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20"/>
  </p:notesMasterIdLst>
  <p:sldIdLst>
    <p:sldId id="256" r:id="rId2"/>
    <p:sldId id="274" r:id="rId3"/>
    <p:sldId id="275" r:id="rId4"/>
    <p:sldId id="278" r:id="rId5"/>
    <p:sldId id="279" r:id="rId6"/>
    <p:sldId id="277" r:id="rId7"/>
    <p:sldId id="281" r:id="rId8"/>
    <p:sldId id="282" r:id="rId9"/>
    <p:sldId id="259" r:id="rId10"/>
    <p:sldId id="257" r:id="rId11"/>
    <p:sldId id="352" r:id="rId12"/>
    <p:sldId id="354" r:id="rId13"/>
    <p:sldId id="353" r:id="rId14"/>
    <p:sldId id="258" r:id="rId15"/>
    <p:sldId id="280" r:id="rId16"/>
    <p:sldId id="332" r:id="rId17"/>
    <p:sldId id="331" r:id="rId18"/>
    <p:sldId id="333" r:id="rId19"/>
    <p:sldId id="334" r:id="rId20"/>
    <p:sldId id="335" r:id="rId21"/>
    <p:sldId id="336" r:id="rId22"/>
    <p:sldId id="337" r:id="rId23"/>
    <p:sldId id="338" r:id="rId24"/>
    <p:sldId id="344" r:id="rId25"/>
    <p:sldId id="339" r:id="rId26"/>
    <p:sldId id="340" r:id="rId27"/>
    <p:sldId id="341" r:id="rId28"/>
    <p:sldId id="342" r:id="rId29"/>
    <p:sldId id="343" r:id="rId30"/>
    <p:sldId id="345" r:id="rId31"/>
    <p:sldId id="350" r:id="rId32"/>
    <p:sldId id="349" r:id="rId33"/>
    <p:sldId id="346" r:id="rId34"/>
    <p:sldId id="348" r:id="rId35"/>
    <p:sldId id="347" r:id="rId36"/>
    <p:sldId id="380" r:id="rId37"/>
    <p:sldId id="329" r:id="rId38"/>
    <p:sldId id="284" r:id="rId39"/>
    <p:sldId id="283"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75" r:id="rId56"/>
    <p:sldId id="376" r:id="rId57"/>
    <p:sldId id="378" r:id="rId58"/>
    <p:sldId id="379" r:id="rId59"/>
    <p:sldId id="377" r:id="rId60"/>
    <p:sldId id="300" r:id="rId61"/>
    <p:sldId id="301" r:id="rId62"/>
    <p:sldId id="303" r:id="rId63"/>
    <p:sldId id="304" r:id="rId64"/>
    <p:sldId id="305" r:id="rId65"/>
    <p:sldId id="306" r:id="rId66"/>
    <p:sldId id="324" r:id="rId67"/>
    <p:sldId id="325" r:id="rId68"/>
    <p:sldId id="326" r:id="rId69"/>
    <p:sldId id="307" r:id="rId70"/>
    <p:sldId id="309" r:id="rId71"/>
    <p:sldId id="310" r:id="rId72"/>
    <p:sldId id="311" r:id="rId73"/>
    <p:sldId id="312" r:id="rId74"/>
    <p:sldId id="316" r:id="rId75"/>
    <p:sldId id="318" r:id="rId76"/>
    <p:sldId id="317" r:id="rId77"/>
    <p:sldId id="323" r:id="rId78"/>
    <p:sldId id="328" r:id="rId79"/>
    <p:sldId id="261" r:id="rId80"/>
    <p:sldId id="260" r:id="rId81"/>
    <p:sldId id="262" r:id="rId82"/>
    <p:sldId id="263" r:id="rId83"/>
    <p:sldId id="273" r:id="rId84"/>
    <p:sldId id="264" r:id="rId85"/>
    <p:sldId id="265" r:id="rId86"/>
    <p:sldId id="374" r:id="rId87"/>
    <p:sldId id="330" r:id="rId88"/>
    <p:sldId id="355" r:id="rId89"/>
    <p:sldId id="266" r:id="rId90"/>
    <p:sldId id="351" r:id="rId91"/>
    <p:sldId id="268" r:id="rId92"/>
    <p:sldId id="356" r:id="rId93"/>
    <p:sldId id="269" r:id="rId94"/>
    <p:sldId id="357" r:id="rId95"/>
    <p:sldId id="270" r:id="rId96"/>
    <p:sldId id="271" r:id="rId97"/>
    <p:sldId id="362" r:id="rId98"/>
    <p:sldId id="360" r:id="rId99"/>
    <p:sldId id="272" r:id="rId100"/>
    <p:sldId id="364" r:id="rId101"/>
    <p:sldId id="361" r:id="rId102"/>
    <p:sldId id="366" r:id="rId103"/>
    <p:sldId id="367" r:id="rId104"/>
    <p:sldId id="368" r:id="rId105"/>
    <p:sldId id="369" r:id="rId106"/>
    <p:sldId id="370" r:id="rId107"/>
    <p:sldId id="371" r:id="rId108"/>
    <p:sldId id="372" r:id="rId109"/>
    <p:sldId id="373" r:id="rId110"/>
    <p:sldId id="381" r:id="rId111"/>
    <p:sldId id="382" r:id="rId112"/>
    <p:sldId id="383" r:id="rId113"/>
    <p:sldId id="384" r:id="rId114"/>
    <p:sldId id="385" r:id="rId115"/>
    <p:sldId id="386" r:id="rId116"/>
    <p:sldId id="387" r:id="rId117"/>
    <p:sldId id="388" r:id="rId118"/>
    <p:sldId id="389" r:id="rId1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40D15026-2C51-4DB5-AAE2-BCC8727BF248}">
          <p14:sldIdLst>
            <p14:sldId id="256"/>
            <p14:sldId id="274"/>
            <p14:sldId id="275"/>
            <p14:sldId id="278"/>
            <p14:sldId id="279"/>
            <p14:sldId id="277"/>
            <p14:sldId id="281"/>
            <p14:sldId id="282"/>
            <p14:sldId id="259"/>
            <p14:sldId id="257"/>
            <p14:sldId id="352"/>
            <p14:sldId id="354"/>
            <p14:sldId id="353"/>
            <p14:sldId id="258"/>
            <p14:sldId id="280"/>
            <p14:sldId id="332"/>
            <p14:sldId id="331"/>
            <p14:sldId id="333"/>
            <p14:sldId id="334"/>
            <p14:sldId id="335"/>
            <p14:sldId id="336"/>
            <p14:sldId id="337"/>
            <p14:sldId id="338"/>
            <p14:sldId id="344"/>
            <p14:sldId id="339"/>
            <p14:sldId id="340"/>
            <p14:sldId id="341"/>
            <p14:sldId id="342"/>
            <p14:sldId id="343"/>
            <p14:sldId id="345"/>
            <p14:sldId id="350"/>
            <p14:sldId id="349"/>
            <p14:sldId id="346"/>
            <p14:sldId id="348"/>
            <p14:sldId id="347"/>
            <p14:sldId id="380"/>
          </p14:sldIdLst>
        </p14:section>
        <p14:section name="Alta disponibilidad" id="{BCBCDE46-8DC7-476F-ADF0-DE08EAAF6920}">
          <p14:sldIdLst>
            <p14:sldId id="329"/>
            <p14:sldId id="284"/>
            <p14:sldId id="283"/>
            <p14:sldId id="285"/>
            <p14:sldId id="286"/>
            <p14:sldId id="287"/>
            <p14:sldId id="288"/>
            <p14:sldId id="289"/>
            <p14:sldId id="290"/>
            <p14:sldId id="291"/>
            <p14:sldId id="292"/>
            <p14:sldId id="293"/>
            <p14:sldId id="294"/>
            <p14:sldId id="295"/>
            <p14:sldId id="296"/>
            <p14:sldId id="297"/>
            <p14:sldId id="298"/>
            <p14:sldId id="299"/>
            <p14:sldId id="375"/>
            <p14:sldId id="376"/>
            <p14:sldId id="378"/>
            <p14:sldId id="379"/>
            <p14:sldId id="377"/>
            <p14:sldId id="300"/>
            <p14:sldId id="301"/>
            <p14:sldId id="303"/>
            <p14:sldId id="304"/>
            <p14:sldId id="305"/>
            <p14:sldId id="306"/>
            <p14:sldId id="324"/>
            <p14:sldId id="325"/>
            <p14:sldId id="326"/>
            <p14:sldId id="307"/>
            <p14:sldId id="309"/>
            <p14:sldId id="310"/>
            <p14:sldId id="311"/>
            <p14:sldId id="312"/>
            <p14:sldId id="316"/>
            <p14:sldId id="318"/>
            <p14:sldId id="317"/>
            <p14:sldId id="323"/>
            <p14:sldId id="328"/>
            <p14:sldId id="261"/>
            <p14:sldId id="260"/>
            <p14:sldId id="262"/>
            <p14:sldId id="263"/>
            <p14:sldId id="273"/>
            <p14:sldId id="264"/>
            <p14:sldId id="265"/>
            <p14:sldId id="374"/>
            <p14:sldId id="330"/>
            <p14:sldId id="355"/>
            <p14:sldId id="266"/>
            <p14:sldId id="351"/>
            <p14:sldId id="268"/>
            <p14:sldId id="356"/>
            <p14:sldId id="269"/>
            <p14:sldId id="357"/>
            <p14:sldId id="270"/>
            <p14:sldId id="271"/>
            <p14:sldId id="362"/>
            <p14:sldId id="360"/>
            <p14:sldId id="272"/>
            <p14:sldId id="364"/>
            <p14:sldId id="361"/>
            <p14:sldId id="366"/>
            <p14:sldId id="367"/>
            <p14:sldId id="368"/>
            <p14:sldId id="369"/>
            <p14:sldId id="370"/>
            <p14:sldId id="371"/>
            <p14:sldId id="372"/>
            <p14:sldId id="373"/>
            <p14:sldId id="381"/>
            <p14:sldId id="382"/>
            <p14:sldId id="383"/>
            <p14:sldId id="384"/>
            <p14:sldId id="385"/>
            <p14:sldId id="386"/>
            <p14:sldId id="387"/>
            <p14:sldId id="388"/>
            <p14:sldId id="3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5" autoAdjust="0"/>
    <p:restoredTop sz="94737" autoAdjust="0"/>
  </p:normalViewPr>
  <p:slideViewPr>
    <p:cSldViewPr snapToGrid="0">
      <p:cViewPr varScale="1">
        <p:scale>
          <a:sx n="75" d="100"/>
          <a:sy n="75" d="100"/>
        </p:scale>
        <p:origin x="802"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63E5AB-1F95-46E1-B7C3-848C7DF22B03}" type="datetimeFigureOut">
              <a:rPr lang="es-CO" smtClean="0"/>
              <a:t>15/10/2022</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90ED1D-5839-45C8-8EA3-6A9EFB1BCE37}" type="slidenum">
              <a:rPr lang="es-CO" smtClean="0"/>
              <a:t>‹Nº›</a:t>
            </a:fld>
            <a:endParaRPr lang="es-CO"/>
          </a:p>
        </p:txBody>
      </p:sp>
    </p:spTree>
    <p:extLst>
      <p:ext uri="{BB962C8B-B14F-4D97-AF65-F5344CB8AC3E}">
        <p14:creationId xmlns:p14="http://schemas.microsoft.com/office/powerpoint/2010/main" val="72108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8534400" y="6355080"/>
            <a:ext cx="3048000" cy="365760"/>
          </a:xfrm>
        </p:spPr>
        <p:txBody>
          <a:bodyPr/>
          <a:lstStyle>
            <a:lvl1pPr>
              <a:defRPr sz="1400"/>
            </a:lvl1pPr>
          </a:lstStyle>
          <a:p>
            <a:fld id="{C78C675F-3D81-4B4E-8B44-B4D6D2B2E941}" type="datetime1">
              <a:rPr lang="es-CO" smtClean="0"/>
              <a:t>15/10/2022</a:t>
            </a:fld>
            <a:endParaRPr lang="es-CO"/>
          </a:p>
        </p:txBody>
      </p:sp>
      <p:sp>
        <p:nvSpPr>
          <p:cNvPr id="17" name="16 Marcador de pie de página"/>
          <p:cNvSpPr>
            <a:spLocks noGrp="1"/>
          </p:cNvSpPr>
          <p:nvPr>
            <p:ph type="ftr" sz="quarter" idx="11"/>
          </p:nvPr>
        </p:nvSpPr>
        <p:spPr>
          <a:xfrm>
            <a:off x="3864864" y="6355080"/>
            <a:ext cx="4632960" cy="365760"/>
          </a:xfrm>
        </p:spPr>
        <p:txBody>
          <a:bodyPr/>
          <a:lstStyle/>
          <a:p>
            <a:r>
              <a:rPr lang="es-CO"/>
              <a:t>Switching &amp; routing</a:t>
            </a:r>
          </a:p>
        </p:txBody>
      </p:sp>
      <p:sp>
        <p:nvSpPr>
          <p:cNvPr id="29" name="28 Marcador de número de diapositiva"/>
          <p:cNvSpPr>
            <a:spLocks noGrp="1"/>
          </p:cNvSpPr>
          <p:nvPr>
            <p:ph type="sldNum" sz="quarter" idx="12"/>
          </p:nvPr>
        </p:nvSpPr>
        <p:spPr>
          <a:xfrm>
            <a:off x="1621536" y="6355080"/>
            <a:ext cx="1625600" cy="365760"/>
          </a:xfrm>
        </p:spPr>
        <p:txBody>
          <a:bodyPr/>
          <a:lstStyle/>
          <a:p>
            <a:fld id="{1D98C600-A5FB-4C43-9210-1E9FA66CBA4A}" type="slidenum">
              <a:rPr lang="es-CO" smtClean="0"/>
              <a:t>‹Nº›</a:t>
            </a:fld>
            <a:endParaRPr lang="es-CO"/>
          </a:p>
        </p:txBody>
      </p:sp>
      <p:sp>
        <p:nvSpPr>
          <p:cNvPr id="21" name="20 Rectángulo"/>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Rectángulo"/>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Rectángulo"/>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0E370F9-20BD-471F-A7AD-459CC1B41892}"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8026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77D8F19-73A7-455A-A9E7-892443CDBDEF}"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7" name="6 Conector recto"/>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Conector recto"/>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4194ACD9-92F2-47EC-A2CD-97C068823A9C}"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8" name="7 Marcador de contenido"/>
          <p:cNvSpPr>
            <a:spLocks noGrp="1"/>
          </p:cNvSpPr>
          <p:nvPr>
            <p:ph sz="quarter" idx="1"/>
          </p:nvPr>
        </p:nvSpPr>
        <p:spPr>
          <a:xfrm>
            <a:off x="609600" y="1219200"/>
            <a:ext cx="10972800"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a:xfrm>
            <a:off x="8534400" y="6355080"/>
            <a:ext cx="3048000" cy="365760"/>
          </a:xfrm>
        </p:spPr>
        <p:txBody>
          <a:bodyPr/>
          <a:lstStyle/>
          <a:p>
            <a:fld id="{4923CA26-6CA0-4299-811E-356A802A347B}" type="datetime1">
              <a:rPr lang="es-CO" smtClean="0"/>
              <a:t>15/10/2022</a:t>
            </a:fld>
            <a:endParaRPr lang="es-CO"/>
          </a:p>
        </p:txBody>
      </p:sp>
      <p:sp>
        <p:nvSpPr>
          <p:cNvPr id="5" name="4 Marcador de pie de página"/>
          <p:cNvSpPr>
            <a:spLocks noGrp="1"/>
          </p:cNvSpPr>
          <p:nvPr>
            <p:ph type="ftr" sz="quarter" idx="11"/>
          </p:nvPr>
        </p:nvSpPr>
        <p:spPr>
          <a:xfrm>
            <a:off x="3864864" y="6355080"/>
            <a:ext cx="4632960" cy="365760"/>
          </a:xfrm>
        </p:spPr>
        <p:txBody>
          <a:bodyPr/>
          <a:lstStyle/>
          <a:p>
            <a:r>
              <a:rPr lang="es-CO"/>
              <a:t>Switching &amp; routing</a:t>
            </a:r>
          </a:p>
        </p:txBody>
      </p:sp>
      <p:sp>
        <p:nvSpPr>
          <p:cNvPr id="6" name="5 Marcador de número de diapositiva"/>
          <p:cNvSpPr>
            <a:spLocks noGrp="1"/>
          </p:cNvSpPr>
          <p:nvPr>
            <p:ph type="sldNum" sz="quarter" idx="12"/>
          </p:nvPr>
        </p:nvSpPr>
        <p:spPr>
          <a:xfrm>
            <a:off x="1426464" y="6355080"/>
            <a:ext cx="2027936" cy="365760"/>
          </a:xfrm>
        </p:spPr>
        <p:txBody>
          <a:bodyPr/>
          <a:lstStyle/>
          <a:p>
            <a:fld id="{1D98C600-A5FB-4C43-9210-1E9FA66CBA4A}" type="slidenum">
              <a:rPr lang="es-CO" smtClean="0"/>
              <a:t>‹Nº›</a:t>
            </a:fld>
            <a:endParaRPr lang="es-CO"/>
          </a:p>
        </p:txBody>
      </p:sp>
      <p:sp>
        <p:nvSpPr>
          <p:cNvPr id="7" name="6 Rectángulo"/>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00B8143B-2F2D-4C12-B15C-421813582651}"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9" name="8 Marcador de contenido"/>
          <p:cNvSpPr>
            <a:spLocks noGrp="1"/>
          </p:cNvSpPr>
          <p:nvPr>
            <p:ph sz="quarter" idx="1"/>
          </p:nvPr>
        </p:nvSpPr>
        <p:spPr>
          <a:xfrm>
            <a:off x="609600" y="1219200"/>
            <a:ext cx="5388864"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6176264" y="1216152"/>
            <a:ext cx="5388864"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anchor="ctr"/>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7" name="6 Marcador de fecha"/>
          <p:cNvSpPr>
            <a:spLocks noGrp="1"/>
          </p:cNvSpPr>
          <p:nvPr>
            <p:ph type="dt" sz="half" idx="10"/>
          </p:nvPr>
        </p:nvSpPr>
        <p:spPr/>
        <p:txBody>
          <a:bodyPr/>
          <a:lstStyle/>
          <a:p>
            <a:fld id="{94784F72-60E7-41EF-9C63-F0A231D3FCDC}" type="datetime1">
              <a:rPr lang="es-CO" smtClean="0"/>
              <a:t>15/10/2022</a:t>
            </a:fld>
            <a:endParaRPr lang="es-CO"/>
          </a:p>
        </p:txBody>
      </p:sp>
      <p:sp>
        <p:nvSpPr>
          <p:cNvPr id="8" name="7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11" name="10 Marcador de contenido"/>
          <p:cNvSpPr>
            <a:spLocks noGrp="1"/>
          </p:cNvSpPr>
          <p:nvPr>
            <p:ph sz="quarter" idx="2"/>
          </p:nvPr>
        </p:nvSpPr>
        <p:spPr>
          <a:xfrm>
            <a:off x="609600" y="2133600"/>
            <a:ext cx="5384800" cy="4038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6197600" y="2133600"/>
            <a:ext cx="5384800" cy="4038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AE77E22-7BB7-4457-9935-E770AF24BDBF}" type="datetime1">
              <a:rPr lang="es-CO" smtClean="0"/>
              <a:t>15/10/2022</a:t>
            </a:fld>
            <a:endParaRPr lang="es-CO"/>
          </a:p>
        </p:txBody>
      </p:sp>
      <p:sp>
        <p:nvSpPr>
          <p:cNvPr id="4" name="3 Marcador de pie de página"/>
          <p:cNvSpPr>
            <a:spLocks noGrp="1"/>
          </p:cNvSpPr>
          <p:nvPr>
            <p:ph type="ftr" sz="quarter" idx="11"/>
          </p:nvPr>
        </p:nvSpPr>
        <p:spPr/>
        <p:txBody>
          <a:bodyPr/>
          <a:lstStyle/>
          <a:p>
            <a:r>
              <a:rPr lang="es-CO"/>
              <a:t>Switching &amp; routing</a:t>
            </a:r>
          </a:p>
        </p:txBody>
      </p:sp>
      <p:sp>
        <p:nvSpPr>
          <p:cNvPr id="5" name="4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6" name="5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AAC598F-E63E-4478-A826-304CF7366E13}" type="datetime1">
              <a:rPr lang="es-CO" smtClean="0"/>
              <a:t>15/10/2022</a:t>
            </a:fld>
            <a:endParaRPr lang="es-CO"/>
          </a:p>
        </p:txBody>
      </p:sp>
      <p:sp>
        <p:nvSpPr>
          <p:cNvPr id="3" name="2 Marcador de pie de página"/>
          <p:cNvSpPr>
            <a:spLocks noGrp="1"/>
          </p:cNvSpPr>
          <p:nvPr>
            <p:ph type="ftr" sz="quarter" idx="11"/>
          </p:nvPr>
        </p:nvSpPr>
        <p:spPr/>
        <p:txBody>
          <a:bodyPr/>
          <a:lstStyle/>
          <a:p>
            <a:r>
              <a:rPr lang="es-CO"/>
              <a:t>Switching &amp; routing</a:t>
            </a:r>
          </a:p>
        </p:txBody>
      </p:sp>
      <p:sp>
        <p:nvSpPr>
          <p:cNvPr id="4" name="3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5" name="4 Conector recto"/>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1C41B052-CFAE-4CE2-A42A-53AD25EC025D}"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8" name="7 Conector recto"/>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Conector recto"/>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contenido"/>
          <p:cNvSpPr>
            <a:spLocks noGrp="1"/>
          </p:cNvSpPr>
          <p:nvPr>
            <p:ph sz="quarter" idx="1"/>
          </p:nvPr>
        </p:nvSpPr>
        <p:spPr>
          <a:xfrm>
            <a:off x="406400" y="304800"/>
            <a:ext cx="7620000" cy="5715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198981B4-5B7F-4493-B30B-A85B351F1EBA}"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‹Nº›</a:t>
            </a:fld>
            <a:endParaRPr lang="es-CO"/>
          </a:p>
        </p:txBody>
      </p:sp>
      <p:sp>
        <p:nvSpPr>
          <p:cNvPr id="8" name="7 Conector recto"/>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152400"/>
            <a:ext cx="10972800" cy="990600"/>
          </a:xfrm>
          <a:prstGeom prst="rect">
            <a:avLst/>
          </a:prstGeom>
        </p:spPr>
        <p:txBody>
          <a:bodyPr vert="horz" anchor="b" anchorCtr="0">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47A4BEA-96B2-48E2-8576-38686C24E41A}" type="datetime1">
              <a:rPr lang="es-CO" smtClean="0"/>
              <a:t>15/10/2022</a:t>
            </a:fld>
            <a:endParaRPr lang="es-CO"/>
          </a:p>
        </p:txBody>
      </p:sp>
      <p:sp>
        <p:nvSpPr>
          <p:cNvPr id="3" name="2 Marcador de pie de página"/>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r>
              <a:rPr lang="es-CO"/>
              <a:t>Switching &amp; routing</a:t>
            </a:r>
          </a:p>
        </p:txBody>
      </p:sp>
      <p:sp>
        <p:nvSpPr>
          <p:cNvPr id="23" name="22 Marcador de número de diapositiva"/>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1D98C600-A5FB-4C43-9210-1E9FA66CBA4A}" type="slidenum">
              <a:rPr lang="es-CO" smtClean="0"/>
              <a:t>‹Nº›</a:t>
            </a:fld>
            <a:endParaRPr lang="es-CO"/>
          </a:p>
        </p:txBody>
      </p:sp>
      <p:sp>
        <p:nvSpPr>
          <p:cNvPr id="28" name="27 Conector recto"/>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Conector recto"/>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isósceles"/>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es.wikipedia.org/w/index.php?title=Alimentaci%C3%B3n_el%C3%A9ctrica&amp;action=edit&amp;redlink=1" TargetMode="External"/><Relationship Id="rId7" Type="http://schemas.openxmlformats.org/officeDocument/2006/relationships/hyperlink" Target="https://es.wikipedia.org/wiki/C%C3%A1mara_IP"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hyperlink" Target="https://es.wikipedia.org/wiki/Router" TargetMode="External"/><Relationship Id="rId5" Type="http://schemas.openxmlformats.org/officeDocument/2006/relationships/hyperlink" Target="https://es.wikipedia.org/wiki/Punto_de_acceso_inal%C3%A1mbrico" TargetMode="External"/><Relationship Id="rId4" Type="http://schemas.openxmlformats.org/officeDocument/2006/relationships/hyperlink" Target="https://es.wikipedia.org/wiki/Switch"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62.bin"/><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Network_switch" TargetMode="External"/><Relationship Id="rId13" Type="http://schemas.openxmlformats.org/officeDocument/2006/relationships/hyperlink" Target="https://en.wikipedia.org/wiki/Clock" TargetMode="External"/><Relationship Id="rId18" Type="http://schemas.openxmlformats.org/officeDocument/2006/relationships/hyperlink" Target="https://en.wikipedia.org/wiki/Access_control" TargetMode="External"/><Relationship Id="rId3" Type="http://schemas.openxmlformats.org/officeDocument/2006/relationships/hyperlink" Target="https://en.wikipedia.org/wiki/IP_camera" TargetMode="External"/><Relationship Id="rId21" Type="http://schemas.openxmlformats.org/officeDocument/2006/relationships/hyperlink" Target="https://en.wikipedia.org/wiki/Power_over_Ethernet#cite_note-POE_LED_Lighting-15" TargetMode="External"/><Relationship Id="rId7" Type="http://schemas.openxmlformats.org/officeDocument/2006/relationships/hyperlink" Target="https://en.wikipedia.org/wiki/Router_(computing)" TargetMode="External"/><Relationship Id="rId12" Type="http://schemas.openxmlformats.org/officeDocument/2006/relationships/hyperlink" Target="https://en.wikipedia.org/wiki/Public_address" TargetMode="External"/><Relationship Id="rId17" Type="http://schemas.openxmlformats.org/officeDocument/2006/relationships/hyperlink" Target="https://en.wikipedia.org/wiki/Industrial_control_system" TargetMode="External"/><Relationship Id="rId2" Type="http://schemas.openxmlformats.org/officeDocument/2006/relationships/hyperlink" Target="https://en.wikipedia.org/wiki/VoIP" TargetMode="External"/><Relationship Id="rId16" Type="http://schemas.openxmlformats.org/officeDocument/2006/relationships/hyperlink" Target="https://en.wikipedia.org/wiki/Free_space_optics" TargetMode="External"/><Relationship Id="rId20" Type="http://schemas.openxmlformats.org/officeDocument/2006/relationships/hyperlink" Target="https://en.wikipedia.org/wiki/LED_lamp" TargetMode="External"/><Relationship Id="rId1" Type="http://schemas.openxmlformats.org/officeDocument/2006/relationships/slideLayout" Target="../slideLayouts/slideLayout6.xml"/><Relationship Id="rId6" Type="http://schemas.openxmlformats.org/officeDocument/2006/relationships/hyperlink" Target="https://en.wikipedia.org/wiki/IPTV" TargetMode="External"/><Relationship Id="rId11" Type="http://schemas.openxmlformats.org/officeDocument/2006/relationships/hyperlink" Target="https://en.wikipedia.org/wiki/Paging" TargetMode="External"/><Relationship Id="rId5" Type="http://schemas.openxmlformats.org/officeDocument/2006/relationships/hyperlink" Target="https://en.wikipedia.org/wiki/Wireless_access_point" TargetMode="External"/><Relationship Id="rId15" Type="http://schemas.openxmlformats.org/officeDocument/2006/relationships/hyperlink" Target="https://en.wikipedia.org/wiki/Point-to-point_(telecommunications)" TargetMode="External"/><Relationship Id="rId10" Type="http://schemas.openxmlformats.org/officeDocument/2006/relationships/hyperlink" Target="https://en.wikipedia.org/wiki/Intercom" TargetMode="External"/><Relationship Id="rId19" Type="http://schemas.openxmlformats.org/officeDocument/2006/relationships/hyperlink" Target="https://en.wikipedia.org/wiki/Lighting_control_system" TargetMode="External"/><Relationship Id="rId4" Type="http://schemas.openxmlformats.org/officeDocument/2006/relationships/hyperlink" Target="https://en.wikipedia.org/wiki/Pan%E2%80%93tilt%E2%80%93zoom_camera" TargetMode="External"/><Relationship Id="rId9" Type="http://schemas.openxmlformats.org/officeDocument/2006/relationships/hyperlink" Target="https://en.wikipedia.org/wiki/Uplink" TargetMode="External"/><Relationship Id="rId14" Type="http://schemas.openxmlformats.org/officeDocument/2006/relationships/hyperlink" Target="https://en.wikipedia.org/wiki/Network_Time_Protocol" TargetMode="External"/><Relationship Id="rId22" Type="http://schemas.openxmlformats.org/officeDocument/2006/relationships/hyperlink" Target="https://en.wikipedia.org/wiki/Point_of_sal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3" Type="http://schemas.openxmlformats.org/officeDocument/2006/relationships/image" Target="../media/image20.png"/><Relationship Id="rId7" Type="http://schemas.openxmlformats.org/officeDocument/2006/relationships/oleObject" Target="../embeddings/oleObject5.bin"/><Relationship Id="rId12" Type="http://schemas.openxmlformats.org/officeDocument/2006/relationships/oleObject" Target="../embeddings/oleObject10.bin"/><Relationship Id="rId17" Type="http://schemas.openxmlformats.org/officeDocument/2006/relationships/image" Target="../media/image21.png"/><Relationship Id="rId2" Type="http://schemas.openxmlformats.org/officeDocument/2006/relationships/oleObject" Target="../embeddings/oleObject1.bin"/><Relationship Id="rId16"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5" Type="http://schemas.openxmlformats.org/officeDocument/2006/relationships/oleObject" Target="../embeddings/oleObject1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4.bin"/><Relationship Id="rId3" Type="http://schemas.openxmlformats.org/officeDocument/2006/relationships/oleObject" Target="../embeddings/oleObject15.bin"/><Relationship Id="rId7" Type="http://schemas.openxmlformats.org/officeDocument/2006/relationships/oleObject" Target="../embeddings/oleObject18.bin"/><Relationship Id="rId12" Type="http://schemas.openxmlformats.org/officeDocument/2006/relationships/oleObject" Target="../embeddings/oleObject23.bin"/><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oleObject" Target="../embeddings/oleObject17.bin"/><Relationship Id="rId11" Type="http://schemas.openxmlformats.org/officeDocument/2006/relationships/oleObject" Target="../embeddings/oleObject22.bin"/><Relationship Id="rId5" Type="http://schemas.openxmlformats.org/officeDocument/2006/relationships/oleObject" Target="../embeddings/oleObject16.bin"/><Relationship Id="rId15" Type="http://schemas.openxmlformats.org/officeDocument/2006/relationships/oleObject" Target="../embeddings/oleObject26.bin"/><Relationship Id="rId10" Type="http://schemas.openxmlformats.org/officeDocument/2006/relationships/oleObject" Target="../embeddings/oleObject21.bin"/><Relationship Id="rId4" Type="http://schemas.openxmlformats.org/officeDocument/2006/relationships/image" Target="../media/image20.png"/><Relationship Id="rId9" Type="http://schemas.openxmlformats.org/officeDocument/2006/relationships/oleObject" Target="../embeddings/oleObject20.bin"/><Relationship Id="rId14" Type="http://schemas.openxmlformats.org/officeDocument/2006/relationships/oleObject" Target="../embeddings/oleObject2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oleObject" Target="../embeddings/oleObject36.bin"/><Relationship Id="rId3" Type="http://schemas.openxmlformats.org/officeDocument/2006/relationships/oleObject" Target="../embeddings/oleObject27.bin"/><Relationship Id="rId7" Type="http://schemas.openxmlformats.org/officeDocument/2006/relationships/oleObject" Target="../embeddings/oleObject30.bin"/><Relationship Id="rId12" Type="http://schemas.openxmlformats.org/officeDocument/2006/relationships/oleObject" Target="../embeddings/oleObject35.bin"/><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oleObject" Target="../embeddings/oleObject29.bin"/><Relationship Id="rId11" Type="http://schemas.openxmlformats.org/officeDocument/2006/relationships/oleObject" Target="../embeddings/oleObject34.bin"/><Relationship Id="rId5" Type="http://schemas.openxmlformats.org/officeDocument/2006/relationships/oleObject" Target="../embeddings/oleObject28.bin"/><Relationship Id="rId15" Type="http://schemas.openxmlformats.org/officeDocument/2006/relationships/oleObject" Target="../embeddings/oleObject38.bin"/><Relationship Id="rId10" Type="http://schemas.openxmlformats.org/officeDocument/2006/relationships/oleObject" Target="../embeddings/oleObject33.bin"/><Relationship Id="rId4" Type="http://schemas.openxmlformats.org/officeDocument/2006/relationships/image" Target="../media/image20.png"/><Relationship Id="rId9" Type="http://schemas.openxmlformats.org/officeDocument/2006/relationships/oleObject" Target="../embeddings/oleObject32.bin"/><Relationship Id="rId1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oleObject" Target="../embeddings/oleObject39.bin"/><Relationship Id="rId7" Type="http://schemas.openxmlformats.org/officeDocument/2006/relationships/oleObject" Target="../embeddings/oleObject42.bin"/><Relationship Id="rId12" Type="http://schemas.openxmlformats.org/officeDocument/2006/relationships/oleObject" Target="../embeddings/oleObject47.bin"/><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oleObject" Target="../embeddings/oleObject41.bin"/><Relationship Id="rId11" Type="http://schemas.openxmlformats.org/officeDocument/2006/relationships/oleObject" Target="../embeddings/oleObject46.bin"/><Relationship Id="rId5" Type="http://schemas.openxmlformats.org/officeDocument/2006/relationships/oleObject" Target="../embeddings/oleObject40.bin"/><Relationship Id="rId10" Type="http://schemas.openxmlformats.org/officeDocument/2006/relationships/oleObject" Target="../embeddings/oleObject45.bin"/><Relationship Id="rId4" Type="http://schemas.openxmlformats.org/officeDocument/2006/relationships/image" Target="../media/image20.png"/><Relationship Id="rId9" Type="http://schemas.openxmlformats.org/officeDocument/2006/relationships/oleObject" Target="../embeddings/oleObject44.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oleObject" Target="../embeddings/oleObject48.bin"/><Relationship Id="rId7" Type="http://schemas.openxmlformats.org/officeDocument/2006/relationships/oleObject" Target="../embeddings/oleObject51.bin"/><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oleObject" Target="../embeddings/oleObject50.bin"/><Relationship Id="rId5" Type="http://schemas.openxmlformats.org/officeDocument/2006/relationships/oleObject" Target="../embeddings/oleObject49.bin"/><Relationship Id="rId4" Type="http://schemas.openxmlformats.org/officeDocument/2006/relationships/image" Target="../media/image20.png"/><Relationship Id="rId9"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openhub.net/p/8572"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hyperlink" Target="https://sites.google.com/site/cappuccinowiki/cisco/stp-path-costs"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ccnp-jncis-en-espanol.blogspot.com/2016/01/capitulo-9-multiple-spanning-tree.html"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ccnp-jncis-en-espanol.blogspot.com/2016/01/capitulo-9-multiple-spanning-tree.html" TargetMode="Externa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oleObject" Target="../embeddings/oleObject54.bin"/><Relationship Id="rId1" Type="http://schemas.openxmlformats.org/officeDocument/2006/relationships/slideLayout" Target="../slideLayouts/slideLayout6.x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 Id="rId9"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file:///C:\Program%20Files\VuePoint\VLS%20Content%20Creator%203\REPOSITORY\COURSE\IMAGES\%7bDADBFFD8-9FBB-48E2-85BC-DF7FBEB5BAA4%7d.JPG" TargetMode="External"/><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es.wikipedia.org/wiki/Software" TargetMode="External"/><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hyperlink" Target="https://es.wikipedia.org/wiki/Modelo_OSI"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es.wikipedia.org/wiki/Router" TargetMode="External"/><Relationship Id="rId2" Type="http://schemas.openxmlformats.org/officeDocument/2006/relationships/hyperlink" Target="https://es.wikipedia.org/wiki/Nivel_de_aplicaci%C3%B3n#Capa_de_aplicaci.C3.B3n_.28Capa_7.29" TargetMode="External"/><Relationship Id="rId1" Type="http://schemas.openxmlformats.org/officeDocument/2006/relationships/slideLayout" Target="../slideLayouts/slideLayout6.xml"/><Relationship Id="rId5" Type="http://schemas.openxmlformats.org/officeDocument/2006/relationships/image" Target="../media/image58.jpg"/><Relationship Id="rId4" Type="http://schemas.openxmlformats.org/officeDocument/2006/relationships/hyperlink" Target="https://es.wikipedia.org/wiki/Switch"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es.wikipedia.org/wiki/Grupo_de_Trabajo_de_Ingenier%C3%ADa_de_Internet"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en.wikipedia.org/wiki/Transmission_Control_Protocol" TargetMode="External"/><Relationship Id="rId2" Type="http://schemas.openxmlformats.org/officeDocument/2006/relationships/hyperlink" Target="https://en.wikipedia.org/wiki/Cyclic_Redundancy_Check" TargetMode="Externa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hyperlink" Target="https://sites.google.com/site/asmccna2redes2/7-rip-version-2"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58.bin"/><Relationship Id="rId1" Type="http://schemas.openxmlformats.org/officeDocument/2006/relationships/slideLayout" Target="../slideLayouts/slideLayout6.x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B1491-6D8F-4750-AB22-2FEF63C0DEB9}"/>
              </a:ext>
            </a:extLst>
          </p:cNvPr>
          <p:cNvSpPr>
            <a:spLocks noGrp="1"/>
          </p:cNvSpPr>
          <p:nvPr>
            <p:ph type="ctrTitle"/>
          </p:nvPr>
        </p:nvSpPr>
        <p:spPr/>
        <p:txBody>
          <a:bodyPr>
            <a:normAutofit/>
          </a:bodyPr>
          <a:lstStyle/>
          <a:p>
            <a:r>
              <a:rPr lang="es-CO" sz="3600" b="1" dirty="0" err="1">
                <a:solidFill>
                  <a:srgbClr val="0070C0"/>
                </a:solidFill>
              </a:rPr>
              <a:t>Switching</a:t>
            </a:r>
            <a:r>
              <a:rPr lang="es-CO" sz="3600" b="1" dirty="0">
                <a:solidFill>
                  <a:srgbClr val="0070C0"/>
                </a:solidFill>
              </a:rPr>
              <a:t> y </a:t>
            </a:r>
            <a:r>
              <a:rPr lang="es-CO" sz="3600" b="1" dirty="0" err="1">
                <a:solidFill>
                  <a:srgbClr val="0070C0"/>
                </a:solidFill>
              </a:rPr>
              <a:t>routing</a:t>
            </a:r>
            <a:endParaRPr lang="es-CO" sz="3600" b="1" dirty="0">
              <a:solidFill>
                <a:srgbClr val="0070C0"/>
              </a:solidFill>
            </a:endParaRPr>
          </a:p>
        </p:txBody>
      </p:sp>
      <p:sp>
        <p:nvSpPr>
          <p:cNvPr id="3" name="Subtítulo 2">
            <a:extLst>
              <a:ext uri="{FF2B5EF4-FFF2-40B4-BE49-F238E27FC236}">
                <a16:creationId xmlns:a16="http://schemas.microsoft.com/office/drawing/2014/main" id="{3E24EC0E-3DAF-44B7-A9F4-FD1710DDB445}"/>
              </a:ext>
            </a:extLst>
          </p:cNvPr>
          <p:cNvSpPr>
            <a:spLocks noGrp="1"/>
          </p:cNvSpPr>
          <p:nvPr>
            <p:ph type="subTitle" idx="1"/>
          </p:nvPr>
        </p:nvSpPr>
        <p:spPr/>
        <p:txBody>
          <a:bodyPr/>
          <a:lstStyle/>
          <a:p>
            <a:r>
              <a:rPr lang="es-CO" sz="2400" b="1" dirty="0">
                <a:solidFill>
                  <a:srgbClr val="00B0F0"/>
                </a:solidFill>
              </a:rPr>
              <a:t>Redes de alta velocidad</a:t>
            </a:r>
          </a:p>
          <a:p>
            <a:endParaRPr lang="es-CO" dirty="0">
              <a:solidFill>
                <a:schemeClr val="tx1">
                  <a:lumMod val="85000"/>
                </a:schemeClr>
              </a:solidFill>
            </a:endParaRPr>
          </a:p>
        </p:txBody>
      </p:sp>
      <p:sp>
        <p:nvSpPr>
          <p:cNvPr id="4" name="3 Marcador de fecha"/>
          <p:cNvSpPr>
            <a:spLocks noGrp="1"/>
          </p:cNvSpPr>
          <p:nvPr>
            <p:ph type="dt" sz="half" idx="10"/>
          </p:nvPr>
        </p:nvSpPr>
        <p:spPr/>
        <p:txBody>
          <a:bodyPr/>
          <a:lstStyle/>
          <a:p>
            <a:fld id="{54DAFFF2-7C26-4DCD-9FA8-895DFDEEE75A}"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a:t>
            </a:fld>
            <a:endParaRPr lang="es-CO"/>
          </a:p>
        </p:txBody>
      </p:sp>
      <p:sp>
        <p:nvSpPr>
          <p:cNvPr id="7" name="6 CuadroTexto"/>
          <p:cNvSpPr txBox="1"/>
          <p:nvPr/>
        </p:nvSpPr>
        <p:spPr>
          <a:xfrm>
            <a:off x="8921262" y="5782380"/>
            <a:ext cx="1977464" cy="369332"/>
          </a:xfrm>
          <a:prstGeom prst="rect">
            <a:avLst/>
          </a:prstGeom>
          <a:noFill/>
        </p:spPr>
        <p:txBody>
          <a:bodyPr wrap="none" rtlCol="0">
            <a:spAutoFit/>
          </a:bodyPr>
          <a:lstStyle/>
          <a:p>
            <a:r>
              <a:rPr lang="es-CO" dirty="0">
                <a:solidFill>
                  <a:schemeClr val="bg1">
                    <a:lumMod val="65000"/>
                  </a:schemeClr>
                </a:solidFill>
              </a:rPr>
              <a:t>Jairo Hernández G.</a:t>
            </a:r>
          </a:p>
        </p:txBody>
      </p:sp>
    </p:spTree>
    <p:extLst>
      <p:ext uri="{BB962C8B-B14F-4D97-AF65-F5344CB8AC3E}">
        <p14:creationId xmlns:p14="http://schemas.microsoft.com/office/powerpoint/2010/main" val="92269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0512792-A97D-4F6D-BFE7-35FA43896C4A}"/>
              </a:ext>
            </a:extLst>
          </p:cNvPr>
          <p:cNvPicPr>
            <a:picLocks noChangeAspect="1"/>
          </p:cNvPicPr>
          <p:nvPr/>
        </p:nvPicPr>
        <p:blipFill>
          <a:blip r:embed="rId2"/>
          <a:stretch>
            <a:fillRect/>
          </a:stretch>
        </p:blipFill>
        <p:spPr>
          <a:xfrm>
            <a:off x="6652430" y="3657600"/>
            <a:ext cx="5519473" cy="1479510"/>
          </a:xfrm>
          <a:prstGeom prst="rect">
            <a:avLst/>
          </a:prstGeom>
        </p:spPr>
      </p:pic>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773723" y="493072"/>
            <a:ext cx="11074400" cy="667513"/>
          </a:xfrm>
        </p:spPr>
        <p:txBody>
          <a:bodyPr/>
          <a:lstStyle/>
          <a:p>
            <a:r>
              <a:rPr lang="es-CO" dirty="0" err="1">
                <a:solidFill>
                  <a:srgbClr val="FF0000"/>
                </a:solidFill>
              </a:rPr>
              <a:t>PoE</a:t>
            </a:r>
            <a:endParaRPr lang="es-CO" dirty="0">
              <a:solidFill>
                <a:srgbClr val="FF0000"/>
              </a:solidFill>
            </a:endParaRPr>
          </a:p>
        </p:txBody>
      </p:sp>
      <p:sp>
        <p:nvSpPr>
          <p:cNvPr id="3" name="2 Marcador de fecha"/>
          <p:cNvSpPr>
            <a:spLocks noGrp="1"/>
          </p:cNvSpPr>
          <p:nvPr>
            <p:ph type="dt" sz="half" idx="10"/>
          </p:nvPr>
        </p:nvSpPr>
        <p:spPr/>
        <p:txBody>
          <a:bodyPr/>
          <a:lstStyle/>
          <a:p>
            <a:fld id="{48F704F9-E1DE-4866-B773-ED2AABAAC8D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10</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725174" y="1464177"/>
            <a:ext cx="6321287" cy="3139321"/>
          </a:xfrm>
          <a:prstGeom prst="rect">
            <a:avLst/>
          </a:prstGeom>
        </p:spPr>
        <p:txBody>
          <a:bodyPr wrap="square">
            <a:spAutoFit/>
          </a:bodyPr>
          <a:lstStyle/>
          <a:p>
            <a:pPr marL="285750" indent="-285750">
              <a:buFont typeface="Arial" panose="020B0604020202020204" pitchFamily="34" charset="0"/>
              <a:buChar char="•"/>
            </a:pPr>
            <a:r>
              <a:rPr lang="es-CO" b="0" i="0" dirty="0">
                <a:solidFill>
                  <a:srgbClr val="222222"/>
                </a:solidFill>
                <a:effectLst/>
                <a:latin typeface="Arial" panose="020B0604020202020204" pitchFamily="34" charset="0"/>
              </a:rPr>
              <a:t>La </a:t>
            </a:r>
            <a:r>
              <a:rPr lang="es-CO" b="1" i="0" dirty="0">
                <a:solidFill>
                  <a:srgbClr val="222222"/>
                </a:solidFill>
                <a:effectLst/>
                <a:latin typeface="Arial" panose="020B0604020202020204" pitchFamily="34" charset="0"/>
              </a:rPr>
              <a:t>alimentación a través de Ethernet</a:t>
            </a:r>
            <a:r>
              <a:rPr lang="es-CO" b="0" i="0" dirty="0">
                <a:solidFill>
                  <a:srgbClr val="222222"/>
                </a:solidFill>
                <a:effectLst/>
                <a:latin typeface="Arial" panose="020B0604020202020204" pitchFamily="34" charset="0"/>
              </a:rPr>
              <a:t> </a:t>
            </a:r>
            <a:r>
              <a:rPr lang="es-CO" b="0" i="0" dirty="0">
                <a:solidFill>
                  <a:srgbClr val="0070C0"/>
                </a:solidFill>
                <a:effectLst/>
                <a:latin typeface="Arial" panose="020B0604020202020204" pitchFamily="34" charset="0"/>
              </a:rPr>
              <a:t>(</a:t>
            </a:r>
            <a:r>
              <a:rPr lang="es-CO" b="1" i="1" dirty="0" err="1">
                <a:solidFill>
                  <a:srgbClr val="0070C0"/>
                </a:solidFill>
                <a:effectLst/>
                <a:latin typeface="Arial" panose="020B0604020202020204" pitchFamily="34" charset="0"/>
              </a:rPr>
              <a:t>Power</a:t>
            </a:r>
            <a:r>
              <a:rPr lang="es-CO" b="1" i="1" dirty="0">
                <a:solidFill>
                  <a:srgbClr val="0070C0"/>
                </a:solidFill>
                <a:effectLst/>
                <a:latin typeface="Arial" panose="020B0604020202020204" pitchFamily="34" charset="0"/>
              </a:rPr>
              <a:t> </a:t>
            </a:r>
            <a:r>
              <a:rPr lang="es-CO" b="1" i="1" dirty="0" err="1">
                <a:solidFill>
                  <a:srgbClr val="0070C0"/>
                </a:solidFill>
                <a:effectLst/>
                <a:latin typeface="Arial" panose="020B0604020202020204" pitchFamily="34" charset="0"/>
              </a:rPr>
              <a:t>over</a:t>
            </a:r>
            <a:r>
              <a:rPr lang="es-CO" b="1" i="1" dirty="0">
                <a:solidFill>
                  <a:srgbClr val="0070C0"/>
                </a:solidFill>
                <a:effectLst/>
                <a:latin typeface="Arial" panose="020B0604020202020204" pitchFamily="34" charset="0"/>
              </a:rPr>
              <a:t> Ethernet</a:t>
            </a:r>
            <a:r>
              <a:rPr lang="es-CO" b="0" i="0" dirty="0">
                <a:solidFill>
                  <a:srgbClr val="0070C0"/>
                </a:solidFill>
                <a:effectLst/>
                <a:latin typeface="Arial" panose="020B0604020202020204" pitchFamily="34" charset="0"/>
              </a:rPr>
              <a:t>, </a:t>
            </a:r>
            <a:r>
              <a:rPr lang="es-CO" b="0" i="1" dirty="0" err="1">
                <a:solidFill>
                  <a:srgbClr val="0070C0"/>
                </a:solidFill>
                <a:effectLst/>
                <a:latin typeface="Arial" panose="020B0604020202020204" pitchFamily="34" charset="0"/>
              </a:rPr>
              <a:t>PoE</a:t>
            </a:r>
            <a:r>
              <a:rPr lang="es-CO" b="0" i="0" dirty="0">
                <a:solidFill>
                  <a:srgbClr val="0070C0"/>
                </a:solidFill>
                <a:effectLst/>
                <a:latin typeface="Arial" panose="020B0604020202020204" pitchFamily="34" charset="0"/>
              </a:rPr>
              <a:t>) </a:t>
            </a:r>
            <a:r>
              <a:rPr lang="es-CO" b="0" i="0" dirty="0">
                <a:solidFill>
                  <a:srgbClr val="222222"/>
                </a:solidFill>
                <a:effectLst/>
                <a:latin typeface="Arial" panose="020B0604020202020204" pitchFamily="34" charset="0"/>
              </a:rPr>
              <a:t>es una tecnología que incorpora los de SMR </a:t>
            </a:r>
            <a:r>
              <a:rPr lang="es-CO" b="0" i="0" u="none" strike="noStrike" dirty="0">
                <a:solidFill>
                  <a:srgbClr val="A55858"/>
                </a:solidFill>
                <a:effectLst/>
                <a:latin typeface="Arial" panose="020B0604020202020204" pitchFamily="34" charset="0"/>
                <a:hlinkClick r:id="rId3" tooltip="Alimentación eléctrica (aún no redactado)"/>
              </a:rPr>
              <a:t>alimentación eléctrica</a:t>
            </a:r>
            <a:r>
              <a:rPr lang="es-CO" b="0" i="0" dirty="0">
                <a:solidFill>
                  <a:srgbClr val="222222"/>
                </a:solidFill>
                <a:effectLst/>
                <a:latin typeface="Arial" panose="020B0604020202020204" pitchFamily="34" charset="0"/>
              </a:rPr>
              <a:t> a una infraestructura LAN estándar. </a:t>
            </a:r>
          </a:p>
          <a:p>
            <a:pPr marL="285750" indent="-285750">
              <a:buFont typeface="Arial" panose="020B0604020202020204" pitchFamily="34" charset="0"/>
              <a:buChar char="•"/>
            </a:pPr>
            <a:endParaRPr lang="es-CO" dirty="0">
              <a:solidFill>
                <a:srgbClr val="222222"/>
              </a:solidFill>
              <a:latin typeface="Arial" panose="020B0604020202020204" pitchFamily="34" charset="0"/>
            </a:endParaRPr>
          </a:p>
          <a:p>
            <a:pPr marL="285750" indent="-285750">
              <a:buFont typeface="Arial" panose="020B0604020202020204" pitchFamily="34" charset="0"/>
              <a:buChar char="•"/>
            </a:pPr>
            <a:r>
              <a:rPr lang="es-CO" b="0" i="0" dirty="0">
                <a:solidFill>
                  <a:srgbClr val="222222"/>
                </a:solidFill>
                <a:effectLst/>
                <a:latin typeface="Arial" panose="020B0604020202020204" pitchFamily="34" charset="0"/>
              </a:rPr>
              <a:t>Permite que la alimentación eléctrica se suministre a un dispositivo de red (</a:t>
            </a:r>
            <a:r>
              <a:rPr lang="es-CO" b="0" i="0" u="none" strike="noStrike" dirty="0" err="1">
                <a:solidFill>
                  <a:srgbClr val="0B0080"/>
                </a:solidFill>
                <a:effectLst/>
                <a:latin typeface="Arial" panose="020B0604020202020204" pitchFamily="34" charset="0"/>
                <a:hlinkClick r:id="rId4" tooltip="Switch"/>
              </a:rPr>
              <a:t>switch</a:t>
            </a:r>
            <a:r>
              <a:rPr lang="es-CO" b="0" i="0" dirty="0">
                <a:solidFill>
                  <a:srgbClr val="222222"/>
                </a:solidFill>
                <a:effectLst/>
                <a:latin typeface="Arial" panose="020B0604020202020204" pitchFamily="34" charset="0"/>
              </a:rPr>
              <a:t>, </a:t>
            </a:r>
            <a:r>
              <a:rPr lang="es-CO" b="0" i="0" u="none" strike="noStrike" dirty="0">
                <a:solidFill>
                  <a:srgbClr val="0B0080"/>
                </a:solidFill>
                <a:effectLst/>
                <a:latin typeface="Arial" panose="020B0604020202020204" pitchFamily="34" charset="0"/>
                <a:hlinkClick r:id="rId5" tooltip="Punto de acceso inalámbrico"/>
              </a:rPr>
              <a:t>punto de acceso</a:t>
            </a:r>
            <a:r>
              <a:rPr lang="es-CO" b="0" i="0" dirty="0">
                <a:solidFill>
                  <a:srgbClr val="222222"/>
                </a:solidFill>
                <a:effectLst/>
                <a:latin typeface="Arial" panose="020B0604020202020204" pitchFamily="34" charset="0"/>
              </a:rPr>
              <a:t>, </a:t>
            </a:r>
            <a:r>
              <a:rPr lang="es-CO" b="0" i="0" u="none" strike="noStrike" dirty="0" err="1">
                <a:solidFill>
                  <a:srgbClr val="0B0080"/>
                </a:solidFill>
                <a:effectLst/>
                <a:latin typeface="Arial" panose="020B0604020202020204" pitchFamily="34" charset="0"/>
                <a:hlinkClick r:id="rId6" tooltip="Router"/>
              </a:rPr>
              <a:t>router</a:t>
            </a:r>
            <a:r>
              <a:rPr lang="es-CO" b="0" i="0" dirty="0">
                <a:solidFill>
                  <a:srgbClr val="222222"/>
                </a:solidFill>
                <a:effectLst/>
                <a:latin typeface="Arial" panose="020B0604020202020204" pitchFamily="34" charset="0"/>
              </a:rPr>
              <a:t>, teléfono o </a:t>
            </a:r>
            <a:r>
              <a:rPr lang="es-CO" b="0" i="0" u="none" strike="noStrike" dirty="0">
                <a:solidFill>
                  <a:srgbClr val="0B0080"/>
                </a:solidFill>
                <a:effectLst/>
                <a:latin typeface="Arial" panose="020B0604020202020204" pitchFamily="34" charset="0"/>
                <a:hlinkClick r:id="rId7" tooltip="Cámara IP"/>
              </a:rPr>
              <a:t>cámara IP</a:t>
            </a:r>
            <a:r>
              <a:rPr lang="es-CO" b="0" i="0" dirty="0">
                <a:solidFill>
                  <a:srgbClr val="222222"/>
                </a:solidFill>
                <a:effectLst/>
                <a:latin typeface="Arial" panose="020B0604020202020204" pitchFamily="34" charset="0"/>
              </a:rPr>
              <a:t>, </a:t>
            </a:r>
            <a:r>
              <a:rPr lang="es-CO" b="0" i="0" dirty="0" err="1">
                <a:solidFill>
                  <a:srgbClr val="222222"/>
                </a:solidFill>
                <a:effectLst/>
                <a:latin typeface="Arial" panose="020B0604020202020204" pitchFamily="34" charset="0"/>
              </a:rPr>
              <a:t>etc</a:t>
            </a:r>
            <a:r>
              <a:rPr lang="es-CO" b="0" i="0" dirty="0">
                <a:solidFill>
                  <a:srgbClr val="222222"/>
                </a:solidFill>
                <a:effectLst/>
                <a:latin typeface="Arial" panose="020B0604020202020204" pitchFamily="34" charset="0"/>
              </a:rPr>
              <a:t>) usando el mismo cable que se utiliza para la conexión de red. Elimina la necesidad de utilizar tomas de corriente en las ubicaciones del dispositivo alimentado.</a:t>
            </a:r>
            <a:endParaRPr lang="es-CO" dirty="0"/>
          </a:p>
        </p:txBody>
      </p:sp>
      <p:sp>
        <p:nvSpPr>
          <p:cNvPr id="5" name="CuadroTexto 4">
            <a:extLst>
              <a:ext uri="{FF2B5EF4-FFF2-40B4-BE49-F238E27FC236}">
                <a16:creationId xmlns:a16="http://schemas.microsoft.com/office/drawing/2014/main" id="{19521C64-AADE-4A1C-BF1D-9491A24822DA}"/>
              </a:ext>
            </a:extLst>
          </p:cNvPr>
          <p:cNvSpPr txBox="1"/>
          <p:nvPr/>
        </p:nvSpPr>
        <p:spPr>
          <a:xfrm>
            <a:off x="725174" y="4275691"/>
            <a:ext cx="8800807" cy="1938992"/>
          </a:xfrm>
          <a:prstGeom prst="rect">
            <a:avLst/>
          </a:prstGeom>
          <a:noFill/>
        </p:spPr>
        <p:txBody>
          <a:bodyPr wrap="none" rtlCol="0">
            <a:spAutoFit/>
          </a:bodyPr>
          <a:lstStyle/>
          <a:p>
            <a:pPr marL="285750" indent="-285750">
              <a:buFont typeface="Arial" panose="020B0604020202020204" pitchFamily="34" charset="0"/>
              <a:buChar char="•"/>
            </a:pPr>
            <a:endParaRPr lang="es-CO" sz="200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2000" b="1" dirty="0">
                <a:solidFill>
                  <a:srgbClr val="FF0000"/>
                </a:solidFill>
                <a:latin typeface="Arial" panose="020B0604020202020204" pitchFamily="34" charset="0"/>
                <a:cs typeface="Arial" panose="020B0604020202020204" pitchFamily="34" charset="0"/>
              </a:rPr>
              <a:t>Estándares:</a:t>
            </a:r>
          </a:p>
          <a:p>
            <a:pPr marL="449263" indent="-273050">
              <a:buFont typeface="Wingdings" panose="05000000000000000000" pitchFamily="2" charset="2"/>
              <a:buChar char="§"/>
            </a:pPr>
            <a:r>
              <a:rPr lang="es-CO" sz="2000" b="1" dirty="0" err="1">
                <a:solidFill>
                  <a:srgbClr val="00B0F0"/>
                </a:solidFill>
                <a:latin typeface="Arial" panose="020B0604020202020204" pitchFamily="34" charset="0"/>
                <a:cs typeface="Arial" panose="020B0604020202020204" pitchFamily="34" charset="0"/>
              </a:rPr>
              <a:t>PoE</a:t>
            </a:r>
            <a:r>
              <a:rPr lang="es-CO" sz="2000" b="1" dirty="0">
                <a:solidFill>
                  <a:srgbClr val="00B0F0"/>
                </a:solidFill>
                <a:latin typeface="Arial" panose="020B0604020202020204" pitchFamily="34" charset="0"/>
                <a:cs typeface="Arial" panose="020B0604020202020204" pitchFamily="34" charset="0"/>
              </a:rPr>
              <a:t>    - &gt;   IEEE 802.3af   -  &gt;  </a:t>
            </a:r>
            <a:r>
              <a:rPr lang="es-CO" sz="2000" b="1" dirty="0">
                <a:solidFill>
                  <a:srgbClr val="002060"/>
                </a:solidFill>
                <a:latin typeface="Arial" panose="020B0604020202020204" pitchFamily="34" charset="0"/>
                <a:cs typeface="Arial" panose="020B0604020202020204" pitchFamily="34" charset="0"/>
              </a:rPr>
              <a:t>15.4 W (</a:t>
            </a:r>
            <a:r>
              <a:rPr lang="es-CO" sz="2000" b="1" dirty="0" err="1">
                <a:solidFill>
                  <a:srgbClr val="002060"/>
                </a:solidFill>
                <a:latin typeface="Arial" panose="020B0604020202020204" pitchFamily="34" charset="0"/>
                <a:cs typeface="Arial" panose="020B0604020202020204" pitchFamily="34" charset="0"/>
              </a:rPr>
              <a:t>level</a:t>
            </a:r>
            <a:r>
              <a:rPr lang="es-CO" sz="2000" b="1" dirty="0">
                <a:solidFill>
                  <a:srgbClr val="002060"/>
                </a:solidFill>
                <a:latin typeface="Arial" panose="020B0604020202020204" pitchFamily="34" charset="0"/>
                <a:cs typeface="Arial" panose="020B0604020202020204" pitchFamily="34" charset="0"/>
              </a:rPr>
              <a:t> 1)</a:t>
            </a:r>
          </a:p>
          <a:p>
            <a:pPr marL="449263" indent="-273050">
              <a:buFont typeface="Wingdings" panose="05000000000000000000" pitchFamily="2" charset="2"/>
              <a:buChar char="§"/>
            </a:pPr>
            <a:r>
              <a:rPr lang="es-CO" sz="2000" b="1" dirty="0" err="1">
                <a:solidFill>
                  <a:srgbClr val="00B0F0"/>
                </a:solidFill>
                <a:latin typeface="Arial" panose="020B0604020202020204" pitchFamily="34" charset="0"/>
                <a:cs typeface="Arial" panose="020B0604020202020204" pitchFamily="34" charset="0"/>
              </a:rPr>
              <a:t>PoE</a:t>
            </a:r>
            <a:r>
              <a:rPr lang="es-CO" sz="2000" b="1" dirty="0">
                <a:solidFill>
                  <a:srgbClr val="00B0F0"/>
                </a:solidFill>
                <a:latin typeface="Arial" panose="020B0604020202020204" pitchFamily="34" charset="0"/>
                <a:cs typeface="Arial" panose="020B0604020202020204" pitchFamily="34" charset="0"/>
              </a:rPr>
              <a:t>+   -&gt;    IEEE802.3at   - &gt;   </a:t>
            </a:r>
            <a:r>
              <a:rPr lang="es-CO" sz="2000" b="1" dirty="0">
                <a:solidFill>
                  <a:srgbClr val="002060"/>
                </a:solidFill>
                <a:latin typeface="Arial" panose="020B0604020202020204" pitchFamily="34" charset="0"/>
                <a:cs typeface="Arial" panose="020B0604020202020204" pitchFamily="34" charset="0"/>
              </a:rPr>
              <a:t>25.5 W (</a:t>
            </a:r>
            <a:r>
              <a:rPr lang="es-CO" sz="2000" b="1" dirty="0" err="1">
                <a:solidFill>
                  <a:srgbClr val="002060"/>
                </a:solidFill>
                <a:latin typeface="Arial" panose="020B0604020202020204" pitchFamily="34" charset="0"/>
                <a:cs typeface="Arial" panose="020B0604020202020204" pitchFamily="34" charset="0"/>
              </a:rPr>
              <a:t>level</a:t>
            </a:r>
            <a:r>
              <a:rPr lang="es-CO" sz="2000" b="1" dirty="0">
                <a:solidFill>
                  <a:srgbClr val="002060"/>
                </a:solidFill>
                <a:latin typeface="Arial" panose="020B0604020202020204" pitchFamily="34" charset="0"/>
                <a:cs typeface="Arial" panose="020B0604020202020204" pitchFamily="34" charset="0"/>
              </a:rPr>
              <a:t> 2)</a:t>
            </a:r>
          </a:p>
          <a:p>
            <a:pPr marL="449263" indent="-273050">
              <a:buFont typeface="Wingdings" panose="05000000000000000000" pitchFamily="2" charset="2"/>
              <a:buChar char="§"/>
            </a:pPr>
            <a:r>
              <a:rPr lang="es-CO" sz="2000" b="1" dirty="0" err="1">
                <a:solidFill>
                  <a:srgbClr val="00B0F0"/>
                </a:solidFill>
                <a:latin typeface="Arial" panose="020B0604020202020204" pitchFamily="34" charset="0"/>
                <a:cs typeface="Arial" panose="020B0604020202020204" pitchFamily="34" charset="0"/>
                <a:sym typeface="Wingdings" panose="05000000000000000000" pitchFamily="2" charset="2"/>
              </a:rPr>
              <a:t>PoE</a:t>
            </a:r>
            <a:r>
              <a:rPr lang="es-CO" sz="2000" b="1" dirty="0">
                <a:solidFill>
                  <a:srgbClr val="00B0F0"/>
                </a:solidFill>
                <a:latin typeface="Arial" panose="020B0604020202020204" pitchFamily="34" charset="0"/>
                <a:cs typeface="Arial" panose="020B0604020202020204" pitchFamily="34" charset="0"/>
                <a:sym typeface="Wingdings" panose="05000000000000000000" pitchFamily="2" charset="2"/>
              </a:rPr>
              <a:t>++  </a:t>
            </a:r>
            <a:r>
              <a:rPr lang="es-CO" sz="2000" dirty="0">
                <a:latin typeface="Arial" panose="020B0604020202020204" pitchFamily="34" charset="0"/>
                <a:cs typeface="Arial" panose="020B0604020202020204" pitchFamily="34" charset="0"/>
                <a:sym typeface="Wingdings" panose="05000000000000000000" pitchFamily="2" charset="2"/>
              </a:rPr>
              <a:t></a:t>
            </a:r>
            <a:r>
              <a:rPr lang="es-CO"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IEEE 802.3bt aka 4PPoE (4 Pair Power over Ethernet) </a:t>
            </a:r>
          </a:p>
          <a:p>
            <a:r>
              <a:rPr lang="en-US" sz="1600" dirty="0">
                <a:latin typeface="Arial" panose="020B0604020202020204" pitchFamily="34" charset="0"/>
                <a:cs typeface="Arial" panose="020B0604020202020204" pitchFamily="34" charset="0"/>
              </a:rPr>
              <a:t>        Introduce 2 </a:t>
            </a:r>
            <a:r>
              <a:rPr lang="en-US" sz="1600" dirty="0" err="1">
                <a:latin typeface="Arial" panose="020B0604020202020204" pitchFamily="34" charset="0"/>
                <a:cs typeface="Arial" panose="020B0604020202020204" pitchFamily="34" charset="0"/>
              </a:rPr>
              <a:t>nuevos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niveles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potencia</a:t>
            </a:r>
            <a:r>
              <a:rPr lang="en-US" sz="1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55 W (</a:t>
            </a:r>
            <a:r>
              <a:rPr lang="en-US" sz="2000" dirty="0">
                <a:solidFill>
                  <a:srgbClr val="00B0F0"/>
                </a:solidFill>
                <a:latin typeface="Arial" panose="020B0604020202020204" pitchFamily="34" charset="0"/>
                <a:cs typeface="Arial" panose="020B0604020202020204" pitchFamily="34" charset="0"/>
              </a:rPr>
              <a:t>Level 3)</a:t>
            </a:r>
            <a:r>
              <a:rPr lang="en-US" sz="2000" dirty="0">
                <a:latin typeface="Arial" panose="020B0604020202020204" pitchFamily="34" charset="0"/>
                <a:cs typeface="Arial" panose="020B0604020202020204" pitchFamily="34" charset="0"/>
              </a:rPr>
              <a:t> y 90-100 W (</a:t>
            </a:r>
            <a:r>
              <a:rPr lang="en-US" sz="2000" dirty="0">
                <a:solidFill>
                  <a:srgbClr val="00B0F0"/>
                </a:solidFill>
                <a:latin typeface="Arial" panose="020B0604020202020204" pitchFamily="34" charset="0"/>
                <a:cs typeface="Arial" panose="020B0604020202020204" pitchFamily="34" charset="0"/>
              </a:rPr>
              <a:t>Level 4</a:t>
            </a:r>
            <a:r>
              <a:rPr lang="en-US" sz="2000" dirty="0">
                <a:latin typeface="Arial" panose="020B0604020202020204" pitchFamily="34" charset="0"/>
                <a:cs typeface="Arial" panose="020B0604020202020204" pitchFamily="34" charset="0"/>
              </a:rPr>
              <a:t>). </a:t>
            </a:r>
            <a:endParaRPr lang="es-CO" sz="2000"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291A0C25-C698-42F3-AAAE-D5BA0D10E83F}"/>
              </a:ext>
            </a:extLst>
          </p:cNvPr>
          <p:cNvPicPr>
            <a:picLocks noChangeAspect="1"/>
          </p:cNvPicPr>
          <p:nvPr/>
        </p:nvPicPr>
        <p:blipFill>
          <a:blip r:embed="rId8"/>
          <a:stretch>
            <a:fillRect/>
          </a:stretch>
        </p:blipFill>
        <p:spPr>
          <a:xfrm>
            <a:off x="8640558" y="1464177"/>
            <a:ext cx="2619375" cy="1743075"/>
          </a:xfrm>
          <a:prstGeom prst="rect">
            <a:avLst/>
          </a:prstGeom>
        </p:spPr>
      </p:pic>
      <p:sp>
        <p:nvSpPr>
          <p:cNvPr id="11" name="CuadroTexto 10">
            <a:extLst>
              <a:ext uri="{FF2B5EF4-FFF2-40B4-BE49-F238E27FC236}">
                <a16:creationId xmlns:a16="http://schemas.microsoft.com/office/drawing/2014/main" id="{69AFA89F-686D-4B64-9E53-DA746DA68304}"/>
              </a:ext>
            </a:extLst>
          </p:cNvPr>
          <p:cNvSpPr txBox="1"/>
          <p:nvPr/>
        </p:nvSpPr>
        <p:spPr>
          <a:xfrm>
            <a:off x="10275064" y="2678648"/>
            <a:ext cx="1110817" cy="276999"/>
          </a:xfrm>
          <a:prstGeom prst="rect">
            <a:avLst/>
          </a:prstGeom>
          <a:noFill/>
        </p:spPr>
        <p:txBody>
          <a:bodyPr wrap="none" rtlCol="0">
            <a:spAutoFit/>
          </a:bodyPr>
          <a:lstStyle/>
          <a:p>
            <a:r>
              <a:rPr lang="es-CO" sz="1200" dirty="0" err="1"/>
              <a:t>Power</a:t>
            </a:r>
            <a:r>
              <a:rPr lang="es-CO" sz="1200" dirty="0"/>
              <a:t> </a:t>
            </a:r>
            <a:r>
              <a:rPr lang="es-CO" sz="1200" dirty="0" err="1"/>
              <a:t>injector</a:t>
            </a:r>
            <a:endParaRPr lang="es-CO" sz="1200" dirty="0"/>
          </a:p>
        </p:txBody>
      </p:sp>
    </p:spTree>
    <p:extLst>
      <p:ext uri="{BB962C8B-B14F-4D97-AF65-F5344CB8AC3E}">
        <p14:creationId xmlns:p14="http://schemas.microsoft.com/office/powerpoint/2010/main" val="37939557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F6E8F-31DB-48E9-A7C2-E1ADF21A4148}"/>
              </a:ext>
            </a:extLst>
          </p:cNvPr>
          <p:cNvSpPr>
            <a:spLocks noGrp="1"/>
          </p:cNvSpPr>
          <p:nvPr>
            <p:ph type="ctrTitle"/>
          </p:nvPr>
        </p:nvSpPr>
        <p:spPr/>
        <p:txBody>
          <a:bodyPr/>
          <a:lstStyle/>
          <a:p>
            <a:r>
              <a:rPr lang="es-CO" dirty="0" err="1"/>
              <a:t>ACLs</a:t>
            </a:r>
            <a:endParaRPr lang="es-CO" dirty="0"/>
          </a:p>
        </p:txBody>
      </p:sp>
      <p:sp>
        <p:nvSpPr>
          <p:cNvPr id="3" name="Subtítulo 2">
            <a:extLst>
              <a:ext uri="{FF2B5EF4-FFF2-40B4-BE49-F238E27FC236}">
                <a16:creationId xmlns:a16="http://schemas.microsoft.com/office/drawing/2014/main" id="{4BEF82BF-797D-4406-A72E-51A5F706BFA9}"/>
              </a:ext>
            </a:extLst>
          </p:cNvPr>
          <p:cNvSpPr>
            <a:spLocks noGrp="1"/>
          </p:cNvSpPr>
          <p:nvPr>
            <p:ph type="subTitle" idx="1"/>
          </p:nvPr>
        </p:nvSpPr>
        <p:spPr/>
        <p:txBody>
          <a:bodyPr/>
          <a:lstStyle/>
          <a:p>
            <a:r>
              <a:rPr lang="es-CO" dirty="0"/>
              <a:t>RAV</a:t>
            </a:r>
          </a:p>
        </p:txBody>
      </p:sp>
      <p:sp>
        <p:nvSpPr>
          <p:cNvPr id="4" name="Marcador de fecha 3">
            <a:extLst>
              <a:ext uri="{FF2B5EF4-FFF2-40B4-BE49-F238E27FC236}">
                <a16:creationId xmlns:a16="http://schemas.microsoft.com/office/drawing/2014/main" id="{D7C4FC13-8239-4678-B09D-3BA521E3B46F}"/>
              </a:ext>
            </a:extLst>
          </p:cNvPr>
          <p:cNvSpPr>
            <a:spLocks noGrp="1"/>
          </p:cNvSpPr>
          <p:nvPr>
            <p:ph type="dt" sz="half" idx="10"/>
          </p:nvPr>
        </p:nvSpPr>
        <p:spPr/>
        <p:txBody>
          <a:bodyPr/>
          <a:lstStyle/>
          <a:p>
            <a:fld id="{C78C675F-3D81-4B4E-8B44-B4D6D2B2E941}" type="datetime1">
              <a:rPr lang="es-CO" smtClean="0"/>
              <a:t>15/10/2022</a:t>
            </a:fld>
            <a:endParaRPr lang="es-CO"/>
          </a:p>
        </p:txBody>
      </p:sp>
      <p:sp>
        <p:nvSpPr>
          <p:cNvPr id="5" name="Marcador de pie de página 4">
            <a:extLst>
              <a:ext uri="{FF2B5EF4-FFF2-40B4-BE49-F238E27FC236}">
                <a16:creationId xmlns:a16="http://schemas.microsoft.com/office/drawing/2014/main" id="{295733F9-7A8F-4D07-8DCB-3A180971A6D4}"/>
              </a:ext>
            </a:extLst>
          </p:cNvPr>
          <p:cNvSpPr>
            <a:spLocks noGrp="1"/>
          </p:cNvSpPr>
          <p:nvPr>
            <p:ph type="ftr" sz="quarter" idx="11"/>
          </p:nvPr>
        </p:nvSpPr>
        <p:spPr/>
        <p:txBody>
          <a:bodyPr/>
          <a:lstStyle/>
          <a:p>
            <a:r>
              <a:rPr lang="es-CO"/>
              <a:t>Switching &amp; routing</a:t>
            </a:r>
          </a:p>
        </p:txBody>
      </p:sp>
      <p:sp>
        <p:nvSpPr>
          <p:cNvPr id="6" name="Marcador de número de diapositiva 5">
            <a:extLst>
              <a:ext uri="{FF2B5EF4-FFF2-40B4-BE49-F238E27FC236}">
                <a16:creationId xmlns:a16="http://schemas.microsoft.com/office/drawing/2014/main" id="{CADE00D1-9C4B-4DF6-8713-6879AF9C184C}"/>
              </a:ext>
            </a:extLst>
          </p:cNvPr>
          <p:cNvSpPr>
            <a:spLocks noGrp="1"/>
          </p:cNvSpPr>
          <p:nvPr>
            <p:ph type="sldNum" sz="quarter" idx="12"/>
          </p:nvPr>
        </p:nvSpPr>
        <p:spPr/>
        <p:txBody>
          <a:bodyPr/>
          <a:lstStyle/>
          <a:p>
            <a:fld id="{1D98C600-A5FB-4C43-9210-1E9FA66CBA4A}" type="slidenum">
              <a:rPr lang="es-CO" smtClean="0"/>
              <a:t>100</a:t>
            </a:fld>
            <a:endParaRPr lang="es-CO"/>
          </a:p>
        </p:txBody>
      </p:sp>
    </p:spTree>
    <p:extLst>
      <p:ext uri="{BB962C8B-B14F-4D97-AF65-F5344CB8AC3E}">
        <p14:creationId xmlns:p14="http://schemas.microsoft.com/office/powerpoint/2010/main" val="40819944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101</a:t>
            </a:fld>
            <a:endParaRPr lang="es-CO"/>
          </a:p>
        </p:txBody>
      </p:sp>
      <p:pic>
        <p:nvPicPr>
          <p:cNvPr id="4" name="Imagen 3">
            <a:extLst>
              <a:ext uri="{FF2B5EF4-FFF2-40B4-BE49-F238E27FC236}">
                <a16:creationId xmlns:a16="http://schemas.microsoft.com/office/drawing/2014/main" id="{0459F883-CA58-4093-97C8-FA085AC0AFC9}"/>
              </a:ext>
            </a:extLst>
          </p:cNvPr>
          <p:cNvPicPr>
            <a:picLocks noChangeAspect="1"/>
          </p:cNvPicPr>
          <p:nvPr/>
        </p:nvPicPr>
        <p:blipFill>
          <a:blip r:embed="rId2"/>
          <a:stretch>
            <a:fillRect/>
          </a:stretch>
        </p:blipFill>
        <p:spPr>
          <a:xfrm>
            <a:off x="609600" y="2131499"/>
            <a:ext cx="5388864" cy="3113161"/>
          </a:xfrm>
          <a:prstGeom prst="rect">
            <a:avLst/>
          </a:prstGeom>
          <a:noFill/>
        </p:spPr>
      </p:pic>
      <p:sp>
        <p:nvSpPr>
          <p:cNvPr id="106" name="Rectangle 2">
            <a:extLst>
              <a:ext uri="{FF2B5EF4-FFF2-40B4-BE49-F238E27FC236}">
                <a16:creationId xmlns:a16="http://schemas.microsoft.com/office/drawing/2014/main" id="{FAE40056-A5AD-4F5C-B1D0-86515DC3291F}"/>
              </a:ext>
            </a:extLst>
          </p:cNvPr>
          <p:cNvSpPr txBox="1">
            <a:spLocks noChangeArrowheads="1"/>
          </p:cNvSpPr>
          <p:nvPr/>
        </p:nvSpPr>
        <p:spPr bwMode="auto">
          <a:xfrm>
            <a:off x="6201664" y="1418590"/>
            <a:ext cx="5388864" cy="49377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lnSpcReduction="10000"/>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168275" marR="0" lvl="0" indent="-16827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rPr>
              <a:t>ACL's are used to classify packets as they enter an interface</a:t>
            </a:r>
          </a:p>
          <a:p>
            <a:pPr marL="625475" marR="0" lvl="1" indent="-342900" defTabSz="914400" eaLnBrk="1" fontAlgn="base" hangingPunct="1">
              <a:spcBef>
                <a:spcPct val="30000"/>
              </a:spcBef>
              <a:spcAft>
                <a:spcPct val="10000"/>
              </a:spcAft>
              <a:buClr>
                <a:srgbClr val="94A3B5"/>
              </a:buClr>
              <a:buSzTx/>
              <a:buFont typeface="DIN-Black"/>
              <a:buChar char="—"/>
              <a:tabLst/>
              <a:defRPr/>
            </a:pPr>
            <a:r>
              <a:rPr lang="en-US" altLang="es-CO" b="0" i="0" u="none" strike="noStrike" cap="none" spc="0" normalizeH="0" baseline="0" noProof="0" dirty="0">
                <a:ln>
                  <a:noFill/>
                </a:ln>
                <a:effectLst/>
                <a:uLnTx/>
                <a:uFillTx/>
              </a:rPr>
              <a:t>Ingress / in-bound</a:t>
            </a:r>
          </a:p>
          <a:p>
            <a:pPr marL="625475" marR="0" lvl="1" indent="-342900" defTabSz="914400" eaLnBrk="1" fontAlgn="base" hangingPunct="1">
              <a:spcBef>
                <a:spcPct val="30000"/>
              </a:spcBef>
              <a:spcAft>
                <a:spcPct val="10000"/>
              </a:spcAft>
              <a:buClr>
                <a:srgbClr val="94A3B5"/>
              </a:buClr>
              <a:buSzTx/>
              <a:buFont typeface="DIN-Black"/>
              <a:buChar char="—"/>
              <a:tabLst/>
              <a:defRPr/>
            </a:pPr>
            <a:r>
              <a:rPr lang="en-US" altLang="es-CO" b="0" i="0" u="none" strike="noStrike" cap="none" spc="0" normalizeH="0" baseline="0" noProof="0" dirty="0">
                <a:ln>
                  <a:noFill/>
                </a:ln>
                <a:effectLst/>
                <a:uLnTx/>
                <a:uFillTx/>
              </a:rPr>
              <a:t>Before the routing/switching decision</a:t>
            </a:r>
          </a:p>
          <a:p>
            <a:pPr marL="168275" marR="0" lvl="0" indent="-16827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rPr>
              <a:t>Rules determine how to match packets, and what action to take</a:t>
            </a:r>
          </a:p>
          <a:p>
            <a:pPr marL="914400" marR="0" lvl="2" indent="-17462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latin typeface="+mn-lt"/>
              </a:rPr>
              <a:t>Deny results in matching packets being filtered (discarded)</a:t>
            </a:r>
          </a:p>
          <a:p>
            <a:pPr marL="914400" marR="0" lvl="2" indent="-17462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latin typeface="+mn-lt"/>
              </a:rPr>
              <a:t>Permit allows matching packets to be forwarded</a:t>
            </a:r>
          </a:p>
          <a:p>
            <a:pPr marL="914400" marR="0" lvl="2" indent="-174625" defTabSz="914400" eaLnBrk="1" fontAlgn="base" hangingPunct="1">
              <a:spcBef>
                <a:spcPct val="30000"/>
              </a:spcBef>
              <a:spcAft>
                <a:spcPct val="10000"/>
              </a:spcAft>
              <a:buClr>
                <a:srgbClr val="94A3B5"/>
              </a:buClr>
              <a:buSzTx/>
              <a:buFont typeface="DIN-Black"/>
              <a:buChar char="&gt;"/>
              <a:tabLst/>
              <a:defRPr/>
            </a:pPr>
            <a:r>
              <a:rPr lang="en-US" altLang="es-CO" sz="1800" b="0" i="0" u="none" strike="noStrike" cap="none" spc="0" normalizeH="0" baseline="0" noProof="0" dirty="0">
                <a:ln>
                  <a:noFill/>
                </a:ln>
                <a:effectLst/>
                <a:uLnTx/>
                <a:uFillTx/>
                <a:latin typeface="+mn-lt"/>
              </a:rPr>
              <a:t>At the end of every access list is an implied “permit all traffic” statement</a:t>
            </a:r>
            <a:endParaRPr lang="en-GB" altLang="zh-CN" sz="1800" b="0" i="0" u="none" strike="noStrike" cap="none" spc="0" normalizeH="0" baseline="0" noProof="0" dirty="0">
              <a:ln>
                <a:noFill/>
              </a:ln>
              <a:effectLst/>
              <a:uLnTx/>
              <a:uFillTx/>
              <a:latin typeface="+mn-lt"/>
            </a:endParaRPr>
          </a:p>
          <a:p>
            <a:pPr marL="168275" marR="0" lvl="0" indent="-16827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rPr>
              <a:t>The obvious use for ACL's is packet filtering </a:t>
            </a:r>
          </a:p>
          <a:p>
            <a:pPr marL="168275" marR="0" lvl="0" indent="-168275" defTabSz="914400" eaLnBrk="1" fontAlgn="base" hangingPunct="1">
              <a:spcBef>
                <a:spcPct val="30000"/>
              </a:spcBef>
              <a:spcAft>
                <a:spcPct val="10000"/>
              </a:spcAft>
              <a:buClr>
                <a:srgbClr val="94A3B5"/>
              </a:buClr>
              <a:buSzTx/>
              <a:buFont typeface="DIN-Black"/>
              <a:buChar char="&gt;"/>
              <a:tabLst/>
              <a:defRPr/>
            </a:pPr>
            <a:r>
              <a:rPr lang="en-GB" altLang="zh-CN" sz="1800" b="0" i="0" u="none" strike="noStrike" cap="none" spc="0" normalizeH="0" baseline="0" noProof="0" dirty="0">
                <a:ln>
                  <a:noFill/>
                </a:ln>
                <a:effectLst/>
                <a:uLnTx/>
                <a:uFillTx/>
              </a:rPr>
              <a:t>ACL's can be used in combination with other commands</a:t>
            </a:r>
          </a:p>
          <a:p>
            <a:pPr marL="625475" marR="0" lvl="1" indent="-342900" defTabSz="914400" eaLnBrk="1" fontAlgn="base" hangingPunct="1">
              <a:spcBef>
                <a:spcPct val="30000"/>
              </a:spcBef>
              <a:spcAft>
                <a:spcPct val="10000"/>
              </a:spcAft>
              <a:buClr>
                <a:srgbClr val="94A3B5"/>
              </a:buClr>
              <a:buSzTx/>
              <a:buFont typeface="DIN-Black"/>
              <a:buChar char="—"/>
              <a:tabLst/>
              <a:defRPr/>
            </a:pPr>
            <a:r>
              <a:rPr lang="en-GB" altLang="zh-CN" b="0" i="0" u="none" strike="noStrike" cap="none" spc="0" normalizeH="0" baseline="0" noProof="0" dirty="0">
                <a:ln>
                  <a:noFill/>
                </a:ln>
                <a:effectLst/>
                <a:uLnTx/>
                <a:uFillTx/>
              </a:rPr>
              <a:t>Many QoS commands use ACL's to select traffic</a:t>
            </a:r>
          </a:p>
        </p:txBody>
      </p:sp>
    </p:spTree>
    <p:extLst>
      <p:ext uri="{BB962C8B-B14F-4D97-AF65-F5344CB8AC3E}">
        <p14:creationId xmlns:p14="http://schemas.microsoft.com/office/powerpoint/2010/main" val="1886232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2368B9-BE21-4F2A-A93B-0B5B9F4476BA}"/>
              </a:ext>
            </a:extLst>
          </p:cNvPr>
          <p:cNvPicPr>
            <a:picLocks noChangeAspect="1"/>
          </p:cNvPicPr>
          <p:nvPr/>
        </p:nvPicPr>
        <p:blipFill>
          <a:blip r:embed="rId2"/>
          <a:stretch>
            <a:fillRect/>
          </a:stretch>
        </p:blipFill>
        <p:spPr>
          <a:xfrm>
            <a:off x="6941597" y="2749862"/>
            <a:ext cx="5250403" cy="2720663"/>
          </a:xfrm>
          <a:prstGeom prst="rect">
            <a:avLst/>
          </a:prstGeom>
        </p:spPr>
      </p:pic>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102</a:t>
            </a:fld>
            <a:endParaRPr lang="es-CO"/>
          </a:p>
        </p:txBody>
      </p:sp>
      <p:sp>
        <p:nvSpPr>
          <p:cNvPr id="8" name="Rectangle 3">
            <a:extLst>
              <a:ext uri="{FF2B5EF4-FFF2-40B4-BE49-F238E27FC236}">
                <a16:creationId xmlns:a16="http://schemas.microsoft.com/office/drawing/2014/main" id="{BD5E9717-6271-4FA8-A651-A8C408E80312}"/>
              </a:ext>
            </a:extLst>
          </p:cNvPr>
          <p:cNvSpPr txBox="1">
            <a:spLocks noChangeArrowheads="1"/>
          </p:cNvSpPr>
          <p:nvPr/>
        </p:nvSpPr>
        <p:spPr bwMode="auto">
          <a:xfrm>
            <a:off x="420688" y="1387475"/>
            <a:ext cx="79105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eaLnBrk="1" hangingPunct="1">
              <a:lnSpc>
                <a:spcPct val="85000"/>
              </a:lnSpc>
            </a:pPr>
            <a:r>
              <a:rPr lang="en-GB" altLang="zh-CN" sz="1800" kern="0" dirty="0">
                <a:ea typeface="SimSun" panose="02010600030101010101" pitchFamily="2" charset="-122"/>
              </a:rPr>
              <a:t>ACL's can be activated directly on hardware</a:t>
            </a:r>
          </a:p>
          <a:p>
            <a:pPr lvl="1" eaLnBrk="1" hangingPunct="1">
              <a:lnSpc>
                <a:spcPct val="85000"/>
              </a:lnSpc>
            </a:pPr>
            <a:r>
              <a:rPr lang="en-GB" altLang="zh-CN" kern="0" dirty="0">
                <a:ea typeface="SimSun" panose="02010600030101010101" pitchFamily="2" charset="-122"/>
              </a:rPr>
              <a:t>For example</a:t>
            </a:r>
          </a:p>
          <a:p>
            <a:pPr lvl="2" eaLnBrk="1" hangingPunct="1">
              <a:lnSpc>
                <a:spcPct val="85000"/>
              </a:lnSpc>
            </a:pPr>
            <a:r>
              <a:rPr lang="en-GB" altLang="zh-CN" sz="1800" kern="0" dirty="0">
                <a:latin typeface="DIN-Regular"/>
                <a:ea typeface="SimSun" panose="02010600030101010101" pitchFamily="2" charset="-122"/>
              </a:rPr>
              <a:t>Filtering and forwarding</a:t>
            </a:r>
          </a:p>
          <a:p>
            <a:pPr lvl="2" eaLnBrk="1" hangingPunct="1">
              <a:lnSpc>
                <a:spcPct val="85000"/>
              </a:lnSpc>
            </a:pPr>
            <a:r>
              <a:rPr lang="en-GB" altLang="zh-CN" sz="1800" kern="0" dirty="0">
                <a:latin typeface="DIN-Regular"/>
                <a:ea typeface="SimSun" panose="02010600030101010101" pitchFamily="2" charset="-122"/>
              </a:rPr>
              <a:t>QoS functions</a:t>
            </a:r>
          </a:p>
          <a:p>
            <a:pPr lvl="1" eaLnBrk="1" hangingPunct="1">
              <a:lnSpc>
                <a:spcPct val="85000"/>
              </a:lnSpc>
            </a:pPr>
            <a:r>
              <a:rPr lang="en-GB" altLang="zh-CN" kern="0" dirty="0">
                <a:ea typeface="SimSun" panose="02010600030101010101" pitchFamily="2" charset="-122"/>
              </a:rPr>
              <a:t>The order in which rules are applied is determined by hardware</a:t>
            </a:r>
          </a:p>
          <a:p>
            <a:pPr eaLnBrk="1" hangingPunct="1">
              <a:lnSpc>
                <a:spcPct val="85000"/>
              </a:lnSpc>
            </a:pPr>
            <a:r>
              <a:rPr lang="en-GB" altLang="zh-CN" sz="1800" kern="0" dirty="0">
                <a:ea typeface="SimSun" panose="02010600030101010101" pitchFamily="2" charset="-122"/>
              </a:rPr>
              <a:t>ACL's can be referenced by software</a:t>
            </a:r>
          </a:p>
          <a:p>
            <a:pPr lvl="1" eaLnBrk="1" hangingPunct="1">
              <a:lnSpc>
                <a:spcPct val="85000"/>
              </a:lnSpc>
            </a:pPr>
            <a:r>
              <a:rPr lang="en-GB" altLang="zh-CN" kern="0" dirty="0">
                <a:ea typeface="SimSun" panose="02010600030101010101" pitchFamily="2" charset="-122"/>
              </a:rPr>
              <a:t>For example</a:t>
            </a:r>
          </a:p>
          <a:p>
            <a:pPr lvl="2" eaLnBrk="1" hangingPunct="1">
              <a:lnSpc>
                <a:spcPct val="85000"/>
              </a:lnSpc>
            </a:pPr>
            <a:r>
              <a:rPr lang="en-GB" altLang="zh-CN" sz="1800" kern="0" dirty="0">
                <a:latin typeface="DIN-Regular"/>
                <a:ea typeface="SimSun" panose="02010600030101010101" pitchFamily="2" charset="-122"/>
              </a:rPr>
              <a:t>Routing policies</a:t>
            </a:r>
          </a:p>
          <a:p>
            <a:pPr lvl="2" eaLnBrk="1" hangingPunct="1">
              <a:lnSpc>
                <a:spcPct val="85000"/>
              </a:lnSpc>
            </a:pPr>
            <a:r>
              <a:rPr lang="en-GB" altLang="zh-CN" sz="1800" kern="0" dirty="0">
                <a:latin typeface="DIN-Regular"/>
                <a:ea typeface="SimSun" panose="02010600030101010101" pitchFamily="2" charset="-122"/>
              </a:rPr>
              <a:t>Controlling logon access</a:t>
            </a:r>
          </a:p>
          <a:p>
            <a:pPr lvl="1" eaLnBrk="1" hangingPunct="1">
              <a:lnSpc>
                <a:spcPct val="85000"/>
              </a:lnSpc>
            </a:pPr>
            <a:r>
              <a:rPr lang="en-GB" altLang="zh-CN" kern="0" dirty="0">
                <a:ea typeface="SimSun" panose="02010600030101010101" pitchFamily="2" charset="-122"/>
              </a:rPr>
              <a:t>The match order in which rules are applied can be either</a:t>
            </a:r>
          </a:p>
          <a:p>
            <a:pPr lvl="2" eaLnBrk="1" hangingPunct="1">
              <a:lnSpc>
                <a:spcPct val="85000"/>
              </a:lnSpc>
            </a:pPr>
            <a:r>
              <a:rPr lang="en-GB" altLang="zh-CN" sz="1800" kern="0" dirty="0">
                <a:latin typeface="DIN-Regular"/>
                <a:ea typeface="SimSun" panose="02010600030101010101" pitchFamily="2" charset="-122"/>
              </a:rPr>
              <a:t>User-defined</a:t>
            </a:r>
          </a:p>
          <a:p>
            <a:pPr lvl="3" eaLnBrk="1" hangingPunct="1">
              <a:lnSpc>
                <a:spcPct val="85000"/>
              </a:lnSpc>
            </a:pPr>
            <a:r>
              <a:rPr lang="en-GB" altLang="zh-CN" sz="1800" kern="0" dirty="0">
                <a:latin typeface="DIN-Regular"/>
                <a:ea typeface="SimSun" panose="02010600030101010101" pitchFamily="2" charset="-122"/>
              </a:rPr>
              <a:t>Applied in the same order as entered by the user</a:t>
            </a:r>
          </a:p>
          <a:p>
            <a:pPr lvl="2" eaLnBrk="1" hangingPunct="1">
              <a:lnSpc>
                <a:spcPct val="85000"/>
              </a:lnSpc>
            </a:pPr>
            <a:r>
              <a:rPr lang="en-GB" altLang="zh-CN" sz="1800" kern="0" dirty="0">
                <a:latin typeface="DIN-Regular"/>
                <a:ea typeface="SimSun" panose="02010600030101010101" pitchFamily="2" charset="-122"/>
              </a:rPr>
              <a:t>Depth-first by the switch</a:t>
            </a:r>
          </a:p>
          <a:p>
            <a:pPr lvl="3" eaLnBrk="1" hangingPunct="1">
              <a:lnSpc>
                <a:spcPct val="85000"/>
              </a:lnSpc>
            </a:pPr>
            <a:r>
              <a:rPr lang="en-GB" altLang="zh-CN" sz="1800" kern="0" dirty="0">
                <a:latin typeface="DIN-Regular"/>
                <a:ea typeface="SimSun" panose="02010600030101010101" pitchFamily="2" charset="-122"/>
              </a:rPr>
              <a:t>The rule with the most specific match is applied first</a:t>
            </a:r>
            <a:endParaRPr lang="en-US" altLang="zh-CN" sz="1800" kern="0" dirty="0">
              <a:latin typeface="DIN-Regular"/>
              <a:ea typeface="SimSun" panose="02010600030101010101" pitchFamily="2" charset="-122"/>
            </a:endParaRPr>
          </a:p>
        </p:txBody>
      </p:sp>
    </p:spTree>
    <p:extLst>
      <p:ext uri="{BB962C8B-B14F-4D97-AF65-F5344CB8AC3E}">
        <p14:creationId xmlns:p14="http://schemas.microsoft.com/office/powerpoint/2010/main" val="24174780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103</a:t>
            </a:fld>
            <a:endParaRPr lang="es-CO"/>
          </a:p>
        </p:txBody>
      </p:sp>
      <p:sp>
        <p:nvSpPr>
          <p:cNvPr id="9" name="Rectangle 2">
            <a:extLst>
              <a:ext uri="{FF2B5EF4-FFF2-40B4-BE49-F238E27FC236}">
                <a16:creationId xmlns:a16="http://schemas.microsoft.com/office/drawing/2014/main" id="{96991536-EC6F-42C8-8AC8-6714AB4FAB1D}"/>
              </a:ext>
            </a:extLst>
          </p:cNvPr>
          <p:cNvSpPr txBox="1">
            <a:spLocks noChangeArrowheads="1"/>
          </p:cNvSpPr>
          <p:nvPr/>
        </p:nvSpPr>
        <p:spPr bwMode="auto">
          <a:xfrm>
            <a:off x="1017588" y="1514475"/>
            <a:ext cx="7910512"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eaLnBrk="1" hangingPunct="1"/>
            <a:r>
              <a:rPr lang="en-GB" altLang="zh-CN" sz="1800" kern="0">
                <a:ea typeface="SimSun" panose="02010600030101010101" pitchFamily="2" charset="-122"/>
              </a:rPr>
              <a:t>The Switch supports 3 types of ACL's</a:t>
            </a:r>
          </a:p>
          <a:p>
            <a:pPr lvl="1" eaLnBrk="1" hangingPunct="1"/>
            <a:r>
              <a:rPr lang="en-GB" altLang="zh-CN" kern="0">
                <a:ea typeface="SimSun" panose="02010600030101010101" pitchFamily="2" charset="-122"/>
              </a:rPr>
              <a:t>Layer 2</a:t>
            </a:r>
          </a:p>
          <a:p>
            <a:pPr lvl="2" eaLnBrk="1" hangingPunct="1"/>
            <a:r>
              <a:rPr lang="en-GB" altLang="zh-CN" sz="1800" kern="0">
                <a:latin typeface="DIN-Medium"/>
                <a:ea typeface="SimSun" panose="02010600030101010101" pitchFamily="2" charset="-122"/>
              </a:rPr>
              <a:t>Rules can specify source and destination MAC addresses, VLAN ID, and Ethernet protocol type </a:t>
            </a:r>
          </a:p>
          <a:p>
            <a:pPr lvl="1" eaLnBrk="1" hangingPunct="1"/>
            <a:r>
              <a:rPr lang="en-GB" altLang="zh-CN" kern="0">
                <a:ea typeface="SimSun" panose="02010600030101010101" pitchFamily="2" charset="-122"/>
              </a:rPr>
              <a:t>Layer 3 (basic)</a:t>
            </a:r>
          </a:p>
          <a:p>
            <a:pPr lvl="2" eaLnBrk="1" hangingPunct="1"/>
            <a:r>
              <a:rPr lang="en-GB" altLang="zh-CN" sz="1800" kern="0">
                <a:latin typeface="DIN-Medium"/>
                <a:ea typeface="SimSun" panose="02010600030101010101" pitchFamily="2" charset="-122"/>
              </a:rPr>
              <a:t>Rules can specify only the IP source address</a:t>
            </a:r>
          </a:p>
          <a:p>
            <a:pPr lvl="1" eaLnBrk="1" hangingPunct="1"/>
            <a:r>
              <a:rPr lang="en-GB" altLang="zh-CN" kern="0">
                <a:ea typeface="SimSun" panose="02010600030101010101" pitchFamily="2" charset="-122"/>
              </a:rPr>
              <a:t>Layer 3 (advanced)</a:t>
            </a:r>
          </a:p>
          <a:p>
            <a:pPr lvl="2" eaLnBrk="1" hangingPunct="1"/>
            <a:r>
              <a:rPr lang="en-GB" altLang="zh-CN" sz="1800" kern="0">
                <a:latin typeface="DIN-Medium"/>
                <a:ea typeface="SimSun" panose="02010600030101010101" pitchFamily="2" charset="-122"/>
              </a:rPr>
              <a:t>Rules can specify several different Layer 3 &amp; Layer 4 fields</a:t>
            </a:r>
          </a:p>
          <a:p>
            <a:pPr eaLnBrk="1" hangingPunct="1"/>
            <a:r>
              <a:rPr lang="en-GB" altLang="zh-CN" sz="1800" kern="0">
                <a:ea typeface="SimSun" panose="02010600030101010101" pitchFamily="2" charset="-122"/>
              </a:rPr>
              <a:t>ACL's are referenced by number</a:t>
            </a:r>
          </a:p>
          <a:p>
            <a:pPr lvl="1" eaLnBrk="1" hangingPunct="1">
              <a:buFont typeface="DIN-Black"/>
              <a:buNone/>
            </a:pPr>
            <a:endParaRPr lang="en-GB" altLang="zh-CN" kern="0" dirty="0">
              <a:ea typeface="SimSun" panose="02010600030101010101" pitchFamily="2" charset="-122"/>
            </a:endParaRPr>
          </a:p>
        </p:txBody>
      </p:sp>
      <p:graphicFrame>
        <p:nvGraphicFramePr>
          <p:cNvPr id="10" name="Object 3">
            <a:extLst>
              <a:ext uri="{FF2B5EF4-FFF2-40B4-BE49-F238E27FC236}">
                <a16:creationId xmlns:a16="http://schemas.microsoft.com/office/drawing/2014/main" id="{5C3A27F6-EC8B-40DF-8E48-55DD3EF73544}"/>
              </a:ext>
            </a:extLst>
          </p:cNvPr>
          <p:cNvGraphicFramePr>
            <a:graphicFrameLocks noChangeAspect="1"/>
          </p:cNvGraphicFramePr>
          <p:nvPr>
            <p:extLst>
              <p:ext uri="{D42A27DB-BD31-4B8C-83A1-F6EECF244321}">
                <p14:modId xmlns:p14="http://schemas.microsoft.com/office/powerpoint/2010/main" val="2889559547"/>
              </p:ext>
            </p:extLst>
          </p:nvPr>
        </p:nvGraphicFramePr>
        <p:xfrm>
          <a:off x="1098550" y="5661025"/>
          <a:ext cx="7869238" cy="409575"/>
        </p:xfrm>
        <a:graphic>
          <a:graphicData uri="http://schemas.openxmlformats.org/presentationml/2006/ole">
            <mc:AlternateContent xmlns:mc="http://schemas.openxmlformats.org/markup-compatibility/2006">
              <mc:Choice xmlns:v="urn:schemas-microsoft-com:vml" Requires="v">
                <p:oleObj name="Bitmap Image" r:id="rId2" imgW="7868748" imgH="409632" progId="Paint.Picture">
                  <p:embed/>
                </p:oleObj>
              </mc:Choice>
              <mc:Fallback>
                <p:oleObj name="Bitmap Image" r:id="rId2" imgW="7868748" imgH="409632" progId="Paint.Picture">
                  <p:embed/>
                  <p:pic>
                    <p:nvPicPr>
                      <p:cNvPr id="133125" name="Object 3">
                        <a:extLst>
                          <a:ext uri="{FF2B5EF4-FFF2-40B4-BE49-F238E27FC236}">
                            <a16:creationId xmlns:a16="http://schemas.microsoft.com/office/drawing/2014/main" id="{1832663F-8472-4021-8ABC-7899127F6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5661025"/>
                        <a:ext cx="7869238" cy="409575"/>
                      </a:xfrm>
                      <a:prstGeom prst="rect">
                        <a:avLst/>
                      </a:prstGeom>
                      <a:noFill/>
                      <a:ln>
                        <a:noFill/>
                      </a:ln>
                      <a:effectLst/>
                      <a:extLst>
                        <a:ext uri="{53640926-AAD7-44D8-BBD7-CCE9431645EC}">
                          <a14:shadowObscured xmlns:a14="http://schemas.microsoft.com/office/drawing/2010/main" val="1"/>
                        </a:ext>
                      </a:extLst>
                    </p:spPr>
                  </p:pic>
                </p:oleObj>
              </mc:Fallback>
            </mc:AlternateContent>
          </a:graphicData>
        </a:graphic>
      </p:graphicFrame>
      <p:sp>
        <p:nvSpPr>
          <p:cNvPr id="11" name="AutoShape 4">
            <a:extLst>
              <a:ext uri="{FF2B5EF4-FFF2-40B4-BE49-F238E27FC236}">
                <a16:creationId xmlns:a16="http://schemas.microsoft.com/office/drawing/2014/main" id="{68CA5F4A-FD5C-4D03-953F-0099D3CA1A26}"/>
              </a:ext>
            </a:extLst>
          </p:cNvPr>
          <p:cNvSpPr>
            <a:spLocks/>
          </p:cNvSpPr>
          <p:nvPr/>
        </p:nvSpPr>
        <p:spPr bwMode="auto">
          <a:xfrm rot="16187904">
            <a:off x="6219031" y="5103019"/>
            <a:ext cx="212725" cy="808038"/>
          </a:xfrm>
          <a:prstGeom prst="rightBrace">
            <a:avLst>
              <a:gd name="adj1" fmla="val 31654"/>
              <a:gd name="adj2" fmla="val 50000"/>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anose="020B0604020202020204" pitchFamily="34" charset="0"/>
            </a:endParaRPr>
          </a:p>
        </p:txBody>
      </p:sp>
      <p:sp>
        <p:nvSpPr>
          <p:cNvPr id="12" name="AutoShape 5">
            <a:extLst>
              <a:ext uri="{FF2B5EF4-FFF2-40B4-BE49-F238E27FC236}">
                <a16:creationId xmlns:a16="http://schemas.microsoft.com/office/drawing/2014/main" id="{2024382D-36CB-4E10-A6BB-A95E53F4CD9D}"/>
              </a:ext>
            </a:extLst>
          </p:cNvPr>
          <p:cNvSpPr>
            <a:spLocks/>
          </p:cNvSpPr>
          <p:nvPr/>
        </p:nvSpPr>
        <p:spPr bwMode="auto">
          <a:xfrm rot="16187904">
            <a:off x="7746206" y="4523582"/>
            <a:ext cx="149225" cy="2128838"/>
          </a:xfrm>
          <a:prstGeom prst="rightBrace">
            <a:avLst>
              <a:gd name="adj1" fmla="val 118883"/>
              <a:gd name="adj2" fmla="val 50000"/>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anose="020B0604020202020204" pitchFamily="34" charset="0"/>
            </a:endParaRPr>
          </a:p>
        </p:txBody>
      </p:sp>
      <p:sp>
        <p:nvSpPr>
          <p:cNvPr id="13" name="Text Box 6">
            <a:extLst>
              <a:ext uri="{FF2B5EF4-FFF2-40B4-BE49-F238E27FC236}">
                <a16:creationId xmlns:a16="http://schemas.microsoft.com/office/drawing/2014/main" id="{89F8CC95-F2DD-47C3-B0CD-55B10CA4C6BB}"/>
              </a:ext>
            </a:extLst>
          </p:cNvPr>
          <p:cNvSpPr txBox="1">
            <a:spLocks noChangeArrowheads="1"/>
          </p:cNvSpPr>
          <p:nvPr/>
        </p:nvSpPr>
        <p:spPr bwMode="auto">
          <a:xfrm>
            <a:off x="4143375" y="5146675"/>
            <a:ext cx="11906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lnSpc>
                <a:spcPct val="90000"/>
              </a:lnSpc>
              <a:spcBef>
                <a:spcPct val="50000"/>
              </a:spcBef>
              <a:spcAft>
                <a:spcPct val="0"/>
              </a:spcAft>
              <a:buClr>
                <a:srgbClr val="000000"/>
              </a:buClr>
            </a:pPr>
            <a:r>
              <a:rPr lang="en-GB" altLang="es-CO" sz="1200">
                <a:solidFill>
                  <a:srgbClr val="000000"/>
                </a:solidFill>
                <a:latin typeface="Arial" panose="020B0604020202020204" pitchFamily="34" charset="0"/>
                <a:cs typeface="Arial" panose="020B0604020202020204" pitchFamily="34" charset="0"/>
              </a:rPr>
              <a:t>Advanced</a:t>
            </a:r>
          </a:p>
        </p:txBody>
      </p:sp>
      <p:sp>
        <p:nvSpPr>
          <p:cNvPr id="14" name="Text Box 7">
            <a:extLst>
              <a:ext uri="{FF2B5EF4-FFF2-40B4-BE49-F238E27FC236}">
                <a16:creationId xmlns:a16="http://schemas.microsoft.com/office/drawing/2014/main" id="{113587F5-0F06-4706-ACAC-B90DD838224B}"/>
              </a:ext>
            </a:extLst>
          </p:cNvPr>
          <p:cNvSpPr txBox="1">
            <a:spLocks noChangeArrowheads="1"/>
          </p:cNvSpPr>
          <p:nvPr/>
        </p:nvSpPr>
        <p:spPr bwMode="auto">
          <a:xfrm>
            <a:off x="7219950" y="5168900"/>
            <a:ext cx="11906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lnSpc>
                <a:spcPct val="90000"/>
              </a:lnSpc>
              <a:spcBef>
                <a:spcPct val="50000"/>
              </a:spcBef>
              <a:spcAft>
                <a:spcPct val="0"/>
              </a:spcAft>
              <a:buClr>
                <a:srgbClr val="000000"/>
              </a:buClr>
            </a:pPr>
            <a:r>
              <a:rPr lang="en-GB" altLang="es-CO" sz="1200">
                <a:solidFill>
                  <a:srgbClr val="000000"/>
                </a:solidFill>
                <a:latin typeface="Arial" panose="020B0604020202020204" pitchFamily="34" charset="0"/>
                <a:cs typeface="Arial" panose="020B0604020202020204" pitchFamily="34" charset="0"/>
              </a:rPr>
              <a:t>Layer 2</a:t>
            </a:r>
          </a:p>
        </p:txBody>
      </p:sp>
      <p:sp>
        <p:nvSpPr>
          <p:cNvPr id="15" name="AutoShape 8">
            <a:extLst>
              <a:ext uri="{FF2B5EF4-FFF2-40B4-BE49-F238E27FC236}">
                <a16:creationId xmlns:a16="http://schemas.microsoft.com/office/drawing/2014/main" id="{D2FC4A20-5B00-4104-8ED3-CB8FEE3FFD4F}"/>
              </a:ext>
            </a:extLst>
          </p:cNvPr>
          <p:cNvSpPr>
            <a:spLocks/>
          </p:cNvSpPr>
          <p:nvPr/>
        </p:nvSpPr>
        <p:spPr bwMode="auto">
          <a:xfrm rot="16187904">
            <a:off x="4648994" y="3620294"/>
            <a:ext cx="176212" cy="3987800"/>
          </a:xfrm>
          <a:prstGeom prst="rightBrace">
            <a:avLst>
              <a:gd name="adj1" fmla="val 188589"/>
              <a:gd name="adj2" fmla="val 50000"/>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anose="020B0604020202020204" pitchFamily="34" charset="0"/>
            </a:endParaRPr>
          </a:p>
        </p:txBody>
      </p:sp>
      <p:sp>
        <p:nvSpPr>
          <p:cNvPr id="16" name="Text Box 9">
            <a:extLst>
              <a:ext uri="{FF2B5EF4-FFF2-40B4-BE49-F238E27FC236}">
                <a16:creationId xmlns:a16="http://schemas.microsoft.com/office/drawing/2014/main" id="{49AC6972-4BD9-4417-BCAA-33E017E770A4}"/>
              </a:ext>
            </a:extLst>
          </p:cNvPr>
          <p:cNvSpPr txBox="1">
            <a:spLocks noChangeArrowheads="1"/>
          </p:cNvSpPr>
          <p:nvPr/>
        </p:nvSpPr>
        <p:spPr bwMode="auto">
          <a:xfrm>
            <a:off x="5713413" y="5156200"/>
            <a:ext cx="11906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lnSpc>
                <a:spcPct val="90000"/>
              </a:lnSpc>
              <a:spcBef>
                <a:spcPct val="50000"/>
              </a:spcBef>
              <a:spcAft>
                <a:spcPct val="0"/>
              </a:spcAft>
              <a:buClr>
                <a:srgbClr val="000000"/>
              </a:buClr>
            </a:pPr>
            <a:r>
              <a:rPr lang="en-GB" altLang="es-CO" sz="1200">
                <a:solidFill>
                  <a:srgbClr val="000000"/>
                </a:solidFill>
                <a:latin typeface="Arial" panose="020B0604020202020204" pitchFamily="34" charset="0"/>
                <a:cs typeface="Arial" panose="020B0604020202020204" pitchFamily="34" charset="0"/>
              </a:rPr>
              <a:t>Basic</a:t>
            </a:r>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400" y="1226568"/>
            <a:ext cx="1612490" cy="800219"/>
          </a:xfrm>
          <a:prstGeom prst="rect">
            <a:avLst/>
          </a:prstGeom>
          <a:noFill/>
        </p:spPr>
        <p:txBody>
          <a:bodyPr wrap="square" rtlCol="0">
            <a:spAutoFit/>
          </a:bodyPr>
          <a:lstStyle/>
          <a:p>
            <a:r>
              <a:rPr lang="es-CO" sz="2800" dirty="0">
                <a:solidFill>
                  <a:srgbClr val="0070C0"/>
                </a:solidFill>
              </a:rPr>
              <a:t>Tipos &gt;</a:t>
            </a:r>
          </a:p>
          <a:p>
            <a:endParaRPr lang="es-CO" dirty="0"/>
          </a:p>
        </p:txBody>
      </p:sp>
    </p:spTree>
    <p:extLst>
      <p:ext uri="{BB962C8B-B14F-4D97-AF65-F5344CB8AC3E}">
        <p14:creationId xmlns:p14="http://schemas.microsoft.com/office/powerpoint/2010/main" val="2840451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104</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800219"/>
          </a:xfrm>
          <a:prstGeom prst="rect">
            <a:avLst/>
          </a:prstGeom>
          <a:noFill/>
        </p:spPr>
        <p:txBody>
          <a:bodyPr wrap="square" rtlCol="0">
            <a:spAutoFit/>
          </a:bodyPr>
          <a:lstStyle/>
          <a:p>
            <a:r>
              <a:rPr lang="es-CO" sz="2800" dirty="0">
                <a:solidFill>
                  <a:srgbClr val="0070C0"/>
                </a:solidFill>
              </a:rPr>
              <a:t>Configuración</a:t>
            </a:r>
          </a:p>
          <a:p>
            <a:endParaRPr lang="es-CO" dirty="0"/>
          </a:p>
        </p:txBody>
      </p:sp>
      <p:sp>
        <p:nvSpPr>
          <p:cNvPr id="17" name="Rectangle 2">
            <a:extLst>
              <a:ext uri="{FF2B5EF4-FFF2-40B4-BE49-F238E27FC236}">
                <a16:creationId xmlns:a16="http://schemas.microsoft.com/office/drawing/2014/main" id="{5F1FB4A5-606D-4563-9A3C-423D0A6F559E}"/>
              </a:ext>
            </a:extLst>
          </p:cNvPr>
          <p:cNvSpPr txBox="1">
            <a:spLocks noChangeArrowheads="1"/>
          </p:cNvSpPr>
          <p:nvPr/>
        </p:nvSpPr>
        <p:spPr bwMode="auto">
          <a:xfrm>
            <a:off x="1031875" y="1562100"/>
            <a:ext cx="79105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eaLnBrk="1" hangingPunct="1">
              <a:lnSpc>
                <a:spcPct val="95000"/>
              </a:lnSpc>
              <a:spcBef>
                <a:spcPct val="35000"/>
              </a:spcBef>
              <a:spcAft>
                <a:spcPct val="15000"/>
              </a:spcAft>
            </a:pPr>
            <a:r>
              <a:rPr lang="en-US" altLang="zh-CN" kern="0">
                <a:ea typeface="SimSun" panose="02010600030101010101" pitchFamily="2" charset="-122"/>
              </a:rPr>
              <a:t>ACL configuration tasks include:</a:t>
            </a:r>
          </a:p>
          <a:p>
            <a:pPr lvl="1" eaLnBrk="1" hangingPunct="1">
              <a:lnSpc>
                <a:spcPct val="95000"/>
              </a:lnSpc>
              <a:spcBef>
                <a:spcPct val="35000"/>
              </a:spcBef>
              <a:spcAft>
                <a:spcPct val="15000"/>
              </a:spcAft>
            </a:pPr>
            <a:r>
              <a:rPr lang="en-US" altLang="zh-CN" sz="2000" kern="0">
                <a:ea typeface="SimSun" panose="02010600030101010101" pitchFamily="2" charset="-122"/>
              </a:rPr>
              <a:t>Configure a time range (optional)</a:t>
            </a:r>
          </a:p>
          <a:p>
            <a:pPr lvl="1" eaLnBrk="1" hangingPunct="1">
              <a:lnSpc>
                <a:spcPct val="95000"/>
              </a:lnSpc>
              <a:spcBef>
                <a:spcPct val="35000"/>
              </a:spcBef>
              <a:spcAft>
                <a:spcPct val="15000"/>
              </a:spcAft>
            </a:pPr>
            <a:r>
              <a:rPr lang="en-US" altLang="zh-CN" sz="2000" kern="0">
                <a:ea typeface="SimSun" panose="02010600030101010101" pitchFamily="2" charset="-122"/>
              </a:rPr>
              <a:t>Define the ACL</a:t>
            </a:r>
          </a:p>
          <a:p>
            <a:pPr lvl="2" eaLnBrk="1" hangingPunct="1">
              <a:lnSpc>
                <a:spcPct val="95000"/>
              </a:lnSpc>
              <a:spcBef>
                <a:spcPct val="35000"/>
              </a:spcBef>
              <a:spcAft>
                <a:spcPct val="15000"/>
              </a:spcAft>
            </a:pPr>
            <a:r>
              <a:rPr lang="en-GB" altLang="zh-CN" sz="2000" kern="0">
                <a:latin typeface="DIN-Regular"/>
                <a:ea typeface="SimSun" panose="02010600030101010101" pitchFamily="2" charset="-122"/>
              </a:rPr>
              <a:t>By number</a:t>
            </a:r>
          </a:p>
          <a:p>
            <a:pPr lvl="3" eaLnBrk="1" hangingPunct="1">
              <a:lnSpc>
                <a:spcPct val="95000"/>
              </a:lnSpc>
              <a:spcBef>
                <a:spcPct val="35000"/>
              </a:spcBef>
              <a:spcAft>
                <a:spcPct val="15000"/>
              </a:spcAft>
            </a:pPr>
            <a:r>
              <a:rPr lang="en-GB" altLang="zh-CN" sz="2000" kern="0">
                <a:latin typeface="DIN-Regular"/>
                <a:ea typeface="SimSun" panose="02010600030101010101" pitchFamily="2" charset="-122"/>
              </a:rPr>
              <a:t>Number Range determines the Type </a:t>
            </a:r>
          </a:p>
          <a:p>
            <a:pPr lvl="2" eaLnBrk="1" hangingPunct="1">
              <a:lnSpc>
                <a:spcPct val="95000"/>
              </a:lnSpc>
              <a:spcBef>
                <a:spcPct val="35000"/>
              </a:spcBef>
              <a:spcAft>
                <a:spcPct val="15000"/>
              </a:spcAft>
            </a:pPr>
            <a:r>
              <a:rPr lang="en-GB" altLang="zh-CN" sz="2000" kern="0">
                <a:latin typeface="DIN-Regular"/>
                <a:ea typeface="SimSun" panose="02010600030101010101" pitchFamily="2" charset="-122"/>
              </a:rPr>
              <a:t>Match order (optional, mostly irrelevant)</a:t>
            </a:r>
            <a:endParaRPr lang="en-US" altLang="zh-CN" sz="2000" kern="0">
              <a:latin typeface="DIN-Regular"/>
              <a:ea typeface="SimSun" panose="02010600030101010101" pitchFamily="2" charset="-122"/>
            </a:endParaRPr>
          </a:p>
          <a:p>
            <a:pPr lvl="1" eaLnBrk="1" hangingPunct="1">
              <a:lnSpc>
                <a:spcPct val="95000"/>
              </a:lnSpc>
              <a:spcBef>
                <a:spcPct val="35000"/>
              </a:spcBef>
              <a:spcAft>
                <a:spcPct val="15000"/>
              </a:spcAft>
            </a:pPr>
            <a:r>
              <a:rPr lang="en-US" altLang="zh-CN" sz="2000" kern="0">
                <a:ea typeface="SimSun" panose="02010600030101010101" pitchFamily="2" charset="-122"/>
              </a:rPr>
              <a:t>Create the rules for the ACL</a:t>
            </a:r>
          </a:p>
          <a:p>
            <a:pPr lvl="2" eaLnBrk="1" hangingPunct="1">
              <a:lnSpc>
                <a:spcPct val="95000"/>
              </a:lnSpc>
              <a:spcBef>
                <a:spcPct val="35000"/>
              </a:spcBef>
              <a:spcAft>
                <a:spcPct val="15000"/>
              </a:spcAft>
            </a:pPr>
            <a:r>
              <a:rPr lang="en-US" altLang="zh-CN" sz="2000" kern="0">
                <a:latin typeface="DIN-Regular"/>
                <a:ea typeface="SimSun" panose="02010600030101010101" pitchFamily="2" charset="-122"/>
              </a:rPr>
              <a:t>Rules depend on the ACL type</a:t>
            </a:r>
          </a:p>
          <a:p>
            <a:pPr lvl="1" eaLnBrk="1" hangingPunct="1">
              <a:lnSpc>
                <a:spcPct val="95000"/>
              </a:lnSpc>
              <a:spcBef>
                <a:spcPct val="35000"/>
              </a:spcBef>
              <a:spcAft>
                <a:spcPct val="15000"/>
              </a:spcAft>
            </a:pPr>
            <a:r>
              <a:rPr lang="en-GB" altLang="zh-CN" sz="2000" kern="0">
                <a:ea typeface="SimSun" panose="02010600030101010101" pitchFamily="2" charset="-122"/>
              </a:rPr>
              <a:t>Finally the ACL is applied to an interface</a:t>
            </a:r>
            <a:endParaRPr lang="en-US" altLang="zh-CN" sz="2000" kern="0">
              <a:ea typeface="SimSun" panose="02010600030101010101" pitchFamily="2" charset="-122"/>
            </a:endParaRPr>
          </a:p>
          <a:p>
            <a:pPr lvl="2" eaLnBrk="1" hangingPunct="1">
              <a:lnSpc>
                <a:spcPct val="95000"/>
              </a:lnSpc>
              <a:spcBef>
                <a:spcPct val="35000"/>
              </a:spcBef>
              <a:spcAft>
                <a:spcPct val="15000"/>
              </a:spcAft>
            </a:pPr>
            <a:r>
              <a:rPr lang="en-GB" altLang="zh-CN" sz="2000" kern="0">
                <a:latin typeface="DIN-Regular"/>
                <a:ea typeface="SimSun" panose="02010600030101010101" pitchFamily="2" charset="-122"/>
              </a:rPr>
              <a:t>In a packet-filter command</a:t>
            </a:r>
          </a:p>
          <a:p>
            <a:pPr lvl="2" eaLnBrk="1" hangingPunct="1">
              <a:lnSpc>
                <a:spcPct val="95000"/>
              </a:lnSpc>
              <a:spcBef>
                <a:spcPct val="35000"/>
              </a:spcBef>
              <a:spcAft>
                <a:spcPct val="15000"/>
              </a:spcAft>
            </a:pPr>
            <a:r>
              <a:rPr lang="en-GB" altLang="zh-CN" sz="2000" kern="0">
                <a:latin typeface="DIN-Regular"/>
                <a:ea typeface="SimSun" panose="02010600030101010101" pitchFamily="2" charset="-122"/>
              </a:rPr>
              <a:t>In a QoS command</a:t>
            </a:r>
            <a:endParaRPr lang="en-US" altLang="zh-CN" sz="2000" kern="0">
              <a:latin typeface="DIN-Regular"/>
              <a:ea typeface="SimSun" panose="02010600030101010101" pitchFamily="2" charset="-122"/>
            </a:endParaRPr>
          </a:p>
        </p:txBody>
      </p:sp>
      <p:pic>
        <p:nvPicPr>
          <p:cNvPr id="3" name="Imagen 2">
            <a:extLst>
              <a:ext uri="{FF2B5EF4-FFF2-40B4-BE49-F238E27FC236}">
                <a16:creationId xmlns:a16="http://schemas.microsoft.com/office/drawing/2014/main" id="{1FB5D4AC-A6A5-420F-BE19-64A82900A017}"/>
              </a:ext>
            </a:extLst>
          </p:cNvPr>
          <p:cNvPicPr>
            <a:picLocks noChangeAspect="1"/>
          </p:cNvPicPr>
          <p:nvPr/>
        </p:nvPicPr>
        <p:blipFill>
          <a:blip r:embed="rId2"/>
          <a:stretch>
            <a:fillRect/>
          </a:stretch>
        </p:blipFill>
        <p:spPr>
          <a:xfrm>
            <a:off x="7560392" y="2510406"/>
            <a:ext cx="4229100" cy="3362325"/>
          </a:xfrm>
          <a:prstGeom prst="rect">
            <a:avLst/>
          </a:prstGeom>
        </p:spPr>
      </p:pic>
    </p:spTree>
    <p:extLst>
      <p:ext uri="{BB962C8B-B14F-4D97-AF65-F5344CB8AC3E}">
        <p14:creationId xmlns:p14="http://schemas.microsoft.com/office/powerpoint/2010/main" val="30998103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105</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800219"/>
          </a:xfrm>
          <a:prstGeom prst="rect">
            <a:avLst/>
          </a:prstGeom>
          <a:noFill/>
        </p:spPr>
        <p:txBody>
          <a:bodyPr wrap="square" rtlCol="0">
            <a:spAutoFit/>
          </a:bodyPr>
          <a:lstStyle/>
          <a:p>
            <a:r>
              <a:rPr lang="es-CO" sz="2800" dirty="0">
                <a:solidFill>
                  <a:srgbClr val="0070C0"/>
                </a:solidFill>
              </a:rPr>
              <a:t>Definir la ACL&gt;</a:t>
            </a:r>
          </a:p>
          <a:p>
            <a:endParaRPr lang="es-CO" dirty="0"/>
          </a:p>
        </p:txBody>
      </p:sp>
      <p:sp>
        <p:nvSpPr>
          <p:cNvPr id="9" name="Rectangle 3">
            <a:extLst>
              <a:ext uri="{FF2B5EF4-FFF2-40B4-BE49-F238E27FC236}">
                <a16:creationId xmlns:a16="http://schemas.microsoft.com/office/drawing/2014/main" id="{E2F3C116-3456-4210-811A-5E5FE0855969}"/>
              </a:ext>
            </a:extLst>
          </p:cNvPr>
          <p:cNvSpPr txBox="1">
            <a:spLocks noChangeArrowheads="1"/>
          </p:cNvSpPr>
          <p:nvPr/>
        </p:nvSpPr>
        <p:spPr bwMode="auto">
          <a:xfrm>
            <a:off x="1098550" y="1617663"/>
            <a:ext cx="7732713"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168275" marR="0" lvl="0" indent="-168275"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GB" altLang="es-CO" sz="2400" b="0" i="0" u="none" strike="noStrike" kern="0" cap="none" spc="0" normalizeH="0" baseline="0" noProof="0">
                <a:ln>
                  <a:noFill/>
                </a:ln>
                <a:solidFill>
                  <a:srgbClr val="000000"/>
                </a:solidFill>
                <a:effectLst/>
                <a:uLnTx/>
                <a:uFillTx/>
                <a:latin typeface="DIN-Medium"/>
                <a:ea typeface="+mn-ea"/>
                <a:cs typeface="+mn-cs"/>
              </a:rPr>
              <a:t>Advanced ACL's define classification rules and process packets according to the source and destination IP addresses, TCP/UDP ports &amp; packet priority</a:t>
            </a:r>
          </a:p>
          <a:p>
            <a:pPr marL="168275" marR="0" lvl="0" indent="-168275" algn="l" defTabSz="914400" rtl="0" eaLnBrk="1" fontAlgn="base" latinLnBrk="0" hangingPunct="1">
              <a:lnSpc>
                <a:spcPct val="90000"/>
              </a:lnSpc>
              <a:spcBef>
                <a:spcPts val="1100"/>
              </a:spcBef>
              <a:spcAft>
                <a:spcPts val="1100"/>
              </a:spcAft>
              <a:buClr>
                <a:srgbClr val="94A3B5"/>
              </a:buClr>
              <a:buSzTx/>
              <a:buFont typeface="DIN-Black"/>
              <a:buChar char="&gt;"/>
              <a:tabLst/>
              <a:defRPr/>
            </a:pPr>
            <a:r>
              <a:rPr kumimoji="0" lang="en-GB" altLang="es-CO" sz="2400" b="0" i="0" u="none" strike="noStrike" kern="0" cap="none" spc="0" normalizeH="0" baseline="0" noProof="0">
                <a:ln>
                  <a:noFill/>
                </a:ln>
                <a:solidFill>
                  <a:srgbClr val="000000"/>
                </a:solidFill>
                <a:effectLst/>
                <a:uLnTx/>
                <a:uFillTx/>
                <a:latin typeface="DIN-Medium"/>
                <a:ea typeface="+mn-ea"/>
                <a:cs typeface="+mn-cs"/>
              </a:rPr>
              <a:t>Advanced ACL's support three types of priority scheme: </a:t>
            </a:r>
          </a:p>
          <a:p>
            <a:pPr marL="625475" marR="0" lvl="1" indent="-342900" algn="l" defTabSz="914400" rtl="0" eaLnBrk="1" fontAlgn="base" latinLnBrk="0" hangingPunct="1">
              <a:lnSpc>
                <a:spcPct val="90000"/>
              </a:lnSpc>
              <a:spcBef>
                <a:spcPts val="1100"/>
              </a:spcBef>
              <a:spcAft>
                <a:spcPts val="1100"/>
              </a:spcAft>
              <a:buClr>
                <a:srgbClr val="94A3B5"/>
              </a:buClr>
              <a:buSzTx/>
              <a:buFont typeface="DIN-Black"/>
              <a:buChar char="—"/>
              <a:tabLst/>
              <a:defRPr/>
            </a:pPr>
            <a:r>
              <a:rPr kumimoji="0" lang="en-GB" altLang="es-CO" sz="2400" b="0" i="0" u="none" strike="noStrike" kern="0" cap="none" spc="0" normalizeH="0" baseline="0" noProof="0">
                <a:ln>
                  <a:noFill/>
                </a:ln>
                <a:solidFill>
                  <a:srgbClr val="000000"/>
                </a:solidFill>
                <a:effectLst/>
                <a:uLnTx/>
                <a:uFillTx/>
                <a:latin typeface="DIN-Medium"/>
              </a:rPr>
              <a:t>ToS (type of service) priority </a:t>
            </a:r>
          </a:p>
          <a:p>
            <a:pPr marL="625475" marR="0" lvl="1" indent="-342900" algn="l" defTabSz="914400" rtl="0" eaLnBrk="1" fontAlgn="base" latinLnBrk="0" hangingPunct="1">
              <a:lnSpc>
                <a:spcPct val="90000"/>
              </a:lnSpc>
              <a:spcBef>
                <a:spcPts val="1100"/>
              </a:spcBef>
              <a:spcAft>
                <a:spcPts val="1100"/>
              </a:spcAft>
              <a:buClr>
                <a:srgbClr val="94A3B5"/>
              </a:buClr>
              <a:buSzTx/>
              <a:buFont typeface="DIN-Black"/>
              <a:buChar char="—"/>
              <a:tabLst/>
              <a:defRPr/>
            </a:pPr>
            <a:r>
              <a:rPr kumimoji="0" lang="en-GB" altLang="es-CO" sz="2400" b="0" i="0" u="none" strike="noStrike" kern="0" cap="none" spc="0" normalizeH="0" baseline="0" noProof="0">
                <a:ln>
                  <a:noFill/>
                </a:ln>
                <a:solidFill>
                  <a:srgbClr val="000000"/>
                </a:solidFill>
                <a:effectLst/>
                <a:uLnTx/>
                <a:uFillTx/>
                <a:latin typeface="DIN-Medium"/>
              </a:rPr>
              <a:t>IP precedence</a:t>
            </a:r>
          </a:p>
          <a:p>
            <a:pPr marL="625475" marR="0" lvl="1" indent="-342900" algn="l" defTabSz="914400" rtl="0" eaLnBrk="1" fontAlgn="base" latinLnBrk="0" hangingPunct="1">
              <a:lnSpc>
                <a:spcPct val="90000"/>
              </a:lnSpc>
              <a:spcBef>
                <a:spcPts val="1100"/>
              </a:spcBef>
              <a:spcAft>
                <a:spcPts val="1100"/>
              </a:spcAft>
              <a:buClr>
                <a:srgbClr val="94A3B5"/>
              </a:buClr>
              <a:buSzTx/>
              <a:buFont typeface="DIN-Black"/>
              <a:buChar char="—"/>
              <a:tabLst/>
              <a:defRPr/>
            </a:pPr>
            <a:r>
              <a:rPr kumimoji="0" lang="en-GB" altLang="es-CO" sz="2400" b="0" i="0" u="none" strike="noStrike" kern="0" cap="none" spc="0" normalizeH="0" baseline="0" noProof="0">
                <a:ln>
                  <a:noFill/>
                </a:ln>
                <a:solidFill>
                  <a:srgbClr val="000000"/>
                </a:solidFill>
                <a:effectLst/>
                <a:uLnTx/>
                <a:uFillTx/>
                <a:latin typeface="DIN-Medium"/>
              </a:rPr>
              <a:t>DSCP priority</a:t>
            </a:r>
            <a:endParaRPr kumimoji="0" lang="en-US" altLang="zh-CN" sz="2400" b="0" i="0" u="none" strike="noStrike" kern="0" cap="none" spc="0" normalizeH="0" baseline="0" noProof="0">
              <a:ln>
                <a:noFill/>
              </a:ln>
              <a:solidFill>
                <a:srgbClr val="FF0000"/>
              </a:solidFill>
              <a:effectLst/>
              <a:uLnTx/>
              <a:uFillTx/>
              <a:latin typeface="DIN-Medium"/>
              <a:ea typeface="SimSun" panose="02010600030101010101" pitchFamily="2" charset="-122"/>
            </a:endParaRPr>
          </a:p>
        </p:txBody>
      </p:sp>
    </p:spTree>
    <p:extLst>
      <p:ext uri="{BB962C8B-B14F-4D97-AF65-F5344CB8AC3E}">
        <p14:creationId xmlns:p14="http://schemas.microsoft.com/office/powerpoint/2010/main" val="33927023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106</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1661993"/>
          </a:xfrm>
          <a:prstGeom prst="rect">
            <a:avLst/>
          </a:prstGeom>
          <a:noFill/>
        </p:spPr>
        <p:txBody>
          <a:bodyPr wrap="square" rtlCol="0">
            <a:spAutoFit/>
          </a:bodyPr>
          <a:lstStyle/>
          <a:p>
            <a:r>
              <a:rPr lang="es-CO" sz="2800" dirty="0">
                <a:solidFill>
                  <a:srgbClr val="0070C0"/>
                </a:solidFill>
              </a:rPr>
              <a:t>Controlar acceso por ACL&gt;</a:t>
            </a:r>
          </a:p>
          <a:p>
            <a:endParaRPr lang="es-CO" dirty="0"/>
          </a:p>
        </p:txBody>
      </p:sp>
      <p:sp>
        <p:nvSpPr>
          <p:cNvPr id="10" name="Rectangle 3">
            <a:extLst>
              <a:ext uri="{FF2B5EF4-FFF2-40B4-BE49-F238E27FC236}">
                <a16:creationId xmlns:a16="http://schemas.microsoft.com/office/drawing/2014/main" id="{28F87CC4-0D77-4036-BD67-E4A76F3AABF7}"/>
              </a:ext>
            </a:extLst>
          </p:cNvPr>
          <p:cNvSpPr txBox="1">
            <a:spLocks noChangeArrowheads="1"/>
          </p:cNvSpPr>
          <p:nvPr/>
        </p:nvSpPr>
        <p:spPr bwMode="auto">
          <a:xfrm>
            <a:off x="1089025" y="1600200"/>
            <a:ext cx="7910513"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168275" marR="0" lvl="0" indent="-168275" algn="l" defTabSz="914400" rtl="0" eaLnBrk="1" fontAlgn="base" latinLnBrk="0" hangingPunct="1">
              <a:lnSpc>
                <a:spcPct val="100000"/>
              </a:lnSpc>
              <a:spcBef>
                <a:spcPct val="45000"/>
              </a:spcBef>
              <a:spcAft>
                <a:spcPct val="0"/>
              </a:spcAft>
              <a:buClr>
                <a:srgbClr val="94A3B5"/>
              </a:buClr>
              <a:buSzTx/>
              <a:buFont typeface="DIN-Black"/>
              <a:buChar char="&gt;"/>
              <a:tabLst/>
              <a:defRPr/>
            </a:pPr>
            <a:r>
              <a:rPr kumimoji="0" lang="en-GB" altLang="es-CO" sz="2000" b="0" i="0" u="none" strike="noStrike" kern="0" cap="none" spc="0" normalizeH="0" baseline="0" noProof="0">
                <a:ln>
                  <a:noFill/>
                </a:ln>
                <a:solidFill>
                  <a:srgbClr val="000000"/>
                </a:solidFill>
                <a:effectLst/>
                <a:uLnTx/>
                <a:uFillTx/>
                <a:latin typeface="DIN-Medium"/>
                <a:ea typeface="+mn-ea"/>
                <a:cs typeface="+mn-cs"/>
              </a:rPr>
              <a:t>ACL’s can be used to control access to the switch by:</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Telnet users</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SNMP management stations</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HTTP users</a:t>
            </a:r>
          </a:p>
          <a:p>
            <a:pPr marL="168275" marR="0" lvl="0" indent="-168275" algn="l" defTabSz="914400" rtl="0" eaLnBrk="1" fontAlgn="base" latinLnBrk="0" hangingPunct="1">
              <a:lnSpc>
                <a:spcPct val="100000"/>
              </a:lnSpc>
              <a:spcBef>
                <a:spcPct val="45000"/>
              </a:spcBef>
              <a:spcAft>
                <a:spcPct val="0"/>
              </a:spcAft>
              <a:buClr>
                <a:srgbClr val="94A3B5"/>
              </a:buClr>
              <a:buSzTx/>
              <a:buFont typeface="DIN-Black"/>
              <a:buChar char="&gt;"/>
              <a:tabLst/>
              <a:defRPr/>
            </a:pPr>
            <a:r>
              <a:rPr kumimoji="0" lang="en-GB" altLang="es-CO" sz="2000" b="0" i="0" u="none" strike="noStrike" kern="0" cap="none" spc="0" normalizeH="0" baseline="0" noProof="0">
                <a:ln>
                  <a:noFill/>
                </a:ln>
                <a:solidFill>
                  <a:srgbClr val="000000"/>
                </a:solidFill>
                <a:effectLst/>
                <a:uLnTx/>
                <a:uFillTx/>
                <a:latin typeface="DIN-Medium"/>
                <a:ea typeface="+mn-ea"/>
                <a:cs typeface="+mn-cs"/>
              </a:rPr>
              <a:t>This first level of security controls user connections</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The second level is the user password authentication</a:t>
            </a:r>
          </a:p>
          <a:p>
            <a:pPr marL="168275" marR="0" lvl="0" indent="-168275" algn="l" defTabSz="914400" rtl="0" eaLnBrk="1" fontAlgn="base" latinLnBrk="0" hangingPunct="1">
              <a:lnSpc>
                <a:spcPct val="100000"/>
              </a:lnSpc>
              <a:spcBef>
                <a:spcPct val="45000"/>
              </a:spcBef>
              <a:spcAft>
                <a:spcPct val="0"/>
              </a:spcAft>
              <a:buClr>
                <a:srgbClr val="94A3B5"/>
              </a:buClr>
              <a:buSzTx/>
              <a:buFont typeface="DIN-Black"/>
              <a:buChar char="&gt;"/>
              <a:tabLst/>
              <a:defRPr/>
            </a:pPr>
            <a:r>
              <a:rPr kumimoji="0" lang="en-GB" altLang="es-CO" sz="2000" b="0" i="0" u="none" strike="noStrike" kern="0" cap="none" spc="0" normalizeH="0" baseline="0" noProof="0">
                <a:ln>
                  <a:noFill/>
                </a:ln>
                <a:solidFill>
                  <a:srgbClr val="000000"/>
                </a:solidFill>
                <a:effectLst/>
                <a:uLnTx/>
                <a:uFillTx/>
                <a:latin typeface="DIN-Medium"/>
                <a:ea typeface="+mn-ea"/>
                <a:cs typeface="+mn-cs"/>
              </a:rPr>
              <a:t>Two steps are required:</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Define a numbered</a:t>
            </a:r>
            <a:r>
              <a:rPr kumimoji="0" lang="en-GB" altLang="es-CO" sz="2000" b="1" i="1" u="none" strike="noStrike" kern="0" cap="none" spc="0" normalizeH="0" baseline="0" noProof="0">
                <a:ln>
                  <a:noFill/>
                </a:ln>
                <a:solidFill>
                  <a:srgbClr val="000000"/>
                </a:solidFill>
                <a:effectLst/>
                <a:uLnTx/>
                <a:uFillTx/>
                <a:latin typeface="DIN-Medium"/>
              </a:rPr>
              <a:t> </a:t>
            </a:r>
            <a:r>
              <a:rPr kumimoji="0" lang="en-GB" altLang="es-CO" sz="2000" b="0" i="0" u="none" strike="noStrike" kern="0" cap="none" spc="0" normalizeH="0" baseline="0" noProof="0">
                <a:ln>
                  <a:noFill/>
                </a:ln>
                <a:solidFill>
                  <a:srgbClr val="000000"/>
                </a:solidFill>
                <a:effectLst/>
                <a:uLnTx/>
                <a:uFillTx/>
                <a:latin typeface="DIN-Medium"/>
              </a:rPr>
              <a:t>ACL in the range 2000 - 3999</a:t>
            </a:r>
          </a:p>
          <a:p>
            <a:pPr marL="625475" marR="0" lvl="1" indent="-342900" algn="l" defTabSz="914400" rtl="0" eaLnBrk="1" fontAlgn="base" latinLnBrk="0" hangingPunct="1">
              <a:lnSpc>
                <a:spcPct val="100000"/>
              </a:lnSpc>
              <a:spcBef>
                <a:spcPct val="45000"/>
              </a:spcBef>
              <a:spcAft>
                <a:spcPct val="0"/>
              </a:spcAft>
              <a:buClr>
                <a:srgbClr val="94A3B5"/>
              </a:buClr>
              <a:buSzTx/>
              <a:buFont typeface="DIN-Black"/>
              <a:buChar char="—"/>
              <a:tabLst/>
              <a:defRPr/>
            </a:pPr>
            <a:r>
              <a:rPr kumimoji="0" lang="en-GB" altLang="es-CO" sz="2000" b="0" i="0" u="none" strike="noStrike" kern="0" cap="none" spc="0" normalizeH="0" baseline="0" noProof="0">
                <a:ln>
                  <a:noFill/>
                </a:ln>
                <a:solidFill>
                  <a:srgbClr val="000000"/>
                </a:solidFill>
                <a:effectLst/>
                <a:uLnTx/>
                <a:uFillTx/>
                <a:latin typeface="DIN-Medium"/>
              </a:rPr>
              <a:t>Import the ACL </a:t>
            </a:r>
          </a:p>
        </p:txBody>
      </p:sp>
      <p:pic>
        <p:nvPicPr>
          <p:cNvPr id="3" name="Imagen 2">
            <a:extLst>
              <a:ext uri="{FF2B5EF4-FFF2-40B4-BE49-F238E27FC236}">
                <a16:creationId xmlns:a16="http://schemas.microsoft.com/office/drawing/2014/main" id="{ACE516AF-EF39-4103-927F-ADD4027E4754}"/>
              </a:ext>
            </a:extLst>
          </p:cNvPr>
          <p:cNvPicPr>
            <a:picLocks noChangeAspect="1"/>
          </p:cNvPicPr>
          <p:nvPr/>
        </p:nvPicPr>
        <p:blipFill>
          <a:blip r:embed="rId2"/>
          <a:stretch>
            <a:fillRect/>
          </a:stretch>
        </p:blipFill>
        <p:spPr>
          <a:xfrm>
            <a:off x="7303420" y="2668230"/>
            <a:ext cx="4800600" cy="3429000"/>
          </a:xfrm>
          <a:prstGeom prst="rect">
            <a:avLst/>
          </a:prstGeom>
        </p:spPr>
      </p:pic>
    </p:spTree>
    <p:extLst>
      <p:ext uri="{BB962C8B-B14F-4D97-AF65-F5344CB8AC3E}">
        <p14:creationId xmlns:p14="http://schemas.microsoft.com/office/powerpoint/2010/main" val="3733065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107</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523220"/>
          </a:xfrm>
          <a:prstGeom prst="rect">
            <a:avLst/>
          </a:prstGeom>
          <a:noFill/>
        </p:spPr>
        <p:txBody>
          <a:bodyPr wrap="square" rtlCol="0">
            <a:spAutoFit/>
          </a:bodyPr>
          <a:lstStyle/>
          <a:p>
            <a:r>
              <a:rPr lang="es-CO" sz="2800" dirty="0">
                <a:solidFill>
                  <a:srgbClr val="0070C0"/>
                </a:solidFill>
              </a:rPr>
              <a:t>Ejemplos</a:t>
            </a:r>
            <a:endParaRPr lang="es-CO" dirty="0"/>
          </a:p>
        </p:txBody>
      </p:sp>
      <p:pic>
        <p:nvPicPr>
          <p:cNvPr id="5" name="Imagen 4">
            <a:extLst>
              <a:ext uri="{FF2B5EF4-FFF2-40B4-BE49-F238E27FC236}">
                <a16:creationId xmlns:a16="http://schemas.microsoft.com/office/drawing/2014/main" id="{4A816D48-6622-4823-84E4-71F4DC96C162}"/>
              </a:ext>
            </a:extLst>
          </p:cNvPr>
          <p:cNvPicPr>
            <a:picLocks noChangeAspect="1"/>
          </p:cNvPicPr>
          <p:nvPr/>
        </p:nvPicPr>
        <p:blipFill>
          <a:blip r:embed="rId2"/>
          <a:stretch>
            <a:fillRect/>
          </a:stretch>
        </p:blipFill>
        <p:spPr>
          <a:xfrm>
            <a:off x="0" y="1488178"/>
            <a:ext cx="5886450" cy="4200525"/>
          </a:xfrm>
          <a:prstGeom prst="rect">
            <a:avLst/>
          </a:prstGeom>
        </p:spPr>
      </p:pic>
      <p:pic>
        <p:nvPicPr>
          <p:cNvPr id="19458" name="Picture 2" descr="03. Tipos y uso de ACL - Redes locales y globales">
            <a:extLst>
              <a:ext uri="{FF2B5EF4-FFF2-40B4-BE49-F238E27FC236}">
                <a16:creationId xmlns:a16="http://schemas.microsoft.com/office/drawing/2014/main" id="{E9A1A6EF-A936-46F1-92D3-1F27D9B8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435" y="1946787"/>
            <a:ext cx="6245565" cy="289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102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Network Admin Stuff: Lesson 49 - Packet Filtering with Extended ACLs">
            <a:extLst>
              <a:ext uri="{FF2B5EF4-FFF2-40B4-BE49-F238E27FC236}">
                <a16:creationId xmlns:a16="http://schemas.microsoft.com/office/drawing/2014/main" id="{240A34CB-0F30-48F6-BA43-C69DA2ED5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69" y="1405658"/>
            <a:ext cx="8981406" cy="2802115"/>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108</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523220"/>
          </a:xfrm>
          <a:prstGeom prst="rect">
            <a:avLst/>
          </a:prstGeom>
          <a:noFill/>
        </p:spPr>
        <p:txBody>
          <a:bodyPr wrap="square" rtlCol="0">
            <a:spAutoFit/>
          </a:bodyPr>
          <a:lstStyle/>
          <a:p>
            <a:r>
              <a:rPr lang="es-CO" sz="2800" dirty="0">
                <a:solidFill>
                  <a:srgbClr val="0070C0"/>
                </a:solidFill>
              </a:rPr>
              <a:t>Ejemplos</a:t>
            </a:r>
            <a:endParaRPr lang="es-CO" dirty="0"/>
          </a:p>
        </p:txBody>
      </p:sp>
      <p:pic>
        <p:nvPicPr>
          <p:cNvPr id="3" name="Imagen 2">
            <a:extLst>
              <a:ext uri="{FF2B5EF4-FFF2-40B4-BE49-F238E27FC236}">
                <a16:creationId xmlns:a16="http://schemas.microsoft.com/office/drawing/2014/main" id="{482618E3-A935-4B96-9199-C7E3CF6D4EB0}"/>
              </a:ext>
            </a:extLst>
          </p:cNvPr>
          <p:cNvPicPr>
            <a:picLocks noChangeAspect="1"/>
          </p:cNvPicPr>
          <p:nvPr/>
        </p:nvPicPr>
        <p:blipFill>
          <a:blip r:embed="rId3"/>
          <a:stretch>
            <a:fillRect/>
          </a:stretch>
        </p:blipFill>
        <p:spPr>
          <a:xfrm>
            <a:off x="1678858" y="4386863"/>
            <a:ext cx="5943600" cy="1895475"/>
          </a:xfrm>
          <a:prstGeom prst="rect">
            <a:avLst/>
          </a:prstGeom>
        </p:spPr>
      </p:pic>
    </p:spTree>
    <p:extLst>
      <p:ext uri="{BB962C8B-B14F-4D97-AF65-F5344CB8AC3E}">
        <p14:creationId xmlns:p14="http://schemas.microsoft.com/office/powerpoint/2010/main" val="1847143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ACL- Access Control </a:t>
            </a:r>
            <a:r>
              <a:rPr lang="es-CO" dirty="0" err="1">
                <a:solidFill>
                  <a:srgbClr val="FF0000"/>
                </a:solidFill>
              </a:rPr>
              <a:t>Lists</a:t>
            </a:r>
            <a:r>
              <a:rPr lang="es-CO" dirty="0">
                <a:solidFill>
                  <a:srgbClr val="FF0000"/>
                </a:solidFill>
              </a:rPr>
              <a:t> </a:t>
            </a:r>
          </a:p>
        </p:txBody>
      </p:sp>
      <p:sp>
        <p:nvSpPr>
          <p:cNvPr id="129" name="128 Marcador de fecha"/>
          <p:cNvSpPr>
            <a:spLocks noGrp="1"/>
          </p:cNvSpPr>
          <p:nvPr>
            <p:ph type="dt" sz="half" idx="10"/>
          </p:nvPr>
        </p:nvSpPr>
        <p:spPr>
          <a:xfrm>
            <a:off x="8534400" y="6356350"/>
            <a:ext cx="3052064" cy="365760"/>
          </a:xfrm>
        </p:spPr>
        <p:txBody>
          <a:bodyPr vert="horz">
            <a:normAutofit/>
          </a:bodyPr>
          <a:lstStyle/>
          <a:p>
            <a:pPr>
              <a:spcAft>
                <a:spcPts val="600"/>
              </a:spcAft>
            </a:pPr>
            <a:fld id="{7E23A4AD-E4E4-4A92-B719-7687F5250B17}" type="datetime1">
              <a:rPr lang="es-CO" smtClean="0"/>
              <a:pPr>
                <a:spcAft>
                  <a:spcPts val="600"/>
                </a:spcAft>
              </a:pPr>
              <a:t>15/10/2022</a:t>
            </a:fld>
            <a:endParaRPr lang="es-CO"/>
          </a:p>
        </p:txBody>
      </p:sp>
      <p:sp>
        <p:nvSpPr>
          <p:cNvPr id="130" name="129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131" name="130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109</a:t>
            </a:fld>
            <a:endParaRPr lang="es-CO"/>
          </a:p>
        </p:txBody>
      </p:sp>
      <p:sp>
        <p:nvSpPr>
          <p:cNvPr id="4" name="CuadroTexto 3">
            <a:extLst>
              <a:ext uri="{FF2B5EF4-FFF2-40B4-BE49-F238E27FC236}">
                <a16:creationId xmlns:a16="http://schemas.microsoft.com/office/drawing/2014/main" id="{18ED8361-6FFF-4582-B57F-0611D5A53853}"/>
              </a:ext>
            </a:extLst>
          </p:cNvPr>
          <p:cNvSpPr txBox="1"/>
          <p:nvPr/>
        </p:nvSpPr>
        <p:spPr>
          <a:xfrm>
            <a:off x="8534399" y="1226568"/>
            <a:ext cx="2625725" cy="523220"/>
          </a:xfrm>
          <a:prstGeom prst="rect">
            <a:avLst/>
          </a:prstGeom>
          <a:noFill/>
        </p:spPr>
        <p:txBody>
          <a:bodyPr wrap="square" rtlCol="0">
            <a:spAutoFit/>
          </a:bodyPr>
          <a:lstStyle/>
          <a:p>
            <a:r>
              <a:rPr lang="es-CO" sz="2800" dirty="0">
                <a:solidFill>
                  <a:srgbClr val="0070C0"/>
                </a:solidFill>
              </a:rPr>
              <a:t>Ejemplos</a:t>
            </a:r>
            <a:endParaRPr lang="es-CO" dirty="0"/>
          </a:p>
        </p:txBody>
      </p:sp>
      <p:pic>
        <p:nvPicPr>
          <p:cNvPr id="5" name="Imagen 4">
            <a:extLst>
              <a:ext uri="{FF2B5EF4-FFF2-40B4-BE49-F238E27FC236}">
                <a16:creationId xmlns:a16="http://schemas.microsoft.com/office/drawing/2014/main" id="{E6164CA0-D016-4B95-9187-AC6C4294C360}"/>
              </a:ext>
            </a:extLst>
          </p:cNvPr>
          <p:cNvPicPr>
            <a:picLocks noChangeAspect="1"/>
          </p:cNvPicPr>
          <p:nvPr/>
        </p:nvPicPr>
        <p:blipFill>
          <a:blip r:embed="rId2"/>
          <a:stretch>
            <a:fillRect/>
          </a:stretch>
        </p:blipFill>
        <p:spPr>
          <a:xfrm>
            <a:off x="953729" y="1360988"/>
            <a:ext cx="6867219" cy="4774546"/>
          </a:xfrm>
          <a:prstGeom prst="rect">
            <a:avLst/>
          </a:prstGeom>
        </p:spPr>
      </p:pic>
    </p:spTree>
    <p:extLst>
      <p:ext uri="{BB962C8B-B14F-4D97-AF65-F5344CB8AC3E}">
        <p14:creationId xmlns:p14="http://schemas.microsoft.com/office/powerpoint/2010/main" val="182586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773723" y="493072"/>
            <a:ext cx="11074400" cy="667513"/>
          </a:xfrm>
        </p:spPr>
        <p:txBody>
          <a:bodyPr/>
          <a:lstStyle/>
          <a:p>
            <a:r>
              <a:rPr lang="es-CO" dirty="0" err="1">
                <a:solidFill>
                  <a:srgbClr val="FF0000"/>
                </a:solidFill>
              </a:rPr>
              <a:t>PoE</a:t>
            </a:r>
            <a:endParaRPr lang="es-CO" dirty="0">
              <a:solidFill>
                <a:srgbClr val="FF0000"/>
              </a:solidFill>
            </a:endParaRPr>
          </a:p>
        </p:txBody>
      </p:sp>
      <p:sp>
        <p:nvSpPr>
          <p:cNvPr id="3" name="2 Marcador de fecha"/>
          <p:cNvSpPr>
            <a:spLocks noGrp="1"/>
          </p:cNvSpPr>
          <p:nvPr>
            <p:ph type="dt" sz="half" idx="10"/>
          </p:nvPr>
        </p:nvSpPr>
        <p:spPr/>
        <p:txBody>
          <a:bodyPr/>
          <a:lstStyle/>
          <a:p>
            <a:fld id="{48F704F9-E1DE-4866-B773-ED2AABAAC8D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11</a:t>
            </a:fld>
            <a:endParaRPr lang="es-CO"/>
          </a:p>
        </p:txBody>
      </p:sp>
      <p:pic>
        <p:nvPicPr>
          <p:cNvPr id="4" name="Imagen 3">
            <a:extLst>
              <a:ext uri="{FF2B5EF4-FFF2-40B4-BE49-F238E27FC236}">
                <a16:creationId xmlns:a16="http://schemas.microsoft.com/office/drawing/2014/main" id="{1EC42A43-D7ED-4CC4-9371-062940BBAD9D}"/>
              </a:ext>
            </a:extLst>
          </p:cNvPr>
          <p:cNvPicPr>
            <a:picLocks noChangeAspect="1"/>
          </p:cNvPicPr>
          <p:nvPr/>
        </p:nvPicPr>
        <p:blipFill>
          <a:blip r:embed="rId2"/>
          <a:stretch>
            <a:fillRect/>
          </a:stretch>
        </p:blipFill>
        <p:spPr>
          <a:xfrm>
            <a:off x="2137664" y="1509712"/>
            <a:ext cx="7696200" cy="3838575"/>
          </a:xfrm>
          <a:prstGeom prst="rect">
            <a:avLst/>
          </a:prstGeom>
        </p:spPr>
      </p:pic>
    </p:spTree>
    <p:extLst>
      <p:ext uri="{BB962C8B-B14F-4D97-AF65-F5344CB8AC3E}">
        <p14:creationId xmlns:p14="http://schemas.microsoft.com/office/powerpoint/2010/main" val="8245579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BD8EA-3791-4079-B499-47682AB98838}"/>
              </a:ext>
            </a:extLst>
          </p:cNvPr>
          <p:cNvSpPr>
            <a:spLocks noGrp="1"/>
          </p:cNvSpPr>
          <p:nvPr>
            <p:ph type="ctrTitle"/>
          </p:nvPr>
        </p:nvSpPr>
        <p:spPr/>
        <p:txBody>
          <a:bodyPr/>
          <a:lstStyle/>
          <a:p>
            <a:r>
              <a:rPr lang="es-CO" dirty="0"/>
              <a:t>IP </a:t>
            </a:r>
            <a:r>
              <a:rPr lang="es-CO" dirty="0" err="1"/>
              <a:t>Multicasting</a:t>
            </a:r>
            <a:endParaRPr lang="es-CO" dirty="0"/>
          </a:p>
        </p:txBody>
      </p:sp>
      <p:sp>
        <p:nvSpPr>
          <p:cNvPr id="3" name="Subtítulo 2">
            <a:extLst>
              <a:ext uri="{FF2B5EF4-FFF2-40B4-BE49-F238E27FC236}">
                <a16:creationId xmlns:a16="http://schemas.microsoft.com/office/drawing/2014/main" id="{4C5C8E71-9BEF-4D4C-9F08-471BE9F1AA69}"/>
              </a:ext>
            </a:extLst>
          </p:cNvPr>
          <p:cNvSpPr>
            <a:spLocks noGrp="1"/>
          </p:cNvSpPr>
          <p:nvPr>
            <p:ph type="subTitle" idx="1"/>
          </p:nvPr>
        </p:nvSpPr>
        <p:spPr/>
        <p:txBody>
          <a:bodyPr/>
          <a:lstStyle/>
          <a:p>
            <a:r>
              <a:rPr lang="es-CO" dirty="0"/>
              <a:t>RAV</a:t>
            </a:r>
          </a:p>
        </p:txBody>
      </p:sp>
      <p:sp>
        <p:nvSpPr>
          <p:cNvPr id="4" name="Marcador de fecha 3">
            <a:extLst>
              <a:ext uri="{FF2B5EF4-FFF2-40B4-BE49-F238E27FC236}">
                <a16:creationId xmlns:a16="http://schemas.microsoft.com/office/drawing/2014/main" id="{83C29135-70EC-4C9B-8757-A1DC91F81083}"/>
              </a:ext>
            </a:extLst>
          </p:cNvPr>
          <p:cNvSpPr>
            <a:spLocks noGrp="1"/>
          </p:cNvSpPr>
          <p:nvPr>
            <p:ph type="dt" sz="half" idx="10"/>
          </p:nvPr>
        </p:nvSpPr>
        <p:spPr/>
        <p:txBody>
          <a:bodyPr/>
          <a:lstStyle/>
          <a:p>
            <a:fld id="{C78C675F-3D81-4B4E-8B44-B4D6D2B2E941}" type="datetime1">
              <a:rPr lang="es-CO" smtClean="0"/>
              <a:t>15/10/2022</a:t>
            </a:fld>
            <a:endParaRPr lang="es-CO"/>
          </a:p>
        </p:txBody>
      </p:sp>
      <p:sp>
        <p:nvSpPr>
          <p:cNvPr id="5" name="Marcador de pie de página 4">
            <a:extLst>
              <a:ext uri="{FF2B5EF4-FFF2-40B4-BE49-F238E27FC236}">
                <a16:creationId xmlns:a16="http://schemas.microsoft.com/office/drawing/2014/main" id="{B5504F46-B4A8-4DC2-A633-9660C53498F6}"/>
              </a:ext>
            </a:extLst>
          </p:cNvPr>
          <p:cNvSpPr>
            <a:spLocks noGrp="1"/>
          </p:cNvSpPr>
          <p:nvPr>
            <p:ph type="ftr" sz="quarter" idx="11"/>
          </p:nvPr>
        </p:nvSpPr>
        <p:spPr/>
        <p:txBody>
          <a:bodyPr/>
          <a:lstStyle/>
          <a:p>
            <a:r>
              <a:rPr lang="es-CO"/>
              <a:t>Switching &amp; routing</a:t>
            </a:r>
          </a:p>
        </p:txBody>
      </p:sp>
      <p:sp>
        <p:nvSpPr>
          <p:cNvPr id="6" name="Marcador de número de diapositiva 5">
            <a:extLst>
              <a:ext uri="{FF2B5EF4-FFF2-40B4-BE49-F238E27FC236}">
                <a16:creationId xmlns:a16="http://schemas.microsoft.com/office/drawing/2014/main" id="{D15F730E-E1F1-46F9-96AF-649641BF04E6}"/>
              </a:ext>
            </a:extLst>
          </p:cNvPr>
          <p:cNvSpPr>
            <a:spLocks noGrp="1"/>
          </p:cNvSpPr>
          <p:nvPr>
            <p:ph type="sldNum" sz="quarter" idx="12"/>
          </p:nvPr>
        </p:nvSpPr>
        <p:spPr/>
        <p:txBody>
          <a:bodyPr/>
          <a:lstStyle/>
          <a:p>
            <a:fld id="{1D98C600-A5FB-4C43-9210-1E9FA66CBA4A}" type="slidenum">
              <a:rPr lang="es-CO" smtClean="0"/>
              <a:t>110</a:t>
            </a:fld>
            <a:endParaRPr lang="es-CO"/>
          </a:p>
        </p:txBody>
      </p:sp>
    </p:spTree>
    <p:extLst>
      <p:ext uri="{BB962C8B-B14F-4D97-AF65-F5344CB8AC3E}">
        <p14:creationId xmlns:p14="http://schemas.microsoft.com/office/powerpoint/2010/main" val="3640230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111</a:t>
            </a:fld>
            <a:endParaRPr lang="es-CO"/>
          </a:p>
        </p:txBody>
      </p:sp>
      <p:sp>
        <p:nvSpPr>
          <p:cNvPr id="6" name="Marcador de contenido 5">
            <a:extLst>
              <a:ext uri="{FF2B5EF4-FFF2-40B4-BE49-F238E27FC236}">
                <a16:creationId xmlns:a16="http://schemas.microsoft.com/office/drawing/2014/main" id="{E04EF5D2-E864-460D-BDEF-4E293A9EB054}"/>
              </a:ext>
            </a:extLst>
          </p:cNvPr>
          <p:cNvSpPr>
            <a:spLocks noGrp="1"/>
          </p:cNvSpPr>
          <p:nvPr>
            <p:ph sz="quarter" idx="1"/>
          </p:nvPr>
        </p:nvSpPr>
        <p:spPr>
          <a:xfrm>
            <a:off x="451104" y="1691640"/>
            <a:ext cx="6401980" cy="4937760"/>
          </a:xfrm>
        </p:spPr>
        <p:txBody>
          <a:bodyPr/>
          <a:lstStyle/>
          <a:p>
            <a:pPr marL="349250" indent="-349250" eaLnBrk="1" hangingPunct="1">
              <a:lnSpc>
                <a:spcPct val="75000"/>
              </a:lnSpc>
            </a:pPr>
            <a:r>
              <a:rPr lang="en-US" altLang="es-CO" sz="2400" dirty="0"/>
              <a:t>Enables simultaneous delivery of information to many receivers in the most efficient, logical way.</a:t>
            </a:r>
          </a:p>
          <a:p>
            <a:pPr marL="349250" indent="-349250" eaLnBrk="1" hangingPunct="1">
              <a:lnSpc>
                <a:spcPct val="75000"/>
              </a:lnSpc>
            </a:pPr>
            <a:r>
              <a:rPr lang="en-US" altLang="es-CO" sz="2400" dirty="0"/>
              <a:t>Reduces load on source, because it does not have to produce multiple copies of the same data.</a:t>
            </a:r>
          </a:p>
          <a:p>
            <a:pPr marL="349250" indent="-349250" eaLnBrk="1" hangingPunct="1">
              <a:lnSpc>
                <a:spcPct val="75000"/>
              </a:lnSpc>
            </a:pPr>
            <a:r>
              <a:rPr lang="en-US" altLang="es-CO" sz="2400" dirty="0"/>
              <a:t>Makes efficient use of network bandwidth and scales well as number of participants expands.</a:t>
            </a:r>
          </a:p>
          <a:p>
            <a:pPr marL="349250" indent="-349250" eaLnBrk="1" hangingPunct="1">
              <a:lnSpc>
                <a:spcPct val="75000"/>
              </a:lnSpc>
            </a:pPr>
            <a:r>
              <a:rPr lang="en-US" altLang="es-CO" sz="2400" dirty="0"/>
              <a:t>Works in concert with QoS and RSVP to support real-time multimedia.</a:t>
            </a:r>
          </a:p>
          <a:p>
            <a:endParaRPr lang="es-CO" dirty="0"/>
          </a:p>
        </p:txBody>
      </p:sp>
      <p:pic>
        <p:nvPicPr>
          <p:cNvPr id="8" name="Marcador de contenido 7">
            <a:extLst>
              <a:ext uri="{FF2B5EF4-FFF2-40B4-BE49-F238E27FC236}">
                <a16:creationId xmlns:a16="http://schemas.microsoft.com/office/drawing/2014/main" id="{0564D9B1-28A2-4764-9112-44C711C67998}"/>
              </a:ext>
            </a:extLst>
          </p:cNvPr>
          <p:cNvPicPr>
            <a:picLocks noGrp="1" noChangeAspect="1"/>
          </p:cNvPicPr>
          <p:nvPr>
            <p:ph sz="quarter" idx="2"/>
          </p:nvPr>
        </p:nvPicPr>
        <p:blipFill>
          <a:blip r:embed="rId2"/>
          <a:stretch>
            <a:fillRect/>
          </a:stretch>
        </p:blipFill>
        <p:spPr>
          <a:xfrm>
            <a:off x="7263417" y="2021399"/>
            <a:ext cx="4049674" cy="2815201"/>
          </a:xfrm>
          <a:prstGeom prst="rect">
            <a:avLst/>
          </a:prstGeom>
        </p:spPr>
      </p:pic>
    </p:spTree>
    <p:extLst>
      <p:ext uri="{BB962C8B-B14F-4D97-AF65-F5344CB8AC3E}">
        <p14:creationId xmlns:p14="http://schemas.microsoft.com/office/powerpoint/2010/main" val="16996059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112</a:t>
            </a:fld>
            <a:endParaRPr lang="es-CO"/>
          </a:p>
        </p:txBody>
      </p:sp>
      <p:pic>
        <p:nvPicPr>
          <p:cNvPr id="94" name="Marcador de contenido 93">
            <a:extLst>
              <a:ext uri="{FF2B5EF4-FFF2-40B4-BE49-F238E27FC236}">
                <a16:creationId xmlns:a16="http://schemas.microsoft.com/office/drawing/2014/main" id="{6113E9CB-1ED7-4999-A5D1-28E0A78666CE}"/>
              </a:ext>
            </a:extLst>
          </p:cNvPr>
          <p:cNvPicPr>
            <a:picLocks noGrp="1" noChangeAspect="1"/>
          </p:cNvPicPr>
          <p:nvPr>
            <p:ph sz="quarter" idx="1"/>
          </p:nvPr>
        </p:nvPicPr>
        <p:blipFill>
          <a:blip r:embed="rId2"/>
          <a:stretch>
            <a:fillRect/>
          </a:stretch>
        </p:blipFill>
        <p:spPr>
          <a:xfrm>
            <a:off x="6175565" y="2196806"/>
            <a:ext cx="5389563" cy="2705550"/>
          </a:xfrm>
          <a:prstGeom prst="rect">
            <a:avLst/>
          </a:prstGeom>
        </p:spPr>
      </p:pic>
      <p:sp>
        <p:nvSpPr>
          <p:cNvPr id="11" name="Marcador de contenido 10">
            <a:extLst>
              <a:ext uri="{FF2B5EF4-FFF2-40B4-BE49-F238E27FC236}">
                <a16:creationId xmlns:a16="http://schemas.microsoft.com/office/drawing/2014/main" id="{5FB45FF1-C417-4661-9634-7E0ED37095F6}"/>
              </a:ext>
            </a:extLst>
          </p:cNvPr>
          <p:cNvSpPr>
            <a:spLocks noGrp="1"/>
          </p:cNvSpPr>
          <p:nvPr>
            <p:ph sz="quarter" idx="2"/>
          </p:nvPr>
        </p:nvSpPr>
        <p:spPr/>
        <p:txBody>
          <a:bodyPr/>
          <a:lstStyle/>
          <a:p>
            <a:r>
              <a:rPr lang="es-CO" dirty="0" err="1"/>
              <a:t>Multicast</a:t>
            </a:r>
            <a:r>
              <a:rPr lang="es-CO" dirty="0"/>
              <a:t> en L2</a:t>
            </a:r>
          </a:p>
        </p:txBody>
      </p:sp>
      <p:pic>
        <p:nvPicPr>
          <p:cNvPr id="133" name="Imagen 132">
            <a:extLst>
              <a:ext uri="{FF2B5EF4-FFF2-40B4-BE49-F238E27FC236}">
                <a16:creationId xmlns:a16="http://schemas.microsoft.com/office/drawing/2014/main" id="{C4EF9EF7-C652-4649-9DAE-A20335D4A3EA}"/>
              </a:ext>
            </a:extLst>
          </p:cNvPr>
          <p:cNvPicPr>
            <a:picLocks noChangeAspect="1"/>
          </p:cNvPicPr>
          <p:nvPr/>
        </p:nvPicPr>
        <p:blipFill>
          <a:blip r:embed="rId3"/>
          <a:stretch>
            <a:fillRect/>
          </a:stretch>
        </p:blipFill>
        <p:spPr>
          <a:xfrm>
            <a:off x="353962" y="2014958"/>
            <a:ext cx="5015873" cy="3069246"/>
          </a:xfrm>
          <a:prstGeom prst="rect">
            <a:avLst/>
          </a:prstGeom>
        </p:spPr>
      </p:pic>
    </p:spTree>
    <p:extLst>
      <p:ext uri="{BB962C8B-B14F-4D97-AF65-F5344CB8AC3E}">
        <p14:creationId xmlns:p14="http://schemas.microsoft.com/office/powerpoint/2010/main" val="1658449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113</a:t>
            </a:fld>
            <a:endParaRPr lang="es-CO"/>
          </a:p>
        </p:txBody>
      </p:sp>
      <p:pic>
        <p:nvPicPr>
          <p:cNvPr id="8" name="Imagen 7">
            <a:extLst>
              <a:ext uri="{FF2B5EF4-FFF2-40B4-BE49-F238E27FC236}">
                <a16:creationId xmlns:a16="http://schemas.microsoft.com/office/drawing/2014/main" id="{FFCBC6A4-0AFD-4F11-A844-9AA363EBF8DE}"/>
              </a:ext>
            </a:extLst>
          </p:cNvPr>
          <p:cNvPicPr>
            <a:picLocks noChangeAspect="1"/>
          </p:cNvPicPr>
          <p:nvPr/>
        </p:nvPicPr>
        <p:blipFill>
          <a:blip r:embed="rId2"/>
          <a:stretch>
            <a:fillRect/>
          </a:stretch>
        </p:blipFill>
        <p:spPr>
          <a:xfrm>
            <a:off x="1650935" y="1419457"/>
            <a:ext cx="7709375" cy="4936893"/>
          </a:xfrm>
          <a:prstGeom prst="rect">
            <a:avLst/>
          </a:prstGeom>
        </p:spPr>
      </p:pic>
      <p:sp>
        <p:nvSpPr>
          <p:cNvPr id="9" name="CuadroTexto 8">
            <a:extLst>
              <a:ext uri="{FF2B5EF4-FFF2-40B4-BE49-F238E27FC236}">
                <a16:creationId xmlns:a16="http://schemas.microsoft.com/office/drawing/2014/main" id="{A0D11132-58B0-45EA-A243-8EAE792E5A66}"/>
              </a:ext>
            </a:extLst>
          </p:cNvPr>
          <p:cNvSpPr txBox="1"/>
          <p:nvPr/>
        </p:nvSpPr>
        <p:spPr>
          <a:xfrm>
            <a:off x="943897" y="1419457"/>
            <a:ext cx="2294218" cy="461665"/>
          </a:xfrm>
          <a:prstGeom prst="rect">
            <a:avLst/>
          </a:prstGeom>
          <a:noFill/>
        </p:spPr>
        <p:txBody>
          <a:bodyPr wrap="none" rtlCol="0">
            <a:spAutoFit/>
          </a:bodyPr>
          <a:lstStyle/>
          <a:p>
            <a:r>
              <a:rPr lang="es-CO" sz="2000" dirty="0">
                <a:solidFill>
                  <a:srgbClr val="0070C0"/>
                </a:solidFill>
              </a:rPr>
              <a:t>¿</a:t>
            </a:r>
            <a:r>
              <a:rPr lang="es-CO" sz="2400" dirty="0">
                <a:solidFill>
                  <a:srgbClr val="0070C0"/>
                </a:solidFill>
              </a:rPr>
              <a:t>Cómo funciona?</a:t>
            </a:r>
            <a:endParaRPr lang="es-CO" sz="2000" dirty="0">
              <a:solidFill>
                <a:srgbClr val="0070C0"/>
              </a:solidFill>
            </a:endParaRPr>
          </a:p>
        </p:txBody>
      </p:sp>
    </p:spTree>
    <p:extLst>
      <p:ext uri="{BB962C8B-B14F-4D97-AF65-F5344CB8AC3E}">
        <p14:creationId xmlns:p14="http://schemas.microsoft.com/office/powerpoint/2010/main" val="2518945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r>
              <a:rPr lang="es-CO" dirty="0">
                <a:solidFill>
                  <a:srgbClr val="FF0000"/>
                </a:solidFill>
              </a:rPr>
              <a:t> - IGMP</a:t>
            </a: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114</a:t>
            </a:fld>
            <a:endParaRPr lang="es-CO"/>
          </a:p>
        </p:txBody>
      </p:sp>
      <p:sp>
        <p:nvSpPr>
          <p:cNvPr id="9" name="CuadroTexto 8">
            <a:extLst>
              <a:ext uri="{FF2B5EF4-FFF2-40B4-BE49-F238E27FC236}">
                <a16:creationId xmlns:a16="http://schemas.microsoft.com/office/drawing/2014/main" id="{A0D11132-58B0-45EA-A243-8EAE792E5A66}"/>
              </a:ext>
            </a:extLst>
          </p:cNvPr>
          <p:cNvSpPr txBox="1"/>
          <p:nvPr/>
        </p:nvSpPr>
        <p:spPr>
          <a:xfrm>
            <a:off x="943897" y="1419457"/>
            <a:ext cx="7590503" cy="4832092"/>
          </a:xfrm>
          <a:prstGeom prst="rect">
            <a:avLst/>
          </a:prstGeom>
          <a:noFill/>
        </p:spPr>
        <p:txBody>
          <a:bodyPr wrap="square" rtlCol="0">
            <a:spAutoFit/>
          </a:bodyPr>
          <a:lstStyle/>
          <a:p>
            <a:pPr marL="342900" indent="-342900" eaLnBrk="1" hangingPunct="1">
              <a:buFont typeface="Arial" panose="020B0604020202020204" pitchFamily="34" charset="0"/>
              <a:buChar char="•"/>
            </a:pPr>
            <a:r>
              <a:rPr lang="en-US" altLang="zh-CN" sz="2000" dirty="0">
                <a:ea typeface="SimSun" panose="02010600030101010101" pitchFamily="2" charset="-122"/>
              </a:rPr>
              <a:t>Used to establish and maintain multicast membership among IP hosts and their directly connected neighboring routers.</a:t>
            </a:r>
          </a:p>
          <a:p>
            <a:pPr marL="342900" indent="-342900" eaLnBrk="1" hangingPunct="1">
              <a:buFont typeface="Arial" panose="020B0604020202020204" pitchFamily="34" charset="0"/>
              <a:buChar char="•"/>
            </a:pPr>
            <a:r>
              <a:rPr lang="en-US" altLang="zh-CN" sz="2000" dirty="0">
                <a:latin typeface="Arial" panose="020B0604020202020204" pitchFamily="34" charset="0"/>
                <a:ea typeface="SimSun" panose="02010600030101010101" pitchFamily="2" charset="-122"/>
                <a:cs typeface="Arial" panose="020B0604020202020204" pitchFamily="34" charset="0"/>
              </a:rPr>
              <a:t>RFC1112 defines IGMP V1</a:t>
            </a:r>
          </a:p>
          <a:p>
            <a:pPr marL="342900" indent="-342900" eaLnBrk="1" hangingPunct="1">
              <a:buFont typeface="Arial" panose="020B0604020202020204" pitchFamily="34" charset="0"/>
              <a:buChar char="•"/>
            </a:pPr>
            <a:r>
              <a:rPr lang="en-US" altLang="zh-CN" sz="2000" dirty="0">
                <a:ea typeface="SimSun" panose="02010600030101010101" pitchFamily="2" charset="-122"/>
              </a:rPr>
              <a:t>RFC2236 defines IGMP V2 (widely supported)</a:t>
            </a:r>
          </a:p>
          <a:p>
            <a:pPr marL="342900" indent="-342900" eaLnBrk="1" hangingPunct="1">
              <a:buFont typeface="Arial" panose="020B0604020202020204" pitchFamily="34" charset="0"/>
              <a:buChar char="•"/>
            </a:pPr>
            <a:r>
              <a:rPr lang="en-US" altLang="zh-CN" sz="2000" dirty="0">
                <a:ea typeface="SimSun" panose="02010600030101010101" pitchFamily="2" charset="-122"/>
              </a:rPr>
              <a:t>RFC3376 defines IGMP V3 (few supported)</a:t>
            </a:r>
          </a:p>
          <a:p>
            <a:pPr marL="228600" indent="-228600" eaLnBrk="1" hangingPunct="1">
              <a:tabLst>
                <a:tab pos="2057400" algn="l"/>
              </a:tabLst>
            </a:pPr>
            <a:endParaRPr lang="en-US" altLang="es-CO" dirty="0"/>
          </a:p>
          <a:p>
            <a:pPr marL="285750" indent="-285750" eaLnBrk="1" hangingPunct="1">
              <a:buFont typeface="Wingdings" panose="05000000000000000000" pitchFamily="2" charset="2"/>
              <a:buChar char="Ø"/>
              <a:tabLst>
                <a:tab pos="2057400" algn="l"/>
              </a:tabLst>
            </a:pPr>
            <a:r>
              <a:rPr lang="en-US" altLang="es-CO" sz="2000" b="1" dirty="0">
                <a:solidFill>
                  <a:srgbClr val="0070C0"/>
                </a:solidFill>
              </a:rPr>
              <a:t>Internet standard – </a:t>
            </a:r>
            <a:r>
              <a:rPr lang="en-US" altLang="es-CO" sz="2000" b="1" dirty="0">
                <a:solidFill>
                  <a:srgbClr val="0070C0"/>
                </a:solidFill>
                <a:latin typeface="Arial" panose="020B0604020202020204" pitchFamily="34" charset="0"/>
                <a:cs typeface="Arial" panose="020B0604020202020204" pitchFamily="34" charset="0"/>
              </a:rPr>
              <a:t>RFC 1112</a:t>
            </a:r>
          </a:p>
          <a:p>
            <a:pPr marL="285750" indent="-285750" eaLnBrk="1" hangingPunct="1">
              <a:buFont typeface="Arial" panose="020B0604020202020204" pitchFamily="34" charset="0"/>
              <a:buChar char="•"/>
              <a:tabLst>
                <a:tab pos="2057400" algn="l"/>
              </a:tabLst>
            </a:pPr>
            <a:r>
              <a:rPr lang="en-US" altLang="es-CO" sz="2000" dirty="0"/>
              <a:t>Required for all multicast systems</a:t>
            </a:r>
          </a:p>
          <a:p>
            <a:pPr marL="285750" indent="-285750" eaLnBrk="1" hangingPunct="1">
              <a:buFont typeface="Arial" panose="020B0604020202020204" pitchFamily="34" charset="0"/>
              <a:buChar char="•"/>
              <a:tabLst>
                <a:tab pos="2057400" algn="l"/>
              </a:tabLst>
            </a:pPr>
            <a:r>
              <a:rPr lang="en-US" altLang="es-CO" sz="2000" dirty="0"/>
              <a:t>Executes between hosts and</a:t>
            </a:r>
            <a:br>
              <a:rPr lang="en-US" altLang="es-CO" sz="2000" dirty="0"/>
            </a:br>
            <a:r>
              <a:rPr lang="en-US" altLang="es-CO" sz="2000" dirty="0"/>
              <a:t>local router or switch</a:t>
            </a:r>
          </a:p>
          <a:p>
            <a:pPr marL="285750" indent="-285750" eaLnBrk="1" hangingPunct="1">
              <a:buFont typeface="Arial" panose="020B0604020202020204" pitchFamily="34" charset="0"/>
              <a:buChar char="•"/>
              <a:tabLst>
                <a:tab pos="2057400" algn="l"/>
              </a:tabLst>
            </a:pPr>
            <a:r>
              <a:rPr lang="en-US" altLang="es-CO" sz="2000" dirty="0"/>
              <a:t>Allows router or switch to learn the multicast groups on each interface</a:t>
            </a:r>
          </a:p>
          <a:p>
            <a:pPr marL="285750" indent="-285750" eaLnBrk="1" hangingPunct="1">
              <a:buFont typeface="Arial" panose="020B0604020202020204" pitchFamily="34" charset="0"/>
              <a:buChar char="•"/>
              <a:tabLst>
                <a:tab pos="2057400" algn="l"/>
              </a:tabLst>
            </a:pPr>
            <a:r>
              <a:rPr lang="en-US" altLang="es-CO" sz="2000" dirty="0"/>
              <a:t>Protocol operation</a:t>
            </a:r>
            <a:endParaRPr lang="en-US" altLang="es-CO" sz="2000" b="1" dirty="0"/>
          </a:p>
          <a:p>
            <a:pPr marL="685800" lvl="1" indent="-342900" eaLnBrk="1" hangingPunct="1">
              <a:buFont typeface="Arial" panose="020B0604020202020204" pitchFamily="34" charset="0"/>
              <a:buChar char="•"/>
              <a:tabLst>
                <a:tab pos="2057400" algn="l"/>
              </a:tabLst>
            </a:pPr>
            <a:r>
              <a:rPr lang="en-US" altLang="es-CO" sz="1600" dirty="0"/>
              <a:t>Router/switch transmits query messages</a:t>
            </a:r>
          </a:p>
          <a:p>
            <a:pPr marL="685800" lvl="1" indent="-342900" eaLnBrk="1" hangingPunct="1">
              <a:buFont typeface="Arial" panose="020B0604020202020204" pitchFamily="34" charset="0"/>
              <a:buChar char="•"/>
              <a:tabLst>
                <a:tab pos="2057400" algn="l"/>
              </a:tabLst>
            </a:pPr>
            <a:r>
              <a:rPr lang="en-US" altLang="es-CO" sz="1600" dirty="0"/>
              <a:t>Hosts respond with  report messages (join or leave multicast group)</a:t>
            </a:r>
          </a:p>
          <a:p>
            <a:pPr marL="342900" indent="-342900" eaLnBrk="1" hangingPunct="1">
              <a:buFont typeface="Arial" panose="020B0604020202020204" pitchFamily="34" charset="0"/>
              <a:buChar char="•"/>
            </a:pPr>
            <a:endParaRPr lang="en-US" altLang="zh-CN" sz="2000" dirty="0">
              <a:ea typeface="SimSun" panose="02010600030101010101" pitchFamily="2" charset="-122"/>
            </a:endParaRPr>
          </a:p>
        </p:txBody>
      </p:sp>
      <p:pic>
        <p:nvPicPr>
          <p:cNvPr id="6" name="Imagen 5">
            <a:extLst>
              <a:ext uri="{FF2B5EF4-FFF2-40B4-BE49-F238E27FC236}">
                <a16:creationId xmlns:a16="http://schemas.microsoft.com/office/drawing/2014/main" id="{338160FB-0058-4556-BA64-E378B4955467}"/>
              </a:ext>
            </a:extLst>
          </p:cNvPr>
          <p:cNvPicPr>
            <a:picLocks noChangeAspect="1"/>
          </p:cNvPicPr>
          <p:nvPr/>
        </p:nvPicPr>
        <p:blipFill>
          <a:blip r:embed="rId2"/>
          <a:stretch>
            <a:fillRect/>
          </a:stretch>
        </p:blipFill>
        <p:spPr>
          <a:xfrm>
            <a:off x="8648700" y="1728089"/>
            <a:ext cx="2933700" cy="4043172"/>
          </a:xfrm>
          <a:prstGeom prst="rect">
            <a:avLst/>
          </a:prstGeom>
        </p:spPr>
      </p:pic>
    </p:spTree>
    <p:extLst>
      <p:ext uri="{BB962C8B-B14F-4D97-AF65-F5344CB8AC3E}">
        <p14:creationId xmlns:p14="http://schemas.microsoft.com/office/powerpoint/2010/main" val="41358469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r>
              <a:rPr lang="es-CO" dirty="0">
                <a:solidFill>
                  <a:srgbClr val="FF0000"/>
                </a:solidFill>
              </a:rPr>
              <a:t> - IGMP</a:t>
            </a: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115</a:t>
            </a:fld>
            <a:endParaRPr lang="es-CO"/>
          </a:p>
        </p:txBody>
      </p:sp>
      <p:pic>
        <p:nvPicPr>
          <p:cNvPr id="8" name="Imagen 7">
            <a:extLst>
              <a:ext uri="{FF2B5EF4-FFF2-40B4-BE49-F238E27FC236}">
                <a16:creationId xmlns:a16="http://schemas.microsoft.com/office/drawing/2014/main" id="{78CB3BA6-7346-4A75-AD6E-FFB310268FFF}"/>
              </a:ext>
            </a:extLst>
          </p:cNvPr>
          <p:cNvPicPr>
            <a:picLocks noChangeAspect="1"/>
          </p:cNvPicPr>
          <p:nvPr/>
        </p:nvPicPr>
        <p:blipFill>
          <a:blip r:embed="rId2"/>
          <a:stretch>
            <a:fillRect/>
          </a:stretch>
        </p:blipFill>
        <p:spPr>
          <a:xfrm>
            <a:off x="416296" y="1143000"/>
            <a:ext cx="3042168" cy="853514"/>
          </a:xfrm>
          <a:prstGeom prst="rect">
            <a:avLst/>
          </a:prstGeom>
        </p:spPr>
      </p:pic>
      <p:pic>
        <p:nvPicPr>
          <p:cNvPr id="10" name="Imagen 9">
            <a:extLst>
              <a:ext uri="{FF2B5EF4-FFF2-40B4-BE49-F238E27FC236}">
                <a16:creationId xmlns:a16="http://schemas.microsoft.com/office/drawing/2014/main" id="{C76C8E95-2D17-4B8E-B545-15196026992F}"/>
              </a:ext>
            </a:extLst>
          </p:cNvPr>
          <p:cNvPicPr>
            <a:picLocks noChangeAspect="1"/>
          </p:cNvPicPr>
          <p:nvPr/>
        </p:nvPicPr>
        <p:blipFill>
          <a:blip r:embed="rId3"/>
          <a:stretch>
            <a:fillRect/>
          </a:stretch>
        </p:blipFill>
        <p:spPr>
          <a:xfrm>
            <a:off x="416296" y="1569757"/>
            <a:ext cx="7054596" cy="4255008"/>
          </a:xfrm>
          <a:prstGeom prst="rect">
            <a:avLst/>
          </a:prstGeom>
        </p:spPr>
      </p:pic>
      <p:sp>
        <p:nvSpPr>
          <p:cNvPr id="12" name="CuadroTexto 11">
            <a:extLst>
              <a:ext uri="{FF2B5EF4-FFF2-40B4-BE49-F238E27FC236}">
                <a16:creationId xmlns:a16="http://schemas.microsoft.com/office/drawing/2014/main" id="{358E191B-6120-4287-BE36-51E0C10356C0}"/>
              </a:ext>
            </a:extLst>
          </p:cNvPr>
          <p:cNvSpPr txBox="1"/>
          <p:nvPr/>
        </p:nvSpPr>
        <p:spPr>
          <a:xfrm>
            <a:off x="7861679" y="1674585"/>
            <a:ext cx="3952567" cy="4524315"/>
          </a:xfrm>
          <a:prstGeom prst="rect">
            <a:avLst/>
          </a:prstGeom>
          <a:noFill/>
        </p:spPr>
        <p:txBody>
          <a:bodyPr wrap="square">
            <a:spAutoFit/>
          </a:bodyPr>
          <a:lstStyle/>
          <a:p>
            <a:pPr marL="285750" indent="-285750">
              <a:buFont typeface="Wingdings" panose="05000000000000000000" pitchFamily="2" charset="2"/>
              <a:buChar char="§"/>
            </a:pPr>
            <a:r>
              <a:rPr lang="es-MX" dirty="0"/>
              <a:t>Escucha el tráfico producido por IGMP (Internet </a:t>
            </a:r>
            <a:r>
              <a:rPr lang="es-MX" dirty="0" err="1"/>
              <a:t>Group</a:t>
            </a:r>
            <a:r>
              <a:rPr lang="es-MX" dirty="0"/>
              <a:t> Management </a:t>
            </a:r>
            <a:r>
              <a:rPr lang="es-MX" dirty="0" err="1"/>
              <a:t>Protocol</a:t>
            </a:r>
            <a:r>
              <a:rPr lang="es-MX" dirty="0"/>
              <a:t>). </a:t>
            </a:r>
          </a:p>
          <a:p>
            <a:pPr marL="285750" indent="-285750">
              <a:buFont typeface="Wingdings" panose="05000000000000000000" pitchFamily="2" charset="2"/>
              <a:buChar char="§"/>
            </a:pPr>
            <a:r>
              <a:rPr lang="es-MX" dirty="0"/>
              <a:t>Permite a los </a:t>
            </a:r>
            <a:r>
              <a:rPr lang="es-MX" dirty="0" err="1"/>
              <a:t>switches</a:t>
            </a:r>
            <a:r>
              <a:rPr lang="es-MX" dirty="0"/>
              <a:t> escuchar la conversación que se produce entre los </a:t>
            </a:r>
            <a:r>
              <a:rPr lang="es-MX" dirty="0" err="1"/>
              <a:t>routers</a:t>
            </a:r>
            <a:r>
              <a:rPr lang="es-MX" dirty="0"/>
              <a:t> y los hosts. </a:t>
            </a:r>
          </a:p>
          <a:p>
            <a:pPr marL="285750" indent="-285750">
              <a:buFont typeface="Wingdings" panose="05000000000000000000" pitchFamily="2" charset="2"/>
              <a:buChar char="§"/>
            </a:pPr>
            <a:r>
              <a:rPr lang="es-MX" dirty="0"/>
              <a:t>Gracias a eso el </a:t>
            </a:r>
            <a:r>
              <a:rPr lang="es-MX" dirty="0" err="1"/>
              <a:t>switch</a:t>
            </a:r>
            <a:r>
              <a:rPr lang="es-MX" dirty="0"/>
              <a:t> es capaz de mantener un mapa de los links que necesitan transmisiones </a:t>
            </a:r>
            <a:r>
              <a:rPr lang="es-MX" dirty="0" err="1"/>
              <a:t>multicast</a:t>
            </a:r>
            <a:r>
              <a:rPr lang="es-MX" dirty="0"/>
              <a:t> y de esta forma, manejar el tráfico de manera que solo los puertos que necesitan ese tráfico específico lo reciban.</a:t>
            </a:r>
          </a:p>
          <a:p>
            <a:pPr marL="285750" indent="-285750">
              <a:buFont typeface="Wingdings" panose="05000000000000000000" pitchFamily="2" charset="2"/>
              <a:buChar char="§"/>
            </a:pPr>
            <a:r>
              <a:rPr lang="es-MX" dirty="0"/>
              <a:t>Evita que los hosts de una red local reciban tráfico de un grupo </a:t>
            </a:r>
            <a:r>
              <a:rPr lang="es-MX" dirty="0" err="1"/>
              <a:t>multicast</a:t>
            </a:r>
            <a:r>
              <a:rPr lang="es-MX" dirty="0"/>
              <a:t> que ellos no han solicitado.</a:t>
            </a:r>
            <a:endParaRPr lang="es-CO" dirty="0"/>
          </a:p>
        </p:txBody>
      </p:sp>
    </p:spTree>
    <p:extLst>
      <p:ext uri="{BB962C8B-B14F-4D97-AF65-F5344CB8AC3E}">
        <p14:creationId xmlns:p14="http://schemas.microsoft.com/office/powerpoint/2010/main" val="20801562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r>
              <a:rPr lang="es-CO" dirty="0">
                <a:solidFill>
                  <a:srgbClr val="FF0000"/>
                </a:solidFill>
              </a:rPr>
              <a:t> - </a:t>
            </a:r>
            <a:r>
              <a:rPr lang="en-US" altLang="zh-CN" sz="3200" dirty="0">
                <a:ea typeface="SimSun" panose="02010600030101010101" pitchFamily="2" charset="-122"/>
              </a:rPr>
              <a:t>Multicast Routing Protocol </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116</a:t>
            </a:fld>
            <a:endParaRPr lang="es-CO"/>
          </a:p>
        </p:txBody>
      </p:sp>
      <p:sp>
        <p:nvSpPr>
          <p:cNvPr id="11" name="CuadroTexto 10">
            <a:extLst>
              <a:ext uri="{FF2B5EF4-FFF2-40B4-BE49-F238E27FC236}">
                <a16:creationId xmlns:a16="http://schemas.microsoft.com/office/drawing/2014/main" id="{5BDE4905-3ACC-4BCD-B6D5-C1FBA2F84DC0}"/>
              </a:ext>
            </a:extLst>
          </p:cNvPr>
          <p:cNvSpPr txBox="1"/>
          <p:nvPr/>
        </p:nvSpPr>
        <p:spPr>
          <a:xfrm>
            <a:off x="609600" y="1425281"/>
            <a:ext cx="6096000" cy="5355312"/>
          </a:xfrm>
          <a:prstGeom prst="rect">
            <a:avLst/>
          </a:prstGeom>
          <a:noFill/>
        </p:spPr>
        <p:txBody>
          <a:bodyPr wrap="square">
            <a:spAutoFit/>
          </a:bodyPr>
          <a:lstStyle/>
          <a:p>
            <a:pPr marL="285750" indent="-285750">
              <a:buFont typeface="Arial" panose="020B0604020202020204" pitchFamily="34" charset="0"/>
              <a:buChar char="•"/>
            </a:pPr>
            <a:r>
              <a:rPr lang="es-CO" dirty="0"/>
              <a:t>El enrutamiento </a:t>
            </a:r>
            <a:r>
              <a:rPr lang="es-CO" dirty="0" err="1"/>
              <a:t>multicast</a:t>
            </a:r>
            <a:r>
              <a:rPr lang="es-CO" dirty="0"/>
              <a:t> es un método de transmisión a todos los suscriptores registrados en un grupo mediante una sola transmisión, a diferencia del enrutamiento </a:t>
            </a:r>
            <a:r>
              <a:rPr lang="es-CO" dirty="0" err="1"/>
              <a:t>unicast</a:t>
            </a:r>
            <a:r>
              <a:rPr lang="es-CO" dirty="0"/>
              <a:t> (es decir, OSPF, RIP) que transmite </a:t>
            </a:r>
            <a:r>
              <a:rPr lang="es-CO" dirty="0">
                <a:latin typeface="Arial" panose="020B0604020202020204" pitchFamily="34" charset="0"/>
                <a:cs typeface="Arial" panose="020B0604020202020204" pitchFamily="34" charset="0"/>
              </a:rPr>
              <a:t>1: 1</a:t>
            </a:r>
            <a:r>
              <a:rPr lang="es-CO" dirty="0"/>
              <a:t> datos necesarios.</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r>
              <a:rPr lang="es-MX" dirty="0"/>
              <a:t>Para implementar el enrutamiento </a:t>
            </a:r>
            <a:r>
              <a:rPr lang="es-MX" dirty="0" err="1"/>
              <a:t>multicast</a:t>
            </a:r>
            <a:r>
              <a:rPr lang="es-MX" dirty="0"/>
              <a:t>, se requiere el protocolo IGMP y el protocolo de enrutamiento </a:t>
            </a:r>
            <a:r>
              <a:rPr lang="es-MX" dirty="0" err="1"/>
              <a:t>multicast</a:t>
            </a:r>
            <a:r>
              <a:rPr lang="es-CO" dirty="0"/>
              <a:t>.</a:t>
            </a:r>
          </a:p>
          <a:p>
            <a:endParaRPr lang="es-CO" dirty="0"/>
          </a:p>
          <a:p>
            <a:pPr marL="285750" indent="-285750">
              <a:buFont typeface="Arial" panose="020B0604020202020204" pitchFamily="34" charset="0"/>
              <a:buChar char="•"/>
            </a:pPr>
            <a:r>
              <a:rPr lang="es-CO" dirty="0"/>
              <a:t>Algunos usados:</a:t>
            </a:r>
          </a:p>
          <a:p>
            <a:pPr marL="628650" indent="-363538" eaLnBrk="1" hangingPunct="1">
              <a:buFont typeface="Wingdings" panose="05000000000000000000" pitchFamily="2" charset="2"/>
              <a:buChar char="v"/>
            </a:pPr>
            <a:r>
              <a:rPr lang="en-US" altLang="zh-CN" sz="1800" dirty="0">
                <a:ea typeface="SimSun" panose="02010600030101010101" pitchFamily="2" charset="-122"/>
              </a:rPr>
              <a:t>DVMRP (RFC 1075) </a:t>
            </a:r>
            <a:r>
              <a:rPr lang="en-US" altLang="zh-CN" sz="1800" dirty="0">
                <a:ea typeface="SimSun" panose="02010600030101010101" pitchFamily="2" charset="-122"/>
                <a:sym typeface="Wingdings" panose="05000000000000000000" pitchFamily="2" charset="2"/>
              </a:rPr>
              <a:t></a:t>
            </a:r>
            <a:r>
              <a:rPr lang="en-US" altLang="es-CO" sz="1800" dirty="0"/>
              <a:t> Distance-Vector Multicast </a:t>
            </a:r>
            <a:br>
              <a:rPr lang="en-US" altLang="es-CO" sz="1800" dirty="0"/>
            </a:br>
            <a:r>
              <a:rPr lang="en-US" altLang="es-CO" sz="1800" dirty="0"/>
              <a:t>Routing Protocol </a:t>
            </a:r>
            <a:endParaRPr lang="en-US" altLang="zh-CN" sz="1800" dirty="0">
              <a:ea typeface="SimSun" panose="02010600030101010101" pitchFamily="2" charset="-122"/>
            </a:endParaRPr>
          </a:p>
          <a:p>
            <a:pPr marL="628650" lvl="1" indent="-363538" eaLnBrk="1" hangingPunct="1">
              <a:buFont typeface="Wingdings" panose="05000000000000000000" pitchFamily="2" charset="2"/>
              <a:buChar char="v"/>
            </a:pPr>
            <a:r>
              <a:rPr lang="en-US" altLang="zh-CN" sz="1800" dirty="0">
                <a:ea typeface="SimSun" panose="02010600030101010101" pitchFamily="2" charset="-122"/>
              </a:rPr>
              <a:t>PIM-DM (RFC 3973) PIM-DM  </a:t>
            </a:r>
            <a:r>
              <a:rPr lang="en-US" altLang="zh-CN" sz="1800" dirty="0">
                <a:ea typeface="SimSun" panose="02010600030101010101" pitchFamily="2" charset="-122"/>
                <a:sym typeface="Wingdings" panose="05000000000000000000" pitchFamily="2" charset="2"/>
              </a:rPr>
              <a:t></a:t>
            </a:r>
            <a:r>
              <a:rPr lang="en-US" altLang="zh-CN" sz="1800" dirty="0">
                <a:ea typeface="SimSun" panose="02010600030101010101" pitchFamily="2" charset="-122"/>
              </a:rPr>
              <a:t>(Protocol Independent Multicast - Dense Mode)</a:t>
            </a:r>
          </a:p>
          <a:p>
            <a:pPr marL="628650" lvl="1" indent="-363538" eaLnBrk="1" hangingPunct="1">
              <a:buFont typeface="Wingdings" panose="05000000000000000000" pitchFamily="2" charset="2"/>
              <a:buChar char="v"/>
            </a:pPr>
            <a:r>
              <a:rPr lang="en-US" altLang="zh-CN" sz="1800" dirty="0">
                <a:ea typeface="SimSun" panose="02010600030101010101" pitchFamily="2" charset="-122"/>
              </a:rPr>
              <a:t>PIM-SM (RFC 2362) </a:t>
            </a:r>
            <a:r>
              <a:rPr lang="en-US" altLang="zh-CN" sz="1800" dirty="0">
                <a:ea typeface="SimSun" panose="02010600030101010101" pitchFamily="2" charset="-122"/>
                <a:sym typeface="Wingdings" panose="05000000000000000000" pitchFamily="2" charset="2"/>
              </a:rPr>
              <a:t> </a:t>
            </a:r>
            <a:r>
              <a:rPr lang="en-US" altLang="zh-CN" sz="1800" dirty="0">
                <a:ea typeface="SimSun" panose="02010600030101010101" pitchFamily="2" charset="-122"/>
              </a:rPr>
              <a:t>PIM-SM (Protocol Independent Multicast - Sparse Mode)</a:t>
            </a:r>
          </a:p>
          <a:p>
            <a:pPr marL="628650" indent="-363538" eaLnBrk="1" hangingPunct="1">
              <a:buFont typeface="Wingdings" panose="05000000000000000000" pitchFamily="2" charset="2"/>
              <a:buChar char="v"/>
            </a:pPr>
            <a:r>
              <a:rPr lang="en-US" altLang="zh-CN" sz="1800" dirty="0">
                <a:ea typeface="SimSun" panose="02010600030101010101" pitchFamily="2" charset="-122"/>
              </a:rPr>
              <a:t>MOSPF (RFC 1584)</a:t>
            </a:r>
          </a:p>
          <a:p>
            <a:endParaRPr lang="es-CO" dirty="0"/>
          </a:p>
          <a:p>
            <a:endParaRPr lang="es-CO" dirty="0"/>
          </a:p>
          <a:p>
            <a:endParaRPr lang="es-CO" dirty="0"/>
          </a:p>
        </p:txBody>
      </p:sp>
      <p:pic>
        <p:nvPicPr>
          <p:cNvPr id="9" name="Imagen 8">
            <a:extLst>
              <a:ext uri="{FF2B5EF4-FFF2-40B4-BE49-F238E27FC236}">
                <a16:creationId xmlns:a16="http://schemas.microsoft.com/office/drawing/2014/main" id="{B402064C-D35C-496E-B64C-36776ADBCBDC}"/>
              </a:ext>
            </a:extLst>
          </p:cNvPr>
          <p:cNvPicPr>
            <a:picLocks noChangeAspect="1"/>
          </p:cNvPicPr>
          <p:nvPr/>
        </p:nvPicPr>
        <p:blipFill>
          <a:blip r:embed="rId2"/>
          <a:stretch>
            <a:fillRect/>
          </a:stretch>
        </p:blipFill>
        <p:spPr>
          <a:xfrm>
            <a:off x="6705600" y="1632155"/>
            <a:ext cx="5486264" cy="4114698"/>
          </a:xfrm>
          <a:prstGeom prst="rect">
            <a:avLst/>
          </a:prstGeom>
        </p:spPr>
      </p:pic>
    </p:spTree>
    <p:extLst>
      <p:ext uri="{BB962C8B-B14F-4D97-AF65-F5344CB8AC3E}">
        <p14:creationId xmlns:p14="http://schemas.microsoft.com/office/powerpoint/2010/main" val="5944503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normAutofit/>
          </a:bodyPr>
          <a:lstStyle/>
          <a:p>
            <a:r>
              <a:rPr lang="es-CO" dirty="0">
                <a:solidFill>
                  <a:srgbClr val="FF0000"/>
                </a:solidFill>
              </a:rPr>
              <a:t>IP </a:t>
            </a:r>
            <a:r>
              <a:rPr lang="es-CO" dirty="0" err="1">
                <a:solidFill>
                  <a:srgbClr val="FF0000"/>
                </a:solidFill>
              </a:rPr>
              <a:t>Multicast</a:t>
            </a:r>
            <a:r>
              <a:rPr lang="es-CO" dirty="0">
                <a:solidFill>
                  <a:srgbClr val="FF0000"/>
                </a:solidFill>
              </a:rPr>
              <a:t> – Direccionamiento </a:t>
            </a:r>
            <a:r>
              <a:rPr lang="es-CO" dirty="0" err="1">
                <a:solidFill>
                  <a:srgbClr val="FF0000"/>
                </a:solidFill>
              </a:rPr>
              <a:t>multicast</a:t>
            </a:r>
            <a:r>
              <a:rPr lang="en-US" altLang="zh-CN" sz="3200" dirty="0">
                <a:ea typeface="SimSun" panose="02010600030101010101" pitchFamily="2" charset="-122"/>
              </a:rPr>
              <a:t> </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a:xfrm>
            <a:off x="3344974" y="6315770"/>
            <a:ext cx="4673600" cy="365760"/>
          </a:xfrm>
        </p:spPr>
        <p:txBody>
          <a:bodyPr/>
          <a:lstStyle/>
          <a:p>
            <a:r>
              <a:rPr lang="es-CO" dirty="0" err="1"/>
              <a:t>Switching</a:t>
            </a:r>
            <a:r>
              <a:rPr lang="es-CO" dirty="0"/>
              <a:t> &amp; </a:t>
            </a:r>
            <a:r>
              <a:rPr lang="es-CO" dirty="0" err="1"/>
              <a:t>routing</a:t>
            </a:r>
            <a:endParaRPr lang="es-CO" dirty="0"/>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a:xfrm>
            <a:off x="878237" y="6366162"/>
            <a:ext cx="2641600" cy="365760"/>
          </a:xfrm>
        </p:spPr>
        <p:txBody>
          <a:bodyPr/>
          <a:lstStyle/>
          <a:p>
            <a:fld id="{1D98C600-A5FB-4C43-9210-1E9FA66CBA4A}" type="slidenum">
              <a:rPr lang="es-CO" smtClean="0"/>
              <a:t>117</a:t>
            </a:fld>
            <a:endParaRPr lang="es-CO" dirty="0"/>
          </a:p>
        </p:txBody>
      </p:sp>
      <p:sp>
        <p:nvSpPr>
          <p:cNvPr id="7" name="Rectangle 3">
            <a:extLst>
              <a:ext uri="{FF2B5EF4-FFF2-40B4-BE49-F238E27FC236}">
                <a16:creationId xmlns:a16="http://schemas.microsoft.com/office/drawing/2014/main" id="{2B60F1BC-3502-484D-9FB5-F26264AB5058}"/>
              </a:ext>
            </a:extLst>
          </p:cNvPr>
          <p:cNvSpPr txBox="1">
            <a:spLocks noChangeArrowheads="1"/>
          </p:cNvSpPr>
          <p:nvPr/>
        </p:nvSpPr>
        <p:spPr bwMode="auto">
          <a:xfrm>
            <a:off x="448401" y="1687690"/>
            <a:ext cx="79105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1800" b="0" i="0" u="none" strike="noStrike" kern="0" cap="none" spc="0" normalizeH="0" baseline="0" noProof="0" dirty="0">
                <a:ln>
                  <a:noFill/>
                </a:ln>
                <a:solidFill>
                  <a:srgbClr val="000000"/>
                </a:solidFill>
                <a:effectLst/>
                <a:uLnTx/>
                <a:uFillTx/>
                <a:latin typeface="DIN-Medium"/>
                <a:ea typeface="+mn-ea"/>
                <a:cs typeface="+mn-cs"/>
              </a:rPr>
              <a:t>Class D addresses:  Reserved for multicast</a:t>
            </a:r>
          </a:p>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1800" b="0" i="0" u="none" strike="noStrike" kern="0" cap="none" spc="0" normalizeH="0" baseline="0" noProof="0" dirty="0">
                <a:ln>
                  <a:noFill/>
                </a:ln>
                <a:solidFill>
                  <a:srgbClr val="000000"/>
                </a:solidFill>
                <a:effectLst/>
                <a:uLnTx/>
                <a:uFillTx/>
                <a:latin typeface="DIN-Medium"/>
                <a:ea typeface="+mn-ea"/>
                <a:cs typeface="+mn-cs"/>
              </a:rPr>
              <a:t>Range:  224.0.0.0 – 239.255.255.255</a:t>
            </a:r>
          </a:p>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1800" b="0" i="0" u="none" strike="noStrike" kern="0" cap="none" spc="0" normalizeH="0" baseline="0" noProof="0" dirty="0">
                <a:ln>
                  <a:noFill/>
                </a:ln>
                <a:solidFill>
                  <a:srgbClr val="000000"/>
                </a:solidFill>
                <a:effectLst/>
                <a:uLnTx/>
                <a:uFillTx/>
                <a:latin typeface="DIN-Medium"/>
                <a:ea typeface="+mn-ea"/>
                <a:cs typeface="+mn-cs"/>
              </a:rPr>
              <a:t>Reserved addresses</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1600" b="0" i="0" u="none" strike="noStrike" kern="0" cap="none" spc="0" normalizeH="0" baseline="0" noProof="0" dirty="0">
                <a:ln>
                  <a:noFill/>
                </a:ln>
                <a:solidFill>
                  <a:srgbClr val="000000"/>
                </a:solidFill>
                <a:effectLst/>
                <a:uLnTx/>
                <a:uFillTx/>
                <a:latin typeface="DIN-Medium"/>
              </a:rPr>
              <a:t>All host addresses on this subnet:  224.0.0.1</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1600" b="0" i="0" u="none" strike="noStrike" kern="0" cap="none" spc="0" normalizeH="0" baseline="0" noProof="0" dirty="0">
                <a:ln>
                  <a:noFill/>
                </a:ln>
                <a:solidFill>
                  <a:srgbClr val="000000"/>
                </a:solidFill>
                <a:effectLst/>
                <a:uLnTx/>
                <a:uFillTx/>
                <a:latin typeface="DIN-Medium"/>
              </a:rPr>
              <a:t>All router/switch addresses on this subnet:  224.0.0.2</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1600" b="0" i="0" u="none" strike="noStrike" kern="0" cap="none" spc="0" normalizeH="0" baseline="0" noProof="0" dirty="0">
                <a:ln>
                  <a:noFill/>
                </a:ln>
                <a:solidFill>
                  <a:srgbClr val="000000"/>
                </a:solidFill>
                <a:effectLst/>
                <a:uLnTx/>
                <a:uFillTx/>
                <a:latin typeface="DIN-Medium"/>
              </a:rPr>
              <a:t>Network time protocol:  224.0.1.1</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1600" b="0" i="0" u="none" strike="noStrike" kern="0" cap="none" spc="0" normalizeH="0" baseline="0" noProof="0" dirty="0">
                <a:ln>
                  <a:noFill/>
                </a:ln>
                <a:solidFill>
                  <a:srgbClr val="000000"/>
                </a:solidFill>
                <a:effectLst/>
                <a:uLnTx/>
                <a:uFillTx/>
                <a:latin typeface="DIN-Medium"/>
              </a:rPr>
              <a:t>RIP-2:  224.0.0.9</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1600" b="0" i="0" u="none" strike="noStrike" kern="0" cap="none" spc="0" normalizeH="0" baseline="0" noProof="0" dirty="0">
                <a:ln>
                  <a:noFill/>
                </a:ln>
                <a:solidFill>
                  <a:srgbClr val="000000"/>
                </a:solidFill>
                <a:effectLst/>
                <a:uLnTx/>
                <a:uFillTx/>
                <a:latin typeface="DIN-Medium"/>
              </a:rPr>
              <a:t>OSPF:  224.0.0.5/224.0.0.6</a:t>
            </a:r>
          </a:p>
        </p:txBody>
      </p:sp>
      <p:grpSp>
        <p:nvGrpSpPr>
          <p:cNvPr id="8" name="Group 4">
            <a:extLst>
              <a:ext uri="{FF2B5EF4-FFF2-40B4-BE49-F238E27FC236}">
                <a16:creationId xmlns:a16="http://schemas.microsoft.com/office/drawing/2014/main" id="{EB5ADD25-EB55-479A-853E-278C24F84DA3}"/>
              </a:ext>
            </a:extLst>
          </p:cNvPr>
          <p:cNvGrpSpPr>
            <a:grpSpLocks/>
          </p:cNvGrpSpPr>
          <p:nvPr/>
        </p:nvGrpSpPr>
        <p:grpSpPr bwMode="auto">
          <a:xfrm>
            <a:off x="609600" y="4783237"/>
            <a:ext cx="6992938" cy="1041400"/>
            <a:chOff x="1069" y="3222"/>
            <a:chExt cx="4955" cy="656"/>
          </a:xfrm>
        </p:grpSpPr>
        <p:sp>
          <p:nvSpPr>
            <p:cNvPr id="9" name="Rectangle 5">
              <a:extLst>
                <a:ext uri="{FF2B5EF4-FFF2-40B4-BE49-F238E27FC236}">
                  <a16:creationId xmlns:a16="http://schemas.microsoft.com/office/drawing/2014/main" id="{A6CEF32A-2D1E-43C8-8F69-FDFDD4828FD6}"/>
                </a:ext>
              </a:extLst>
            </p:cNvPr>
            <p:cNvSpPr>
              <a:spLocks noChangeArrowheads="1"/>
            </p:cNvSpPr>
            <p:nvPr/>
          </p:nvSpPr>
          <p:spPr bwMode="auto">
            <a:xfrm>
              <a:off x="1084" y="3226"/>
              <a:ext cx="4936" cy="37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10" name="Line 6">
              <a:extLst>
                <a:ext uri="{FF2B5EF4-FFF2-40B4-BE49-F238E27FC236}">
                  <a16:creationId xmlns:a16="http://schemas.microsoft.com/office/drawing/2014/main" id="{FE2613A5-6820-4898-84A7-C29713CE0ADB}"/>
                </a:ext>
              </a:extLst>
            </p:cNvPr>
            <p:cNvSpPr>
              <a:spLocks noChangeShapeType="1"/>
            </p:cNvSpPr>
            <p:nvPr/>
          </p:nvSpPr>
          <p:spPr bwMode="auto">
            <a:xfrm>
              <a:off x="2040" y="3222"/>
              <a:ext cx="0" cy="3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12" name="Rectangle 7">
              <a:extLst>
                <a:ext uri="{FF2B5EF4-FFF2-40B4-BE49-F238E27FC236}">
                  <a16:creationId xmlns:a16="http://schemas.microsoft.com/office/drawing/2014/main" id="{989FF024-F8EA-49B5-8E6F-339B2D7ED91C}"/>
                </a:ext>
              </a:extLst>
            </p:cNvPr>
            <p:cNvSpPr>
              <a:spLocks noChangeArrowheads="1"/>
            </p:cNvSpPr>
            <p:nvPr/>
          </p:nvSpPr>
          <p:spPr bwMode="auto">
            <a:xfrm>
              <a:off x="1080" y="3222"/>
              <a:ext cx="1200" cy="265"/>
            </a:xfrm>
            <a:prstGeom prst="rect">
              <a:avLst/>
            </a:prstGeom>
            <a:noFill/>
            <a:ln w="9525">
              <a:noFill/>
              <a:miter lim="800000"/>
              <a:headEnd/>
              <a:tailEnd/>
            </a:ln>
            <a:effectLst/>
          </p:spPr>
          <p:txBody>
            <a:bodyPr lIns="92075" tIns="46038" rIns="92075" bIns="46038">
              <a:spAutoFit/>
            </a:bodyPr>
            <a:lstStyle/>
            <a:p>
              <a:pPr marL="0" marR="0" lvl="0" indent="0" defTabSz="914400" eaLnBrk="0" fontAlgn="base" latinLnBrk="0" hangingPunct="0">
                <a:lnSpc>
                  <a:spcPct val="90000"/>
                </a:lnSpc>
                <a:spcBef>
                  <a:spcPct val="5000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anose="020B0604020202020204" pitchFamily="34" charset="0"/>
                </a:rPr>
                <a:t>1  1  1  0</a:t>
              </a:r>
            </a:p>
          </p:txBody>
        </p:sp>
        <p:sp>
          <p:nvSpPr>
            <p:cNvPr id="13" name="Rectangle 8">
              <a:extLst>
                <a:ext uri="{FF2B5EF4-FFF2-40B4-BE49-F238E27FC236}">
                  <a16:creationId xmlns:a16="http://schemas.microsoft.com/office/drawing/2014/main" id="{1F0BA45B-1B92-4E62-9EDB-4552592F0387}"/>
                </a:ext>
              </a:extLst>
            </p:cNvPr>
            <p:cNvSpPr>
              <a:spLocks noChangeArrowheads="1"/>
            </p:cNvSpPr>
            <p:nvPr/>
          </p:nvSpPr>
          <p:spPr bwMode="auto">
            <a:xfrm>
              <a:off x="2040" y="3278"/>
              <a:ext cx="3984" cy="265"/>
            </a:xfrm>
            <a:prstGeom prst="rect">
              <a:avLst/>
            </a:prstGeom>
            <a:noFill/>
            <a:ln w="9525">
              <a:noFill/>
              <a:miter lim="800000"/>
              <a:headEnd/>
              <a:tailEnd/>
            </a:ln>
            <a:effectLst/>
          </p:spPr>
          <p:txBody>
            <a:bodyPr lIns="92075" tIns="46038" rIns="92075" bIns="46038">
              <a:spAutoFit/>
            </a:bodyPr>
            <a:lstStyle/>
            <a:p>
              <a:pPr marL="0" marR="0" lvl="0" indent="0" algn="ctr" defTabSz="914400" eaLnBrk="0" fontAlgn="base" latinLnBrk="0" hangingPunct="0">
                <a:lnSpc>
                  <a:spcPct val="90000"/>
                </a:lnSpc>
                <a:spcBef>
                  <a:spcPct val="5000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anose="020B0604020202020204" pitchFamily="34" charset="0"/>
                </a:rPr>
                <a:t>Group address</a:t>
              </a:r>
            </a:p>
          </p:txBody>
        </p:sp>
        <p:sp>
          <p:nvSpPr>
            <p:cNvPr id="14" name="Rectangle 9">
              <a:extLst>
                <a:ext uri="{FF2B5EF4-FFF2-40B4-BE49-F238E27FC236}">
                  <a16:creationId xmlns:a16="http://schemas.microsoft.com/office/drawing/2014/main" id="{C057EFF5-20D8-4FD5-A6A0-24F17D738A90}"/>
                </a:ext>
              </a:extLst>
            </p:cNvPr>
            <p:cNvSpPr>
              <a:spLocks noChangeArrowheads="1"/>
            </p:cNvSpPr>
            <p:nvPr/>
          </p:nvSpPr>
          <p:spPr bwMode="auto">
            <a:xfrm>
              <a:off x="3672" y="3613"/>
              <a:ext cx="991" cy="265"/>
            </a:xfrm>
            <a:prstGeom prst="rect">
              <a:avLst/>
            </a:prstGeom>
            <a:noFill/>
            <a:ln w="9525">
              <a:noFill/>
              <a:miter lim="800000"/>
              <a:headEnd/>
              <a:tailEnd/>
            </a:ln>
            <a:effectLst/>
          </p:spPr>
          <p:txBody>
            <a:bodyPr lIns="92075" tIns="46038" rIns="92075" bIns="46038">
              <a:spAutoFit/>
            </a:bodyPr>
            <a:lstStyle/>
            <a:p>
              <a:pPr marL="0" marR="0" lvl="0" indent="0" algn="ctr" defTabSz="914400" eaLnBrk="0" fontAlgn="base" latinLnBrk="0" hangingPunct="0">
                <a:lnSpc>
                  <a:spcPct val="90000"/>
                </a:lnSpc>
                <a:spcBef>
                  <a:spcPct val="5000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anose="020B0604020202020204" pitchFamily="34" charset="0"/>
                </a:rPr>
                <a:t>28 bits</a:t>
              </a:r>
            </a:p>
          </p:txBody>
        </p:sp>
        <p:sp>
          <p:nvSpPr>
            <p:cNvPr id="15" name="Rectangle 10">
              <a:extLst>
                <a:ext uri="{FF2B5EF4-FFF2-40B4-BE49-F238E27FC236}">
                  <a16:creationId xmlns:a16="http://schemas.microsoft.com/office/drawing/2014/main" id="{3A63996D-386C-4D59-829D-D60110F9E8A6}"/>
                </a:ext>
              </a:extLst>
            </p:cNvPr>
            <p:cNvSpPr>
              <a:spLocks noChangeArrowheads="1"/>
            </p:cNvSpPr>
            <p:nvPr/>
          </p:nvSpPr>
          <p:spPr bwMode="auto">
            <a:xfrm>
              <a:off x="1069" y="3613"/>
              <a:ext cx="991" cy="265"/>
            </a:xfrm>
            <a:prstGeom prst="rect">
              <a:avLst/>
            </a:prstGeom>
            <a:noFill/>
            <a:ln w="9525">
              <a:noFill/>
              <a:miter lim="800000"/>
              <a:headEnd/>
              <a:tailEnd/>
            </a:ln>
            <a:effectLst/>
          </p:spPr>
          <p:txBody>
            <a:bodyPr lIns="92075" tIns="46038" rIns="92075" bIns="46038">
              <a:spAutoFit/>
            </a:bodyPr>
            <a:lstStyle/>
            <a:p>
              <a:pPr marL="0" marR="0" lvl="0" indent="0" algn="ctr" defTabSz="914400" eaLnBrk="0" fontAlgn="base" latinLnBrk="0" hangingPunct="0">
                <a:lnSpc>
                  <a:spcPct val="90000"/>
                </a:lnSpc>
                <a:spcBef>
                  <a:spcPct val="5000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anose="020B0604020202020204" pitchFamily="34" charset="0"/>
                </a:rPr>
                <a:t>4 bits</a:t>
              </a:r>
            </a:p>
          </p:txBody>
        </p:sp>
      </p:grpSp>
      <p:pic>
        <p:nvPicPr>
          <p:cNvPr id="16" name="Imagen 15">
            <a:extLst>
              <a:ext uri="{FF2B5EF4-FFF2-40B4-BE49-F238E27FC236}">
                <a16:creationId xmlns:a16="http://schemas.microsoft.com/office/drawing/2014/main" id="{EE6231B3-7A17-4FE0-A631-EBC55A0AC033}"/>
              </a:ext>
            </a:extLst>
          </p:cNvPr>
          <p:cNvPicPr>
            <a:picLocks noChangeAspect="1"/>
          </p:cNvPicPr>
          <p:nvPr/>
        </p:nvPicPr>
        <p:blipFill>
          <a:blip r:embed="rId2"/>
          <a:stretch>
            <a:fillRect/>
          </a:stretch>
        </p:blipFill>
        <p:spPr>
          <a:xfrm>
            <a:off x="7068010" y="2165945"/>
            <a:ext cx="4797578" cy="1461670"/>
          </a:xfrm>
          <a:prstGeom prst="rect">
            <a:avLst/>
          </a:prstGeom>
        </p:spPr>
      </p:pic>
    </p:spTree>
    <p:extLst>
      <p:ext uri="{BB962C8B-B14F-4D97-AF65-F5344CB8AC3E}">
        <p14:creationId xmlns:p14="http://schemas.microsoft.com/office/powerpoint/2010/main" val="19544277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E4466-4D8E-48E0-90B6-9987F3B72204}"/>
              </a:ext>
            </a:extLst>
          </p:cNvPr>
          <p:cNvSpPr>
            <a:spLocks noGrp="1"/>
          </p:cNvSpPr>
          <p:nvPr>
            <p:ph type="title"/>
          </p:nvPr>
        </p:nvSpPr>
        <p:spPr/>
        <p:txBody>
          <a:bodyPr/>
          <a:lstStyle/>
          <a:p>
            <a:r>
              <a:rPr lang="es-CO" dirty="0">
                <a:solidFill>
                  <a:srgbClr val="FF0000"/>
                </a:solidFill>
              </a:rPr>
              <a:t>IP </a:t>
            </a:r>
            <a:r>
              <a:rPr lang="es-CO" dirty="0" err="1">
                <a:solidFill>
                  <a:srgbClr val="FF0000"/>
                </a:solidFill>
              </a:rPr>
              <a:t>Multicast</a:t>
            </a:r>
            <a:r>
              <a:rPr lang="es-CO" dirty="0">
                <a:solidFill>
                  <a:srgbClr val="FF0000"/>
                </a:solidFill>
              </a:rPr>
              <a:t> - </a:t>
            </a:r>
            <a:r>
              <a:rPr lang="en-US" altLang="zh-CN" sz="3200" dirty="0">
                <a:ea typeface="SimSun" panose="02010600030101010101" pitchFamily="2" charset="-122"/>
              </a:rPr>
              <a:t>Multicast Routing Protocol </a:t>
            </a:r>
            <a:endParaRPr lang="es-CO" dirty="0">
              <a:solidFill>
                <a:srgbClr val="FF0000"/>
              </a:solidFill>
            </a:endParaRPr>
          </a:p>
        </p:txBody>
      </p:sp>
      <p:sp>
        <p:nvSpPr>
          <p:cNvPr id="3" name="Marcador de fecha 2">
            <a:extLst>
              <a:ext uri="{FF2B5EF4-FFF2-40B4-BE49-F238E27FC236}">
                <a16:creationId xmlns:a16="http://schemas.microsoft.com/office/drawing/2014/main" id="{87C8EA10-D46C-4ADB-8940-600D32CD0291}"/>
              </a:ext>
            </a:extLst>
          </p:cNvPr>
          <p:cNvSpPr>
            <a:spLocks noGrp="1"/>
          </p:cNvSpPr>
          <p:nvPr>
            <p:ph type="dt" sz="half" idx="10"/>
          </p:nvPr>
        </p:nvSpPr>
        <p:spPr/>
        <p:txBody>
          <a:bodyPr/>
          <a:lstStyle/>
          <a:p>
            <a:fld id="{00B8143B-2F2D-4C12-B15C-421813582651}" type="datetime1">
              <a:rPr lang="es-CO" smtClean="0"/>
              <a:t>15/10/2022</a:t>
            </a:fld>
            <a:endParaRPr lang="es-CO"/>
          </a:p>
        </p:txBody>
      </p:sp>
      <p:sp>
        <p:nvSpPr>
          <p:cNvPr id="4" name="Marcador de pie de página 3">
            <a:extLst>
              <a:ext uri="{FF2B5EF4-FFF2-40B4-BE49-F238E27FC236}">
                <a16:creationId xmlns:a16="http://schemas.microsoft.com/office/drawing/2014/main" id="{0D91E7E3-A51B-487C-BC0D-277471FFDA85}"/>
              </a:ext>
            </a:extLst>
          </p:cNvPr>
          <p:cNvSpPr>
            <a:spLocks noGrp="1"/>
          </p:cNvSpPr>
          <p:nvPr>
            <p:ph type="ftr" sz="quarter" idx="11"/>
          </p:nvPr>
        </p:nvSpPr>
        <p:spPr/>
        <p:txBody>
          <a:bodyPr/>
          <a:lstStyle/>
          <a:p>
            <a:r>
              <a:rPr lang="es-CO"/>
              <a:t>Switching &amp; routing</a:t>
            </a:r>
          </a:p>
        </p:txBody>
      </p:sp>
      <p:sp>
        <p:nvSpPr>
          <p:cNvPr id="5" name="Marcador de número de diapositiva 4">
            <a:extLst>
              <a:ext uri="{FF2B5EF4-FFF2-40B4-BE49-F238E27FC236}">
                <a16:creationId xmlns:a16="http://schemas.microsoft.com/office/drawing/2014/main" id="{0C8C551A-D956-4B0B-BB0B-2CC272EB2731}"/>
              </a:ext>
            </a:extLst>
          </p:cNvPr>
          <p:cNvSpPr>
            <a:spLocks noGrp="1"/>
          </p:cNvSpPr>
          <p:nvPr>
            <p:ph type="sldNum" sz="quarter" idx="12"/>
          </p:nvPr>
        </p:nvSpPr>
        <p:spPr/>
        <p:txBody>
          <a:bodyPr/>
          <a:lstStyle/>
          <a:p>
            <a:fld id="{1D98C600-A5FB-4C43-9210-1E9FA66CBA4A}" type="slidenum">
              <a:rPr lang="es-CO" smtClean="0"/>
              <a:t>118</a:t>
            </a:fld>
            <a:endParaRPr lang="es-CO"/>
          </a:p>
        </p:txBody>
      </p:sp>
      <p:pic>
        <p:nvPicPr>
          <p:cNvPr id="6" name="Imagen 5">
            <a:extLst>
              <a:ext uri="{FF2B5EF4-FFF2-40B4-BE49-F238E27FC236}">
                <a16:creationId xmlns:a16="http://schemas.microsoft.com/office/drawing/2014/main" id="{51BDD32F-A865-4FE0-8BF6-742F433A197D}"/>
              </a:ext>
            </a:extLst>
          </p:cNvPr>
          <p:cNvPicPr>
            <a:picLocks noChangeAspect="1"/>
          </p:cNvPicPr>
          <p:nvPr/>
        </p:nvPicPr>
        <p:blipFill>
          <a:blip r:embed="rId2"/>
          <a:stretch>
            <a:fillRect/>
          </a:stretch>
        </p:blipFill>
        <p:spPr>
          <a:xfrm>
            <a:off x="1576725" y="1260215"/>
            <a:ext cx="8619326" cy="4978920"/>
          </a:xfrm>
          <a:prstGeom prst="rect">
            <a:avLst/>
          </a:prstGeom>
        </p:spPr>
      </p:pic>
    </p:spTree>
    <p:extLst>
      <p:ext uri="{BB962C8B-B14F-4D97-AF65-F5344CB8AC3E}">
        <p14:creationId xmlns:p14="http://schemas.microsoft.com/office/powerpoint/2010/main" val="413933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773723" y="493072"/>
            <a:ext cx="11074400" cy="667513"/>
          </a:xfrm>
        </p:spPr>
        <p:txBody>
          <a:bodyPr/>
          <a:lstStyle/>
          <a:p>
            <a:r>
              <a:rPr lang="es-CO" dirty="0" err="1">
                <a:solidFill>
                  <a:srgbClr val="FF0000"/>
                </a:solidFill>
              </a:rPr>
              <a:t>PoE</a:t>
            </a:r>
            <a:endParaRPr lang="es-CO" dirty="0">
              <a:solidFill>
                <a:srgbClr val="FF0000"/>
              </a:solidFill>
            </a:endParaRPr>
          </a:p>
        </p:txBody>
      </p:sp>
      <p:sp>
        <p:nvSpPr>
          <p:cNvPr id="3" name="2 Marcador de fecha"/>
          <p:cNvSpPr>
            <a:spLocks noGrp="1"/>
          </p:cNvSpPr>
          <p:nvPr>
            <p:ph type="dt" sz="half" idx="10"/>
          </p:nvPr>
        </p:nvSpPr>
        <p:spPr/>
        <p:txBody>
          <a:bodyPr/>
          <a:lstStyle/>
          <a:p>
            <a:fld id="{48F704F9-E1DE-4866-B773-ED2AABAAC8D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12</a:t>
            </a:fld>
            <a:endParaRPr lang="es-CO"/>
          </a:p>
        </p:txBody>
      </p:sp>
      <p:pic>
        <p:nvPicPr>
          <p:cNvPr id="8" name="Imagen 7">
            <a:extLst>
              <a:ext uri="{FF2B5EF4-FFF2-40B4-BE49-F238E27FC236}">
                <a16:creationId xmlns:a16="http://schemas.microsoft.com/office/drawing/2014/main" id="{83C96D67-810D-41F8-B212-B2528F9BF838}"/>
              </a:ext>
            </a:extLst>
          </p:cNvPr>
          <p:cNvPicPr>
            <a:picLocks noChangeAspect="1"/>
          </p:cNvPicPr>
          <p:nvPr/>
        </p:nvPicPr>
        <p:blipFill>
          <a:blip r:embed="rId2"/>
          <a:stretch>
            <a:fillRect/>
          </a:stretch>
        </p:blipFill>
        <p:spPr>
          <a:xfrm>
            <a:off x="1214907" y="1951149"/>
            <a:ext cx="9762186" cy="2955701"/>
          </a:xfrm>
          <a:prstGeom prst="rect">
            <a:avLst/>
          </a:prstGeom>
        </p:spPr>
      </p:pic>
    </p:spTree>
    <p:extLst>
      <p:ext uri="{BB962C8B-B14F-4D97-AF65-F5344CB8AC3E}">
        <p14:creationId xmlns:p14="http://schemas.microsoft.com/office/powerpoint/2010/main" val="359260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773723" y="493072"/>
            <a:ext cx="11074400" cy="667513"/>
          </a:xfrm>
        </p:spPr>
        <p:txBody>
          <a:bodyPr/>
          <a:lstStyle/>
          <a:p>
            <a:r>
              <a:rPr lang="es-CO" dirty="0" err="1">
                <a:solidFill>
                  <a:srgbClr val="FF0000"/>
                </a:solidFill>
              </a:rPr>
              <a:t>PoE</a:t>
            </a:r>
            <a:endParaRPr lang="es-CO" dirty="0">
              <a:solidFill>
                <a:srgbClr val="FF0000"/>
              </a:solidFill>
            </a:endParaRPr>
          </a:p>
        </p:txBody>
      </p:sp>
      <p:sp>
        <p:nvSpPr>
          <p:cNvPr id="3" name="2 Marcador de fecha"/>
          <p:cNvSpPr>
            <a:spLocks noGrp="1"/>
          </p:cNvSpPr>
          <p:nvPr>
            <p:ph type="dt" sz="half" idx="10"/>
          </p:nvPr>
        </p:nvSpPr>
        <p:spPr/>
        <p:txBody>
          <a:bodyPr/>
          <a:lstStyle/>
          <a:p>
            <a:fld id="{48F704F9-E1DE-4866-B773-ED2AABAAC8D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13</a:t>
            </a:fld>
            <a:endParaRPr lang="es-CO"/>
          </a:p>
        </p:txBody>
      </p:sp>
      <p:pic>
        <p:nvPicPr>
          <p:cNvPr id="13314" name="Picture 2">
            <a:extLst>
              <a:ext uri="{FF2B5EF4-FFF2-40B4-BE49-F238E27FC236}">
                <a16:creationId xmlns:a16="http://schemas.microsoft.com/office/drawing/2014/main" id="{3EDA4F0C-928C-43B0-8EA4-46308ADC6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2" y="1284724"/>
            <a:ext cx="9324975"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55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90"/>
            <a:ext cx="11074400" cy="1324005"/>
          </a:xfrm>
        </p:spPr>
        <p:txBody>
          <a:bodyPr>
            <a:normAutofit/>
          </a:bodyPr>
          <a:lstStyle/>
          <a:p>
            <a:r>
              <a:rPr lang="es-CO" sz="3600" dirty="0">
                <a:solidFill>
                  <a:srgbClr val="FF0000"/>
                </a:solidFill>
              </a:rPr>
              <a:t>Ejemplos de dispositivos</a:t>
            </a:r>
          </a:p>
        </p:txBody>
      </p:sp>
      <p:sp>
        <p:nvSpPr>
          <p:cNvPr id="4" name="3 Marcador de fecha"/>
          <p:cNvSpPr>
            <a:spLocks noGrp="1"/>
          </p:cNvSpPr>
          <p:nvPr>
            <p:ph type="dt" sz="half" idx="10"/>
          </p:nvPr>
        </p:nvSpPr>
        <p:spPr/>
        <p:txBody>
          <a:bodyPr/>
          <a:lstStyle/>
          <a:p>
            <a:fld id="{D5544B9C-4792-4357-BA42-CAA0539BA189}"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14</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5386090"/>
          </a:xfrm>
          <a:prstGeom prst="rect">
            <a:avLst/>
          </a:prstGeom>
        </p:spPr>
        <p:txBody>
          <a:bodyPr wrap="square">
            <a:spAutoFit/>
          </a:bodyPr>
          <a:lstStyle/>
          <a:p>
            <a:r>
              <a:rPr lang="en-US" sz="2400" b="1" i="0" dirty="0">
                <a:solidFill>
                  <a:srgbClr val="0070C0"/>
                </a:solidFill>
                <a:effectLst/>
                <a:latin typeface="Arial" panose="020B0604020202020204" pitchFamily="34" charset="0"/>
              </a:rPr>
              <a:t>Examples of </a:t>
            </a:r>
            <a:r>
              <a:rPr lang="en-US" b="1" i="0" dirty="0">
                <a:solidFill>
                  <a:srgbClr val="0070C0"/>
                </a:solidFill>
                <a:effectLst/>
                <a:latin typeface="Arial" panose="020B0604020202020204" pitchFamily="34" charset="0"/>
              </a:rPr>
              <a:t>devices powered by PoE include</a:t>
            </a:r>
          </a:p>
          <a:p>
            <a:pPr>
              <a:buFont typeface="Arial" panose="020B0604020202020204" pitchFamily="34" charset="0"/>
              <a:buChar char="•"/>
            </a:pPr>
            <a:r>
              <a:rPr lang="en-US" sz="1600" b="0" i="0" u="none" strike="noStrike" dirty="0">
                <a:solidFill>
                  <a:srgbClr val="0B0080"/>
                </a:solidFill>
                <a:effectLst/>
                <a:hlinkClick r:id="rId2" tooltip="VoIP"/>
              </a:rPr>
              <a:t>VoIP</a:t>
            </a:r>
            <a:r>
              <a:rPr lang="en-US" sz="1600" b="0" i="0" dirty="0">
                <a:solidFill>
                  <a:srgbClr val="222222"/>
                </a:solidFill>
                <a:effectLst/>
              </a:rPr>
              <a:t> phones</a:t>
            </a:r>
          </a:p>
          <a:p>
            <a:pPr>
              <a:buFont typeface="Arial" panose="020B0604020202020204" pitchFamily="34" charset="0"/>
              <a:buChar char="•"/>
            </a:pPr>
            <a:r>
              <a:rPr lang="en-US" sz="1600" b="0" i="0" u="none" strike="noStrike" dirty="0">
                <a:solidFill>
                  <a:srgbClr val="0B0080"/>
                </a:solidFill>
                <a:effectLst/>
                <a:hlinkClick r:id="rId3" tooltip="IP camera"/>
              </a:rPr>
              <a:t>IP cameras</a:t>
            </a:r>
            <a:r>
              <a:rPr lang="en-US" sz="1600" b="0" i="0" dirty="0">
                <a:solidFill>
                  <a:srgbClr val="222222"/>
                </a:solidFill>
                <a:effectLst/>
              </a:rPr>
              <a:t> including </a:t>
            </a:r>
            <a:r>
              <a:rPr lang="en-US" sz="1600" b="0" i="0" u="none" strike="noStrike" dirty="0">
                <a:solidFill>
                  <a:srgbClr val="0B0080"/>
                </a:solidFill>
                <a:effectLst/>
                <a:hlinkClick r:id="rId4" tooltip="Pan–tilt–zoom camera"/>
              </a:rPr>
              <a:t>pan–tilt–zoom cameras</a:t>
            </a:r>
            <a:endParaRPr lang="en-US" sz="1600" b="0" i="0" dirty="0">
              <a:solidFill>
                <a:srgbClr val="222222"/>
              </a:solidFill>
              <a:effectLst/>
            </a:endParaRPr>
          </a:p>
          <a:p>
            <a:pPr>
              <a:buFont typeface="Arial" panose="020B0604020202020204" pitchFamily="34" charset="0"/>
              <a:buChar char="•"/>
            </a:pPr>
            <a:r>
              <a:rPr lang="en-US" sz="1600" b="0" i="0" u="none" strike="noStrike" dirty="0">
                <a:solidFill>
                  <a:srgbClr val="0B0080"/>
                </a:solidFill>
                <a:effectLst/>
                <a:hlinkClick r:id="rId5" tooltip="Wireless access point"/>
              </a:rPr>
              <a:t>Wireless access points</a:t>
            </a:r>
            <a:endParaRPr lang="en-US" sz="1600" b="0" i="0" dirty="0">
              <a:solidFill>
                <a:srgbClr val="222222"/>
              </a:solidFill>
              <a:effectLst/>
            </a:endParaRPr>
          </a:p>
          <a:p>
            <a:pPr>
              <a:buFont typeface="Arial" panose="020B0604020202020204" pitchFamily="34" charset="0"/>
              <a:buChar char="•"/>
            </a:pPr>
            <a:r>
              <a:rPr lang="en-US" sz="1600" b="0" i="0" u="none" strike="noStrike" dirty="0">
                <a:solidFill>
                  <a:srgbClr val="0B0080"/>
                </a:solidFill>
                <a:effectLst/>
                <a:hlinkClick r:id="rId6" tooltip="IPTV"/>
              </a:rPr>
              <a:t>IPTV decoders</a:t>
            </a:r>
            <a:endParaRPr lang="en-US" sz="1600" b="0" i="0" dirty="0">
              <a:solidFill>
                <a:srgbClr val="222222"/>
              </a:solidFill>
              <a:effectLst/>
            </a:endParaRPr>
          </a:p>
          <a:p>
            <a:pPr>
              <a:buFont typeface="Arial" panose="020B0604020202020204" pitchFamily="34" charset="0"/>
              <a:buChar char="•"/>
            </a:pPr>
            <a:r>
              <a:rPr lang="en-US" sz="1600" b="0" i="0" dirty="0">
                <a:solidFill>
                  <a:srgbClr val="222222"/>
                </a:solidFill>
                <a:effectLst/>
              </a:rPr>
              <a:t>Network </a:t>
            </a:r>
            <a:r>
              <a:rPr lang="en-US" sz="1600" b="0" i="0" u="none" strike="noStrike" dirty="0">
                <a:solidFill>
                  <a:srgbClr val="0B0080"/>
                </a:solidFill>
                <a:effectLst/>
                <a:hlinkClick r:id="rId7" tooltip="Router (computing)"/>
              </a:rPr>
              <a:t>routers</a:t>
            </a:r>
            <a:endParaRPr lang="en-US" sz="1600" b="0" i="0" dirty="0">
              <a:solidFill>
                <a:srgbClr val="222222"/>
              </a:solidFill>
              <a:effectLst/>
            </a:endParaRPr>
          </a:p>
          <a:p>
            <a:pPr>
              <a:buFont typeface="Arial" panose="020B0604020202020204" pitchFamily="34" charset="0"/>
              <a:buChar char="•"/>
            </a:pPr>
            <a:r>
              <a:rPr lang="en-US" sz="1600" b="0" i="0" dirty="0">
                <a:solidFill>
                  <a:srgbClr val="222222"/>
                </a:solidFill>
                <a:effectLst/>
              </a:rPr>
              <a:t>A mini </a:t>
            </a:r>
            <a:r>
              <a:rPr lang="en-US" sz="1600" b="0" i="0" u="none" strike="noStrike" dirty="0">
                <a:solidFill>
                  <a:srgbClr val="0B0080"/>
                </a:solidFill>
                <a:effectLst/>
                <a:hlinkClick r:id="rId8" tooltip="Network switch"/>
              </a:rPr>
              <a:t>network switch</a:t>
            </a:r>
            <a:r>
              <a:rPr lang="en-US" sz="1600" b="0" i="0" dirty="0">
                <a:solidFill>
                  <a:srgbClr val="222222"/>
                </a:solidFill>
                <a:effectLst/>
              </a:rPr>
              <a:t> installed in distant rooms, to support a small cluster of ports from one </a:t>
            </a:r>
            <a:r>
              <a:rPr lang="en-US" sz="1600" b="0" i="0" u="none" strike="noStrike" dirty="0">
                <a:solidFill>
                  <a:srgbClr val="0B0080"/>
                </a:solidFill>
                <a:effectLst/>
                <a:hlinkClick r:id="rId9" tooltip="Uplink"/>
              </a:rPr>
              <a:t>uplink</a:t>
            </a:r>
            <a:r>
              <a:rPr lang="en-US" sz="1600" b="0" i="0" dirty="0">
                <a:solidFill>
                  <a:srgbClr val="222222"/>
                </a:solidFill>
                <a:effectLst/>
              </a:rPr>
              <a:t> cable. (Mini-switches do not usually provide PoE on their output ports.) (Many modern </a:t>
            </a:r>
            <a:r>
              <a:rPr lang="en-US" sz="1600" b="0" i="0" u="none" strike="noStrike" dirty="0">
                <a:solidFill>
                  <a:srgbClr val="0B0080"/>
                </a:solidFill>
                <a:effectLst/>
                <a:hlinkClick r:id="rId2" tooltip="VoIP"/>
              </a:rPr>
              <a:t>VoIP</a:t>
            </a:r>
            <a:r>
              <a:rPr lang="en-US" sz="1600" b="0" i="0" dirty="0">
                <a:solidFill>
                  <a:srgbClr val="222222"/>
                </a:solidFill>
                <a:effectLst/>
              </a:rPr>
              <a:t> phones include a two-port mini-switch that can provide a network connection for a nearby computer.)</a:t>
            </a:r>
          </a:p>
          <a:p>
            <a:pPr>
              <a:buFont typeface="Arial" panose="020B0604020202020204" pitchFamily="34" charset="0"/>
              <a:buChar char="•"/>
            </a:pPr>
            <a:r>
              <a:rPr lang="en-US" sz="1600" b="0" i="0" u="none" strike="noStrike" dirty="0">
                <a:solidFill>
                  <a:srgbClr val="0B0080"/>
                </a:solidFill>
                <a:effectLst/>
                <a:hlinkClick r:id="rId10" tooltip="Intercom"/>
              </a:rPr>
              <a:t>Intercom</a:t>
            </a:r>
            <a:r>
              <a:rPr lang="en-US" sz="1600" b="0" i="0" dirty="0">
                <a:solidFill>
                  <a:srgbClr val="222222"/>
                </a:solidFill>
                <a:effectLst/>
              </a:rPr>
              <a:t>, </a:t>
            </a:r>
            <a:r>
              <a:rPr lang="en-US" sz="1600" b="0" i="0" u="none" strike="noStrike" dirty="0">
                <a:solidFill>
                  <a:srgbClr val="0B0080"/>
                </a:solidFill>
                <a:effectLst/>
                <a:hlinkClick r:id="rId11" tooltip="Paging"/>
              </a:rPr>
              <a:t>paging</a:t>
            </a:r>
            <a:r>
              <a:rPr lang="en-US" sz="1600" b="0" i="0" dirty="0">
                <a:solidFill>
                  <a:srgbClr val="222222"/>
                </a:solidFill>
                <a:effectLst/>
              </a:rPr>
              <a:t> and </a:t>
            </a:r>
            <a:r>
              <a:rPr lang="en-US" sz="1600" b="0" i="0" u="none" strike="noStrike" dirty="0">
                <a:solidFill>
                  <a:srgbClr val="0B0080"/>
                </a:solidFill>
                <a:effectLst/>
                <a:hlinkClick r:id="rId12" tooltip="Public address"/>
              </a:rPr>
              <a:t>public address</a:t>
            </a:r>
            <a:r>
              <a:rPr lang="en-US" sz="1600" b="0" i="0" dirty="0">
                <a:solidFill>
                  <a:srgbClr val="222222"/>
                </a:solidFill>
                <a:effectLst/>
              </a:rPr>
              <a:t> systems and hallway speaker amplifiers</a:t>
            </a:r>
          </a:p>
          <a:p>
            <a:pPr>
              <a:buFont typeface="Arial" panose="020B0604020202020204" pitchFamily="34" charset="0"/>
              <a:buChar char="•"/>
            </a:pPr>
            <a:r>
              <a:rPr lang="en-US" sz="1600" b="0" i="0" u="none" strike="noStrike" dirty="0">
                <a:solidFill>
                  <a:srgbClr val="0B0080"/>
                </a:solidFill>
                <a:effectLst/>
                <a:hlinkClick r:id="rId13" tooltip="Clock"/>
              </a:rPr>
              <a:t>Wall clocks</a:t>
            </a:r>
            <a:r>
              <a:rPr lang="en-US" sz="1600" b="0" i="0" dirty="0">
                <a:solidFill>
                  <a:srgbClr val="222222"/>
                </a:solidFill>
                <a:effectLst/>
              </a:rPr>
              <a:t> in rooms and hallways, with time set using </a:t>
            </a:r>
            <a:r>
              <a:rPr lang="en-US" sz="1600" b="0" i="0" u="none" strike="noStrike" dirty="0">
                <a:solidFill>
                  <a:srgbClr val="0B0080"/>
                </a:solidFill>
                <a:effectLst/>
                <a:hlinkClick r:id="rId14" tooltip="Network Time Protocol"/>
              </a:rPr>
              <a:t>Network Time Protocol</a:t>
            </a:r>
            <a:endParaRPr lang="en-US" sz="1600" b="0" i="0" dirty="0">
              <a:solidFill>
                <a:srgbClr val="222222"/>
              </a:solidFill>
              <a:effectLst/>
            </a:endParaRPr>
          </a:p>
          <a:p>
            <a:pPr>
              <a:buFont typeface="Arial" panose="020B0604020202020204" pitchFamily="34" charset="0"/>
              <a:buChar char="•"/>
            </a:pPr>
            <a:r>
              <a:rPr lang="en-US" sz="1600" b="0" i="0" dirty="0">
                <a:solidFill>
                  <a:srgbClr val="222222"/>
                </a:solidFill>
                <a:effectLst/>
              </a:rPr>
              <a:t>Outdoor roof mounted radios with integrated antennas, 4G/LTE, 802.11 or 802.16 based wireless CPEs (customer premises equipment) used by wireless ISPs</a:t>
            </a:r>
          </a:p>
          <a:p>
            <a:pPr>
              <a:buFont typeface="Arial" panose="020B0604020202020204" pitchFamily="34" charset="0"/>
              <a:buChar char="•"/>
            </a:pPr>
            <a:r>
              <a:rPr lang="en-US" sz="1600" b="0" i="0" dirty="0">
                <a:solidFill>
                  <a:srgbClr val="222222"/>
                </a:solidFill>
                <a:effectLst/>
              </a:rPr>
              <a:t>Outdoor </a:t>
            </a:r>
            <a:r>
              <a:rPr lang="en-US" sz="1600" b="0" i="0" u="none" strike="noStrike" dirty="0">
                <a:solidFill>
                  <a:srgbClr val="0B0080"/>
                </a:solidFill>
                <a:effectLst/>
                <a:hlinkClick r:id="rId15" tooltip="Point-to-point (telecommunications)"/>
              </a:rPr>
              <a:t>point to point</a:t>
            </a:r>
            <a:r>
              <a:rPr lang="en-US" sz="1600" b="0" i="0" dirty="0">
                <a:solidFill>
                  <a:srgbClr val="222222"/>
                </a:solidFill>
                <a:effectLst/>
              </a:rPr>
              <a:t> microwave and millimeter wave radios and some </a:t>
            </a:r>
            <a:r>
              <a:rPr lang="en-US" sz="1600" b="0" i="0" u="none" strike="noStrike" dirty="0">
                <a:solidFill>
                  <a:srgbClr val="0B0080"/>
                </a:solidFill>
                <a:effectLst/>
                <a:hlinkClick r:id="rId16" tooltip="Free space optics"/>
              </a:rPr>
              <a:t>free space optics</a:t>
            </a:r>
            <a:r>
              <a:rPr lang="en-US" sz="1600" b="0" i="0" dirty="0">
                <a:solidFill>
                  <a:srgbClr val="222222"/>
                </a:solidFill>
                <a:effectLst/>
              </a:rPr>
              <a:t> (FSO) units usually featuring proprietary PoE</a:t>
            </a:r>
          </a:p>
          <a:p>
            <a:pPr>
              <a:buFont typeface="Arial" panose="020B0604020202020204" pitchFamily="34" charset="0"/>
              <a:buChar char="•"/>
            </a:pPr>
            <a:r>
              <a:rPr lang="en-US" sz="1600" b="0" i="0" u="none" strike="noStrike" dirty="0">
                <a:solidFill>
                  <a:srgbClr val="0B0080"/>
                </a:solidFill>
                <a:effectLst/>
                <a:hlinkClick r:id="rId17" tooltip="Industrial control system"/>
              </a:rPr>
              <a:t>Industrial control system</a:t>
            </a:r>
            <a:r>
              <a:rPr lang="en-US" sz="1600" b="0" i="0" dirty="0">
                <a:solidFill>
                  <a:srgbClr val="222222"/>
                </a:solidFill>
                <a:effectLst/>
              </a:rPr>
              <a:t> components including sensors, controllers, meters etc.</a:t>
            </a:r>
          </a:p>
          <a:p>
            <a:pPr>
              <a:buFont typeface="Arial" panose="020B0604020202020204" pitchFamily="34" charset="0"/>
              <a:buChar char="•"/>
            </a:pPr>
            <a:r>
              <a:rPr lang="en-US" sz="1600" b="0" i="0" u="none" strike="noStrike" dirty="0">
                <a:solidFill>
                  <a:srgbClr val="0B0080"/>
                </a:solidFill>
                <a:effectLst/>
                <a:hlinkClick r:id="rId18" tooltip="Access control"/>
              </a:rPr>
              <a:t>Access control</a:t>
            </a:r>
            <a:r>
              <a:rPr lang="en-US" sz="1600" b="0" i="0" dirty="0">
                <a:solidFill>
                  <a:srgbClr val="222222"/>
                </a:solidFill>
                <a:effectLst/>
              </a:rPr>
              <a:t> components including help-points, intercoms, entry cards, keyless entry, etc.</a:t>
            </a:r>
          </a:p>
          <a:p>
            <a:pPr>
              <a:buFont typeface="Arial" panose="020B0604020202020204" pitchFamily="34" charset="0"/>
              <a:buChar char="•"/>
            </a:pPr>
            <a:r>
              <a:rPr lang="en-US" sz="1600" b="0" i="0" u="none" strike="noStrike" dirty="0">
                <a:solidFill>
                  <a:srgbClr val="0B0080"/>
                </a:solidFill>
                <a:effectLst/>
                <a:hlinkClick r:id="rId19" tooltip="Lighting control system"/>
              </a:rPr>
              <a:t>Intelligent lighting controllers</a:t>
            </a:r>
            <a:r>
              <a:rPr lang="en-US" sz="1600" b="0" i="0" dirty="0">
                <a:solidFill>
                  <a:srgbClr val="222222"/>
                </a:solidFill>
                <a:effectLst/>
              </a:rPr>
              <a:t> and </a:t>
            </a:r>
            <a:r>
              <a:rPr lang="en-US" sz="1600" b="0" i="0" u="none" strike="noStrike" dirty="0">
                <a:solidFill>
                  <a:srgbClr val="0B0080"/>
                </a:solidFill>
                <a:effectLst/>
                <a:hlinkClick r:id="rId20" tooltip="LED lamp"/>
              </a:rPr>
              <a:t>LED Lighting fixtures</a:t>
            </a:r>
            <a:r>
              <a:rPr lang="en-US" sz="1600" b="0" i="0" u="none" strike="noStrike" baseline="30000" dirty="0">
                <a:solidFill>
                  <a:srgbClr val="0B0080"/>
                </a:solidFill>
                <a:effectLst/>
                <a:hlinkClick r:id="rId21"/>
              </a:rPr>
              <a:t>[15]</a:t>
            </a:r>
            <a:endParaRPr lang="en-US" sz="1600" b="0" i="0" dirty="0">
              <a:solidFill>
                <a:srgbClr val="222222"/>
              </a:solidFill>
              <a:effectLst/>
            </a:endParaRPr>
          </a:p>
          <a:p>
            <a:pPr>
              <a:buFont typeface="Arial" panose="020B0604020202020204" pitchFamily="34" charset="0"/>
              <a:buChar char="•"/>
            </a:pPr>
            <a:r>
              <a:rPr lang="en-US" sz="1600" b="0" i="0" dirty="0">
                <a:solidFill>
                  <a:srgbClr val="222222"/>
                </a:solidFill>
                <a:effectLst/>
              </a:rPr>
              <a:t>Stage and Theatrical devices, such as networked audio breakout and routing boxes</a:t>
            </a:r>
          </a:p>
          <a:p>
            <a:pPr>
              <a:buFont typeface="Arial" panose="020B0604020202020204" pitchFamily="34" charset="0"/>
              <a:buChar char="•"/>
            </a:pPr>
            <a:r>
              <a:rPr lang="en-US" sz="1600" b="0" i="0" dirty="0">
                <a:solidFill>
                  <a:srgbClr val="222222"/>
                </a:solidFill>
                <a:effectLst/>
              </a:rPr>
              <a:t>Remote </a:t>
            </a:r>
            <a:r>
              <a:rPr lang="en-US" sz="1600" b="0" i="0" u="none" strike="noStrike" dirty="0">
                <a:solidFill>
                  <a:srgbClr val="0B0080"/>
                </a:solidFill>
                <a:effectLst/>
                <a:hlinkClick r:id="rId22" tooltip="Point of sale"/>
              </a:rPr>
              <a:t>point of sale</a:t>
            </a:r>
            <a:r>
              <a:rPr lang="en-US" sz="1600" b="0" i="0" dirty="0">
                <a:solidFill>
                  <a:srgbClr val="222222"/>
                </a:solidFill>
                <a:effectLst/>
              </a:rPr>
              <a:t> kiosks</a:t>
            </a:r>
          </a:p>
          <a:p>
            <a:pPr>
              <a:buFont typeface="Arial" panose="020B0604020202020204" pitchFamily="34" charset="0"/>
              <a:buChar char="•"/>
            </a:pPr>
            <a:r>
              <a:rPr lang="en-US" sz="1600" b="0" i="0" dirty="0">
                <a:solidFill>
                  <a:srgbClr val="222222"/>
                </a:solidFill>
                <a:effectLst/>
              </a:rPr>
              <a:t>Inline Ethernet extenders</a:t>
            </a:r>
            <a:r>
              <a:rPr lang="en-US" sz="1600" b="0" i="0" baseline="30000" dirty="0">
                <a:solidFill>
                  <a:srgbClr val="0B0080"/>
                </a:solidFill>
                <a:effectLst/>
              </a:rPr>
              <a:t>.</a:t>
            </a:r>
            <a:endParaRPr lang="en-US" sz="2000" b="0" i="0" dirty="0">
              <a:solidFill>
                <a:srgbClr val="222222"/>
              </a:solidFill>
              <a:effectLst/>
            </a:endParaRPr>
          </a:p>
        </p:txBody>
      </p:sp>
    </p:spTree>
    <p:extLst>
      <p:ext uri="{BB962C8B-B14F-4D97-AF65-F5344CB8AC3E}">
        <p14:creationId xmlns:p14="http://schemas.microsoft.com/office/powerpoint/2010/main" val="3697594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PoE</a:t>
            </a:r>
            <a:r>
              <a:rPr lang="es-CO" sz="4000" dirty="0">
                <a:solidFill>
                  <a:srgbClr val="FF0000"/>
                </a:solidFill>
              </a:rPr>
              <a:t>. Funcionamiento</a:t>
            </a:r>
          </a:p>
        </p:txBody>
      </p:sp>
      <p:sp>
        <p:nvSpPr>
          <p:cNvPr id="4" name="3 Marcador de fecha"/>
          <p:cNvSpPr>
            <a:spLocks noGrp="1"/>
          </p:cNvSpPr>
          <p:nvPr>
            <p:ph type="dt" sz="half" idx="10"/>
          </p:nvPr>
        </p:nvSpPr>
        <p:spPr/>
        <p:txBody>
          <a:bodyPr/>
          <a:lstStyle/>
          <a:p>
            <a:fld id="{1A0EC4B2-4766-480D-93D3-649DB42DE909}"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15</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1413146"/>
            <a:ext cx="6285034" cy="493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14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s-CO" b="1" dirty="0">
                <a:solidFill>
                  <a:srgbClr val="0070C0"/>
                </a:solidFill>
              </a:rPr>
              <a:t>Segmentación de redes</a:t>
            </a:r>
            <a:br>
              <a:rPr lang="es-CO" b="1" dirty="0">
                <a:solidFill>
                  <a:srgbClr val="0070C0"/>
                </a:solidFill>
              </a:rPr>
            </a:br>
            <a:r>
              <a:rPr lang="es-CO" b="1" dirty="0">
                <a:solidFill>
                  <a:srgbClr val="0070C0"/>
                </a:solidFill>
              </a:rPr>
              <a:t>Virtual </a:t>
            </a:r>
            <a:r>
              <a:rPr lang="es-CO" b="1" dirty="0" err="1">
                <a:solidFill>
                  <a:srgbClr val="0070C0"/>
                </a:solidFill>
              </a:rPr>
              <a:t>LANs</a:t>
            </a:r>
            <a:endParaRPr lang="es-CO" b="1" dirty="0">
              <a:solidFill>
                <a:srgbClr val="0070C0"/>
              </a:solidFill>
            </a:endParaRPr>
          </a:p>
        </p:txBody>
      </p:sp>
      <p:sp>
        <p:nvSpPr>
          <p:cNvPr id="3" name="2 Subtítulo"/>
          <p:cNvSpPr>
            <a:spLocks noGrp="1"/>
          </p:cNvSpPr>
          <p:nvPr>
            <p:ph type="subTitle" idx="1"/>
          </p:nvPr>
        </p:nvSpPr>
        <p:spPr/>
        <p:txBody>
          <a:bodyPr/>
          <a:lstStyle/>
          <a:p>
            <a:r>
              <a:rPr lang="es-CO" dirty="0"/>
              <a:t>RAV</a:t>
            </a:r>
          </a:p>
        </p:txBody>
      </p:sp>
      <p:sp>
        <p:nvSpPr>
          <p:cNvPr id="4" name="3 Marcador de fecha"/>
          <p:cNvSpPr>
            <a:spLocks noGrp="1"/>
          </p:cNvSpPr>
          <p:nvPr>
            <p:ph type="dt" sz="half" idx="10"/>
          </p:nvPr>
        </p:nvSpPr>
        <p:spPr/>
        <p:txBody>
          <a:bodyPr/>
          <a:lstStyle/>
          <a:p>
            <a:fld id="{72396783-68CA-42B8-B497-E34399BA5E0D}"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16</a:t>
            </a:fld>
            <a:endParaRPr lang="es-CO"/>
          </a:p>
        </p:txBody>
      </p:sp>
    </p:spTree>
    <p:extLst>
      <p:ext uri="{BB962C8B-B14F-4D97-AF65-F5344CB8AC3E}">
        <p14:creationId xmlns:p14="http://schemas.microsoft.com/office/powerpoint/2010/main" val="78499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3D709041-7C57-47EF-9BBB-96FAF24075B7}"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17</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3869970" cy="523220"/>
          </a:xfrm>
          <a:prstGeom prst="rect">
            <a:avLst/>
          </a:prstGeom>
        </p:spPr>
        <p:txBody>
          <a:bodyPr wrap="none">
            <a:spAutoFit/>
          </a:bodyPr>
          <a:lstStyle/>
          <a:p>
            <a:r>
              <a:rPr lang="es-CO" sz="2800" dirty="0" err="1">
                <a:solidFill>
                  <a:srgbClr val="0070C0"/>
                </a:solidFill>
              </a:rPr>
              <a:t>Traditional</a:t>
            </a:r>
            <a:r>
              <a:rPr lang="es-CO" sz="2800" dirty="0">
                <a:solidFill>
                  <a:srgbClr val="0070C0"/>
                </a:solidFill>
              </a:rPr>
              <a:t> </a:t>
            </a:r>
            <a:r>
              <a:rPr lang="es-CO" sz="2800" dirty="0" err="1">
                <a:solidFill>
                  <a:srgbClr val="0070C0"/>
                </a:solidFill>
              </a:rPr>
              <a:t>Bridged</a:t>
            </a:r>
            <a:r>
              <a:rPr lang="es-CO" sz="2800" dirty="0">
                <a:solidFill>
                  <a:srgbClr val="0070C0"/>
                </a:solidFill>
              </a:rPr>
              <a:t> </a:t>
            </a:r>
            <a:r>
              <a:rPr lang="es-CO" sz="2800" dirty="0" err="1">
                <a:solidFill>
                  <a:srgbClr val="0070C0"/>
                </a:solidFill>
              </a:rPr>
              <a:t>LANs</a:t>
            </a:r>
            <a:endParaRPr lang="es-CO" sz="2800" dirty="0">
              <a:solidFill>
                <a:srgbClr val="0070C0"/>
              </a:solidFill>
            </a:endParaRPr>
          </a:p>
        </p:txBody>
      </p:sp>
      <p:sp>
        <p:nvSpPr>
          <p:cNvPr id="9" name="Rectangle 2"/>
          <p:cNvSpPr>
            <a:spLocks noChangeArrowheads="1"/>
          </p:cNvSpPr>
          <p:nvPr/>
        </p:nvSpPr>
        <p:spPr bwMode="blackWhite">
          <a:xfrm>
            <a:off x="898525" y="1622425"/>
            <a:ext cx="7851775" cy="4254500"/>
          </a:xfrm>
          <a:prstGeom prst="rect">
            <a:avLst/>
          </a:prstGeom>
          <a:solidFill>
            <a:srgbClr val="33CCCC"/>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0" name="Rectangle 3"/>
          <p:cNvSpPr>
            <a:spLocks noChangeArrowheads="1"/>
          </p:cNvSpPr>
          <p:nvPr/>
        </p:nvSpPr>
        <p:spPr bwMode="auto">
          <a:xfrm>
            <a:off x="6888163" y="2513013"/>
            <a:ext cx="1312862" cy="1065212"/>
          </a:xfrm>
          <a:prstGeom prst="rect">
            <a:avLst/>
          </a:prstGeom>
          <a:solidFill>
            <a:srgbClr val="192AC7"/>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1" name="Rectangle 4"/>
          <p:cNvSpPr>
            <a:spLocks noChangeArrowheads="1"/>
          </p:cNvSpPr>
          <p:nvPr/>
        </p:nvSpPr>
        <p:spPr bwMode="blackWhite">
          <a:xfrm>
            <a:off x="7021513" y="2746375"/>
            <a:ext cx="1089025" cy="284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662" tIns="46038" rIns="93662" bIns="46038">
            <a:spAutoFit/>
          </a:bodyPr>
          <a:lstStyle>
            <a:lvl1pPr defTabSz="944563" eaLnBrk="0" hangingPunct="0">
              <a:defRPr>
                <a:solidFill>
                  <a:schemeClr val="tx1"/>
                </a:solidFill>
                <a:latin typeface="DIN-Medium"/>
              </a:defRPr>
            </a:lvl1pPr>
            <a:lvl2pPr marL="742950" indent="-285750" defTabSz="944563" eaLnBrk="0" hangingPunct="0">
              <a:defRPr>
                <a:solidFill>
                  <a:schemeClr val="tx1"/>
                </a:solidFill>
                <a:latin typeface="DIN-Medium"/>
              </a:defRPr>
            </a:lvl2pPr>
            <a:lvl3pPr marL="1143000" indent="-228600" defTabSz="944563" eaLnBrk="0" hangingPunct="0">
              <a:defRPr>
                <a:solidFill>
                  <a:schemeClr val="tx1"/>
                </a:solidFill>
                <a:latin typeface="DIN-Medium"/>
              </a:defRPr>
            </a:lvl3pPr>
            <a:lvl4pPr marL="1600200" indent="-228600" defTabSz="944563" eaLnBrk="0" hangingPunct="0">
              <a:defRPr>
                <a:solidFill>
                  <a:schemeClr val="tx1"/>
                </a:solidFill>
                <a:latin typeface="DIN-Medium"/>
              </a:defRPr>
            </a:lvl4pPr>
            <a:lvl5pPr marL="2057400" indent="-228600" defTabSz="944563" eaLnBrk="0" hangingPunct="0">
              <a:defRPr>
                <a:solidFill>
                  <a:schemeClr val="tx1"/>
                </a:solidFill>
                <a:latin typeface="DIN-Medium"/>
              </a:defRPr>
            </a:lvl5pPr>
            <a:lvl6pPr marL="2514600" indent="-228600" defTabSz="944563" eaLnBrk="0" fontAlgn="base" hangingPunct="0">
              <a:spcBef>
                <a:spcPct val="0"/>
              </a:spcBef>
              <a:spcAft>
                <a:spcPct val="0"/>
              </a:spcAft>
              <a:defRPr>
                <a:solidFill>
                  <a:schemeClr val="tx1"/>
                </a:solidFill>
                <a:latin typeface="DIN-Medium"/>
              </a:defRPr>
            </a:lvl6pPr>
            <a:lvl7pPr marL="2971800" indent="-228600" defTabSz="944563" eaLnBrk="0" fontAlgn="base" hangingPunct="0">
              <a:spcBef>
                <a:spcPct val="0"/>
              </a:spcBef>
              <a:spcAft>
                <a:spcPct val="0"/>
              </a:spcAft>
              <a:defRPr>
                <a:solidFill>
                  <a:schemeClr val="tx1"/>
                </a:solidFill>
                <a:latin typeface="DIN-Medium"/>
              </a:defRPr>
            </a:lvl7pPr>
            <a:lvl8pPr marL="3429000" indent="-228600" defTabSz="944563" eaLnBrk="0" fontAlgn="base" hangingPunct="0">
              <a:spcBef>
                <a:spcPct val="0"/>
              </a:spcBef>
              <a:spcAft>
                <a:spcPct val="0"/>
              </a:spcAft>
              <a:defRPr>
                <a:solidFill>
                  <a:schemeClr val="tx1"/>
                </a:solidFill>
                <a:latin typeface="DIN-Medium"/>
              </a:defRPr>
            </a:lvl8pPr>
            <a:lvl9pPr marL="3886200" indent="-228600" defTabSz="944563" eaLnBrk="0" fontAlgn="base" hangingPunct="0">
              <a:spcBef>
                <a:spcPct val="0"/>
              </a:spcBef>
              <a:spcAft>
                <a:spcPct val="0"/>
              </a:spcAft>
              <a:defRPr>
                <a:solidFill>
                  <a:schemeClr val="tx1"/>
                </a:solidFill>
                <a:latin typeface="DIN-Medium"/>
              </a:defRPr>
            </a:lvl9pPr>
          </a:lstStyle>
          <a:p>
            <a:pPr marL="0" marR="0" lvl="0" indent="0" algn="ctr" defTabSz="944563"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BRIDGE</a:t>
            </a:r>
          </a:p>
        </p:txBody>
      </p:sp>
      <p:sp>
        <p:nvSpPr>
          <p:cNvPr id="12" name="Line 5"/>
          <p:cNvSpPr>
            <a:spLocks noChangeShapeType="1"/>
          </p:cNvSpPr>
          <p:nvPr/>
        </p:nvSpPr>
        <p:spPr bwMode="auto">
          <a:xfrm>
            <a:off x="3363913" y="2109788"/>
            <a:ext cx="0" cy="2657475"/>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 name="Freeform 6"/>
          <p:cNvSpPr>
            <a:spLocks/>
          </p:cNvSpPr>
          <p:nvPr/>
        </p:nvSpPr>
        <p:spPr bwMode="auto">
          <a:xfrm>
            <a:off x="6154738" y="2109788"/>
            <a:ext cx="1587" cy="2616200"/>
          </a:xfrm>
          <a:custGeom>
            <a:avLst/>
            <a:gdLst>
              <a:gd name="T0" fmla="*/ 0 w 1"/>
              <a:gd name="T1" fmla="*/ 0 h 1648"/>
              <a:gd name="T2" fmla="*/ 0 w 1"/>
              <a:gd name="T3" fmla="*/ 1647 h 1648"/>
              <a:gd name="T4" fmla="*/ 0 60000 65536"/>
              <a:gd name="T5" fmla="*/ 0 60000 65536"/>
            </a:gdLst>
            <a:ahLst/>
            <a:cxnLst>
              <a:cxn ang="T4">
                <a:pos x="T0" y="T1"/>
              </a:cxn>
              <a:cxn ang="T5">
                <a:pos x="T2" y="T3"/>
              </a:cxn>
            </a:cxnLst>
            <a:rect l="0" t="0" r="r" b="b"/>
            <a:pathLst>
              <a:path w="1" h="1648">
                <a:moveTo>
                  <a:pt x="0" y="0"/>
                </a:moveTo>
                <a:lnTo>
                  <a:pt x="0" y="1647"/>
                </a:lnTo>
              </a:path>
            </a:pathLst>
          </a:custGeom>
          <a:noFill/>
          <a:ln w="254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 name="Freeform 7"/>
          <p:cNvSpPr>
            <a:spLocks/>
          </p:cNvSpPr>
          <p:nvPr/>
        </p:nvSpPr>
        <p:spPr bwMode="auto">
          <a:xfrm>
            <a:off x="7205663" y="3538538"/>
            <a:ext cx="1587" cy="1530350"/>
          </a:xfrm>
          <a:custGeom>
            <a:avLst/>
            <a:gdLst>
              <a:gd name="T0" fmla="*/ 0 w 1"/>
              <a:gd name="T1" fmla="*/ 0 h 964"/>
              <a:gd name="T2" fmla="*/ 0 w 1"/>
              <a:gd name="T3" fmla="*/ 963 h 964"/>
              <a:gd name="T4" fmla="*/ 0 60000 65536"/>
              <a:gd name="T5" fmla="*/ 0 60000 65536"/>
            </a:gdLst>
            <a:ahLst/>
            <a:cxnLst>
              <a:cxn ang="T4">
                <a:pos x="T0" y="T1"/>
              </a:cxn>
              <a:cxn ang="T5">
                <a:pos x="T2" y="T3"/>
              </a:cxn>
            </a:cxnLst>
            <a:rect l="0" t="0" r="r" b="b"/>
            <a:pathLst>
              <a:path w="1" h="964">
                <a:moveTo>
                  <a:pt x="0" y="0"/>
                </a:moveTo>
                <a:lnTo>
                  <a:pt x="0" y="963"/>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 name="Freeform 8"/>
          <p:cNvSpPr>
            <a:spLocks/>
          </p:cNvSpPr>
          <p:nvPr/>
        </p:nvSpPr>
        <p:spPr bwMode="auto">
          <a:xfrm>
            <a:off x="4114800" y="3667125"/>
            <a:ext cx="1588" cy="1293813"/>
          </a:xfrm>
          <a:custGeom>
            <a:avLst/>
            <a:gdLst>
              <a:gd name="T0" fmla="*/ 0 w 1"/>
              <a:gd name="T1" fmla="*/ 0 h 815"/>
              <a:gd name="T2" fmla="*/ 0 w 1"/>
              <a:gd name="T3" fmla="*/ 814 h 815"/>
              <a:gd name="T4" fmla="*/ 0 60000 65536"/>
              <a:gd name="T5" fmla="*/ 0 60000 65536"/>
            </a:gdLst>
            <a:ahLst/>
            <a:cxnLst>
              <a:cxn ang="T4">
                <a:pos x="T0" y="T1"/>
              </a:cxn>
              <a:cxn ang="T5">
                <a:pos x="T2" y="T3"/>
              </a:cxn>
            </a:cxnLst>
            <a:rect l="0" t="0" r="r" b="b"/>
            <a:pathLst>
              <a:path w="1" h="815">
                <a:moveTo>
                  <a:pt x="0" y="0"/>
                </a:moveTo>
                <a:lnTo>
                  <a:pt x="0" y="814"/>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 name="Freeform 9"/>
          <p:cNvSpPr>
            <a:spLocks/>
          </p:cNvSpPr>
          <p:nvPr/>
        </p:nvSpPr>
        <p:spPr bwMode="auto">
          <a:xfrm>
            <a:off x="4127500" y="4313238"/>
            <a:ext cx="123825"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 name="Freeform 10"/>
          <p:cNvSpPr>
            <a:spLocks/>
          </p:cNvSpPr>
          <p:nvPr/>
        </p:nvSpPr>
        <p:spPr bwMode="auto">
          <a:xfrm>
            <a:off x="4127500" y="4864100"/>
            <a:ext cx="123825" cy="1588"/>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 name="Freeform 11"/>
          <p:cNvSpPr>
            <a:spLocks/>
          </p:cNvSpPr>
          <p:nvPr/>
        </p:nvSpPr>
        <p:spPr bwMode="auto">
          <a:xfrm>
            <a:off x="3978275" y="4125913"/>
            <a:ext cx="123825"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 name="Freeform 12"/>
          <p:cNvSpPr>
            <a:spLocks/>
          </p:cNvSpPr>
          <p:nvPr/>
        </p:nvSpPr>
        <p:spPr bwMode="auto">
          <a:xfrm>
            <a:off x="3962400" y="4614863"/>
            <a:ext cx="146050" cy="1587"/>
          </a:xfrm>
          <a:custGeom>
            <a:avLst/>
            <a:gdLst>
              <a:gd name="T0" fmla="*/ 0 w 103"/>
              <a:gd name="T1" fmla="*/ 0 h 1"/>
              <a:gd name="T2" fmla="*/ 102 w 103"/>
              <a:gd name="T3" fmla="*/ 0 h 1"/>
              <a:gd name="T4" fmla="*/ 0 60000 65536"/>
              <a:gd name="T5" fmla="*/ 0 60000 65536"/>
            </a:gdLst>
            <a:ahLst/>
            <a:cxnLst>
              <a:cxn ang="T4">
                <a:pos x="T0" y="T1"/>
              </a:cxn>
              <a:cxn ang="T5">
                <a:pos x="T2" y="T3"/>
              </a:cxn>
            </a:cxnLst>
            <a:rect l="0" t="0" r="r" b="b"/>
            <a:pathLst>
              <a:path w="103" h="1">
                <a:moveTo>
                  <a:pt x="0" y="0"/>
                </a:moveTo>
                <a:lnTo>
                  <a:pt x="102"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 name="Freeform 13"/>
          <p:cNvSpPr>
            <a:spLocks/>
          </p:cNvSpPr>
          <p:nvPr/>
        </p:nvSpPr>
        <p:spPr bwMode="auto">
          <a:xfrm>
            <a:off x="5210175" y="3648075"/>
            <a:ext cx="1588" cy="1308100"/>
          </a:xfrm>
          <a:custGeom>
            <a:avLst/>
            <a:gdLst>
              <a:gd name="T0" fmla="*/ 0 w 1"/>
              <a:gd name="T1" fmla="*/ 0 h 824"/>
              <a:gd name="T2" fmla="*/ 0 w 1"/>
              <a:gd name="T3" fmla="*/ 823 h 824"/>
              <a:gd name="T4" fmla="*/ 0 60000 65536"/>
              <a:gd name="T5" fmla="*/ 0 60000 65536"/>
            </a:gdLst>
            <a:ahLst/>
            <a:cxnLst>
              <a:cxn ang="T4">
                <a:pos x="T0" y="T1"/>
              </a:cxn>
              <a:cxn ang="T5">
                <a:pos x="T2" y="T3"/>
              </a:cxn>
            </a:cxnLst>
            <a:rect l="0" t="0" r="r" b="b"/>
            <a:pathLst>
              <a:path w="1" h="824">
                <a:moveTo>
                  <a:pt x="0" y="0"/>
                </a:moveTo>
                <a:lnTo>
                  <a:pt x="0" y="823"/>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 name="Freeform 14"/>
          <p:cNvSpPr>
            <a:spLocks/>
          </p:cNvSpPr>
          <p:nvPr/>
        </p:nvSpPr>
        <p:spPr bwMode="auto">
          <a:xfrm>
            <a:off x="5222875" y="4303713"/>
            <a:ext cx="122238"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 name="Freeform 15"/>
          <p:cNvSpPr>
            <a:spLocks/>
          </p:cNvSpPr>
          <p:nvPr/>
        </p:nvSpPr>
        <p:spPr bwMode="auto">
          <a:xfrm>
            <a:off x="5089525" y="4113213"/>
            <a:ext cx="123825"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 name="Freeform 16"/>
          <p:cNvSpPr>
            <a:spLocks/>
          </p:cNvSpPr>
          <p:nvPr/>
        </p:nvSpPr>
        <p:spPr bwMode="auto">
          <a:xfrm>
            <a:off x="5089525" y="4819650"/>
            <a:ext cx="123825" cy="1588"/>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 name="Freeform 17"/>
          <p:cNvSpPr>
            <a:spLocks/>
          </p:cNvSpPr>
          <p:nvPr/>
        </p:nvSpPr>
        <p:spPr bwMode="auto">
          <a:xfrm>
            <a:off x="7943850" y="3594100"/>
            <a:ext cx="1588" cy="1590675"/>
          </a:xfrm>
          <a:custGeom>
            <a:avLst/>
            <a:gdLst>
              <a:gd name="T0" fmla="*/ 0 w 1"/>
              <a:gd name="T1" fmla="*/ 0 h 1002"/>
              <a:gd name="T2" fmla="*/ 0 w 1"/>
              <a:gd name="T3" fmla="*/ 1001 h 1002"/>
              <a:gd name="T4" fmla="*/ 0 60000 65536"/>
              <a:gd name="T5" fmla="*/ 0 60000 65536"/>
            </a:gdLst>
            <a:ahLst/>
            <a:cxnLst>
              <a:cxn ang="T4">
                <a:pos x="T0" y="T1"/>
              </a:cxn>
              <a:cxn ang="T5">
                <a:pos x="T2" y="T3"/>
              </a:cxn>
            </a:cxnLst>
            <a:rect l="0" t="0" r="r" b="b"/>
            <a:pathLst>
              <a:path w="1" h="1002">
                <a:moveTo>
                  <a:pt x="0" y="0"/>
                </a:moveTo>
                <a:lnTo>
                  <a:pt x="0" y="1001"/>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 name="Freeform 18"/>
          <p:cNvSpPr>
            <a:spLocks/>
          </p:cNvSpPr>
          <p:nvPr/>
        </p:nvSpPr>
        <p:spPr bwMode="auto">
          <a:xfrm>
            <a:off x="7956550" y="4260850"/>
            <a:ext cx="122238" cy="1588"/>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 name="Freeform 19"/>
          <p:cNvSpPr>
            <a:spLocks/>
          </p:cNvSpPr>
          <p:nvPr/>
        </p:nvSpPr>
        <p:spPr bwMode="auto">
          <a:xfrm>
            <a:off x="7956550" y="5045075"/>
            <a:ext cx="122238" cy="1588"/>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 name="Freeform 20"/>
          <p:cNvSpPr>
            <a:spLocks/>
          </p:cNvSpPr>
          <p:nvPr/>
        </p:nvSpPr>
        <p:spPr bwMode="auto">
          <a:xfrm>
            <a:off x="7805738" y="4068763"/>
            <a:ext cx="123825"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 name="Freeform 21"/>
          <p:cNvSpPr>
            <a:spLocks/>
          </p:cNvSpPr>
          <p:nvPr/>
        </p:nvSpPr>
        <p:spPr bwMode="auto">
          <a:xfrm>
            <a:off x="7789863" y="4787900"/>
            <a:ext cx="180975" cy="1588"/>
          </a:xfrm>
          <a:custGeom>
            <a:avLst/>
            <a:gdLst>
              <a:gd name="T0" fmla="*/ 0 w 128"/>
              <a:gd name="T1" fmla="*/ 0 h 1"/>
              <a:gd name="T2" fmla="*/ 127 w 128"/>
              <a:gd name="T3" fmla="*/ 0 h 1"/>
              <a:gd name="T4" fmla="*/ 0 60000 65536"/>
              <a:gd name="T5" fmla="*/ 0 60000 65536"/>
            </a:gdLst>
            <a:ahLst/>
            <a:cxnLst>
              <a:cxn ang="T4">
                <a:pos x="T0" y="T1"/>
              </a:cxn>
              <a:cxn ang="T5">
                <a:pos x="T2" y="T3"/>
              </a:cxn>
            </a:cxnLst>
            <a:rect l="0" t="0" r="r" b="b"/>
            <a:pathLst>
              <a:path w="128" h="1">
                <a:moveTo>
                  <a:pt x="0" y="0"/>
                </a:moveTo>
                <a:lnTo>
                  <a:pt x="127"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 name="Freeform 22"/>
          <p:cNvSpPr>
            <a:spLocks/>
          </p:cNvSpPr>
          <p:nvPr/>
        </p:nvSpPr>
        <p:spPr bwMode="auto">
          <a:xfrm>
            <a:off x="2409825" y="3648075"/>
            <a:ext cx="1588" cy="1308100"/>
          </a:xfrm>
          <a:custGeom>
            <a:avLst/>
            <a:gdLst>
              <a:gd name="T0" fmla="*/ 0 w 1"/>
              <a:gd name="T1" fmla="*/ 0 h 824"/>
              <a:gd name="T2" fmla="*/ 0 w 1"/>
              <a:gd name="T3" fmla="*/ 823 h 824"/>
              <a:gd name="T4" fmla="*/ 0 60000 65536"/>
              <a:gd name="T5" fmla="*/ 0 60000 65536"/>
            </a:gdLst>
            <a:ahLst/>
            <a:cxnLst>
              <a:cxn ang="T4">
                <a:pos x="T0" y="T1"/>
              </a:cxn>
              <a:cxn ang="T5">
                <a:pos x="T2" y="T3"/>
              </a:cxn>
            </a:cxnLst>
            <a:rect l="0" t="0" r="r" b="b"/>
            <a:pathLst>
              <a:path w="1" h="824">
                <a:moveTo>
                  <a:pt x="0" y="0"/>
                </a:moveTo>
                <a:lnTo>
                  <a:pt x="0" y="823"/>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 name="Freeform 23"/>
          <p:cNvSpPr>
            <a:spLocks/>
          </p:cNvSpPr>
          <p:nvPr/>
        </p:nvSpPr>
        <p:spPr bwMode="auto">
          <a:xfrm>
            <a:off x="2422525" y="4303713"/>
            <a:ext cx="122238"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1" name="Freeform 24"/>
          <p:cNvSpPr>
            <a:spLocks/>
          </p:cNvSpPr>
          <p:nvPr/>
        </p:nvSpPr>
        <p:spPr bwMode="auto">
          <a:xfrm>
            <a:off x="2289175" y="4113213"/>
            <a:ext cx="123825" cy="1587"/>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2" name="Freeform 25"/>
          <p:cNvSpPr>
            <a:spLocks/>
          </p:cNvSpPr>
          <p:nvPr/>
        </p:nvSpPr>
        <p:spPr bwMode="auto">
          <a:xfrm>
            <a:off x="2289175" y="4819650"/>
            <a:ext cx="123825" cy="1588"/>
          </a:xfrm>
          <a:custGeom>
            <a:avLst/>
            <a:gdLst>
              <a:gd name="T0" fmla="*/ 0 w 87"/>
              <a:gd name="T1" fmla="*/ 0 h 1"/>
              <a:gd name="T2" fmla="*/ 86 w 87"/>
              <a:gd name="T3" fmla="*/ 0 h 1"/>
              <a:gd name="T4" fmla="*/ 0 60000 65536"/>
              <a:gd name="T5" fmla="*/ 0 60000 65536"/>
            </a:gdLst>
            <a:ahLst/>
            <a:cxnLst>
              <a:cxn ang="T4">
                <a:pos x="T0" y="T1"/>
              </a:cxn>
              <a:cxn ang="T5">
                <a:pos x="T2" y="T3"/>
              </a:cxn>
            </a:cxnLst>
            <a:rect l="0" t="0" r="r" b="b"/>
            <a:pathLst>
              <a:path w="87" h="1">
                <a:moveTo>
                  <a:pt x="0" y="0"/>
                </a:moveTo>
                <a:lnTo>
                  <a:pt x="8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3" name="Freeform 26"/>
          <p:cNvSpPr>
            <a:spLocks/>
          </p:cNvSpPr>
          <p:nvPr/>
        </p:nvSpPr>
        <p:spPr bwMode="auto">
          <a:xfrm>
            <a:off x="1214438" y="3594100"/>
            <a:ext cx="1587" cy="1474788"/>
          </a:xfrm>
          <a:custGeom>
            <a:avLst/>
            <a:gdLst>
              <a:gd name="T0" fmla="*/ 0 w 1"/>
              <a:gd name="T1" fmla="*/ 0 h 929"/>
              <a:gd name="T2" fmla="*/ 0 w 1"/>
              <a:gd name="T3" fmla="*/ 928 h 929"/>
              <a:gd name="T4" fmla="*/ 0 60000 65536"/>
              <a:gd name="T5" fmla="*/ 0 60000 65536"/>
            </a:gdLst>
            <a:ahLst/>
            <a:cxnLst>
              <a:cxn ang="T4">
                <a:pos x="T0" y="T1"/>
              </a:cxn>
              <a:cxn ang="T5">
                <a:pos x="T2" y="T3"/>
              </a:cxn>
            </a:cxnLst>
            <a:rect l="0" t="0" r="r" b="b"/>
            <a:pathLst>
              <a:path w="1" h="929">
                <a:moveTo>
                  <a:pt x="0" y="0"/>
                </a:moveTo>
                <a:lnTo>
                  <a:pt x="0" y="928"/>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4" name="Freeform 28"/>
          <p:cNvSpPr>
            <a:spLocks/>
          </p:cNvSpPr>
          <p:nvPr/>
        </p:nvSpPr>
        <p:spPr bwMode="auto">
          <a:xfrm>
            <a:off x="4679950" y="2109788"/>
            <a:ext cx="0" cy="382587"/>
          </a:xfrm>
          <a:custGeom>
            <a:avLst/>
            <a:gdLst>
              <a:gd name="T0" fmla="*/ 0 w 1"/>
              <a:gd name="T1" fmla="*/ 240 h 241"/>
              <a:gd name="T2" fmla="*/ 0 w 1"/>
              <a:gd name="T3" fmla="*/ 0 h 241"/>
              <a:gd name="T4" fmla="*/ 0 60000 65536"/>
              <a:gd name="T5" fmla="*/ 0 60000 65536"/>
            </a:gdLst>
            <a:ahLst/>
            <a:cxnLst>
              <a:cxn ang="T4">
                <a:pos x="T0" y="T1"/>
              </a:cxn>
              <a:cxn ang="T5">
                <a:pos x="T2" y="T3"/>
              </a:cxn>
            </a:cxnLst>
            <a:rect l="0" t="0" r="r" b="b"/>
            <a:pathLst>
              <a:path w="1" h="241">
                <a:moveTo>
                  <a:pt x="0" y="240"/>
                </a:moveTo>
                <a:lnTo>
                  <a:pt x="0" y="0"/>
                </a:lnTo>
              </a:path>
            </a:pathLst>
          </a:custGeom>
          <a:noFill/>
          <a:ln w="254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5" name="Rectangle 29"/>
          <p:cNvSpPr>
            <a:spLocks noChangeArrowheads="1"/>
          </p:cNvSpPr>
          <p:nvPr/>
        </p:nvSpPr>
        <p:spPr bwMode="auto">
          <a:xfrm>
            <a:off x="4056063" y="1770063"/>
            <a:ext cx="12255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26988" rIns="66675" bIns="26988">
            <a:spAutoFit/>
          </a:bodyPr>
          <a:lstStyle>
            <a:lvl1pPr defTabSz="1041400" eaLnBrk="0" hangingPunct="0">
              <a:defRPr>
                <a:solidFill>
                  <a:schemeClr val="tx1"/>
                </a:solidFill>
                <a:latin typeface="DIN-Medium"/>
              </a:defRPr>
            </a:lvl1pPr>
            <a:lvl2pPr marL="742950" indent="-285750" defTabSz="1041400" eaLnBrk="0" hangingPunct="0">
              <a:defRPr>
                <a:solidFill>
                  <a:schemeClr val="tx1"/>
                </a:solidFill>
                <a:latin typeface="DIN-Medium"/>
              </a:defRPr>
            </a:lvl2pPr>
            <a:lvl3pPr marL="1143000" indent="-228600" defTabSz="1041400" eaLnBrk="0" hangingPunct="0">
              <a:defRPr>
                <a:solidFill>
                  <a:schemeClr val="tx1"/>
                </a:solidFill>
                <a:latin typeface="DIN-Medium"/>
              </a:defRPr>
            </a:lvl3pPr>
            <a:lvl4pPr marL="1600200" indent="-228600" defTabSz="1041400" eaLnBrk="0" hangingPunct="0">
              <a:defRPr>
                <a:solidFill>
                  <a:schemeClr val="tx1"/>
                </a:solidFill>
                <a:latin typeface="DIN-Medium"/>
              </a:defRPr>
            </a:lvl4pPr>
            <a:lvl5pPr marL="2057400" indent="-228600" defTabSz="1041400" eaLnBrk="0" hangingPunct="0">
              <a:defRPr>
                <a:solidFill>
                  <a:schemeClr val="tx1"/>
                </a:solidFill>
                <a:latin typeface="DIN-Medium"/>
              </a:defRPr>
            </a:lvl5pPr>
            <a:lvl6pPr marL="2514600" indent="-228600" defTabSz="1041400" eaLnBrk="0" fontAlgn="base" hangingPunct="0">
              <a:spcBef>
                <a:spcPct val="0"/>
              </a:spcBef>
              <a:spcAft>
                <a:spcPct val="0"/>
              </a:spcAft>
              <a:defRPr>
                <a:solidFill>
                  <a:schemeClr val="tx1"/>
                </a:solidFill>
                <a:latin typeface="DIN-Medium"/>
              </a:defRPr>
            </a:lvl6pPr>
            <a:lvl7pPr marL="2971800" indent="-228600" defTabSz="1041400" eaLnBrk="0" fontAlgn="base" hangingPunct="0">
              <a:spcBef>
                <a:spcPct val="0"/>
              </a:spcBef>
              <a:spcAft>
                <a:spcPct val="0"/>
              </a:spcAft>
              <a:defRPr>
                <a:solidFill>
                  <a:schemeClr val="tx1"/>
                </a:solidFill>
                <a:latin typeface="DIN-Medium"/>
              </a:defRPr>
            </a:lvl7pPr>
            <a:lvl8pPr marL="3429000" indent="-228600" defTabSz="1041400" eaLnBrk="0" fontAlgn="base" hangingPunct="0">
              <a:spcBef>
                <a:spcPct val="0"/>
              </a:spcBef>
              <a:spcAft>
                <a:spcPct val="0"/>
              </a:spcAft>
              <a:defRPr>
                <a:solidFill>
                  <a:schemeClr val="tx1"/>
                </a:solidFill>
                <a:latin typeface="DIN-Medium"/>
              </a:defRPr>
            </a:lvl8pPr>
            <a:lvl9pPr marL="3886200" indent="-228600" defTabSz="1041400"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b="1">
                <a:solidFill>
                  <a:srgbClr val="000000"/>
                </a:solidFill>
                <a:latin typeface="Arial" pitchFamily="34" charset="0"/>
                <a:cs typeface="Arial" pitchFamily="34" charset="0"/>
              </a:rPr>
              <a:t>Backbone</a:t>
            </a:r>
            <a:endParaRPr lang="en-US" altLang="es-CO" b="1">
              <a:solidFill>
                <a:srgbClr val="D8DCE2"/>
              </a:solidFill>
              <a:latin typeface="Arial" pitchFamily="34" charset="0"/>
              <a:cs typeface="Arial" pitchFamily="34" charset="0"/>
            </a:endParaRPr>
          </a:p>
        </p:txBody>
      </p:sp>
      <p:sp>
        <p:nvSpPr>
          <p:cNvPr id="36" name="Rectangle 30"/>
          <p:cNvSpPr>
            <a:spLocks noChangeArrowheads="1"/>
          </p:cNvSpPr>
          <p:nvPr/>
        </p:nvSpPr>
        <p:spPr bwMode="auto">
          <a:xfrm>
            <a:off x="4022725" y="2538413"/>
            <a:ext cx="1314450" cy="1065212"/>
          </a:xfrm>
          <a:prstGeom prst="rect">
            <a:avLst/>
          </a:prstGeom>
          <a:solidFill>
            <a:srgbClr val="192AC7"/>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37" name="Group 31"/>
          <p:cNvGrpSpPr>
            <a:grpSpLocks/>
          </p:cNvGrpSpPr>
          <p:nvPr/>
        </p:nvGrpSpPr>
        <p:grpSpPr bwMode="auto">
          <a:xfrm>
            <a:off x="4057650" y="3625850"/>
            <a:ext cx="1250950" cy="41275"/>
            <a:chOff x="2875" y="2284"/>
            <a:chExt cx="887" cy="26"/>
          </a:xfrm>
        </p:grpSpPr>
        <p:sp>
          <p:nvSpPr>
            <p:cNvPr id="38" name="Rectangle 32"/>
            <p:cNvSpPr>
              <a:spLocks noChangeArrowheads="1"/>
            </p:cNvSpPr>
            <p:nvPr/>
          </p:nvSpPr>
          <p:spPr bwMode="auto">
            <a:xfrm>
              <a:off x="2875"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9" name="Rectangle 33"/>
            <p:cNvSpPr>
              <a:spLocks noChangeArrowheads="1"/>
            </p:cNvSpPr>
            <p:nvPr/>
          </p:nvSpPr>
          <p:spPr bwMode="auto">
            <a:xfrm>
              <a:off x="2940" y="2284"/>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0" name="Rectangle 34"/>
            <p:cNvSpPr>
              <a:spLocks noChangeArrowheads="1"/>
            </p:cNvSpPr>
            <p:nvPr/>
          </p:nvSpPr>
          <p:spPr bwMode="auto">
            <a:xfrm>
              <a:off x="2996" y="2284"/>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1" name="Rectangle 35"/>
            <p:cNvSpPr>
              <a:spLocks noChangeArrowheads="1"/>
            </p:cNvSpPr>
            <p:nvPr/>
          </p:nvSpPr>
          <p:spPr bwMode="auto">
            <a:xfrm>
              <a:off x="3052" y="2284"/>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2" name="Rectangle 36"/>
            <p:cNvSpPr>
              <a:spLocks noChangeArrowheads="1"/>
            </p:cNvSpPr>
            <p:nvPr/>
          </p:nvSpPr>
          <p:spPr bwMode="auto">
            <a:xfrm>
              <a:off x="3110"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3" name="Rectangle 37"/>
            <p:cNvSpPr>
              <a:spLocks noChangeArrowheads="1"/>
            </p:cNvSpPr>
            <p:nvPr/>
          </p:nvSpPr>
          <p:spPr bwMode="auto">
            <a:xfrm>
              <a:off x="3168"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4" name="Rectangle 38"/>
            <p:cNvSpPr>
              <a:spLocks noChangeArrowheads="1"/>
            </p:cNvSpPr>
            <p:nvPr/>
          </p:nvSpPr>
          <p:spPr bwMode="auto">
            <a:xfrm>
              <a:off x="3223" y="2284"/>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5" name="Rectangle 39"/>
            <p:cNvSpPr>
              <a:spLocks noChangeArrowheads="1"/>
            </p:cNvSpPr>
            <p:nvPr/>
          </p:nvSpPr>
          <p:spPr bwMode="auto">
            <a:xfrm>
              <a:off x="3280"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6" name="Rectangle 40"/>
            <p:cNvSpPr>
              <a:spLocks noChangeArrowheads="1"/>
            </p:cNvSpPr>
            <p:nvPr/>
          </p:nvSpPr>
          <p:spPr bwMode="auto">
            <a:xfrm>
              <a:off x="3337" y="2284"/>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7" name="Rectangle 41"/>
            <p:cNvSpPr>
              <a:spLocks noChangeArrowheads="1"/>
            </p:cNvSpPr>
            <p:nvPr/>
          </p:nvSpPr>
          <p:spPr bwMode="auto">
            <a:xfrm>
              <a:off x="3394"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8" name="Rectangle 42"/>
            <p:cNvSpPr>
              <a:spLocks noChangeArrowheads="1"/>
            </p:cNvSpPr>
            <p:nvPr/>
          </p:nvSpPr>
          <p:spPr bwMode="auto">
            <a:xfrm>
              <a:off x="3450" y="2284"/>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9" name="Rectangle 43"/>
            <p:cNvSpPr>
              <a:spLocks noChangeArrowheads="1"/>
            </p:cNvSpPr>
            <p:nvPr/>
          </p:nvSpPr>
          <p:spPr bwMode="auto">
            <a:xfrm>
              <a:off x="3507"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0" name="Rectangle 44"/>
            <p:cNvSpPr>
              <a:spLocks noChangeArrowheads="1"/>
            </p:cNvSpPr>
            <p:nvPr/>
          </p:nvSpPr>
          <p:spPr bwMode="auto">
            <a:xfrm>
              <a:off x="3564"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1" name="Rectangle 45"/>
            <p:cNvSpPr>
              <a:spLocks noChangeArrowheads="1"/>
            </p:cNvSpPr>
            <p:nvPr/>
          </p:nvSpPr>
          <p:spPr bwMode="auto">
            <a:xfrm>
              <a:off x="3621" y="2284"/>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2" name="Rectangle 46"/>
            <p:cNvSpPr>
              <a:spLocks noChangeArrowheads="1"/>
            </p:cNvSpPr>
            <p:nvPr/>
          </p:nvSpPr>
          <p:spPr bwMode="auto">
            <a:xfrm>
              <a:off x="3677" y="2284"/>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3" name="Rectangle 47"/>
            <p:cNvSpPr>
              <a:spLocks noChangeArrowheads="1"/>
            </p:cNvSpPr>
            <p:nvPr/>
          </p:nvSpPr>
          <p:spPr bwMode="auto">
            <a:xfrm>
              <a:off x="3735" y="2284"/>
              <a:ext cx="27"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54" name="Rectangle 48"/>
          <p:cNvSpPr>
            <a:spLocks noChangeArrowheads="1"/>
          </p:cNvSpPr>
          <p:nvPr/>
        </p:nvSpPr>
        <p:spPr bwMode="auto">
          <a:xfrm>
            <a:off x="4591050" y="2466975"/>
            <a:ext cx="161925" cy="60325"/>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5" name="Rectangle 49"/>
          <p:cNvSpPr>
            <a:spLocks noChangeArrowheads="1"/>
          </p:cNvSpPr>
          <p:nvPr/>
        </p:nvSpPr>
        <p:spPr bwMode="auto">
          <a:xfrm>
            <a:off x="4616450" y="2536825"/>
            <a:ext cx="106363" cy="825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6" name="Freeform 50"/>
          <p:cNvSpPr>
            <a:spLocks/>
          </p:cNvSpPr>
          <p:nvPr/>
        </p:nvSpPr>
        <p:spPr bwMode="auto">
          <a:xfrm>
            <a:off x="1835150" y="2109788"/>
            <a:ext cx="0" cy="395287"/>
          </a:xfrm>
          <a:custGeom>
            <a:avLst/>
            <a:gdLst>
              <a:gd name="T0" fmla="*/ 0 w 1"/>
              <a:gd name="T1" fmla="*/ 248 h 249"/>
              <a:gd name="T2" fmla="*/ 0 w 1"/>
              <a:gd name="T3" fmla="*/ 0 h 249"/>
              <a:gd name="T4" fmla="*/ 0 60000 65536"/>
              <a:gd name="T5" fmla="*/ 0 60000 65536"/>
            </a:gdLst>
            <a:ahLst/>
            <a:cxnLst>
              <a:cxn ang="T4">
                <a:pos x="T0" y="T1"/>
              </a:cxn>
              <a:cxn ang="T5">
                <a:pos x="T2" y="T3"/>
              </a:cxn>
            </a:cxnLst>
            <a:rect l="0" t="0" r="r" b="b"/>
            <a:pathLst>
              <a:path w="1" h="249">
                <a:moveTo>
                  <a:pt x="0" y="248"/>
                </a:moveTo>
                <a:lnTo>
                  <a:pt x="0" y="0"/>
                </a:lnTo>
              </a:path>
            </a:pathLst>
          </a:custGeom>
          <a:noFill/>
          <a:ln w="254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7" name="Rectangle 51"/>
          <p:cNvSpPr>
            <a:spLocks noChangeArrowheads="1"/>
          </p:cNvSpPr>
          <p:nvPr/>
        </p:nvSpPr>
        <p:spPr bwMode="auto">
          <a:xfrm>
            <a:off x="1150938" y="2557463"/>
            <a:ext cx="1312862" cy="1065212"/>
          </a:xfrm>
          <a:prstGeom prst="rect">
            <a:avLst/>
          </a:prstGeom>
          <a:solidFill>
            <a:srgbClr val="192AC7"/>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58" name="Rectangle 52"/>
          <p:cNvSpPr>
            <a:spLocks noChangeArrowheads="1"/>
          </p:cNvSpPr>
          <p:nvPr/>
        </p:nvSpPr>
        <p:spPr bwMode="blackWhite">
          <a:xfrm>
            <a:off x="1258888" y="2817813"/>
            <a:ext cx="1128712" cy="284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662" tIns="46038" rIns="93662" bIns="46038">
            <a:spAutoFit/>
          </a:bodyPr>
          <a:lstStyle>
            <a:lvl1pPr defTabSz="944563" eaLnBrk="0" hangingPunct="0">
              <a:defRPr>
                <a:solidFill>
                  <a:schemeClr val="tx1"/>
                </a:solidFill>
                <a:latin typeface="DIN-Medium"/>
              </a:defRPr>
            </a:lvl1pPr>
            <a:lvl2pPr marL="742950" indent="-285750" defTabSz="944563" eaLnBrk="0" hangingPunct="0">
              <a:defRPr>
                <a:solidFill>
                  <a:schemeClr val="tx1"/>
                </a:solidFill>
                <a:latin typeface="DIN-Medium"/>
              </a:defRPr>
            </a:lvl2pPr>
            <a:lvl3pPr marL="1143000" indent="-228600" defTabSz="944563" eaLnBrk="0" hangingPunct="0">
              <a:defRPr>
                <a:solidFill>
                  <a:schemeClr val="tx1"/>
                </a:solidFill>
                <a:latin typeface="DIN-Medium"/>
              </a:defRPr>
            </a:lvl3pPr>
            <a:lvl4pPr marL="1600200" indent="-228600" defTabSz="944563" eaLnBrk="0" hangingPunct="0">
              <a:defRPr>
                <a:solidFill>
                  <a:schemeClr val="tx1"/>
                </a:solidFill>
                <a:latin typeface="DIN-Medium"/>
              </a:defRPr>
            </a:lvl4pPr>
            <a:lvl5pPr marL="2057400" indent="-228600" defTabSz="944563" eaLnBrk="0" hangingPunct="0">
              <a:defRPr>
                <a:solidFill>
                  <a:schemeClr val="tx1"/>
                </a:solidFill>
                <a:latin typeface="DIN-Medium"/>
              </a:defRPr>
            </a:lvl5pPr>
            <a:lvl6pPr marL="2514600" indent="-228600" defTabSz="944563" eaLnBrk="0" fontAlgn="base" hangingPunct="0">
              <a:spcBef>
                <a:spcPct val="0"/>
              </a:spcBef>
              <a:spcAft>
                <a:spcPct val="0"/>
              </a:spcAft>
              <a:defRPr>
                <a:solidFill>
                  <a:schemeClr val="tx1"/>
                </a:solidFill>
                <a:latin typeface="DIN-Medium"/>
              </a:defRPr>
            </a:lvl6pPr>
            <a:lvl7pPr marL="2971800" indent="-228600" defTabSz="944563" eaLnBrk="0" fontAlgn="base" hangingPunct="0">
              <a:spcBef>
                <a:spcPct val="0"/>
              </a:spcBef>
              <a:spcAft>
                <a:spcPct val="0"/>
              </a:spcAft>
              <a:defRPr>
                <a:solidFill>
                  <a:schemeClr val="tx1"/>
                </a:solidFill>
                <a:latin typeface="DIN-Medium"/>
              </a:defRPr>
            </a:lvl7pPr>
            <a:lvl8pPr marL="3429000" indent="-228600" defTabSz="944563" eaLnBrk="0" fontAlgn="base" hangingPunct="0">
              <a:spcBef>
                <a:spcPct val="0"/>
              </a:spcBef>
              <a:spcAft>
                <a:spcPct val="0"/>
              </a:spcAft>
              <a:defRPr>
                <a:solidFill>
                  <a:schemeClr val="tx1"/>
                </a:solidFill>
                <a:latin typeface="DIN-Medium"/>
              </a:defRPr>
            </a:lvl8pPr>
            <a:lvl9pPr marL="3886200" indent="-228600" defTabSz="944563" eaLnBrk="0" fontAlgn="base" hangingPunct="0">
              <a:spcBef>
                <a:spcPct val="0"/>
              </a:spcBef>
              <a:spcAft>
                <a:spcPct val="0"/>
              </a:spcAft>
              <a:defRPr>
                <a:solidFill>
                  <a:schemeClr val="tx1"/>
                </a:solidFill>
                <a:latin typeface="DIN-Medium"/>
              </a:defRPr>
            </a:lvl9pPr>
          </a:lstStyle>
          <a:p>
            <a:pPr marL="0" marR="0" lvl="0" indent="0" algn="ctr" defTabSz="944563"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BRIDGE</a:t>
            </a:r>
          </a:p>
        </p:txBody>
      </p:sp>
      <p:grpSp>
        <p:nvGrpSpPr>
          <p:cNvPr id="59" name="Group 53"/>
          <p:cNvGrpSpPr>
            <a:grpSpLocks/>
          </p:cNvGrpSpPr>
          <p:nvPr/>
        </p:nvGrpSpPr>
        <p:grpSpPr bwMode="auto">
          <a:xfrm>
            <a:off x="1185863" y="3644900"/>
            <a:ext cx="1252537" cy="41275"/>
            <a:chOff x="840" y="2296"/>
            <a:chExt cx="888" cy="26"/>
          </a:xfrm>
        </p:grpSpPr>
        <p:sp>
          <p:nvSpPr>
            <p:cNvPr id="60" name="Rectangle 54"/>
            <p:cNvSpPr>
              <a:spLocks noChangeArrowheads="1"/>
            </p:cNvSpPr>
            <p:nvPr/>
          </p:nvSpPr>
          <p:spPr bwMode="auto">
            <a:xfrm>
              <a:off x="840"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1" name="Rectangle 55"/>
            <p:cNvSpPr>
              <a:spLocks noChangeArrowheads="1"/>
            </p:cNvSpPr>
            <p:nvPr/>
          </p:nvSpPr>
          <p:spPr bwMode="auto">
            <a:xfrm>
              <a:off x="905"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2" name="Rectangle 56"/>
            <p:cNvSpPr>
              <a:spLocks noChangeArrowheads="1"/>
            </p:cNvSpPr>
            <p:nvPr/>
          </p:nvSpPr>
          <p:spPr bwMode="auto">
            <a:xfrm>
              <a:off x="962"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3" name="Rectangle 57"/>
            <p:cNvSpPr>
              <a:spLocks noChangeArrowheads="1"/>
            </p:cNvSpPr>
            <p:nvPr/>
          </p:nvSpPr>
          <p:spPr bwMode="auto">
            <a:xfrm>
              <a:off x="1018"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4" name="Rectangle 58"/>
            <p:cNvSpPr>
              <a:spLocks noChangeArrowheads="1"/>
            </p:cNvSpPr>
            <p:nvPr/>
          </p:nvSpPr>
          <p:spPr bwMode="auto">
            <a:xfrm>
              <a:off x="1074"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5" name="Rectangle 59"/>
            <p:cNvSpPr>
              <a:spLocks noChangeArrowheads="1"/>
            </p:cNvSpPr>
            <p:nvPr/>
          </p:nvSpPr>
          <p:spPr bwMode="auto">
            <a:xfrm>
              <a:off x="1132"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6" name="Rectangle 60"/>
            <p:cNvSpPr>
              <a:spLocks noChangeArrowheads="1"/>
            </p:cNvSpPr>
            <p:nvPr/>
          </p:nvSpPr>
          <p:spPr bwMode="auto">
            <a:xfrm>
              <a:off x="1190"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7" name="Rectangle 61"/>
            <p:cNvSpPr>
              <a:spLocks noChangeArrowheads="1"/>
            </p:cNvSpPr>
            <p:nvPr/>
          </p:nvSpPr>
          <p:spPr bwMode="auto">
            <a:xfrm>
              <a:off x="1245"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8" name="Rectangle 62"/>
            <p:cNvSpPr>
              <a:spLocks noChangeArrowheads="1"/>
            </p:cNvSpPr>
            <p:nvPr/>
          </p:nvSpPr>
          <p:spPr bwMode="auto">
            <a:xfrm>
              <a:off x="1301"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9" name="Rectangle 63"/>
            <p:cNvSpPr>
              <a:spLocks noChangeArrowheads="1"/>
            </p:cNvSpPr>
            <p:nvPr/>
          </p:nvSpPr>
          <p:spPr bwMode="auto">
            <a:xfrm>
              <a:off x="1359" y="2296"/>
              <a:ext cx="27"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0" name="Rectangle 64"/>
            <p:cNvSpPr>
              <a:spLocks noChangeArrowheads="1"/>
            </p:cNvSpPr>
            <p:nvPr/>
          </p:nvSpPr>
          <p:spPr bwMode="auto">
            <a:xfrm>
              <a:off x="1416"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1" name="Rectangle 65"/>
            <p:cNvSpPr>
              <a:spLocks noChangeArrowheads="1"/>
            </p:cNvSpPr>
            <p:nvPr/>
          </p:nvSpPr>
          <p:spPr bwMode="auto">
            <a:xfrm>
              <a:off x="1472"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2" name="Rectangle 66"/>
            <p:cNvSpPr>
              <a:spLocks noChangeArrowheads="1"/>
            </p:cNvSpPr>
            <p:nvPr/>
          </p:nvSpPr>
          <p:spPr bwMode="auto">
            <a:xfrm>
              <a:off x="1528"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3" name="Rectangle 67"/>
            <p:cNvSpPr>
              <a:spLocks noChangeArrowheads="1"/>
            </p:cNvSpPr>
            <p:nvPr/>
          </p:nvSpPr>
          <p:spPr bwMode="auto">
            <a:xfrm>
              <a:off x="1586"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4" name="Rectangle 68"/>
            <p:cNvSpPr>
              <a:spLocks noChangeArrowheads="1"/>
            </p:cNvSpPr>
            <p:nvPr/>
          </p:nvSpPr>
          <p:spPr bwMode="auto">
            <a:xfrm>
              <a:off x="1643" y="2296"/>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5" name="Rectangle 69"/>
            <p:cNvSpPr>
              <a:spLocks noChangeArrowheads="1"/>
            </p:cNvSpPr>
            <p:nvPr/>
          </p:nvSpPr>
          <p:spPr bwMode="auto">
            <a:xfrm>
              <a:off x="1699" y="2296"/>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76" name="Rectangle 70"/>
          <p:cNvSpPr>
            <a:spLocks noChangeArrowheads="1"/>
          </p:cNvSpPr>
          <p:nvPr/>
        </p:nvSpPr>
        <p:spPr bwMode="auto">
          <a:xfrm>
            <a:off x="1743075" y="2479675"/>
            <a:ext cx="160338" cy="60325"/>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7" name="Rectangle 71"/>
          <p:cNvSpPr>
            <a:spLocks noChangeArrowheads="1"/>
          </p:cNvSpPr>
          <p:nvPr/>
        </p:nvSpPr>
        <p:spPr bwMode="auto">
          <a:xfrm>
            <a:off x="1768475" y="2555875"/>
            <a:ext cx="104775" cy="825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8" name="Rectangle 72"/>
          <p:cNvSpPr>
            <a:spLocks noChangeArrowheads="1"/>
          </p:cNvSpPr>
          <p:nvPr/>
        </p:nvSpPr>
        <p:spPr bwMode="blackWhite">
          <a:xfrm>
            <a:off x="4125913" y="2819400"/>
            <a:ext cx="1073150" cy="284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662" tIns="46038" rIns="93662" bIns="46038">
            <a:spAutoFit/>
          </a:bodyPr>
          <a:lstStyle>
            <a:lvl1pPr defTabSz="944563" eaLnBrk="0" hangingPunct="0">
              <a:defRPr>
                <a:solidFill>
                  <a:schemeClr val="tx1"/>
                </a:solidFill>
                <a:latin typeface="DIN-Medium"/>
              </a:defRPr>
            </a:lvl1pPr>
            <a:lvl2pPr marL="742950" indent="-285750" defTabSz="944563" eaLnBrk="0" hangingPunct="0">
              <a:defRPr>
                <a:solidFill>
                  <a:schemeClr val="tx1"/>
                </a:solidFill>
                <a:latin typeface="DIN-Medium"/>
              </a:defRPr>
            </a:lvl2pPr>
            <a:lvl3pPr marL="1143000" indent="-228600" defTabSz="944563" eaLnBrk="0" hangingPunct="0">
              <a:defRPr>
                <a:solidFill>
                  <a:schemeClr val="tx1"/>
                </a:solidFill>
                <a:latin typeface="DIN-Medium"/>
              </a:defRPr>
            </a:lvl3pPr>
            <a:lvl4pPr marL="1600200" indent="-228600" defTabSz="944563" eaLnBrk="0" hangingPunct="0">
              <a:defRPr>
                <a:solidFill>
                  <a:schemeClr val="tx1"/>
                </a:solidFill>
                <a:latin typeface="DIN-Medium"/>
              </a:defRPr>
            </a:lvl4pPr>
            <a:lvl5pPr marL="2057400" indent="-228600" defTabSz="944563" eaLnBrk="0" hangingPunct="0">
              <a:defRPr>
                <a:solidFill>
                  <a:schemeClr val="tx1"/>
                </a:solidFill>
                <a:latin typeface="DIN-Medium"/>
              </a:defRPr>
            </a:lvl5pPr>
            <a:lvl6pPr marL="2514600" indent="-228600" defTabSz="944563" eaLnBrk="0" fontAlgn="base" hangingPunct="0">
              <a:spcBef>
                <a:spcPct val="0"/>
              </a:spcBef>
              <a:spcAft>
                <a:spcPct val="0"/>
              </a:spcAft>
              <a:defRPr>
                <a:solidFill>
                  <a:schemeClr val="tx1"/>
                </a:solidFill>
                <a:latin typeface="DIN-Medium"/>
              </a:defRPr>
            </a:lvl6pPr>
            <a:lvl7pPr marL="2971800" indent="-228600" defTabSz="944563" eaLnBrk="0" fontAlgn="base" hangingPunct="0">
              <a:spcBef>
                <a:spcPct val="0"/>
              </a:spcBef>
              <a:spcAft>
                <a:spcPct val="0"/>
              </a:spcAft>
              <a:defRPr>
                <a:solidFill>
                  <a:schemeClr val="tx1"/>
                </a:solidFill>
                <a:latin typeface="DIN-Medium"/>
              </a:defRPr>
            </a:lvl7pPr>
            <a:lvl8pPr marL="3429000" indent="-228600" defTabSz="944563" eaLnBrk="0" fontAlgn="base" hangingPunct="0">
              <a:spcBef>
                <a:spcPct val="0"/>
              </a:spcBef>
              <a:spcAft>
                <a:spcPct val="0"/>
              </a:spcAft>
              <a:defRPr>
                <a:solidFill>
                  <a:schemeClr val="tx1"/>
                </a:solidFill>
                <a:latin typeface="DIN-Medium"/>
              </a:defRPr>
            </a:lvl8pPr>
            <a:lvl9pPr marL="3886200" indent="-228600" defTabSz="944563" eaLnBrk="0" fontAlgn="base" hangingPunct="0">
              <a:spcBef>
                <a:spcPct val="0"/>
              </a:spcBef>
              <a:spcAft>
                <a:spcPct val="0"/>
              </a:spcAft>
              <a:defRPr>
                <a:solidFill>
                  <a:schemeClr val="tx1"/>
                </a:solidFill>
                <a:latin typeface="DIN-Medium"/>
              </a:defRPr>
            </a:lvl9pPr>
          </a:lstStyle>
          <a:p>
            <a:pPr marL="0" marR="0" lvl="0" indent="0" algn="ctr" defTabSz="944563"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BRIDGE</a:t>
            </a:r>
          </a:p>
        </p:txBody>
      </p:sp>
      <p:grpSp>
        <p:nvGrpSpPr>
          <p:cNvPr id="79" name="Group 73"/>
          <p:cNvGrpSpPr>
            <a:grpSpLocks/>
          </p:cNvGrpSpPr>
          <p:nvPr/>
        </p:nvGrpSpPr>
        <p:grpSpPr bwMode="auto">
          <a:xfrm>
            <a:off x="6923088" y="3600450"/>
            <a:ext cx="1250950" cy="41275"/>
            <a:chOff x="4906" y="2268"/>
            <a:chExt cx="887" cy="26"/>
          </a:xfrm>
        </p:grpSpPr>
        <p:sp>
          <p:nvSpPr>
            <p:cNvPr id="80" name="Rectangle 74"/>
            <p:cNvSpPr>
              <a:spLocks noChangeArrowheads="1"/>
            </p:cNvSpPr>
            <p:nvPr/>
          </p:nvSpPr>
          <p:spPr bwMode="auto">
            <a:xfrm>
              <a:off x="4906" y="2268"/>
              <a:ext cx="27"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1" name="Rectangle 75"/>
            <p:cNvSpPr>
              <a:spLocks noChangeArrowheads="1"/>
            </p:cNvSpPr>
            <p:nvPr/>
          </p:nvSpPr>
          <p:spPr bwMode="auto">
            <a:xfrm>
              <a:off x="4970" y="2268"/>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2" name="Rectangle 76"/>
            <p:cNvSpPr>
              <a:spLocks noChangeArrowheads="1"/>
            </p:cNvSpPr>
            <p:nvPr/>
          </p:nvSpPr>
          <p:spPr bwMode="auto">
            <a:xfrm>
              <a:off x="5026" y="2268"/>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3" name="Rectangle 77"/>
            <p:cNvSpPr>
              <a:spLocks noChangeArrowheads="1"/>
            </p:cNvSpPr>
            <p:nvPr/>
          </p:nvSpPr>
          <p:spPr bwMode="auto">
            <a:xfrm>
              <a:off x="5083"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4" name="Rectangle 78"/>
            <p:cNvSpPr>
              <a:spLocks noChangeArrowheads="1"/>
            </p:cNvSpPr>
            <p:nvPr/>
          </p:nvSpPr>
          <p:spPr bwMode="auto">
            <a:xfrm>
              <a:off x="5140" y="2268"/>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5" name="Rectangle 79"/>
            <p:cNvSpPr>
              <a:spLocks noChangeArrowheads="1"/>
            </p:cNvSpPr>
            <p:nvPr/>
          </p:nvSpPr>
          <p:spPr bwMode="auto">
            <a:xfrm>
              <a:off x="5198"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6" name="Rectangle 80"/>
            <p:cNvSpPr>
              <a:spLocks noChangeArrowheads="1"/>
            </p:cNvSpPr>
            <p:nvPr/>
          </p:nvSpPr>
          <p:spPr bwMode="auto">
            <a:xfrm>
              <a:off x="5253" y="2268"/>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7" name="Rectangle 81"/>
            <p:cNvSpPr>
              <a:spLocks noChangeArrowheads="1"/>
            </p:cNvSpPr>
            <p:nvPr/>
          </p:nvSpPr>
          <p:spPr bwMode="auto">
            <a:xfrm>
              <a:off x="5311" y="2268"/>
              <a:ext cx="27"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8" name="Rectangle 82"/>
            <p:cNvSpPr>
              <a:spLocks noChangeArrowheads="1"/>
            </p:cNvSpPr>
            <p:nvPr/>
          </p:nvSpPr>
          <p:spPr bwMode="auto">
            <a:xfrm>
              <a:off x="5367" y="2268"/>
              <a:ext cx="30"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9" name="Rectangle 83"/>
            <p:cNvSpPr>
              <a:spLocks noChangeArrowheads="1"/>
            </p:cNvSpPr>
            <p:nvPr/>
          </p:nvSpPr>
          <p:spPr bwMode="auto">
            <a:xfrm>
              <a:off x="5424"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0" name="Rectangle 84"/>
            <p:cNvSpPr>
              <a:spLocks noChangeArrowheads="1"/>
            </p:cNvSpPr>
            <p:nvPr/>
          </p:nvSpPr>
          <p:spPr bwMode="auto">
            <a:xfrm>
              <a:off x="5480" y="2268"/>
              <a:ext cx="29"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1" name="Rectangle 85"/>
            <p:cNvSpPr>
              <a:spLocks noChangeArrowheads="1"/>
            </p:cNvSpPr>
            <p:nvPr/>
          </p:nvSpPr>
          <p:spPr bwMode="auto">
            <a:xfrm>
              <a:off x="5538" y="2268"/>
              <a:ext cx="27"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2" name="Rectangle 86"/>
            <p:cNvSpPr>
              <a:spLocks noChangeArrowheads="1"/>
            </p:cNvSpPr>
            <p:nvPr/>
          </p:nvSpPr>
          <p:spPr bwMode="auto">
            <a:xfrm>
              <a:off x="5594"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3" name="Rectangle 87"/>
            <p:cNvSpPr>
              <a:spLocks noChangeArrowheads="1"/>
            </p:cNvSpPr>
            <p:nvPr/>
          </p:nvSpPr>
          <p:spPr bwMode="auto">
            <a:xfrm>
              <a:off x="5651"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4" name="Rectangle 88"/>
            <p:cNvSpPr>
              <a:spLocks noChangeArrowheads="1"/>
            </p:cNvSpPr>
            <p:nvPr/>
          </p:nvSpPr>
          <p:spPr bwMode="auto">
            <a:xfrm>
              <a:off x="5707"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5" name="Rectangle 89"/>
            <p:cNvSpPr>
              <a:spLocks noChangeArrowheads="1"/>
            </p:cNvSpPr>
            <p:nvPr/>
          </p:nvSpPr>
          <p:spPr bwMode="auto">
            <a:xfrm>
              <a:off x="5765" y="2268"/>
              <a:ext cx="28" cy="2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96" name="Rectangle 90"/>
          <p:cNvSpPr>
            <a:spLocks noChangeArrowheads="1"/>
          </p:cNvSpPr>
          <p:nvPr/>
        </p:nvSpPr>
        <p:spPr bwMode="auto">
          <a:xfrm>
            <a:off x="7454900" y="2441575"/>
            <a:ext cx="161925" cy="60325"/>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7" name="Rectangle 91"/>
          <p:cNvSpPr>
            <a:spLocks noChangeArrowheads="1"/>
          </p:cNvSpPr>
          <p:nvPr/>
        </p:nvSpPr>
        <p:spPr bwMode="auto">
          <a:xfrm>
            <a:off x="7481888" y="2511425"/>
            <a:ext cx="104775" cy="825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8" name="Freeform 92"/>
          <p:cNvSpPr>
            <a:spLocks/>
          </p:cNvSpPr>
          <p:nvPr/>
        </p:nvSpPr>
        <p:spPr bwMode="auto">
          <a:xfrm>
            <a:off x="7532688" y="2109788"/>
            <a:ext cx="1587" cy="333375"/>
          </a:xfrm>
          <a:custGeom>
            <a:avLst/>
            <a:gdLst>
              <a:gd name="T0" fmla="*/ 0 w 1"/>
              <a:gd name="T1" fmla="*/ 209 h 210"/>
              <a:gd name="T2" fmla="*/ 0 w 1"/>
              <a:gd name="T3" fmla="*/ 0 h 210"/>
              <a:gd name="T4" fmla="*/ 0 60000 65536"/>
              <a:gd name="T5" fmla="*/ 0 60000 65536"/>
            </a:gdLst>
            <a:ahLst/>
            <a:cxnLst>
              <a:cxn ang="T4">
                <a:pos x="T0" y="T1"/>
              </a:cxn>
              <a:cxn ang="T5">
                <a:pos x="T2" y="T3"/>
              </a:cxn>
            </a:cxnLst>
            <a:rect l="0" t="0" r="r" b="b"/>
            <a:pathLst>
              <a:path w="1" h="210">
                <a:moveTo>
                  <a:pt x="0" y="209"/>
                </a:moveTo>
                <a:lnTo>
                  <a:pt x="0" y="0"/>
                </a:lnTo>
              </a:path>
            </a:pathLst>
          </a:custGeom>
          <a:noFill/>
          <a:ln w="254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9" name="Rectangle 93"/>
          <p:cNvSpPr>
            <a:spLocks noChangeArrowheads="1"/>
          </p:cNvSpPr>
          <p:nvPr/>
        </p:nvSpPr>
        <p:spPr bwMode="auto">
          <a:xfrm>
            <a:off x="2695575" y="5986463"/>
            <a:ext cx="4203074"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000" b="1" dirty="0">
                <a:solidFill>
                  <a:srgbClr val="000000"/>
                </a:solidFill>
                <a:latin typeface="Arial" pitchFamily="34" charset="0"/>
                <a:cs typeface="Arial" pitchFamily="34" charset="0"/>
              </a:rPr>
              <a:t>Single Layer 2 broadcast domain</a:t>
            </a:r>
          </a:p>
        </p:txBody>
      </p:sp>
      <p:sp>
        <p:nvSpPr>
          <p:cNvPr id="100" name="Line 94"/>
          <p:cNvSpPr>
            <a:spLocks noChangeShapeType="1"/>
          </p:cNvSpPr>
          <p:nvPr/>
        </p:nvSpPr>
        <p:spPr bwMode="auto">
          <a:xfrm>
            <a:off x="1284288" y="2109788"/>
            <a:ext cx="677227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aphicFrame>
        <p:nvGraphicFramePr>
          <p:cNvPr id="101" name="Object 95"/>
          <p:cNvGraphicFramePr>
            <a:graphicFrameLocks noChangeAspect="1"/>
          </p:cNvGraphicFramePr>
          <p:nvPr>
            <p:extLst>
              <p:ext uri="{D42A27DB-BD31-4B8C-83A1-F6EECF244321}">
                <p14:modId xmlns:p14="http://schemas.microsoft.com/office/powerpoint/2010/main" val="2405830849"/>
              </p:ext>
            </p:extLst>
          </p:nvPr>
        </p:nvGraphicFramePr>
        <p:xfrm>
          <a:off x="1790700" y="4552950"/>
          <a:ext cx="517525" cy="641350"/>
        </p:xfrm>
        <a:graphic>
          <a:graphicData uri="http://schemas.openxmlformats.org/presentationml/2006/ole">
            <mc:AlternateContent xmlns:mc="http://schemas.openxmlformats.org/markup-compatibility/2006">
              <mc:Choice xmlns:v="urn:schemas-microsoft-com:vml" Requires="v">
                <p:oleObj name="Artwork" r:id="rId2" imgW="4219048" imgH="5238095" progId="Adobe.Illustrator.7">
                  <p:embed/>
                </p:oleObj>
              </mc:Choice>
              <mc:Fallback>
                <p:oleObj name="Artwork" r:id="rId2"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0700" y="45529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 name="Object 96"/>
          <p:cNvGraphicFramePr>
            <a:graphicFrameLocks noChangeAspect="1"/>
          </p:cNvGraphicFramePr>
          <p:nvPr>
            <p:extLst>
              <p:ext uri="{D42A27DB-BD31-4B8C-83A1-F6EECF244321}">
                <p14:modId xmlns:p14="http://schemas.microsoft.com/office/powerpoint/2010/main" val="1736899358"/>
              </p:ext>
            </p:extLst>
          </p:nvPr>
        </p:nvGraphicFramePr>
        <p:xfrm>
          <a:off x="1790700" y="3810000"/>
          <a:ext cx="517525" cy="641350"/>
        </p:xfrm>
        <a:graphic>
          <a:graphicData uri="http://schemas.openxmlformats.org/presentationml/2006/ole">
            <mc:AlternateContent xmlns:mc="http://schemas.openxmlformats.org/markup-compatibility/2006">
              <mc:Choice xmlns:v="urn:schemas-microsoft-com:vml" Requires="v">
                <p:oleObj name="Artwork" r:id="rId4" imgW="4219048" imgH="5238095" progId="Adobe.Illustrator.7">
                  <p:embed/>
                </p:oleObj>
              </mc:Choice>
              <mc:Fallback>
                <p:oleObj name="Artwork" r:id="rId4"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0700" y="38100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 name="Object 97"/>
          <p:cNvGraphicFramePr>
            <a:graphicFrameLocks noChangeAspect="1"/>
          </p:cNvGraphicFramePr>
          <p:nvPr>
            <p:extLst>
              <p:ext uri="{D42A27DB-BD31-4B8C-83A1-F6EECF244321}">
                <p14:modId xmlns:p14="http://schemas.microsoft.com/office/powerpoint/2010/main" val="1802354611"/>
              </p:ext>
            </p:extLst>
          </p:nvPr>
        </p:nvGraphicFramePr>
        <p:xfrm>
          <a:off x="2533650" y="3981450"/>
          <a:ext cx="517525" cy="641350"/>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3650" y="39814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 name="Object 98"/>
          <p:cNvGraphicFramePr>
            <a:graphicFrameLocks noChangeAspect="1"/>
          </p:cNvGraphicFramePr>
          <p:nvPr>
            <p:extLst>
              <p:ext uri="{D42A27DB-BD31-4B8C-83A1-F6EECF244321}">
                <p14:modId xmlns:p14="http://schemas.microsoft.com/office/powerpoint/2010/main" val="3208754280"/>
              </p:ext>
            </p:extLst>
          </p:nvPr>
        </p:nvGraphicFramePr>
        <p:xfrm>
          <a:off x="3524250" y="4514850"/>
          <a:ext cx="517525" cy="641350"/>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4250" y="45148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 name="Object 99"/>
          <p:cNvGraphicFramePr>
            <a:graphicFrameLocks noChangeAspect="1"/>
          </p:cNvGraphicFramePr>
          <p:nvPr>
            <p:extLst>
              <p:ext uri="{D42A27DB-BD31-4B8C-83A1-F6EECF244321}">
                <p14:modId xmlns:p14="http://schemas.microsoft.com/office/powerpoint/2010/main" val="599544482"/>
              </p:ext>
            </p:extLst>
          </p:nvPr>
        </p:nvGraphicFramePr>
        <p:xfrm>
          <a:off x="3524250" y="3771900"/>
          <a:ext cx="517525" cy="641350"/>
        </p:xfrm>
        <a:graphic>
          <a:graphicData uri="http://schemas.openxmlformats.org/presentationml/2006/ole">
            <mc:AlternateContent xmlns:mc="http://schemas.openxmlformats.org/markup-compatibility/2006">
              <mc:Choice xmlns:v="urn:schemas-microsoft-com:vml" Requires="v">
                <p:oleObj name="Artwork" r:id="rId7" imgW="4219048" imgH="5238095" progId="Adobe.Illustrator.7">
                  <p:embed/>
                </p:oleObj>
              </mc:Choice>
              <mc:Fallback>
                <p:oleObj name="Artwork" r:id="rId7"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4250" y="37719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 name="Object 100"/>
          <p:cNvGraphicFramePr>
            <a:graphicFrameLocks noChangeAspect="1"/>
          </p:cNvGraphicFramePr>
          <p:nvPr>
            <p:extLst>
              <p:ext uri="{D42A27DB-BD31-4B8C-83A1-F6EECF244321}">
                <p14:modId xmlns:p14="http://schemas.microsoft.com/office/powerpoint/2010/main" val="2192061359"/>
              </p:ext>
            </p:extLst>
          </p:nvPr>
        </p:nvGraphicFramePr>
        <p:xfrm>
          <a:off x="4154488" y="4591050"/>
          <a:ext cx="517525" cy="641350"/>
        </p:xfrm>
        <a:graphic>
          <a:graphicData uri="http://schemas.openxmlformats.org/presentationml/2006/ole">
            <mc:AlternateContent xmlns:mc="http://schemas.openxmlformats.org/markup-compatibility/2006">
              <mc:Choice xmlns:v="urn:schemas-microsoft-com:vml" Requires="v">
                <p:oleObj name="Artwork" r:id="rId8" imgW="4219048" imgH="5238095" progId="Adobe.Illustrator.7">
                  <p:embed/>
                </p:oleObj>
              </mc:Choice>
              <mc:Fallback>
                <p:oleObj name="Artwork" r:id="rId8"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4488" y="45910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 name="Object 101"/>
          <p:cNvGraphicFramePr>
            <a:graphicFrameLocks noChangeAspect="1"/>
          </p:cNvGraphicFramePr>
          <p:nvPr>
            <p:extLst>
              <p:ext uri="{D42A27DB-BD31-4B8C-83A1-F6EECF244321}">
                <p14:modId xmlns:p14="http://schemas.microsoft.com/office/powerpoint/2010/main" val="966227449"/>
              </p:ext>
            </p:extLst>
          </p:nvPr>
        </p:nvGraphicFramePr>
        <p:xfrm>
          <a:off x="4154488" y="3981450"/>
          <a:ext cx="517525" cy="641350"/>
        </p:xfrm>
        <a:graphic>
          <a:graphicData uri="http://schemas.openxmlformats.org/presentationml/2006/ole">
            <mc:AlternateContent xmlns:mc="http://schemas.openxmlformats.org/markup-compatibility/2006">
              <mc:Choice xmlns:v="urn:schemas-microsoft-com:vml" Requires="v">
                <p:oleObj name="Artwork" r:id="rId9" imgW="4219048" imgH="5238095" progId="Adobe.Illustrator.7">
                  <p:embed/>
                </p:oleObj>
              </mc:Choice>
              <mc:Fallback>
                <p:oleObj name="Artwork" r:id="rId9"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4488" y="39814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 name="Object 102"/>
          <p:cNvGraphicFramePr>
            <a:graphicFrameLocks noChangeAspect="1"/>
          </p:cNvGraphicFramePr>
          <p:nvPr>
            <p:extLst>
              <p:ext uri="{D42A27DB-BD31-4B8C-83A1-F6EECF244321}">
                <p14:modId xmlns:p14="http://schemas.microsoft.com/office/powerpoint/2010/main" val="806313237"/>
              </p:ext>
            </p:extLst>
          </p:nvPr>
        </p:nvGraphicFramePr>
        <p:xfrm>
          <a:off x="4660900" y="4591050"/>
          <a:ext cx="517525" cy="641350"/>
        </p:xfrm>
        <a:graphic>
          <a:graphicData uri="http://schemas.openxmlformats.org/presentationml/2006/ole">
            <mc:AlternateContent xmlns:mc="http://schemas.openxmlformats.org/markup-compatibility/2006">
              <mc:Choice xmlns:v="urn:schemas-microsoft-com:vml" Requires="v">
                <p:oleObj name="Artwork" r:id="rId10" imgW="4219048" imgH="5238095" progId="Adobe.Illustrator.7">
                  <p:embed/>
                </p:oleObj>
              </mc:Choice>
              <mc:Fallback>
                <p:oleObj name="Artwork" r:id="rId10"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0900" y="45910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 name="Object 103"/>
          <p:cNvGraphicFramePr>
            <a:graphicFrameLocks noChangeAspect="1"/>
          </p:cNvGraphicFramePr>
          <p:nvPr>
            <p:extLst>
              <p:ext uri="{D42A27DB-BD31-4B8C-83A1-F6EECF244321}">
                <p14:modId xmlns:p14="http://schemas.microsoft.com/office/powerpoint/2010/main" val="2355447465"/>
              </p:ext>
            </p:extLst>
          </p:nvPr>
        </p:nvGraphicFramePr>
        <p:xfrm>
          <a:off x="4660900" y="3848100"/>
          <a:ext cx="517525" cy="641350"/>
        </p:xfrm>
        <a:graphic>
          <a:graphicData uri="http://schemas.openxmlformats.org/presentationml/2006/ole">
            <mc:AlternateContent xmlns:mc="http://schemas.openxmlformats.org/markup-compatibility/2006">
              <mc:Choice xmlns:v="urn:schemas-microsoft-com:vml" Requires="v">
                <p:oleObj name="Artwork" r:id="rId11" imgW="4219048" imgH="5238095" progId="Adobe.Illustrator.7">
                  <p:embed/>
                </p:oleObj>
              </mc:Choice>
              <mc:Fallback>
                <p:oleObj name="Artwork" r:id="rId11"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0900" y="38481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 name="Object 104"/>
          <p:cNvGraphicFramePr>
            <a:graphicFrameLocks noChangeAspect="1"/>
          </p:cNvGraphicFramePr>
          <p:nvPr>
            <p:extLst>
              <p:ext uri="{D42A27DB-BD31-4B8C-83A1-F6EECF244321}">
                <p14:modId xmlns:p14="http://schemas.microsoft.com/office/powerpoint/2010/main" val="1422814054"/>
              </p:ext>
            </p:extLst>
          </p:nvPr>
        </p:nvGraphicFramePr>
        <p:xfrm>
          <a:off x="5308600" y="4038600"/>
          <a:ext cx="517525" cy="641350"/>
        </p:xfrm>
        <a:graphic>
          <a:graphicData uri="http://schemas.openxmlformats.org/presentationml/2006/ole">
            <mc:AlternateContent xmlns:mc="http://schemas.openxmlformats.org/markup-compatibility/2006">
              <mc:Choice xmlns:v="urn:schemas-microsoft-com:vml" Requires="v">
                <p:oleObj name="Artwork" r:id="rId12" imgW="4219048" imgH="5238095" progId="Adobe.Illustrator.7">
                  <p:embed/>
                </p:oleObj>
              </mc:Choice>
              <mc:Fallback>
                <p:oleObj name="Artwork" r:id="rId12"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8600" y="40386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 name="Object 105"/>
          <p:cNvGraphicFramePr>
            <a:graphicFrameLocks noChangeAspect="1"/>
          </p:cNvGraphicFramePr>
          <p:nvPr>
            <p:extLst>
              <p:ext uri="{D42A27DB-BD31-4B8C-83A1-F6EECF244321}">
                <p14:modId xmlns:p14="http://schemas.microsoft.com/office/powerpoint/2010/main" val="285515847"/>
              </p:ext>
            </p:extLst>
          </p:nvPr>
        </p:nvGraphicFramePr>
        <p:xfrm>
          <a:off x="7366000" y="4514850"/>
          <a:ext cx="517525" cy="641350"/>
        </p:xfrm>
        <a:graphic>
          <a:graphicData uri="http://schemas.openxmlformats.org/presentationml/2006/ole">
            <mc:AlternateContent xmlns:mc="http://schemas.openxmlformats.org/markup-compatibility/2006">
              <mc:Choice xmlns:v="urn:schemas-microsoft-com:vml" Requires="v">
                <p:oleObj name="Artwork" r:id="rId13" imgW="4219048" imgH="5238095" progId="Adobe.Illustrator.7">
                  <p:embed/>
                </p:oleObj>
              </mc:Choice>
              <mc:Fallback>
                <p:oleObj name="Artwork" r:id="rId13"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000" y="45148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 name="Object 106"/>
          <p:cNvGraphicFramePr>
            <a:graphicFrameLocks noChangeAspect="1"/>
          </p:cNvGraphicFramePr>
          <p:nvPr>
            <p:extLst>
              <p:ext uri="{D42A27DB-BD31-4B8C-83A1-F6EECF244321}">
                <p14:modId xmlns:p14="http://schemas.microsoft.com/office/powerpoint/2010/main" val="2738278718"/>
              </p:ext>
            </p:extLst>
          </p:nvPr>
        </p:nvGraphicFramePr>
        <p:xfrm>
          <a:off x="7366000" y="3771900"/>
          <a:ext cx="517525" cy="641350"/>
        </p:xfrm>
        <a:graphic>
          <a:graphicData uri="http://schemas.openxmlformats.org/presentationml/2006/ole">
            <mc:AlternateContent xmlns:mc="http://schemas.openxmlformats.org/markup-compatibility/2006">
              <mc:Choice xmlns:v="urn:schemas-microsoft-com:vml" Requires="v">
                <p:oleObj name="Artwork" r:id="rId14" imgW="4219048" imgH="5238095" progId="Adobe.Illustrator.7">
                  <p:embed/>
                </p:oleObj>
              </mc:Choice>
              <mc:Fallback>
                <p:oleObj name="Artwork" r:id="rId14"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000" y="37719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 name="Object 107"/>
          <p:cNvGraphicFramePr>
            <a:graphicFrameLocks noChangeAspect="1"/>
          </p:cNvGraphicFramePr>
          <p:nvPr>
            <p:extLst>
              <p:ext uri="{D42A27DB-BD31-4B8C-83A1-F6EECF244321}">
                <p14:modId xmlns:p14="http://schemas.microsoft.com/office/powerpoint/2010/main" val="4227074533"/>
              </p:ext>
            </p:extLst>
          </p:nvPr>
        </p:nvGraphicFramePr>
        <p:xfrm>
          <a:off x="7994650" y="4686300"/>
          <a:ext cx="517525" cy="641350"/>
        </p:xfrm>
        <a:graphic>
          <a:graphicData uri="http://schemas.openxmlformats.org/presentationml/2006/ole">
            <mc:AlternateContent xmlns:mc="http://schemas.openxmlformats.org/markup-compatibility/2006">
              <mc:Choice xmlns:v="urn:schemas-microsoft-com:vml" Requires="v">
                <p:oleObj name="Artwork" r:id="rId15" imgW="4219048" imgH="5238095" progId="Adobe.Illustrator.7">
                  <p:embed/>
                </p:oleObj>
              </mc:Choice>
              <mc:Fallback>
                <p:oleObj name="Artwork" r:id="rId15"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4650" y="468630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 name="Object 108"/>
          <p:cNvGraphicFramePr>
            <a:graphicFrameLocks noChangeAspect="1"/>
          </p:cNvGraphicFramePr>
          <p:nvPr>
            <p:extLst>
              <p:ext uri="{D42A27DB-BD31-4B8C-83A1-F6EECF244321}">
                <p14:modId xmlns:p14="http://schemas.microsoft.com/office/powerpoint/2010/main" val="2004852092"/>
              </p:ext>
            </p:extLst>
          </p:nvPr>
        </p:nvGraphicFramePr>
        <p:xfrm>
          <a:off x="7994650" y="3943350"/>
          <a:ext cx="517525" cy="641350"/>
        </p:xfrm>
        <a:graphic>
          <a:graphicData uri="http://schemas.openxmlformats.org/presentationml/2006/ole">
            <mc:AlternateContent xmlns:mc="http://schemas.openxmlformats.org/markup-compatibility/2006">
              <mc:Choice xmlns:v="urn:schemas-microsoft-com:vml" Requires="v">
                <p:oleObj name="Artwork" r:id="rId16" imgW="4219048" imgH="5238095" progId="Adobe.Illustrator.7">
                  <p:embed/>
                </p:oleObj>
              </mc:Choice>
              <mc:Fallback>
                <p:oleObj name="Artwork" r:id="rId16"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4650" y="3943350"/>
                        <a:ext cx="51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5" name="Picture 109" descr="ser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6963" y="4581525"/>
            <a:ext cx="374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10" descr="ser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16263" y="4581525"/>
            <a:ext cx="374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1" descr="ser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54713" y="4581525"/>
            <a:ext cx="374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2" descr="ser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64363" y="4581525"/>
            <a:ext cx="374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1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5433BBAF-3C5E-4B24-B4EC-2C9176A183BE}"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18</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3353675" cy="523220"/>
          </a:xfrm>
          <a:prstGeom prst="rect">
            <a:avLst/>
          </a:prstGeom>
        </p:spPr>
        <p:txBody>
          <a:bodyPr wrap="none">
            <a:spAutoFit/>
          </a:bodyPr>
          <a:lstStyle/>
          <a:p>
            <a:r>
              <a:rPr lang="es-CO" sz="2800" dirty="0">
                <a:solidFill>
                  <a:srgbClr val="0070C0"/>
                </a:solidFill>
              </a:rPr>
              <a:t> </a:t>
            </a:r>
            <a:r>
              <a:rPr lang="es-CO" sz="2800" dirty="0" err="1">
                <a:solidFill>
                  <a:srgbClr val="0070C0"/>
                </a:solidFill>
              </a:rPr>
              <a:t>Bridged</a:t>
            </a:r>
            <a:r>
              <a:rPr lang="es-CO" sz="2800" dirty="0">
                <a:solidFill>
                  <a:srgbClr val="0070C0"/>
                </a:solidFill>
              </a:rPr>
              <a:t> Virtual </a:t>
            </a:r>
            <a:r>
              <a:rPr lang="es-CO" sz="2800" dirty="0" err="1">
                <a:solidFill>
                  <a:srgbClr val="0070C0"/>
                </a:solidFill>
              </a:rPr>
              <a:t>LANs</a:t>
            </a:r>
            <a:endParaRPr lang="es-CO" sz="2800" dirty="0">
              <a:solidFill>
                <a:srgbClr val="0070C0"/>
              </a:solidFill>
            </a:endParaRPr>
          </a:p>
        </p:txBody>
      </p:sp>
      <p:sp>
        <p:nvSpPr>
          <p:cNvPr id="119" name="Freeform 2"/>
          <p:cNvSpPr>
            <a:spLocks/>
          </p:cNvSpPr>
          <p:nvPr/>
        </p:nvSpPr>
        <p:spPr bwMode="auto">
          <a:xfrm>
            <a:off x="1620838" y="3089275"/>
            <a:ext cx="1587" cy="427038"/>
          </a:xfrm>
          <a:custGeom>
            <a:avLst/>
            <a:gdLst>
              <a:gd name="T0" fmla="*/ 0 w 1"/>
              <a:gd name="T1" fmla="*/ 0 h 269"/>
              <a:gd name="T2" fmla="*/ 0 w 1"/>
              <a:gd name="T3" fmla="*/ 268 h 269"/>
              <a:gd name="T4" fmla="*/ 0 60000 65536"/>
              <a:gd name="T5" fmla="*/ 0 60000 65536"/>
            </a:gdLst>
            <a:ahLst/>
            <a:cxnLst>
              <a:cxn ang="T4">
                <a:pos x="T0" y="T1"/>
              </a:cxn>
              <a:cxn ang="T5">
                <a:pos x="T2" y="T3"/>
              </a:cxn>
            </a:cxnLst>
            <a:rect l="0" t="0" r="r" b="b"/>
            <a:pathLst>
              <a:path w="1" h="269">
                <a:moveTo>
                  <a:pt x="0" y="0"/>
                </a:moveTo>
                <a:lnTo>
                  <a:pt x="0" y="268"/>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0" name="Freeform 3"/>
          <p:cNvSpPr>
            <a:spLocks/>
          </p:cNvSpPr>
          <p:nvPr/>
        </p:nvSpPr>
        <p:spPr bwMode="auto">
          <a:xfrm>
            <a:off x="1739900" y="3109913"/>
            <a:ext cx="1588" cy="395287"/>
          </a:xfrm>
          <a:custGeom>
            <a:avLst/>
            <a:gdLst>
              <a:gd name="T0" fmla="*/ 0 w 1"/>
              <a:gd name="T1" fmla="*/ 0 h 249"/>
              <a:gd name="T2" fmla="*/ 0 w 1"/>
              <a:gd name="T3" fmla="*/ 248 h 249"/>
              <a:gd name="T4" fmla="*/ 0 60000 65536"/>
              <a:gd name="T5" fmla="*/ 0 60000 65536"/>
            </a:gdLst>
            <a:ahLst/>
            <a:cxnLst>
              <a:cxn ang="T4">
                <a:pos x="T0" y="T1"/>
              </a:cxn>
              <a:cxn ang="T5">
                <a:pos x="T2" y="T3"/>
              </a:cxn>
            </a:cxnLst>
            <a:rect l="0" t="0" r="r" b="b"/>
            <a:pathLst>
              <a:path w="1" h="249">
                <a:moveTo>
                  <a:pt x="0" y="0"/>
                </a:moveTo>
                <a:lnTo>
                  <a:pt x="0" y="248"/>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1" name="Freeform 4"/>
          <p:cNvSpPr>
            <a:spLocks/>
          </p:cNvSpPr>
          <p:nvPr/>
        </p:nvSpPr>
        <p:spPr bwMode="auto">
          <a:xfrm>
            <a:off x="2413000" y="3095625"/>
            <a:ext cx="1588" cy="558800"/>
          </a:xfrm>
          <a:custGeom>
            <a:avLst/>
            <a:gdLst>
              <a:gd name="T0" fmla="*/ 0 w 1"/>
              <a:gd name="T1" fmla="*/ 0 h 352"/>
              <a:gd name="T2" fmla="*/ 0 w 1"/>
              <a:gd name="T3" fmla="*/ 351 h 352"/>
              <a:gd name="T4" fmla="*/ 0 60000 65536"/>
              <a:gd name="T5" fmla="*/ 0 60000 65536"/>
            </a:gdLst>
            <a:ahLst/>
            <a:cxnLst>
              <a:cxn ang="T4">
                <a:pos x="T0" y="T1"/>
              </a:cxn>
              <a:cxn ang="T5">
                <a:pos x="T2" y="T3"/>
              </a:cxn>
            </a:cxnLst>
            <a:rect l="0" t="0" r="r" b="b"/>
            <a:pathLst>
              <a:path w="1" h="352">
                <a:moveTo>
                  <a:pt x="0" y="0"/>
                </a:moveTo>
                <a:lnTo>
                  <a:pt x="0" y="351"/>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2" name="Rectangle 6"/>
          <p:cNvSpPr>
            <a:spLocks noChangeArrowheads="1"/>
          </p:cNvSpPr>
          <p:nvPr/>
        </p:nvSpPr>
        <p:spPr bwMode="auto">
          <a:xfrm>
            <a:off x="1060450" y="5854700"/>
            <a:ext cx="7510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000" b="1">
                <a:solidFill>
                  <a:srgbClr val="000000"/>
                </a:solidFill>
                <a:latin typeface="Arial" pitchFamily="34" charset="0"/>
                <a:cs typeface="Arial" pitchFamily="34" charset="0"/>
              </a:rPr>
              <a:t>A VLAN is a logically-defined Layer 2 broadcast domain</a:t>
            </a:r>
          </a:p>
        </p:txBody>
      </p:sp>
      <p:sp>
        <p:nvSpPr>
          <p:cNvPr id="123" name="Freeform 7"/>
          <p:cNvSpPr>
            <a:spLocks/>
          </p:cNvSpPr>
          <p:nvPr/>
        </p:nvSpPr>
        <p:spPr bwMode="auto">
          <a:xfrm>
            <a:off x="6978650" y="1795463"/>
            <a:ext cx="1588" cy="287337"/>
          </a:xfrm>
          <a:custGeom>
            <a:avLst/>
            <a:gdLst>
              <a:gd name="T0" fmla="*/ 0 w 1"/>
              <a:gd name="T1" fmla="*/ 180 h 181"/>
              <a:gd name="T2" fmla="*/ 0 w 1"/>
              <a:gd name="T3" fmla="*/ 0 h 181"/>
              <a:gd name="T4" fmla="*/ 0 60000 65536"/>
              <a:gd name="T5" fmla="*/ 0 60000 65536"/>
            </a:gdLst>
            <a:ahLst/>
            <a:cxnLst>
              <a:cxn ang="T4">
                <a:pos x="T0" y="T1"/>
              </a:cxn>
              <a:cxn ang="T5">
                <a:pos x="T2" y="T3"/>
              </a:cxn>
            </a:cxnLst>
            <a:rect l="0" t="0" r="r" b="b"/>
            <a:pathLst>
              <a:path w="1" h="181">
                <a:moveTo>
                  <a:pt x="0" y="180"/>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4" name="Rectangle 8"/>
          <p:cNvSpPr>
            <a:spLocks noChangeArrowheads="1"/>
          </p:cNvSpPr>
          <p:nvPr/>
        </p:nvSpPr>
        <p:spPr bwMode="auto">
          <a:xfrm>
            <a:off x="1255713" y="4313238"/>
            <a:ext cx="15081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2000">
                <a:solidFill>
                  <a:srgbClr val="000000"/>
                </a:solidFill>
                <a:latin typeface="Arial" pitchFamily="34" charset="0"/>
                <a:cs typeface="Arial" pitchFamily="34" charset="0"/>
              </a:rPr>
              <a:t>Broadcast domains</a:t>
            </a:r>
            <a:endParaRPr lang="en-US" altLang="es-CO" sz="2000" u="sng">
              <a:solidFill>
                <a:srgbClr val="000000"/>
              </a:solidFill>
              <a:latin typeface="Arial" pitchFamily="34" charset="0"/>
              <a:cs typeface="Arial" pitchFamily="34" charset="0"/>
            </a:endParaRPr>
          </a:p>
        </p:txBody>
      </p:sp>
      <p:sp>
        <p:nvSpPr>
          <p:cNvPr id="125" name="Freeform 9"/>
          <p:cNvSpPr>
            <a:spLocks/>
          </p:cNvSpPr>
          <p:nvPr/>
        </p:nvSpPr>
        <p:spPr bwMode="auto">
          <a:xfrm>
            <a:off x="2305050" y="3117850"/>
            <a:ext cx="1588" cy="555625"/>
          </a:xfrm>
          <a:custGeom>
            <a:avLst/>
            <a:gdLst>
              <a:gd name="T0" fmla="*/ 0 w 1"/>
              <a:gd name="T1" fmla="*/ 0 h 350"/>
              <a:gd name="T2" fmla="*/ 0 w 1"/>
              <a:gd name="T3" fmla="*/ 349 h 350"/>
              <a:gd name="T4" fmla="*/ 0 60000 65536"/>
              <a:gd name="T5" fmla="*/ 0 60000 65536"/>
            </a:gdLst>
            <a:ahLst/>
            <a:cxnLst>
              <a:cxn ang="T4">
                <a:pos x="T0" y="T1"/>
              </a:cxn>
              <a:cxn ang="T5">
                <a:pos x="T2" y="T3"/>
              </a:cxn>
            </a:cxnLst>
            <a:rect l="0" t="0" r="r" b="b"/>
            <a:pathLst>
              <a:path w="1" h="350">
                <a:moveTo>
                  <a:pt x="0" y="0"/>
                </a:moveTo>
                <a:lnTo>
                  <a:pt x="0" y="349"/>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6" name="Freeform 10"/>
          <p:cNvSpPr>
            <a:spLocks/>
          </p:cNvSpPr>
          <p:nvPr/>
        </p:nvSpPr>
        <p:spPr bwMode="auto">
          <a:xfrm>
            <a:off x="4514850" y="1793875"/>
            <a:ext cx="1588" cy="322263"/>
          </a:xfrm>
          <a:custGeom>
            <a:avLst/>
            <a:gdLst>
              <a:gd name="T0" fmla="*/ 0 w 1"/>
              <a:gd name="T1" fmla="*/ 202 h 203"/>
              <a:gd name="T2" fmla="*/ 0 w 1"/>
              <a:gd name="T3" fmla="*/ 0 h 203"/>
              <a:gd name="T4" fmla="*/ 0 60000 65536"/>
              <a:gd name="T5" fmla="*/ 0 60000 65536"/>
            </a:gdLst>
            <a:ahLst/>
            <a:cxnLst>
              <a:cxn ang="T4">
                <a:pos x="T0" y="T1"/>
              </a:cxn>
              <a:cxn ang="T5">
                <a:pos x="T2" y="T3"/>
              </a:cxn>
            </a:cxnLst>
            <a:rect l="0" t="0" r="r" b="b"/>
            <a:pathLst>
              <a:path w="1" h="203">
                <a:moveTo>
                  <a:pt x="0" y="202"/>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7" name="Freeform 11"/>
          <p:cNvSpPr>
            <a:spLocks/>
          </p:cNvSpPr>
          <p:nvPr/>
        </p:nvSpPr>
        <p:spPr bwMode="auto">
          <a:xfrm>
            <a:off x="4027488" y="3078163"/>
            <a:ext cx="1587" cy="2043112"/>
          </a:xfrm>
          <a:custGeom>
            <a:avLst/>
            <a:gdLst>
              <a:gd name="T0" fmla="*/ 0 w 1"/>
              <a:gd name="T1" fmla="*/ 0 h 1287"/>
              <a:gd name="T2" fmla="*/ 0 w 1"/>
              <a:gd name="T3" fmla="*/ 1286 h 1287"/>
              <a:gd name="T4" fmla="*/ 0 60000 65536"/>
              <a:gd name="T5" fmla="*/ 0 60000 65536"/>
            </a:gdLst>
            <a:ahLst/>
            <a:cxnLst>
              <a:cxn ang="T4">
                <a:pos x="T0" y="T1"/>
              </a:cxn>
              <a:cxn ang="T5">
                <a:pos x="T2" y="T3"/>
              </a:cxn>
            </a:cxnLst>
            <a:rect l="0" t="0" r="r" b="b"/>
            <a:pathLst>
              <a:path w="1" h="1287">
                <a:moveTo>
                  <a:pt x="0" y="0"/>
                </a:moveTo>
                <a:lnTo>
                  <a:pt x="0" y="1286"/>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8" name="Freeform 12"/>
          <p:cNvSpPr>
            <a:spLocks/>
          </p:cNvSpPr>
          <p:nvPr/>
        </p:nvSpPr>
        <p:spPr bwMode="auto">
          <a:xfrm>
            <a:off x="4035425" y="3589338"/>
            <a:ext cx="107950"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9" name="Freeform 13"/>
          <p:cNvSpPr>
            <a:spLocks/>
          </p:cNvSpPr>
          <p:nvPr/>
        </p:nvSpPr>
        <p:spPr bwMode="auto">
          <a:xfrm>
            <a:off x="4035425" y="4024313"/>
            <a:ext cx="107950"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0" name="Rectangle 14"/>
          <p:cNvSpPr>
            <a:spLocks noChangeArrowheads="1"/>
          </p:cNvSpPr>
          <p:nvPr/>
        </p:nvSpPr>
        <p:spPr bwMode="auto">
          <a:xfrm>
            <a:off x="1230313" y="3362325"/>
            <a:ext cx="750887" cy="4635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400">
                <a:solidFill>
                  <a:srgbClr val="000000"/>
                </a:solidFill>
                <a:latin typeface="Arial" pitchFamily="34" charset="0"/>
                <a:cs typeface="Arial" pitchFamily="34" charset="0"/>
              </a:rPr>
              <a:t>VLAN </a:t>
            </a:r>
          </a:p>
          <a:p>
            <a:pPr algn="ctr" fontAlgn="base">
              <a:lnSpc>
                <a:spcPct val="90000"/>
              </a:lnSpc>
              <a:spcBef>
                <a:spcPct val="0"/>
              </a:spcBef>
              <a:spcAft>
                <a:spcPct val="0"/>
              </a:spcAft>
            </a:pPr>
            <a:r>
              <a:rPr lang="en-US" altLang="es-CO" sz="1400">
                <a:solidFill>
                  <a:srgbClr val="000000"/>
                </a:solidFill>
                <a:latin typeface="Arial" pitchFamily="34" charset="0"/>
                <a:cs typeface="Arial" pitchFamily="34" charset="0"/>
              </a:rPr>
              <a:t>1</a:t>
            </a:r>
            <a:endParaRPr lang="en-US" altLang="es-CO" sz="1400">
              <a:solidFill>
                <a:srgbClr val="D8DCE2"/>
              </a:solidFill>
              <a:latin typeface="Arial" pitchFamily="34" charset="0"/>
              <a:cs typeface="Arial" pitchFamily="34" charset="0"/>
            </a:endParaRPr>
          </a:p>
        </p:txBody>
      </p:sp>
      <p:sp>
        <p:nvSpPr>
          <p:cNvPr id="131" name="Rectangle 15"/>
          <p:cNvSpPr>
            <a:spLocks noChangeArrowheads="1"/>
          </p:cNvSpPr>
          <p:nvPr/>
        </p:nvSpPr>
        <p:spPr bwMode="blackWhite">
          <a:xfrm>
            <a:off x="2070100" y="3355975"/>
            <a:ext cx="844550" cy="463550"/>
          </a:xfrm>
          <a:prstGeom prst="rect">
            <a:avLst/>
          </a:prstGeom>
          <a:solidFill>
            <a:srgbClr val="94A3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2</a:t>
            </a:r>
            <a:endParaRPr kumimoji="0" lang="en-US" altLang="es-CO" sz="1400" b="0" i="0" u="none" strike="noStrike" kern="0" cap="none" spc="0" normalizeH="0" baseline="0" noProof="0">
              <a:ln>
                <a:noFill/>
              </a:ln>
              <a:solidFill>
                <a:srgbClr val="D8DCE2"/>
              </a:solidFill>
              <a:effectLst/>
              <a:uLnTx/>
              <a:uFillTx/>
              <a:latin typeface="Arial" pitchFamily="34" charset="0"/>
              <a:cs typeface="Arial" pitchFamily="34" charset="0"/>
            </a:endParaRPr>
          </a:p>
        </p:txBody>
      </p:sp>
      <p:grpSp>
        <p:nvGrpSpPr>
          <p:cNvPr id="132" name="Group 16"/>
          <p:cNvGrpSpPr>
            <a:grpSpLocks/>
          </p:cNvGrpSpPr>
          <p:nvPr/>
        </p:nvGrpSpPr>
        <p:grpSpPr bwMode="auto">
          <a:xfrm>
            <a:off x="4521200" y="3849688"/>
            <a:ext cx="3306763" cy="709612"/>
            <a:chOff x="3204" y="2425"/>
            <a:chExt cx="2343" cy="447"/>
          </a:xfrm>
        </p:grpSpPr>
        <p:sp>
          <p:nvSpPr>
            <p:cNvPr id="133" name="Rectangle 17"/>
            <p:cNvSpPr>
              <a:spLocks noChangeArrowheads="1"/>
            </p:cNvSpPr>
            <p:nvPr/>
          </p:nvSpPr>
          <p:spPr bwMode="auto">
            <a:xfrm>
              <a:off x="3204" y="2425"/>
              <a:ext cx="2343" cy="44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34" name="Rectangle 18"/>
            <p:cNvSpPr>
              <a:spLocks noChangeArrowheads="1"/>
            </p:cNvSpPr>
            <p:nvPr/>
          </p:nvSpPr>
          <p:spPr bwMode="auto">
            <a:xfrm>
              <a:off x="3327" y="2676"/>
              <a:ext cx="607" cy="189"/>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600">
                  <a:solidFill>
                    <a:srgbClr val="000000"/>
                  </a:solidFill>
                  <a:latin typeface="Arial" pitchFamily="34" charset="0"/>
                  <a:cs typeface="Arial" pitchFamily="34" charset="0"/>
                </a:rPr>
                <a:t>VLAN 3</a:t>
              </a:r>
              <a:endParaRPr lang="en-US" altLang="es-CO" sz="1600">
                <a:solidFill>
                  <a:srgbClr val="D8DCE2"/>
                </a:solidFill>
                <a:latin typeface="Arial" pitchFamily="34" charset="0"/>
                <a:cs typeface="Arial" pitchFamily="34" charset="0"/>
              </a:endParaRPr>
            </a:p>
          </p:txBody>
        </p:sp>
      </p:grpSp>
      <p:grpSp>
        <p:nvGrpSpPr>
          <p:cNvPr id="135" name="Group 19"/>
          <p:cNvGrpSpPr>
            <a:grpSpLocks/>
          </p:cNvGrpSpPr>
          <p:nvPr/>
        </p:nvGrpSpPr>
        <p:grpSpPr bwMode="auto">
          <a:xfrm>
            <a:off x="2601913" y="4729163"/>
            <a:ext cx="1905000" cy="782637"/>
            <a:chOff x="1844" y="2979"/>
            <a:chExt cx="1350" cy="493"/>
          </a:xfrm>
        </p:grpSpPr>
        <p:sp>
          <p:nvSpPr>
            <p:cNvPr id="136" name="Rectangle 20"/>
            <p:cNvSpPr>
              <a:spLocks noChangeArrowheads="1"/>
            </p:cNvSpPr>
            <p:nvPr/>
          </p:nvSpPr>
          <p:spPr bwMode="auto">
            <a:xfrm>
              <a:off x="1844" y="2979"/>
              <a:ext cx="1350" cy="473"/>
            </a:xfrm>
            <a:prstGeom prst="rect">
              <a:avLst/>
            </a:prstGeom>
            <a:solidFill>
              <a:srgbClr val="A2C1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37" name="Rectangle 21"/>
            <p:cNvSpPr>
              <a:spLocks noChangeArrowheads="1"/>
            </p:cNvSpPr>
            <p:nvPr/>
          </p:nvSpPr>
          <p:spPr bwMode="auto">
            <a:xfrm>
              <a:off x="2516" y="3266"/>
              <a:ext cx="67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a:solidFill>
                    <a:srgbClr val="000000"/>
                  </a:solidFill>
                  <a:latin typeface="Arial" pitchFamily="34" charset="0"/>
                  <a:cs typeface="Arial" pitchFamily="34" charset="0"/>
                </a:rPr>
                <a:t>VLAN 5</a:t>
              </a:r>
              <a:endParaRPr lang="en-US" altLang="es-CO">
                <a:solidFill>
                  <a:srgbClr val="D8DCE2"/>
                </a:solidFill>
                <a:latin typeface="Arial" pitchFamily="34" charset="0"/>
                <a:cs typeface="Arial" pitchFamily="34" charset="0"/>
              </a:endParaRPr>
            </a:p>
          </p:txBody>
        </p:sp>
      </p:grpSp>
      <p:sp>
        <p:nvSpPr>
          <p:cNvPr id="138" name="Freeform 22"/>
          <p:cNvSpPr>
            <a:spLocks/>
          </p:cNvSpPr>
          <p:nvPr/>
        </p:nvSpPr>
        <p:spPr bwMode="auto">
          <a:xfrm>
            <a:off x="2554288" y="3013075"/>
            <a:ext cx="1587" cy="254000"/>
          </a:xfrm>
          <a:custGeom>
            <a:avLst/>
            <a:gdLst>
              <a:gd name="T0" fmla="*/ 0 w 1"/>
              <a:gd name="T1" fmla="*/ 0 h 160"/>
              <a:gd name="T2" fmla="*/ 0 w 1"/>
              <a:gd name="T3" fmla="*/ 159 h 160"/>
              <a:gd name="T4" fmla="*/ 0 60000 65536"/>
              <a:gd name="T5" fmla="*/ 0 60000 65536"/>
            </a:gdLst>
            <a:ahLst/>
            <a:cxnLst>
              <a:cxn ang="T4">
                <a:pos x="T0" y="T1"/>
              </a:cxn>
              <a:cxn ang="T5">
                <a:pos x="T2" y="T3"/>
              </a:cxn>
            </a:cxnLst>
            <a:rect l="0" t="0" r="r" b="b"/>
            <a:pathLst>
              <a:path w="1" h="160">
                <a:moveTo>
                  <a:pt x="0" y="0"/>
                </a:moveTo>
                <a:lnTo>
                  <a:pt x="0" y="159"/>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9" name="Rectangle 23"/>
          <p:cNvSpPr>
            <a:spLocks noChangeArrowheads="1"/>
          </p:cNvSpPr>
          <p:nvPr/>
        </p:nvSpPr>
        <p:spPr bwMode="auto">
          <a:xfrm>
            <a:off x="3948113" y="2160588"/>
            <a:ext cx="1135062" cy="919162"/>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40" name="Group 24"/>
          <p:cNvGrpSpPr>
            <a:grpSpLocks/>
          </p:cNvGrpSpPr>
          <p:nvPr/>
        </p:nvGrpSpPr>
        <p:grpSpPr bwMode="auto">
          <a:xfrm>
            <a:off x="3978275" y="3101975"/>
            <a:ext cx="1081088" cy="31750"/>
            <a:chOff x="2819" y="1954"/>
            <a:chExt cx="766" cy="20"/>
          </a:xfrm>
        </p:grpSpPr>
        <p:sp>
          <p:nvSpPr>
            <p:cNvPr id="141" name="Rectangle 25"/>
            <p:cNvSpPr>
              <a:spLocks noChangeArrowheads="1"/>
            </p:cNvSpPr>
            <p:nvPr/>
          </p:nvSpPr>
          <p:spPr bwMode="auto">
            <a:xfrm>
              <a:off x="2819" y="1954"/>
              <a:ext cx="22"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2" name="Rectangle 26"/>
            <p:cNvSpPr>
              <a:spLocks noChangeArrowheads="1"/>
            </p:cNvSpPr>
            <p:nvPr/>
          </p:nvSpPr>
          <p:spPr bwMode="auto">
            <a:xfrm>
              <a:off x="2874"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3" name="Rectangle 27"/>
            <p:cNvSpPr>
              <a:spLocks noChangeArrowheads="1"/>
            </p:cNvSpPr>
            <p:nvPr/>
          </p:nvSpPr>
          <p:spPr bwMode="auto">
            <a:xfrm>
              <a:off x="2923"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4" name="Rectangle 28"/>
            <p:cNvSpPr>
              <a:spLocks noChangeArrowheads="1"/>
            </p:cNvSpPr>
            <p:nvPr/>
          </p:nvSpPr>
          <p:spPr bwMode="auto">
            <a:xfrm>
              <a:off x="2972"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5" name="Rectangle 29"/>
            <p:cNvSpPr>
              <a:spLocks noChangeArrowheads="1"/>
            </p:cNvSpPr>
            <p:nvPr/>
          </p:nvSpPr>
          <p:spPr bwMode="auto">
            <a:xfrm>
              <a:off x="3021"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6" name="Rectangle 30"/>
            <p:cNvSpPr>
              <a:spLocks noChangeArrowheads="1"/>
            </p:cNvSpPr>
            <p:nvPr/>
          </p:nvSpPr>
          <p:spPr bwMode="auto">
            <a:xfrm>
              <a:off x="3072"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7" name="Rectangle 31"/>
            <p:cNvSpPr>
              <a:spLocks noChangeArrowheads="1"/>
            </p:cNvSpPr>
            <p:nvPr/>
          </p:nvSpPr>
          <p:spPr bwMode="auto">
            <a:xfrm>
              <a:off x="3119"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8" name="Rectangle 32"/>
            <p:cNvSpPr>
              <a:spLocks noChangeArrowheads="1"/>
            </p:cNvSpPr>
            <p:nvPr/>
          </p:nvSpPr>
          <p:spPr bwMode="auto">
            <a:xfrm>
              <a:off x="3170" y="1954"/>
              <a:ext cx="21"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9" name="Rectangle 33"/>
            <p:cNvSpPr>
              <a:spLocks noChangeArrowheads="1"/>
            </p:cNvSpPr>
            <p:nvPr/>
          </p:nvSpPr>
          <p:spPr bwMode="auto">
            <a:xfrm>
              <a:off x="3218"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0" name="Rectangle 34"/>
            <p:cNvSpPr>
              <a:spLocks noChangeArrowheads="1"/>
            </p:cNvSpPr>
            <p:nvPr/>
          </p:nvSpPr>
          <p:spPr bwMode="auto">
            <a:xfrm>
              <a:off x="3268"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1" name="Rectangle 35"/>
            <p:cNvSpPr>
              <a:spLocks noChangeArrowheads="1"/>
            </p:cNvSpPr>
            <p:nvPr/>
          </p:nvSpPr>
          <p:spPr bwMode="auto">
            <a:xfrm>
              <a:off x="3316"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2" name="Rectangle 36"/>
            <p:cNvSpPr>
              <a:spLocks noChangeArrowheads="1"/>
            </p:cNvSpPr>
            <p:nvPr/>
          </p:nvSpPr>
          <p:spPr bwMode="auto">
            <a:xfrm>
              <a:off x="3365" y="1954"/>
              <a:ext cx="22"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3" name="Rectangle 37"/>
            <p:cNvSpPr>
              <a:spLocks noChangeArrowheads="1"/>
            </p:cNvSpPr>
            <p:nvPr/>
          </p:nvSpPr>
          <p:spPr bwMode="auto">
            <a:xfrm>
              <a:off x="3414"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4" name="Rectangle 38"/>
            <p:cNvSpPr>
              <a:spLocks noChangeArrowheads="1"/>
            </p:cNvSpPr>
            <p:nvPr/>
          </p:nvSpPr>
          <p:spPr bwMode="auto">
            <a:xfrm>
              <a:off x="3463"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5" name="Rectangle 39"/>
            <p:cNvSpPr>
              <a:spLocks noChangeArrowheads="1"/>
            </p:cNvSpPr>
            <p:nvPr/>
          </p:nvSpPr>
          <p:spPr bwMode="auto">
            <a:xfrm>
              <a:off x="3512"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6" name="Rectangle 40"/>
            <p:cNvSpPr>
              <a:spLocks noChangeArrowheads="1"/>
            </p:cNvSpPr>
            <p:nvPr/>
          </p:nvSpPr>
          <p:spPr bwMode="auto">
            <a:xfrm>
              <a:off x="3562"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57" name="Rectangle 41"/>
          <p:cNvSpPr>
            <a:spLocks noChangeArrowheads="1"/>
          </p:cNvSpPr>
          <p:nvPr/>
        </p:nvSpPr>
        <p:spPr bwMode="blackWhite">
          <a:xfrm>
            <a:off x="4438650" y="2100263"/>
            <a:ext cx="138113" cy="47625"/>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8" name="Rectangle 42"/>
          <p:cNvSpPr>
            <a:spLocks noChangeArrowheads="1"/>
          </p:cNvSpPr>
          <p:nvPr/>
        </p:nvSpPr>
        <p:spPr bwMode="blackWhite">
          <a:xfrm>
            <a:off x="4460875" y="2159000"/>
            <a:ext cx="92075" cy="7143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9" name="Freeform 43"/>
          <p:cNvSpPr>
            <a:spLocks/>
          </p:cNvSpPr>
          <p:nvPr/>
        </p:nvSpPr>
        <p:spPr bwMode="auto">
          <a:xfrm>
            <a:off x="2057400" y="1793875"/>
            <a:ext cx="1588" cy="341313"/>
          </a:xfrm>
          <a:custGeom>
            <a:avLst/>
            <a:gdLst>
              <a:gd name="T0" fmla="*/ 0 w 1"/>
              <a:gd name="T1" fmla="*/ 214 h 215"/>
              <a:gd name="T2" fmla="*/ 0 w 1"/>
              <a:gd name="T3" fmla="*/ 0 h 215"/>
              <a:gd name="T4" fmla="*/ 0 60000 65536"/>
              <a:gd name="T5" fmla="*/ 0 60000 65536"/>
            </a:gdLst>
            <a:ahLst/>
            <a:cxnLst>
              <a:cxn ang="T4">
                <a:pos x="T0" y="T1"/>
              </a:cxn>
              <a:cxn ang="T5">
                <a:pos x="T2" y="T3"/>
              </a:cxn>
            </a:cxnLst>
            <a:rect l="0" t="0" r="r" b="b"/>
            <a:pathLst>
              <a:path w="1" h="215">
                <a:moveTo>
                  <a:pt x="0" y="214"/>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0" name="Freeform 44"/>
          <p:cNvSpPr>
            <a:spLocks/>
          </p:cNvSpPr>
          <p:nvPr/>
        </p:nvSpPr>
        <p:spPr bwMode="auto">
          <a:xfrm>
            <a:off x="5788025" y="1790700"/>
            <a:ext cx="1588" cy="2208213"/>
          </a:xfrm>
          <a:custGeom>
            <a:avLst/>
            <a:gdLst>
              <a:gd name="T0" fmla="*/ 0 w 1"/>
              <a:gd name="T1" fmla="*/ 0 h 1391"/>
              <a:gd name="T2" fmla="*/ 0 w 1"/>
              <a:gd name="T3" fmla="*/ 1390 h 1391"/>
              <a:gd name="T4" fmla="*/ 0 60000 65536"/>
              <a:gd name="T5" fmla="*/ 0 60000 65536"/>
            </a:gdLst>
            <a:ahLst/>
            <a:cxnLst>
              <a:cxn ang="T4">
                <a:pos x="T0" y="T1"/>
              </a:cxn>
              <a:cxn ang="T5">
                <a:pos x="T2" y="T3"/>
              </a:cxn>
            </a:cxnLst>
            <a:rect l="0" t="0" r="r" b="b"/>
            <a:pathLst>
              <a:path w="1" h="1391">
                <a:moveTo>
                  <a:pt x="0" y="0"/>
                </a:moveTo>
                <a:lnTo>
                  <a:pt x="0" y="139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1" name="Freeform 45"/>
          <p:cNvSpPr>
            <a:spLocks/>
          </p:cNvSpPr>
          <p:nvPr/>
        </p:nvSpPr>
        <p:spPr bwMode="auto">
          <a:xfrm>
            <a:off x="6697663" y="3097213"/>
            <a:ext cx="1587" cy="1084262"/>
          </a:xfrm>
          <a:custGeom>
            <a:avLst/>
            <a:gdLst>
              <a:gd name="T0" fmla="*/ 0 w 1"/>
              <a:gd name="T1" fmla="*/ 0 h 683"/>
              <a:gd name="T2" fmla="*/ 0 w 1"/>
              <a:gd name="T3" fmla="*/ 682 h 683"/>
              <a:gd name="T4" fmla="*/ 0 60000 65536"/>
              <a:gd name="T5" fmla="*/ 0 60000 65536"/>
            </a:gdLst>
            <a:ahLst/>
            <a:cxnLst>
              <a:cxn ang="T4">
                <a:pos x="T0" y="T1"/>
              </a:cxn>
              <a:cxn ang="T5">
                <a:pos x="T2" y="T3"/>
              </a:cxn>
            </a:cxnLst>
            <a:rect l="0" t="0" r="r" b="b"/>
            <a:pathLst>
              <a:path w="1" h="683">
                <a:moveTo>
                  <a:pt x="0" y="0"/>
                </a:moveTo>
                <a:lnTo>
                  <a:pt x="0" y="682"/>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62" name="Group 46"/>
          <p:cNvGrpSpPr>
            <a:grpSpLocks/>
          </p:cNvGrpSpPr>
          <p:nvPr/>
        </p:nvGrpSpPr>
        <p:grpSpPr bwMode="auto">
          <a:xfrm>
            <a:off x="5618163" y="3917950"/>
            <a:ext cx="1257300" cy="615950"/>
            <a:chOff x="3981" y="2468"/>
            <a:chExt cx="891" cy="388"/>
          </a:xfrm>
        </p:grpSpPr>
        <p:sp>
          <p:nvSpPr>
            <p:cNvPr id="163" name="Rectangle 47"/>
            <p:cNvSpPr>
              <a:spLocks noChangeArrowheads="1"/>
            </p:cNvSpPr>
            <p:nvPr/>
          </p:nvSpPr>
          <p:spPr bwMode="auto">
            <a:xfrm>
              <a:off x="3981" y="2468"/>
              <a:ext cx="891" cy="359"/>
            </a:xfrm>
            <a:prstGeom prst="rect">
              <a:avLst/>
            </a:prstGeom>
            <a:solidFill>
              <a:srgbClr val="8CF4EA"/>
            </a:solidFill>
            <a:ln w="12700">
              <a:solidFill>
                <a:srgbClr val="FFFFFF"/>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4" name="Rectangle 48"/>
            <p:cNvSpPr>
              <a:spLocks noChangeArrowheads="1"/>
            </p:cNvSpPr>
            <p:nvPr/>
          </p:nvSpPr>
          <p:spPr bwMode="auto">
            <a:xfrm>
              <a:off x="4154" y="2528"/>
              <a:ext cx="487"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600" b="0" i="0" u="none" strike="noStrike" kern="0" cap="none" spc="0" normalizeH="0" baseline="0" noProof="0">
                  <a:ln>
                    <a:noFill/>
                  </a:ln>
                  <a:solidFill>
                    <a:srgbClr val="000000"/>
                  </a:solidFill>
                  <a:effectLst/>
                  <a:uLnTx/>
                  <a:uFillTx/>
                  <a:latin typeface="Arial" pitchFamily="34" charset="0"/>
                  <a:cs typeface="Arial" pitchFamily="34" charset="0"/>
                </a:rPr>
                <a:t>VLAN</a:t>
              </a:r>
              <a:endParaRPr kumimoji="0" lang="en-US" altLang="es-CO" sz="1600" b="0" i="0" u="none" strike="noStrike" kern="0" cap="none" spc="0" normalizeH="0" baseline="0" noProof="0">
                <a:ln>
                  <a:noFill/>
                </a:ln>
                <a:solidFill>
                  <a:srgbClr val="D8DCE2"/>
                </a:solidFill>
                <a:effectLst/>
                <a:uLnTx/>
                <a:uFillTx/>
                <a:latin typeface="Arial" pitchFamily="34" charset="0"/>
                <a:cs typeface="Arial" pitchFamily="34" charset="0"/>
              </a:endParaRPr>
            </a:p>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600" b="0" i="0" u="none" strike="noStrike" kern="0" cap="none" spc="0" normalizeH="0" baseline="0" noProof="0">
                  <a:ln>
                    <a:noFill/>
                  </a:ln>
                  <a:solidFill>
                    <a:srgbClr val="000000"/>
                  </a:solidFill>
                  <a:effectLst/>
                  <a:uLnTx/>
                  <a:uFillTx/>
                  <a:latin typeface="Arial" pitchFamily="34" charset="0"/>
                  <a:cs typeface="Arial" pitchFamily="34" charset="0"/>
                </a:rPr>
                <a:t>4</a:t>
              </a:r>
              <a:endParaRPr kumimoji="0" lang="en-US" altLang="es-CO" sz="1600" b="0" i="0" u="none" strike="noStrike" kern="0" cap="none" spc="0" normalizeH="0" baseline="0" noProof="0">
                <a:ln>
                  <a:noFill/>
                </a:ln>
                <a:solidFill>
                  <a:srgbClr val="D8DCE2"/>
                </a:solidFill>
                <a:effectLst/>
                <a:uLnTx/>
                <a:uFillTx/>
                <a:latin typeface="Arial" pitchFamily="34" charset="0"/>
                <a:cs typeface="Arial" pitchFamily="34" charset="0"/>
              </a:endParaRPr>
            </a:p>
          </p:txBody>
        </p:sp>
      </p:grpSp>
      <p:sp>
        <p:nvSpPr>
          <p:cNvPr id="165" name="Rectangle 49"/>
          <p:cNvSpPr>
            <a:spLocks noChangeArrowheads="1"/>
          </p:cNvSpPr>
          <p:nvPr/>
        </p:nvSpPr>
        <p:spPr bwMode="auto">
          <a:xfrm>
            <a:off x="1466850" y="2176463"/>
            <a:ext cx="1131888" cy="920750"/>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66" name="Rectangle 50"/>
          <p:cNvSpPr>
            <a:spLocks noChangeArrowheads="1"/>
          </p:cNvSpPr>
          <p:nvPr/>
        </p:nvSpPr>
        <p:spPr bwMode="blackWhite">
          <a:xfrm>
            <a:off x="1504950" y="2401888"/>
            <a:ext cx="106045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Switch</a:t>
            </a:r>
          </a:p>
        </p:txBody>
      </p:sp>
      <p:grpSp>
        <p:nvGrpSpPr>
          <p:cNvPr id="167" name="Group 51"/>
          <p:cNvGrpSpPr>
            <a:grpSpLocks/>
          </p:cNvGrpSpPr>
          <p:nvPr/>
        </p:nvGrpSpPr>
        <p:grpSpPr bwMode="auto">
          <a:xfrm>
            <a:off x="1495425" y="3116263"/>
            <a:ext cx="1081088" cy="34925"/>
            <a:chOff x="1060" y="1963"/>
            <a:chExt cx="766" cy="22"/>
          </a:xfrm>
        </p:grpSpPr>
        <p:sp>
          <p:nvSpPr>
            <p:cNvPr id="168" name="Rectangle 52"/>
            <p:cNvSpPr>
              <a:spLocks noChangeArrowheads="1"/>
            </p:cNvSpPr>
            <p:nvPr/>
          </p:nvSpPr>
          <p:spPr bwMode="auto">
            <a:xfrm>
              <a:off x="1060"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9" name="Rectangle 53"/>
            <p:cNvSpPr>
              <a:spLocks noChangeArrowheads="1"/>
            </p:cNvSpPr>
            <p:nvPr/>
          </p:nvSpPr>
          <p:spPr bwMode="auto">
            <a:xfrm>
              <a:off x="1117" y="1963"/>
              <a:ext cx="22"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0" name="Rectangle 54"/>
            <p:cNvSpPr>
              <a:spLocks noChangeArrowheads="1"/>
            </p:cNvSpPr>
            <p:nvPr/>
          </p:nvSpPr>
          <p:spPr bwMode="auto">
            <a:xfrm>
              <a:off x="1166"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1" name="Rectangle 55"/>
            <p:cNvSpPr>
              <a:spLocks noChangeArrowheads="1"/>
            </p:cNvSpPr>
            <p:nvPr/>
          </p:nvSpPr>
          <p:spPr bwMode="auto">
            <a:xfrm>
              <a:off x="121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2" name="Rectangle 56"/>
            <p:cNvSpPr>
              <a:spLocks noChangeArrowheads="1"/>
            </p:cNvSpPr>
            <p:nvPr/>
          </p:nvSpPr>
          <p:spPr bwMode="auto">
            <a:xfrm>
              <a:off x="1264"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3" name="Rectangle 57"/>
            <p:cNvSpPr>
              <a:spLocks noChangeArrowheads="1"/>
            </p:cNvSpPr>
            <p:nvPr/>
          </p:nvSpPr>
          <p:spPr bwMode="auto">
            <a:xfrm>
              <a:off x="1313"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4" name="Rectangle 58"/>
            <p:cNvSpPr>
              <a:spLocks noChangeArrowheads="1"/>
            </p:cNvSpPr>
            <p:nvPr/>
          </p:nvSpPr>
          <p:spPr bwMode="auto">
            <a:xfrm>
              <a:off x="1363"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5" name="Rectangle 59"/>
            <p:cNvSpPr>
              <a:spLocks noChangeArrowheads="1"/>
            </p:cNvSpPr>
            <p:nvPr/>
          </p:nvSpPr>
          <p:spPr bwMode="auto">
            <a:xfrm>
              <a:off x="1410"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6" name="Rectangle 60"/>
            <p:cNvSpPr>
              <a:spLocks noChangeArrowheads="1"/>
            </p:cNvSpPr>
            <p:nvPr/>
          </p:nvSpPr>
          <p:spPr bwMode="auto">
            <a:xfrm>
              <a:off x="1459"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7" name="Rectangle 61"/>
            <p:cNvSpPr>
              <a:spLocks noChangeArrowheads="1"/>
            </p:cNvSpPr>
            <p:nvPr/>
          </p:nvSpPr>
          <p:spPr bwMode="auto">
            <a:xfrm>
              <a:off x="1509"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8" name="Rectangle 62"/>
            <p:cNvSpPr>
              <a:spLocks noChangeArrowheads="1"/>
            </p:cNvSpPr>
            <p:nvPr/>
          </p:nvSpPr>
          <p:spPr bwMode="auto">
            <a:xfrm>
              <a:off x="1558"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9" name="Rectangle 63"/>
            <p:cNvSpPr>
              <a:spLocks noChangeArrowheads="1"/>
            </p:cNvSpPr>
            <p:nvPr/>
          </p:nvSpPr>
          <p:spPr bwMode="auto">
            <a:xfrm>
              <a:off x="1606"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0" name="Rectangle 64"/>
            <p:cNvSpPr>
              <a:spLocks noChangeArrowheads="1"/>
            </p:cNvSpPr>
            <p:nvPr/>
          </p:nvSpPr>
          <p:spPr bwMode="auto">
            <a:xfrm>
              <a:off x="1655"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1" name="Rectangle 65"/>
            <p:cNvSpPr>
              <a:spLocks noChangeArrowheads="1"/>
            </p:cNvSpPr>
            <p:nvPr/>
          </p:nvSpPr>
          <p:spPr bwMode="auto">
            <a:xfrm>
              <a:off x="170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2" name="Rectangle 66"/>
            <p:cNvSpPr>
              <a:spLocks noChangeArrowheads="1"/>
            </p:cNvSpPr>
            <p:nvPr/>
          </p:nvSpPr>
          <p:spPr bwMode="auto">
            <a:xfrm>
              <a:off x="175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3" name="Rectangle 67"/>
            <p:cNvSpPr>
              <a:spLocks noChangeArrowheads="1"/>
            </p:cNvSpPr>
            <p:nvPr/>
          </p:nvSpPr>
          <p:spPr bwMode="auto">
            <a:xfrm>
              <a:off x="1803"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84" name="Rectangle 68"/>
          <p:cNvSpPr>
            <a:spLocks noChangeArrowheads="1"/>
          </p:cNvSpPr>
          <p:nvPr/>
        </p:nvSpPr>
        <p:spPr bwMode="auto">
          <a:xfrm>
            <a:off x="1976438" y="2109788"/>
            <a:ext cx="138112" cy="5080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5" name="Rectangle 69"/>
          <p:cNvSpPr>
            <a:spLocks noChangeArrowheads="1"/>
          </p:cNvSpPr>
          <p:nvPr/>
        </p:nvSpPr>
        <p:spPr bwMode="auto">
          <a:xfrm>
            <a:off x="2000250" y="2174875"/>
            <a:ext cx="88900" cy="698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6" name="Line 70"/>
          <p:cNvSpPr>
            <a:spLocks noChangeShapeType="1"/>
          </p:cNvSpPr>
          <p:nvPr/>
        </p:nvSpPr>
        <p:spPr bwMode="auto">
          <a:xfrm>
            <a:off x="2547938" y="3259138"/>
            <a:ext cx="57467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7" name="Rectangle 71"/>
          <p:cNvSpPr>
            <a:spLocks noChangeArrowheads="1"/>
          </p:cNvSpPr>
          <p:nvPr/>
        </p:nvSpPr>
        <p:spPr bwMode="blackWhite">
          <a:xfrm>
            <a:off x="4002088" y="2401888"/>
            <a:ext cx="104140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Switch</a:t>
            </a:r>
          </a:p>
        </p:txBody>
      </p:sp>
      <p:sp>
        <p:nvSpPr>
          <p:cNvPr id="188" name="Rectangle 72"/>
          <p:cNvSpPr>
            <a:spLocks noChangeArrowheads="1"/>
          </p:cNvSpPr>
          <p:nvPr/>
        </p:nvSpPr>
        <p:spPr bwMode="auto">
          <a:xfrm>
            <a:off x="6421438" y="2139950"/>
            <a:ext cx="1136650" cy="917575"/>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89" name="Group 73"/>
          <p:cNvGrpSpPr>
            <a:grpSpLocks/>
          </p:cNvGrpSpPr>
          <p:nvPr/>
        </p:nvGrpSpPr>
        <p:grpSpPr bwMode="auto">
          <a:xfrm>
            <a:off x="6453188" y="3078163"/>
            <a:ext cx="1079500" cy="33337"/>
            <a:chOff x="4573" y="1939"/>
            <a:chExt cx="765" cy="21"/>
          </a:xfrm>
        </p:grpSpPr>
        <p:sp>
          <p:nvSpPr>
            <p:cNvPr id="190" name="Rectangle 74"/>
            <p:cNvSpPr>
              <a:spLocks noChangeArrowheads="1"/>
            </p:cNvSpPr>
            <p:nvPr/>
          </p:nvSpPr>
          <p:spPr bwMode="auto">
            <a:xfrm>
              <a:off x="4573"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1" name="Rectangle 75"/>
            <p:cNvSpPr>
              <a:spLocks noChangeArrowheads="1"/>
            </p:cNvSpPr>
            <p:nvPr/>
          </p:nvSpPr>
          <p:spPr bwMode="auto">
            <a:xfrm>
              <a:off x="4629"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2" name="Rectangle 76"/>
            <p:cNvSpPr>
              <a:spLocks noChangeArrowheads="1"/>
            </p:cNvSpPr>
            <p:nvPr/>
          </p:nvSpPr>
          <p:spPr bwMode="auto">
            <a:xfrm>
              <a:off x="4677"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3" name="Rectangle 77"/>
            <p:cNvSpPr>
              <a:spLocks noChangeArrowheads="1"/>
            </p:cNvSpPr>
            <p:nvPr/>
          </p:nvSpPr>
          <p:spPr bwMode="auto">
            <a:xfrm>
              <a:off x="4726"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4" name="Rectangle 78"/>
            <p:cNvSpPr>
              <a:spLocks noChangeArrowheads="1"/>
            </p:cNvSpPr>
            <p:nvPr/>
          </p:nvSpPr>
          <p:spPr bwMode="auto">
            <a:xfrm>
              <a:off x="4776"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5" name="Rectangle 79"/>
            <p:cNvSpPr>
              <a:spLocks noChangeArrowheads="1"/>
            </p:cNvSpPr>
            <p:nvPr/>
          </p:nvSpPr>
          <p:spPr bwMode="auto">
            <a:xfrm>
              <a:off x="4825"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6" name="Rectangle 80"/>
            <p:cNvSpPr>
              <a:spLocks noChangeArrowheads="1"/>
            </p:cNvSpPr>
            <p:nvPr/>
          </p:nvSpPr>
          <p:spPr bwMode="auto">
            <a:xfrm>
              <a:off x="4873"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7" name="Rectangle 81"/>
            <p:cNvSpPr>
              <a:spLocks noChangeArrowheads="1"/>
            </p:cNvSpPr>
            <p:nvPr/>
          </p:nvSpPr>
          <p:spPr bwMode="auto">
            <a:xfrm>
              <a:off x="4923"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8" name="Rectangle 82"/>
            <p:cNvSpPr>
              <a:spLocks noChangeArrowheads="1"/>
            </p:cNvSpPr>
            <p:nvPr/>
          </p:nvSpPr>
          <p:spPr bwMode="auto">
            <a:xfrm>
              <a:off x="4971"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9" name="Rectangle 83"/>
            <p:cNvSpPr>
              <a:spLocks noChangeArrowheads="1"/>
            </p:cNvSpPr>
            <p:nvPr/>
          </p:nvSpPr>
          <p:spPr bwMode="auto">
            <a:xfrm>
              <a:off x="5021"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0" name="Rectangle 84"/>
            <p:cNvSpPr>
              <a:spLocks noChangeArrowheads="1"/>
            </p:cNvSpPr>
            <p:nvPr/>
          </p:nvSpPr>
          <p:spPr bwMode="auto">
            <a:xfrm>
              <a:off x="5069"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1" name="Rectangle 85"/>
            <p:cNvSpPr>
              <a:spLocks noChangeArrowheads="1"/>
            </p:cNvSpPr>
            <p:nvPr/>
          </p:nvSpPr>
          <p:spPr bwMode="auto">
            <a:xfrm>
              <a:off x="5120" y="1939"/>
              <a:ext cx="21"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2" name="Rectangle 86"/>
            <p:cNvSpPr>
              <a:spLocks noChangeArrowheads="1"/>
            </p:cNvSpPr>
            <p:nvPr/>
          </p:nvSpPr>
          <p:spPr bwMode="auto">
            <a:xfrm>
              <a:off x="5167"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3" name="Rectangle 87"/>
            <p:cNvSpPr>
              <a:spLocks noChangeArrowheads="1"/>
            </p:cNvSpPr>
            <p:nvPr/>
          </p:nvSpPr>
          <p:spPr bwMode="auto">
            <a:xfrm>
              <a:off x="5216"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4" name="Rectangle 88"/>
            <p:cNvSpPr>
              <a:spLocks noChangeArrowheads="1"/>
            </p:cNvSpPr>
            <p:nvPr/>
          </p:nvSpPr>
          <p:spPr bwMode="auto">
            <a:xfrm>
              <a:off x="5265"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5" name="Rectangle 89"/>
            <p:cNvSpPr>
              <a:spLocks noChangeArrowheads="1"/>
            </p:cNvSpPr>
            <p:nvPr/>
          </p:nvSpPr>
          <p:spPr bwMode="auto">
            <a:xfrm>
              <a:off x="5316"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206" name="Rectangle 90"/>
          <p:cNvSpPr>
            <a:spLocks noChangeArrowheads="1"/>
          </p:cNvSpPr>
          <p:nvPr/>
        </p:nvSpPr>
        <p:spPr bwMode="auto">
          <a:xfrm>
            <a:off x="6913563" y="2076450"/>
            <a:ext cx="136525" cy="5238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7" name="Rectangle 91"/>
          <p:cNvSpPr>
            <a:spLocks noChangeArrowheads="1"/>
          </p:cNvSpPr>
          <p:nvPr/>
        </p:nvSpPr>
        <p:spPr bwMode="auto">
          <a:xfrm>
            <a:off x="6935788" y="2136775"/>
            <a:ext cx="88900" cy="698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8" name="Rectangle 92"/>
          <p:cNvSpPr>
            <a:spLocks noChangeArrowheads="1"/>
          </p:cNvSpPr>
          <p:nvPr/>
        </p:nvSpPr>
        <p:spPr bwMode="blackWhite">
          <a:xfrm>
            <a:off x="6478588" y="2339975"/>
            <a:ext cx="1019175"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a:t>
            </a:r>
          </a:p>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Switch</a:t>
            </a:r>
          </a:p>
        </p:txBody>
      </p:sp>
      <p:sp>
        <p:nvSpPr>
          <p:cNvPr id="209" name="Rectangle 93"/>
          <p:cNvSpPr>
            <a:spLocks noChangeArrowheads="1"/>
          </p:cNvSpPr>
          <p:nvPr/>
        </p:nvSpPr>
        <p:spPr bwMode="auto">
          <a:xfrm>
            <a:off x="5314950" y="5094288"/>
            <a:ext cx="1520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2000">
                <a:solidFill>
                  <a:srgbClr val="000000"/>
                </a:solidFill>
                <a:latin typeface="Arial" pitchFamily="34" charset="0"/>
                <a:cs typeface="Arial" pitchFamily="34" charset="0"/>
              </a:rPr>
              <a:t>Broadcast domains</a:t>
            </a:r>
          </a:p>
        </p:txBody>
      </p:sp>
      <p:sp>
        <p:nvSpPr>
          <p:cNvPr id="210" name="Freeform 94"/>
          <p:cNvSpPr>
            <a:spLocks/>
          </p:cNvSpPr>
          <p:nvPr/>
        </p:nvSpPr>
        <p:spPr bwMode="auto">
          <a:xfrm>
            <a:off x="3910013" y="3440113"/>
            <a:ext cx="103187" cy="1587"/>
          </a:xfrm>
          <a:custGeom>
            <a:avLst/>
            <a:gdLst>
              <a:gd name="T0" fmla="*/ 0 w 73"/>
              <a:gd name="T1" fmla="*/ 0 h 1"/>
              <a:gd name="T2" fmla="*/ 72 w 73"/>
              <a:gd name="T3" fmla="*/ 0 h 1"/>
              <a:gd name="T4" fmla="*/ 0 60000 65536"/>
              <a:gd name="T5" fmla="*/ 0 60000 65536"/>
            </a:gdLst>
            <a:ahLst/>
            <a:cxnLst>
              <a:cxn ang="T4">
                <a:pos x="T0" y="T1"/>
              </a:cxn>
              <a:cxn ang="T5">
                <a:pos x="T2" y="T3"/>
              </a:cxn>
            </a:cxnLst>
            <a:rect l="0" t="0" r="r" b="b"/>
            <a:pathLst>
              <a:path w="73" h="1">
                <a:moveTo>
                  <a:pt x="0" y="0"/>
                </a:moveTo>
                <a:lnTo>
                  <a:pt x="72"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1" name="Freeform 95"/>
          <p:cNvSpPr>
            <a:spLocks/>
          </p:cNvSpPr>
          <p:nvPr/>
        </p:nvSpPr>
        <p:spPr bwMode="auto">
          <a:xfrm>
            <a:off x="3895725" y="3827463"/>
            <a:ext cx="123825" cy="1587"/>
          </a:xfrm>
          <a:custGeom>
            <a:avLst/>
            <a:gdLst>
              <a:gd name="T0" fmla="*/ 0 w 88"/>
              <a:gd name="T1" fmla="*/ 0 h 1"/>
              <a:gd name="T2" fmla="*/ 87 w 88"/>
              <a:gd name="T3" fmla="*/ 0 h 1"/>
              <a:gd name="T4" fmla="*/ 0 60000 65536"/>
              <a:gd name="T5" fmla="*/ 0 60000 65536"/>
            </a:gdLst>
            <a:ahLst/>
            <a:cxnLst>
              <a:cxn ang="T4">
                <a:pos x="T0" y="T1"/>
              </a:cxn>
              <a:cxn ang="T5">
                <a:pos x="T2" y="T3"/>
              </a:cxn>
            </a:cxnLst>
            <a:rect l="0" t="0" r="r" b="b"/>
            <a:pathLst>
              <a:path w="88" h="1">
                <a:moveTo>
                  <a:pt x="0" y="0"/>
                </a:moveTo>
                <a:lnTo>
                  <a:pt x="87"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2" name="Freeform 96"/>
          <p:cNvSpPr>
            <a:spLocks/>
          </p:cNvSpPr>
          <p:nvPr/>
        </p:nvSpPr>
        <p:spPr bwMode="auto">
          <a:xfrm>
            <a:off x="4972050" y="3079750"/>
            <a:ext cx="1588" cy="1020763"/>
          </a:xfrm>
          <a:custGeom>
            <a:avLst/>
            <a:gdLst>
              <a:gd name="T0" fmla="*/ 0 w 1"/>
              <a:gd name="T1" fmla="*/ 0 h 643"/>
              <a:gd name="T2" fmla="*/ 0 w 1"/>
              <a:gd name="T3" fmla="*/ 642 h 643"/>
              <a:gd name="T4" fmla="*/ 0 60000 65536"/>
              <a:gd name="T5" fmla="*/ 0 60000 65536"/>
            </a:gdLst>
            <a:ahLst/>
            <a:cxnLst>
              <a:cxn ang="T4">
                <a:pos x="T0" y="T1"/>
              </a:cxn>
              <a:cxn ang="T5">
                <a:pos x="T2" y="T3"/>
              </a:cxn>
            </a:cxnLst>
            <a:rect l="0" t="0" r="r" b="b"/>
            <a:pathLst>
              <a:path w="1" h="643">
                <a:moveTo>
                  <a:pt x="0" y="0"/>
                </a:moveTo>
                <a:lnTo>
                  <a:pt x="0" y="642"/>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3" name="Freeform 97"/>
          <p:cNvSpPr>
            <a:spLocks/>
          </p:cNvSpPr>
          <p:nvPr/>
        </p:nvSpPr>
        <p:spPr bwMode="auto">
          <a:xfrm>
            <a:off x="4984750" y="3589338"/>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4" name="Freeform 98"/>
          <p:cNvSpPr>
            <a:spLocks/>
          </p:cNvSpPr>
          <p:nvPr/>
        </p:nvSpPr>
        <p:spPr bwMode="auto">
          <a:xfrm>
            <a:off x="4868863" y="344011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5" name="Freeform 99"/>
          <p:cNvSpPr>
            <a:spLocks/>
          </p:cNvSpPr>
          <p:nvPr/>
        </p:nvSpPr>
        <p:spPr bwMode="auto">
          <a:xfrm>
            <a:off x="4868863" y="399256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6" name="Freeform 100"/>
          <p:cNvSpPr>
            <a:spLocks/>
          </p:cNvSpPr>
          <p:nvPr/>
        </p:nvSpPr>
        <p:spPr bwMode="auto">
          <a:xfrm>
            <a:off x="7334250" y="3073400"/>
            <a:ext cx="1588" cy="1223963"/>
          </a:xfrm>
          <a:custGeom>
            <a:avLst/>
            <a:gdLst>
              <a:gd name="T0" fmla="*/ 0 w 1"/>
              <a:gd name="T1" fmla="*/ 0 h 771"/>
              <a:gd name="T2" fmla="*/ 0 w 1"/>
              <a:gd name="T3" fmla="*/ 770 h 771"/>
              <a:gd name="T4" fmla="*/ 0 60000 65536"/>
              <a:gd name="T5" fmla="*/ 0 60000 65536"/>
            </a:gdLst>
            <a:ahLst/>
            <a:cxnLst>
              <a:cxn ang="T4">
                <a:pos x="T0" y="T1"/>
              </a:cxn>
              <a:cxn ang="T5">
                <a:pos x="T2" y="T3"/>
              </a:cxn>
            </a:cxnLst>
            <a:rect l="0" t="0" r="r" b="b"/>
            <a:pathLst>
              <a:path w="1" h="771">
                <a:moveTo>
                  <a:pt x="0" y="0"/>
                </a:moveTo>
                <a:lnTo>
                  <a:pt x="0" y="77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7" name="Freeform 101"/>
          <p:cNvSpPr>
            <a:spLocks/>
          </p:cNvSpPr>
          <p:nvPr/>
        </p:nvSpPr>
        <p:spPr bwMode="auto">
          <a:xfrm>
            <a:off x="7345363" y="3589338"/>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8" name="Freeform 102"/>
          <p:cNvSpPr>
            <a:spLocks/>
          </p:cNvSpPr>
          <p:nvPr/>
        </p:nvSpPr>
        <p:spPr bwMode="auto">
          <a:xfrm>
            <a:off x="7345363" y="4189413"/>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9" name="Freeform 103"/>
          <p:cNvSpPr>
            <a:spLocks/>
          </p:cNvSpPr>
          <p:nvPr/>
        </p:nvSpPr>
        <p:spPr bwMode="auto">
          <a:xfrm>
            <a:off x="7215188" y="344011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0" name="Freeform 104"/>
          <p:cNvSpPr>
            <a:spLocks/>
          </p:cNvSpPr>
          <p:nvPr/>
        </p:nvSpPr>
        <p:spPr bwMode="auto">
          <a:xfrm>
            <a:off x="7189788" y="3992563"/>
            <a:ext cx="155575" cy="1587"/>
          </a:xfrm>
          <a:custGeom>
            <a:avLst/>
            <a:gdLst>
              <a:gd name="T0" fmla="*/ 0 w 110"/>
              <a:gd name="T1" fmla="*/ 0 h 1"/>
              <a:gd name="T2" fmla="*/ 109 w 110"/>
              <a:gd name="T3" fmla="*/ 0 h 1"/>
              <a:gd name="T4" fmla="*/ 0 60000 65536"/>
              <a:gd name="T5" fmla="*/ 0 60000 65536"/>
            </a:gdLst>
            <a:ahLst/>
            <a:cxnLst>
              <a:cxn ang="T4">
                <a:pos x="T0" y="T1"/>
              </a:cxn>
              <a:cxn ang="T5">
                <a:pos x="T2" y="T3"/>
              </a:cxn>
            </a:cxnLst>
            <a:rect l="0" t="0" r="r" b="b"/>
            <a:pathLst>
              <a:path w="110" h="1">
                <a:moveTo>
                  <a:pt x="0" y="0"/>
                </a:moveTo>
                <a:lnTo>
                  <a:pt x="109"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1" name="Rectangle 105"/>
          <p:cNvSpPr>
            <a:spLocks noChangeArrowheads="1"/>
          </p:cNvSpPr>
          <p:nvPr/>
        </p:nvSpPr>
        <p:spPr bwMode="auto">
          <a:xfrm>
            <a:off x="1133475" y="1536700"/>
            <a:ext cx="1176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438" tIns="28575" rIns="71438" bIns="28575">
            <a:spAutoFit/>
          </a:bodyPr>
          <a:lstStyle>
            <a:lvl1pPr defTabSz="1214438" eaLnBrk="0" hangingPunct="0">
              <a:defRPr>
                <a:solidFill>
                  <a:schemeClr val="tx1"/>
                </a:solidFill>
                <a:latin typeface="DIN-Medium"/>
              </a:defRPr>
            </a:lvl1pPr>
            <a:lvl2pPr marL="742950" indent="-285750" defTabSz="1214438" eaLnBrk="0" hangingPunct="0">
              <a:defRPr>
                <a:solidFill>
                  <a:schemeClr val="tx1"/>
                </a:solidFill>
                <a:latin typeface="DIN-Medium"/>
              </a:defRPr>
            </a:lvl2pPr>
            <a:lvl3pPr marL="1143000" indent="-228600" defTabSz="1214438" eaLnBrk="0" hangingPunct="0">
              <a:defRPr>
                <a:solidFill>
                  <a:schemeClr val="tx1"/>
                </a:solidFill>
                <a:latin typeface="DIN-Medium"/>
              </a:defRPr>
            </a:lvl3pPr>
            <a:lvl4pPr marL="1600200" indent="-228600" defTabSz="1214438" eaLnBrk="0" hangingPunct="0">
              <a:defRPr>
                <a:solidFill>
                  <a:schemeClr val="tx1"/>
                </a:solidFill>
                <a:latin typeface="DIN-Medium"/>
              </a:defRPr>
            </a:lvl4pPr>
            <a:lvl5pPr marL="2057400" indent="-228600" defTabSz="1214438" eaLnBrk="0" hangingPunct="0">
              <a:defRPr>
                <a:solidFill>
                  <a:schemeClr val="tx1"/>
                </a:solidFill>
                <a:latin typeface="DIN-Medium"/>
              </a:defRPr>
            </a:lvl5pPr>
            <a:lvl6pPr marL="2514600" indent="-228600" defTabSz="1214438" eaLnBrk="0" fontAlgn="base" hangingPunct="0">
              <a:spcBef>
                <a:spcPct val="0"/>
              </a:spcBef>
              <a:spcAft>
                <a:spcPct val="0"/>
              </a:spcAft>
              <a:defRPr>
                <a:solidFill>
                  <a:schemeClr val="tx1"/>
                </a:solidFill>
                <a:latin typeface="DIN-Medium"/>
              </a:defRPr>
            </a:lvl6pPr>
            <a:lvl7pPr marL="2971800" indent="-228600" defTabSz="1214438" eaLnBrk="0" fontAlgn="base" hangingPunct="0">
              <a:spcBef>
                <a:spcPct val="0"/>
              </a:spcBef>
              <a:spcAft>
                <a:spcPct val="0"/>
              </a:spcAft>
              <a:defRPr>
                <a:solidFill>
                  <a:schemeClr val="tx1"/>
                </a:solidFill>
                <a:latin typeface="DIN-Medium"/>
              </a:defRPr>
            </a:lvl7pPr>
            <a:lvl8pPr marL="3429000" indent="-228600" defTabSz="1214438" eaLnBrk="0" fontAlgn="base" hangingPunct="0">
              <a:spcBef>
                <a:spcPct val="0"/>
              </a:spcBef>
              <a:spcAft>
                <a:spcPct val="0"/>
              </a:spcAft>
              <a:defRPr>
                <a:solidFill>
                  <a:schemeClr val="tx1"/>
                </a:solidFill>
                <a:latin typeface="DIN-Medium"/>
              </a:defRPr>
            </a:lvl8pPr>
            <a:lvl9pPr marL="3886200" indent="-228600" defTabSz="1214438"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sz="1700" b="1">
                <a:solidFill>
                  <a:srgbClr val="000000"/>
                </a:solidFill>
                <a:latin typeface="Arial" pitchFamily="34" charset="0"/>
                <a:cs typeface="Arial" pitchFamily="34" charset="0"/>
              </a:rPr>
              <a:t>Backbone</a:t>
            </a:r>
          </a:p>
        </p:txBody>
      </p:sp>
      <p:sp>
        <p:nvSpPr>
          <p:cNvPr id="222" name="Line 106"/>
          <p:cNvSpPr>
            <a:spLocks noChangeShapeType="1"/>
          </p:cNvSpPr>
          <p:nvPr/>
        </p:nvSpPr>
        <p:spPr bwMode="auto">
          <a:xfrm>
            <a:off x="1184275" y="1793875"/>
            <a:ext cx="731202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3" name="Rectangle 107"/>
          <p:cNvSpPr>
            <a:spLocks noChangeArrowheads="1"/>
          </p:cNvSpPr>
          <p:nvPr/>
        </p:nvSpPr>
        <p:spPr bwMode="blackWhite">
          <a:xfrm>
            <a:off x="4460875" y="2159000"/>
            <a:ext cx="92075" cy="7143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4" name="Line 108"/>
          <p:cNvSpPr>
            <a:spLocks noChangeShapeType="1"/>
          </p:cNvSpPr>
          <p:nvPr/>
        </p:nvSpPr>
        <p:spPr bwMode="auto">
          <a:xfrm>
            <a:off x="3117850" y="3259138"/>
            <a:ext cx="0" cy="1709737"/>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5" name="Line 109"/>
          <p:cNvSpPr>
            <a:spLocks noChangeShapeType="1"/>
          </p:cNvSpPr>
          <p:nvPr/>
        </p:nvSpPr>
        <p:spPr bwMode="auto">
          <a:xfrm>
            <a:off x="3462338" y="1795463"/>
            <a:ext cx="0" cy="325120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6" name="Line 110"/>
          <p:cNvSpPr>
            <a:spLocks noChangeShapeType="1"/>
          </p:cNvSpPr>
          <p:nvPr/>
        </p:nvSpPr>
        <p:spPr bwMode="auto">
          <a:xfrm>
            <a:off x="4718050" y="5334000"/>
            <a:ext cx="650875" cy="0"/>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7" name="Line 111"/>
          <p:cNvSpPr>
            <a:spLocks noChangeShapeType="1"/>
          </p:cNvSpPr>
          <p:nvPr/>
        </p:nvSpPr>
        <p:spPr bwMode="auto">
          <a:xfrm flipH="1">
            <a:off x="5710238" y="4711700"/>
            <a:ext cx="1587" cy="328613"/>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8" name="Line 112"/>
          <p:cNvSpPr>
            <a:spLocks noChangeShapeType="1"/>
          </p:cNvSpPr>
          <p:nvPr/>
        </p:nvSpPr>
        <p:spPr bwMode="auto">
          <a:xfrm flipH="1">
            <a:off x="1704975" y="3941763"/>
            <a:ext cx="1588" cy="328612"/>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9" name="Line 113"/>
          <p:cNvSpPr>
            <a:spLocks noChangeShapeType="1"/>
          </p:cNvSpPr>
          <p:nvPr/>
        </p:nvSpPr>
        <p:spPr bwMode="auto">
          <a:xfrm flipH="1">
            <a:off x="2355850" y="3941763"/>
            <a:ext cx="1588" cy="328612"/>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0" name="Line 114"/>
          <p:cNvSpPr>
            <a:spLocks noChangeShapeType="1"/>
          </p:cNvSpPr>
          <p:nvPr/>
        </p:nvSpPr>
        <p:spPr bwMode="auto">
          <a:xfrm flipH="1">
            <a:off x="6362700" y="4711700"/>
            <a:ext cx="1588" cy="328613"/>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pic>
        <p:nvPicPr>
          <p:cNvPr id="231" name="Picture 115"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4863" y="488632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116"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963" y="395287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117"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5263" y="395287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4" name="Object 118"/>
          <p:cNvGraphicFramePr>
            <a:graphicFrameLocks noChangeAspect="1"/>
          </p:cNvGraphicFramePr>
          <p:nvPr>
            <p:extLst>
              <p:ext uri="{D42A27DB-BD31-4B8C-83A1-F6EECF244321}">
                <p14:modId xmlns:p14="http://schemas.microsoft.com/office/powerpoint/2010/main" val="2905148688"/>
              </p:ext>
            </p:extLst>
          </p:nvPr>
        </p:nvGraphicFramePr>
        <p:xfrm>
          <a:off x="4546600" y="3829050"/>
          <a:ext cx="425450" cy="527050"/>
        </p:xfrm>
        <a:graphic>
          <a:graphicData uri="http://schemas.openxmlformats.org/presentationml/2006/ole">
            <mc:AlternateContent xmlns:mc="http://schemas.openxmlformats.org/markup-compatibility/2006">
              <mc:Choice xmlns:v="urn:schemas-microsoft-com:vml" Requires="v">
                <p:oleObj name="Artwork" r:id="rId3" imgW="4219048" imgH="5238095" progId="Adobe.Illustrator.7">
                  <p:embed/>
                </p:oleObj>
              </mc:Choice>
              <mc:Fallback>
                <p:oleObj name="Artwork" r:id="rId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600" y="38290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 name="Object 119"/>
          <p:cNvGraphicFramePr>
            <a:graphicFrameLocks noChangeAspect="1"/>
          </p:cNvGraphicFramePr>
          <p:nvPr>
            <p:extLst>
              <p:ext uri="{D42A27DB-BD31-4B8C-83A1-F6EECF244321}">
                <p14:modId xmlns:p14="http://schemas.microsoft.com/office/powerpoint/2010/main" val="3006468879"/>
              </p:ext>
            </p:extLst>
          </p:nvPr>
        </p:nvGraphicFramePr>
        <p:xfrm>
          <a:off x="4984750" y="3273425"/>
          <a:ext cx="425450" cy="527050"/>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47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 name="Object 120"/>
          <p:cNvGraphicFramePr>
            <a:graphicFrameLocks noChangeAspect="1"/>
          </p:cNvGraphicFramePr>
          <p:nvPr>
            <p:extLst>
              <p:ext uri="{D42A27DB-BD31-4B8C-83A1-F6EECF244321}">
                <p14:modId xmlns:p14="http://schemas.microsoft.com/office/powerpoint/2010/main" val="2077938211"/>
              </p:ext>
            </p:extLst>
          </p:nvPr>
        </p:nvGraphicFramePr>
        <p:xfrm>
          <a:off x="4565650" y="3009900"/>
          <a:ext cx="425450" cy="527050"/>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5650" y="30099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7" name="Object 121"/>
          <p:cNvGraphicFramePr>
            <a:graphicFrameLocks noChangeAspect="1"/>
          </p:cNvGraphicFramePr>
          <p:nvPr>
            <p:extLst>
              <p:ext uri="{D42A27DB-BD31-4B8C-83A1-F6EECF244321}">
                <p14:modId xmlns:p14="http://schemas.microsoft.com/office/powerpoint/2010/main" val="2306531044"/>
              </p:ext>
            </p:extLst>
          </p:nvPr>
        </p:nvGraphicFramePr>
        <p:xfrm>
          <a:off x="4083050" y="3727450"/>
          <a:ext cx="425450" cy="527050"/>
        </p:xfrm>
        <a:graphic>
          <a:graphicData uri="http://schemas.openxmlformats.org/presentationml/2006/ole">
            <mc:AlternateContent xmlns:mc="http://schemas.openxmlformats.org/markup-compatibility/2006">
              <mc:Choice xmlns:v="urn:schemas-microsoft-com:vml" Requires="v">
                <p:oleObj name="Artwork" r:id="rId7" imgW="4219048" imgH="5238095" progId="Adobe.Illustrator.7">
                  <p:embed/>
                </p:oleObj>
              </mc:Choice>
              <mc:Fallback>
                <p:oleObj name="Artwork" r:id="rId7"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050" y="37274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8" name="Object 122"/>
          <p:cNvGraphicFramePr>
            <a:graphicFrameLocks noChangeAspect="1"/>
          </p:cNvGraphicFramePr>
          <p:nvPr>
            <p:extLst>
              <p:ext uri="{D42A27DB-BD31-4B8C-83A1-F6EECF244321}">
                <p14:modId xmlns:p14="http://schemas.microsoft.com/office/powerpoint/2010/main" val="558067681"/>
              </p:ext>
            </p:extLst>
          </p:nvPr>
        </p:nvGraphicFramePr>
        <p:xfrm>
          <a:off x="3575050" y="3536950"/>
          <a:ext cx="425450" cy="527050"/>
        </p:xfrm>
        <a:graphic>
          <a:graphicData uri="http://schemas.openxmlformats.org/presentationml/2006/ole">
            <mc:AlternateContent xmlns:mc="http://schemas.openxmlformats.org/markup-compatibility/2006">
              <mc:Choice xmlns:v="urn:schemas-microsoft-com:vml" Requires="v">
                <p:oleObj name="Artwork" r:id="rId8" imgW="4219048" imgH="5238095" progId="Adobe.Illustrator.7">
                  <p:embed/>
                </p:oleObj>
              </mc:Choice>
              <mc:Fallback>
                <p:oleObj name="Artwork" r:id="rId8"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5050" y="35369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9" name="Object 123"/>
          <p:cNvGraphicFramePr>
            <a:graphicFrameLocks noChangeAspect="1"/>
          </p:cNvGraphicFramePr>
          <p:nvPr>
            <p:extLst>
              <p:ext uri="{D42A27DB-BD31-4B8C-83A1-F6EECF244321}">
                <p14:modId xmlns:p14="http://schemas.microsoft.com/office/powerpoint/2010/main" val="4178469071"/>
              </p:ext>
            </p:extLst>
          </p:nvPr>
        </p:nvGraphicFramePr>
        <p:xfrm>
          <a:off x="3556000" y="3009900"/>
          <a:ext cx="425450" cy="527050"/>
        </p:xfrm>
        <a:graphic>
          <a:graphicData uri="http://schemas.openxmlformats.org/presentationml/2006/ole">
            <mc:AlternateContent xmlns:mc="http://schemas.openxmlformats.org/markup-compatibility/2006">
              <mc:Choice xmlns:v="urn:schemas-microsoft-com:vml" Requires="v">
                <p:oleObj name="Artwork" r:id="rId9" imgW="4219048" imgH="5238095" progId="Adobe.Illustrator.7">
                  <p:embed/>
                </p:oleObj>
              </mc:Choice>
              <mc:Fallback>
                <p:oleObj name="Artwork" r:id="rId9"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6000" y="30099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0" name="Object 124"/>
          <p:cNvGraphicFramePr>
            <a:graphicFrameLocks noChangeAspect="1"/>
          </p:cNvGraphicFramePr>
          <p:nvPr>
            <p:extLst>
              <p:ext uri="{D42A27DB-BD31-4B8C-83A1-F6EECF244321}">
                <p14:modId xmlns:p14="http://schemas.microsoft.com/office/powerpoint/2010/main" val="2764289800"/>
              </p:ext>
            </p:extLst>
          </p:nvPr>
        </p:nvGraphicFramePr>
        <p:xfrm>
          <a:off x="4083050" y="3273425"/>
          <a:ext cx="425450" cy="527050"/>
        </p:xfrm>
        <a:graphic>
          <a:graphicData uri="http://schemas.openxmlformats.org/presentationml/2006/ole">
            <mc:AlternateContent xmlns:mc="http://schemas.openxmlformats.org/markup-compatibility/2006">
              <mc:Choice xmlns:v="urn:schemas-microsoft-com:vml" Requires="v">
                <p:oleObj name="Artwork" r:id="rId10" imgW="4219048" imgH="5238095" progId="Adobe.Illustrator.7">
                  <p:embed/>
                </p:oleObj>
              </mc:Choice>
              <mc:Fallback>
                <p:oleObj name="Artwork" r:id="rId10"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0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 name="Object 125"/>
          <p:cNvGraphicFramePr>
            <a:graphicFrameLocks noChangeAspect="1"/>
          </p:cNvGraphicFramePr>
          <p:nvPr>
            <p:extLst>
              <p:ext uri="{D42A27DB-BD31-4B8C-83A1-F6EECF244321}">
                <p14:modId xmlns:p14="http://schemas.microsoft.com/office/powerpoint/2010/main" val="2896528700"/>
              </p:ext>
            </p:extLst>
          </p:nvPr>
        </p:nvGraphicFramePr>
        <p:xfrm>
          <a:off x="6870700" y="3790950"/>
          <a:ext cx="425450" cy="527050"/>
        </p:xfrm>
        <a:graphic>
          <a:graphicData uri="http://schemas.openxmlformats.org/presentationml/2006/ole">
            <mc:AlternateContent xmlns:mc="http://schemas.openxmlformats.org/markup-compatibility/2006">
              <mc:Choice xmlns:v="urn:schemas-microsoft-com:vml" Requires="v">
                <p:oleObj name="Artwork" r:id="rId11" imgW="4219048" imgH="5238095" progId="Adobe.Illustrator.7">
                  <p:embed/>
                </p:oleObj>
              </mc:Choice>
              <mc:Fallback>
                <p:oleObj name="Artwork" r:id="rId11"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0700" y="37909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2" name="Object 126"/>
          <p:cNvGraphicFramePr>
            <a:graphicFrameLocks noChangeAspect="1"/>
          </p:cNvGraphicFramePr>
          <p:nvPr>
            <p:extLst>
              <p:ext uri="{D42A27DB-BD31-4B8C-83A1-F6EECF244321}">
                <p14:modId xmlns:p14="http://schemas.microsoft.com/office/powerpoint/2010/main" val="1910267948"/>
              </p:ext>
            </p:extLst>
          </p:nvPr>
        </p:nvGraphicFramePr>
        <p:xfrm>
          <a:off x="6851650" y="3273425"/>
          <a:ext cx="425450" cy="527050"/>
        </p:xfrm>
        <a:graphic>
          <a:graphicData uri="http://schemas.openxmlformats.org/presentationml/2006/ole">
            <mc:AlternateContent xmlns:mc="http://schemas.openxmlformats.org/markup-compatibility/2006">
              <mc:Choice xmlns:v="urn:schemas-microsoft-com:vml" Requires="v">
                <p:oleObj name="Artwork" r:id="rId12" imgW="4219048" imgH="5238095" progId="Adobe.Illustrator.7">
                  <p:embed/>
                </p:oleObj>
              </mc:Choice>
              <mc:Fallback>
                <p:oleObj name="Artwork" r:id="rId12"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16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3" name="Object 127"/>
          <p:cNvGraphicFramePr>
            <a:graphicFrameLocks noChangeAspect="1"/>
          </p:cNvGraphicFramePr>
          <p:nvPr>
            <p:extLst>
              <p:ext uri="{D42A27DB-BD31-4B8C-83A1-F6EECF244321}">
                <p14:modId xmlns:p14="http://schemas.microsoft.com/office/powerpoint/2010/main" val="2123076981"/>
              </p:ext>
            </p:extLst>
          </p:nvPr>
        </p:nvGraphicFramePr>
        <p:xfrm>
          <a:off x="7404100" y="3962400"/>
          <a:ext cx="425450" cy="527050"/>
        </p:xfrm>
        <a:graphic>
          <a:graphicData uri="http://schemas.openxmlformats.org/presentationml/2006/ole">
            <mc:AlternateContent xmlns:mc="http://schemas.openxmlformats.org/markup-compatibility/2006">
              <mc:Choice xmlns:v="urn:schemas-microsoft-com:vml" Requires="v">
                <p:oleObj name="Artwork" r:id="rId13" imgW="4219048" imgH="5238095" progId="Adobe.Illustrator.7">
                  <p:embed/>
                </p:oleObj>
              </mc:Choice>
              <mc:Fallback>
                <p:oleObj name="Artwork" r:id="rId1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100" y="39624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4" name="Object 128"/>
          <p:cNvGraphicFramePr>
            <a:graphicFrameLocks noChangeAspect="1"/>
          </p:cNvGraphicFramePr>
          <p:nvPr>
            <p:extLst>
              <p:ext uri="{D42A27DB-BD31-4B8C-83A1-F6EECF244321}">
                <p14:modId xmlns:p14="http://schemas.microsoft.com/office/powerpoint/2010/main" val="2257250239"/>
              </p:ext>
            </p:extLst>
          </p:nvPr>
        </p:nvGraphicFramePr>
        <p:xfrm>
          <a:off x="7366000" y="3273425"/>
          <a:ext cx="425450" cy="527050"/>
        </p:xfrm>
        <a:graphic>
          <a:graphicData uri="http://schemas.openxmlformats.org/presentationml/2006/ole">
            <mc:AlternateContent xmlns:mc="http://schemas.openxmlformats.org/markup-compatibility/2006">
              <mc:Choice xmlns:v="urn:schemas-microsoft-com:vml" Requires="v">
                <p:oleObj name="Artwork" r:id="rId14" imgW="4219048" imgH="5238095" progId="Adobe.Illustrator.7">
                  <p:embed/>
                </p:oleObj>
              </mc:Choice>
              <mc:Fallback>
                <p:oleObj name="Artwork" r:id="rId14"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00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 name="Object 129"/>
          <p:cNvGraphicFramePr>
            <a:graphicFrameLocks noChangeAspect="1"/>
          </p:cNvGraphicFramePr>
          <p:nvPr>
            <p:extLst>
              <p:ext uri="{D42A27DB-BD31-4B8C-83A1-F6EECF244321}">
                <p14:modId xmlns:p14="http://schemas.microsoft.com/office/powerpoint/2010/main" val="2475644296"/>
              </p:ext>
            </p:extLst>
          </p:nvPr>
        </p:nvGraphicFramePr>
        <p:xfrm>
          <a:off x="2832100" y="4851400"/>
          <a:ext cx="425450" cy="527050"/>
        </p:xfrm>
        <a:graphic>
          <a:graphicData uri="http://schemas.openxmlformats.org/presentationml/2006/ole">
            <mc:AlternateContent xmlns:mc="http://schemas.openxmlformats.org/markup-compatibility/2006">
              <mc:Choice xmlns:v="urn:schemas-microsoft-com:vml" Requires="v">
                <p:oleObj name="Artwork" r:id="rId15" imgW="4219048" imgH="5238095" progId="Adobe.Illustrator.7">
                  <p:embed/>
                </p:oleObj>
              </mc:Choice>
              <mc:Fallback>
                <p:oleObj name="Artwork" r:id="rId1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2100" y="48514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Rectángulo"/>
          <p:cNvSpPr/>
          <p:nvPr/>
        </p:nvSpPr>
        <p:spPr>
          <a:xfrm>
            <a:off x="8496299" y="2623681"/>
            <a:ext cx="3426059" cy="2246769"/>
          </a:xfrm>
          <a:prstGeom prst="rect">
            <a:avLst/>
          </a:prstGeom>
        </p:spPr>
        <p:txBody>
          <a:bodyPr wrap="square">
            <a:spAutoFit/>
          </a:bodyPr>
          <a:lstStyle/>
          <a:p>
            <a:r>
              <a:rPr lang="es-CO" sz="2000" dirty="0"/>
              <a:t>Una VLAN es un método para crear redes lógicas independientes dentro de una misma red física.​ </a:t>
            </a:r>
          </a:p>
          <a:p>
            <a:r>
              <a:rPr lang="es-CO" sz="2000" dirty="0"/>
              <a:t>Varias VLAN pueden coexistir en un único conmutador físico o en una única red física</a:t>
            </a:r>
            <a:r>
              <a:rPr lang="es-CO" dirty="0"/>
              <a:t>.</a:t>
            </a:r>
          </a:p>
        </p:txBody>
      </p:sp>
    </p:spTree>
    <p:extLst>
      <p:ext uri="{BB962C8B-B14F-4D97-AF65-F5344CB8AC3E}">
        <p14:creationId xmlns:p14="http://schemas.microsoft.com/office/powerpoint/2010/main" val="802179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F25E7297-4053-4059-BD04-4CB55DE55361}"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19</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3870803" cy="523220"/>
          </a:xfrm>
          <a:prstGeom prst="rect">
            <a:avLst/>
          </a:prstGeom>
        </p:spPr>
        <p:txBody>
          <a:bodyPr wrap="none">
            <a:spAutoFit/>
          </a:bodyPr>
          <a:lstStyle/>
          <a:p>
            <a:r>
              <a:rPr lang="es-CO" sz="2800" dirty="0">
                <a:solidFill>
                  <a:srgbClr val="0070C0"/>
                </a:solidFill>
              </a:rPr>
              <a:t> </a:t>
            </a:r>
            <a:r>
              <a:rPr lang="es-CO" sz="2800" b="1" dirty="0" err="1">
                <a:solidFill>
                  <a:srgbClr val="0070C0"/>
                </a:solidFill>
              </a:rPr>
              <a:t>Bridged</a:t>
            </a:r>
            <a:r>
              <a:rPr lang="es-CO" sz="2800" b="1" dirty="0">
                <a:solidFill>
                  <a:srgbClr val="0070C0"/>
                </a:solidFill>
              </a:rPr>
              <a:t> Virtual </a:t>
            </a:r>
            <a:r>
              <a:rPr lang="es-CO" sz="2800" b="1" dirty="0" err="1">
                <a:solidFill>
                  <a:srgbClr val="0070C0"/>
                </a:solidFill>
              </a:rPr>
              <a:t>LANs</a:t>
            </a:r>
            <a:endParaRPr lang="es-CO" sz="2800" b="1" dirty="0">
              <a:solidFill>
                <a:srgbClr val="0070C0"/>
              </a:solidFill>
            </a:endParaRPr>
          </a:p>
        </p:txBody>
      </p:sp>
      <p:sp>
        <p:nvSpPr>
          <p:cNvPr id="119" name="Freeform 2"/>
          <p:cNvSpPr>
            <a:spLocks/>
          </p:cNvSpPr>
          <p:nvPr/>
        </p:nvSpPr>
        <p:spPr bwMode="auto">
          <a:xfrm>
            <a:off x="1620838" y="3089275"/>
            <a:ext cx="1587" cy="427038"/>
          </a:xfrm>
          <a:custGeom>
            <a:avLst/>
            <a:gdLst>
              <a:gd name="T0" fmla="*/ 0 w 1"/>
              <a:gd name="T1" fmla="*/ 0 h 269"/>
              <a:gd name="T2" fmla="*/ 0 w 1"/>
              <a:gd name="T3" fmla="*/ 268 h 269"/>
              <a:gd name="T4" fmla="*/ 0 60000 65536"/>
              <a:gd name="T5" fmla="*/ 0 60000 65536"/>
            </a:gdLst>
            <a:ahLst/>
            <a:cxnLst>
              <a:cxn ang="T4">
                <a:pos x="T0" y="T1"/>
              </a:cxn>
              <a:cxn ang="T5">
                <a:pos x="T2" y="T3"/>
              </a:cxn>
            </a:cxnLst>
            <a:rect l="0" t="0" r="r" b="b"/>
            <a:pathLst>
              <a:path w="1" h="269">
                <a:moveTo>
                  <a:pt x="0" y="0"/>
                </a:moveTo>
                <a:lnTo>
                  <a:pt x="0" y="268"/>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0" name="Freeform 3"/>
          <p:cNvSpPr>
            <a:spLocks/>
          </p:cNvSpPr>
          <p:nvPr/>
        </p:nvSpPr>
        <p:spPr bwMode="auto">
          <a:xfrm>
            <a:off x="1739900" y="3109913"/>
            <a:ext cx="1588" cy="395287"/>
          </a:xfrm>
          <a:custGeom>
            <a:avLst/>
            <a:gdLst>
              <a:gd name="T0" fmla="*/ 0 w 1"/>
              <a:gd name="T1" fmla="*/ 0 h 249"/>
              <a:gd name="T2" fmla="*/ 0 w 1"/>
              <a:gd name="T3" fmla="*/ 248 h 249"/>
              <a:gd name="T4" fmla="*/ 0 60000 65536"/>
              <a:gd name="T5" fmla="*/ 0 60000 65536"/>
            </a:gdLst>
            <a:ahLst/>
            <a:cxnLst>
              <a:cxn ang="T4">
                <a:pos x="T0" y="T1"/>
              </a:cxn>
              <a:cxn ang="T5">
                <a:pos x="T2" y="T3"/>
              </a:cxn>
            </a:cxnLst>
            <a:rect l="0" t="0" r="r" b="b"/>
            <a:pathLst>
              <a:path w="1" h="249">
                <a:moveTo>
                  <a:pt x="0" y="0"/>
                </a:moveTo>
                <a:lnTo>
                  <a:pt x="0" y="248"/>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1" name="Freeform 4"/>
          <p:cNvSpPr>
            <a:spLocks/>
          </p:cNvSpPr>
          <p:nvPr/>
        </p:nvSpPr>
        <p:spPr bwMode="auto">
          <a:xfrm>
            <a:off x="2413000" y="3095625"/>
            <a:ext cx="1588" cy="558800"/>
          </a:xfrm>
          <a:custGeom>
            <a:avLst/>
            <a:gdLst>
              <a:gd name="T0" fmla="*/ 0 w 1"/>
              <a:gd name="T1" fmla="*/ 0 h 352"/>
              <a:gd name="T2" fmla="*/ 0 w 1"/>
              <a:gd name="T3" fmla="*/ 351 h 352"/>
              <a:gd name="T4" fmla="*/ 0 60000 65536"/>
              <a:gd name="T5" fmla="*/ 0 60000 65536"/>
            </a:gdLst>
            <a:ahLst/>
            <a:cxnLst>
              <a:cxn ang="T4">
                <a:pos x="T0" y="T1"/>
              </a:cxn>
              <a:cxn ang="T5">
                <a:pos x="T2" y="T3"/>
              </a:cxn>
            </a:cxnLst>
            <a:rect l="0" t="0" r="r" b="b"/>
            <a:pathLst>
              <a:path w="1" h="352">
                <a:moveTo>
                  <a:pt x="0" y="0"/>
                </a:moveTo>
                <a:lnTo>
                  <a:pt x="0" y="351"/>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2" name="Rectangle 6"/>
          <p:cNvSpPr>
            <a:spLocks noChangeArrowheads="1"/>
          </p:cNvSpPr>
          <p:nvPr/>
        </p:nvSpPr>
        <p:spPr bwMode="auto">
          <a:xfrm>
            <a:off x="1060450" y="5854700"/>
            <a:ext cx="7510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000" b="1">
                <a:solidFill>
                  <a:srgbClr val="000000"/>
                </a:solidFill>
                <a:latin typeface="Arial" pitchFamily="34" charset="0"/>
                <a:cs typeface="Arial" pitchFamily="34" charset="0"/>
              </a:rPr>
              <a:t>A VLAN is a logically-defined Layer 2 broadcast domain</a:t>
            </a:r>
          </a:p>
        </p:txBody>
      </p:sp>
      <p:sp>
        <p:nvSpPr>
          <p:cNvPr id="123" name="Freeform 7"/>
          <p:cNvSpPr>
            <a:spLocks/>
          </p:cNvSpPr>
          <p:nvPr/>
        </p:nvSpPr>
        <p:spPr bwMode="auto">
          <a:xfrm>
            <a:off x="6978650" y="1795463"/>
            <a:ext cx="1588" cy="287337"/>
          </a:xfrm>
          <a:custGeom>
            <a:avLst/>
            <a:gdLst>
              <a:gd name="T0" fmla="*/ 0 w 1"/>
              <a:gd name="T1" fmla="*/ 180 h 181"/>
              <a:gd name="T2" fmla="*/ 0 w 1"/>
              <a:gd name="T3" fmla="*/ 0 h 181"/>
              <a:gd name="T4" fmla="*/ 0 60000 65536"/>
              <a:gd name="T5" fmla="*/ 0 60000 65536"/>
            </a:gdLst>
            <a:ahLst/>
            <a:cxnLst>
              <a:cxn ang="T4">
                <a:pos x="T0" y="T1"/>
              </a:cxn>
              <a:cxn ang="T5">
                <a:pos x="T2" y="T3"/>
              </a:cxn>
            </a:cxnLst>
            <a:rect l="0" t="0" r="r" b="b"/>
            <a:pathLst>
              <a:path w="1" h="181">
                <a:moveTo>
                  <a:pt x="0" y="180"/>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4" name="Rectangle 8"/>
          <p:cNvSpPr>
            <a:spLocks noChangeArrowheads="1"/>
          </p:cNvSpPr>
          <p:nvPr/>
        </p:nvSpPr>
        <p:spPr bwMode="auto">
          <a:xfrm>
            <a:off x="1255713" y="4313238"/>
            <a:ext cx="15081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2000">
                <a:solidFill>
                  <a:srgbClr val="000000"/>
                </a:solidFill>
                <a:latin typeface="Arial" pitchFamily="34" charset="0"/>
                <a:cs typeface="Arial" pitchFamily="34" charset="0"/>
              </a:rPr>
              <a:t>Broadcast domains</a:t>
            </a:r>
            <a:endParaRPr lang="en-US" altLang="es-CO" sz="2000" u="sng">
              <a:solidFill>
                <a:srgbClr val="000000"/>
              </a:solidFill>
              <a:latin typeface="Arial" pitchFamily="34" charset="0"/>
              <a:cs typeface="Arial" pitchFamily="34" charset="0"/>
            </a:endParaRPr>
          </a:p>
        </p:txBody>
      </p:sp>
      <p:sp>
        <p:nvSpPr>
          <p:cNvPr id="125" name="Freeform 9"/>
          <p:cNvSpPr>
            <a:spLocks/>
          </p:cNvSpPr>
          <p:nvPr/>
        </p:nvSpPr>
        <p:spPr bwMode="auto">
          <a:xfrm>
            <a:off x="2305050" y="3117850"/>
            <a:ext cx="1588" cy="555625"/>
          </a:xfrm>
          <a:custGeom>
            <a:avLst/>
            <a:gdLst>
              <a:gd name="T0" fmla="*/ 0 w 1"/>
              <a:gd name="T1" fmla="*/ 0 h 350"/>
              <a:gd name="T2" fmla="*/ 0 w 1"/>
              <a:gd name="T3" fmla="*/ 349 h 350"/>
              <a:gd name="T4" fmla="*/ 0 60000 65536"/>
              <a:gd name="T5" fmla="*/ 0 60000 65536"/>
            </a:gdLst>
            <a:ahLst/>
            <a:cxnLst>
              <a:cxn ang="T4">
                <a:pos x="T0" y="T1"/>
              </a:cxn>
              <a:cxn ang="T5">
                <a:pos x="T2" y="T3"/>
              </a:cxn>
            </a:cxnLst>
            <a:rect l="0" t="0" r="r" b="b"/>
            <a:pathLst>
              <a:path w="1" h="350">
                <a:moveTo>
                  <a:pt x="0" y="0"/>
                </a:moveTo>
                <a:lnTo>
                  <a:pt x="0" y="349"/>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6" name="Freeform 10"/>
          <p:cNvSpPr>
            <a:spLocks/>
          </p:cNvSpPr>
          <p:nvPr/>
        </p:nvSpPr>
        <p:spPr bwMode="auto">
          <a:xfrm>
            <a:off x="4514850" y="1793875"/>
            <a:ext cx="1588" cy="322263"/>
          </a:xfrm>
          <a:custGeom>
            <a:avLst/>
            <a:gdLst>
              <a:gd name="T0" fmla="*/ 0 w 1"/>
              <a:gd name="T1" fmla="*/ 202 h 203"/>
              <a:gd name="T2" fmla="*/ 0 w 1"/>
              <a:gd name="T3" fmla="*/ 0 h 203"/>
              <a:gd name="T4" fmla="*/ 0 60000 65536"/>
              <a:gd name="T5" fmla="*/ 0 60000 65536"/>
            </a:gdLst>
            <a:ahLst/>
            <a:cxnLst>
              <a:cxn ang="T4">
                <a:pos x="T0" y="T1"/>
              </a:cxn>
              <a:cxn ang="T5">
                <a:pos x="T2" y="T3"/>
              </a:cxn>
            </a:cxnLst>
            <a:rect l="0" t="0" r="r" b="b"/>
            <a:pathLst>
              <a:path w="1" h="203">
                <a:moveTo>
                  <a:pt x="0" y="202"/>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7" name="Freeform 11"/>
          <p:cNvSpPr>
            <a:spLocks/>
          </p:cNvSpPr>
          <p:nvPr/>
        </p:nvSpPr>
        <p:spPr bwMode="auto">
          <a:xfrm>
            <a:off x="4027488" y="3078163"/>
            <a:ext cx="1587" cy="2043112"/>
          </a:xfrm>
          <a:custGeom>
            <a:avLst/>
            <a:gdLst>
              <a:gd name="T0" fmla="*/ 0 w 1"/>
              <a:gd name="T1" fmla="*/ 0 h 1287"/>
              <a:gd name="T2" fmla="*/ 0 w 1"/>
              <a:gd name="T3" fmla="*/ 1286 h 1287"/>
              <a:gd name="T4" fmla="*/ 0 60000 65536"/>
              <a:gd name="T5" fmla="*/ 0 60000 65536"/>
            </a:gdLst>
            <a:ahLst/>
            <a:cxnLst>
              <a:cxn ang="T4">
                <a:pos x="T0" y="T1"/>
              </a:cxn>
              <a:cxn ang="T5">
                <a:pos x="T2" y="T3"/>
              </a:cxn>
            </a:cxnLst>
            <a:rect l="0" t="0" r="r" b="b"/>
            <a:pathLst>
              <a:path w="1" h="1287">
                <a:moveTo>
                  <a:pt x="0" y="0"/>
                </a:moveTo>
                <a:lnTo>
                  <a:pt x="0" y="1286"/>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8" name="Freeform 12"/>
          <p:cNvSpPr>
            <a:spLocks/>
          </p:cNvSpPr>
          <p:nvPr/>
        </p:nvSpPr>
        <p:spPr bwMode="auto">
          <a:xfrm>
            <a:off x="4035425" y="3589338"/>
            <a:ext cx="107950"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9" name="Freeform 13"/>
          <p:cNvSpPr>
            <a:spLocks/>
          </p:cNvSpPr>
          <p:nvPr/>
        </p:nvSpPr>
        <p:spPr bwMode="auto">
          <a:xfrm>
            <a:off x="4035425" y="4024313"/>
            <a:ext cx="107950"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0" name="Rectangle 14"/>
          <p:cNvSpPr>
            <a:spLocks noChangeArrowheads="1"/>
          </p:cNvSpPr>
          <p:nvPr/>
        </p:nvSpPr>
        <p:spPr bwMode="auto">
          <a:xfrm>
            <a:off x="1230313" y="3362325"/>
            <a:ext cx="750887" cy="4635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400">
                <a:solidFill>
                  <a:srgbClr val="000000"/>
                </a:solidFill>
                <a:latin typeface="Arial" pitchFamily="34" charset="0"/>
                <a:cs typeface="Arial" pitchFamily="34" charset="0"/>
              </a:rPr>
              <a:t>VLAN </a:t>
            </a:r>
          </a:p>
          <a:p>
            <a:pPr algn="ctr" fontAlgn="base">
              <a:lnSpc>
                <a:spcPct val="90000"/>
              </a:lnSpc>
              <a:spcBef>
                <a:spcPct val="0"/>
              </a:spcBef>
              <a:spcAft>
                <a:spcPct val="0"/>
              </a:spcAft>
            </a:pPr>
            <a:r>
              <a:rPr lang="en-US" altLang="es-CO" sz="1400">
                <a:solidFill>
                  <a:srgbClr val="000000"/>
                </a:solidFill>
                <a:latin typeface="Arial" pitchFamily="34" charset="0"/>
                <a:cs typeface="Arial" pitchFamily="34" charset="0"/>
              </a:rPr>
              <a:t>1</a:t>
            </a:r>
            <a:endParaRPr lang="en-US" altLang="es-CO" sz="1400">
              <a:solidFill>
                <a:srgbClr val="D8DCE2"/>
              </a:solidFill>
              <a:latin typeface="Arial" pitchFamily="34" charset="0"/>
              <a:cs typeface="Arial" pitchFamily="34" charset="0"/>
            </a:endParaRPr>
          </a:p>
        </p:txBody>
      </p:sp>
      <p:sp>
        <p:nvSpPr>
          <p:cNvPr id="131" name="Rectangle 15"/>
          <p:cNvSpPr>
            <a:spLocks noChangeArrowheads="1"/>
          </p:cNvSpPr>
          <p:nvPr/>
        </p:nvSpPr>
        <p:spPr bwMode="blackWhite">
          <a:xfrm>
            <a:off x="2070100" y="3355975"/>
            <a:ext cx="844550" cy="463550"/>
          </a:xfrm>
          <a:prstGeom prst="rect">
            <a:avLst/>
          </a:prstGeom>
          <a:solidFill>
            <a:srgbClr val="94A3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2</a:t>
            </a:r>
            <a:endParaRPr kumimoji="0" lang="en-US" altLang="es-CO" sz="1400" b="0" i="0" u="none" strike="noStrike" kern="0" cap="none" spc="0" normalizeH="0" baseline="0" noProof="0">
              <a:ln>
                <a:noFill/>
              </a:ln>
              <a:solidFill>
                <a:srgbClr val="D8DCE2"/>
              </a:solidFill>
              <a:effectLst/>
              <a:uLnTx/>
              <a:uFillTx/>
              <a:latin typeface="Arial" pitchFamily="34" charset="0"/>
              <a:cs typeface="Arial" pitchFamily="34" charset="0"/>
            </a:endParaRPr>
          </a:p>
        </p:txBody>
      </p:sp>
      <p:grpSp>
        <p:nvGrpSpPr>
          <p:cNvPr id="132" name="Group 16"/>
          <p:cNvGrpSpPr>
            <a:grpSpLocks/>
          </p:cNvGrpSpPr>
          <p:nvPr/>
        </p:nvGrpSpPr>
        <p:grpSpPr bwMode="auto">
          <a:xfrm>
            <a:off x="4521200" y="3849688"/>
            <a:ext cx="3306763" cy="709612"/>
            <a:chOff x="3204" y="2425"/>
            <a:chExt cx="2343" cy="447"/>
          </a:xfrm>
        </p:grpSpPr>
        <p:sp>
          <p:nvSpPr>
            <p:cNvPr id="133" name="Rectangle 17"/>
            <p:cNvSpPr>
              <a:spLocks noChangeArrowheads="1"/>
            </p:cNvSpPr>
            <p:nvPr/>
          </p:nvSpPr>
          <p:spPr bwMode="auto">
            <a:xfrm>
              <a:off x="3204" y="2425"/>
              <a:ext cx="2343" cy="44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34" name="Rectangle 18"/>
            <p:cNvSpPr>
              <a:spLocks noChangeArrowheads="1"/>
            </p:cNvSpPr>
            <p:nvPr/>
          </p:nvSpPr>
          <p:spPr bwMode="auto">
            <a:xfrm>
              <a:off x="3327" y="2676"/>
              <a:ext cx="607" cy="189"/>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600">
                  <a:solidFill>
                    <a:srgbClr val="000000"/>
                  </a:solidFill>
                  <a:latin typeface="Arial" pitchFamily="34" charset="0"/>
                  <a:cs typeface="Arial" pitchFamily="34" charset="0"/>
                </a:rPr>
                <a:t>VLAN 3</a:t>
              </a:r>
              <a:endParaRPr lang="en-US" altLang="es-CO" sz="1600">
                <a:solidFill>
                  <a:srgbClr val="D8DCE2"/>
                </a:solidFill>
                <a:latin typeface="Arial" pitchFamily="34" charset="0"/>
                <a:cs typeface="Arial" pitchFamily="34" charset="0"/>
              </a:endParaRPr>
            </a:p>
          </p:txBody>
        </p:sp>
      </p:grpSp>
      <p:grpSp>
        <p:nvGrpSpPr>
          <p:cNvPr id="135" name="Group 19"/>
          <p:cNvGrpSpPr>
            <a:grpSpLocks/>
          </p:cNvGrpSpPr>
          <p:nvPr/>
        </p:nvGrpSpPr>
        <p:grpSpPr bwMode="auto">
          <a:xfrm>
            <a:off x="2601913" y="4729163"/>
            <a:ext cx="1905000" cy="782637"/>
            <a:chOff x="1844" y="2979"/>
            <a:chExt cx="1350" cy="493"/>
          </a:xfrm>
        </p:grpSpPr>
        <p:sp>
          <p:nvSpPr>
            <p:cNvPr id="136" name="Rectangle 20"/>
            <p:cNvSpPr>
              <a:spLocks noChangeArrowheads="1"/>
            </p:cNvSpPr>
            <p:nvPr/>
          </p:nvSpPr>
          <p:spPr bwMode="auto">
            <a:xfrm>
              <a:off x="1844" y="2979"/>
              <a:ext cx="1350" cy="473"/>
            </a:xfrm>
            <a:prstGeom prst="rect">
              <a:avLst/>
            </a:prstGeom>
            <a:solidFill>
              <a:srgbClr val="A2C1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37" name="Rectangle 21"/>
            <p:cNvSpPr>
              <a:spLocks noChangeArrowheads="1"/>
            </p:cNvSpPr>
            <p:nvPr/>
          </p:nvSpPr>
          <p:spPr bwMode="auto">
            <a:xfrm>
              <a:off x="2516" y="3266"/>
              <a:ext cx="67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a:solidFill>
                    <a:srgbClr val="000000"/>
                  </a:solidFill>
                  <a:latin typeface="Arial" pitchFamily="34" charset="0"/>
                  <a:cs typeface="Arial" pitchFamily="34" charset="0"/>
                </a:rPr>
                <a:t>VLAN 5</a:t>
              </a:r>
              <a:endParaRPr lang="en-US" altLang="es-CO">
                <a:solidFill>
                  <a:srgbClr val="D8DCE2"/>
                </a:solidFill>
                <a:latin typeface="Arial" pitchFamily="34" charset="0"/>
                <a:cs typeface="Arial" pitchFamily="34" charset="0"/>
              </a:endParaRPr>
            </a:p>
          </p:txBody>
        </p:sp>
      </p:grpSp>
      <p:sp>
        <p:nvSpPr>
          <p:cNvPr id="138" name="Freeform 22"/>
          <p:cNvSpPr>
            <a:spLocks/>
          </p:cNvSpPr>
          <p:nvPr/>
        </p:nvSpPr>
        <p:spPr bwMode="auto">
          <a:xfrm>
            <a:off x="2554288" y="3013075"/>
            <a:ext cx="1587" cy="254000"/>
          </a:xfrm>
          <a:custGeom>
            <a:avLst/>
            <a:gdLst>
              <a:gd name="T0" fmla="*/ 0 w 1"/>
              <a:gd name="T1" fmla="*/ 0 h 160"/>
              <a:gd name="T2" fmla="*/ 0 w 1"/>
              <a:gd name="T3" fmla="*/ 159 h 160"/>
              <a:gd name="T4" fmla="*/ 0 60000 65536"/>
              <a:gd name="T5" fmla="*/ 0 60000 65536"/>
            </a:gdLst>
            <a:ahLst/>
            <a:cxnLst>
              <a:cxn ang="T4">
                <a:pos x="T0" y="T1"/>
              </a:cxn>
              <a:cxn ang="T5">
                <a:pos x="T2" y="T3"/>
              </a:cxn>
            </a:cxnLst>
            <a:rect l="0" t="0" r="r" b="b"/>
            <a:pathLst>
              <a:path w="1" h="160">
                <a:moveTo>
                  <a:pt x="0" y="0"/>
                </a:moveTo>
                <a:lnTo>
                  <a:pt x="0" y="159"/>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9" name="Rectangle 23"/>
          <p:cNvSpPr>
            <a:spLocks noChangeArrowheads="1"/>
          </p:cNvSpPr>
          <p:nvPr/>
        </p:nvSpPr>
        <p:spPr bwMode="auto">
          <a:xfrm>
            <a:off x="3948113" y="2160588"/>
            <a:ext cx="1135062" cy="919162"/>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40" name="Group 24"/>
          <p:cNvGrpSpPr>
            <a:grpSpLocks/>
          </p:cNvGrpSpPr>
          <p:nvPr/>
        </p:nvGrpSpPr>
        <p:grpSpPr bwMode="auto">
          <a:xfrm>
            <a:off x="3978275" y="3101975"/>
            <a:ext cx="1081088" cy="31750"/>
            <a:chOff x="2819" y="1954"/>
            <a:chExt cx="766" cy="20"/>
          </a:xfrm>
        </p:grpSpPr>
        <p:sp>
          <p:nvSpPr>
            <p:cNvPr id="141" name="Rectangle 25"/>
            <p:cNvSpPr>
              <a:spLocks noChangeArrowheads="1"/>
            </p:cNvSpPr>
            <p:nvPr/>
          </p:nvSpPr>
          <p:spPr bwMode="auto">
            <a:xfrm>
              <a:off x="2819" y="1954"/>
              <a:ext cx="22"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2" name="Rectangle 26"/>
            <p:cNvSpPr>
              <a:spLocks noChangeArrowheads="1"/>
            </p:cNvSpPr>
            <p:nvPr/>
          </p:nvSpPr>
          <p:spPr bwMode="auto">
            <a:xfrm>
              <a:off x="2874"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3" name="Rectangle 27"/>
            <p:cNvSpPr>
              <a:spLocks noChangeArrowheads="1"/>
            </p:cNvSpPr>
            <p:nvPr/>
          </p:nvSpPr>
          <p:spPr bwMode="auto">
            <a:xfrm>
              <a:off x="2923"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4" name="Rectangle 28"/>
            <p:cNvSpPr>
              <a:spLocks noChangeArrowheads="1"/>
            </p:cNvSpPr>
            <p:nvPr/>
          </p:nvSpPr>
          <p:spPr bwMode="auto">
            <a:xfrm>
              <a:off x="2972"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5" name="Rectangle 29"/>
            <p:cNvSpPr>
              <a:spLocks noChangeArrowheads="1"/>
            </p:cNvSpPr>
            <p:nvPr/>
          </p:nvSpPr>
          <p:spPr bwMode="auto">
            <a:xfrm>
              <a:off x="3021"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6" name="Rectangle 30"/>
            <p:cNvSpPr>
              <a:spLocks noChangeArrowheads="1"/>
            </p:cNvSpPr>
            <p:nvPr/>
          </p:nvSpPr>
          <p:spPr bwMode="auto">
            <a:xfrm>
              <a:off x="3072"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7" name="Rectangle 31"/>
            <p:cNvSpPr>
              <a:spLocks noChangeArrowheads="1"/>
            </p:cNvSpPr>
            <p:nvPr/>
          </p:nvSpPr>
          <p:spPr bwMode="auto">
            <a:xfrm>
              <a:off x="3119"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8" name="Rectangle 32"/>
            <p:cNvSpPr>
              <a:spLocks noChangeArrowheads="1"/>
            </p:cNvSpPr>
            <p:nvPr/>
          </p:nvSpPr>
          <p:spPr bwMode="auto">
            <a:xfrm>
              <a:off x="3170" y="1954"/>
              <a:ext cx="21"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9" name="Rectangle 33"/>
            <p:cNvSpPr>
              <a:spLocks noChangeArrowheads="1"/>
            </p:cNvSpPr>
            <p:nvPr/>
          </p:nvSpPr>
          <p:spPr bwMode="auto">
            <a:xfrm>
              <a:off x="3218" y="1954"/>
              <a:ext cx="25"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0" name="Rectangle 34"/>
            <p:cNvSpPr>
              <a:spLocks noChangeArrowheads="1"/>
            </p:cNvSpPr>
            <p:nvPr/>
          </p:nvSpPr>
          <p:spPr bwMode="auto">
            <a:xfrm>
              <a:off x="3268"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1" name="Rectangle 35"/>
            <p:cNvSpPr>
              <a:spLocks noChangeArrowheads="1"/>
            </p:cNvSpPr>
            <p:nvPr/>
          </p:nvSpPr>
          <p:spPr bwMode="auto">
            <a:xfrm>
              <a:off x="3316"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2" name="Rectangle 36"/>
            <p:cNvSpPr>
              <a:spLocks noChangeArrowheads="1"/>
            </p:cNvSpPr>
            <p:nvPr/>
          </p:nvSpPr>
          <p:spPr bwMode="auto">
            <a:xfrm>
              <a:off x="3365" y="1954"/>
              <a:ext cx="22"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3" name="Rectangle 37"/>
            <p:cNvSpPr>
              <a:spLocks noChangeArrowheads="1"/>
            </p:cNvSpPr>
            <p:nvPr/>
          </p:nvSpPr>
          <p:spPr bwMode="auto">
            <a:xfrm>
              <a:off x="3414"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4" name="Rectangle 38"/>
            <p:cNvSpPr>
              <a:spLocks noChangeArrowheads="1"/>
            </p:cNvSpPr>
            <p:nvPr/>
          </p:nvSpPr>
          <p:spPr bwMode="auto">
            <a:xfrm>
              <a:off x="3463"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5" name="Rectangle 39"/>
            <p:cNvSpPr>
              <a:spLocks noChangeArrowheads="1"/>
            </p:cNvSpPr>
            <p:nvPr/>
          </p:nvSpPr>
          <p:spPr bwMode="auto">
            <a:xfrm>
              <a:off x="3512" y="1954"/>
              <a:ext cx="24"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6" name="Rectangle 40"/>
            <p:cNvSpPr>
              <a:spLocks noChangeArrowheads="1"/>
            </p:cNvSpPr>
            <p:nvPr/>
          </p:nvSpPr>
          <p:spPr bwMode="auto">
            <a:xfrm>
              <a:off x="3562" y="1954"/>
              <a:ext cx="23" cy="2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57" name="Rectangle 41"/>
          <p:cNvSpPr>
            <a:spLocks noChangeArrowheads="1"/>
          </p:cNvSpPr>
          <p:nvPr/>
        </p:nvSpPr>
        <p:spPr bwMode="blackWhite">
          <a:xfrm>
            <a:off x="4438650" y="2100263"/>
            <a:ext cx="138113" cy="47625"/>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8" name="Rectangle 42"/>
          <p:cNvSpPr>
            <a:spLocks noChangeArrowheads="1"/>
          </p:cNvSpPr>
          <p:nvPr/>
        </p:nvSpPr>
        <p:spPr bwMode="blackWhite">
          <a:xfrm>
            <a:off x="4460875" y="2159000"/>
            <a:ext cx="92075" cy="7143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9" name="Freeform 43"/>
          <p:cNvSpPr>
            <a:spLocks/>
          </p:cNvSpPr>
          <p:nvPr/>
        </p:nvSpPr>
        <p:spPr bwMode="auto">
          <a:xfrm>
            <a:off x="2057400" y="1793875"/>
            <a:ext cx="1588" cy="341313"/>
          </a:xfrm>
          <a:custGeom>
            <a:avLst/>
            <a:gdLst>
              <a:gd name="T0" fmla="*/ 0 w 1"/>
              <a:gd name="T1" fmla="*/ 214 h 215"/>
              <a:gd name="T2" fmla="*/ 0 w 1"/>
              <a:gd name="T3" fmla="*/ 0 h 215"/>
              <a:gd name="T4" fmla="*/ 0 60000 65536"/>
              <a:gd name="T5" fmla="*/ 0 60000 65536"/>
            </a:gdLst>
            <a:ahLst/>
            <a:cxnLst>
              <a:cxn ang="T4">
                <a:pos x="T0" y="T1"/>
              </a:cxn>
              <a:cxn ang="T5">
                <a:pos x="T2" y="T3"/>
              </a:cxn>
            </a:cxnLst>
            <a:rect l="0" t="0" r="r" b="b"/>
            <a:pathLst>
              <a:path w="1" h="215">
                <a:moveTo>
                  <a:pt x="0" y="214"/>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0" name="Freeform 44"/>
          <p:cNvSpPr>
            <a:spLocks/>
          </p:cNvSpPr>
          <p:nvPr/>
        </p:nvSpPr>
        <p:spPr bwMode="auto">
          <a:xfrm>
            <a:off x="5788025" y="1790700"/>
            <a:ext cx="1588" cy="2208213"/>
          </a:xfrm>
          <a:custGeom>
            <a:avLst/>
            <a:gdLst>
              <a:gd name="T0" fmla="*/ 0 w 1"/>
              <a:gd name="T1" fmla="*/ 0 h 1391"/>
              <a:gd name="T2" fmla="*/ 0 w 1"/>
              <a:gd name="T3" fmla="*/ 1390 h 1391"/>
              <a:gd name="T4" fmla="*/ 0 60000 65536"/>
              <a:gd name="T5" fmla="*/ 0 60000 65536"/>
            </a:gdLst>
            <a:ahLst/>
            <a:cxnLst>
              <a:cxn ang="T4">
                <a:pos x="T0" y="T1"/>
              </a:cxn>
              <a:cxn ang="T5">
                <a:pos x="T2" y="T3"/>
              </a:cxn>
            </a:cxnLst>
            <a:rect l="0" t="0" r="r" b="b"/>
            <a:pathLst>
              <a:path w="1" h="1391">
                <a:moveTo>
                  <a:pt x="0" y="0"/>
                </a:moveTo>
                <a:lnTo>
                  <a:pt x="0" y="139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1" name="Freeform 45"/>
          <p:cNvSpPr>
            <a:spLocks/>
          </p:cNvSpPr>
          <p:nvPr/>
        </p:nvSpPr>
        <p:spPr bwMode="auto">
          <a:xfrm>
            <a:off x="6697663" y="3097213"/>
            <a:ext cx="1587" cy="1084262"/>
          </a:xfrm>
          <a:custGeom>
            <a:avLst/>
            <a:gdLst>
              <a:gd name="T0" fmla="*/ 0 w 1"/>
              <a:gd name="T1" fmla="*/ 0 h 683"/>
              <a:gd name="T2" fmla="*/ 0 w 1"/>
              <a:gd name="T3" fmla="*/ 682 h 683"/>
              <a:gd name="T4" fmla="*/ 0 60000 65536"/>
              <a:gd name="T5" fmla="*/ 0 60000 65536"/>
            </a:gdLst>
            <a:ahLst/>
            <a:cxnLst>
              <a:cxn ang="T4">
                <a:pos x="T0" y="T1"/>
              </a:cxn>
              <a:cxn ang="T5">
                <a:pos x="T2" y="T3"/>
              </a:cxn>
            </a:cxnLst>
            <a:rect l="0" t="0" r="r" b="b"/>
            <a:pathLst>
              <a:path w="1" h="683">
                <a:moveTo>
                  <a:pt x="0" y="0"/>
                </a:moveTo>
                <a:lnTo>
                  <a:pt x="0" y="682"/>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62" name="Group 46"/>
          <p:cNvGrpSpPr>
            <a:grpSpLocks/>
          </p:cNvGrpSpPr>
          <p:nvPr/>
        </p:nvGrpSpPr>
        <p:grpSpPr bwMode="auto">
          <a:xfrm>
            <a:off x="5618163" y="3917950"/>
            <a:ext cx="1257300" cy="615950"/>
            <a:chOff x="3981" y="2468"/>
            <a:chExt cx="891" cy="388"/>
          </a:xfrm>
        </p:grpSpPr>
        <p:sp>
          <p:nvSpPr>
            <p:cNvPr id="163" name="Rectangle 47"/>
            <p:cNvSpPr>
              <a:spLocks noChangeArrowheads="1"/>
            </p:cNvSpPr>
            <p:nvPr/>
          </p:nvSpPr>
          <p:spPr bwMode="auto">
            <a:xfrm>
              <a:off x="3981" y="2468"/>
              <a:ext cx="891" cy="359"/>
            </a:xfrm>
            <a:prstGeom prst="rect">
              <a:avLst/>
            </a:prstGeom>
            <a:solidFill>
              <a:srgbClr val="8CF4EA"/>
            </a:solidFill>
            <a:ln w="12700">
              <a:solidFill>
                <a:srgbClr val="FFFFFF"/>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4" name="Rectangle 48"/>
            <p:cNvSpPr>
              <a:spLocks noChangeArrowheads="1"/>
            </p:cNvSpPr>
            <p:nvPr/>
          </p:nvSpPr>
          <p:spPr bwMode="auto">
            <a:xfrm>
              <a:off x="4154" y="2528"/>
              <a:ext cx="487"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600" b="0" i="0" u="none" strike="noStrike" kern="0" cap="none" spc="0" normalizeH="0" baseline="0" noProof="0">
                  <a:ln>
                    <a:noFill/>
                  </a:ln>
                  <a:solidFill>
                    <a:srgbClr val="000000"/>
                  </a:solidFill>
                  <a:effectLst/>
                  <a:uLnTx/>
                  <a:uFillTx/>
                  <a:latin typeface="Arial" pitchFamily="34" charset="0"/>
                  <a:cs typeface="Arial" pitchFamily="34" charset="0"/>
                </a:rPr>
                <a:t>VLAN</a:t>
              </a:r>
              <a:endParaRPr kumimoji="0" lang="en-US" altLang="es-CO" sz="1600" b="0" i="0" u="none" strike="noStrike" kern="0" cap="none" spc="0" normalizeH="0" baseline="0" noProof="0">
                <a:ln>
                  <a:noFill/>
                </a:ln>
                <a:solidFill>
                  <a:srgbClr val="D8DCE2"/>
                </a:solidFill>
                <a:effectLst/>
                <a:uLnTx/>
                <a:uFillTx/>
                <a:latin typeface="Arial" pitchFamily="34" charset="0"/>
                <a:cs typeface="Arial" pitchFamily="34" charset="0"/>
              </a:endParaRPr>
            </a:p>
            <a:p>
              <a:pPr marL="0" marR="0" lvl="0" indent="0" algn="ctr" defTabSz="684213" eaLnBrk="0" fontAlgn="base" latinLnBrk="0" hangingPunct="0">
                <a:lnSpc>
                  <a:spcPct val="90000"/>
                </a:lnSpc>
                <a:spcBef>
                  <a:spcPct val="0"/>
                </a:spcBef>
                <a:spcAft>
                  <a:spcPct val="0"/>
                </a:spcAft>
                <a:buClrTx/>
                <a:buSzTx/>
                <a:buFontTx/>
                <a:buNone/>
                <a:tabLst/>
                <a:defRPr/>
              </a:pPr>
              <a:r>
                <a:rPr kumimoji="0" lang="en-US" altLang="es-CO" sz="1600" b="0" i="0" u="none" strike="noStrike" kern="0" cap="none" spc="0" normalizeH="0" baseline="0" noProof="0">
                  <a:ln>
                    <a:noFill/>
                  </a:ln>
                  <a:solidFill>
                    <a:srgbClr val="000000"/>
                  </a:solidFill>
                  <a:effectLst/>
                  <a:uLnTx/>
                  <a:uFillTx/>
                  <a:latin typeface="Arial" pitchFamily="34" charset="0"/>
                  <a:cs typeface="Arial" pitchFamily="34" charset="0"/>
                </a:rPr>
                <a:t>4</a:t>
              </a:r>
              <a:endParaRPr kumimoji="0" lang="en-US" altLang="es-CO" sz="1600" b="0" i="0" u="none" strike="noStrike" kern="0" cap="none" spc="0" normalizeH="0" baseline="0" noProof="0">
                <a:ln>
                  <a:noFill/>
                </a:ln>
                <a:solidFill>
                  <a:srgbClr val="D8DCE2"/>
                </a:solidFill>
                <a:effectLst/>
                <a:uLnTx/>
                <a:uFillTx/>
                <a:latin typeface="Arial" pitchFamily="34" charset="0"/>
                <a:cs typeface="Arial" pitchFamily="34" charset="0"/>
              </a:endParaRPr>
            </a:p>
          </p:txBody>
        </p:sp>
      </p:grpSp>
      <p:sp>
        <p:nvSpPr>
          <p:cNvPr id="165" name="Rectangle 49"/>
          <p:cNvSpPr>
            <a:spLocks noChangeArrowheads="1"/>
          </p:cNvSpPr>
          <p:nvPr/>
        </p:nvSpPr>
        <p:spPr bwMode="auto">
          <a:xfrm>
            <a:off x="1466850" y="2176463"/>
            <a:ext cx="1131888" cy="920750"/>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66" name="Rectangle 50"/>
          <p:cNvSpPr>
            <a:spLocks noChangeArrowheads="1"/>
          </p:cNvSpPr>
          <p:nvPr/>
        </p:nvSpPr>
        <p:spPr bwMode="blackWhite">
          <a:xfrm>
            <a:off x="1504950" y="2401888"/>
            <a:ext cx="106045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Switch</a:t>
            </a:r>
          </a:p>
        </p:txBody>
      </p:sp>
      <p:grpSp>
        <p:nvGrpSpPr>
          <p:cNvPr id="167" name="Group 51"/>
          <p:cNvGrpSpPr>
            <a:grpSpLocks/>
          </p:cNvGrpSpPr>
          <p:nvPr/>
        </p:nvGrpSpPr>
        <p:grpSpPr bwMode="auto">
          <a:xfrm>
            <a:off x="1495425" y="3116263"/>
            <a:ext cx="1081088" cy="34925"/>
            <a:chOff x="1060" y="1963"/>
            <a:chExt cx="766" cy="22"/>
          </a:xfrm>
        </p:grpSpPr>
        <p:sp>
          <p:nvSpPr>
            <p:cNvPr id="168" name="Rectangle 52"/>
            <p:cNvSpPr>
              <a:spLocks noChangeArrowheads="1"/>
            </p:cNvSpPr>
            <p:nvPr/>
          </p:nvSpPr>
          <p:spPr bwMode="auto">
            <a:xfrm>
              <a:off x="1060"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9" name="Rectangle 53"/>
            <p:cNvSpPr>
              <a:spLocks noChangeArrowheads="1"/>
            </p:cNvSpPr>
            <p:nvPr/>
          </p:nvSpPr>
          <p:spPr bwMode="auto">
            <a:xfrm>
              <a:off x="1117" y="1963"/>
              <a:ext cx="22"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0" name="Rectangle 54"/>
            <p:cNvSpPr>
              <a:spLocks noChangeArrowheads="1"/>
            </p:cNvSpPr>
            <p:nvPr/>
          </p:nvSpPr>
          <p:spPr bwMode="auto">
            <a:xfrm>
              <a:off x="1166"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1" name="Rectangle 55"/>
            <p:cNvSpPr>
              <a:spLocks noChangeArrowheads="1"/>
            </p:cNvSpPr>
            <p:nvPr/>
          </p:nvSpPr>
          <p:spPr bwMode="auto">
            <a:xfrm>
              <a:off x="121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2" name="Rectangle 56"/>
            <p:cNvSpPr>
              <a:spLocks noChangeArrowheads="1"/>
            </p:cNvSpPr>
            <p:nvPr/>
          </p:nvSpPr>
          <p:spPr bwMode="auto">
            <a:xfrm>
              <a:off x="1264"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3" name="Rectangle 57"/>
            <p:cNvSpPr>
              <a:spLocks noChangeArrowheads="1"/>
            </p:cNvSpPr>
            <p:nvPr/>
          </p:nvSpPr>
          <p:spPr bwMode="auto">
            <a:xfrm>
              <a:off x="1313"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4" name="Rectangle 58"/>
            <p:cNvSpPr>
              <a:spLocks noChangeArrowheads="1"/>
            </p:cNvSpPr>
            <p:nvPr/>
          </p:nvSpPr>
          <p:spPr bwMode="auto">
            <a:xfrm>
              <a:off x="1363"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5" name="Rectangle 59"/>
            <p:cNvSpPr>
              <a:spLocks noChangeArrowheads="1"/>
            </p:cNvSpPr>
            <p:nvPr/>
          </p:nvSpPr>
          <p:spPr bwMode="auto">
            <a:xfrm>
              <a:off x="1410"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6" name="Rectangle 60"/>
            <p:cNvSpPr>
              <a:spLocks noChangeArrowheads="1"/>
            </p:cNvSpPr>
            <p:nvPr/>
          </p:nvSpPr>
          <p:spPr bwMode="auto">
            <a:xfrm>
              <a:off x="1459"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7" name="Rectangle 61"/>
            <p:cNvSpPr>
              <a:spLocks noChangeArrowheads="1"/>
            </p:cNvSpPr>
            <p:nvPr/>
          </p:nvSpPr>
          <p:spPr bwMode="auto">
            <a:xfrm>
              <a:off x="1509"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8" name="Rectangle 62"/>
            <p:cNvSpPr>
              <a:spLocks noChangeArrowheads="1"/>
            </p:cNvSpPr>
            <p:nvPr/>
          </p:nvSpPr>
          <p:spPr bwMode="auto">
            <a:xfrm>
              <a:off x="1558"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9" name="Rectangle 63"/>
            <p:cNvSpPr>
              <a:spLocks noChangeArrowheads="1"/>
            </p:cNvSpPr>
            <p:nvPr/>
          </p:nvSpPr>
          <p:spPr bwMode="auto">
            <a:xfrm>
              <a:off x="1606" y="1963"/>
              <a:ext cx="25"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0" name="Rectangle 64"/>
            <p:cNvSpPr>
              <a:spLocks noChangeArrowheads="1"/>
            </p:cNvSpPr>
            <p:nvPr/>
          </p:nvSpPr>
          <p:spPr bwMode="auto">
            <a:xfrm>
              <a:off x="1655" y="1963"/>
              <a:ext cx="24"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1" name="Rectangle 65"/>
            <p:cNvSpPr>
              <a:spLocks noChangeArrowheads="1"/>
            </p:cNvSpPr>
            <p:nvPr/>
          </p:nvSpPr>
          <p:spPr bwMode="auto">
            <a:xfrm>
              <a:off x="170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2" name="Rectangle 66"/>
            <p:cNvSpPr>
              <a:spLocks noChangeArrowheads="1"/>
            </p:cNvSpPr>
            <p:nvPr/>
          </p:nvSpPr>
          <p:spPr bwMode="auto">
            <a:xfrm>
              <a:off x="1755"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3" name="Rectangle 67"/>
            <p:cNvSpPr>
              <a:spLocks noChangeArrowheads="1"/>
            </p:cNvSpPr>
            <p:nvPr/>
          </p:nvSpPr>
          <p:spPr bwMode="auto">
            <a:xfrm>
              <a:off x="1803" y="1963"/>
              <a:ext cx="23" cy="2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84" name="Rectangle 68"/>
          <p:cNvSpPr>
            <a:spLocks noChangeArrowheads="1"/>
          </p:cNvSpPr>
          <p:nvPr/>
        </p:nvSpPr>
        <p:spPr bwMode="auto">
          <a:xfrm>
            <a:off x="1976438" y="2109788"/>
            <a:ext cx="138112" cy="5080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5" name="Rectangle 69"/>
          <p:cNvSpPr>
            <a:spLocks noChangeArrowheads="1"/>
          </p:cNvSpPr>
          <p:nvPr/>
        </p:nvSpPr>
        <p:spPr bwMode="auto">
          <a:xfrm>
            <a:off x="2000250" y="2174875"/>
            <a:ext cx="88900" cy="698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6" name="Line 70"/>
          <p:cNvSpPr>
            <a:spLocks noChangeShapeType="1"/>
          </p:cNvSpPr>
          <p:nvPr/>
        </p:nvSpPr>
        <p:spPr bwMode="auto">
          <a:xfrm>
            <a:off x="2547938" y="3259138"/>
            <a:ext cx="57467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7" name="Rectangle 71"/>
          <p:cNvSpPr>
            <a:spLocks noChangeArrowheads="1"/>
          </p:cNvSpPr>
          <p:nvPr/>
        </p:nvSpPr>
        <p:spPr bwMode="blackWhite">
          <a:xfrm>
            <a:off x="4002088" y="2401888"/>
            <a:ext cx="104140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Switch</a:t>
            </a:r>
          </a:p>
        </p:txBody>
      </p:sp>
      <p:sp>
        <p:nvSpPr>
          <p:cNvPr id="188" name="Rectangle 72"/>
          <p:cNvSpPr>
            <a:spLocks noChangeArrowheads="1"/>
          </p:cNvSpPr>
          <p:nvPr/>
        </p:nvSpPr>
        <p:spPr bwMode="auto">
          <a:xfrm>
            <a:off x="6421438" y="2139950"/>
            <a:ext cx="1136650" cy="917575"/>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89" name="Group 73"/>
          <p:cNvGrpSpPr>
            <a:grpSpLocks/>
          </p:cNvGrpSpPr>
          <p:nvPr/>
        </p:nvGrpSpPr>
        <p:grpSpPr bwMode="auto">
          <a:xfrm>
            <a:off x="6453188" y="3078163"/>
            <a:ext cx="1079500" cy="33337"/>
            <a:chOff x="4573" y="1939"/>
            <a:chExt cx="765" cy="21"/>
          </a:xfrm>
        </p:grpSpPr>
        <p:sp>
          <p:nvSpPr>
            <p:cNvPr id="190" name="Rectangle 74"/>
            <p:cNvSpPr>
              <a:spLocks noChangeArrowheads="1"/>
            </p:cNvSpPr>
            <p:nvPr/>
          </p:nvSpPr>
          <p:spPr bwMode="auto">
            <a:xfrm>
              <a:off x="4573"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1" name="Rectangle 75"/>
            <p:cNvSpPr>
              <a:spLocks noChangeArrowheads="1"/>
            </p:cNvSpPr>
            <p:nvPr/>
          </p:nvSpPr>
          <p:spPr bwMode="auto">
            <a:xfrm>
              <a:off x="4629"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2" name="Rectangle 76"/>
            <p:cNvSpPr>
              <a:spLocks noChangeArrowheads="1"/>
            </p:cNvSpPr>
            <p:nvPr/>
          </p:nvSpPr>
          <p:spPr bwMode="auto">
            <a:xfrm>
              <a:off x="4677"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3" name="Rectangle 77"/>
            <p:cNvSpPr>
              <a:spLocks noChangeArrowheads="1"/>
            </p:cNvSpPr>
            <p:nvPr/>
          </p:nvSpPr>
          <p:spPr bwMode="auto">
            <a:xfrm>
              <a:off x="4726"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4" name="Rectangle 78"/>
            <p:cNvSpPr>
              <a:spLocks noChangeArrowheads="1"/>
            </p:cNvSpPr>
            <p:nvPr/>
          </p:nvSpPr>
          <p:spPr bwMode="auto">
            <a:xfrm>
              <a:off x="4776"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5" name="Rectangle 79"/>
            <p:cNvSpPr>
              <a:spLocks noChangeArrowheads="1"/>
            </p:cNvSpPr>
            <p:nvPr/>
          </p:nvSpPr>
          <p:spPr bwMode="auto">
            <a:xfrm>
              <a:off x="4825"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6" name="Rectangle 80"/>
            <p:cNvSpPr>
              <a:spLocks noChangeArrowheads="1"/>
            </p:cNvSpPr>
            <p:nvPr/>
          </p:nvSpPr>
          <p:spPr bwMode="auto">
            <a:xfrm>
              <a:off x="4873"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7" name="Rectangle 81"/>
            <p:cNvSpPr>
              <a:spLocks noChangeArrowheads="1"/>
            </p:cNvSpPr>
            <p:nvPr/>
          </p:nvSpPr>
          <p:spPr bwMode="auto">
            <a:xfrm>
              <a:off x="4923"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8" name="Rectangle 82"/>
            <p:cNvSpPr>
              <a:spLocks noChangeArrowheads="1"/>
            </p:cNvSpPr>
            <p:nvPr/>
          </p:nvSpPr>
          <p:spPr bwMode="auto">
            <a:xfrm>
              <a:off x="4971" y="1939"/>
              <a:ext cx="25"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9" name="Rectangle 83"/>
            <p:cNvSpPr>
              <a:spLocks noChangeArrowheads="1"/>
            </p:cNvSpPr>
            <p:nvPr/>
          </p:nvSpPr>
          <p:spPr bwMode="auto">
            <a:xfrm>
              <a:off x="5021"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0" name="Rectangle 84"/>
            <p:cNvSpPr>
              <a:spLocks noChangeArrowheads="1"/>
            </p:cNvSpPr>
            <p:nvPr/>
          </p:nvSpPr>
          <p:spPr bwMode="auto">
            <a:xfrm>
              <a:off x="5069"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1" name="Rectangle 85"/>
            <p:cNvSpPr>
              <a:spLocks noChangeArrowheads="1"/>
            </p:cNvSpPr>
            <p:nvPr/>
          </p:nvSpPr>
          <p:spPr bwMode="auto">
            <a:xfrm>
              <a:off x="5120" y="1939"/>
              <a:ext cx="21"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2" name="Rectangle 86"/>
            <p:cNvSpPr>
              <a:spLocks noChangeArrowheads="1"/>
            </p:cNvSpPr>
            <p:nvPr/>
          </p:nvSpPr>
          <p:spPr bwMode="auto">
            <a:xfrm>
              <a:off x="5167" y="1939"/>
              <a:ext cx="24"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3" name="Rectangle 87"/>
            <p:cNvSpPr>
              <a:spLocks noChangeArrowheads="1"/>
            </p:cNvSpPr>
            <p:nvPr/>
          </p:nvSpPr>
          <p:spPr bwMode="auto">
            <a:xfrm>
              <a:off x="5216"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4" name="Rectangle 88"/>
            <p:cNvSpPr>
              <a:spLocks noChangeArrowheads="1"/>
            </p:cNvSpPr>
            <p:nvPr/>
          </p:nvSpPr>
          <p:spPr bwMode="auto">
            <a:xfrm>
              <a:off x="5265" y="1939"/>
              <a:ext cx="23"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5" name="Rectangle 89"/>
            <p:cNvSpPr>
              <a:spLocks noChangeArrowheads="1"/>
            </p:cNvSpPr>
            <p:nvPr/>
          </p:nvSpPr>
          <p:spPr bwMode="auto">
            <a:xfrm>
              <a:off x="5316" y="1939"/>
              <a:ext cx="22" cy="21"/>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206" name="Rectangle 90"/>
          <p:cNvSpPr>
            <a:spLocks noChangeArrowheads="1"/>
          </p:cNvSpPr>
          <p:nvPr/>
        </p:nvSpPr>
        <p:spPr bwMode="auto">
          <a:xfrm>
            <a:off x="6913563" y="2076450"/>
            <a:ext cx="136525" cy="5238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7" name="Rectangle 91"/>
          <p:cNvSpPr>
            <a:spLocks noChangeArrowheads="1"/>
          </p:cNvSpPr>
          <p:nvPr/>
        </p:nvSpPr>
        <p:spPr bwMode="auto">
          <a:xfrm>
            <a:off x="6935788" y="2136775"/>
            <a:ext cx="88900" cy="698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8" name="Rectangle 92"/>
          <p:cNvSpPr>
            <a:spLocks noChangeArrowheads="1"/>
          </p:cNvSpPr>
          <p:nvPr/>
        </p:nvSpPr>
        <p:spPr bwMode="blackWhite">
          <a:xfrm>
            <a:off x="6478588" y="2339975"/>
            <a:ext cx="1019175"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704850" eaLnBrk="0" hangingPunct="0">
              <a:defRPr>
                <a:solidFill>
                  <a:schemeClr val="tx1"/>
                </a:solidFill>
                <a:latin typeface="DIN-Medium"/>
              </a:defRPr>
            </a:lvl1pPr>
            <a:lvl2pPr marL="742950" indent="-285750" defTabSz="704850" eaLnBrk="0" hangingPunct="0">
              <a:defRPr>
                <a:solidFill>
                  <a:schemeClr val="tx1"/>
                </a:solidFill>
                <a:latin typeface="DIN-Medium"/>
              </a:defRPr>
            </a:lvl2pPr>
            <a:lvl3pPr marL="1143000" indent="-228600" defTabSz="704850" eaLnBrk="0" hangingPunct="0">
              <a:defRPr>
                <a:solidFill>
                  <a:schemeClr val="tx1"/>
                </a:solidFill>
                <a:latin typeface="DIN-Medium"/>
              </a:defRPr>
            </a:lvl3pPr>
            <a:lvl4pPr marL="1600200" indent="-228600" defTabSz="704850" eaLnBrk="0" hangingPunct="0">
              <a:defRPr>
                <a:solidFill>
                  <a:schemeClr val="tx1"/>
                </a:solidFill>
                <a:latin typeface="DIN-Medium"/>
              </a:defRPr>
            </a:lvl4pPr>
            <a:lvl5pPr marL="2057400" indent="-228600" defTabSz="704850" eaLnBrk="0" hangingPunct="0">
              <a:defRPr>
                <a:solidFill>
                  <a:schemeClr val="tx1"/>
                </a:solidFill>
                <a:latin typeface="DIN-Medium"/>
              </a:defRPr>
            </a:lvl5pPr>
            <a:lvl6pPr marL="2514600" indent="-228600" defTabSz="704850" eaLnBrk="0" fontAlgn="base" hangingPunct="0">
              <a:spcBef>
                <a:spcPct val="0"/>
              </a:spcBef>
              <a:spcAft>
                <a:spcPct val="0"/>
              </a:spcAft>
              <a:defRPr>
                <a:solidFill>
                  <a:schemeClr val="tx1"/>
                </a:solidFill>
                <a:latin typeface="DIN-Medium"/>
              </a:defRPr>
            </a:lvl6pPr>
            <a:lvl7pPr marL="2971800" indent="-228600" defTabSz="704850" eaLnBrk="0" fontAlgn="base" hangingPunct="0">
              <a:spcBef>
                <a:spcPct val="0"/>
              </a:spcBef>
              <a:spcAft>
                <a:spcPct val="0"/>
              </a:spcAft>
              <a:defRPr>
                <a:solidFill>
                  <a:schemeClr val="tx1"/>
                </a:solidFill>
                <a:latin typeface="DIN-Medium"/>
              </a:defRPr>
            </a:lvl7pPr>
            <a:lvl8pPr marL="3429000" indent="-228600" defTabSz="704850" eaLnBrk="0" fontAlgn="base" hangingPunct="0">
              <a:spcBef>
                <a:spcPct val="0"/>
              </a:spcBef>
              <a:spcAft>
                <a:spcPct val="0"/>
              </a:spcAft>
              <a:defRPr>
                <a:solidFill>
                  <a:schemeClr val="tx1"/>
                </a:solidFill>
                <a:latin typeface="DIN-Medium"/>
              </a:defRPr>
            </a:lvl8pPr>
            <a:lvl9pPr marL="3886200" indent="-228600" defTabSz="704850" eaLnBrk="0" fontAlgn="base" hangingPunct="0">
              <a:spcBef>
                <a:spcPct val="0"/>
              </a:spcBef>
              <a:spcAft>
                <a:spcPct val="0"/>
              </a:spcAft>
              <a:defRPr>
                <a:solidFill>
                  <a:schemeClr val="tx1"/>
                </a:solidFill>
                <a:latin typeface="DIN-Medium"/>
              </a:defRPr>
            </a:lvl9pPr>
          </a:lstStyle>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VLAN </a:t>
            </a:r>
          </a:p>
          <a:p>
            <a:pPr marL="0" marR="0" lvl="0" indent="0" algn="ctr" defTabSz="70485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Switch</a:t>
            </a:r>
          </a:p>
        </p:txBody>
      </p:sp>
      <p:sp>
        <p:nvSpPr>
          <p:cNvPr id="209" name="Rectangle 93"/>
          <p:cNvSpPr>
            <a:spLocks noChangeArrowheads="1"/>
          </p:cNvSpPr>
          <p:nvPr/>
        </p:nvSpPr>
        <p:spPr bwMode="auto">
          <a:xfrm>
            <a:off x="5314950" y="5094288"/>
            <a:ext cx="1520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75" tIns="39688" rIns="79375" bIns="39688">
            <a:spAutoFit/>
          </a:bodyPr>
          <a:lstStyle>
            <a:lvl1pPr defTabSz="684213" eaLnBrk="0" hangingPunct="0">
              <a:defRPr>
                <a:solidFill>
                  <a:schemeClr val="tx1"/>
                </a:solidFill>
                <a:latin typeface="DIN-Medium"/>
              </a:defRPr>
            </a:lvl1pPr>
            <a:lvl2pPr marL="742950" indent="-285750" defTabSz="684213" eaLnBrk="0" hangingPunct="0">
              <a:defRPr>
                <a:solidFill>
                  <a:schemeClr val="tx1"/>
                </a:solidFill>
                <a:latin typeface="DIN-Medium"/>
              </a:defRPr>
            </a:lvl2pPr>
            <a:lvl3pPr marL="1143000" indent="-228600" defTabSz="684213" eaLnBrk="0" hangingPunct="0">
              <a:defRPr>
                <a:solidFill>
                  <a:schemeClr val="tx1"/>
                </a:solidFill>
                <a:latin typeface="DIN-Medium"/>
              </a:defRPr>
            </a:lvl3pPr>
            <a:lvl4pPr marL="1600200" indent="-228600" defTabSz="684213" eaLnBrk="0" hangingPunct="0">
              <a:defRPr>
                <a:solidFill>
                  <a:schemeClr val="tx1"/>
                </a:solidFill>
                <a:latin typeface="DIN-Medium"/>
              </a:defRPr>
            </a:lvl4pPr>
            <a:lvl5pPr marL="2057400" indent="-228600" defTabSz="684213" eaLnBrk="0" hangingPunct="0">
              <a:defRPr>
                <a:solidFill>
                  <a:schemeClr val="tx1"/>
                </a:solidFill>
                <a:latin typeface="DIN-Medium"/>
              </a:defRPr>
            </a:lvl5pPr>
            <a:lvl6pPr marL="2514600" indent="-228600" defTabSz="684213" eaLnBrk="0" fontAlgn="base" hangingPunct="0">
              <a:spcBef>
                <a:spcPct val="0"/>
              </a:spcBef>
              <a:spcAft>
                <a:spcPct val="0"/>
              </a:spcAft>
              <a:defRPr>
                <a:solidFill>
                  <a:schemeClr val="tx1"/>
                </a:solidFill>
                <a:latin typeface="DIN-Medium"/>
              </a:defRPr>
            </a:lvl6pPr>
            <a:lvl7pPr marL="2971800" indent="-228600" defTabSz="684213" eaLnBrk="0" fontAlgn="base" hangingPunct="0">
              <a:spcBef>
                <a:spcPct val="0"/>
              </a:spcBef>
              <a:spcAft>
                <a:spcPct val="0"/>
              </a:spcAft>
              <a:defRPr>
                <a:solidFill>
                  <a:schemeClr val="tx1"/>
                </a:solidFill>
                <a:latin typeface="DIN-Medium"/>
              </a:defRPr>
            </a:lvl7pPr>
            <a:lvl8pPr marL="3429000" indent="-228600" defTabSz="684213" eaLnBrk="0" fontAlgn="base" hangingPunct="0">
              <a:spcBef>
                <a:spcPct val="0"/>
              </a:spcBef>
              <a:spcAft>
                <a:spcPct val="0"/>
              </a:spcAft>
              <a:defRPr>
                <a:solidFill>
                  <a:schemeClr val="tx1"/>
                </a:solidFill>
                <a:latin typeface="DIN-Medium"/>
              </a:defRPr>
            </a:lvl8pPr>
            <a:lvl9pPr marL="3886200" indent="-228600" defTabSz="684213"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2000">
                <a:solidFill>
                  <a:srgbClr val="000000"/>
                </a:solidFill>
                <a:latin typeface="Arial" pitchFamily="34" charset="0"/>
                <a:cs typeface="Arial" pitchFamily="34" charset="0"/>
              </a:rPr>
              <a:t>Broadcast domains</a:t>
            </a:r>
          </a:p>
        </p:txBody>
      </p:sp>
      <p:sp>
        <p:nvSpPr>
          <p:cNvPr id="210" name="Freeform 94"/>
          <p:cNvSpPr>
            <a:spLocks/>
          </p:cNvSpPr>
          <p:nvPr/>
        </p:nvSpPr>
        <p:spPr bwMode="auto">
          <a:xfrm>
            <a:off x="3910013" y="3440113"/>
            <a:ext cx="103187" cy="1587"/>
          </a:xfrm>
          <a:custGeom>
            <a:avLst/>
            <a:gdLst>
              <a:gd name="T0" fmla="*/ 0 w 73"/>
              <a:gd name="T1" fmla="*/ 0 h 1"/>
              <a:gd name="T2" fmla="*/ 72 w 73"/>
              <a:gd name="T3" fmla="*/ 0 h 1"/>
              <a:gd name="T4" fmla="*/ 0 60000 65536"/>
              <a:gd name="T5" fmla="*/ 0 60000 65536"/>
            </a:gdLst>
            <a:ahLst/>
            <a:cxnLst>
              <a:cxn ang="T4">
                <a:pos x="T0" y="T1"/>
              </a:cxn>
              <a:cxn ang="T5">
                <a:pos x="T2" y="T3"/>
              </a:cxn>
            </a:cxnLst>
            <a:rect l="0" t="0" r="r" b="b"/>
            <a:pathLst>
              <a:path w="73" h="1">
                <a:moveTo>
                  <a:pt x="0" y="0"/>
                </a:moveTo>
                <a:lnTo>
                  <a:pt x="72"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1" name="Freeform 95"/>
          <p:cNvSpPr>
            <a:spLocks/>
          </p:cNvSpPr>
          <p:nvPr/>
        </p:nvSpPr>
        <p:spPr bwMode="auto">
          <a:xfrm>
            <a:off x="3895725" y="3827463"/>
            <a:ext cx="123825" cy="1587"/>
          </a:xfrm>
          <a:custGeom>
            <a:avLst/>
            <a:gdLst>
              <a:gd name="T0" fmla="*/ 0 w 88"/>
              <a:gd name="T1" fmla="*/ 0 h 1"/>
              <a:gd name="T2" fmla="*/ 87 w 88"/>
              <a:gd name="T3" fmla="*/ 0 h 1"/>
              <a:gd name="T4" fmla="*/ 0 60000 65536"/>
              <a:gd name="T5" fmla="*/ 0 60000 65536"/>
            </a:gdLst>
            <a:ahLst/>
            <a:cxnLst>
              <a:cxn ang="T4">
                <a:pos x="T0" y="T1"/>
              </a:cxn>
              <a:cxn ang="T5">
                <a:pos x="T2" y="T3"/>
              </a:cxn>
            </a:cxnLst>
            <a:rect l="0" t="0" r="r" b="b"/>
            <a:pathLst>
              <a:path w="88" h="1">
                <a:moveTo>
                  <a:pt x="0" y="0"/>
                </a:moveTo>
                <a:lnTo>
                  <a:pt x="87"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2" name="Freeform 96"/>
          <p:cNvSpPr>
            <a:spLocks/>
          </p:cNvSpPr>
          <p:nvPr/>
        </p:nvSpPr>
        <p:spPr bwMode="auto">
          <a:xfrm>
            <a:off x="4972050" y="3079750"/>
            <a:ext cx="1588" cy="1020763"/>
          </a:xfrm>
          <a:custGeom>
            <a:avLst/>
            <a:gdLst>
              <a:gd name="T0" fmla="*/ 0 w 1"/>
              <a:gd name="T1" fmla="*/ 0 h 643"/>
              <a:gd name="T2" fmla="*/ 0 w 1"/>
              <a:gd name="T3" fmla="*/ 642 h 643"/>
              <a:gd name="T4" fmla="*/ 0 60000 65536"/>
              <a:gd name="T5" fmla="*/ 0 60000 65536"/>
            </a:gdLst>
            <a:ahLst/>
            <a:cxnLst>
              <a:cxn ang="T4">
                <a:pos x="T0" y="T1"/>
              </a:cxn>
              <a:cxn ang="T5">
                <a:pos x="T2" y="T3"/>
              </a:cxn>
            </a:cxnLst>
            <a:rect l="0" t="0" r="r" b="b"/>
            <a:pathLst>
              <a:path w="1" h="643">
                <a:moveTo>
                  <a:pt x="0" y="0"/>
                </a:moveTo>
                <a:lnTo>
                  <a:pt x="0" y="642"/>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3" name="Freeform 97"/>
          <p:cNvSpPr>
            <a:spLocks/>
          </p:cNvSpPr>
          <p:nvPr/>
        </p:nvSpPr>
        <p:spPr bwMode="auto">
          <a:xfrm>
            <a:off x="4984750" y="3589338"/>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4" name="Freeform 98"/>
          <p:cNvSpPr>
            <a:spLocks/>
          </p:cNvSpPr>
          <p:nvPr/>
        </p:nvSpPr>
        <p:spPr bwMode="auto">
          <a:xfrm>
            <a:off x="4868863" y="344011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5" name="Freeform 99"/>
          <p:cNvSpPr>
            <a:spLocks/>
          </p:cNvSpPr>
          <p:nvPr/>
        </p:nvSpPr>
        <p:spPr bwMode="auto">
          <a:xfrm>
            <a:off x="4868863" y="399256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6" name="Freeform 100"/>
          <p:cNvSpPr>
            <a:spLocks/>
          </p:cNvSpPr>
          <p:nvPr/>
        </p:nvSpPr>
        <p:spPr bwMode="auto">
          <a:xfrm>
            <a:off x="7334250" y="3073400"/>
            <a:ext cx="1588" cy="1223963"/>
          </a:xfrm>
          <a:custGeom>
            <a:avLst/>
            <a:gdLst>
              <a:gd name="T0" fmla="*/ 0 w 1"/>
              <a:gd name="T1" fmla="*/ 0 h 771"/>
              <a:gd name="T2" fmla="*/ 0 w 1"/>
              <a:gd name="T3" fmla="*/ 770 h 771"/>
              <a:gd name="T4" fmla="*/ 0 60000 65536"/>
              <a:gd name="T5" fmla="*/ 0 60000 65536"/>
            </a:gdLst>
            <a:ahLst/>
            <a:cxnLst>
              <a:cxn ang="T4">
                <a:pos x="T0" y="T1"/>
              </a:cxn>
              <a:cxn ang="T5">
                <a:pos x="T2" y="T3"/>
              </a:cxn>
            </a:cxnLst>
            <a:rect l="0" t="0" r="r" b="b"/>
            <a:pathLst>
              <a:path w="1" h="771">
                <a:moveTo>
                  <a:pt x="0" y="0"/>
                </a:moveTo>
                <a:lnTo>
                  <a:pt x="0" y="77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7" name="Freeform 101"/>
          <p:cNvSpPr>
            <a:spLocks/>
          </p:cNvSpPr>
          <p:nvPr/>
        </p:nvSpPr>
        <p:spPr bwMode="auto">
          <a:xfrm>
            <a:off x="7345363" y="3589338"/>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8" name="Freeform 102"/>
          <p:cNvSpPr>
            <a:spLocks/>
          </p:cNvSpPr>
          <p:nvPr/>
        </p:nvSpPr>
        <p:spPr bwMode="auto">
          <a:xfrm>
            <a:off x="7345363" y="4189413"/>
            <a:ext cx="104775" cy="1587"/>
          </a:xfrm>
          <a:custGeom>
            <a:avLst/>
            <a:gdLst>
              <a:gd name="T0" fmla="*/ 0 w 75"/>
              <a:gd name="T1" fmla="*/ 0 h 1"/>
              <a:gd name="T2" fmla="*/ 74 w 75"/>
              <a:gd name="T3" fmla="*/ 0 h 1"/>
              <a:gd name="T4" fmla="*/ 0 60000 65536"/>
              <a:gd name="T5" fmla="*/ 0 60000 65536"/>
            </a:gdLst>
            <a:ahLst/>
            <a:cxnLst>
              <a:cxn ang="T4">
                <a:pos x="T0" y="T1"/>
              </a:cxn>
              <a:cxn ang="T5">
                <a:pos x="T2" y="T3"/>
              </a:cxn>
            </a:cxnLst>
            <a:rect l="0" t="0" r="r" b="b"/>
            <a:pathLst>
              <a:path w="75" h="1">
                <a:moveTo>
                  <a:pt x="0" y="0"/>
                </a:moveTo>
                <a:lnTo>
                  <a:pt x="74"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9" name="Freeform 103"/>
          <p:cNvSpPr>
            <a:spLocks/>
          </p:cNvSpPr>
          <p:nvPr/>
        </p:nvSpPr>
        <p:spPr bwMode="auto">
          <a:xfrm>
            <a:off x="7215188" y="3440113"/>
            <a:ext cx="106362" cy="1587"/>
          </a:xfrm>
          <a:custGeom>
            <a:avLst/>
            <a:gdLst>
              <a:gd name="T0" fmla="*/ 0 w 76"/>
              <a:gd name="T1" fmla="*/ 0 h 1"/>
              <a:gd name="T2" fmla="*/ 75 w 76"/>
              <a:gd name="T3" fmla="*/ 0 h 1"/>
              <a:gd name="T4" fmla="*/ 0 60000 65536"/>
              <a:gd name="T5" fmla="*/ 0 60000 65536"/>
            </a:gdLst>
            <a:ahLst/>
            <a:cxnLst>
              <a:cxn ang="T4">
                <a:pos x="T0" y="T1"/>
              </a:cxn>
              <a:cxn ang="T5">
                <a:pos x="T2" y="T3"/>
              </a:cxn>
            </a:cxnLst>
            <a:rect l="0" t="0" r="r" b="b"/>
            <a:pathLst>
              <a:path w="76" h="1">
                <a:moveTo>
                  <a:pt x="0" y="0"/>
                </a:moveTo>
                <a:lnTo>
                  <a:pt x="75"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0" name="Freeform 104"/>
          <p:cNvSpPr>
            <a:spLocks/>
          </p:cNvSpPr>
          <p:nvPr/>
        </p:nvSpPr>
        <p:spPr bwMode="auto">
          <a:xfrm>
            <a:off x="7189788" y="3992563"/>
            <a:ext cx="155575" cy="1587"/>
          </a:xfrm>
          <a:custGeom>
            <a:avLst/>
            <a:gdLst>
              <a:gd name="T0" fmla="*/ 0 w 110"/>
              <a:gd name="T1" fmla="*/ 0 h 1"/>
              <a:gd name="T2" fmla="*/ 109 w 110"/>
              <a:gd name="T3" fmla="*/ 0 h 1"/>
              <a:gd name="T4" fmla="*/ 0 60000 65536"/>
              <a:gd name="T5" fmla="*/ 0 60000 65536"/>
            </a:gdLst>
            <a:ahLst/>
            <a:cxnLst>
              <a:cxn ang="T4">
                <a:pos x="T0" y="T1"/>
              </a:cxn>
              <a:cxn ang="T5">
                <a:pos x="T2" y="T3"/>
              </a:cxn>
            </a:cxnLst>
            <a:rect l="0" t="0" r="r" b="b"/>
            <a:pathLst>
              <a:path w="110" h="1">
                <a:moveTo>
                  <a:pt x="0" y="0"/>
                </a:moveTo>
                <a:lnTo>
                  <a:pt x="109"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1" name="Rectangle 105"/>
          <p:cNvSpPr>
            <a:spLocks noChangeArrowheads="1"/>
          </p:cNvSpPr>
          <p:nvPr/>
        </p:nvSpPr>
        <p:spPr bwMode="auto">
          <a:xfrm>
            <a:off x="1133475" y="1536700"/>
            <a:ext cx="1176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438" tIns="28575" rIns="71438" bIns="28575">
            <a:spAutoFit/>
          </a:bodyPr>
          <a:lstStyle>
            <a:lvl1pPr defTabSz="1214438" eaLnBrk="0" hangingPunct="0">
              <a:defRPr>
                <a:solidFill>
                  <a:schemeClr val="tx1"/>
                </a:solidFill>
                <a:latin typeface="DIN-Medium"/>
              </a:defRPr>
            </a:lvl1pPr>
            <a:lvl2pPr marL="742950" indent="-285750" defTabSz="1214438" eaLnBrk="0" hangingPunct="0">
              <a:defRPr>
                <a:solidFill>
                  <a:schemeClr val="tx1"/>
                </a:solidFill>
                <a:latin typeface="DIN-Medium"/>
              </a:defRPr>
            </a:lvl2pPr>
            <a:lvl3pPr marL="1143000" indent="-228600" defTabSz="1214438" eaLnBrk="0" hangingPunct="0">
              <a:defRPr>
                <a:solidFill>
                  <a:schemeClr val="tx1"/>
                </a:solidFill>
                <a:latin typeface="DIN-Medium"/>
              </a:defRPr>
            </a:lvl3pPr>
            <a:lvl4pPr marL="1600200" indent="-228600" defTabSz="1214438" eaLnBrk="0" hangingPunct="0">
              <a:defRPr>
                <a:solidFill>
                  <a:schemeClr val="tx1"/>
                </a:solidFill>
                <a:latin typeface="DIN-Medium"/>
              </a:defRPr>
            </a:lvl4pPr>
            <a:lvl5pPr marL="2057400" indent="-228600" defTabSz="1214438" eaLnBrk="0" hangingPunct="0">
              <a:defRPr>
                <a:solidFill>
                  <a:schemeClr val="tx1"/>
                </a:solidFill>
                <a:latin typeface="DIN-Medium"/>
              </a:defRPr>
            </a:lvl5pPr>
            <a:lvl6pPr marL="2514600" indent="-228600" defTabSz="1214438" eaLnBrk="0" fontAlgn="base" hangingPunct="0">
              <a:spcBef>
                <a:spcPct val="0"/>
              </a:spcBef>
              <a:spcAft>
                <a:spcPct val="0"/>
              </a:spcAft>
              <a:defRPr>
                <a:solidFill>
                  <a:schemeClr val="tx1"/>
                </a:solidFill>
                <a:latin typeface="DIN-Medium"/>
              </a:defRPr>
            </a:lvl6pPr>
            <a:lvl7pPr marL="2971800" indent="-228600" defTabSz="1214438" eaLnBrk="0" fontAlgn="base" hangingPunct="0">
              <a:spcBef>
                <a:spcPct val="0"/>
              </a:spcBef>
              <a:spcAft>
                <a:spcPct val="0"/>
              </a:spcAft>
              <a:defRPr>
                <a:solidFill>
                  <a:schemeClr val="tx1"/>
                </a:solidFill>
                <a:latin typeface="DIN-Medium"/>
              </a:defRPr>
            </a:lvl7pPr>
            <a:lvl8pPr marL="3429000" indent="-228600" defTabSz="1214438" eaLnBrk="0" fontAlgn="base" hangingPunct="0">
              <a:spcBef>
                <a:spcPct val="0"/>
              </a:spcBef>
              <a:spcAft>
                <a:spcPct val="0"/>
              </a:spcAft>
              <a:defRPr>
                <a:solidFill>
                  <a:schemeClr val="tx1"/>
                </a:solidFill>
                <a:latin typeface="DIN-Medium"/>
              </a:defRPr>
            </a:lvl8pPr>
            <a:lvl9pPr marL="3886200" indent="-228600" defTabSz="1214438"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sz="1700" b="1">
                <a:solidFill>
                  <a:srgbClr val="000000"/>
                </a:solidFill>
                <a:latin typeface="Arial" pitchFamily="34" charset="0"/>
                <a:cs typeface="Arial" pitchFamily="34" charset="0"/>
              </a:rPr>
              <a:t>Backbone</a:t>
            </a:r>
          </a:p>
        </p:txBody>
      </p:sp>
      <p:sp>
        <p:nvSpPr>
          <p:cNvPr id="222" name="Line 106"/>
          <p:cNvSpPr>
            <a:spLocks noChangeShapeType="1"/>
          </p:cNvSpPr>
          <p:nvPr/>
        </p:nvSpPr>
        <p:spPr bwMode="auto">
          <a:xfrm>
            <a:off x="1184275" y="1793875"/>
            <a:ext cx="731202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3" name="Rectangle 107"/>
          <p:cNvSpPr>
            <a:spLocks noChangeArrowheads="1"/>
          </p:cNvSpPr>
          <p:nvPr/>
        </p:nvSpPr>
        <p:spPr bwMode="blackWhite">
          <a:xfrm>
            <a:off x="4460875" y="2159000"/>
            <a:ext cx="92075" cy="7143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4" name="Line 108"/>
          <p:cNvSpPr>
            <a:spLocks noChangeShapeType="1"/>
          </p:cNvSpPr>
          <p:nvPr/>
        </p:nvSpPr>
        <p:spPr bwMode="auto">
          <a:xfrm>
            <a:off x="3117850" y="3259138"/>
            <a:ext cx="0" cy="1709737"/>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5" name="Line 109"/>
          <p:cNvSpPr>
            <a:spLocks noChangeShapeType="1"/>
          </p:cNvSpPr>
          <p:nvPr/>
        </p:nvSpPr>
        <p:spPr bwMode="auto">
          <a:xfrm>
            <a:off x="3462338" y="1795463"/>
            <a:ext cx="0" cy="325120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6" name="Line 110"/>
          <p:cNvSpPr>
            <a:spLocks noChangeShapeType="1"/>
          </p:cNvSpPr>
          <p:nvPr/>
        </p:nvSpPr>
        <p:spPr bwMode="auto">
          <a:xfrm>
            <a:off x="4718050" y="5334000"/>
            <a:ext cx="650875" cy="0"/>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7" name="Line 111"/>
          <p:cNvSpPr>
            <a:spLocks noChangeShapeType="1"/>
          </p:cNvSpPr>
          <p:nvPr/>
        </p:nvSpPr>
        <p:spPr bwMode="auto">
          <a:xfrm flipH="1">
            <a:off x="5710238" y="4711700"/>
            <a:ext cx="1587" cy="328613"/>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8" name="Line 112"/>
          <p:cNvSpPr>
            <a:spLocks noChangeShapeType="1"/>
          </p:cNvSpPr>
          <p:nvPr/>
        </p:nvSpPr>
        <p:spPr bwMode="auto">
          <a:xfrm flipH="1">
            <a:off x="1704975" y="3941763"/>
            <a:ext cx="1588" cy="328612"/>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9" name="Line 113"/>
          <p:cNvSpPr>
            <a:spLocks noChangeShapeType="1"/>
          </p:cNvSpPr>
          <p:nvPr/>
        </p:nvSpPr>
        <p:spPr bwMode="auto">
          <a:xfrm flipH="1">
            <a:off x="2355850" y="3941763"/>
            <a:ext cx="1588" cy="328612"/>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0" name="Line 114"/>
          <p:cNvSpPr>
            <a:spLocks noChangeShapeType="1"/>
          </p:cNvSpPr>
          <p:nvPr/>
        </p:nvSpPr>
        <p:spPr bwMode="auto">
          <a:xfrm flipH="1">
            <a:off x="6362700" y="4711700"/>
            <a:ext cx="1588" cy="328613"/>
          </a:xfrm>
          <a:prstGeom prst="line">
            <a:avLst/>
          </a:prstGeom>
          <a:noFill/>
          <a:ln w="12700">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pic>
        <p:nvPicPr>
          <p:cNvPr id="231" name="Picture 115"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4863" y="488632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116"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963" y="395287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117"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5263" y="3952875"/>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4" name="Object 118"/>
          <p:cNvGraphicFramePr>
            <a:graphicFrameLocks noChangeAspect="1"/>
          </p:cNvGraphicFramePr>
          <p:nvPr>
            <p:extLst>
              <p:ext uri="{D42A27DB-BD31-4B8C-83A1-F6EECF244321}">
                <p14:modId xmlns:p14="http://schemas.microsoft.com/office/powerpoint/2010/main" val="76511323"/>
              </p:ext>
            </p:extLst>
          </p:nvPr>
        </p:nvGraphicFramePr>
        <p:xfrm>
          <a:off x="4546600" y="3829050"/>
          <a:ext cx="425450" cy="527050"/>
        </p:xfrm>
        <a:graphic>
          <a:graphicData uri="http://schemas.openxmlformats.org/presentationml/2006/ole">
            <mc:AlternateContent xmlns:mc="http://schemas.openxmlformats.org/markup-compatibility/2006">
              <mc:Choice xmlns:v="urn:schemas-microsoft-com:vml" Requires="v">
                <p:oleObj name="Artwork" r:id="rId3" imgW="4219048" imgH="5238095" progId="Adobe.Illustrator.7">
                  <p:embed/>
                </p:oleObj>
              </mc:Choice>
              <mc:Fallback>
                <p:oleObj name="Artwork" r:id="rId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600" y="38290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 name="Object 119"/>
          <p:cNvGraphicFramePr>
            <a:graphicFrameLocks noChangeAspect="1"/>
          </p:cNvGraphicFramePr>
          <p:nvPr>
            <p:extLst>
              <p:ext uri="{D42A27DB-BD31-4B8C-83A1-F6EECF244321}">
                <p14:modId xmlns:p14="http://schemas.microsoft.com/office/powerpoint/2010/main" val="2223315327"/>
              </p:ext>
            </p:extLst>
          </p:nvPr>
        </p:nvGraphicFramePr>
        <p:xfrm>
          <a:off x="4984750" y="3273425"/>
          <a:ext cx="425450" cy="527050"/>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47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 name="Object 120"/>
          <p:cNvGraphicFramePr>
            <a:graphicFrameLocks noChangeAspect="1"/>
          </p:cNvGraphicFramePr>
          <p:nvPr>
            <p:extLst>
              <p:ext uri="{D42A27DB-BD31-4B8C-83A1-F6EECF244321}">
                <p14:modId xmlns:p14="http://schemas.microsoft.com/office/powerpoint/2010/main" val="4269285861"/>
              </p:ext>
            </p:extLst>
          </p:nvPr>
        </p:nvGraphicFramePr>
        <p:xfrm>
          <a:off x="4565650" y="3009900"/>
          <a:ext cx="425450" cy="527050"/>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5650" y="30099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7" name="Object 121"/>
          <p:cNvGraphicFramePr>
            <a:graphicFrameLocks noChangeAspect="1"/>
          </p:cNvGraphicFramePr>
          <p:nvPr>
            <p:extLst>
              <p:ext uri="{D42A27DB-BD31-4B8C-83A1-F6EECF244321}">
                <p14:modId xmlns:p14="http://schemas.microsoft.com/office/powerpoint/2010/main" val="2645030296"/>
              </p:ext>
            </p:extLst>
          </p:nvPr>
        </p:nvGraphicFramePr>
        <p:xfrm>
          <a:off x="4083050" y="3727450"/>
          <a:ext cx="425450" cy="527050"/>
        </p:xfrm>
        <a:graphic>
          <a:graphicData uri="http://schemas.openxmlformats.org/presentationml/2006/ole">
            <mc:AlternateContent xmlns:mc="http://schemas.openxmlformats.org/markup-compatibility/2006">
              <mc:Choice xmlns:v="urn:schemas-microsoft-com:vml" Requires="v">
                <p:oleObj name="Artwork" r:id="rId7" imgW="4219048" imgH="5238095" progId="Adobe.Illustrator.7">
                  <p:embed/>
                </p:oleObj>
              </mc:Choice>
              <mc:Fallback>
                <p:oleObj name="Artwork" r:id="rId7"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050" y="37274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8" name="Object 122"/>
          <p:cNvGraphicFramePr>
            <a:graphicFrameLocks noChangeAspect="1"/>
          </p:cNvGraphicFramePr>
          <p:nvPr>
            <p:extLst>
              <p:ext uri="{D42A27DB-BD31-4B8C-83A1-F6EECF244321}">
                <p14:modId xmlns:p14="http://schemas.microsoft.com/office/powerpoint/2010/main" val="1225281917"/>
              </p:ext>
            </p:extLst>
          </p:nvPr>
        </p:nvGraphicFramePr>
        <p:xfrm>
          <a:off x="3575050" y="3536950"/>
          <a:ext cx="425450" cy="527050"/>
        </p:xfrm>
        <a:graphic>
          <a:graphicData uri="http://schemas.openxmlformats.org/presentationml/2006/ole">
            <mc:AlternateContent xmlns:mc="http://schemas.openxmlformats.org/markup-compatibility/2006">
              <mc:Choice xmlns:v="urn:schemas-microsoft-com:vml" Requires="v">
                <p:oleObj name="Artwork" r:id="rId8" imgW="4219048" imgH="5238095" progId="Adobe.Illustrator.7">
                  <p:embed/>
                </p:oleObj>
              </mc:Choice>
              <mc:Fallback>
                <p:oleObj name="Artwork" r:id="rId8"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5050" y="35369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9" name="Object 123"/>
          <p:cNvGraphicFramePr>
            <a:graphicFrameLocks noChangeAspect="1"/>
          </p:cNvGraphicFramePr>
          <p:nvPr>
            <p:extLst>
              <p:ext uri="{D42A27DB-BD31-4B8C-83A1-F6EECF244321}">
                <p14:modId xmlns:p14="http://schemas.microsoft.com/office/powerpoint/2010/main" val="3855299200"/>
              </p:ext>
            </p:extLst>
          </p:nvPr>
        </p:nvGraphicFramePr>
        <p:xfrm>
          <a:off x="3556000" y="3009900"/>
          <a:ext cx="425450" cy="527050"/>
        </p:xfrm>
        <a:graphic>
          <a:graphicData uri="http://schemas.openxmlformats.org/presentationml/2006/ole">
            <mc:AlternateContent xmlns:mc="http://schemas.openxmlformats.org/markup-compatibility/2006">
              <mc:Choice xmlns:v="urn:schemas-microsoft-com:vml" Requires="v">
                <p:oleObj name="Artwork" r:id="rId9" imgW="4219048" imgH="5238095" progId="Adobe.Illustrator.7">
                  <p:embed/>
                </p:oleObj>
              </mc:Choice>
              <mc:Fallback>
                <p:oleObj name="Artwork" r:id="rId9"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6000" y="30099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0" name="Object 124"/>
          <p:cNvGraphicFramePr>
            <a:graphicFrameLocks noChangeAspect="1"/>
          </p:cNvGraphicFramePr>
          <p:nvPr>
            <p:extLst>
              <p:ext uri="{D42A27DB-BD31-4B8C-83A1-F6EECF244321}">
                <p14:modId xmlns:p14="http://schemas.microsoft.com/office/powerpoint/2010/main" val="711888560"/>
              </p:ext>
            </p:extLst>
          </p:nvPr>
        </p:nvGraphicFramePr>
        <p:xfrm>
          <a:off x="4083050" y="3273425"/>
          <a:ext cx="425450" cy="527050"/>
        </p:xfrm>
        <a:graphic>
          <a:graphicData uri="http://schemas.openxmlformats.org/presentationml/2006/ole">
            <mc:AlternateContent xmlns:mc="http://schemas.openxmlformats.org/markup-compatibility/2006">
              <mc:Choice xmlns:v="urn:schemas-microsoft-com:vml" Requires="v">
                <p:oleObj name="Artwork" r:id="rId10" imgW="4219048" imgH="5238095" progId="Adobe.Illustrator.7">
                  <p:embed/>
                </p:oleObj>
              </mc:Choice>
              <mc:Fallback>
                <p:oleObj name="Artwork" r:id="rId10"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0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 name="Object 125"/>
          <p:cNvGraphicFramePr>
            <a:graphicFrameLocks noChangeAspect="1"/>
          </p:cNvGraphicFramePr>
          <p:nvPr>
            <p:extLst>
              <p:ext uri="{D42A27DB-BD31-4B8C-83A1-F6EECF244321}">
                <p14:modId xmlns:p14="http://schemas.microsoft.com/office/powerpoint/2010/main" val="1713592329"/>
              </p:ext>
            </p:extLst>
          </p:nvPr>
        </p:nvGraphicFramePr>
        <p:xfrm>
          <a:off x="6870700" y="3790950"/>
          <a:ext cx="425450" cy="527050"/>
        </p:xfrm>
        <a:graphic>
          <a:graphicData uri="http://schemas.openxmlformats.org/presentationml/2006/ole">
            <mc:AlternateContent xmlns:mc="http://schemas.openxmlformats.org/markup-compatibility/2006">
              <mc:Choice xmlns:v="urn:schemas-microsoft-com:vml" Requires="v">
                <p:oleObj name="Artwork" r:id="rId11" imgW="4219048" imgH="5238095" progId="Adobe.Illustrator.7">
                  <p:embed/>
                </p:oleObj>
              </mc:Choice>
              <mc:Fallback>
                <p:oleObj name="Artwork" r:id="rId11"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0700" y="37909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2" name="Object 126"/>
          <p:cNvGraphicFramePr>
            <a:graphicFrameLocks noChangeAspect="1"/>
          </p:cNvGraphicFramePr>
          <p:nvPr>
            <p:extLst>
              <p:ext uri="{D42A27DB-BD31-4B8C-83A1-F6EECF244321}">
                <p14:modId xmlns:p14="http://schemas.microsoft.com/office/powerpoint/2010/main" val="2077055014"/>
              </p:ext>
            </p:extLst>
          </p:nvPr>
        </p:nvGraphicFramePr>
        <p:xfrm>
          <a:off x="6851650" y="3273425"/>
          <a:ext cx="425450" cy="527050"/>
        </p:xfrm>
        <a:graphic>
          <a:graphicData uri="http://schemas.openxmlformats.org/presentationml/2006/ole">
            <mc:AlternateContent xmlns:mc="http://schemas.openxmlformats.org/markup-compatibility/2006">
              <mc:Choice xmlns:v="urn:schemas-microsoft-com:vml" Requires="v">
                <p:oleObj name="Artwork" r:id="rId12" imgW="4219048" imgH="5238095" progId="Adobe.Illustrator.7">
                  <p:embed/>
                </p:oleObj>
              </mc:Choice>
              <mc:Fallback>
                <p:oleObj name="Artwork" r:id="rId12"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165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3" name="Object 127"/>
          <p:cNvGraphicFramePr>
            <a:graphicFrameLocks noChangeAspect="1"/>
          </p:cNvGraphicFramePr>
          <p:nvPr>
            <p:extLst>
              <p:ext uri="{D42A27DB-BD31-4B8C-83A1-F6EECF244321}">
                <p14:modId xmlns:p14="http://schemas.microsoft.com/office/powerpoint/2010/main" val="2534622922"/>
              </p:ext>
            </p:extLst>
          </p:nvPr>
        </p:nvGraphicFramePr>
        <p:xfrm>
          <a:off x="7404100" y="3962400"/>
          <a:ext cx="425450" cy="527050"/>
        </p:xfrm>
        <a:graphic>
          <a:graphicData uri="http://schemas.openxmlformats.org/presentationml/2006/ole">
            <mc:AlternateContent xmlns:mc="http://schemas.openxmlformats.org/markup-compatibility/2006">
              <mc:Choice xmlns:v="urn:schemas-microsoft-com:vml" Requires="v">
                <p:oleObj name="Artwork" r:id="rId13" imgW="4219048" imgH="5238095" progId="Adobe.Illustrator.7">
                  <p:embed/>
                </p:oleObj>
              </mc:Choice>
              <mc:Fallback>
                <p:oleObj name="Artwork" r:id="rId1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100" y="39624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4" name="Object 128"/>
          <p:cNvGraphicFramePr>
            <a:graphicFrameLocks noChangeAspect="1"/>
          </p:cNvGraphicFramePr>
          <p:nvPr>
            <p:extLst>
              <p:ext uri="{D42A27DB-BD31-4B8C-83A1-F6EECF244321}">
                <p14:modId xmlns:p14="http://schemas.microsoft.com/office/powerpoint/2010/main" val="4197915267"/>
              </p:ext>
            </p:extLst>
          </p:nvPr>
        </p:nvGraphicFramePr>
        <p:xfrm>
          <a:off x="7366000" y="3273425"/>
          <a:ext cx="425450" cy="527050"/>
        </p:xfrm>
        <a:graphic>
          <a:graphicData uri="http://schemas.openxmlformats.org/presentationml/2006/ole">
            <mc:AlternateContent xmlns:mc="http://schemas.openxmlformats.org/markup-compatibility/2006">
              <mc:Choice xmlns:v="urn:schemas-microsoft-com:vml" Requires="v">
                <p:oleObj name="Artwork" r:id="rId14" imgW="4219048" imgH="5238095" progId="Adobe.Illustrator.7">
                  <p:embed/>
                </p:oleObj>
              </mc:Choice>
              <mc:Fallback>
                <p:oleObj name="Artwork" r:id="rId14"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000" y="3273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 name="Object 129"/>
          <p:cNvGraphicFramePr>
            <a:graphicFrameLocks noChangeAspect="1"/>
          </p:cNvGraphicFramePr>
          <p:nvPr>
            <p:extLst>
              <p:ext uri="{D42A27DB-BD31-4B8C-83A1-F6EECF244321}">
                <p14:modId xmlns:p14="http://schemas.microsoft.com/office/powerpoint/2010/main" val="132153308"/>
              </p:ext>
            </p:extLst>
          </p:nvPr>
        </p:nvGraphicFramePr>
        <p:xfrm>
          <a:off x="2832100" y="4851400"/>
          <a:ext cx="425450" cy="527050"/>
        </p:xfrm>
        <a:graphic>
          <a:graphicData uri="http://schemas.openxmlformats.org/presentationml/2006/ole">
            <mc:AlternateContent xmlns:mc="http://schemas.openxmlformats.org/markup-compatibility/2006">
              <mc:Choice xmlns:v="urn:schemas-microsoft-com:vml" Requires="v">
                <p:oleObj name="Artwork" r:id="rId15" imgW="4219048" imgH="5238095" progId="Adobe.Illustrator.7">
                  <p:embed/>
                </p:oleObj>
              </mc:Choice>
              <mc:Fallback>
                <p:oleObj name="Artwork" r:id="rId1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2100" y="48514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7384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s-CO" dirty="0" err="1">
                <a:solidFill>
                  <a:srgbClr val="FF0000"/>
                </a:solidFill>
              </a:rPr>
              <a:t>Switching</a:t>
            </a:r>
            <a:r>
              <a:rPr lang="es-CO" dirty="0">
                <a:solidFill>
                  <a:srgbClr val="FF0000"/>
                </a:solidFill>
              </a:rPr>
              <a:t> Ethernet</a:t>
            </a:r>
          </a:p>
        </p:txBody>
      </p:sp>
      <p:sp>
        <p:nvSpPr>
          <p:cNvPr id="3" name="2 Marcador de fecha"/>
          <p:cNvSpPr>
            <a:spLocks noGrp="1"/>
          </p:cNvSpPr>
          <p:nvPr>
            <p:ph type="dt" sz="half" idx="10"/>
          </p:nvPr>
        </p:nvSpPr>
        <p:spPr/>
        <p:txBody>
          <a:bodyPr/>
          <a:lstStyle/>
          <a:p>
            <a:fld id="{FFEE8F38-4C56-4976-BD55-2C56A8379A2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2</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275773" y="1595021"/>
            <a:ext cx="8585981" cy="5601533"/>
          </a:xfrm>
          <a:prstGeom prst="rect">
            <a:avLst/>
          </a:prstGeom>
        </p:spPr>
        <p:txBody>
          <a:bodyPr wrap="square">
            <a:spAutoFit/>
          </a:bodyPr>
          <a:lstStyle/>
          <a:p>
            <a:r>
              <a:rPr lang="es-CO" sz="2400" b="1" i="0" dirty="0">
                <a:solidFill>
                  <a:srgbClr val="0070C0"/>
                </a:solidFill>
                <a:effectLst/>
              </a:rPr>
              <a:t>Aspectos a considerar:</a:t>
            </a:r>
          </a:p>
          <a:p>
            <a:pPr marL="285750" indent="-285750">
              <a:buFont typeface="Arial" panose="020B0604020202020204" pitchFamily="34" charset="0"/>
              <a:buChar char="•"/>
            </a:pPr>
            <a:endParaRPr lang="es-CO" b="0" i="0" dirty="0">
              <a:solidFill>
                <a:srgbClr val="222222"/>
              </a:solidFill>
              <a:effectLst/>
            </a:endParaRPr>
          </a:p>
          <a:p>
            <a:pPr marL="285750" indent="-285750">
              <a:buFont typeface="Arial" panose="020B0604020202020204" pitchFamily="34" charset="0"/>
              <a:buChar char="•"/>
            </a:pPr>
            <a:r>
              <a:rPr lang="es-CO" sz="2000" b="0" i="0" dirty="0">
                <a:solidFill>
                  <a:srgbClr val="222222"/>
                </a:solidFill>
                <a:effectLst/>
              </a:rPr>
              <a:t>Capacidad de conmutación non </a:t>
            </a:r>
            <a:r>
              <a:rPr lang="es-CO" sz="2000" b="0" i="0" dirty="0" err="1">
                <a:solidFill>
                  <a:srgbClr val="222222"/>
                </a:solidFill>
                <a:effectLst/>
              </a:rPr>
              <a:t>blocking</a:t>
            </a:r>
            <a:r>
              <a:rPr lang="es-CO" sz="2000" b="0" i="0" dirty="0">
                <a:solidFill>
                  <a:srgbClr val="222222"/>
                </a:solidFill>
                <a:effectLst/>
              </a:rPr>
              <a:t> (</a:t>
            </a:r>
            <a:r>
              <a:rPr lang="es-CO" sz="2000" b="0" i="0" dirty="0" err="1">
                <a:solidFill>
                  <a:srgbClr val="222222"/>
                </a:solidFill>
                <a:effectLst/>
              </a:rPr>
              <a:t>switching</a:t>
            </a:r>
            <a:r>
              <a:rPr lang="es-CO" sz="2000" b="0" i="0" dirty="0">
                <a:solidFill>
                  <a:srgbClr val="222222"/>
                </a:solidFill>
                <a:effectLst/>
              </a:rPr>
              <a:t> </a:t>
            </a:r>
            <a:r>
              <a:rPr lang="es-CO" sz="2000" b="0" i="0" dirty="0" err="1">
                <a:solidFill>
                  <a:srgbClr val="222222"/>
                </a:solidFill>
                <a:effectLst/>
              </a:rPr>
              <a:t>capacity</a:t>
            </a:r>
            <a:r>
              <a:rPr lang="es-CO" sz="2000" b="0" i="0" dirty="0">
                <a:solidFill>
                  <a:srgbClr val="222222"/>
                </a:solidFill>
                <a:effectLst/>
              </a:rPr>
              <a:t>): 1 switc</a:t>
            </a:r>
            <a:r>
              <a:rPr lang="es-CO" sz="2000" dirty="0">
                <a:solidFill>
                  <a:srgbClr val="222222"/>
                </a:solidFill>
              </a:rPr>
              <a:t>h de 24p a 1G </a:t>
            </a:r>
            <a:r>
              <a:rPr lang="es-CO" sz="2000" dirty="0">
                <a:solidFill>
                  <a:srgbClr val="222222"/>
                </a:solidFill>
                <a:sym typeface="Wingdings" panose="05000000000000000000" pitchFamily="2" charset="2"/>
              </a:rPr>
              <a:t> CC= 24*1Gbps*2 = 48Gbps</a:t>
            </a:r>
            <a:endParaRPr lang="es-CO" sz="2000" b="0" i="0" dirty="0">
              <a:solidFill>
                <a:srgbClr val="222222"/>
              </a:solidFill>
              <a:effectLst/>
            </a:endParaRPr>
          </a:p>
          <a:p>
            <a:pPr marL="285750" indent="-285750">
              <a:buFont typeface="Arial" panose="020B0604020202020204" pitchFamily="34" charset="0"/>
              <a:buChar char="•"/>
            </a:pPr>
            <a:r>
              <a:rPr lang="es-CO" sz="2000" dirty="0">
                <a:solidFill>
                  <a:srgbClr val="222222"/>
                </a:solidFill>
              </a:rPr>
              <a:t>Métodos de reenvío: </a:t>
            </a:r>
            <a:r>
              <a:rPr lang="es-CO" sz="2000" dirty="0" err="1">
                <a:solidFill>
                  <a:srgbClr val="222222"/>
                </a:solidFill>
              </a:rPr>
              <a:t>Cut</a:t>
            </a:r>
            <a:r>
              <a:rPr lang="es-CO" sz="2000" dirty="0">
                <a:solidFill>
                  <a:srgbClr val="222222"/>
                </a:solidFill>
              </a:rPr>
              <a:t> </a:t>
            </a:r>
            <a:r>
              <a:rPr lang="es-CO" sz="2000" dirty="0" err="1">
                <a:solidFill>
                  <a:srgbClr val="222222"/>
                </a:solidFill>
              </a:rPr>
              <a:t>throught</a:t>
            </a:r>
            <a:r>
              <a:rPr lang="es-CO" sz="2000" dirty="0">
                <a:solidFill>
                  <a:srgbClr val="222222"/>
                </a:solidFill>
              </a:rPr>
              <a:t> y store and forward</a:t>
            </a:r>
            <a:endParaRPr lang="es-CO" sz="2000" b="0" i="0" dirty="0">
              <a:solidFill>
                <a:srgbClr val="222222"/>
              </a:solidFill>
              <a:effectLst/>
            </a:endParaRPr>
          </a:p>
          <a:p>
            <a:pPr marL="285750" indent="-285750">
              <a:buFont typeface="Arial" panose="020B0604020202020204" pitchFamily="34" charset="0"/>
              <a:buChar char="•"/>
            </a:pPr>
            <a:r>
              <a:rPr lang="es-CO" sz="2000" dirty="0" err="1">
                <a:solidFill>
                  <a:srgbClr val="0070C0"/>
                </a:solidFill>
              </a:rPr>
              <a:t>Throughput</a:t>
            </a:r>
            <a:r>
              <a:rPr lang="es-CO" sz="2000" dirty="0">
                <a:solidFill>
                  <a:srgbClr val="0070C0"/>
                </a:solidFill>
              </a:rPr>
              <a:t> (</a:t>
            </a:r>
            <a:r>
              <a:rPr lang="es-CO" sz="2000" dirty="0" err="1">
                <a:solidFill>
                  <a:srgbClr val="0070C0"/>
                </a:solidFill>
              </a:rPr>
              <a:t>Mpps</a:t>
            </a:r>
            <a:r>
              <a:rPr lang="es-CO" sz="2000" dirty="0">
                <a:solidFill>
                  <a:srgbClr val="222222"/>
                </a:solidFill>
              </a:rPr>
              <a:t>) (</a:t>
            </a:r>
            <a:r>
              <a:rPr lang="en-US" sz="2000" dirty="0"/>
              <a:t>Ethernet, for 64 bytes, the conversion is </a:t>
            </a:r>
            <a:r>
              <a:rPr lang="en-US" sz="2000" dirty="0">
                <a:latin typeface="Arial" panose="020B0604020202020204" pitchFamily="34" charset="0"/>
                <a:cs typeface="Arial" panose="020B0604020202020204" pitchFamily="34" charset="0"/>
              </a:rPr>
              <a:t>1.488095</a:t>
            </a:r>
            <a:r>
              <a:rPr lang="en-US" sz="2000" dirty="0"/>
              <a:t> Mpps for </a:t>
            </a:r>
            <a:r>
              <a:rPr lang="en-US" sz="2000" dirty="0">
                <a:latin typeface="Arial" panose="020B0604020202020204" pitchFamily="34" charset="0"/>
                <a:cs typeface="Arial" panose="020B0604020202020204" pitchFamily="34" charset="0"/>
              </a:rPr>
              <a:t>1 G</a:t>
            </a:r>
            <a:r>
              <a:rPr lang="en-US" sz="2000" dirty="0"/>
              <a:t>bps to support "wire speed“: 48 p </a:t>
            </a:r>
            <a:r>
              <a:rPr lang="en-US" sz="2000" dirty="0">
                <a:latin typeface="Arial" panose="020B0604020202020204" pitchFamily="34" charset="0"/>
                <a:cs typeface="Arial" panose="020B0604020202020204" pitchFamily="34" charset="0"/>
              </a:rPr>
              <a:t>de 1</a:t>
            </a:r>
            <a:r>
              <a:rPr lang="en-US" sz="2000" dirty="0"/>
              <a:t>Gbps </a:t>
            </a:r>
            <a:r>
              <a:rPr lang="en-US" sz="2000" dirty="0">
                <a:sym typeface="Wingdings" panose="05000000000000000000" pitchFamily="2" charset="2"/>
              </a:rPr>
              <a:t> 72 Mpps</a:t>
            </a:r>
            <a:endParaRPr lang="es-CO" sz="2000" dirty="0">
              <a:solidFill>
                <a:srgbClr val="222222"/>
              </a:solidFill>
            </a:endParaRPr>
          </a:p>
          <a:p>
            <a:pPr marL="285750" indent="-285750">
              <a:buFont typeface="Arial" panose="020B0604020202020204" pitchFamily="34" charset="0"/>
              <a:buChar char="•"/>
            </a:pPr>
            <a:r>
              <a:rPr lang="es-CO" sz="2000" dirty="0">
                <a:solidFill>
                  <a:srgbClr val="222222"/>
                </a:solidFill>
              </a:rPr>
              <a:t>Segmentación (</a:t>
            </a:r>
            <a:r>
              <a:rPr lang="es-CO" sz="2000" dirty="0" err="1">
                <a:solidFill>
                  <a:srgbClr val="222222"/>
                </a:solidFill>
              </a:rPr>
              <a:t>Vlans</a:t>
            </a:r>
            <a:r>
              <a:rPr lang="es-CO" sz="2000" dirty="0">
                <a:solidFill>
                  <a:srgbClr val="222222"/>
                </a:solidFill>
              </a:rPr>
              <a:t>)</a:t>
            </a:r>
          </a:p>
          <a:p>
            <a:pPr marL="285750" indent="-285750">
              <a:buFont typeface="Arial" panose="020B0604020202020204" pitchFamily="34" charset="0"/>
              <a:buChar char="•"/>
            </a:pPr>
            <a:r>
              <a:rPr lang="es-CO" sz="2000" b="0" i="0" dirty="0">
                <a:solidFill>
                  <a:srgbClr val="222222"/>
                </a:solidFill>
                <a:effectLst/>
              </a:rPr>
              <a:t>Gestión</a:t>
            </a:r>
          </a:p>
          <a:p>
            <a:pPr marL="285750" indent="-285750">
              <a:buFont typeface="Arial" panose="020B0604020202020204" pitchFamily="34" charset="0"/>
              <a:buChar char="•"/>
            </a:pPr>
            <a:r>
              <a:rPr lang="es-CO" sz="2000" dirty="0">
                <a:solidFill>
                  <a:srgbClr val="222222"/>
                </a:solidFill>
              </a:rPr>
              <a:t>Seguridad</a:t>
            </a:r>
          </a:p>
          <a:p>
            <a:pPr marL="285750" indent="-285750">
              <a:buFont typeface="Arial" panose="020B0604020202020204" pitchFamily="34" charset="0"/>
              <a:buChar char="•"/>
            </a:pPr>
            <a:r>
              <a:rPr lang="es-CO" sz="2000" b="0" i="0" dirty="0">
                <a:solidFill>
                  <a:srgbClr val="222222"/>
                </a:solidFill>
                <a:effectLst/>
              </a:rPr>
              <a:t>Alta disponibilidad</a:t>
            </a:r>
          </a:p>
          <a:p>
            <a:pPr marL="285750" indent="-285750">
              <a:buFont typeface="Arial" panose="020B0604020202020204" pitchFamily="34" charset="0"/>
              <a:buChar char="•"/>
            </a:pPr>
            <a:r>
              <a:rPr lang="es-CO" sz="2000" dirty="0">
                <a:solidFill>
                  <a:srgbClr val="222222"/>
                </a:solidFill>
              </a:rPr>
              <a:t>Calidad de servicio- </a:t>
            </a:r>
            <a:r>
              <a:rPr lang="es-CO" sz="2000" dirty="0" err="1">
                <a:solidFill>
                  <a:srgbClr val="222222"/>
                </a:solidFill>
              </a:rPr>
              <a:t>QoS</a:t>
            </a:r>
            <a:endParaRPr lang="es-CO" sz="2000" dirty="0">
              <a:solidFill>
                <a:srgbClr val="222222"/>
              </a:solidFill>
            </a:endParaRPr>
          </a:p>
          <a:p>
            <a:pPr marL="285750" indent="-285750">
              <a:buFont typeface="Arial" panose="020B0604020202020204" pitchFamily="34" charset="0"/>
              <a:buChar char="•"/>
            </a:pPr>
            <a:r>
              <a:rPr lang="es-CO" sz="2000" dirty="0" err="1">
                <a:solidFill>
                  <a:srgbClr val="222222"/>
                </a:solidFill>
              </a:rPr>
              <a:t>PoE</a:t>
            </a:r>
            <a:endParaRPr lang="es-CO" sz="2000" dirty="0">
              <a:solidFill>
                <a:srgbClr val="222222"/>
              </a:solidFill>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441" y="4143375"/>
            <a:ext cx="52482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26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F6D2B093-8199-4DC0-89F8-DDB0E12FA9A9}"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20</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1890839" cy="584775"/>
          </a:xfrm>
          <a:prstGeom prst="rect">
            <a:avLst/>
          </a:prstGeom>
        </p:spPr>
        <p:txBody>
          <a:bodyPr wrap="none">
            <a:spAutoFit/>
          </a:bodyPr>
          <a:lstStyle/>
          <a:p>
            <a:r>
              <a:rPr lang="es-CO" sz="2800" dirty="0">
                <a:solidFill>
                  <a:srgbClr val="0070C0"/>
                </a:solidFill>
              </a:rPr>
              <a:t> </a:t>
            </a:r>
            <a:r>
              <a:rPr lang="es-CO" sz="3200" b="1" dirty="0">
                <a:solidFill>
                  <a:srgbClr val="0070C0"/>
                </a:solidFill>
              </a:rPr>
              <a:t>Ventajas</a:t>
            </a:r>
          </a:p>
        </p:txBody>
      </p:sp>
      <p:sp>
        <p:nvSpPr>
          <p:cNvPr id="222" name="Line 106"/>
          <p:cNvSpPr>
            <a:spLocks noChangeShapeType="1"/>
          </p:cNvSpPr>
          <p:nvPr/>
        </p:nvSpPr>
        <p:spPr bwMode="auto">
          <a:xfrm>
            <a:off x="1184275" y="1793875"/>
            <a:ext cx="731202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 name="7 Rectángulo"/>
          <p:cNvSpPr/>
          <p:nvPr/>
        </p:nvSpPr>
        <p:spPr>
          <a:xfrm>
            <a:off x="1394085" y="2428406"/>
            <a:ext cx="7749915" cy="3046988"/>
          </a:xfrm>
          <a:prstGeom prst="rect">
            <a:avLst/>
          </a:prstGeom>
        </p:spPr>
        <p:txBody>
          <a:bodyPr wrap="square">
            <a:spAutoFit/>
          </a:bodyPr>
          <a:lstStyle/>
          <a:p>
            <a:pPr marL="342900" indent="-342900">
              <a:buFont typeface="Wingdings" panose="05000000000000000000" pitchFamily="2" charset="2"/>
              <a:buChar char="Ø"/>
            </a:pPr>
            <a:r>
              <a:rPr lang="en-US" sz="2400" dirty="0"/>
              <a:t>Improve performance:</a:t>
            </a:r>
          </a:p>
          <a:p>
            <a:pPr marL="1169988" indent="-809625">
              <a:buFont typeface="Arial" panose="020B0604020202020204" pitchFamily="34" charset="0"/>
              <a:buChar char="•"/>
            </a:pPr>
            <a:r>
              <a:rPr lang="en-US" sz="2400" dirty="0"/>
              <a:t>Broadcast domain control</a:t>
            </a:r>
          </a:p>
          <a:p>
            <a:pPr marL="1169988" indent="-809625">
              <a:buFont typeface="Arial" panose="020B0604020202020204" pitchFamily="34" charset="0"/>
              <a:buChar char="•"/>
            </a:pPr>
            <a:r>
              <a:rPr lang="en-US" sz="2400" dirty="0"/>
              <a:t>Broadcast storm prevention</a:t>
            </a:r>
          </a:p>
          <a:p>
            <a:pPr marL="1169988" indent="-809625">
              <a:buFont typeface="Arial" panose="020B0604020202020204" pitchFamily="34" charset="0"/>
              <a:buChar char="•"/>
            </a:pPr>
            <a:r>
              <a:rPr lang="en-US" sz="2400" dirty="0"/>
              <a:t>Scalability</a:t>
            </a:r>
          </a:p>
          <a:p>
            <a:pPr marL="342900" indent="-342900">
              <a:buFont typeface="Wingdings" panose="05000000000000000000" pitchFamily="2" charset="2"/>
              <a:buChar char="Ø"/>
            </a:pPr>
            <a:r>
              <a:rPr lang="en-US" sz="2400" dirty="0"/>
              <a:t>Improve manageability:</a:t>
            </a:r>
          </a:p>
          <a:p>
            <a:pPr marL="1169988" indent="-809625">
              <a:buFont typeface="Arial" panose="020B0604020202020204" pitchFamily="34" charset="0"/>
              <a:buChar char="•"/>
            </a:pPr>
            <a:r>
              <a:rPr lang="en-US" sz="2400" dirty="0"/>
              <a:t>Reduce cycle time for changes</a:t>
            </a:r>
          </a:p>
          <a:p>
            <a:pPr marL="342900" indent="-342900">
              <a:buFont typeface="Wingdings" panose="05000000000000000000" pitchFamily="2" charset="2"/>
              <a:buChar char="Ø"/>
            </a:pPr>
            <a:r>
              <a:rPr lang="en-US" sz="2400" dirty="0"/>
              <a:t>Improve security:</a:t>
            </a:r>
          </a:p>
          <a:p>
            <a:pPr marL="1257300" indent="-808038">
              <a:buFont typeface="Arial" panose="020B0604020202020204" pitchFamily="34" charset="0"/>
              <a:buChar char="•"/>
            </a:pPr>
            <a:r>
              <a:rPr lang="en-US" sz="2400" dirty="0"/>
              <a:t>Access control</a:t>
            </a:r>
          </a:p>
        </p:txBody>
      </p:sp>
      <p:pic>
        <p:nvPicPr>
          <p:cNvPr id="9" name="Imagen 8">
            <a:extLst>
              <a:ext uri="{FF2B5EF4-FFF2-40B4-BE49-F238E27FC236}">
                <a16:creationId xmlns:a16="http://schemas.microsoft.com/office/drawing/2014/main" id="{79FBFF6C-0178-45A4-900A-41E0D6C832AE}"/>
              </a:ext>
            </a:extLst>
          </p:cNvPr>
          <p:cNvPicPr>
            <a:picLocks noChangeAspect="1"/>
          </p:cNvPicPr>
          <p:nvPr/>
        </p:nvPicPr>
        <p:blipFill>
          <a:blip r:embed="rId2"/>
          <a:stretch>
            <a:fillRect/>
          </a:stretch>
        </p:blipFill>
        <p:spPr>
          <a:xfrm>
            <a:off x="7192603" y="2906737"/>
            <a:ext cx="4291473" cy="1721438"/>
          </a:xfrm>
          <a:prstGeom prst="rect">
            <a:avLst/>
          </a:prstGeom>
        </p:spPr>
      </p:pic>
    </p:spTree>
    <p:extLst>
      <p:ext uri="{BB962C8B-B14F-4D97-AF65-F5344CB8AC3E}">
        <p14:creationId xmlns:p14="http://schemas.microsoft.com/office/powerpoint/2010/main" val="378550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F2D43320-28B9-405A-B20F-2C5ECC32612E}"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21</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2354234" cy="523220"/>
          </a:xfrm>
          <a:prstGeom prst="rect">
            <a:avLst/>
          </a:prstGeom>
        </p:spPr>
        <p:txBody>
          <a:bodyPr wrap="none">
            <a:spAutoFit/>
          </a:bodyPr>
          <a:lstStyle/>
          <a:p>
            <a:r>
              <a:rPr lang="es-CO" sz="2800" b="1" dirty="0">
                <a:solidFill>
                  <a:srgbClr val="0070C0"/>
                </a:solidFill>
              </a:rPr>
              <a:t> Propiedades</a:t>
            </a:r>
            <a:endParaRPr lang="es-CO" sz="3200" b="1" dirty="0">
              <a:solidFill>
                <a:srgbClr val="0070C0"/>
              </a:solidFill>
            </a:endParaRPr>
          </a:p>
        </p:txBody>
      </p:sp>
      <p:sp>
        <p:nvSpPr>
          <p:cNvPr id="222" name="Line 106"/>
          <p:cNvSpPr>
            <a:spLocks noChangeShapeType="1"/>
          </p:cNvSpPr>
          <p:nvPr/>
        </p:nvSpPr>
        <p:spPr bwMode="auto">
          <a:xfrm>
            <a:off x="1184275" y="1793875"/>
            <a:ext cx="731202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 name="7 Rectángulo"/>
          <p:cNvSpPr/>
          <p:nvPr/>
        </p:nvSpPr>
        <p:spPr>
          <a:xfrm>
            <a:off x="1394085" y="2428406"/>
            <a:ext cx="7749915" cy="3416320"/>
          </a:xfrm>
          <a:prstGeom prst="rect">
            <a:avLst/>
          </a:prstGeom>
        </p:spPr>
        <p:txBody>
          <a:bodyPr wrap="square">
            <a:spAutoFit/>
          </a:bodyPr>
          <a:lstStyle/>
          <a:p>
            <a:pPr marL="342900" indent="-342900">
              <a:buFont typeface="Wingdings" panose="05000000000000000000" pitchFamily="2" charset="2"/>
              <a:buChar char="Ø"/>
            </a:pPr>
            <a:r>
              <a:rPr lang="en-US" sz="2400" dirty="0"/>
              <a:t>Membership:</a:t>
            </a:r>
          </a:p>
          <a:p>
            <a:r>
              <a:rPr lang="en-US" sz="2400" dirty="0"/>
              <a:t>	Defines how members are selected</a:t>
            </a:r>
          </a:p>
          <a:p>
            <a:pPr marL="342900" indent="-342900">
              <a:buFont typeface="Wingdings" panose="05000000000000000000" pitchFamily="2" charset="2"/>
              <a:buChar char="Ø"/>
            </a:pPr>
            <a:r>
              <a:rPr lang="en-US" sz="2400" dirty="0"/>
              <a:t>Identification:</a:t>
            </a:r>
          </a:p>
          <a:p>
            <a:r>
              <a:rPr lang="en-US" sz="2400" dirty="0"/>
              <a:t>	Defines how frames and VLANs are associated</a:t>
            </a:r>
          </a:p>
          <a:p>
            <a:pPr marL="342900" indent="-342900">
              <a:buFont typeface="Wingdings" panose="05000000000000000000" pitchFamily="2" charset="2"/>
              <a:buChar char="Ø"/>
            </a:pPr>
            <a:r>
              <a:rPr lang="en-US" sz="2400" dirty="0"/>
              <a:t>Members of a VLAN are organized into two </a:t>
            </a:r>
            <a:br>
              <a:rPr lang="en-US" sz="2400" dirty="0"/>
            </a:br>
            <a:r>
              <a:rPr lang="en-US" sz="2400" dirty="0"/>
              <a:t>types of VLANs:</a:t>
            </a:r>
          </a:p>
          <a:p>
            <a:pPr marL="800100" lvl="1" indent="-342900">
              <a:buFont typeface="Arial" panose="020B0604020202020204" pitchFamily="34" charset="0"/>
              <a:buChar char="•"/>
            </a:pPr>
            <a:r>
              <a:rPr lang="en-US" sz="2400" dirty="0">
                <a:solidFill>
                  <a:srgbClr val="0070C0"/>
                </a:solidFill>
              </a:rPr>
              <a:t>	Port-based </a:t>
            </a:r>
          </a:p>
          <a:p>
            <a:pPr marL="800100" lvl="1" indent="-342900">
              <a:buFont typeface="Arial" panose="020B0604020202020204" pitchFamily="34" charset="0"/>
              <a:buChar char="•"/>
            </a:pPr>
            <a:r>
              <a:rPr lang="en-US" sz="2400" dirty="0">
                <a:solidFill>
                  <a:srgbClr val="0070C0"/>
                </a:solidFill>
              </a:rPr>
              <a:t>	Protocol-based</a:t>
            </a:r>
          </a:p>
          <a:p>
            <a:pPr marL="342900" indent="-342900">
              <a:buFont typeface="Wingdings" panose="05000000000000000000" pitchFamily="2" charset="2"/>
              <a:buChar char="Ø"/>
            </a:pPr>
            <a:endParaRPr lang="en-US" sz="2400" dirty="0"/>
          </a:p>
        </p:txBody>
      </p:sp>
      <p:pic>
        <p:nvPicPr>
          <p:cNvPr id="9" name="Imagen 8">
            <a:extLst>
              <a:ext uri="{FF2B5EF4-FFF2-40B4-BE49-F238E27FC236}">
                <a16:creationId xmlns:a16="http://schemas.microsoft.com/office/drawing/2014/main" id="{8205D18D-37F2-4986-9AD1-F6CD1D24791D}"/>
              </a:ext>
            </a:extLst>
          </p:cNvPr>
          <p:cNvPicPr>
            <a:picLocks noChangeAspect="1"/>
          </p:cNvPicPr>
          <p:nvPr/>
        </p:nvPicPr>
        <p:blipFill>
          <a:blip r:embed="rId2"/>
          <a:stretch>
            <a:fillRect/>
          </a:stretch>
        </p:blipFill>
        <p:spPr>
          <a:xfrm>
            <a:off x="8496300" y="3369803"/>
            <a:ext cx="2990850" cy="1533525"/>
          </a:xfrm>
          <a:prstGeom prst="rect">
            <a:avLst/>
          </a:prstGeom>
        </p:spPr>
      </p:pic>
    </p:spTree>
    <p:extLst>
      <p:ext uri="{BB962C8B-B14F-4D97-AF65-F5344CB8AC3E}">
        <p14:creationId xmlns:p14="http://schemas.microsoft.com/office/powerpoint/2010/main" val="204172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F0CBD96C-52F2-4523-8F3E-8ED6D027AA1A}"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22</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7773508" y="1198515"/>
            <a:ext cx="2102883" cy="523220"/>
          </a:xfrm>
          <a:prstGeom prst="rect">
            <a:avLst/>
          </a:prstGeom>
        </p:spPr>
        <p:txBody>
          <a:bodyPr wrap="none">
            <a:spAutoFit/>
          </a:bodyPr>
          <a:lstStyle/>
          <a:p>
            <a:r>
              <a:rPr lang="es-CO" sz="2800" b="1" dirty="0">
                <a:solidFill>
                  <a:srgbClr val="0070C0"/>
                </a:solidFill>
              </a:rPr>
              <a:t> Port-</a:t>
            </a:r>
            <a:r>
              <a:rPr lang="es-CO" sz="2800" b="1" dirty="0" err="1">
                <a:solidFill>
                  <a:srgbClr val="0070C0"/>
                </a:solidFill>
              </a:rPr>
              <a:t>based</a:t>
            </a:r>
            <a:endParaRPr lang="es-CO" sz="3200" b="1" dirty="0">
              <a:solidFill>
                <a:srgbClr val="0070C0"/>
              </a:solidFill>
            </a:endParaRPr>
          </a:p>
        </p:txBody>
      </p:sp>
      <p:sp>
        <p:nvSpPr>
          <p:cNvPr id="222" name="Line 106"/>
          <p:cNvSpPr>
            <a:spLocks noChangeShapeType="1"/>
          </p:cNvSpPr>
          <p:nvPr/>
        </p:nvSpPr>
        <p:spPr bwMode="auto">
          <a:xfrm>
            <a:off x="1184275" y="1793875"/>
            <a:ext cx="7312025"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 name="7 Rectángulo"/>
          <p:cNvSpPr/>
          <p:nvPr/>
        </p:nvSpPr>
        <p:spPr>
          <a:xfrm>
            <a:off x="285291" y="1975838"/>
            <a:ext cx="7354374" cy="3231654"/>
          </a:xfrm>
          <a:prstGeom prst="rect">
            <a:avLst/>
          </a:prstGeom>
        </p:spPr>
        <p:txBody>
          <a:bodyPr wrap="square">
            <a:spAutoFit/>
          </a:bodyPr>
          <a:lstStyle/>
          <a:p>
            <a:pPr marL="342900" indent="-342900">
              <a:buFont typeface="Wingdings" panose="05000000000000000000" pitchFamily="2" charset="2"/>
              <a:buChar char="Ø"/>
            </a:pPr>
            <a:r>
              <a:rPr lang="en-US" sz="2000" dirty="0"/>
              <a:t>A port-based VLAN contains a group of bridge ports with unspecified protocol type</a:t>
            </a:r>
          </a:p>
          <a:p>
            <a:pPr marL="342900" indent="-342900">
              <a:buFont typeface="Wingdings" panose="05000000000000000000" pitchFamily="2" charset="2"/>
              <a:buChar char="Ø"/>
            </a:pPr>
            <a:r>
              <a:rPr lang="en-US" sz="2000" dirty="0"/>
              <a:t>The default VLAN (</a:t>
            </a:r>
            <a:r>
              <a:rPr lang="en-US" sz="2000" dirty="0">
                <a:latin typeface="Arial" panose="020B0604020202020204" pitchFamily="34" charset="0"/>
                <a:cs typeface="Arial" panose="020B0604020202020204" pitchFamily="34" charset="0"/>
              </a:rPr>
              <a:t>VID 1</a:t>
            </a:r>
            <a:r>
              <a:rPr lang="en-US" sz="2000" dirty="0"/>
              <a:t>) that is included in the standard configuration for each switch is port-based</a:t>
            </a:r>
          </a:p>
          <a:p>
            <a:pPr marL="342900" indent="-342900">
              <a:buFont typeface="Wingdings" panose="05000000000000000000" pitchFamily="2" charset="2"/>
              <a:buChar char="Ø"/>
            </a:pPr>
            <a:r>
              <a:rPr lang="en-US" sz="2000" dirty="0"/>
              <a:t>Two or more port-based VLANs can overlap, provided </a:t>
            </a:r>
            <a:r>
              <a:rPr lang="en-US" sz="2000" dirty="0">
                <a:latin typeface="Arial" panose="020B0604020202020204" pitchFamily="34" charset="0"/>
                <a:cs typeface="Arial" panose="020B0604020202020204" pitchFamily="34" charset="0"/>
              </a:rPr>
              <a:t>that 802.1Q </a:t>
            </a:r>
            <a:r>
              <a:rPr lang="en-US" sz="2000" dirty="0"/>
              <a:t>tagging is used</a:t>
            </a:r>
          </a:p>
          <a:p>
            <a:pPr marL="342900" indent="-342900">
              <a:buFont typeface="Wingdings" panose="05000000000000000000" pitchFamily="2" charset="2"/>
              <a:buChar char="Ø"/>
            </a:pPr>
            <a:r>
              <a:rPr lang="en-US" sz="2000" dirty="0"/>
              <a:t>Each port may be an untagged member of just one VLAN</a:t>
            </a:r>
          </a:p>
          <a:p>
            <a:pPr marL="342900" indent="-342900">
              <a:buFont typeface="Wingdings" panose="05000000000000000000" pitchFamily="2" charset="2"/>
              <a:buChar char="Ø"/>
            </a:pPr>
            <a:r>
              <a:rPr lang="en-US" sz="2000" dirty="0"/>
              <a:t>If you do not remove (or modify) the original default VLAN (</a:t>
            </a:r>
            <a:r>
              <a:rPr lang="en-US" sz="2000" dirty="0">
                <a:latin typeface="Arial" panose="020B0604020202020204" pitchFamily="34" charset="0"/>
                <a:cs typeface="Arial" panose="020B0604020202020204" pitchFamily="34" charset="0"/>
              </a:rPr>
              <a:t>VID 1</a:t>
            </a:r>
            <a:r>
              <a:rPr lang="en-US" sz="2000" dirty="0"/>
              <a:t>), all ports in additional port-based VLANs must be tagged</a:t>
            </a:r>
          </a:p>
          <a:p>
            <a:pPr marL="342900" indent="-342900">
              <a:buFont typeface="Wingdings" panose="05000000000000000000" pitchFamily="2" charset="2"/>
              <a:buChar char="Ø"/>
            </a:pPr>
            <a:endParaRPr lang="en-US" sz="2400" dirty="0"/>
          </a:p>
        </p:txBody>
      </p:sp>
      <p:pic>
        <p:nvPicPr>
          <p:cNvPr id="9" name="Imagen 8">
            <a:extLst>
              <a:ext uri="{FF2B5EF4-FFF2-40B4-BE49-F238E27FC236}">
                <a16:creationId xmlns:a16="http://schemas.microsoft.com/office/drawing/2014/main" id="{51D1F9B0-6B07-469A-801E-25245C23FD38}"/>
              </a:ext>
            </a:extLst>
          </p:cNvPr>
          <p:cNvPicPr>
            <a:picLocks noChangeAspect="1"/>
          </p:cNvPicPr>
          <p:nvPr/>
        </p:nvPicPr>
        <p:blipFill>
          <a:blip r:embed="rId2"/>
          <a:stretch>
            <a:fillRect/>
          </a:stretch>
        </p:blipFill>
        <p:spPr>
          <a:xfrm>
            <a:off x="7628266" y="2270688"/>
            <a:ext cx="4496250" cy="2788571"/>
          </a:xfrm>
          <a:prstGeom prst="rect">
            <a:avLst/>
          </a:prstGeom>
        </p:spPr>
      </p:pic>
    </p:spTree>
    <p:extLst>
      <p:ext uri="{BB962C8B-B14F-4D97-AF65-F5344CB8AC3E}">
        <p14:creationId xmlns:p14="http://schemas.microsoft.com/office/powerpoint/2010/main" val="179590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21C20DB7-D025-43FC-866B-FDA410D17145}"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23</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9144001" y="1213854"/>
            <a:ext cx="2817503" cy="523220"/>
          </a:xfrm>
          <a:prstGeom prst="rect">
            <a:avLst/>
          </a:prstGeom>
        </p:spPr>
        <p:txBody>
          <a:bodyPr wrap="none">
            <a:spAutoFit/>
          </a:bodyPr>
          <a:lstStyle/>
          <a:p>
            <a:r>
              <a:rPr lang="es-CO" sz="2800" b="1" dirty="0">
                <a:solidFill>
                  <a:srgbClr val="0070C0"/>
                </a:solidFill>
              </a:rPr>
              <a:t> </a:t>
            </a:r>
            <a:r>
              <a:rPr lang="es-CO" sz="2800" b="1" dirty="0" err="1">
                <a:solidFill>
                  <a:srgbClr val="0070C0"/>
                </a:solidFill>
              </a:rPr>
              <a:t>Protocol-based</a:t>
            </a:r>
            <a:endParaRPr lang="es-CO" sz="3200" b="1" dirty="0">
              <a:solidFill>
                <a:srgbClr val="0070C0"/>
              </a:solidFill>
            </a:endParaRPr>
          </a:p>
        </p:txBody>
      </p:sp>
      <p:sp>
        <p:nvSpPr>
          <p:cNvPr id="10" name="Rectangle 2"/>
          <p:cNvSpPr>
            <a:spLocks noChangeArrowheads="1"/>
          </p:cNvSpPr>
          <p:nvPr/>
        </p:nvSpPr>
        <p:spPr bwMode="blackWhite">
          <a:xfrm>
            <a:off x="798513" y="1980406"/>
            <a:ext cx="3736975" cy="2587625"/>
          </a:xfrm>
          <a:prstGeom prst="rect">
            <a:avLst/>
          </a:prstGeom>
          <a:solidFill>
            <a:srgbClr val="D8DCE2"/>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 name="Line 3"/>
          <p:cNvSpPr>
            <a:spLocks noChangeShapeType="1"/>
          </p:cNvSpPr>
          <p:nvPr/>
        </p:nvSpPr>
        <p:spPr bwMode="auto">
          <a:xfrm flipV="1">
            <a:off x="4173538" y="3334544"/>
            <a:ext cx="0" cy="2328862"/>
          </a:xfrm>
          <a:prstGeom prst="line">
            <a:avLst/>
          </a:prstGeom>
          <a:noFill/>
          <a:ln w="50800">
            <a:solidFill>
              <a:srgbClr val="B7C69D"/>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 name="Line 4"/>
          <p:cNvSpPr>
            <a:spLocks noChangeShapeType="1"/>
          </p:cNvSpPr>
          <p:nvPr/>
        </p:nvSpPr>
        <p:spPr bwMode="auto">
          <a:xfrm>
            <a:off x="3698875" y="3353594"/>
            <a:ext cx="0" cy="2386012"/>
          </a:xfrm>
          <a:prstGeom prst="line">
            <a:avLst/>
          </a:prstGeom>
          <a:noFill/>
          <a:ln w="50800">
            <a:solidFill>
              <a:srgbClr val="B7C69D"/>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 name="Rectangle 6"/>
          <p:cNvSpPr>
            <a:spLocks noChangeArrowheads="1"/>
          </p:cNvSpPr>
          <p:nvPr/>
        </p:nvSpPr>
        <p:spPr bwMode="auto">
          <a:xfrm>
            <a:off x="969963" y="4560094"/>
            <a:ext cx="223837"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 name="Rectangle 7"/>
          <p:cNvSpPr>
            <a:spLocks noChangeArrowheads="1"/>
          </p:cNvSpPr>
          <p:nvPr/>
        </p:nvSpPr>
        <p:spPr bwMode="auto">
          <a:xfrm>
            <a:off x="1403350" y="4560094"/>
            <a:ext cx="225425"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 name="Rectangle 8"/>
          <p:cNvSpPr>
            <a:spLocks noChangeArrowheads="1"/>
          </p:cNvSpPr>
          <p:nvPr/>
        </p:nvSpPr>
        <p:spPr bwMode="auto">
          <a:xfrm>
            <a:off x="2224088" y="4563269"/>
            <a:ext cx="223837"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 name="Rectangle 9"/>
          <p:cNvSpPr>
            <a:spLocks noChangeArrowheads="1"/>
          </p:cNvSpPr>
          <p:nvPr/>
        </p:nvSpPr>
        <p:spPr bwMode="auto">
          <a:xfrm>
            <a:off x="2657475" y="4563269"/>
            <a:ext cx="225425"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 name="Rectangle 10"/>
          <p:cNvSpPr>
            <a:spLocks noChangeArrowheads="1"/>
          </p:cNvSpPr>
          <p:nvPr/>
        </p:nvSpPr>
        <p:spPr bwMode="auto">
          <a:xfrm>
            <a:off x="3568700" y="4560094"/>
            <a:ext cx="225425"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 name="Rectangle 11"/>
          <p:cNvSpPr>
            <a:spLocks noChangeArrowheads="1"/>
          </p:cNvSpPr>
          <p:nvPr/>
        </p:nvSpPr>
        <p:spPr bwMode="auto">
          <a:xfrm>
            <a:off x="4067175" y="4560094"/>
            <a:ext cx="225425" cy="44450"/>
          </a:xfrm>
          <a:prstGeom prst="rect">
            <a:avLst/>
          </a:prstGeom>
          <a:solidFill>
            <a:srgbClr val="000000"/>
          </a:solidFill>
          <a:ln w="254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 name="Line 12"/>
          <p:cNvSpPr>
            <a:spLocks noChangeShapeType="1"/>
          </p:cNvSpPr>
          <p:nvPr/>
        </p:nvSpPr>
        <p:spPr bwMode="auto">
          <a:xfrm flipH="1">
            <a:off x="1057275" y="4596606"/>
            <a:ext cx="0" cy="10668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 name="Line 13"/>
          <p:cNvSpPr>
            <a:spLocks noChangeShapeType="1"/>
          </p:cNvSpPr>
          <p:nvPr/>
        </p:nvSpPr>
        <p:spPr bwMode="auto">
          <a:xfrm>
            <a:off x="1516063" y="4617244"/>
            <a:ext cx="0" cy="1046162"/>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 name="Line 14"/>
          <p:cNvSpPr>
            <a:spLocks noChangeShapeType="1"/>
          </p:cNvSpPr>
          <p:nvPr/>
        </p:nvSpPr>
        <p:spPr bwMode="auto">
          <a:xfrm>
            <a:off x="2344738" y="4596606"/>
            <a:ext cx="0" cy="10668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 name="Line 15"/>
          <p:cNvSpPr>
            <a:spLocks noChangeShapeType="1"/>
          </p:cNvSpPr>
          <p:nvPr/>
        </p:nvSpPr>
        <p:spPr bwMode="auto">
          <a:xfrm>
            <a:off x="2770188" y="4620419"/>
            <a:ext cx="0" cy="1046162"/>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 name="Rectangle 16"/>
          <p:cNvSpPr>
            <a:spLocks noChangeArrowheads="1"/>
          </p:cNvSpPr>
          <p:nvPr/>
        </p:nvSpPr>
        <p:spPr bwMode="blackWhite">
          <a:xfrm>
            <a:off x="2066925" y="4093369"/>
            <a:ext cx="1041400" cy="358775"/>
          </a:xfrm>
          <a:prstGeom prst="rect">
            <a:avLst/>
          </a:prstGeom>
          <a:solidFill>
            <a:srgbClr val="FFFFFF"/>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Subnet 2</a:t>
            </a:r>
          </a:p>
        </p:txBody>
      </p:sp>
      <p:sp>
        <p:nvSpPr>
          <p:cNvPr id="24" name="Rectangle 17"/>
          <p:cNvSpPr>
            <a:spLocks noChangeArrowheads="1"/>
          </p:cNvSpPr>
          <p:nvPr/>
        </p:nvSpPr>
        <p:spPr bwMode="auto">
          <a:xfrm>
            <a:off x="806450" y="4709319"/>
            <a:ext cx="325438"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1</a:t>
            </a:r>
          </a:p>
        </p:txBody>
      </p:sp>
      <p:sp>
        <p:nvSpPr>
          <p:cNvPr id="25" name="Rectangle 18"/>
          <p:cNvSpPr>
            <a:spLocks noChangeArrowheads="1"/>
          </p:cNvSpPr>
          <p:nvPr/>
        </p:nvSpPr>
        <p:spPr bwMode="blackWhite">
          <a:xfrm>
            <a:off x="871538" y="2917031"/>
            <a:ext cx="2222500" cy="430213"/>
          </a:xfrm>
          <a:prstGeom prst="rect">
            <a:avLst/>
          </a:prstGeom>
          <a:gradFill rotWithShape="0">
            <a:gsLst>
              <a:gs pos="0">
                <a:srgbClr val="94A3B5"/>
              </a:gs>
              <a:gs pos="100000">
                <a:srgbClr val="94A3B5">
                  <a:gamma/>
                  <a:shade val="29804"/>
                  <a:invGamma/>
                </a:srgbClr>
              </a:gs>
            </a:gsLst>
            <a:path path="shape">
              <a:fillToRect l="50000" t="50000" r="50000" b="50000"/>
            </a:path>
          </a:gradFill>
          <a:ln w="12700">
            <a:solidFill>
              <a:srgbClr val="000000"/>
            </a:solidFill>
            <a:miter lim="800000"/>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000" b="0"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cs typeface="Arial" pitchFamily="34" charset="0"/>
              </a:rPr>
              <a:t>IPX Net 2</a:t>
            </a:r>
          </a:p>
        </p:txBody>
      </p:sp>
      <p:sp>
        <p:nvSpPr>
          <p:cNvPr id="26" name="Rectangle 19"/>
          <p:cNvSpPr>
            <a:spLocks noChangeArrowheads="1"/>
          </p:cNvSpPr>
          <p:nvPr/>
        </p:nvSpPr>
        <p:spPr bwMode="auto">
          <a:xfrm>
            <a:off x="4545013" y="3015456"/>
            <a:ext cx="1455737" cy="366713"/>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0000"/>
                </a:solidFill>
                <a:effectLst>
                  <a:outerShdw blurRad="38100" dist="38100" dir="2700000" algn="tl">
                    <a:srgbClr val="C0C0C0"/>
                  </a:outerShdw>
                </a:effectLst>
                <a:latin typeface="Arial" charset="0"/>
                <a:cs typeface="Arial" pitchFamily="34" charset="0"/>
              </a:rPr>
              <a:t>IPX VLANs</a:t>
            </a:r>
          </a:p>
        </p:txBody>
      </p:sp>
      <p:sp>
        <p:nvSpPr>
          <p:cNvPr id="27" name="Rectangle 20"/>
          <p:cNvSpPr>
            <a:spLocks noChangeArrowheads="1"/>
          </p:cNvSpPr>
          <p:nvPr/>
        </p:nvSpPr>
        <p:spPr bwMode="blackWhite">
          <a:xfrm>
            <a:off x="879475" y="4091781"/>
            <a:ext cx="992188" cy="373063"/>
          </a:xfrm>
          <a:prstGeom prst="rect">
            <a:avLst/>
          </a:prstGeom>
          <a:solidFill>
            <a:srgbClr val="FFFFFF"/>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Subnet 1</a:t>
            </a:r>
          </a:p>
        </p:txBody>
      </p:sp>
      <p:sp>
        <p:nvSpPr>
          <p:cNvPr id="28" name="Rectangle 21"/>
          <p:cNvSpPr>
            <a:spLocks noChangeArrowheads="1"/>
          </p:cNvSpPr>
          <p:nvPr/>
        </p:nvSpPr>
        <p:spPr bwMode="blackWhite">
          <a:xfrm>
            <a:off x="2824163" y="5901531"/>
            <a:ext cx="2665412" cy="366713"/>
          </a:xfrm>
          <a:prstGeom prst="rect">
            <a:avLst/>
          </a:prstGeom>
          <a:noFill/>
          <a:ln w="12700">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0000"/>
                </a:solidFill>
                <a:effectLst>
                  <a:outerShdw blurRad="38100" dist="38100" dir="2700000" algn="tl">
                    <a:srgbClr val="C0C0C0"/>
                  </a:outerShdw>
                </a:effectLst>
                <a:latin typeface="Arial" charset="0"/>
                <a:cs typeface="Arial" pitchFamily="34" charset="0"/>
              </a:rPr>
              <a:t>IPX Net 1 – broadcast</a:t>
            </a:r>
          </a:p>
        </p:txBody>
      </p:sp>
      <p:sp>
        <p:nvSpPr>
          <p:cNvPr id="29" name="Rectangle 22"/>
          <p:cNvSpPr>
            <a:spLocks noChangeArrowheads="1"/>
          </p:cNvSpPr>
          <p:nvPr/>
        </p:nvSpPr>
        <p:spPr bwMode="auto">
          <a:xfrm>
            <a:off x="1246188" y="4690269"/>
            <a:ext cx="328616" cy="369974"/>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2</a:t>
            </a:r>
          </a:p>
        </p:txBody>
      </p:sp>
      <p:sp>
        <p:nvSpPr>
          <p:cNvPr id="30" name="Rectangle 23"/>
          <p:cNvSpPr>
            <a:spLocks noChangeArrowheads="1"/>
          </p:cNvSpPr>
          <p:nvPr/>
        </p:nvSpPr>
        <p:spPr bwMode="auto">
          <a:xfrm>
            <a:off x="2073275" y="4672806"/>
            <a:ext cx="325438" cy="366713"/>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3</a:t>
            </a:r>
          </a:p>
        </p:txBody>
      </p:sp>
      <p:sp>
        <p:nvSpPr>
          <p:cNvPr id="31" name="Rectangle 24"/>
          <p:cNvSpPr>
            <a:spLocks noChangeArrowheads="1"/>
          </p:cNvSpPr>
          <p:nvPr/>
        </p:nvSpPr>
        <p:spPr bwMode="auto">
          <a:xfrm>
            <a:off x="2527300" y="4693444"/>
            <a:ext cx="325438"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4</a:t>
            </a:r>
          </a:p>
        </p:txBody>
      </p:sp>
      <p:sp>
        <p:nvSpPr>
          <p:cNvPr id="32" name="Rectangle 25"/>
          <p:cNvSpPr>
            <a:spLocks noChangeArrowheads="1"/>
          </p:cNvSpPr>
          <p:nvPr/>
        </p:nvSpPr>
        <p:spPr bwMode="auto">
          <a:xfrm>
            <a:off x="3367088" y="4690269"/>
            <a:ext cx="328616" cy="369974"/>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5</a:t>
            </a:r>
          </a:p>
        </p:txBody>
      </p:sp>
      <p:sp>
        <p:nvSpPr>
          <p:cNvPr id="33" name="Rectangle 26"/>
          <p:cNvSpPr>
            <a:spLocks noChangeArrowheads="1"/>
          </p:cNvSpPr>
          <p:nvPr/>
        </p:nvSpPr>
        <p:spPr bwMode="auto">
          <a:xfrm>
            <a:off x="3852863" y="4690269"/>
            <a:ext cx="328616" cy="369974"/>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B050"/>
                </a:solidFill>
                <a:effectLst>
                  <a:outerShdw blurRad="38100" dist="38100" dir="2700000" algn="tl">
                    <a:srgbClr val="C0C0C0"/>
                  </a:outerShdw>
                </a:effectLst>
                <a:latin typeface="Arial" charset="0"/>
                <a:cs typeface="Arial" pitchFamily="34" charset="0"/>
              </a:rPr>
              <a:t>6</a:t>
            </a:r>
          </a:p>
        </p:txBody>
      </p:sp>
      <p:sp>
        <p:nvSpPr>
          <p:cNvPr id="34" name="Rectangle 27"/>
          <p:cNvSpPr>
            <a:spLocks noChangeArrowheads="1"/>
          </p:cNvSpPr>
          <p:nvPr/>
        </p:nvSpPr>
        <p:spPr bwMode="auto">
          <a:xfrm>
            <a:off x="4545013" y="4094956"/>
            <a:ext cx="1285875" cy="366713"/>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0000"/>
                </a:solidFill>
                <a:effectLst>
                  <a:outerShdw blurRad="38100" dist="38100" dir="2700000" algn="tl">
                    <a:srgbClr val="C0C0C0"/>
                  </a:outerShdw>
                </a:effectLst>
                <a:latin typeface="Arial" charset="0"/>
                <a:cs typeface="Arial" pitchFamily="34" charset="0"/>
              </a:rPr>
              <a:t>IP VLANs</a:t>
            </a:r>
          </a:p>
        </p:txBody>
      </p:sp>
      <p:sp>
        <p:nvSpPr>
          <p:cNvPr id="35" name="Rectangle 28"/>
          <p:cNvSpPr>
            <a:spLocks noChangeArrowheads="1"/>
          </p:cNvSpPr>
          <p:nvPr/>
        </p:nvSpPr>
        <p:spPr bwMode="auto">
          <a:xfrm>
            <a:off x="4545013" y="4706144"/>
            <a:ext cx="1706562"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0000"/>
                </a:solidFill>
                <a:effectLst>
                  <a:outerShdw blurRad="38100" dist="38100" dir="2700000" algn="tl">
                    <a:srgbClr val="C0C0C0"/>
                  </a:outerShdw>
                </a:effectLst>
                <a:latin typeface="Arial" charset="0"/>
                <a:cs typeface="Arial" pitchFamily="34" charset="0"/>
              </a:rPr>
              <a:t>Port numbers</a:t>
            </a:r>
          </a:p>
        </p:txBody>
      </p:sp>
      <p:sp>
        <p:nvSpPr>
          <p:cNvPr id="36" name="Rectangle 29"/>
          <p:cNvSpPr>
            <a:spLocks noChangeArrowheads="1"/>
          </p:cNvSpPr>
          <p:nvPr/>
        </p:nvSpPr>
        <p:spPr bwMode="blackWhite">
          <a:xfrm>
            <a:off x="3255963" y="2926556"/>
            <a:ext cx="1155700" cy="420688"/>
          </a:xfrm>
          <a:prstGeom prst="rect">
            <a:avLst/>
          </a:prstGeom>
          <a:gradFill rotWithShape="0">
            <a:gsLst>
              <a:gs pos="0">
                <a:srgbClr val="94A3B5"/>
              </a:gs>
              <a:gs pos="100000">
                <a:srgbClr val="94A3B5">
                  <a:gamma/>
                  <a:shade val="29804"/>
                  <a:invGamma/>
                </a:srgbClr>
              </a:gs>
            </a:gsLst>
            <a:path path="shape">
              <a:fillToRect l="50000" t="50000" r="50000" b="50000"/>
            </a:path>
          </a:gradFill>
          <a:ln w="12700">
            <a:solidFill>
              <a:srgbClr val="000000"/>
            </a:solidFill>
            <a:miter lim="800000"/>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000" b="0"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cs typeface="Arial" pitchFamily="34" charset="0"/>
              </a:rPr>
              <a:t>IPX Net 1</a:t>
            </a:r>
          </a:p>
        </p:txBody>
      </p:sp>
      <p:sp>
        <p:nvSpPr>
          <p:cNvPr id="37" name="Rectangle 30"/>
          <p:cNvSpPr>
            <a:spLocks noChangeArrowheads="1"/>
          </p:cNvSpPr>
          <p:nvPr/>
        </p:nvSpPr>
        <p:spPr bwMode="auto">
          <a:xfrm>
            <a:off x="1776413" y="1537494"/>
            <a:ext cx="1668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000">
                <a:solidFill>
                  <a:srgbClr val="000000"/>
                </a:solidFill>
                <a:latin typeface="Arial" pitchFamily="34" charset="0"/>
                <a:cs typeface="Arial" pitchFamily="34" charset="0"/>
              </a:rPr>
              <a:t>VLAN Switch</a:t>
            </a:r>
          </a:p>
        </p:txBody>
      </p:sp>
      <p:sp>
        <p:nvSpPr>
          <p:cNvPr id="38" name="Rectangle 31"/>
          <p:cNvSpPr>
            <a:spLocks noChangeArrowheads="1"/>
          </p:cNvSpPr>
          <p:nvPr/>
        </p:nvSpPr>
        <p:spPr bwMode="blackWhite">
          <a:xfrm>
            <a:off x="873125" y="2334419"/>
            <a:ext cx="3522663" cy="352425"/>
          </a:xfrm>
          <a:prstGeom prst="rect">
            <a:avLst/>
          </a:prstGeom>
          <a:solidFill>
            <a:srgbClr val="FEE49C"/>
          </a:solidFill>
          <a:ln w="12700">
            <a:solidFill>
              <a:srgbClr val="000000"/>
            </a:solidFill>
            <a:miter lim="800000"/>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rgbClr val="D8DCE2"/>
                </a:solidFill>
                <a:effectLst>
                  <a:outerShdw blurRad="38100" dist="38100" dir="2700000" algn="tl">
                    <a:srgbClr val="000000"/>
                  </a:outerShdw>
                </a:effectLst>
                <a:uLnTx/>
                <a:uFillTx/>
                <a:latin typeface="Arial" charset="0"/>
                <a:cs typeface="Arial" pitchFamily="34" charset="0"/>
              </a:rPr>
              <a:t>Default</a:t>
            </a:r>
          </a:p>
        </p:txBody>
      </p:sp>
      <p:sp>
        <p:nvSpPr>
          <p:cNvPr id="39" name="Rectangle 32"/>
          <p:cNvSpPr>
            <a:spLocks noChangeArrowheads="1"/>
          </p:cNvSpPr>
          <p:nvPr/>
        </p:nvSpPr>
        <p:spPr bwMode="auto">
          <a:xfrm>
            <a:off x="4545013" y="2401094"/>
            <a:ext cx="1724025"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a:solidFill>
                  <a:srgbClr val="000000"/>
                </a:solidFill>
                <a:effectLst>
                  <a:outerShdw blurRad="38100" dist="38100" dir="2700000" algn="tl">
                    <a:srgbClr val="C0C0C0"/>
                  </a:outerShdw>
                </a:effectLst>
                <a:latin typeface="Arial" charset="0"/>
                <a:cs typeface="Arial" pitchFamily="34" charset="0"/>
              </a:rPr>
              <a:t>Default VLAN</a:t>
            </a:r>
          </a:p>
        </p:txBody>
      </p:sp>
      <p:sp>
        <p:nvSpPr>
          <p:cNvPr id="40" name="Rectangle 33"/>
          <p:cNvSpPr>
            <a:spLocks noChangeArrowheads="1"/>
          </p:cNvSpPr>
          <p:nvPr/>
        </p:nvSpPr>
        <p:spPr bwMode="blackWhite">
          <a:xfrm>
            <a:off x="3282950" y="4102894"/>
            <a:ext cx="1143000" cy="358775"/>
          </a:xfrm>
          <a:prstGeom prst="rect">
            <a:avLst/>
          </a:prstGeom>
          <a:solidFill>
            <a:srgbClr val="FFFFFF"/>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Subnet 3</a:t>
            </a:r>
          </a:p>
        </p:txBody>
      </p:sp>
      <p:grpSp>
        <p:nvGrpSpPr>
          <p:cNvPr id="41" name="Group 34"/>
          <p:cNvGrpSpPr>
            <a:grpSpLocks/>
          </p:cNvGrpSpPr>
          <p:nvPr/>
        </p:nvGrpSpPr>
        <p:grpSpPr bwMode="auto">
          <a:xfrm>
            <a:off x="6405563" y="2170906"/>
            <a:ext cx="2901950" cy="2579688"/>
            <a:chOff x="4201" y="1076"/>
            <a:chExt cx="1869" cy="1547"/>
          </a:xfrm>
        </p:grpSpPr>
        <p:sp>
          <p:nvSpPr>
            <p:cNvPr id="42" name="Rectangle 35"/>
            <p:cNvSpPr>
              <a:spLocks noChangeArrowheads="1"/>
            </p:cNvSpPr>
            <p:nvPr/>
          </p:nvSpPr>
          <p:spPr bwMode="auto">
            <a:xfrm>
              <a:off x="4201" y="1250"/>
              <a:ext cx="1869" cy="1373"/>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2000" u="sng">
                  <a:solidFill>
                    <a:srgbClr val="C00000"/>
                  </a:solidFill>
                  <a:effectLst>
                    <a:outerShdw blurRad="38100" dist="38100" dir="2700000" algn="tl">
                      <a:srgbClr val="C0C0C0"/>
                    </a:outerShdw>
                  </a:effectLst>
                  <a:latin typeface="Arial" charset="0"/>
                  <a:cs typeface="Arial" pitchFamily="34" charset="0"/>
                </a:rPr>
                <a:t>VLANs</a:t>
              </a:r>
            </a:p>
            <a:p>
              <a:pPr eaLnBrk="0" fontAlgn="base" hangingPunct="0">
                <a:lnSpc>
                  <a:spcPct val="90000"/>
                </a:lnSpc>
                <a:spcBef>
                  <a:spcPct val="0"/>
                </a:spcBef>
                <a:spcAft>
                  <a:spcPct val="0"/>
                </a:spcAft>
                <a:defRPr/>
              </a:pPr>
              <a:endParaRPr lang="en-US" sz="2000" i="1" u="sng">
                <a:solidFill>
                  <a:srgbClr val="C00000"/>
                </a:solidFill>
                <a:effectLst>
                  <a:outerShdw blurRad="38100" dist="38100" dir="2700000" algn="tl">
                    <a:srgbClr val="C0C0C0"/>
                  </a:outerShdw>
                </a:effectLst>
                <a:latin typeface="Arial" charset="0"/>
                <a:cs typeface="Arial" pitchFamily="34" charset="0"/>
              </a:endParaRP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Default		 1 – 6</a:t>
              </a: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IPX Net 1	 5 – 6</a:t>
              </a: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IPX Net 2	 1 – 4</a:t>
              </a: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IP Subnet 1	 1 – 2</a:t>
              </a: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IP Subnet 2	 3 – 4</a:t>
              </a:r>
            </a:p>
            <a:p>
              <a:pPr eaLnBrk="0" fontAlgn="base" hangingPunct="0">
                <a:lnSpc>
                  <a:spcPct val="90000"/>
                </a:lnSpc>
                <a:spcBef>
                  <a:spcPct val="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IP Subnet 3	 5 – 6</a:t>
              </a:r>
            </a:p>
          </p:txBody>
        </p:sp>
        <p:sp>
          <p:nvSpPr>
            <p:cNvPr id="43" name="Text Box 36"/>
            <p:cNvSpPr txBox="1">
              <a:spLocks noChangeArrowheads="1"/>
            </p:cNvSpPr>
            <p:nvPr/>
          </p:nvSpPr>
          <p:spPr bwMode="auto">
            <a:xfrm>
              <a:off x="5249" y="1076"/>
              <a:ext cx="764" cy="385"/>
            </a:xfrm>
            <a:prstGeom prst="rect">
              <a:avLst/>
            </a:prstGeom>
            <a:noFill/>
            <a:ln w="12700">
              <a:noFill/>
              <a:miter lim="800000"/>
              <a:headEnd type="none" w="sm" len="sm"/>
              <a:tailEnd type="none" w="sm" len="sm"/>
            </a:ln>
            <a:effectLst/>
          </p:spPr>
          <p:txBody>
            <a:bodyPr>
              <a:spAutoFit/>
            </a:bodyPr>
            <a:lstStyle/>
            <a:p>
              <a:pPr algn="ctr" eaLnBrk="0" fontAlgn="base" hangingPunct="0">
                <a:lnSpc>
                  <a:spcPct val="90000"/>
                </a:lnSpc>
                <a:spcBef>
                  <a:spcPct val="50000"/>
                </a:spcBef>
                <a:spcAft>
                  <a:spcPct val="0"/>
                </a:spcAft>
                <a:defRPr/>
              </a:pPr>
              <a:r>
                <a:rPr lang="en-US" sz="2000">
                  <a:solidFill>
                    <a:srgbClr val="C00000"/>
                  </a:solidFill>
                  <a:effectLst>
                    <a:outerShdw blurRad="38100" dist="38100" dir="2700000" algn="tl">
                      <a:srgbClr val="C0C0C0"/>
                    </a:outerShdw>
                  </a:effectLst>
                  <a:latin typeface="Arial" charset="0"/>
                  <a:cs typeface="Arial" pitchFamily="34" charset="0"/>
                </a:rPr>
                <a:t>Port</a:t>
              </a:r>
              <a:br>
                <a:rPr lang="en-US" sz="2000">
                  <a:solidFill>
                    <a:srgbClr val="C00000"/>
                  </a:solidFill>
                  <a:effectLst>
                    <a:outerShdw blurRad="38100" dist="38100" dir="2700000" algn="tl">
                      <a:srgbClr val="C0C0C0"/>
                    </a:outerShdw>
                  </a:effectLst>
                  <a:latin typeface="Arial" charset="0"/>
                  <a:cs typeface="Arial" pitchFamily="34" charset="0"/>
                </a:rPr>
              </a:br>
              <a:r>
                <a:rPr lang="en-US" sz="2000" u="sng">
                  <a:solidFill>
                    <a:srgbClr val="C00000"/>
                  </a:solidFill>
                  <a:effectLst>
                    <a:outerShdw blurRad="38100" dist="38100" dir="2700000" algn="tl">
                      <a:srgbClr val="C0C0C0"/>
                    </a:outerShdw>
                  </a:effectLst>
                  <a:latin typeface="Arial" charset="0"/>
                  <a:cs typeface="Arial" pitchFamily="34" charset="0"/>
                </a:rPr>
                <a:t>number</a:t>
              </a:r>
            </a:p>
          </p:txBody>
        </p:sp>
      </p:grpSp>
    </p:spTree>
    <p:extLst>
      <p:ext uri="{BB962C8B-B14F-4D97-AF65-F5344CB8AC3E}">
        <p14:creationId xmlns:p14="http://schemas.microsoft.com/office/powerpoint/2010/main" val="245561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E0F36D1C-7850-4B6F-AF3C-22A57CA7B07B}"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24</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955813" y="1213854"/>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199121" y="746248"/>
            <a:ext cx="3191899" cy="523220"/>
          </a:xfrm>
          <a:prstGeom prst="rect">
            <a:avLst/>
          </a:prstGeom>
        </p:spPr>
        <p:txBody>
          <a:bodyPr wrap="none">
            <a:spAutoFit/>
          </a:bodyPr>
          <a:lstStyle/>
          <a:p>
            <a:r>
              <a:rPr lang="es-CO" sz="2800" b="1" dirty="0">
                <a:solidFill>
                  <a:srgbClr val="0070C0"/>
                </a:solidFill>
              </a:rPr>
              <a:t> Otra clasificación</a:t>
            </a:r>
            <a:endParaRPr lang="es-CO" sz="3200" b="1" dirty="0">
              <a:solidFill>
                <a:srgbClr val="0070C0"/>
              </a:solidFill>
            </a:endParaRPr>
          </a:p>
        </p:txBody>
      </p:sp>
      <p:sp>
        <p:nvSpPr>
          <p:cNvPr id="8" name="7 Rectángulo"/>
          <p:cNvSpPr/>
          <p:nvPr/>
        </p:nvSpPr>
        <p:spPr>
          <a:xfrm>
            <a:off x="803412" y="1213854"/>
            <a:ext cx="10432775" cy="4801314"/>
          </a:xfrm>
          <a:prstGeom prst="rect">
            <a:avLst/>
          </a:prstGeom>
        </p:spPr>
        <p:txBody>
          <a:bodyPr wrap="square">
            <a:spAutoFit/>
          </a:bodyPr>
          <a:lstStyle/>
          <a:p>
            <a:pPr marL="342900" indent="-342900">
              <a:buFont typeface="Arial" panose="020B0604020202020204" pitchFamily="34" charset="0"/>
              <a:buChar char="•"/>
            </a:pPr>
            <a:r>
              <a:rPr lang="es-CO" b="1" dirty="0">
                <a:solidFill>
                  <a:srgbClr val="0070C0"/>
                </a:solidFill>
                <a:cs typeface="Arial" panose="020B0604020202020204" pitchFamily="34" charset="0"/>
              </a:rPr>
              <a:t>VLAN de nivel 1 (por puerto). </a:t>
            </a:r>
            <a:r>
              <a:rPr lang="es-CO" dirty="0"/>
              <a:t>También conocida como “</a:t>
            </a:r>
            <a:r>
              <a:rPr lang="es-CO" dirty="0" err="1"/>
              <a:t>port</a:t>
            </a:r>
            <a:r>
              <a:rPr lang="es-CO" dirty="0"/>
              <a:t> </a:t>
            </a:r>
            <a:r>
              <a:rPr lang="es-CO" dirty="0" err="1"/>
              <a:t>switching</a:t>
            </a:r>
            <a:r>
              <a:rPr lang="es-CO" dirty="0"/>
              <a:t>”. Se especifica qué puertos del </a:t>
            </a:r>
            <a:r>
              <a:rPr lang="es-CO" dirty="0" err="1"/>
              <a:t>switch</a:t>
            </a:r>
            <a:r>
              <a:rPr lang="es-CO" dirty="0"/>
              <a:t> pertenecen a la VLAN, los miembros de dicha VLAN son los que se conecten a esos puertos. físicamente. </a:t>
            </a:r>
          </a:p>
          <a:p>
            <a:pPr marL="342900" indent="-342900">
              <a:buFont typeface="Arial" panose="020B0604020202020204" pitchFamily="34" charset="0"/>
              <a:buChar char="•"/>
            </a:pPr>
            <a:endParaRPr lang="es-CO" dirty="0"/>
          </a:p>
          <a:p>
            <a:pPr marL="342900" indent="-342900">
              <a:buFont typeface="Arial" panose="020B0604020202020204" pitchFamily="34" charset="0"/>
              <a:buChar char="•"/>
            </a:pPr>
            <a:r>
              <a:rPr lang="es-CO" b="1" dirty="0">
                <a:solidFill>
                  <a:srgbClr val="0070C0"/>
                </a:solidFill>
              </a:rPr>
              <a:t>VLAN de nivel 2 por direcciones MAC</a:t>
            </a:r>
            <a:r>
              <a:rPr lang="es-CO" dirty="0"/>
              <a:t>. Se asignan hosts a una VLAN en función de su dirección MAC. </a:t>
            </a:r>
          </a:p>
          <a:p>
            <a:pPr marL="342900" indent="-342900">
              <a:buFont typeface="Arial" panose="020B0604020202020204" pitchFamily="34" charset="0"/>
              <a:buChar char="•"/>
            </a:pPr>
            <a:endParaRPr lang="es-CO" dirty="0"/>
          </a:p>
          <a:p>
            <a:pPr marL="342900" indent="-342900">
              <a:buFont typeface="Arial" panose="020B0604020202020204" pitchFamily="34" charset="0"/>
              <a:buChar char="•"/>
            </a:pPr>
            <a:r>
              <a:rPr lang="es-CO" b="1" dirty="0">
                <a:solidFill>
                  <a:srgbClr val="0070C0"/>
                </a:solidFill>
              </a:rPr>
              <a:t>VLAN de nivel 3 por tipo de protocolo</a:t>
            </a:r>
            <a:r>
              <a:rPr lang="es-CO" dirty="0"/>
              <a:t>. La VLAN queda determinada por el contenido del campo tipo de protocolo de la trama MAC. Por ejemplo, se asociaría VLAN 1 al protocolo IPv4, VLAN 2 al protocolo IPv6, VLAN 3 a AppleTalk, VLAN 4 a IPX...</a:t>
            </a:r>
          </a:p>
          <a:p>
            <a:pPr marL="342900" indent="-342900">
              <a:buFont typeface="Arial" panose="020B0604020202020204" pitchFamily="34" charset="0"/>
              <a:buChar char="•"/>
            </a:pPr>
            <a:endParaRPr lang="es-CO" dirty="0"/>
          </a:p>
          <a:p>
            <a:pPr marL="342900" indent="-342900">
              <a:buFont typeface="Arial" panose="020B0604020202020204" pitchFamily="34" charset="0"/>
              <a:buChar char="•"/>
            </a:pPr>
            <a:r>
              <a:rPr lang="es-CO" b="1" dirty="0">
                <a:solidFill>
                  <a:srgbClr val="0070C0"/>
                </a:solidFill>
              </a:rPr>
              <a:t>VLAN de nivel 4 por direcciones de subred (subred virtual). </a:t>
            </a:r>
            <a:r>
              <a:rPr lang="es-CO" dirty="0"/>
              <a:t>La cabecera de nivel 3 se utiliza para mapear la VLAN a la que pertenece. En este tipo de VLAN son los paquetes, y no las estaciones, quienes pertenecen a la VLAN. Estaciones con múltiples protocolos de red (nivel 3) estarán en múltiples VLAN.</a:t>
            </a:r>
          </a:p>
          <a:p>
            <a:pPr marL="342900" indent="-342900">
              <a:buFont typeface="Arial" panose="020B0604020202020204" pitchFamily="34" charset="0"/>
              <a:buChar char="•"/>
            </a:pPr>
            <a:endParaRPr lang="es-CO" dirty="0"/>
          </a:p>
          <a:p>
            <a:pPr marL="342900" indent="-342900">
              <a:buFont typeface="Arial" panose="020B0604020202020204" pitchFamily="34" charset="0"/>
              <a:buChar char="•"/>
            </a:pPr>
            <a:r>
              <a:rPr lang="es-CO" b="1" dirty="0">
                <a:solidFill>
                  <a:srgbClr val="0070C0"/>
                </a:solidFill>
              </a:rPr>
              <a:t>VLAN de niveles superiores. </a:t>
            </a:r>
            <a:r>
              <a:rPr lang="es-CO" dirty="0"/>
              <a:t>Se crea una VLAN para cada aplicación: FTP, flujos multimedia, correo electrónico... La pertenencia a una VLAN puede basarse en una combinación de factores como puertos, direcciones MAC, subred, hora del día, forma de acceso, condiciones de seguridad del equipo...</a:t>
            </a:r>
          </a:p>
        </p:txBody>
      </p:sp>
    </p:spTree>
    <p:extLst>
      <p:ext uri="{BB962C8B-B14F-4D97-AF65-F5344CB8AC3E}">
        <p14:creationId xmlns:p14="http://schemas.microsoft.com/office/powerpoint/2010/main" val="315516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34A17CEA-022C-4096-9360-2588858ABF7D}"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25</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831318" y="1157001"/>
            <a:ext cx="2659702" cy="523220"/>
          </a:xfrm>
          <a:prstGeom prst="rect">
            <a:avLst/>
          </a:prstGeom>
        </p:spPr>
        <p:txBody>
          <a:bodyPr wrap="none">
            <a:spAutoFit/>
          </a:bodyPr>
          <a:lstStyle/>
          <a:p>
            <a:r>
              <a:rPr lang="es-CO" sz="2800" b="1" dirty="0">
                <a:solidFill>
                  <a:srgbClr val="0070C0"/>
                </a:solidFill>
              </a:rPr>
              <a:t> Componentes</a:t>
            </a:r>
            <a:endParaRPr lang="es-CO" sz="3200" b="1" dirty="0">
              <a:solidFill>
                <a:srgbClr val="0070C0"/>
              </a:solidFill>
            </a:endParaRPr>
          </a:p>
        </p:txBody>
      </p:sp>
      <p:sp>
        <p:nvSpPr>
          <p:cNvPr id="44" name="Rectangle 4"/>
          <p:cNvSpPr txBox="1">
            <a:spLocks noChangeArrowheads="1"/>
          </p:cNvSpPr>
          <p:nvPr/>
        </p:nvSpPr>
        <p:spPr bwMode="auto">
          <a:xfrm>
            <a:off x="5691188" y="1612900"/>
            <a:ext cx="34528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2000" b="0" i="0" u="none" strike="noStrike" kern="0" cap="none" spc="0" normalizeH="0" baseline="0" noProof="0">
                <a:ln>
                  <a:noFill/>
                </a:ln>
                <a:solidFill>
                  <a:srgbClr val="000000"/>
                </a:solidFill>
                <a:effectLst/>
                <a:uLnTx/>
                <a:uFillTx/>
                <a:latin typeface="DIN-Medium"/>
                <a:ea typeface="+mn-ea"/>
                <a:cs typeface="+mn-cs"/>
              </a:rPr>
              <a:t>Implicit identification:</a:t>
            </a:r>
          </a:p>
          <a:p>
            <a:pPr marL="854075" marR="0" lvl="1" indent="-342900" algn="l" defTabSz="914400" rtl="0" eaLnBrk="1" fontAlgn="base" latinLnBrk="0" hangingPunct="1">
              <a:lnSpc>
                <a:spcPct val="90000"/>
              </a:lnSpc>
              <a:spcBef>
                <a:spcPct val="50000"/>
              </a:spcBef>
              <a:spcAft>
                <a:spcPct val="0"/>
              </a:spcAft>
              <a:buClr>
                <a:srgbClr val="94A3B5"/>
              </a:buClr>
              <a:buSzTx/>
              <a:buFont typeface="DIN-Black"/>
              <a:buChar char="—"/>
              <a:tabLst/>
              <a:defRPr/>
            </a:pPr>
            <a:r>
              <a:rPr kumimoji="0" lang="en-US" altLang="es-CO" sz="2000" b="0" i="0" u="none" strike="noStrike" kern="0" cap="none" spc="0" normalizeH="0" baseline="0" noProof="0">
                <a:ln>
                  <a:noFill/>
                </a:ln>
                <a:solidFill>
                  <a:srgbClr val="000000"/>
                </a:solidFill>
                <a:effectLst/>
                <a:uLnTx/>
                <a:uFillTx/>
                <a:latin typeface="DIN-Medium"/>
              </a:rPr>
              <a:t>Uses information embedded in the frame</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None/>
              <a:tabLst/>
              <a:defRPr/>
            </a:pPr>
            <a:endParaRPr kumimoji="0" lang="en-US" altLang="es-CO" sz="2000" b="0" i="0" u="none" strike="noStrike" kern="0" cap="none" spc="0" normalizeH="0" baseline="0" noProof="0">
              <a:ln>
                <a:noFill/>
              </a:ln>
              <a:solidFill>
                <a:srgbClr val="000000"/>
              </a:solidFill>
              <a:effectLst/>
              <a:uLnTx/>
              <a:uFillTx/>
              <a:latin typeface="DIN-Medium"/>
            </a:endParaRP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None/>
              <a:tabLst/>
              <a:defRPr/>
            </a:pPr>
            <a:endParaRPr kumimoji="0" lang="en-US" altLang="es-CO" sz="2000" b="1" i="0" u="none" strike="noStrike" kern="0" cap="none" spc="0" normalizeH="0" baseline="0" noProof="0">
              <a:ln>
                <a:noFill/>
              </a:ln>
              <a:solidFill>
                <a:srgbClr val="000000"/>
              </a:solidFill>
              <a:effectLst/>
              <a:uLnTx/>
              <a:uFillTx/>
              <a:latin typeface="DIN-Medium"/>
            </a:endParaRPr>
          </a:p>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2000" b="0" i="0" u="none" strike="noStrike" kern="0" cap="none" spc="0" normalizeH="0" baseline="0" noProof="0">
                <a:ln>
                  <a:noFill/>
                </a:ln>
                <a:solidFill>
                  <a:srgbClr val="000000"/>
                </a:solidFill>
                <a:effectLst/>
                <a:uLnTx/>
                <a:uFillTx/>
                <a:latin typeface="DIN-Medium"/>
                <a:ea typeface="+mn-ea"/>
                <a:cs typeface="+mn-cs"/>
              </a:rPr>
              <a:t>Explicit identification:</a:t>
            </a:r>
          </a:p>
          <a:p>
            <a:pPr marL="854075" marR="0" lvl="1" indent="-342900" algn="l" defTabSz="914400" rtl="0" eaLnBrk="1" fontAlgn="base" latinLnBrk="0" hangingPunct="1">
              <a:lnSpc>
                <a:spcPct val="90000"/>
              </a:lnSpc>
              <a:spcBef>
                <a:spcPct val="50000"/>
              </a:spcBef>
              <a:spcAft>
                <a:spcPct val="0"/>
              </a:spcAft>
              <a:buClr>
                <a:srgbClr val="94A3B5"/>
              </a:buClr>
              <a:buSzTx/>
              <a:buFont typeface="DIN-Black"/>
              <a:buChar char="—"/>
              <a:tabLst/>
              <a:defRPr/>
            </a:pPr>
            <a:r>
              <a:rPr kumimoji="0" lang="en-US" altLang="es-CO" sz="2000" b="0" i="0" u="none" strike="noStrike" kern="0" cap="none" spc="0" normalizeH="0" baseline="0" noProof="0">
                <a:ln>
                  <a:noFill/>
                </a:ln>
                <a:solidFill>
                  <a:srgbClr val="000000"/>
                </a:solidFill>
                <a:effectLst/>
                <a:uLnTx/>
                <a:uFillTx/>
                <a:latin typeface="DIN-Medium"/>
              </a:rPr>
              <a:t>Information added to the frame</a:t>
            </a:r>
          </a:p>
        </p:txBody>
      </p:sp>
      <p:grpSp>
        <p:nvGrpSpPr>
          <p:cNvPr id="45" name="Group 5"/>
          <p:cNvGrpSpPr>
            <a:grpSpLocks/>
          </p:cNvGrpSpPr>
          <p:nvPr/>
        </p:nvGrpSpPr>
        <p:grpSpPr bwMode="auto">
          <a:xfrm>
            <a:off x="747713" y="1644650"/>
            <a:ext cx="4640262" cy="365125"/>
            <a:chOff x="530" y="1036"/>
            <a:chExt cx="3288" cy="230"/>
          </a:xfrm>
        </p:grpSpPr>
        <p:sp>
          <p:nvSpPr>
            <p:cNvPr id="46" name="Rectangle 6"/>
            <p:cNvSpPr>
              <a:spLocks noChangeArrowheads="1"/>
            </p:cNvSpPr>
            <p:nvPr/>
          </p:nvSpPr>
          <p:spPr bwMode="auto">
            <a:xfrm>
              <a:off x="530" y="1040"/>
              <a:ext cx="3232"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7" name="Line 7"/>
            <p:cNvSpPr>
              <a:spLocks noChangeShapeType="1"/>
            </p:cNvSpPr>
            <p:nvPr/>
          </p:nvSpPr>
          <p:spPr bwMode="auto">
            <a:xfrm>
              <a:off x="2427" y="103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8" name="Rectangle 8"/>
            <p:cNvSpPr>
              <a:spLocks noChangeArrowheads="1"/>
            </p:cNvSpPr>
            <p:nvPr/>
          </p:nvSpPr>
          <p:spPr bwMode="auto">
            <a:xfrm>
              <a:off x="530" y="1040"/>
              <a:ext cx="1596"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9" name="Rectangle 9"/>
            <p:cNvSpPr>
              <a:spLocks noChangeArrowheads="1"/>
            </p:cNvSpPr>
            <p:nvPr/>
          </p:nvSpPr>
          <p:spPr bwMode="auto">
            <a:xfrm>
              <a:off x="1604" y="1043"/>
              <a:ext cx="92"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0" name="Rectangle 10"/>
            <p:cNvSpPr>
              <a:spLocks noChangeArrowheads="1"/>
            </p:cNvSpPr>
            <p:nvPr/>
          </p:nvSpPr>
          <p:spPr bwMode="auto">
            <a:xfrm>
              <a:off x="567" y="1043"/>
              <a:ext cx="1123"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MAC Header</a:t>
              </a:r>
            </a:p>
          </p:txBody>
        </p:sp>
        <p:sp>
          <p:nvSpPr>
            <p:cNvPr id="51" name="Rectangle 11"/>
            <p:cNvSpPr>
              <a:spLocks noChangeArrowheads="1"/>
            </p:cNvSpPr>
            <p:nvPr/>
          </p:nvSpPr>
          <p:spPr bwMode="auto">
            <a:xfrm>
              <a:off x="2128" y="1040"/>
              <a:ext cx="1634"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2" name="Rectangle 12"/>
            <p:cNvSpPr>
              <a:spLocks noChangeArrowheads="1"/>
            </p:cNvSpPr>
            <p:nvPr/>
          </p:nvSpPr>
          <p:spPr bwMode="auto">
            <a:xfrm>
              <a:off x="2208" y="1043"/>
              <a:ext cx="893"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IP Header</a:t>
              </a:r>
            </a:p>
          </p:txBody>
        </p:sp>
        <p:sp>
          <p:nvSpPr>
            <p:cNvPr id="53" name="Line 13"/>
            <p:cNvSpPr>
              <a:spLocks noChangeShapeType="1"/>
            </p:cNvSpPr>
            <p:nvPr/>
          </p:nvSpPr>
          <p:spPr bwMode="auto">
            <a:xfrm>
              <a:off x="2124" y="103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4" name="Line 14"/>
            <p:cNvSpPr>
              <a:spLocks noChangeShapeType="1"/>
            </p:cNvSpPr>
            <p:nvPr/>
          </p:nvSpPr>
          <p:spPr bwMode="auto">
            <a:xfrm>
              <a:off x="3161" y="103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5" name="Rectangle 15"/>
            <p:cNvSpPr>
              <a:spLocks noChangeArrowheads="1"/>
            </p:cNvSpPr>
            <p:nvPr/>
          </p:nvSpPr>
          <p:spPr bwMode="auto">
            <a:xfrm>
              <a:off x="3201" y="1043"/>
              <a:ext cx="617"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Data...</a:t>
              </a:r>
            </a:p>
          </p:txBody>
        </p:sp>
      </p:grpSp>
      <p:sp>
        <p:nvSpPr>
          <p:cNvPr id="56" name="AutoShape 16"/>
          <p:cNvSpPr>
            <a:spLocks noChangeArrowheads="1"/>
          </p:cNvSpPr>
          <p:nvPr/>
        </p:nvSpPr>
        <p:spPr bwMode="auto">
          <a:xfrm>
            <a:off x="1584325" y="2078038"/>
            <a:ext cx="250825" cy="573087"/>
          </a:xfrm>
          <a:prstGeom prst="upArrow">
            <a:avLst>
              <a:gd name="adj1" fmla="val 50000"/>
              <a:gd name="adj2" fmla="val 114230"/>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57" name="Group 17"/>
          <p:cNvGrpSpPr>
            <a:grpSpLocks/>
          </p:cNvGrpSpPr>
          <p:nvPr/>
        </p:nvGrpSpPr>
        <p:grpSpPr bwMode="auto">
          <a:xfrm>
            <a:off x="747713" y="4137025"/>
            <a:ext cx="4651375" cy="365125"/>
            <a:chOff x="530" y="2606"/>
            <a:chExt cx="3296" cy="230"/>
          </a:xfrm>
        </p:grpSpPr>
        <p:sp>
          <p:nvSpPr>
            <p:cNvPr id="58" name="Rectangle 18"/>
            <p:cNvSpPr>
              <a:spLocks noChangeArrowheads="1"/>
            </p:cNvSpPr>
            <p:nvPr/>
          </p:nvSpPr>
          <p:spPr bwMode="auto">
            <a:xfrm>
              <a:off x="530" y="2610"/>
              <a:ext cx="3232"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9" name="Line 19"/>
            <p:cNvSpPr>
              <a:spLocks noChangeShapeType="1"/>
            </p:cNvSpPr>
            <p:nvPr/>
          </p:nvSpPr>
          <p:spPr bwMode="auto">
            <a:xfrm>
              <a:off x="2427" y="260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0" name="Line 20"/>
            <p:cNvSpPr>
              <a:spLocks noChangeShapeType="1"/>
            </p:cNvSpPr>
            <p:nvPr/>
          </p:nvSpPr>
          <p:spPr bwMode="auto">
            <a:xfrm>
              <a:off x="1304" y="260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1" name="Rectangle 21"/>
            <p:cNvSpPr>
              <a:spLocks noChangeArrowheads="1"/>
            </p:cNvSpPr>
            <p:nvPr/>
          </p:nvSpPr>
          <p:spPr bwMode="auto">
            <a:xfrm>
              <a:off x="1612" y="2621"/>
              <a:ext cx="579"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a:t>
              </a:r>
              <a:r>
                <a:rPr kumimoji="0" lang="en-US" altLang="es-CO" sz="1900" b="1" i="0" u="none" strike="noStrike" kern="0" cap="none" spc="0" normalizeH="0" baseline="0" noProof="0">
                  <a:ln>
                    <a:noFill/>
                  </a:ln>
                  <a:solidFill>
                    <a:srgbClr val="3333CC"/>
                  </a:solidFill>
                  <a:effectLst/>
                  <a:uLnTx/>
                  <a:uFillTx/>
                  <a:latin typeface="Arial" pitchFamily="34" charset="0"/>
                  <a:cs typeface="Arial" pitchFamily="34" charset="0"/>
                </a:rPr>
                <a:t>Tag</a:t>
              </a: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a:t>
              </a:r>
            </a:p>
          </p:txBody>
        </p:sp>
        <p:sp>
          <p:nvSpPr>
            <p:cNvPr id="62" name="Rectangle 22"/>
            <p:cNvSpPr>
              <a:spLocks noChangeArrowheads="1"/>
            </p:cNvSpPr>
            <p:nvPr/>
          </p:nvSpPr>
          <p:spPr bwMode="auto">
            <a:xfrm>
              <a:off x="530" y="2610"/>
              <a:ext cx="1115"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3" name="Rectangle 23"/>
            <p:cNvSpPr>
              <a:spLocks noChangeArrowheads="1"/>
            </p:cNvSpPr>
            <p:nvPr/>
          </p:nvSpPr>
          <p:spPr bwMode="auto">
            <a:xfrm>
              <a:off x="575" y="2621"/>
              <a:ext cx="1123"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MAC Header</a:t>
              </a:r>
            </a:p>
          </p:txBody>
        </p:sp>
        <p:sp>
          <p:nvSpPr>
            <p:cNvPr id="64" name="Rectangle 24"/>
            <p:cNvSpPr>
              <a:spLocks noChangeArrowheads="1"/>
            </p:cNvSpPr>
            <p:nvPr/>
          </p:nvSpPr>
          <p:spPr bwMode="auto">
            <a:xfrm>
              <a:off x="2128" y="2610"/>
              <a:ext cx="1634" cy="222"/>
            </a:xfrm>
            <a:prstGeom prst="rect">
              <a:avLst/>
            </a:prstGeom>
            <a:solidFill>
              <a:srgbClr val="D8DCE2"/>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5" name="Rectangle 25"/>
            <p:cNvSpPr>
              <a:spLocks noChangeArrowheads="1"/>
            </p:cNvSpPr>
            <p:nvPr/>
          </p:nvSpPr>
          <p:spPr bwMode="auto">
            <a:xfrm>
              <a:off x="2216" y="2621"/>
              <a:ext cx="893"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IP Header</a:t>
              </a:r>
            </a:p>
          </p:txBody>
        </p:sp>
        <p:sp>
          <p:nvSpPr>
            <p:cNvPr id="66" name="Line 26"/>
            <p:cNvSpPr>
              <a:spLocks noChangeShapeType="1"/>
            </p:cNvSpPr>
            <p:nvPr/>
          </p:nvSpPr>
          <p:spPr bwMode="auto">
            <a:xfrm>
              <a:off x="1649" y="260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7" name="Line 27"/>
            <p:cNvSpPr>
              <a:spLocks noChangeShapeType="1"/>
            </p:cNvSpPr>
            <p:nvPr/>
          </p:nvSpPr>
          <p:spPr bwMode="auto">
            <a:xfrm>
              <a:off x="2124" y="260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8" name="Line 28"/>
            <p:cNvSpPr>
              <a:spLocks noChangeShapeType="1"/>
            </p:cNvSpPr>
            <p:nvPr/>
          </p:nvSpPr>
          <p:spPr bwMode="auto">
            <a:xfrm>
              <a:off x="3161" y="2606"/>
              <a:ext cx="0" cy="23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9" name="Rectangle 29"/>
            <p:cNvSpPr>
              <a:spLocks noChangeArrowheads="1"/>
            </p:cNvSpPr>
            <p:nvPr/>
          </p:nvSpPr>
          <p:spPr bwMode="auto">
            <a:xfrm>
              <a:off x="3209" y="2621"/>
              <a:ext cx="617" cy="210"/>
            </a:xfrm>
            <a:prstGeom prst="rect">
              <a:avLst/>
            </a:prstGeom>
            <a:solidFill>
              <a:srgbClr val="D8DC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Data</a:t>
              </a:r>
              <a:r>
                <a:rPr kumimoji="0" lang="en-US" altLang="es-CO" sz="1900" b="1" i="0" u="none" strike="noStrike" kern="0" cap="none" spc="0" normalizeH="0" baseline="0" noProof="0">
                  <a:ln>
                    <a:noFill/>
                  </a:ln>
                  <a:solidFill>
                    <a:srgbClr val="FFFFFF"/>
                  </a:solidFill>
                  <a:effectLst/>
                  <a:uLnTx/>
                  <a:uFillTx/>
                  <a:latin typeface="Arial" pitchFamily="34" charset="0"/>
                  <a:cs typeface="Arial" pitchFamily="34" charset="0"/>
                </a:rPr>
                <a:t>...</a:t>
              </a:r>
            </a:p>
          </p:txBody>
        </p:sp>
      </p:grpSp>
      <p:sp>
        <p:nvSpPr>
          <p:cNvPr id="70" name="Rectangle 30"/>
          <p:cNvSpPr>
            <a:spLocks noChangeArrowheads="1"/>
          </p:cNvSpPr>
          <p:nvPr/>
        </p:nvSpPr>
        <p:spPr bwMode="auto">
          <a:xfrm>
            <a:off x="606425" y="2716213"/>
            <a:ext cx="365442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400" b="1">
                <a:solidFill>
                  <a:srgbClr val="000000"/>
                </a:solidFill>
                <a:latin typeface="Arial" pitchFamily="34" charset="0"/>
                <a:cs typeface="Arial" pitchFamily="34" charset="0"/>
              </a:rPr>
              <a:t>Example:  Protocol type</a:t>
            </a:r>
            <a:endParaRPr lang="en-US" altLang="es-CO" sz="2400">
              <a:solidFill>
                <a:srgbClr val="000000"/>
              </a:solidFill>
              <a:latin typeface="Arial" pitchFamily="34" charset="0"/>
              <a:cs typeface="Arial" pitchFamily="34" charset="0"/>
            </a:endParaRPr>
          </a:p>
        </p:txBody>
      </p:sp>
      <p:sp>
        <p:nvSpPr>
          <p:cNvPr id="71" name="AutoShape 32"/>
          <p:cNvSpPr>
            <a:spLocks noChangeArrowheads="1"/>
          </p:cNvSpPr>
          <p:nvPr/>
        </p:nvSpPr>
        <p:spPr bwMode="auto">
          <a:xfrm>
            <a:off x="2578100" y="4641850"/>
            <a:ext cx="250825" cy="573088"/>
          </a:xfrm>
          <a:prstGeom prst="upArrow">
            <a:avLst>
              <a:gd name="adj1" fmla="val 50000"/>
              <a:gd name="adj2" fmla="val 114230"/>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2" name="Rectangle 33"/>
          <p:cNvSpPr>
            <a:spLocks noChangeArrowheads="1"/>
          </p:cNvSpPr>
          <p:nvPr/>
        </p:nvSpPr>
        <p:spPr bwMode="auto">
          <a:xfrm>
            <a:off x="463550" y="1474788"/>
            <a:ext cx="827405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73" name="72 Rectángulo"/>
          <p:cNvSpPr/>
          <p:nvPr/>
        </p:nvSpPr>
        <p:spPr>
          <a:xfrm>
            <a:off x="879147" y="5422900"/>
            <a:ext cx="4084580" cy="461665"/>
          </a:xfrm>
          <a:prstGeom prst="rect">
            <a:avLst/>
          </a:prstGeom>
        </p:spPr>
        <p:txBody>
          <a:bodyPr wrap="none">
            <a:spAutoFit/>
          </a:bodyPr>
          <a:lstStyle/>
          <a:p>
            <a:r>
              <a:rPr lang="es-CO" sz="2400" dirty="0" err="1"/>
              <a:t>Example</a:t>
            </a:r>
            <a:r>
              <a:rPr lang="es-CO" sz="2400" dirty="0"/>
              <a:t>: Standard 802</a:t>
            </a:r>
            <a:r>
              <a:rPr lang="es-CO" sz="2400" dirty="0">
                <a:latin typeface="Arial" panose="020B0604020202020204" pitchFamily="34" charset="0"/>
                <a:cs typeface="Arial" panose="020B0604020202020204" pitchFamily="34" charset="0"/>
              </a:rPr>
              <a:t>.1 </a:t>
            </a:r>
            <a:r>
              <a:rPr lang="es-CO" sz="2400" dirty="0"/>
              <a:t>Q </a:t>
            </a:r>
            <a:r>
              <a:rPr lang="es-CO" sz="2400" dirty="0" err="1"/>
              <a:t>tag</a:t>
            </a:r>
            <a:r>
              <a:rPr lang="es-CO" sz="2400" dirty="0"/>
              <a:t> </a:t>
            </a:r>
          </a:p>
        </p:txBody>
      </p:sp>
    </p:spTree>
    <p:extLst>
      <p:ext uri="{BB962C8B-B14F-4D97-AF65-F5344CB8AC3E}">
        <p14:creationId xmlns:p14="http://schemas.microsoft.com/office/powerpoint/2010/main" val="3782443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0696E006-7F95-4A34-B622-AF1E69061F34}"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26</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831318" y="1157001"/>
            <a:ext cx="1512978" cy="523220"/>
          </a:xfrm>
          <a:prstGeom prst="rect">
            <a:avLst/>
          </a:prstGeom>
        </p:spPr>
        <p:txBody>
          <a:bodyPr wrap="none">
            <a:spAutoFit/>
          </a:bodyPr>
          <a:lstStyle/>
          <a:p>
            <a:r>
              <a:rPr lang="es-CO" sz="2800" b="1" dirty="0">
                <a:solidFill>
                  <a:srgbClr val="0070C0"/>
                </a:solidFill>
              </a:rPr>
              <a:t> </a:t>
            </a:r>
            <a:r>
              <a:rPr lang="es-CO" sz="2800" b="1" dirty="0" err="1">
                <a:solidFill>
                  <a:srgbClr val="0070C0"/>
                </a:solidFill>
              </a:rPr>
              <a:t>Tagging</a:t>
            </a:r>
            <a:endParaRPr lang="es-CO" sz="3200" b="1" dirty="0">
              <a:solidFill>
                <a:srgbClr val="0070C0"/>
              </a:solidFill>
            </a:endParaRPr>
          </a:p>
        </p:txBody>
      </p:sp>
      <p:sp>
        <p:nvSpPr>
          <p:cNvPr id="38" name="Slide Number Placeholder 3"/>
          <p:cNvSpPr txBox="1">
            <a:spLocks/>
          </p:cNvSpPr>
          <p:nvPr/>
        </p:nvSpPr>
        <p:spPr bwMode="auto">
          <a:xfrm>
            <a:off x="8120063" y="6553200"/>
            <a:ext cx="990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chemeClr val="bg1"/>
                </a:solidFill>
                <a:latin typeface="+mj-lt"/>
                <a:ea typeface="+mn-ea"/>
                <a:cs typeface="+mn-cs"/>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pPr>
              <a:defRPr/>
            </a:pPr>
            <a:fld id="{16D340A8-CCBC-46DE-B6A8-76B4CBA97A81}" type="slidenum">
              <a:rPr lang="en-US" smtClean="0">
                <a:solidFill>
                  <a:srgbClr val="FFFFFF"/>
                </a:solidFill>
                <a:latin typeface="DIN-Bold"/>
              </a:rPr>
              <a:pPr>
                <a:defRPr/>
              </a:pPr>
              <a:t>26</a:t>
            </a:fld>
            <a:endParaRPr lang="en-US">
              <a:solidFill>
                <a:srgbClr val="FFFFFF"/>
              </a:solidFill>
              <a:latin typeface="DIN-Bold"/>
            </a:endParaRPr>
          </a:p>
        </p:txBody>
      </p:sp>
      <p:sp>
        <p:nvSpPr>
          <p:cNvPr id="39" name="Line 3"/>
          <p:cNvSpPr>
            <a:spLocks noChangeShapeType="1"/>
          </p:cNvSpPr>
          <p:nvPr/>
        </p:nvSpPr>
        <p:spPr bwMode="auto">
          <a:xfrm>
            <a:off x="4741863" y="2133600"/>
            <a:ext cx="1587" cy="64135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40" name="Group 4"/>
          <p:cNvGrpSpPr>
            <a:grpSpLocks/>
          </p:cNvGrpSpPr>
          <p:nvPr/>
        </p:nvGrpSpPr>
        <p:grpSpPr bwMode="auto">
          <a:xfrm>
            <a:off x="3194050" y="1719263"/>
            <a:ext cx="4213225" cy="328612"/>
            <a:chOff x="2263" y="1083"/>
            <a:chExt cx="2986" cy="207"/>
          </a:xfrm>
        </p:grpSpPr>
        <p:sp>
          <p:nvSpPr>
            <p:cNvPr id="41" name="Rectangle 5"/>
            <p:cNvSpPr>
              <a:spLocks noChangeArrowheads="1"/>
            </p:cNvSpPr>
            <p:nvPr/>
          </p:nvSpPr>
          <p:spPr bwMode="auto">
            <a:xfrm>
              <a:off x="2263" y="1087"/>
              <a:ext cx="2909" cy="199"/>
            </a:xfrm>
            <a:prstGeom prst="rect">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2" name="Line 6"/>
            <p:cNvSpPr>
              <a:spLocks noChangeShapeType="1"/>
            </p:cNvSpPr>
            <p:nvPr/>
          </p:nvSpPr>
          <p:spPr bwMode="auto">
            <a:xfrm>
              <a:off x="3971" y="1083"/>
              <a:ext cx="0" cy="207"/>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3" name="Rectangle 7"/>
            <p:cNvSpPr>
              <a:spLocks noChangeArrowheads="1"/>
            </p:cNvSpPr>
            <p:nvPr/>
          </p:nvSpPr>
          <p:spPr bwMode="auto">
            <a:xfrm>
              <a:off x="2263" y="1087"/>
              <a:ext cx="1435" cy="199"/>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4" name="Rectangle 8"/>
            <p:cNvSpPr>
              <a:spLocks noChangeArrowheads="1"/>
            </p:cNvSpPr>
            <p:nvPr/>
          </p:nvSpPr>
          <p:spPr bwMode="auto">
            <a:xfrm>
              <a:off x="3230" y="1090"/>
              <a:ext cx="8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5" name="Rectangle 9"/>
            <p:cNvSpPr>
              <a:spLocks noChangeArrowheads="1"/>
            </p:cNvSpPr>
            <p:nvPr/>
          </p:nvSpPr>
          <p:spPr bwMode="auto">
            <a:xfrm>
              <a:off x="2297" y="1090"/>
              <a:ext cx="105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3338" rIns="66675" bIns="33338">
              <a:spAutoFit/>
            </a:bodyPr>
            <a:lstStyle>
              <a:lvl1pPr defTabSz="479425" eaLnBrk="0" hangingPunct="0">
                <a:defRPr>
                  <a:solidFill>
                    <a:schemeClr val="tx1"/>
                  </a:solidFill>
                  <a:latin typeface="DIN-Medium"/>
                </a:defRPr>
              </a:lvl1pPr>
              <a:lvl2pPr marL="742950" indent="-285750" defTabSz="479425" eaLnBrk="0" hangingPunct="0">
                <a:defRPr>
                  <a:solidFill>
                    <a:schemeClr val="tx1"/>
                  </a:solidFill>
                  <a:latin typeface="DIN-Medium"/>
                </a:defRPr>
              </a:lvl2pPr>
              <a:lvl3pPr marL="1143000" indent="-228600" defTabSz="479425" eaLnBrk="0" hangingPunct="0">
                <a:defRPr>
                  <a:solidFill>
                    <a:schemeClr val="tx1"/>
                  </a:solidFill>
                  <a:latin typeface="DIN-Medium"/>
                </a:defRPr>
              </a:lvl3pPr>
              <a:lvl4pPr marL="1600200" indent="-228600" defTabSz="479425" eaLnBrk="0" hangingPunct="0">
                <a:defRPr>
                  <a:solidFill>
                    <a:schemeClr val="tx1"/>
                  </a:solidFill>
                  <a:latin typeface="DIN-Medium"/>
                </a:defRPr>
              </a:lvl4pPr>
              <a:lvl5pPr marL="2057400" indent="-228600" defTabSz="479425" eaLnBrk="0" hangingPunct="0">
                <a:defRPr>
                  <a:solidFill>
                    <a:schemeClr val="tx1"/>
                  </a:solidFill>
                  <a:latin typeface="DIN-Medium"/>
                </a:defRPr>
              </a:lvl5pPr>
              <a:lvl6pPr marL="2514600" indent="-228600" defTabSz="479425" eaLnBrk="0" fontAlgn="base" hangingPunct="0">
                <a:spcBef>
                  <a:spcPct val="0"/>
                </a:spcBef>
                <a:spcAft>
                  <a:spcPct val="0"/>
                </a:spcAft>
                <a:defRPr>
                  <a:solidFill>
                    <a:schemeClr val="tx1"/>
                  </a:solidFill>
                  <a:latin typeface="DIN-Medium"/>
                </a:defRPr>
              </a:lvl6pPr>
              <a:lvl7pPr marL="2971800" indent="-228600" defTabSz="479425" eaLnBrk="0" fontAlgn="base" hangingPunct="0">
                <a:spcBef>
                  <a:spcPct val="0"/>
                </a:spcBef>
                <a:spcAft>
                  <a:spcPct val="0"/>
                </a:spcAft>
                <a:defRPr>
                  <a:solidFill>
                    <a:schemeClr val="tx1"/>
                  </a:solidFill>
                  <a:latin typeface="DIN-Medium"/>
                </a:defRPr>
              </a:lvl7pPr>
              <a:lvl8pPr marL="3429000" indent="-228600" defTabSz="479425" eaLnBrk="0" fontAlgn="base" hangingPunct="0">
                <a:spcBef>
                  <a:spcPct val="0"/>
                </a:spcBef>
                <a:spcAft>
                  <a:spcPct val="0"/>
                </a:spcAft>
                <a:defRPr>
                  <a:solidFill>
                    <a:schemeClr val="tx1"/>
                  </a:solidFill>
                  <a:latin typeface="DIN-Medium"/>
                </a:defRPr>
              </a:lvl8pPr>
              <a:lvl9pPr marL="3886200" indent="-228600" defTabSz="479425" eaLnBrk="0" fontAlgn="base" hangingPunct="0">
                <a:spcBef>
                  <a:spcPct val="0"/>
                </a:spcBef>
                <a:spcAft>
                  <a:spcPct val="0"/>
                </a:spcAft>
                <a:defRPr>
                  <a:solidFill>
                    <a:schemeClr val="tx1"/>
                  </a:solidFill>
                  <a:latin typeface="DIN-Medium"/>
                </a:defRPr>
              </a:lvl9pPr>
            </a:lstStyle>
            <a:p>
              <a:pPr marL="0" marR="0" lvl="0" indent="0" defTabSz="479425" eaLnBrk="0" fontAlgn="base" latinLnBrk="0" hangingPunct="0">
                <a:lnSpc>
                  <a:spcPct val="90000"/>
                </a:lnSpc>
                <a:spcBef>
                  <a:spcPct val="0"/>
                </a:spcBef>
                <a:spcAft>
                  <a:spcPct val="0"/>
                </a:spcAft>
                <a:buClrTx/>
                <a:buSzTx/>
                <a:buFontTx/>
                <a:buNone/>
                <a:tabLst/>
                <a:defRPr/>
              </a:pPr>
              <a:r>
                <a:rPr kumimoji="0" lang="en-US" altLang="es-CO" sz="1800" b="1" i="0" u="none" strike="noStrike" kern="0" cap="none" spc="0" normalizeH="0" baseline="0" noProof="0">
                  <a:ln>
                    <a:noFill/>
                  </a:ln>
                  <a:solidFill>
                    <a:srgbClr val="94A3B5"/>
                  </a:solidFill>
                  <a:effectLst/>
                  <a:uLnTx/>
                  <a:uFillTx/>
                  <a:latin typeface="Arial" pitchFamily="34" charset="0"/>
                  <a:cs typeface="Arial" pitchFamily="34" charset="0"/>
                </a:rPr>
                <a:t>MAC Header</a:t>
              </a:r>
            </a:p>
          </p:txBody>
        </p:sp>
        <p:sp>
          <p:nvSpPr>
            <p:cNvPr id="76" name="Rectangle 10"/>
            <p:cNvSpPr>
              <a:spLocks noChangeArrowheads="1"/>
            </p:cNvSpPr>
            <p:nvPr/>
          </p:nvSpPr>
          <p:spPr bwMode="auto">
            <a:xfrm>
              <a:off x="3702" y="1087"/>
              <a:ext cx="1470" cy="199"/>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7" name="Rectangle 11"/>
            <p:cNvSpPr>
              <a:spLocks noChangeArrowheads="1"/>
            </p:cNvSpPr>
            <p:nvPr/>
          </p:nvSpPr>
          <p:spPr bwMode="auto">
            <a:xfrm>
              <a:off x="3773" y="1090"/>
              <a:ext cx="84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3338" rIns="66675" bIns="33338">
              <a:spAutoFit/>
            </a:bodyPr>
            <a:lstStyle>
              <a:lvl1pPr defTabSz="479425" eaLnBrk="0" hangingPunct="0">
                <a:defRPr>
                  <a:solidFill>
                    <a:schemeClr val="tx1"/>
                  </a:solidFill>
                  <a:latin typeface="DIN-Medium"/>
                </a:defRPr>
              </a:lvl1pPr>
              <a:lvl2pPr marL="742950" indent="-285750" defTabSz="479425" eaLnBrk="0" hangingPunct="0">
                <a:defRPr>
                  <a:solidFill>
                    <a:schemeClr val="tx1"/>
                  </a:solidFill>
                  <a:latin typeface="DIN-Medium"/>
                </a:defRPr>
              </a:lvl2pPr>
              <a:lvl3pPr marL="1143000" indent="-228600" defTabSz="479425" eaLnBrk="0" hangingPunct="0">
                <a:defRPr>
                  <a:solidFill>
                    <a:schemeClr val="tx1"/>
                  </a:solidFill>
                  <a:latin typeface="DIN-Medium"/>
                </a:defRPr>
              </a:lvl3pPr>
              <a:lvl4pPr marL="1600200" indent="-228600" defTabSz="479425" eaLnBrk="0" hangingPunct="0">
                <a:defRPr>
                  <a:solidFill>
                    <a:schemeClr val="tx1"/>
                  </a:solidFill>
                  <a:latin typeface="DIN-Medium"/>
                </a:defRPr>
              </a:lvl4pPr>
              <a:lvl5pPr marL="2057400" indent="-228600" defTabSz="479425" eaLnBrk="0" hangingPunct="0">
                <a:defRPr>
                  <a:solidFill>
                    <a:schemeClr val="tx1"/>
                  </a:solidFill>
                  <a:latin typeface="DIN-Medium"/>
                </a:defRPr>
              </a:lvl5pPr>
              <a:lvl6pPr marL="2514600" indent="-228600" defTabSz="479425" eaLnBrk="0" fontAlgn="base" hangingPunct="0">
                <a:spcBef>
                  <a:spcPct val="0"/>
                </a:spcBef>
                <a:spcAft>
                  <a:spcPct val="0"/>
                </a:spcAft>
                <a:defRPr>
                  <a:solidFill>
                    <a:schemeClr val="tx1"/>
                  </a:solidFill>
                  <a:latin typeface="DIN-Medium"/>
                </a:defRPr>
              </a:lvl6pPr>
              <a:lvl7pPr marL="2971800" indent="-228600" defTabSz="479425" eaLnBrk="0" fontAlgn="base" hangingPunct="0">
                <a:spcBef>
                  <a:spcPct val="0"/>
                </a:spcBef>
                <a:spcAft>
                  <a:spcPct val="0"/>
                </a:spcAft>
                <a:defRPr>
                  <a:solidFill>
                    <a:schemeClr val="tx1"/>
                  </a:solidFill>
                  <a:latin typeface="DIN-Medium"/>
                </a:defRPr>
              </a:lvl7pPr>
              <a:lvl8pPr marL="3429000" indent="-228600" defTabSz="479425" eaLnBrk="0" fontAlgn="base" hangingPunct="0">
                <a:spcBef>
                  <a:spcPct val="0"/>
                </a:spcBef>
                <a:spcAft>
                  <a:spcPct val="0"/>
                </a:spcAft>
                <a:defRPr>
                  <a:solidFill>
                    <a:schemeClr val="tx1"/>
                  </a:solidFill>
                  <a:latin typeface="DIN-Medium"/>
                </a:defRPr>
              </a:lvl8pPr>
              <a:lvl9pPr marL="3886200" indent="-228600" defTabSz="479425" eaLnBrk="0" fontAlgn="base" hangingPunct="0">
                <a:spcBef>
                  <a:spcPct val="0"/>
                </a:spcBef>
                <a:spcAft>
                  <a:spcPct val="0"/>
                </a:spcAft>
                <a:defRPr>
                  <a:solidFill>
                    <a:schemeClr val="tx1"/>
                  </a:solidFill>
                  <a:latin typeface="DIN-Medium"/>
                </a:defRPr>
              </a:lvl9pPr>
            </a:lstStyle>
            <a:p>
              <a:pPr marL="0" marR="0" lvl="0" indent="0" defTabSz="479425" eaLnBrk="0" fontAlgn="base" latinLnBrk="0" hangingPunct="0">
                <a:lnSpc>
                  <a:spcPct val="90000"/>
                </a:lnSpc>
                <a:spcBef>
                  <a:spcPct val="0"/>
                </a:spcBef>
                <a:spcAft>
                  <a:spcPct val="0"/>
                </a:spcAft>
                <a:buClrTx/>
                <a:buSzTx/>
                <a:buFontTx/>
                <a:buNone/>
                <a:tabLst/>
                <a:defRPr/>
              </a:pPr>
              <a:r>
                <a:rPr kumimoji="0" lang="en-US" altLang="es-CO" sz="1800" b="1" i="0" u="none" strike="noStrike" kern="0" cap="none" spc="0" normalizeH="0" baseline="0" noProof="0">
                  <a:ln>
                    <a:noFill/>
                  </a:ln>
                  <a:solidFill>
                    <a:srgbClr val="94A3B5"/>
                  </a:solidFill>
                  <a:effectLst/>
                  <a:uLnTx/>
                  <a:uFillTx/>
                  <a:latin typeface="Arial" pitchFamily="34" charset="0"/>
                  <a:cs typeface="Arial" pitchFamily="34" charset="0"/>
                </a:rPr>
                <a:t>IP Header</a:t>
              </a:r>
            </a:p>
          </p:txBody>
        </p:sp>
        <p:sp>
          <p:nvSpPr>
            <p:cNvPr id="78" name="Line 12"/>
            <p:cNvSpPr>
              <a:spLocks noChangeShapeType="1"/>
            </p:cNvSpPr>
            <p:nvPr/>
          </p:nvSpPr>
          <p:spPr bwMode="auto">
            <a:xfrm>
              <a:off x="3698" y="1083"/>
              <a:ext cx="0" cy="207"/>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9" name="Line 13"/>
            <p:cNvSpPr>
              <a:spLocks noChangeShapeType="1"/>
            </p:cNvSpPr>
            <p:nvPr/>
          </p:nvSpPr>
          <p:spPr bwMode="auto">
            <a:xfrm>
              <a:off x="4633" y="1083"/>
              <a:ext cx="0" cy="207"/>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0" name="Rectangle 14"/>
            <p:cNvSpPr>
              <a:spLocks noChangeArrowheads="1"/>
            </p:cNvSpPr>
            <p:nvPr/>
          </p:nvSpPr>
          <p:spPr bwMode="auto">
            <a:xfrm>
              <a:off x="4669" y="1090"/>
              <a:ext cx="58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3338" rIns="66675" bIns="33338">
              <a:spAutoFit/>
            </a:bodyPr>
            <a:lstStyle>
              <a:lvl1pPr defTabSz="479425" eaLnBrk="0" hangingPunct="0">
                <a:defRPr>
                  <a:solidFill>
                    <a:schemeClr val="tx1"/>
                  </a:solidFill>
                  <a:latin typeface="DIN-Medium"/>
                </a:defRPr>
              </a:lvl1pPr>
              <a:lvl2pPr marL="742950" indent="-285750" defTabSz="479425" eaLnBrk="0" hangingPunct="0">
                <a:defRPr>
                  <a:solidFill>
                    <a:schemeClr val="tx1"/>
                  </a:solidFill>
                  <a:latin typeface="DIN-Medium"/>
                </a:defRPr>
              </a:lvl2pPr>
              <a:lvl3pPr marL="1143000" indent="-228600" defTabSz="479425" eaLnBrk="0" hangingPunct="0">
                <a:defRPr>
                  <a:solidFill>
                    <a:schemeClr val="tx1"/>
                  </a:solidFill>
                  <a:latin typeface="DIN-Medium"/>
                </a:defRPr>
              </a:lvl3pPr>
              <a:lvl4pPr marL="1600200" indent="-228600" defTabSz="479425" eaLnBrk="0" hangingPunct="0">
                <a:defRPr>
                  <a:solidFill>
                    <a:schemeClr val="tx1"/>
                  </a:solidFill>
                  <a:latin typeface="DIN-Medium"/>
                </a:defRPr>
              </a:lvl4pPr>
              <a:lvl5pPr marL="2057400" indent="-228600" defTabSz="479425" eaLnBrk="0" hangingPunct="0">
                <a:defRPr>
                  <a:solidFill>
                    <a:schemeClr val="tx1"/>
                  </a:solidFill>
                  <a:latin typeface="DIN-Medium"/>
                </a:defRPr>
              </a:lvl5pPr>
              <a:lvl6pPr marL="2514600" indent="-228600" defTabSz="479425" eaLnBrk="0" fontAlgn="base" hangingPunct="0">
                <a:spcBef>
                  <a:spcPct val="0"/>
                </a:spcBef>
                <a:spcAft>
                  <a:spcPct val="0"/>
                </a:spcAft>
                <a:defRPr>
                  <a:solidFill>
                    <a:schemeClr val="tx1"/>
                  </a:solidFill>
                  <a:latin typeface="DIN-Medium"/>
                </a:defRPr>
              </a:lvl6pPr>
              <a:lvl7pPr marL="2971800" indent="-228600" defTabSz="479425" eaLnBrk="0" fontAlgn="base" hangingPunct="0">
                <a:spcBef>
                  <a:spcPct val="0"/>
                </a:spcBef>
                <a:spcAft>
                  <a:spcPct val="0"/>
                </a:spcAft>
                <a:defRPr>
                  <a:solidFill>
                    <a:schemeClr val="tx1"/>
                  </a:solidFill>
                  <a:latin typeface="DIN-Medium"/>
                </a:defRPr>
              </a:lvl7pPr>
              <a:lvl8pPr marL="3429000" indent="-228600" defTabSz="479425" eaLnBrk="0" fontAlgn="base" hangingPunct="0">
                <a:spcBef>
                  <a:spcPct val="0"/>
                </a:spcBef>
                <a:spcAft>
                  <a:spcPct val="0"/>
                </a:spcAft>
                <a:defRPr>
                  <a:solidFill>
                    <a:schemeClr val="tx1"/>
                  </a:solidFill>
                  <a:latin typeface="DIN-Medium"/>
                </a:defRPr>
              </a:lvl8pPr>
              <a:lvl9pPr marL="3886200" indent="-228600" defTabSz="479425" eaLnBrk="0" fontAlgn="base" hangingPunct="0">
                <a:spcBef>
                  <a:spcPct val="0"/>
                </a:spcBef>
                <a:spcAft>
                  <a:spcPct val="0"/>
                </a:spcAft>
                <a:defRPr>
                  <a:solidFill>
                    <a:schemeClr val="tx1"/>
                  </a:solidFill>
                  <a:latin typeface="DIN-Medium"/>
                </a:defRPr>
              </a:lvl9pPr>
            </a:lstStyle>
            <a:p>
              <a:pPr marL="0" marR="0" lvl="0" indent="0" defTabSz="479425" eaLnBrk="0" fontAlgn="base" latinLnBrk="0" hangingPunct="0">
                <a:lnSpc>
                  <a:spcPct val="90000"/>
                </a:lnSpc>
                <a:spcBef>
                  <a:spcPct val="0"/>
                </a:spcBef>
                <a:spcAft>
                  <a:spcPct val="0"/>
                </a:spcAft>
                <a:buClrTx/>
                <a:buSzTx/>
                <a:buFontTx/>
                <a:buNone/>
                <a:tabLst/>
                <a:defRPr/>
              </a:pPr>
              <a:r>
                <a:rPr kumimoji="0" lang="en-US" altLang="es-CO" sz="1800" b="1" i="0" u="none" strike="noStrike" kern="0" cap="none" spc="0" normalizeH="0" baseline="0" noProof="0">
                  <a:ln>
                    <a:noFill/>
                  </a:ln>
                  <a:solidFill>
                    <a:srgbClr val="94A3B5"/>
                  </a:solidFill>
                  <a:effectLst/>
                  <a:uLnTx/>
                  <a:uFillTx/>
                  <a:latin typeface="Arial" pitchFamily="34" charset="0"/>
                  <a:cs typeface="Arial" pitchFamily="34" charset="0"/>
                </a:rPr>
                <a:t>Data...</a:t>
              </a:r>
            </a:p>
          </p:txBody>
        </p:sp>
      </p:grpSp>
      <p:sp>
        <p:nvSpPr>
          <p:cNvPr id="81" name="Line 15"/>
          <p:cNvSpPr>
            <a:spLocks noChangeShapeType="1"/>
          </p:cNvSpPr>
          <p:nvPr/>
        </p:nvSpPr>
        <p:spPr bwMode="auto">
          <a:xfrm>
            <a:off x="2686050" y="1854200"/>
            <a:ext cx="469900" cy="0"/>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useBgFill="1">
        <p:nvSpPr>
          <p:cNvPr id="82" name="Rectangle 16"/>
          <p:cNvSpPr>
            <a:spLocks noChangeArrowheads="1"/>
          </p:cNvSpPr>
          <p:nvPr/>
        </p:nvSpPr>
        <p:spPr bwMode="blackWhite">
          <a:xfrm>
            <a:off x="411163" y="1620838"/>
            <a:ext cx="2395537" cy="433387"/>
          </a:xfrm>
          <a:prstGeom prst="rect">
            <a:avLst/>
          </a:prstGeom>
          <a:ln w="12700">
            <a:solidFill>
              <a:srgbClr val="000000"/>
            </a:solidFill>
            <a:miter lim="800000"/>
            <a:headEnd/>
            <a:tailEnd/>
          </a:ln>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2400" b="1" i="0" u="none" strike="noStrike" kern="0" cap="none" spc="0" normalizeH="0" baseline="0" noProof="0">
                <a:ln>
                  <a:noFill/>
                </a:ln>
                <a:solidFill>
                  <a:srgbClr val="000000"/>
                </a:solidFill>
                <a:effectLst/>
                <a:uLnTx/>
                <a:uFillTx/>
                <a:latin typeface="Arial" pitchFamily="34" charset="0"/>
                <a:cs typeface="Arial" pitchFamily="34" charset="0"/>
              </a:rPr>
              <a:t>No added TAG</a:t>
            </a:r>
            <a:r>
              <a:rPr kumimoji="0" lang="en-US" altLang="es-CO" sz="2400" b="1" i="0" u="none" strike="noStrike" kern="0" cap="none" spc="0" normalizeH="0" baseline="0" noProof="0">
                <a:ln>
                  <a:noFill/>
                </a:ln>
                <a:solidFill>
                  <a:srgbClr val="B7C69D"/>
                </a:solidFill>
                <a:effectLst/>
                <a:uLnTx/>
                <a:uFillTx/>
                <a:latin typeface="Arial" pitchFamily="34" charset="0"/>
                <a:cs typeface="Arial" pitchFamily="34" charset="0"/>
              </a:rPr>
              <a:t> </a:t>
            </a:r>
          </a:p>
        </p:txBody>
      </p:sp>
      <p:sp>
        <p:nvSpPr>
          <p:cNvPr id="83" name="Rectangle 17"/>
          <p:cNvSpPr>
            <a:spLocks noChangeArrowheads="1"/>
          </p:cNvSpPr>
          <p:nvPr/>
        </p:nvSpPr>
        <p:spPr bwMode="auto">
          <a:xfrm>
            <a:off x="2239963" y="2133600"/>
            <a:ext cx="1146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088" tIns="25400" rIns="65088" bIns="25400">
            <a:spAutoFit/>
          </a:bodyPr>
          <a:lstStyle>
            <a:lvl1pPr defTabSz="984250" eaLnBrk="0" hangingPunct="0">
              <a:defRPr>
                <a:solidFill>
                  <a:schemeClr val="tx1"/>
                </a:solidFill>
                <a:latin typeface="DIN-Medium"/>
              </a:defRPr>
            </a:lvl1pPr>
            <a:lvl2pPr marL="742950" indent="-285750" defTabSz="984250" eaLnBrk="0" hangingPunct="0">
              <a:defRPr>
                <a:solidFill>
                  <a:schemeClr val="tx1"/>
                </a:solidFill>
                <a:latin typeface="DIN-Medium"/>
              </a:defRPr>
            </a:lvl2pPr>
            <a:lvl3pPr marL="1143000" indent="-228600" defTabSz="984250" eaLnBrk="0" hangingPunct="0">
              <a:defRPr>
                <a:solidFill>
                  <a:schemeClr val="tx1"/>
                </a:solidFill>
                <a:latin typeface="DIN-Medium"/>
              </a:defRPr>
            </a:lvl3pPr>
            <a:lvl4pPr marL="1600200" indent="-228600" defTabSz="984250" eaLnBrk="0" hangingPunct="0">
              <a:defRPr>
                <a:solidFill>
                  <a:schemeClr val="tx1"/>
                </a:solidFill>
                <a:latin typeface="DIN-Medium"/>
              </a:defRPr>
            </a:lvl4pPr>
            <a:lvl5pPr marL="2057400" indent="-228600" defTabSz="984250" eaLnBrk="0" hangingPunct="0">
              <a:defRPr>
                <a:solidFill>
                  <a:schemeClr val="tx1"/>
                </a:solidFill>
                <a:latin typeface="DIN-Medium"/>
              </a:defRPr>
            </a:lvl5pPr>
            <a:lvl6pPr marL="2514600" indent="-228600" defTabSz="984250" eaLnBrk="0" fontAlgn="base" hangingPunct="0">
              <a:spcBef>
                <a:spcPct val="0"/>
              </a:spcBef>
              <a:spcAft>
                <a:spcPct val="0"/>
              </a:spcAft>
              <a:defRPr>
                <a:solidFill>
                  <a:schemeClr val="tx1"/>
                </a:solidFill>
                <a:latin typeface="DIN-Medium"/>
              </a:defRPr>
            </a:lvl6pPr>
            <a:lvl7pPr marL="2971800" indent="-228600" defTabSz="984250" eaLnBrk="0" fontAlgn="base" hangingPunct="0">
              <a:spcBef>
                <a:spcPct val="0"/>
              </a:spcBef>
              <a:spcAft>
                <a:spcPct val="0"/>
              </a:spcAft>
              <a:defRPr>
                <a:solidFill>
                  <a:schemeClr val="tx1"/>
                </a:solidFill>
                <a:latin typeface="DIN-Medium"/>
              </a:defRPr>
            </a:lvl7pPr>
            <a:lvl8pPr marL="3429000" indent="-228600" defTabSz="984250" eaLnBrk="0" fontAlgn="base" hangingPunct="0">
              <a:spcBef>
                <a:spcPct val="0"/>
              </a:spcBef>
              <a:spcAft>
                <a:spcPct val="0"/>
              </a:spcAft>
              <a:defRPr>
                <a:solidFill>
                  <a:schemeClr val="tx1"/>
                </a:solidFill>
                <a:latin typeface="DIN-Medium"/>
              </a:defRPr>
            </a:lvl8pPr>
            <a:lvl9pPr marL="3886200" indent="-228600" defTabSz="984250"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b="1">
                <a:solidFill>
                  <a:srgbClr val="3333CC"/>
                </a:solidFill>
                <a:latin typeface="Arial" pitchFamily="34" charset="0"/>
                <a:cs typeface="Arial" pitchFamily="34" charset="0"/>
              </a:rPr>
              <a:t>Downlink</a:t>
            </a:r>
          </a:p>
        </p:txBody>
      </p:sp>
      <p:sp>
        <p:nvSpPr>
          <p:cNvPr id="84" name="Line 18"/>
          <p:cNvSpPr>
            <a:spLocks noChangeShapeType="1"/>
          </p:cNvSpPr>
          <p:nvPr/>
        </p:nvSpPr>
        <p:spPr bwMode="auto">
          <a:xfrm flipV="1">
            <a:off x="2235200" y="4267200"/>
            <a:ext cx="0" cy="9906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5" name="Line 19"/>
          <p:cNvSpPr>
            <a:spLocks noChangeShapeType="1"/>
          </p:cNvSpPr>
          <p:nvPr/>
        </p:nvSpPr>
        <p:spPr bwMode="auto">
          <a:xfrm flipV="1">
            <a:off x="5621338" y="4953000"/>
            <a:ext cx="0" cy="603250"/>
          </a:xfrm>
          <a:prstGeom prst="line">
            <a:avLst/>
          </a:prstGeom>
          <a:noFill/>
          <a:ln w="12700">
            <a:solidFill>
              <a:srgbClr val="000000"/>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86" name="Group 20"/>
          <p:cNvGrpSpPr>
            <a:grpSpLocks/>
          </p:cNvGrpSpPr>
          <p:nvPr/>
        </p:nvGrpSpPr>
        <p:grpSpPr bwMode="auto">
          <a:xfrm>
            <a:off x="2573338" y="5029200"/>
            <a:ext cx="2913062" cy="242888"/>
            <a:chOff x="1824" y="3168"/>
            <a:chExt cx="2064" cy="153"/>
          </a:xfrm>
        </p:grpSpPr>
        <p:sp>
          <p:nvSpPr>
            <p:cNvPr id="87" name="Rectangle 21"/>
            <p:cNvSpPr>
              <a:spLocks noChangeArrowheads="1"/>
            </p:cNvSpPr>
            <p:nvPr/>
          </p:nvSpPr>
          <p:spPr bwMode="auto">
            <a:xfrm>
              <a:off x="1824" y="3171"/>
              <a:ext cx="2019" cy="132"/>
            </a:xfrm>
            <a:prstGeom prst="rect">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8" name="Line 22"/>
            <p:cNvSpPr>
              <a:spLocks noChangeShapeType="1"/>
            </p:cNvSpPr>
            <p:nvPr/>
          </p:nvSpPr>
          <p:spPr bwMode="auto">
            <a:xfrm>
              <a:off x="3010" y="3168"/>
              <a:ext cx="0" cy="14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9" name="Rectangle 23"/>
            <p:cNvSpPr>
              <a:spLocks noChangeArrowheads="1"/>
            </p:cNvSpPr>
            <p:nvPr/>
          </p:nvSpPr>
          <p:spPr bwMode="auto">
            <a:xfrm>
              <a:off x="1824" y="3171"/>
              <a:ext cx="995" cy="132"/>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0" name="Rectangle 24"/>
            <p:cNvSpPr>
              <a:spLocks noChangeArrowheads="1"/>
            </p:cNvSpPr>
            <p:nvPr/>
          </p:nvSpPr>
          <p:spPr bwMode="auto">
            <a:xfrm>
              <a:off x="2495" y="3172"/>
              <a:ext cx="5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1" name="Rectangle 25"/>
            <p:cNvSpPr>
              <a:spLocks noChangeArrowheads="1"/>
            </p:cNvSpPr>
            <p:nvPr/>
          </p:nvSpPr>
          <p:spPr bwMode="auto">
            <a:xfrm>
              <a:off x="1846" y="3172"/>
              <a:ext cx="81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94A3B5"/>
                  </a:solidFill>
                  <a:effectLst/>
                  <a:uLnTx/>
                  <a:uFillTx/>
                  <a:latin typeface="Arial" pitchFamily="34" charset="0"/>
                  <a:cs typeface="Arial" pitchFamily="34" charset="0"/>
                </a:rPr>
                <a:t>MAC Header</a:t>
              </a:r>
            </a:p>
          </p:txBody>
        </p:sp>
        <p:sp>
          <p:nvSpPr>
            <p:cNvPr id="92" name="Rectangle 26"/>
            <p:cNvSpPr>
              <a:spLocks noChangeArrowheads="1"/>
            </p:cNvSpPr>
            <p:nvPr/>
          </p:nvSpPr>
          <p:spPr bwMode="auto">
            <a:xfrm>
              <a:off x="2824" y="3168"/>
              <a:ext cx="1064" cy="135"/>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3" name="Rectangle 27"/>
            <p:cNvSpPr>
              <a:spLocks noChangeArrowheads="1"/>
            </p:cNvSpPr>
            <p:nvPr/>
          </p:nvSpPr>
          <p:spPr bwMode="auto">
            <a:xfrm>
              <a:off x="2872" y="3172"/>
              <a:ext cx="64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94A3B5"/>
                  </a:solidFill>
                  <a:effectLst/>
                  <a:uLnTx/>
                  <a:uFillTx/>
                  <a:latin typeface="Arial" pitchFamily="34" charset="0"/>
                  <a:cs typeface="Arial" pitchFamily="34" charset="0"/>
                </a:rPr>
                <a:t>IP Header</a:t>
              </a:r>
            </a:p>
          </p:txBody>
        </p:sp>
        <p:sp>
          <p:nvSpPr>
            <p:cNvPr id="94" name="Line 28"/>
            <p:cNvSpPr>
              <a:spLocks noChangeShapeType="1"/>
            </p:cNvSpPr>
            <p:nvPr/>
          </p:nvSpPr>
          <p:spPr bwMode="auto">
            <a:xfrm>
              <a:off x="2820" y="3168"/>
              <a:ext cx="0" cy="14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5" name="Line 29"/>
            <p:cNvSpPr>
              <a:spLocks noChangeShapeType="1"/>
            </p:cNvSpPr>
            <p:nvPr/>
          </p:nvSpPr>
          <p:spPr bwMode="auto">
            <a:xfrm>
              <a:off x="3470" y="3168"/>
              <a:ext cx="0" cy="140"/>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96" name="Rectangle 30"/>
            <p:cNvSpPr>
              <a:spLocks noChangeArrowheads="1"/>
            </p:cNvSpPr>
            <p:nvPr/>
          </p:nvSpPr>
          <p:spPr bwMode="auto">
            <a:xfrm>
              <a:off x="3495" y="3172"/>
              <a:ext cx="336"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94A3B5"/>
                  </a:solidFill>
                  <a:effectLst/>
                  <a:uLnTx/>
                  <a:uFillTx/>
                  <a:latin typeface="Arial" pitchFamily="34" charset="0"/>
                  <a:cs typeface="Arial" pitchFamily="34" charset="0"/>
                </a:rPr>
                <a:t>Data</a:t>
              </a:r>
            </a:p>
          </p:txBody>
        </p:sp>
      </p:grpSp>
      <p:sp>
        <p:nvSpPr>
          <p:cNvPr id="97" name="Rectangle 31"/>
          <p:cNvSpPr>
            <a:spLocks noChangeArrowheads="1"/>
          </p:cNvSpPr>
          <p:nvPr/>
        </p:nvSpPr>
        <p:spPr bwMode="auto">
          <a:xfrm>
            <a:off x="2657475" y="5283200"/>
            <a:ext cx="26527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900" b="1">
                <a:solidFill>
                  <a:srgbClr val="000000"/>
                </a:solidFill>
                <a:latin typeface="Arial" pitchFamily="34" charset="0"/>
                <a:cs typeface="Arial" pitchFamily="34" charset="0"/>
              </a:rPr>
              <a:t>Example:  IP protocol</a:t>
            </a:r>
          </a:p>
        </p:txBody>
      </p:sp>
      <p:sp>
        <p:nvSpPr>
          <p:cNvPr id="98" name="Line 32"/>
          <p:cNvSpPr>
            <a:spLocks noChangeShapeType="1"/>
          </p:cNvSpPr>
          <p:nvPr/>
        </p:nvSpPr>
        <p:spPr bwMode="auto">
          <a:xfrm flipV="1">
            <a:off x="1879600" y="2895600"/>
            <a:ext cx="0" cy="603250"/>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99" name="Line 33"/>
          <p:cNvSpPr>
            <a:spLocks noChangeShapeType="1"/>
          </p:cNvSpPr>
          <p:nvPr/>
        </p:nvSpPr>
        <p:spPr bwMode="auto">
          <a:xfrm flipV="1">
            <a:off x="7654925" y="2882900"/>
            <a:ext cx="0" cy="603250"/>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100" name="Rectangle 34"/>
          <p:cNvSpPr>
            <a:spLocks noChangeArrowheads="1"/>
          </p:cNvSpPr>
          <p:nvPr/>
        </p:nvSpPr>
        <p:spPr bwMode="auto">
          <a:xfrm>
            <a:off x="4775200" y="4275138"/>
            <a:ext cx="2974975" cy="6350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01" name="Freeform 35"/>
          <p:cNvSpPr>
            <a:spLocks/>
          </p:cNvSpPr>
          <p:nvPr/>
        </p:nvSpPr>
        <p:spPr bwMode="auto">
          <a:xfrm>
            <a:off x="2781300" y="3613150"/>
            <a:ext cx="1588" cy="500063"/>
          </a:xfrm>
          <a:custGeom>
            <a:avLst/>
            <a:gdLst>
              <a:gd name="T0" fmla="*/ 0 w 1"/>
              <a:gd name="T1" fmla="*/ 0 h 315"/>
              <a:gd name="T2" fmla="*/ 0 w 1"/>
              <a:gd name="T3" fmla="*/ 314 h 315"/>
              <a:gd name="T4" fmla="*/ 0 60000 65536"/>
              <a:gd name="T5" fmla="*/ 0 60000 65536"/>
            </a:gdLst>
            <a:ahLst/>
            <a:cxnLst>
              <a:cxn ang="T4">
                <a:pos x="T0" y="T1"/>
              </a:cxn>
              <a:cxn ang="T5">
                <a:pos x="T2" y="T3"/>
              </a:cxn>
            </a:cxnLst>
            <a:rect l="0" t="0" r="r" b="b"/>
            <a:pathLst>
              <a:path w="1" h="315">
                <a:moveTo>
                  <a:pt x="0" y="0"/>
                </a:moveTo>
                <a:lnTo>
                  <a:pt x="0" y="314"/>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02" name="Rectangle 36"/>
          <p:cNvSpPr>
            <a:spLocks noChangeArrowheads="1"/>
          </p:cNvSpPr>
          <p:nvPr/>
        </p:nvSpPr>
        <p:spPr bwMode="auto">
          <a:xfrm>
            <a:off x="4930775" y="4630738"/>
            <a:ext cx="7747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438" tIns="36512" rIns="71438" bIns="36512">
            <a:spAutoFit/>
          </a:bodyPr>
          <a:lstStyle>
            <a:lvl1pPr defTabSz="554038" eaLnBrk="0" hangingPunct="0">
              <a:defRPr>
                <a:solidFill>
                  <a:schemeClr val="tx1"/>
                </a:solidFill>
                <a:latin typeface="DIN-Medium"/>
              </a:defRPr>
            </a:lvl1pPr>
            <a:lvl2pPr marL="742950" indent="-285750" defTabSz="554038" eaLnBrk="0" hangingPunct="0">
              <a:defRPr>
                <a:solidFill>
                  <a:schemeClr val="tx1"/>
                </a:solidFill>
                <a:latin typeface="DIN-Medium"/>
              </a:defRPr>
            </a:lvl2pPr>
            <a:lvl3pPr marL="1143000" indent="-228600" defTabSz="554038" eaLnBrk="0" hangingPunct="0">
              <a:defRPr>
                <a:solidFill>
                  <a:schemeClr val="tx1"/>
                </a:solidFill>
                <a:latin typeface="DIN-Medium"/>
              </a:defRPr>
            </a:lvl3pPr>
            <a:lvl4pPr marL="1600200" indent="-228600" defTabSz="554038" eaLnBrk="0" hangingPunct="0">
              <a:defRPr>
                <a:solidFill>
                  <a:schemeClr val="tx1"/>
                </a:solidFill>
                <a:latin typeface="DIN-Medium"/>
              </a:defRPr>
            </a:lvl4pPr>
            <a:lvl5pPr marL="2057400" indent="-228600" defTabSz="554038" eaLnBrk="0" hangingPunct="0">
              <a:defRPr>
                <a:solidFill>
                  <a:schemeClr val="tx1"/>
                </a:solidFill>
                <a:latin typeface="DIN-Medium"/>
              </a:defRPr>
            </a:lvl5pPr>
            <a:lvl6pPr marL="2514600" indent="-228600" defTabSz="554038" eaLnBrk="0" fontAlgn="base" hangingPunct="0">
              <a:spcBef>
                <a:spcPct val="0"/>
              </a:spcBef>
              <a:spcAft>
                <a:spcPct val="0"/>
              </a:spcAft>
              <a:defRPr>
                <a:solidFill>
                  <a:schemeClr val="tx1"/>
                </a:solidFill>
                <a:latin typeface="DIN-Medium"/>
              </a:defRPr>
            </a:lvl6pPr>
            <a:lvl7pPr marL="2971800" indent="-228600" defTabSz="554038" eaLnBrk="0" fontAlgn="base" hangingPunct="0">
              <a:spcBef>
                <a:spcPct val="0"/>
              </a:spcBef>
              <a:spcAft>
                <a:spcPct val="0"/>
              </a:spcAft>
              <a:defRPr>
                <a:solidFill>
                  <a:schemeClr val="tx1"/>
                </a:solidFill>
                <a:latin typeface="DIN-Medium"/>
              </a:defRPr>
            </a:lvl7pPr>
            <a:lvl8pPr marL="3429000" indent="-228600" defTabSz="554038" eaLnBrk="0" fontAlgn="base" hangingPunct="0">
              <a:spcBef>
                <a:spcPct val="0"/>
              </a:spcBef>
              <a:spcAft>
                <a:spcPct val="0"/>
              </a:spcAft>
              <a:defRPr>
                <a:solidFill>
                  <a:schemeClr val="tx1"/>
                </a:solidFill>
                <a:latin typeface="DIN-Medium"/>
              </a:defRPr>
            </a:lvl8pPr>
            <a:lvl9pPr marL="3886200" indent="-228600" defTabSz="554038"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VLAN 1</a:t>
            </a:r>
            <a:endParaRPr lang="en-US" altLang="es-CO" sz="1400" b="1">
              <a:solidFill>
                <a:srgbClr val="D8DCE2"/>
              </a:solidFill>
              <a:latin typeface="Arial" pitchFamily="34" charset="0"/>
              <a:cs typeface="Arial" pitchFamily="34" charset="0"/>
            </a:endParaRPr>
          </a:p>
        </p:txBody>
      </p:sp>
      <p:sp>
        <p:nvSpPr>
          <p:cNvPr id="103" name="Freeform 37"/>
          <p:cNvSpPr>
            <a:spLocks/>
          </p:cNvSpPr>
          <p:nvPr/>
        </p:nvSpPr>
        <p:spPr bwMode="auto">
          <a:xfrm>
            <a:off x="2165350" y="3587750"/>
            <a:ext cx="0" cy="384175"/>
          </a:xfrm>
          <a:custGeom>
            <a:avLst/>
            <a:gdLst>
              <a:gd name="T0" fmla="*/ 0 w 1"/>
              <a:gd name="T1" fmla="*/ 0 h 242"/>
              <a:gd name="T2" fmla="*/ 0 w 1"/>
              <a:gd name="T3" fmla="*/ 241 h 242"/>
              <a:gd name="T4" fmla="*/ 0 60000 65536"/>
              <a:gd name="T5" fmla="*/ 0 60000 65536"/>
            </a:gdLst>
            <a:ahLst/>
            <a:cxnLst>
              <a:cxn ang="T4">
                <a:pos x="T0" y="T1"/>
              </a:cxn>
              <a:cxn ang="T5">
                <a:pos x="T2" y="T3"/>
              </a:cxn>
            </a:cxnLst>
            <a:rect l="0" t="0" r="r" b="b"/>
            <a:pathLst>
              <a:path w="1" h="242">
                <a:moveTo>
                  <a:pt x="0" y="0"/>
                </a:moveTo>
                <a:lnTo>
                  <a:pt x="0" y="241"/>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04" name="Freeform 38"/>
          <p:cNvSpPr>
            <a:spLocks/>
          </p:cNvSpPr>
          <p:nvPr/>
        </p:nvSpPr>
        <p:spPr bwMode="auto">
          <a:xfrm>
            <a:off x="2271713" y="3605213"/>
            <a:ext cx="1587" cy="355600"/>
          </a:xfrm>
          <a:custGeom>
            <a:avLst/>
            <a:gdLst>
              <a:gd name="T0" fmla="*/ 0 w 1"/>
              <a:gd name="T1" fmla="*/ 0 h 224"/>
              <a:gd name="T2" fmla="*/ 0 w 1"/>
              <a:gd name="T3" fmla="*/ 223 h 224"/>
              <a:gd name="T4" fmla="*/ 0 60000 65536"/>
              <a:gd name="T5" fmla="*/ 0 60000 65536"/>
            </a:gdLst>
            <a:ahLst/>
            <a:cxnLst>
              <a:cxn ang="T4">
                <a:pos x="T0" y="T1"/>
              </a:cxn>
              <a:cxn ang="T5">
                <a:pos x="T2" y="T3"/>
              </a:cxn>
            </a:cxnLst>
            <a:rect l="0" t="0" r="r" b="b"/>
            <a:pathLst>
              <a:path w="1" h="224">
                <a:moveTo>
                  <a:pt x="0" y="0"/>
                </a:moveTo>
                <a:lnTo>
                  <a:pt x="0" y="223"/>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05" name="Rectangle 39"/>
          <p:cNvSpPr>
            <a:spLocks noChangeArrowheads="1"/>
          </p:cNvSpPr>
          <p:nvPr/>
        </p:nvSpPr>
        <p:spPr bwMode="auto">
          <a:xfrm>
            <a:off x="1951038" y="3822700"/>
            <a:ext cx="557212" cy="4476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VLAN </a:t>
            </a:r>
          </a:p>
          <a:p>
            <a:pPr algn="ct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1</a:t>
            </a:r>
          </a:p>
        </p:txBody>
      </p:sp>
      <p:sp>
        <p:nvSpPr>
          <p:cNvPr id="106" name="Freeform 40"/>
          <p:cNvSpPr>
            <a:spLocks/>
          </p:cNvSpPr>
          <p:nvPr/>
        </p:nvSpPr>
        <p:spPr bwMode="auto">
          <a:xfrm>
            <a:off x="2876550" y="3592513"/>
            <a:ext cx="1588" cy="503237"/>
          </a:xfrm>
          <a:custGeom>
            <a:avLst/>
            <a:gdLst>
              <a:gd name="T0" fmla="*/ 0 w 1"/>
              <a:gd name="T1" fmla="*/ 0 h 317"/>
              <a:gd name="T2" fmla="*/ 0 w 1"/>
              <a:gd name="T3" fmla="*/ 316 h 317"/>
              <a:gd name="T4" fmla="*/ 0 60000 65536"/>
              <a:gd name="T5" fmla="*/ 0 60000 65536"/>
            </a:gdLst>
            <a:ahLst/>
            <a:cxnLst>
              <a:cxn ang="T4">
                <a:pos x="T0" y="T1"/>
              </a:cxn>
              <a:cxn ang="T5">
                <a:pos x="T2" y="T3"/>
              </a:cxn>
            </a:cxnLst>
            <a:rect l="0" t="0" r="r" b="b"/>
            <a:pathLst>
              <a:path w="1" h="317">
                <a:moveTo>
                  <a:pt x="0" y="0"/>
                </a:moveTo>
                <a:lnTo>
                  <a:pt x="0" y="316"/>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07" name="Rectangle 41"/>
          <p:cNvSpPr>
            <a:spLocks noChangeArrowheads="1"/>
          </p:cNvSpPr>
          <p:nvPr/>
        </p:nvSpPr>
        <p:spPr bwMode="auto">
          <a:xfrm>
            <a:off x="4184650" y="2751138"/>
            <a:ext cx="1244600" cy="827087"/>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08" name="Group 42"/>
          <p:cNvGrpSpPr>
            <a:grpSpLocks/>
          </p:cNvGrpSpPr>
          <p:nvPr/>
        </p:nvGrpSpPr>
        <p:grpSpPr bwMode="auto">
          <a:xfrm>
            <a:off x="4224338" y="3590925"/>
            <a:ext cx="1158875" cy="73025"/>
            <a:chOff x="2994" y="2262"/>
            <a:chExt cx="821" cy="46"/>
          </a:xfrm>
        </p:grpSpPr>
        <p:sp>
          <p:nvSpPr>
            <p:cNvPr id="109" name="Rectangle 43"/>
            <p:cNvSpPr>
              <a:spLocks noChangeArrowheads="1"/>
            </p:cNvSpPr>
            <p:nvPr/>
          </p:nvSpPr>
          <p:spPr bwMode="auto">
            <a:xfrm>
              <a:off x="2994" y="2262"/>
              <a:ext cx="24"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0" name="Rectangle 44"/>
            <p:cNvSpPr>
              <a:spLocks noChangeArrowheads="1"/>
            </p:cNvSpPr>
            <p:nvPr/>
          </p:nvSpPr>
          <p:spPr bwMode="auto">
            <a:xfrm>
              <a:off x="3053" y="2262"/>
              <a:ext cx="28"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1" name="Rectangle 45"/>
            <p:cNvSpPr>
              <a:spLocks noChangeArrowheads="1"/>
            </p:cNvSpPr>
            <p:nvPr/>
          </p:nvSpPr>
          <p:spPr bwMode="auto">
            <a:xfrm>
              <a:off x="3106" y="2262"/>
              <a:ext cx="27"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2" name="Rectangle 46"/>
            <p:cNvSpPr>
              <a:spLocks noChangeArrowheads="1"/>
            </p:cNvSpPr>
            <p:nvPr/>
          </p:nvSpPr>
          <p:spPr bwMode="auto">
            <a:xfrm>
              <a:off x="3158" y="2262"/>
              <a:ext cx="27"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3" name="Rectangle 47"/>
            <p:cNvSpPr>
              <a:spLocks noChangeArrowheads="1"/>
            </p:cNvSpPr>
            <p:nvPr/>
          </p:nvSpPr>
          <p:spPr bwMode="auto">
            <a:xfrm>
              <a:off x="3210" y="2262"/>
              <a:ext cx="27"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4" name="Rectangle 48"/>
            <p:cNvSpPr>
              <a:spLocks noChangeArrowheads="1"/>
            </p:cNvSpPr>
            <p:nvPr/>
          </p:nvSpPr>
          <p:spPr bwMode="auto">
            <a:xfrm>
              <a:off x="3265" y="2262"/>
              <a:ext cx="25"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5" name="Rectangle 49"/>
            <p:cNvSpPr>
              <a:spLocks noChangeArrowheads="1"/>
            </p:cNvSpPr>
            <p:nvPr/>
          </p:nvSpPr>
          <p:spPr bwMode="auto">
            <a:xfrm>
              <a:off x="3315" y="2262"/>
              <a:ext cx="28"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6" name="Rectangle 50"/>
            <p:cNvSpPr>
              <a:spLocks noChangeArrowheads="1"/>
            </p:cNvSpPr>
            <p:nvPr/>
          </p:nvSpPr>
          <p:spPr bwMode="auto">
            <a:xfrm>
              <a:off x="3370" y="2262"/>
              <a:ext cx="23"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7" name="Rectangle 51"/>
            <p:cNvSpPr>
              <a:spLocks noChangeArrowheads="1"/>
            </p:cNvSpPr>
            <p:nvPr/>
          </p:nvSpPr>
          <p:spPr bwMode="auto">
            <a:xfrm>
              <a:off x="3422" y="2262"/>
              <a:ext cx="27"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8" name="Rectangle 52"/>
            <p:cNvSpPr>
              <a:spLocks noChangeArrowheads="1"/>
            </p:cNvSpPr>
            <p:nvPr/>
          </p:nvSpPr>
          <p:spPr bwMode="auto">
            <a:xfrm>
              <a:off x="3476" y="2262"/>
              <a:ext cx="24"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9" name="Rectangle 53"/>
            <p:cNvSpPr>
              <a:spLocks noChangeArrowheads="1"/>
            </p:cNvSpPr>
            <p:nvPr/>
          </p:nvSpPr>
          <p:spPr bwMode="auto">
            <a:xfrm>
              <a:off x="3527" y="2262"/>
              <a:ext cx="26"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0" name="Rectangle 54"/>
            <p:cNvSpPr>
              <a:spLocks noChangeArrowheads="1"/>
            </p:cNvSpPr>
            <p:nvPr/>
          </p:nvSpPr>
          <p:spPr bwMode="auto">
            <a:xfrm>
              <a:off x="3579" y="2262"/>
              <a:ext cx="24"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1" name="Rectangle 55"/>
            <p:cNvSpPr>
              <a:spLocks noChangeArrowheads="1"/>
            </p:cNvSpPr>
            <p:nvPr/>
          </p:nvSpPr>
          <p:spPr bwMode="auto">
            <a:xfrm>
              <a:off x="3632" y="2262"/>
              <a:ext cx="26"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2" name="Rectangle 56"/>
            <p:cNvSpPr>
              <a:spLocks noChangeArrowheads="1"/>
            </p:cNvSpPr>
            <p:nvPr/>
          </p:nvSpPr>
          <p:spPr bwMode="auto">
            <a:xfrm>
              <a:off x="3684" y="2262"/>
              <a:ext cx="25"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3" name="Rectangle 57"/>
            <p:cNvSpPr>
              <a:spLocks noChangeArrowheads="1"/>
            </p:cNvSpPr>
            <p:nvPr/>
          </p:nvSpPr>
          <p:spPr bwMode="auto">
            <a:xfrm>
              <a:off x="3736" y="2262"/>
              <a:ext cx="27"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4" name="Rectangle 58"/>
            <p:cNvSpPr>
              <a:spLocks noChangeArrowheads="1"/>
            </p:cNvSpPr>
            <p:nvPr/>
          </p:nvSpPr>
          <p:spPr bwMode="auto">
            <a:xfrm>
              <a:off x="3790" y="2262"/>
              <a:ext cx="25" cy="46"/>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25" name="Rectangle 59"/>
          <p:cNvSpPr>
            <a:spLocks noChangeArrowheads="1"/>
          </p:cNvSpPr>
          <p:nvPr/>
        </p:nvSpPr>
        <p:spPr bwMode="blackWhite">
          <a:xfrm>
            <a:off x="5761038" y="4333875"/>
            <a:ext cx="1130300" cy="511175"/>
          </a:xfrm>
          <a:prstGeom prst="rect">
            <a:avLst/>
          </a:prstGeom>
          <a:solidFill>
            <a:srgbClr val="D8DCE2"/>
          </a:solidFill>
          <a:ln w="12700">
            <a:solidFill>
              <a:srgbClr val="FFFFFF"/>
            </a:solidFill>
            <a:miter lim="800000"/>
            <a:headEnd/>
            <a:tailEnd/>
          </a:ln>
        </p:spPr>
        <p:txBody>
          <a:bodyPr wrap="none" lIns="92075" tIns="46038" rIns="92075" bIns="46038" anchor="ctr"/>
          <a:lstStyle>
            <a:lvl1pPr defTabSz="554038" eaLnBrk="0" hangingPunct="0">
              <a:defRPr>
                <a:solidFill>
                  <a:schemeClr val="tx1"/>
                </a:solidFill>
                <a:latin typeface="DIN-Medium"/>
              </a:defRPr>
            </a:lvl1pPr>
            <a:lvl2pPr marL="742950" indent="-285750" defTabSz="554038" eaLnBrk="0" hangingPunct="0">
              <a:defRPr>
                <a:solidFill>
                  <a:schemeClr val="tx1"/>
                </a:solidFill>
                <a:latin typeface="DIN-Medium"/>
              </a:defRPr>
            </a:lvl2pPr>
            <a:lvl3pPr marL="1143000" indent="-228600" defTabSz="554038" eaLnBrk="0" hangingPunct="0">
              <a:defRPr>
                <a:solidFill>
                  <a:schemeClr val="tx1"/>
                </a:solidFill>
                <a:latin typeface="DIN-Medium"/>
              </a:defRPr>
            </a:lvl3pPr>
            <a:lvl4pPr marL="1600200" indent="-228600" defTabSz="554038" eaLnBrk="0" hangingPunct="0">
              <a:defRPr>
                <a:solidFill>
                  <a:schemeClr val="tx1"/>
                </a:solidFill>
                <a:latin typeface="DIN-Medium"/>
              </a:defRPr>
            </a:lvl4pPr>
            <a:lvl5pPr marL="2057400" indent="-228600" defTabSz="554038" eaLnBrk="0" hangingPunct="0">
              <a:defRPr>
                <a:solidFill>
                  <a:schemeClr val="tx1"/>
                </a:solidFill>
                <a:latin typeface="DIN-Medium"/>
              </a:defRPr>
            </a:lvl5pPr>
            <a:lvl6pPr marL="2514600" indent="-228600" defTabSz="554038" eaLnBrk="0" fontAlgn="base" hangingPunct="0">
              <a:spcBef>
                <a:spcPct val="0"/>
              </a:spcBef>
              <a:spcAft>
                <a:spcPct val="0"/>
              </a:spcAft>
              <a:defRPr>
                <a:solidFill>
                  <a:schemeClr val="tx1"/>
                </a:solidFill>
                <a:latin typeface="DIN-Medium"/>
              </a:defRPr>
            </a:lvl6pPr>
            <a:lvl7pPr marL="2971800" indent="-228600" defTabSz="554038" eaLnBrk="0" fontAlgn="base" hangingPunct="0">
              <a:spcBef>
                <a:spcPct val="0"/>
              </a:spcBef>
              <a:spcAft>
                <a:spcPct val="0"/>
              </a:spcAft>
              <a:defRPr>
                <a:solidFill>
                  <a:schemeClr val="tx1"/>
                </a:solidFill>
                <a:latin typeface="DIN-Medium"/>
              </a:defRPr>
            </a:lvl7pPr>
            <a:lvl8pPr marL="3429000" indent="-228600" defTabSz="554038" eaLnBrk="0" fontAlgn="base" hangingPunct="0">
              <a:spcBef>
                <a:spcPct val="0"/>
              </a:spcBef>
              <a:spcAft>
                <a:spcPct val="0"/>
              </a:spcAft>
              <a:defRPr>
                <a:solidFill>
                  <a:schemeClr val="tx1"/>
                </a:solidFill>
                <a:latin typeface="DIN-Medium"/>
              </a:defRPr>
            </a:lvl8pPr>
            <a:lvl9pPr marL="3886200" indent="-228600" defTabSz="554038" eaLnBrk="0" fontAlgn="base" hangingPunct="0">
              <a:spcBef>
                <a:spcPct val="0"/>
              </a:spcBef>
              <a:spcAft>
                <a:spcPct val="0"/>
              </a:spcAft>
              <a:defRPr>
                <a:solidFill>
                  <a:schemeClr val="tx1"/>
                </a:solidFill>
                <a:latin typeface="DIN-Medium"/>
              </a:defRPr>
            </a:lvl9pPr>
          </a:lstStyle>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VLAN</a:t>
            </a:r>
          </a:p>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2</a:t>
            </a:r>
          </a:p>
        </p:txBody>
      </p:sp>
      <p:sp>
        <p:nvSpPr>
          <p:cNvPr id="126" name="Freeform 60"/>
          <p:cNvSpPr>
            <a:spLocks/>
          </p:cNvSpPr>
          <p:nvPr/>
        </p:nvSpPr>
        <p:spPr bwMode="auto">
          <a:xfrm>
            <a:off x="6732588" y="3594100"/>
            <a:ext cx="1587" cy="976313"/>
          </a:xfrm>
          <a:custGeom>
            <a:avLst/>
            <a:gdLst>
              <a:gd name="T0" fmla="*/ 0 w 1"/>
              <a:gd name="T1" fmla="*/ 0 h 615"/>
              <a:gd name="T2" fmla="*/ 0 w 1"/>
              <a:gd name="T3" fmla="*/ 614 h 615"/>
              <a:gd name="T4" fmla="*/ 0 60000 65536"/>
              <a:gd name="T5" fmla="*/ 0 60000 65536"/>
            </a:gdLst>
            <a:ahLst/>
            <a:cxnLst>
              <a:cxn ang="T4">
                <a:pos x="T0" y="T1"/>
              </a:cxn>
              <a:cxn ang="T5">
                <a:pos x="T2" y="T3"/>
              </a:cxn>
            </a:cxnLst>
            <a:rect l="0" t="0" r="r" b="b"/>
            <a:pathLst>
              <a:path w="1" h="615">
                <a:moveTo>
                  <a:pt x="0" y="0"/>
                </a:moveTo>
                <a:lnTo>
                  <a:pt x="0" y="614"/>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7" name="Rectangle 61"/>
          <p:cNvSpPr>
            <a:spLocks noChangeArrowheads="1"/>
          </p:cNvSpPr>
          <p:nvPr/>
        </p:nvSpPr>
        <p:spPr bwMode="blackWhite">
          <a:xfrm>
            <a:off x="2566988" y="3836988"/>
            <a:ext cx="538162" cy="438150"/>
          </a:xfrm>
          <a:prstGeom prst="rect">
            <a:avLst/>
          </a:prstGeom>
          <a:solidFill>
            <a:srgbClr val="D8DCE2"/>
          </a:solidFill>
          <a:ln w="12700">
            <a:solidFill>
              <a:srgbClr val="FFFFFF"/>
            </a:solidFill>
            <a:miter lim="800000"/>
            <a:headEnd/>
            <a:tailEnd/>
          </a:ln>
        </p:spPr>
        <p:txBody>
          <a:bodyPr wrap="none" lIns="92075" tIns="46038" rIns="92075" bIns="46038" anchor="ctr"/>
          <a:lstStyle>
            <a:lvl1pPr defTabSz="554038" eaLnBrk="0" hangingPunct="0">
              <a:defRPr>
                <a:solidFill>
                  <a:schemeClr val="tx1"/>
                </a:solidFill>
                <a:latin typeface="DIN-Medium"/>
              </a:defRPr>
            </a:lvl1pPr>
            <a:lvl2pPr marL="742950" indent="-285750" defTabSz="554038" eaLnBrk="0" hangingPunct="0">
              <a:defRPr>
                <a:solidFill>
                  <a:schemeClr val="tx1"/>
                </a:solidFill>
                <a:latin typeface="DIN-Medium"/>
              </a:defRPr>
            </a:lvl2pPr>
            <a:lvl3pPr marL="1143000" indent="-228600" defTabSz="554038" eaLnBrk="0" hangingPunct="0">
              <a:defRPr>
                <a:solidFill>
                  <a:schemeClr val="tx1"/>
                </a:solidFill>
                <a:latin typeface="DIN-Medium"/>
              </a:defRPr>
            </a:lvl3pPr>
            <a:lvl4pPr marL="1600200" indent="-228600" defTabSz="554038" eaLnBrk="0" hangingPunct="0">
              <a:defRPr>
                <a:solidFill>
                  <a:schemeClr val="tx1"/>
                </a:solidFill>
                <a:latin typeface="DIN-Medium"/>
              </a:defRPr>
            </a:lvl4pPr>
            <a:lvl5pPr marL="2057400" indent="-228600" defTabSz="554038" eaLnBrk="0" hangingPunct="0">
              <a:defRPr>
                <a:solidFill>
                  <a:schemeClr val="tx1"/>
                </a:solidFill>
                <a:latin typeface="DIN-Medium"/>
              </a:defRPr>
            </a:lvl5pPr>
            <a:lvl6pPr marL="2514600" indent="-228600" defTabSz="554038" eaLnBrk="0" fontAlgn="base" hangingPunct="0">
              <a:spcBef>
                <a:spcPct val="0"/>
              </a:spcBef>
              <a:spcAft>
                <a:spcPct val="0"/>
              </a:spcAft>
              <a:defRPr>
                <a:solidFill>
                  <a:schemeClr val="tx1"/>
                </a:solidFill>
                <a:latin typeface="DIN-Medium"/>
              </a:defRPr>
            </a:lvl6pPr>
            <a:lvl7pPr marL="2971800" indent="-228600" defTabSz="554038" eaLnBrk="0" fontAlgn="base" hangingPunct="0">
              <a:spcBef>
                <a:spcPct val="0"/>
              </a:spcBef>
              <a:spcAft>
                <a:spcPct val="0"/>
              </a:spcAft>
              <a:defRPr>
                <a:solidFill>
                  <a:schemeClr val="tx1"/>
                </a:solidFill>
                <a:latin typeface="DIN-Medium"/>
              </a:defRPr>
            </a:lvl7pPr>
            <a:lvl8pPr marL="3429000" indent="-228600" defTabSz="554038" eaLnBrk="0" fontAlgn="base" hangingPunct="0">
              <a:spcBef>
                <a:spcPct val="0"/>
              </a:spcBef>
              <a:spcAft>
                <a:spcPct val="0"/>
              </a:spcAft>
              <a:defRPr>
                <a:solidFill>
                  <a:schemeClr val="tx1"/>
                </a:solidFill>
                <a:latin typeface="DIN-Medium"/>
              </a:defRPr>
            </a:lvl8pPr>
            <a:lvl9pPr marL="3886200" indent="-228600" defTabSz="554038" eaLnBrk="0" fontAlgn="base" hangingPunct="0">
              <a:spcBef>
                <a:spcPct val="0"/>
              </a:spcBef>
              <a:spcAft>
                <a:spcPct val="0"/>
              </a:spcAft>
              <a:defRPr>
                <a:solidFill>
                  <a:schemeClr val="tx1"/>
                </a:solidFill>
                <a:latin typeface="DIN-Medium"/>
              </a:defRPr>
            </a:lvl9pPr>
          </a:lstStyle>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VLAN</a:t>
            </a:r>
          </a:p>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 2</a:t>
            </a:r>
          </a:p>
        </p:txBody>
      </p:sp>
      <p:sp>
        <p:nvSpPr>
          <p:cNvPr id="128" name="Rectangle 62"/>
          <p:cNvSpPr>
            <a:spLocks noChangeArrowheads="1"/>
          </p:cNvSpPr>
          <p:nvPr/>
        </p:nvSpPr>
        <p:spPr bwMode="auto">
          <a:xfrm>
            <a:off x="2025650" y="2765425"/>
            <a:ext cx="1193800" cy="828675"/>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29" name="Group 63"/>
          <p:cNvGrpSpPr>
            <a:grpSpLocks/>
          </p:cNvGrpSpPr>
          <p:nvPr/>
        </p:nvGrpSpPr>
        <p:grpSpPr bwMode="auto">
          <a:xfrm>
            <a:off x="2033588" y="3608388"/>
            <a:ext cx="1138237" cy="61912"/>
            <a:chOff x="1441" y="2273"/>
            <a:chExt cx="807" cy="39"/>
          </a:xfrm>
        </p:grpSpPr>
        <p:sp>
          <p:nvSpPr>
            <p:cNvPr id="130" name="Rectangle 64"/>
            <p:cNvSpPr>
              <a:spLocks noChangeArrowheads="1"/>
            </p:cNvSpPr>
            <p:nvPr/>
          </p:nvSpPr>
          <p:spPr bwMode="auto">
            <a:xfrm>
              <a:off x="1441" y="2273"/>
              <a:ext cx="27"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1" name="Rectangle 65"/>
            <p:cNvSpPr>
              <a:spLocks noChangeArrowheads="1"/>
            </p:cNvSpPr>
            <p:nvPr/>
          </p:nvSpPr>
          <p:spPr bwMode="auto">
            <a:xfrm>
              <a:off x="1502" y="2273"/>
              <a:ext cx="23"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2" name="Rectangle 66"/>
            <p:cNvSpPr>
              <a:spLocks noChangeArrowheads="1"/>
            </p:cNvSpPr>
            <p:nvPr/>
          </p:nvSpPr>
          <p:spPr bwMode="auto">
            <a:xfrm>
              <a:off x="1553" y="2273"/>
              <a:ext cx="26"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3" name="Rectangle 67"/>
            <p:cNvSpPr>
              <a:spLocks noChangeArrowheads="1"/>
            </p:cNvSpPr>
            <p:nvPr/>
          </p:nvSpPr>
          <p:spPr bwMode="auto">
            <a:xfrm>
              <a:off x="1604" y="2273"/>
              <a:ext cx="25"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4" name="Rectangle 68"/>
            <p:cNvSpPr>
              <a:spLocks noChangeArrowheads="1"/>
            </p:cNvSpPr>
            <p:nvPr/>
          </p:nvSpPr>
          <p:spPr bwMode="auto">
            <a:xfrm>
              <a:off x="1657" y="2273"/>
              <a:ext cx="24"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5" name="Rectangle 69"/>
            <p:cNvSpPr>
              <a:spLocks noChangeArrowheads="1"/>
            </p:cNvSpPr>
            <p:nvPr/>
          </p:nvSpPr>
          <p:spPr bwMode="auto">
            <a:xfrm>
              <a:off x="1708" y="2273"/>
              <a:ext cx="26"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6" name="Rectangle 70"/>
            <p:cNvSpPr>
              <a:spLocks noChangeArrowheads="1"/>
            </p:cNvSpPr>
            <p:nvPr/>
          </p:nvSpPr>
          <p:spPr bwMode="auto">
            <a:xfrm>
              <a:off x="1760" y="2273"/>
              <a:ext cx="25"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7" name="Rectangle 71"/>
            <p:cNvSpPr>
              <a:spLocks noChangeArrowheads="1"/>
            </p:cNvSpPr>
            <p:nvPr/>
          </p:nvSpPr>
          <p:spPr bwMode="auto">
            <a:xfrm>
              <a:off x="1809" y="2273"/>
              <a:ext cx="27"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8" name="Rectangle 72"/>
            <p:cNvSpPr>
              <a:spLocks noChangeArrowheads="1"/>
            </p:cNvSpPr>
            <p:nvPr/>
          </p:nvSpPr>
          <p:spPr bwMode="auto">
            <a:xfrm>
              <a:off x="1861" y="2273"/>
              <a:ext cx="26"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9" name="Rectangle 73"/>
            <p:cNvSpPr>
              <a:spLocks noChangeArrowheads="1"/>
            </p:cNvSpPr>
            <p:nvPr/>
          </p:nvSpPr>
          <p:spPr bwMode="auto">
            <a:xfrm>
              <a:off x="1913" y="2273"/>
              <a:ext cx="25"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0" name="Rectangle 74"/>
            <p:cNvSpPr>
              <a:spLocks noChangeArrowheads="1"/>
            </p:cNvSpPr>
            <p:nvPr/>
          </p:nvSpPr>
          <p:spPr bwMode="auto">
            <a:xfrm>
              <a:off x="1966" y="2273"/>
              <a:ext cx="23"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1" name="Rectangle 75"/>
            <p:cNvSpPr>
              <a:spLocks noChangeArrowheads="1"/>
            </p:cNvSpPr>
            <p:nvPr/>
          </p:nvSpPr>
          <p:spPr bwMode="auto">
            <a:xfrm>
              <a:off x="2016" y="2273"/>
              <a:ext cx="27"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2" name="Rectangle 76"/>
            <p:cNvSpPr>
              <a:spLocks noChangeArrowheads="1"/>
            </p:cNvSpPr>
            <p:nvPr/>
          </p:nvSpPr>
          <p:spPr bwMode="auto">
            <a:xfrm>
              <a:off x="2068" y="2273"/>
              <a:ext cx="26"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3" name="Rectangle 77"/>
            <p:cNvSpPr>
              <a:spLocks noChangeArrowheads="1"/>
            </p:cNvSpPr>
            <p:nvPr/>
          </p:nvSpPr>
          <p:spPr bwMode="auto">
            <a:xfrm>
              <a:off x="2121" y="2273"/>
              <a:ext cx="24"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4" name="Rectangle 78"/>
            <p:cNvSpPr>
              <a:spLocks noChangeArrowheads="1"/>
            </p:cNvSpPr>
            <p:nvPr/>
          </p:nvSpPr>
          <p:spPr bwMode="auto">
            <a:xfrm>
              <a:off x="2173" y="2273"/>
              <a:ext cx="25"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5" name="Rectangle 79"/>
            <p:cNvSpPr>
              <a:spLocks noChangeArrowheads="1"/>
            </p:cNvSpPr>
            <p:nvPr/>
          </p:nvSpPr>
          <p:spPr bwMode="auto">
            <a:xfrm>
              <a:off x="2223" y="2273"/>
              <a:ext cx="25" cy="3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grpSp>
        <p:nvGrpSpPr>
          <p:cNvPr id="146" name="Group 80"/>
          <p:cNvGrpSpPr>
            <a:grpSpLocks/>
          </p:cNvGrpSpPr>
          <p:nvPr/>
        </p:nvGrpSpPr>
        <p:grpSpPr bwMode="auto">
          <a:xfrm>
            <a:off x="2484438" y="2419350"/>
            <a:ext cx="125412" cy="406400"/>
            <a:chOff x="1761" y="1524"/>
            <a:chExt cx="88" cy="256"/>
          </a:xfrm>
        </p:grpSpPr>
        <p:sp>
          <p:nvSpPr>
            <p:cNvPr id="147" name="Freeform 81"/>
            <p:cNvSpPr>
              <a:spLocks/>
            </p:cNvSpPr>
            <p:nvPr/>
          </p:nvSpPr>
          <p:spPr bwMode="auto">
            <a:xfrm>
              <a:off x="1812" y="1524"/>
              <a:ext cx="1" cy="194"/>
            </a:xfrm>
            <a:custGeom>
              <a:avLst/>
              <a:gdLst>
                <a:gd name="T0" fmla="*/ 0 w 1"/>
                <a:gd name="T1" fmla="*/ 193 h 194"/>
                <a:gd name="T2" fmla="*/ 0 w 1"/>
                <a:gd name="T3" fmla="*/ 0 h 194"/>
                <a:gd name="T4" fmla="*/ 0 60000 65536"/>
                <a:gd name="T5" fmla="*/ 0 60000 65536"/>
              </a:gdLst>
              <a:ahLst/>
              <a:cxnLst>
                <a:cxn ang="T4">
                  <a:pos x="T0" y="T1"/>
                </a:cxn>
                <a:cxn ang="T5">
                  <a:pos x="T2" y="T3"/>
                </a:cxn>
              </a:cxnLst>
              <a:rect l="0" t="0" r="r" b="b"/>
              <a:pathLst>
                <a:path w="1" h="194">
                  <a:moveTo>
                    <a:pt x="0" y="193"/>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8" name="Rectangle 82"/>
            <p:cNvSpPr>
              <a:spLocks noChangeArrowheads="1"/>
            </p:cNvSpPr>
            <p:nvPr/>
          </p:nvSpPr>
          <p:spPr bwMode="auto">
            <a:xfrm>
              <a:off x="1761" y="1704"/>
              <a:ext cx="88" cy="28"/>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9" name="Rectangle 83"/>
            <p:cNvSpPr>
              <a:spLocks noChangeArrowheads="1"/>
            </p:cNvSpPr>
            <p:nvPr/>
          </p:nvSpPr>
          <p:spPr bwMode="auto">
            <a:xfrm>
              <a:off x="1776" y="1741"/>
              <a:ext cx="56" cy="39"/>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50" name="Freeform 84"/>
          <p:cNvSpPr>
            <a:spLocks/>
          </p:cNvSpPr>
          <p:nvPr/>
        </p:nvSpPr>
        <p:spPr bwMode="auto">
          <a:xfrm>
            <a:off x="5181600" y="3578225"/>
            <a:ext cx="1588" cy="919163"/>
          </a:xfrm>
          <a:custGeom>
            <a:avLst/>
            <a:gdLst>
              <a:gd name="T0" fmla="*/ 0 w 1"/>
              <a:gd name="T1" fmla="*/ 0 h 579"/>
              <a:gd name="T2" fmla="*/ 0 w 1"/>
              <a:gd name="T3" fmla="*/ 578 h 579"/>
              <a:gd name="T4" fmla="*/ 0 60000 65536"/>
              <a:gd name="T5" fmla="*/ 0 60000 65536"/>
            </a:gdLst>
            <a:ahLst/>
            <a:cxnLst>
              <a:cxn ang="T4">
                <a:pos x="T0" y="T1"/>
              </a:cxn>
              <a:cxn ang="T5">
                <a:pos x="T2" y="T3"/>
              </a:cxn>
            </a:cxnLst>
            <a:rect l="0" t="0" r="r" b="b"/>
            <a:pathLst>
              <a:path w="1" h="579">
                <a:moveTo>
                  <a:pt x="0" y="0"/>
                </a:moveTo>
                <a:lnTo>
                  <a:pt x="0" y="578"/>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1" name="Freeform 85"/>
          <p:cNvSpPr>
            <a:spLocks/>
          </p:cNvSpPr>
          <p:nvPr/>
        </p:nvSpPr>
        <p:spPr bwMode="auto">
          <a:xfrm>
            <a:off x="5191125" y="4037013"/>
            <a:ext cx="95250" cy="1587"/>
          </a:xfrm>
          <a:custGeom>
            <a:avLst/>
            <a:gdLst>
              <a:gd name="T0" fmla="*/ 0 w 67"/>
              <a:gd name="T1" fmla="*/ 0 h 1"/>
              <a:gd name="T2" fmla="*/ 66 w 67"/>
              <a:gd name="T3" fmla="*/ 0 h 1"/>
              <a:gd name="T4" fmla="*/ 0 60000 65536"/>
              <a:gd name="T5" fmla="*/ 0 60000 65536"/>
            </a:gdLst>
            <a:ahLst/>
            <a:cxnLst>
              <a:cxn ang="T4">
                <a:pos x="T0" y="T1"/>
              </a:cxn>
              <a:cxn ang="T5">
                <a:pos x="T2" y="T3"/>
              </a:cxn>
            </a:cxnLst>
            <a:rect l="0" t="0" r="r" b="b"/>
            <a:pathLst>
              <a:path w="67" h="1">
                <a:moveTo>
                  <a:pt x="0" y="0"/>
                </a:moveTo>
                <a:lnTo>
                  <a:pt x="66"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2" name="Freeform 86"/>
          <p:cNvSpPr>
            <a:spLocks/>
          </p:cNvSpPr>
          <p:nvPr/>
        </p:nvSpPr>
        <p:spPr bwMode="auto">
          <a:xfrm>
            <a:off x="5086350" y="3902075"/>
            <a:ext cx="98425" cy="1588"/>
          </a:xfrm>
          <a:custGeom>
            <a:avLst/>
            <a:gdLst>
              <a:gd name="T0" fmla="*/ 0 w 69"/>
              <a:gd name="T1" fmla="*/ 0 h 1"/>
              <a:gd name="T2" fmla="*/ 68 w 69"/>
              <a:gd name="T3" fmla="*/ 0 h 1"/>
              <a:gd name="T4" fmla="*/ 0 60000 65536"/>
              <a:gd name="T5" fmla="*/ 0 60000 65536"/>
            </a:gdLst>
            <a:ahLst/>
            <a:cxnLst>
              <a:cxn ang="T4">
                <a:pos x="T0" y="T1"/>
              </a:cxn>
              <a:cxn ang="T5">
                <a:pos x="T2" y="T3"/>
              </a:cxn>
            </a:cxnLst>
            <a:rect l="0" t="0" r="r" b="b"/>
            <a:pathLst>
              <a:path w="69" h="1">
                <a:moveTo>
                  <a:pt x="0" y="0"/>
                </a:moveTo>
                <a:lnTo>
                  <a:pt x="68"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3" name="Freeform 87"/>
          <p:cNvSpPr>
            <a:spLocks/>
          </p:cNvSpPr>
          <p:nvPr/>
        </p:nvSpPr>
        <p:spPr bwMode="auto">
          <a:xfrm>
            <a:off x="5086350" y="4400550"/>
            <a:ext cx="98425" cy="1588"/>
          </a:xfrm>
          <a:custGeom>
            <a:avLst/>
            <a:gdLst>
              <a:gd name="T0" fmla="*/ 0 w 69"/>
              <a:gd name="T1" fmla="*/ 0 h 1"/>
              <a:gd name="T2" fmla="*/ 68 w 69"/>
              <a:gd name="T3" fmla="*/ 0 h 1"/>
              <a:gd name="T4" fmla="*/ 0 60000 65536"/>
              <a:gd name="T5" fmla="*/ 0 60000 65536"/>
            </a:gdLst>
            <a:ahLst/>
            <a:cxnLst>
              <a:cxn ang="T4">
                <a:pos x="T0" y="T1"/>
              </a:cxn>
              <a:cxn ang="T5">
                <a:pos x="T2" y="T3"/>
              </a:cxn>
            </a:cxnLst>
            <a:rect l="0" t="0" r="r" b="b"/>
            <a:pathLst>
              <a:path w="69" h="1">
                <a:moveTo>
                  <a:pt x="0" y="0"/>
                </a:moveTo>
                <a:lnTo>
                  <a:pt x="68"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4" name="Freeform 88"/>
          <p:cNvSpPr>
            <a:spLocks/>
          </p:cNvSpPr>
          <p:nvPr/>
        </p:nvSpPr>
        <p:spPr bwMode="auto">
          <a:xfrm>
            <a:off x="7307263" y="3573463"/>
            <a:ext cx="1587" cy="1101725"/>
          </a:xfrm>
          <a:custGeom>
            <a:avLst/>
            <a:gdLst>
              <a:gd name="T0" fmla="*/ 0 w 1"/>
              <a:gd name="T1" fmla="*/ 0 h 694"/>
              <a:gd name="T2" fmla="*/ 0 w 1"/>
              <a:gd name="T3" fmla="*/ 693 h 694"/>
              <a:gd name="T4" fmla="*/ 0 60000 65536"/>
              <a:gd name="T5" fmla="*/ 0 60000 65536"/>
            </a:gdLst>
            <a:ahLst/>
            <a:cxnLst>
              <a:cxn ang="T4">
                <a:pos x="T0" y="T1"/>
              </a:cxn>
              <a:cxn ang="T5">
                <a:pos x="T2" y="T3"/>
              </a:cxn>
            </a:cxnLst>
            <a:rect l="0" t="0" r="r" b="b"/>
            <a:pathLst>
              <a:path w="1" h="694">
                <a:moveTo>
                  <a:pt x="0" y="0"/>
                </a:moveTo>
                <a:lnTo>
                  <a:pt x="0" y="693"/>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5" name="Freeform 89"/>
          <p:cNvSpPr>
            <a:spLocks/>
          </p:cNvSpPr>
          <p:nvPr/>
        </p:nvSpPr>
        <p:spPr bwMode="auto">
          <a:xfrm>
            <a:off x="7316788" y="4037013"/>
            <a:ext cx="93662" cy="1587"/>
          </a:xfrm>
          <a:custGeom>
            <a:avLst/>
            <a:gdLst>
              <a:gd name="T0" fmla="*/ 0 w 67"/>
              <a:gd name="T1" fmla="*/ 0 h 1"/>
              <a:gd name="T2" fmla="*/ 66 w 67"/>
              <a:gd name="T3" fmla="*/ 0 h 1"/>
              <a:gd name="T4" fmla="*/ 0 60000 65536"/>
              <a:gd name="T5" fmla="*/ 0 60000 65536"/>
            </a:gdLst>
            <a:ahLst/>
            <a:cxnLst>
              <a:cxn ang="T4">
                <a:pos x="T0" y="T1"/>
              </a:cxn>
              <a:cxn ang="T5">
                <a:pos x="T2" y="T3"/>
              </a:cxn>
            </a:cxnLst>
            <a:rect l="0" t="0" r="r" b="b"/>
            <a:pathLst>
              <a:path w="67" h="1">
                <a:moveTo>
                  <a:pt x="0" y="0"/>
                </a:moveTo>
                <a:lnTo>
                  <a:pt x="66"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6" name="Freeform 90"/>
          <p:cNvSpPr>
            <a:spLocks/>
          </p:cNvSpPr>
          <p:nvPr/>
        </p:nvSpPr>
        <p:spPr bwMode="auto">
          <a:xfrm>
            <a:off x="7316788" y="4576763"/>
            <a:ext cx="93662" cy="1587"/>
          </a:xfrm>
          <a:custGeom>
            <a:avLst/>
            <a:gdLst>
              <a:gd name="T0" fmla="*/ 0 w 67"/>
              <a:gd name="T1" fmla="*/ 0 h 1"/>
              <a:gd name="T2" fmla="*/ 66 w 67"/>
              <a:gd name="T3" fmla="*/ 0 h 1"/>
              <a:gd name="T4" fmla="*/ 0 60000 65536"/>
              <a:gd name="T5" fmla="*/ 0 60000 65536"/>
            </a:gdLst>
            <a:ahLst/>
            <a:cxnLst>
              <a:cxn ang="T4">
                <a:pos x="T0" y="T1"/>
              </a:cxn>
              <a:cxn ang="T5">
                <a:pos x="T2" y="T3"/>
              </a:cxn>
            </a:cxnLst>
            <a:rect l="0" t="0" r="r" b="b"/>
            <a:pathLst>
              <a:path w="67" h="1">
                <a:moveTo>
                  <a:pt x="0" y="0"/>
                </a:moveTo>
                <a:lnTo>
                  <a:pt x="66"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7" name="Freeform 91"/>
          <p:cNvSpPr>
            <a:spLocks/>
          </p:cNvSpPr>
          <p:nvPr/>
        </p:nvSpPr>
        <p:spPr bwMode="auto">
          <a:xfrm>
            <a:off x="7199313" y="3902075"/>
            <a:ext cx="96837" cy="1588"/>
          </a:xfrm>
          <a:custGeom>
            <a:avLst/>
            <a:gdLst>
              <a:gd name="T0" fmla="*/ 0 w 68"/>
              <a:gd name="T1" fmla="*/ 0 h 1"/>
              <a:gd name="T2" fmla="*/ 67 w 68"/>
              <a:gd name="T3" fmla="*/ 0 h 1"/>
              <a:gd name="T4" fmla="*/ 0 60000 65536"/>
              <a:gd name="T5" fmla="*/ 0 60000 65536"/>
            </a:gdLst>
            <a:ahLst/>
            <a:cxnLst>
              <a:cxn ang="T4">
                <a:pos x="T0" y="T1"/>
              </a:cxn>
              <a:cxn ang="T5">
                <a:pos x="T2" y="T3"/>
              </a:cxn>
            </a:cxnLst>
            <a:rect l="0" t="0" r="r" b="b"/>
            <a:pathLst>
              <a:path w="68" h="1">
                <a:moveTo>
                  <a:pt x="0" y="0"/>
                </a:moveTo>
                <a:lnTo>
                  <a:pt x="67"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8" name="Freeform 92"/>
          <p:cNvSpPr>
            <a:spLocks/>
          </p:cNvSpPr>
          <p:nvPr/>
        </p:nvSpPr>
        <p:spPr bwMode="auto">
          <a:xfrm>
            <a:off x="7177088" y="4400550"/>
            <a:ext cx="139700" cy="1588"/>
          </a:xfrm>
          <a:custGeom>
            <a:avLst/>
            <a:gdLst>
              <a:gd name="T0" fmla="*/ 0 w 99"/>
              <a:gd name="T1" fmla="*/ 0 h 1"/>
              <a:gd name="T2" fmla="*/ 98 w 99"/>
              <a:gd name="T3" fmla="*/ 0 h 1"/>
              <a:gd name="T4" fmla="*/ 0 60000 65536"/>
              <a:gd name="T5" fmla="*/ 0 60000 65536"/>
            </a:gdLst>
            <a:ahLst/>
            <a:cxnLst>
              <a:cxn ang="T4">
                <a:pos x="T0" y="T1"/>
              </a:cxn>
              <a:cxn ang="T5">
                <a:pos x="T2" y="T3"/>
              </a:cxn>
            </a:cxnLst>
            <a:rect l="0" t="0" r="r" b="b"/>
            <a:pathLst>
              <a:path w="99" h="1">
                <a:moveTo>
                  <a:pt x="0" y="0"/>
                </a:moveTo>
                <a:lnTo>
                  <a:pt x="98"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9" name="Line 93"/>
          <p:cNvSpPr>
            <a:spLocks noChangeShapeType="1"/>
          </p:cNvSpPr>
          <p:nvPr/>
        </p:nvSpPr>
        <p:spPr bwMode="auto">
          <a:xfrm>
            <a:off x="2235200" y="2438400"/>
            <a:ext cx="2235200"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60" name="Group 94"/>
          <p:cNvGrpSpPr>
            <a:grpSpLocks/>
          </p:cNvGrpSpPr>
          <p:nvPr/>
        </p:nvGrpSpPr>
        <p:grpSpPr bwMode="auto">
          <a:xfrm>
            <a:off x="4267200" y="2438400"/>
            <a:ext cx="122238" cy="392113"/>
            <a:chOff x="3331" y="1525"/>
            <a:chExt cx="87" cy="247"/>
          </a:xfrm>
        </p:grpSpPr>
        <p:sp>
          <p:nvSpPr>
            <p:cNvPr id="161" name="Freeform 95"/>
            <p:cNvSpPr>
              <a:spLocks/>
            </p:cNvSpPr>
            <p:nvPr/>
          </p:nvSpPr>
          <p:spPr bwMode="auto">
            <a:xfrm>
              <a:off x="3380" y="1525"/>
              <a:ext cx="1" cy="183"/>
            </a:xfrm>
            <a:custGeom>
              <a:avLst/>
              <a:gdLst>
                <a:gd name="T0" fmla="*/ 0 w 1"/>
                <a:gd name="T1" fmla="*/ 182 h 183"/>
                <a:gd name="T2" fmla="*/ 0 w 1"/>
                <a:gd name="T3" fmla="*/ 0 h 183"/>
                <a:gd name="T4" fmla="*/ 0 60000 65536"/>
                <a:gd name="T5" fmla="*/ 0 60000 65536"/>
              </a:gdLst>
              <a:ahLst/>
              <a:cxnLst>
                <a:cxn ang="T4">
                  <a:pos x="T0" y="T1"/>
                </a:cxn>
                <a:cxn ang="T5">
                  <a:pos x="T2" y="T3"/>
                </a:cxn>
              </a:cxnLst>
              <a:rect l="0" t="0" r="r" b="b"/>
              <a:pathLst>
                <a:path w="1" h="183">
                  <a:moveTo>
                    <a:pt x="0" y="182"/>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2" name="Rectangle 96"/>
            <p:cNvSpPr>
              <a:spLocks noChangeArrowheads="1"/>
            </p:cNvSpPr>
            <p:nvPr/>
          </p:nvSpPr>
          <p:spPr bwMode="auto">
            <a:xfrm>
              <a:off x="3331" y="1699"/>
              <a:ext cx="87" cy="26"/>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3" name="Rectangle 97"/>
            <p:cNvSpPr>
              <a:spLocks noChangeArrowheads="1"/>
            </p:cNvSpPr>
            <p:nvPr/>
          </p:nvSpPr>
          <p:spPr bwMode="auto">
            <a:xfrm>
              <a:off x="3345" y="1732"/>
              <a:ext cx="58" cy="40"/>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4" name="Rectangle 98"/>
            <p:cNvSpPr>
              <a:spLocks noChangeArrowheads="1"/>
            </p:cNvSpPr>
            <p:nvPr/>
          </p:nvSpPr>
          <p:spPr bwMode="auto">
            <a:xfrm>
              <a:off x="3345" y="1732"/>
              <a:ext cx="58" cy="40"/>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65" name="Line 99"/>
          <p:cNvSpPr>
            <a:spLocks noChangeShapeType="1"/>
          </p:cNvSpPr>
          <p:nvPr/>
        </p:nvSpPr>
        <p:spPr bwMode="auto">
          <a:xfrm flipV="1">
            <a:off x="3492500" y="2270125"/>
            <a:ext cx="796925" cy="3175"/>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166" name="Rectangle 100"/>
          <p:cNvSpPr>
            <a:spLocks noChangeArrowheads="1"/>
          </p:cNvSpPr>
          <p:nvPr/>
        </p:nvSpPr>
        <p:spPr bwMode="auto">
          <a:xfrm>
            <a:off x="6299200" y="2743200"/>
            <a:ext cx="1220788" cy="823913"/>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167" name="Group 101"/>
          <p:cNvGrpSpPr>
            <a:grpSpLocks/>
          </p:cNvGrpSpPr>
          <p:nvPr/>
        </p:nvGrpSpPr>
        <p:grpSpPr bwMode="auto">
          <a:xfrm>
            <a:off x="6362700" y="3605213"/>
            <a:ext cx="1182688" cy="69850"/>
            <a:chOff x="4509" y="2271"/>
            <a:chExt cx="838" cy="44"/>
          </a:xfrm>
        </p:grpSpPr>
        <p:sp>
          <p:nvSpPr>
            <p:cNvPr id="168" name="Rectangle 102"/>
            <p:cNvSpPr>
              <a:spLocks noChangeArrowheads="1"/>
            </p:cNvSpPr>
            <p:nvPr/>
          </p:nvSpPr>
          <p:spPr bwMode="auto">
            <a:xfrm>
              <a:off x="4509"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9" name="Rectangle 103"/>
            <p:cNvSpPr>
              <a:spLocks noChangeArrowheads="1"/>
            </p:cNvSpPr>
            <p:nvPr/>
          </p:nvSpPr>
          <p:spPr bwMode="auto">
            <a:xfrm>
              <a:off x="4570" y="2271"/>
              <a:ext cx="28"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0" name="Rectangle 104"/>
            <p:cNvSpPr>
              <a:spLocks noChangeArrowheads="1"/>
            </p:cNvSpPr>
            <p:nvPr/>
          </p:nvSpPr>
          <p:spPr bwMode="auto">
            <a:xfrm>
              <a:off x="4624" y="2271"/>
              <a:ext cx="26"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1" name="Rectangle 105"/>
            <p:cNvSpPr>
              <a:spLocks noChangeArrowheads="1"/>
            </p:cNvSpPr>
            <p:nvPr/>
          </p:nvSpPr>
          <p:spPr bwMode="auto">
            <a:xfrm>
              <a:off x="4677" y="2271"/>
              <a:ext cx="27"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2" name="Rectangle 106"/>
            <p:cNvSpPr>
              <a:spLocks noChangeArrowheads="1"/>
            </p:cNvSpPr>
            <p:nvPr/>
          </p:nvSpPr>
          <p:spPr bwMode="auto">
            <a:xfrm>
              <a:off x="4732" y="2271"/>
              <a:ext cx="26"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3" name="Rectangle 107"/>
            <p:cNvSpPr>
              <a:spLocks noChangeArrowheads="1"/>
            </p:cNvSpPr>
            <p:nvPr/>
          </p:nvSpPr>
          <p:spPr bwMode="auto">
            <a:xfrm>
              <a:off x="4785" y="2271"/>
              <a:ext cx="27"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4" name="Rectangle 108"/>
            <p:cNvSpPr>
              <a:spLocks noChangeArrowheads="1"/>
            </p:cNvSpPr>
            <p:nvPr/>
          </p:nvSpPr>
          <p:spPr bwMode="auto">
            <a:xfrm>
              <a:off x="4837" y="2271"/>
              <a:ext cx="28"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5" name="Rectangle 109"/>
            <p:cNvSpPr>
              <a:spLocks noChangeArrowheads="1"/>
            </p:cNvSpPr>
            <p:nvPr/>
          </p:nvSpPr>
          <p:spPr bwMode="auto">
            <a:xfrm>
              <a:off x="4892"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6" name="Rectangle 110"/>
            <p:cNvSpPr>
              <a:spLocks noChangeArrowheads="1"/>
            </p:cNvSpPr>
            <p:nvPr/>
          </p:nvSpPr>
          <p:spPr bwMode="auto">
            <a:xfrm>
              <a:off x="4944" y="2271"/>
              <a:ext cx="28"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7" name="Rectangle 111"/>
            <p:cNvSpPr>
              <a:spLocks noChangeArrowheads="1"/>
            </p:cNvSpPr>
            <p:nvPr/>
          </p:nvSpPr>
          <p:spPr bwMode="auto">
            <a:xfrm>
              <a:off x="4999"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8" name="Rectangle 112"/>
            <p:cNvSpPr>
              <a:spLocks noChangeArrowheads="1"/>
            </p:cNvSpPr>
            <p:nvPr/>
          </p:nvSpPr>
          <p:spPr bwMode="auto">
            <a:xfrm>
              <a:off x="5052" y="2271"/>
              <a:ext cx="27"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9" name="Rectangle 113"/>
            <p:cNvSpPr>
              <a:spLocks noChangeArrowheads="1"/>
            </p:cNvSpPr>
            <p:nvPr/>
          </p:nvSpPr>
          <p:spPr bwMode="auto">
            <a:xfrm>
              <a:off x="5107"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0" name="Rectangle 114"/>
            <p:cNvSpPr>
              <a:spLocks noChangeArrowheads="1"/>
            </p:cNvSpPr>
            <p:nvPr/>
          </p:nvSpPr>
          <p:spPr bwMode="auto">
            <a:xfrm>
              <a:off x="5159" y="2271"/>
              <a:ext cx="28"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1" name="Rectangle 115"/>
            <p:cNvSpPr>
              <a:spLocks noChangeArrowheads="1"/>
            </p:cNvSpPr>
            <p:nvPr/>
          </p:nvSpPr>
          <p:spPr bwMode="auto">
            <a:xfrm>
              <a:off x="5213" y="2271"/>
              <a:ext cx="26"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2" name="Rectangle 116"/>
            <p:cNvSpPr>
              <a:spLocks noChangeArrowheads="1"/>
            </p:cNvSpPr>
            <p:nvPr/>
          </p:nvSpPr>
          <p:spPr bwMode="auto">
            <a:xfrm>
              <a:off x="5267"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3" name="Rectangle 117"/>
            <p:cNvSpPr>
              <a:spLocks noChangeArrowheads="1"/>
            </p:cNvSpPr>
            <p:nvPr/>
          </p:nvSpPr>
          <p:spPr bwMode="auto">
            <a:xfrm>
              <a:off x="5322" y="2271"/>
              <a:ext cx="25" cy="44"/>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grpSp>
        <p:nvGrpSpPr>
          <p:cNvPr id="184" name="Group 118"/>
          <p:cNvGrpSpPr>
            <a:grpSpLocks/>
          </p:cNvGrpSpPr>
          <p:nvPr/>
        </p:nvGrpSpPr>
        <p:grpSpPr bwMode="auto">
          <a:xfrm>
            <a:off x="6989763" y="2438400"/>
            <a:ext cx="120650" cy="404813"/>
            <a:chOff x="4953" y="1536"/>
            <a:chExt cx="86" cy="255"/>
          </a:xfrm>
        </p:grpSpPr>
        <p:sp>
          <p:nvSpPr>
            <p:cNvPr id="185" name="Freeform 119"/>
            <p:cNvSpPr>
              <a:spLocks/>
            </p:cNvSpPr>
            <p:nvPr/>
          </p:nvSpPr>
          <p:spPr bwMode="auto">
            <a:xfrm>
              <a:off x="4992" y="1536"/>
              <a:ext cx="1" cy="163"/>
            </a:xfrm>
            <a:custGeom>
              <a:avLst/>
              <a:gdLst>
                <a:gd name="T0" fmla="*/ 0 w 1"/>
                <a:gd name="T1" fmla="*/ 162 h 163"/>
                <a:gd name="T2" fmla="*/ 0 w 1"/>
                <a:gd name="T3" fmla="*/ 0 h 163"/>
                <a:gd name="T4" fmla="*/ 0 60000 65536"/>
                <a:gd name="T5" fmla="*/ 0 60000 65536"/>
              </a:gdLst>
              <a:ahLst/>
              <a:cxnLst>
                <a:cxn ang="T4">
                  <a:pos x="T0" y="T1"/>
                </a:cxn>
                <a:cxn ang="T5">
                  <a:pos x="T2" y="T3"/>
                </a:cxn>
              </a:cxnLst>
              <a:rect l="0" t="0" r="r" b="b"/>
              <a:pathLst>
                <a:path w="1" h="163">
                  <a:moveTo>
                    <a:pt x="0" y="162"/>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6" name="Rectangle 120"/>
            <p:cNvSpPr>
              <a:spLocks noChangeArrowheads="1"/>
            </p:cNvSpPr>
            <p:nvPr/>
          </p:nvSpPr>
          <p:spPr bwMode="auto">
            <a:xfrm>
              <a:off x="4953" y="1718"/>
              <a:ext cx="86" cy="28"/>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7" name="Rectangle 121"/>
            <p:cNvSpPr>
              <a:spLocks noChangeArrowheads="1"/>
            </p:cNvSpPr>
            <p:nvPr/>
          </p:nvSpPr>
          <p:spPr bwMode="auto">
            <a:xfrm>
              <a:off x="4967" y="1752"/>
              <a:ext cx="56" cy="39"/>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88" name="Rectangle 122"/>
          <p:cNvSpPr>
            <a:spLocks noChangeArrowheads="1"/>
          </p:cNvSpPr>
          <p:nvPr/>
        </p:nvSpPr>
        <p:spPr bwMode="blackWhite">
          <a:xfrm>
            <a:off x="6353175" y="2982913"/>
            <a:ext cx="11176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38" tIns="36512" rIns="71438" bIns="36512">
            <a:spAutoFit/>
          </a:bodyPr>
          <a:lstStyle>
            <a:lvl1pPr defTabSz="571500" eaLnBrk="0" hangingPunct="0">
              <a:defRPr>
                <a:solidFill>
                  <a:schemeClr val="tx1"/>
                </a:solidFill>
                <a:latin typeface="DIN-Medium"/>
              </a:defRPr>
            </a:lvl1pPr>
            <a:lvl2pPr marL="742950" indent="-285750" defTabSz="571500" eaLnBrk="0" hangingPunct="0">
              <a:defRPr>
                <a:solidFill>
                  <a:schemeClr val="tx1"/>
                </a:solidFill>
                <a:latin typeface="DIN-Medium"/>
              </a:defRPr>
            </a:lvl2pPr>
            <a:lvl3pPr marL="1143000" indent="-228600" defTabSz="571500" eaLnBrk="0" hangingPunct="0">
              <a:defRPr>
                <a:solidFill>
                  <a:schemeClr val="tx1"/>
                </a:solidFill>
                <a:latin typeface="DIN-Medium"/>
              </a:defRPr>
            </a:lvl3pPr>
            <a:lvl4pPr marL="1600200" indent="-228600" defTabSz="571500" eaLnBrk="0" hangingPunct="0">
              <a:defRPr>
                <a:solidFill>
                  <a:schemeClr val="tx1"/>
                </a:solidFill>
                <a:latin typeface="DIN-Medium"/>
              </a:defRPr>
            </a:lvl4pPr>
            <a:lvl5pPr marL="2057400" indent="-228600" defTabSz="571500" eaLnBrk="0" hangingPunct="0">
              <a:defRPr>
                <a:solidFill>
                  <a:schemeClr val="tx1"/>
                </a:solidFill>
                <a:latin typeface="DIN-Medium"/>
              </a:defRPr>
            </a:lvl5pPr>
            <a:lvl6pPr marL="2514600" indent="-228600" defTabSz="571500" eaLnBrk="0" fontAlgn="base" hangingPunct="0">
              <a:spcBef>
                <a:spcPct val="0"/>
              </a:spcBef>
              <a:spcAft>
                <a:spcPct val="0"/>
              </a:spcAft>
              <a:defRPr>
                <a:solidFill>
                  <a:schemeClr val="tx1"/>
                </a:solidFill>
                <a:latin typeface="DIN-Medium"/>
              </a:defRPr>
            </a:lvl6pPr>
            <a:lvl7pPr marL="2971800" indent="-228600" defTabSz="571500" eaLnBrk="0" fontAlgn="base" hangingPunct="0">
              <a:spcBef>
                <a:spcPct val="0"/>
              </a:spcBef>
              <a:spcAft>
                <a:spcPct val="0"/>
              </a:spcAft>
              <a:defRPr>
                <a:solidFill>
                  <a:schemeClr val="tx1"/>
                </a:solidFill>
                <a:latin typeface="DIN-Medium"/>
              </a:defRPr>
            </a:lvl7pPr>
            <a:lvl8pPr marL="3429000" indent="-228600" defTabSz="571500" eaLnBrk="0" fontAlgn="base" hangingPunct="0">
              <a:spcBef>
                <a:spcPct val="0"/>
              </a:spcBef>
              <a:spcAft>
                <a:spcPct val="0"/>
              </a:spcAft>
              <a:defRPr>
                <a:solidFill>
                  <a:schemeClr val="tx1"/>
                </a:solidFill>
                <a:latin typeface="DIN-Medium"/>
              </a:defRPr>
            </a:lvl8pPr>
            <a:lvl9pPr marL="3886200" indent="-228600" defTabSz="571500" eaLnBrk="0" fontAlgn="base" hangingPunct="0">
              <a:spcBef>
                <a:spcPct val="0"/>
              </a:spcBef>
              <a:spcAft>
                <a:spcPct val="0"/>
              </a:spcAft>
              <a:defRPr>
                <a:solidFill>
                  <a:schemeClr val="tx1"/>
                </a:solidFill>
                <a:latin typeface="DIN-Medium"/>
              </a:defRPr>
            </a:lvl9pPr>
          </a:lstStyle>
          <a:p>
            <a:pPr marL="0" marR="0" lvl="0" indent="0" algn="ctr" defTabSz="57150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802.1Q enabled</a:t>
            </a:r>
          </a:p>
        </p:txBody>
      </p:sp>
      <p:sp>
        <p:nvSpPr>
          <p:cNvPr id="189" name="Rectangle 123"/>
          <p:cNvSpPr>
            <a:spLocks noChangeArrowheads="1"/>
          </p:cNvSpPr>
          <p:nvPr/>
        </p:nvSpPr>
        <p:spPr bwMode="blackWhite">
          <a:xfrm>
            <a:off x="4267200" y="2967038"/>
            <a:ext cx="11176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38" tIns="36512" rIns="71438" bIns="36512">
            <a:spAutoFit/>
          </a:bodyPr>
          <a:lstStyle>
            <a:lvl1pPr defTabSz="571500" eaLnBrk="0" hangingPunct="0">
              <a:defRPr>
                <a:solidFill>
                  <a:schemeClr val="tx1"/>
                </a:solidFill>
                <a:latin typeface="DIN-Medium"/>
              </a:defRPr>
            </a:lvl1pPr>
            <a:lvl2pPr marL="742950" indent="-285750" defTabSz="571500" eaLnBrk="0" hangingPunct="0">
              <a:defRPr>
                <a:solidFill>
                  <a:schemeClr val="tx1"/>
                </a:solidFill>
                <a:latin typeface="DIN-Medium"/>
              </a:defRPr>
            </a:lvl2pPr>
            <a:lvl3pPr marL="1143000" indent="-228600" defTabSz="571500" eaLnBrk="0" hangingPunct="0">
              <a:defRPr>
                <a:solidFill>
                  <a:schemeClr val="tx1"/>
                </a:solidFill>
                <a:latin typeface="DIN-Medium"/>
              </a:defRPr>
            </a:lvl3pPr>
            <a:lvl4pPr marL="1600200" indent="-228600" defTabSz="571500" eaLnBrk="0" hangingPunct="0">
              <a:defRPr>
                <a:solidFill>
                  <a:schemeClr val="tx1"/>
                </a:solidFill>
                <a:latin typeface="DIN-Medium"/>
              </a:defRPr>
            </a:lvl4pPr>
            <a:lvl5pPr marL="2057400" indent="-228600" defTabSz="571500" eaLnBrk="0" hangingPunct="0">
              <a:defRPr>
                <a:solidFill>
                  <a:schemeClr val="tx1"/>
                </a:solidFill>
                <a:latin typeface="DIN-Medium"/>
              </a:defRPr>
            </a:lvl5pPr>
            <a:lvl6pPr marL="2514600" indent="-228600" defTabSz="571500" eaLnBrk="0" fontAlgn="base" hangingPunct="0">
              <a:spcBef>
                <a:spcPct val="0"/>
              </a:spcBef>
              <a:spcAft>
                <a:spcPct val="0"/>
              </a:spcAft>
              <a:defRPr>
                <a:solidFill>
                  <a:schemeClr val="tx1"/>
                </a:solidFill>
                <a:latin typeface="DIN-Medium"/>
              </a:defRPr>
            </a:lvl6pPr>
            <a:lvl7pPr marL="2971800" indent="-228600" defTabSz="571500" eaLnBrk="0" fontAlgn="base" hangingPunct="0">
              <a:spcBef>
                <a:spcPct val="0"/>
              </a:spcBef>
              <a:spcAft>
                <a:spcPct val="0"/>
              </a:spcAft>
              <a:defRPr>
                <a:solidFill>
                  <a:schemeClr val="tx1"/>
                </a:solidFill>
                <a:latin typeface="DIN-Medium"/>
              </a:defRPr>
            </a:lvl7pPr>
            <a:lvl8pPr marL="3429000" indent="-228600" defTabSz="571500" eaLnBrk="0" fontAlgn="base" hangingPunct="0">
              <a:spcBef>
                <a:spcPct val="0"/>
              </a:spcBef>
              <a:spcAft>
                <a:spcPct val="0"/>
              </a:spcAft>
              <a:defRPr>
                <a:solidFill>
                  <a:schemeClr val="tx1"/>
                </a:solidFill>
                <a:latin typeface="DIN-Medium"/>
              </a:defRPr>
            </a:lvl8pPr>
            <a:lvl9pPr marL="3886200" indent="-228600" defTabSz="571500" eaLnBrk="0" fontAlgn="base" hangingPunct="0">
              <a:spcBef>
                <a:spcPct val="0"/>
              </a:spcBef>
              <a:spcAft>
                <a:spcPct val="0"/>
              </a:spcAft>
              <a:defRPr>
                <a:solidFill>
                  <a:schemeClr val="tx1"/>
                </a:solidFill>
                <a:latin typeface="DIN-Medium"/>
              </a:defRPr>
            </a:lvl9pPr>
          </a:lstStyle>
          <a:p>
            <a:pPr marL="0" marR="0" lvl="0" indent="0" algn="ctr" defTabSz="57150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802.1Q enabled</a:t>
            </a:r>
          </a:p>
        </p:txBody>
      </p:sp>
      <p:sp>
        <p:nvSpPr>
          <p:cNvPr id="190" name="Rectangle 124"/>
          <p:cNvSpPr>
            <a:spLocks noChangeArrowheads="1"/>
          </p:cNvSpPr>
          <p:nvPr/>
        </p:nvSpPr>
        <p:spPr bwMode="blackWhite">
          <a:xfrm>
            <a:off x="2068513" y="3000375"/>
            <a:ext cx="11176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38" tIns="36512" rIns="71438" bIns="36512">
            <a:spAutoFit/>
          </a:bodyPr>
          <a:lstStyle>
            <a:lvl1pPr defTabSz="571500" eaLnBrk="0" hangingPunct="0">
              <a:defRPr>
                <a:solidFill>
                  <a:schemeClr val="tx1"/>
                </a:solidFill>
                <a:latin typeface="DIN-Medium"/>
              </a:defRPr>
            </a:lvl1pPr>
            <a:lvl2pPr marL="742950" indent="-285750" defTabSz="571500" eaLnBrk="0" hangingPunct="0">
              <a:defRPr>
                <a:solidFill>
                  <a:schemeClr val="tx1"/>
                </a:solidFill>
                <a:latin typeface="DIN-Medium"/>
              </a:defRPr>
            </a:lvl2pPr>
            <a:lvl3pPr marL="1143000" indent="-228600" defTabSz="571500" eaLnBrk="0" hangingPunct="0">
              <a:defRPr>
                <a:solidFill>
                  <a:schemeClr val="tx1"/>
                </a:solidFill>
                <a:latin typeface="DIN-Medium"/>
              </a:defRPr>
            </a:lvl3pPr>
            <a:lvl4pPr marL="1600200" indent="-228600" defTabSz="571500" eaLnBrk="0" hangingPunct="0">
              <a:defRPr>
                <a:solidFill>
                  <a:schemeClr val="tx1"/>
                </a:solidFill>
                <a:latin typeface="DIN-Medium"/>
              </a:defRPr>
            </a:lvl4pPr>
            <a:lvl5pPr marL="2057400" indent="-228600" defTabSz="571500" eaLnBrk="0" hangingPunct="0">
              <a:defRPr>
                <a:solidFill>
                  <a:schemeClr val="tx1"/>
                </a:solidFill>
                <a:latin typeface="DIN-Medium"/>
              </a:defRPr>
            </a:lvl5pPr>
            <a:lvl6pPr marL="2514600" indent="-228600" defTabSz="571500" eaLnBrk="0" fontAlgn="base" hangingPunct="0">
              <a:spcBef>
                <a:spcPct val="0"/>
              </a:spcBef>
              <a:spcAft>
                <a:spcPct val="0"/>
              </a:spcAft>
              <a:defRPr>
                <a:solidFill>
                  <a:schemeClr val="tx1"/>
                </a:solidFill>
                <a:latin typeface="DIN-Medium"/>
              </a:defRPr>
            </a:lvl6pPr>
            <a:lvl7pPr marL="2971800" indent="-228600" defTabSz="571500" eaLnBrk="0" fontAlgn="base" hangingPunct="0">
              <a:spcBef>
                <a:spcPct val="0"/>
              </a:spcBef>
              <a:spcAft>
                <a:spcPct val="0"/>
              </a:spcAft>
              <a:defRPr>
                <a:solidFill>
                  <a:schemeClr val="tx1"/>
                </a:solidFill>
                <a:latin typeface="DIN-Medium"/>
              </a:defRPr>
            </a:lvl7pPr>
            <a:lvl8pPr marL="3429000" indent="-228600" defTabSz="571500" eaLnBrk="0" fontAlgn="base" hangingPunct="0">
              <a:spcBef>
                <a:spcPct val="0"/>
              </a:spcBef>
              <a:spcAft>
                <a:spcPct val="0"/>
              </a:spcAft>
              <a:defRPr>
                <a:solidFill>
                  <a:schemeClr val="tx1"/>
                </a:solidFill>
                <a:latin typeface="DIN-Medium"/>
              </a:defRPr>
            </a:lvl8pPr>
            <a:lvl9pPr marL="3886200" indent="-228600" defTabSz="571500" eaLnBrk="0" fontAlgn="base" hangingPunct="0">
              <a:spcBef>
                <a:spcPct val="0"/>
              </a:spcBef>
              <a:spcAft>
                <a:spcPct val="0"/>
              </a:spcAft>
              <a:defRPr>
                <a:solidFill>
                  <a:schemeClr val="tx1"/>
                </a:solidFill>
                <a:latin typeface="DIN-Medium"/>
              </a:defRPr>
            </a:lvl9pPr>
          </a:lstStyle>
          <a:p>
            <a:pPr marL="0" marR="0" lvl="0" indent="0" algn="ctr" defTabSz="57150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802.1Q enabled</a:t>
            </a:r>
          </a:p>
        </p:txBody>
      </p:sp>
      <p:grpSp>
        <p:nvGrpSpPr>
          <p:cNvPr id="191" name="Group 125"/>
          <p:cNvGrpSpPr>
            <a:grpSpLocks/>
          </p:cNvGrpSpPr>
          <p:nvPr/>
        </p:nvGrpSpPr>
        <p:grpSpPr bwMode="auto">
          <a:xfrm>
            <a:off x="5148263" y="2438400"/>
            <a:ext cx="120650" cy="404813"/>
            <a:chOff x="4953" y="1536"/>
            <a:chExt cx="86" cy="255"/>
          </a:xfrm>
        </p:grpSpPr>
        <p:sp>
          <p:nvSpPr>
            <p:cNvPr id="192" name="Freeform 126"/>
            <p:cNvSpPr>
              <a:spLocks/>
            </p:cNvSpPr>
            <p:nvPr/>
          </p:nvSpPr>
          <p:spPr bwMode="auto">
            <a:xfrm>
              <a:off x="4992" y="1536"/>
              <a:ext cx="1" cy="163"/>
            </a:xfrm>
            <a:custGeom>
              <a:avLst/>
              <a:gdLst>
                <a:gd name="T0" fmla="*/ 0 w 1"/>
                <a:gd name="T1" fmla="*/ 162 h 163"/>
                <a:gd name="T2" fmla="*/ 0 w 1"/>
                <a:gd name="T3" fmla="*/ 0 h 163"/>
                <a:gd name="T4" fmla="*/ 0 60000 65536"/>
                <a:gd name="T5" fmla="*/ 0 60000 65536"/>
              </a:gdLst>
              <a:ahLst/>
              <a:cxnLst>
                <a:cxn ang="T4">
                  <a:pos x="T0" y="T1"/>
                </a:cxn>
                <a:cxn ang="T5">
                  <a:pos x="T2" y="T3"/>
                </a:cxn>
              </a:cxnLst>
              <a:rect l="0" t="0" r="r" b="b"/>
              <a:pathLst>
                <a:path w="1" h="163">
                  <a:moveTo>
                    <a:pt x="0" y="162"/>
                  </a:moveTo>
                  <a:lnTo>
                    <a:pt x="0" y="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3" name="Rectangle 127"/>
            <p:cNvSpPr>
              <a:spLocks noChangeArrowheads="1"/>
            </p:cNvSpPr>
            <p:nvPr/>
          </p:nvSpPr>
          <p:spPr bwMode="auto">
            <a:xfrm>
              <a:off x="4953" y="1718"/>
              <a:ext cx="86" cy="28"/>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4" name="Rectangle 128"/>
            <p:cNvSpPr>
              <a:spLocks noChangeArrowheads="1"/>
            </p:cNvSpPr>
            <p:nvPr/>
          </p:nvSpPr>
          <p:spPr bwMode="auto">
            <a:xfrm>
              <a:off x="4967" y="1752"/>
              <a:ext cx="56" cy="39"/>
            </a:xfrm>
            <a:prstGeom prst="rect">
              <a:avLst/>
            </a:prstGeom>
            <a:solidFill>
              <a:srgbClr val="000000"/>
            </a:solidFill>
            <a:ln w="25400">
              <a:solidFill>
                <a:srgbClr val="9F8863"/>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95" name="Line 129"/>
          <p:cNvSpPr>
            <a:spLocks noChangeShapeType="1"/>
          </p:cNvSpPr>
          <p:nvPr/>
        </p:nvSpPr>
        <p:spPr bwMode="auto">
          <a:xfrm>
            <a:off x="5011738" y="2438400"/>
            <a:ext cx="2303462" cy="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96" name="Rectangle 130"/>
          <p:cNvSpPr>
            <a:spLocks noChangeArrowheads="1"/>
          </p:cNvSpPr>
          <p:nvPr/>
        </p:nvSpPr>
        <p:spPr bwMode="auto">
          <a:xfrm>
            <a:off x="5084763" y="2133600"/>
            <a:ext cx="1146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088" tIns="25400" rIns="65088" bIns="25400">
            <a:spAutoFit/>
          </a:bodyPr>
          <a:lstStyle>
            <a:lvl1pPr defTabSz="984250" eaLnBrk="0" hangingPunct="0">
              <a:defRPr>
                <a:solidFill>
                  <a:schemeClr val="tx1"/>
                </a:solidFill>
                <a:latin typeface="DIN-Medium"/>
              </a:defRPr>
            </a:lvl1pPr>
            <a:lvl2pPr marL="742950" indent="-285750" defTabSz="984250" eaLnBrk="0" hangingPunct="0">
              <a:defRPr>
                <a:solidFill>
                  <a:schemeClr val="tx1"/>
                </a:solidFill>
                <a:latin typeface="DIN-Medium"/>
              </a:defRPr>
            </a:lvl2pPr>
            <a:lvl3pPr marL="1143000" indent="-228600" defTabSz="984250" eaLnBrk="0" hangingPunct="0">
              <a:defRPr>
                <a:solidFill>
                  <a:schemeClr val="tx1"/>
                </a:solidFill>
                <a:latin typeface="DIN-Medium"/>
              </a:defRPr>
            </a:lvl3pPr>
            <a:lvl4pPr marL="1600200" indent="-228600" defTabSz="984250" eaLnBrk="0" hangingPunct="0">
              <a:defRPr>
                <a:solidFill>
                  <a:schemeClr val="tx1"/>
                </a:solidFill>
                <a:latin typeface="DIN-Medium"/>
              </a:defRPr>
            </a:lvl4pPr>
            <a:lvl5pPr marL="2057400" indent="-228600" defTabSz="984250" eaLnBrk="0" hangingPunct="0">
              <a:defRPr>
                <a:solidFill>
                  <a:schemeClr val="tx1"/>
                </a:solidFill>
                <a:latin typeface="DIN-Medium"/>
              </a:defRPr>
            </a:lvl5pPr>
            <a:lvl6pPr marL="2514600" indent="-228600" defTabSz="984250" eaLnBrk="0" fontAlgn="base" hangingPunct="0">
              <a:spcBef>
                <a:spcPct val="0"/>
              </a:spcBef>
              <a:spcAft>
                <a:spcPct val="0"/>
              </a:spcAft>
              <a:defRPr>
                <a:solidFill>
                  <a:schemeClr val="tx1"/>
                </a:solidFill>
                <a:latin typeface="DIN-Medium"/>
              </a:defRPr>
            </a:lvl6pPr>
            <a:lvl7pPr marL="2971800" indent="-228600" defTabSz="984250" eaLnBrk="0" fontAlgn="base" hangingPunct="0">
              <a:spcBef>
                <a:spcPct val="0"/>
              </a:spcBef>
              <a:spcAft>
                <a:spcPct val="0"/>
              </a:spcAft>
              <a:defRPr>
                <a:solidFill>
                  <a:schemeClr val="tx1"/>
                </a:solidFill>
                <a:latin typeface="DIN-Medium"/>
              </a:defRPr>
            </a:lvl7pPr>
            <a:lvl8pPr marL="3429000" indent="-228600" defTabSz="984250" eaLnBrk="0" fontAlgn="base" hangingPunct="0">
              <a:spcBef>
                <a:spcPct val="0"/>
              </a:spcBef>
              <a:spcAft>
                <a:spcPct val="0"/>
              </a:spcAft>
              <a:defRPr>
                <a:solidFill>
                  <a:schemeClr val="tx1"/>
                </a:solidFill>
                <a:latin typeface="DIN-Medium"/>
              </a:defRPr>
            </a:lvl8pPr>
            <a:lvl9pPr marL="3886200" indent="-228600" defTabSz="984250"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b="1">
                <a:solidFill>
                  <a:srgbClr val="3333CC"/>
                </a:solidFill>
                <a:latin typeface="Arial" pitchFamily="34" charset="0"/>
                <a:cs typeface="Arial" pitchFamily="34" charset="0"/>
              </a:rPr>
              <a:t>Downlink</a:t>
            </a:r>
          </a:p>
        </p:txBody>
      </p:sp>
      <p:sp>
        <p:nvSpPr>
          <p:cNvPr id="197" name="Line 131"/>
          <p:cNvSpPr>
            <a:spLocks noChangeShapeType="1"/>
          </p:cNvSpPr>
          <p:nvPr/>
        </p:nvSpPr>
        <p:spPr bwMode="auto">
          <a:xfrm flipV="1">
            <a:off x="6400800" y="2246313"/>
            <a:ext cx="796925" cy="3175"/>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pic>
        <p:nvPicPr>
          <p:cNvPr id="198" name="Picture 132"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413" y="4381500"/>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 name="Object 133"/>
          <p:cNvGraphicFramePr>
            <a:graphicFrameLocks noChangeAspect="1"/>
          </p:cNvGraphicFramePr>
          <p:nvPr>
            <p:extLst>
              <p:ext uri="{D42A27DB-BD31-4B8C-83A1-F6EECF244321}">
                <p14:modId xmlns:p14="http://schemas.microsoft.com/office/powerpoint/2010/main" val="1997176339"/>
              </p:ext>
            </p:extLst>
          </p:nvPr>
        </p:nvGraphicFramePr>
        <p:xfrm>
          <a:off x="6851650" y="4200525"/>
          <a:ext cx="425450" cy="527050"/>
        </p:xfrm>
        <a:graphic>
          <a:graphicData uri="http://schemas.openxmlformats.org/presentationml/2006/ole">
            <mc:AlternateContent xmlns:mc="http://schemas.openxmlformats.org/markup-compatibility/2006">
              <mc:Choice xmlns:v="urn:schemas-microsoft-com:vml" Requires="v">
                <p:oleObj name="Artwork" r:id="rId3" imgW="4219048" imgH="5238095" progId="Adobe.Illustrator.7">
                  <p:embed/>
                </p:oleObj>
              </mc:Choice>
              <mc:Fallback>
                <p:oleObj name="Artwork" r:id="rId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1650" y="42005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0" name="Object 134"/>
          <p:cNvGraphicFramePr>
            <a:graphicFrameLocks noChangeAspect="1"/>
          </p:cNvGraphicFramePr>
          <p:nvPr>
            <p:extLst>
              <p:ext uri="{D42A27DB-BD31-4B8C-83A1-F6EECF244321}">
                <p14:modId xmlns:p14="http://schemas.microsoft.com/office/powerpoint/2010/main" val="2087122928"/>
              </p:ext>
            </p:extLst>
          </p:nvPr>
        </p:nvGraphicFramePr>
        <p:xfrm>
          <a:off x="1651000" y="5095875"/>
          <a:ext cx="920750" cy="1141413"/>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000" y="5095875"/>
                        <a:ext cx="92075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1" name="Object 135"/>
          <p:cNvGraphicFramePr>
            <a:graphicFrameLocks noChangeAspect="1"/>
          </p:cNvGraphicFramePr>
          <p:nvPr>
            <p:extLst>
              <p:ext uri="{D42A27DB-BD31-4B8C-83A1-F6EECF244321}">
                <p14:modId xmlns:p14="http://schemas.microsoft.com/office/powerpoint/2010/main" val="4123986026"/>
              </p:ext>
            </p:extLst>
          </p:nvPr>
        </p:nvGraphicFramePr>
        <p:xfrm>
          <a:off x="5073650" y="5362575"/>
          <a:ext cx="920750" cy="1141413"/>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3650" y="5362575"/>
                        <a:ext cx="92075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2" name="Object 136"/>
          <p:cNvGraphicFramePr>
            <a:graphicFrameLocks noChangeAspect="1"/>
          </p:cNvGraphicFramePr>
          <p:nvPr>
            <p:extLst>
              <p:ext uri="{D42A27DB-BD31-4B8C-83A1-F6EECF244321}">
                <p14:modId xmlns:p14="http://schemas.microsoft.com/office/powerpoint/2010/main" val="1092739886"/>
              </p:ext>
            </p:extLst>
          </p:nvPr>
        </p:nvGraphicFramePr>
        <p:xfrm>
          <a:off x="7346950" y="4391025"/>
          <a:ext cx="425450" cy="527050"/>
        </p:xfrm>
        <a:graphic>
          <a:graphicData uri="http://schemas.openxmlformats.org/presentationml/2006/ole">
            <mc:AlternateContent xmlns:mc="http://schemas.openxmlformats.org/markup-compatibility/2006">
              <mc:Choice xmlns:v="urn:schemas-microsoft-com:vml" Requires="v">
                <p:oleObj name="Artwork" r:id="rId7" imgW="4219048" imgH="5238095" progId="Adobe.Illustrator.7">
                  <p:embed/>
                </p:oleObj>
              </mc:Choice>
              <mc:Fallback>
                <p:oleObj name="Artwork" r:id="rId7"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6950" y="43910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 name="Object 137"/>
          <p:cNvGraphicFramePr>
            <a:graphicFrameLocks noChangeAspect="1"/>
          </p:cNvGraphicFramePr>
          <p:nvPr>
            <p:extLst>
              <p:ext uri="{D42A27DB-BD31-4B8C-83A1-F6EECF244321}">
                <p14:modId xmlns:p14="http://schemas.microsoft.com/office/powerpoint/2010/main" val="966088080"/>
              </p:ext>
            </p:extLst>
          </p:nvPr>
        </p:nvGraphicFramePr>
        <p:xfrm>
          <a:off x="7366000" y="3781425"/>
          <a:ext cx="425450" cy="527050"/>
        </p:xfrm>
        <a:graphic>
          <a:graphicData uri="http://schemas.openxmlformats.org/presentationml/2006/ole">
            <mc:AlternateContent xmlns:mc="http://schemas.openxmlformats.org/markup-compatibility/2006">
              <mc:Choice xmlns:v="urn:schemas-microsoft-com:vml" Requires="v">
                <p:oleObj name="Artwork" r:id="rId8" imgW="4219048" imgH="5238095" progId="Adobe.Illustrator.7">
                  <p:embed/>
                </p:oleObj>
              </mc:Choice>
              <mc:Fallback>
                <p:oleObj name="Artwork" r:id="rId8"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000" y="3781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 name="Object 138"/>
          <p:cNvGraphicFramePr>
            <a:graphicFrameLocks noChangeAspect="1"/>
          </p:cNvGraphicFramePr>
          <p:nvPr>
            <p:extLst>
              <p:ext uri="{D42A27DB-BD31-4B8C-83A1-F6EECF244321}">
                <p14:modId xmlns:p14="http://schemas.microsoft.com/office/powerpoint/2010/main" val="2076971990"/>
              </p:ext>
            </p:extLst>
          </p:nvPr>
        </p:nvGraphicFramePr>
        <p:xfrm>
          <a:off x="6870700" y="3613150"/>
          <a:ext cx="425450" cy="527050"/>
        </p:xfrm>
        <a:graphic>
          <a:graphicData uri="http://schemas.openxmlformats.org/presentationml/2006/ole">
            <mc:AlternateContent xmlns:mc="http://schemas.openxmlformats.org/markup-compatibility/2006">
              <mc:Choice xmlns:v="urn:schemas-microsoft-com:vml" Requires="v">
                <p:oleObj name="Artwork" r:id="rId9" imgW="4219048" imgH="5238095" progId="Adobe.Illustrator.7">
                  <p:embed/>
                </p:oleObj>
              </mc:Choice>
              <mc:Fallback>
                <p:oleObj name="Artwork" r:id="rId9"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0700" y="36131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 name="Object 139"/>
          <p:cNvGraphicFramePr>
            <a:graphicFrameLocks noChangeAspect="1"/>
          </p:cNvGraphicFramePr>
          <p:nvPr>
            <p:extLst>
              <p:ext uri="{D42A27DB-BD31-4B8C-83A1-F6EECF244321}">
                <p14:modId xmlns:p14="http://schemas.microsoft.com/office/powerpoint/2010/main" val="2848505201"/>
              </p:ext>
            </p:extLst>
          </p:nvPr>
        </p:nvGraphicFramePr>
        <p:xfrm>
          <a:off x="4718050" y="4181475"/>
          <a:ext cx="425450" cy="527050"/>
        </p:xfrm>
        <a:graphic>
          <a:graphicData uri="http://schemas.openxmlformats.org/presentationml/2006/ole">
            <mc:AlternateContent xmlns:mc="http://schemas.openxmlformats.org/markup-compatibility/2006">
              <mc:Choice xmlns:v="urn:schemas-microsoft-com:vml" Requires="v">
                <p:oleObj name="Artwork" r:id="rId10" imgW="4219048" imgH="5238095" progId="Adobe.Illustrator.7">
                  <p:embed/>
                </p:oleObj>
              </mc:Choice>
              <mc:Fallback>
                <p:oleObj name="Artwork" r:id="rId10"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50" y="418147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 name="Object 140"/>
          <p:cNvGraphicFramePr>
            <a:graphicFrameLocks noChangeAspect="1"/>
          </p:cNvGraphicFramePr>
          <p:nvPr>
            <p:extLst>
              <p:ext uri="{D42A27DB-BD31-4B8C-83A1-F6EECF244321}">
                <p14:modId xmlns:p14="http://schemas.microsoft.com/office/powerpoint/2010/main" val="2536980397"/>
              </p:ext>
            </p:extLst>
          </p:nvPr>
        </p:nvGraphicFramePr>
        <p:xfrm>
          <a:off x="5251450" y="3781425"/>
          <a:ext cx="425450" cy="527050"/>
        </p:xfrm>
        <a:graphic>
          <a:graphicData uri="http://schemas.openxmlformats.org/presentationml/2006/ole">
            <mc:AlternateContent xmlns:mc="http://schemas.openxmlformats.org/markup-compatibility/2006">
              <mc:Choice xmlns:v="urn:schemas-microsoft-com:vml" Requires="v">
                <p:oleObj name="Artwork" r:id="rId11" imgW="4219048" imgH="5238095" progId="Adobe.Illustrator.7">
                  <p:embed/>
                </p:oleObj>
              </mc:Choice>
              <mc:Fallback>
                <p:oleObj name="Artwork" r:id="rId11"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1450" y="37814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 name="Object 141"/>
          <p:cNvGraphicFramePr>
            <a:graphicFrameLocks noChangeAspect="1"/>
          </p:cNvGraphicFramePr>
          <p:nvPr>
            <p:extLst>
              <p:ext uri="{D42A27DB-BD31-4B8C-83A1-F6EECF244321}">
                <p14:modId xmlns:p14="http://schemas.microsoft.com/office/powerpoint/2010/main" val="1293929067"/>
              </p:ext>
            </p:extLst>
          </p:nvPr>
        </p:nvGraphicFramePr>
        <p:xfrm>
          <a:off x="4660900" y="3594100"/>
          <a:ext cx="425450" cy="527050"/>
        </p:xfrm>
        <a:graphic>
          <a:graphicData uri="http://schemas.openxmlformats.org/presentationml/2006/ole">
            <mc:AlternateContent xmlns:mc="http://schemas.openxmlformats.org/markup-compatibility/2006">
              <mc:Choice xmlns:v="urn:schemas-microsoft-com:vml" Requires="v">
                <p:oleObj name="Artwork" r:id="rId12" imgW="4219048" imgH="5238095" progId="Adobe.Illustrator.7">
                  <p:embed/>
                </p:oleObj>
              </mc:Choice>
              <mc:Fallback>
                <p:oleObj name="Artwork" r:id="rId12"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0900" y="359410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644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D3A8BB2D-E270-44D1-A171-FF689DC12CC9}"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27</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831318" y="1157001"/>
            <a:ext cx="1512978" cy="523220"/>
          </a:xfrm>
          <a:prstGeom prst="rect">
            <a:avLst/>
          </a:prstGeom>
        </p:spPr>
        <p:txBody>
          <a:bodyPr wrap="none">
            <a:spAutoFit/>
          </a:bodyPr>
          <a:lstStyle/>
          <a:p>
            <a:r>
              <a:rPr lang="es-CO" sz="2800" b="1" dirty="0">
                <a:solidFill>
                  <a:srgbClr val="0070C0"/>
                </a:solidFill>
              </a:rPr>
              <a:t> </a:t>
            </a:r>
            <a:r>
              <a:rPr lang="es-CO" sz="2800" b="1" dirty="0" err="1">
                <a:solidFill>
                  <a:srgbClr val="0070C0"/>
                </a:solidFill>
              </a:rPr>
              <a:t>Tagging</a:t>
            </a:r>
            <a:endParaRPr lang="es-CO" sz="3200" b="1" dirty="0">
              <a:solidFill>
                <a:srgbClr val="0070C0"/>
              </a:solidFill>
            </a:endParaRPr>
          </a:p>
        </p:txBody>
      </p:sp>
      <p:sp>
        <p:nvSpPr>
          <p:cNvPr id="38" name="Slide Number Placeholder 3"/>
          <p:cNvSpPr txBox="1">
            <a:spLocks/>
          </p:cNvSpPr>
          <p:nvPr/>
        </p:nvSpPr>
        <p:spPr bwMode="auto">
          <a:xfrm>
            <a:off x="8120063" y="6553200"/>
            <a:ext cx="990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chemeClr val="bg1"/>
                </a:solidFill>
                <a:latin typeface="+mj-lt"/>
                <a:ea typeface="+mn-ea"/>
                <a:cs typeface="+mn-cs"/>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pPr>
              <a:defRPr/>
            </a:pPr>
            <a:fld id="{16D340A8-CCBC-46DE-B6A8-76B4CBA97A81}" type="slidenum">
              <a:rPr lang="en-US" smtClean="0">
                <a:solidFill>
                  <a:srgbClr val="FFFFFF"/>
                </a:solidFill>
                <a:latin typeface="DIN-Bold"/>
              </a:rPr>
              <a:pPr>
                <a:defRPr/>
              </a:pPr>
              <a:t>27</a:t>
            </a:fld>
            <a:endParaRPr lang="en-US">
              <a:solidFill>
                <a:srgbClr val="FFFFFF"/>
              </a:solidFill>
              <a:latin typeface="DIN-Bold"/>
            </a:endParaRPr>
          </a:p>
        </p:txBody>
      </p:sp>
      <p:sp>
        <p:nvSpPr>
          <p:cNvPr id="208" name="Freeform 2"/>
          <p:cNvSpPr>
            <a:spLocks/>
          </p:cNvSpPr>
          <p:nvPr/>
        </p:nvSpPr>
        <p:spPr bwMode="auto">
          <a:xfrm>
            <a:off x="2552700" y="2420938"/>
            <a:ext cx="4446588" cy="350837"/>
          </a:xfrm>
          <a:custGeom>
            <a:avLst/>
            <a:gdLst>
              <a:gd name="T0" fmla="*/ 0 w 3151"/>
              <a:gd name="T1" fmla="*/ 196 h 221"/>
              <a:gd name="T2" fmla="*/ 0 w 3151"/>
              <a:gd name="T3" fmla="*/ 0 h 221"/>
              <a:gd name="T4" fmla="*/ 3150 w 3151"/>
              <a:gd name="T5" fmla="*/ 0 h 221"/>
              <a:gd name="T6" fmla="*/ 3150 w 3151"/>
              <a:gd name="T7" fmla="*/ 220 h 2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51" h="221">
                <a:moveTo>
                  <a:pt x="0" y="196"/>
                </a:moveTo>
                <a:lnTo>
                  <a:pt x="0" y="0"/>
                </a:lnTo>
                <a:lnTo>
                  <a:pt x="3150" y="0"/>
                </a:lnTo>
                <a:lnTo>
                  <a:pt x="3150" y="220"/>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09" name="Rectangle 3"/>
          <p:cNvSpPr>
            <a:spLocks noChangeArrowheads="1"/>
          </p:cNvSpPr>
          <p:nvPr/>
        </p:nvSpPr>
        <p:spPr bwMode="auto">
          <a:xfrm>
            <a:off x="6900863" y="3740150"/>
            <a:ext cx="1350962" cy="11715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r" fontAlgn="base">
              <a:lnSpc>
                <a:spcPct val="90000"/>
              </a:lnSpc>
              <a:spcBef>
                <a:spcPct val="0"/>
              </a:spcBef>
              <a:spcAft>
                <a:spcPct val="0"/>
              </a:spcAft>
            </a:pPr>
            <a:endParaRPr lang="en-US" altLang="es-CO" sz="1400" b="1">
              <a:solidFill>
                <a:srgbClr val="D8DCE2"/>
              </a:solidFill>
              <a:latin typeface="Arial" pitchFamily="34" charset="0"/>
              <a:cs typeface="Arial" pitchFamily="34" charset="0"/>
            </a:endParaRPr>
          </a:p>
          <a:p>
            <a:pPr algn="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VLAN A</a:t>
            </a:r>
            <a:endParaRPr lang="en-US" altLang="es-CO" sz="1400" b="1">
              <a:solidFill>
                <a:srgbClr val="D8DCE2"/>
              </a:solidFill>
              <a:latin typeface="Arial" pitchFamily="34" charset="0"/>
              <a:cs typeface="Arial" pitchFamily="34" charset="0"/>
            </a:endParaRPr>
          </a:p>
        </p:txBody>
      </p:sp>
      <p:sp>
        <p:nvSpPr>
          <p:cNvPr id="210" name="Rectangle 4"/>
          <p:cNvSpPr>
            <a:spLocks noChangeArrowheads="1"/>
          </p:cNvSpPr>
          <p:nvPr/>
        </p:nvSpPr>
        <p:spPr bwMode="blackWhite">
          <a:xfrm>
            <a:off x="5902325" y="3686175"/>
            <a:ext cx="936625" cy="1214438"/>
          </a:xfrm>
          <a:prstGeom prst="rect">
            <a:avLst/>
          </a:prstGeom>
          <a:solidFill>
            <a:srgbClr val="D8DCE2"/>
          </a:solidFill>
          <a:ln w="12700">
            <a:solidFill>
              <a:srgbClr val="FFFFFF"/>
            </a:solidFill>
            <a:miter lim="800000"/>
            <a:headEnd/>
            <a:tailEnd/>
          </a:ln>
        </p:spPr>
        <p:txBody>
          <a:bodyPr wrap="none" lIns="92075" tIns="46038" rIns="92075" bIns="46038" anchor="ctr"/>
          <a:lstStyle>
            <a:lvl1pPr defTabSz="554038" eaLnBrk="0" hangingPunct="0">
              <a:defRPr>
                <a:solidFill>
                  <a:schemeClr val="tx1"/>
                </a:solidFill>
                <a:latin typeface="DIN-Medium"/>
              </a:defRPr>
            </a:lvl1pPr>
            <a:lvl2pPr marL="742950" indent="-285750" defTabSz="554038" eaLnBrk="0" hangingPunct="0">
              <a:defRPr>
                <a:solidFill>
                  <a:schemeClr val="tx1"/>
                </a:solidFill>
                <a:latin typeface="DIN-Medium"/>
              </a:defRPr>
            </a:lvl2pPr>
            <a:lvl3pPr marL="1143000" indent="-228600" defTabSz="554038" eaLnBrk="0" hangingPunct="0">
              <a:defRPr>
                <a:solidFill>
                  <a:schemeClr val="tx1"/>
                </a:solidFill>
                <a:latin typeface="DIN-Medium"/>
              </a:defRPr>
            </a:lvl3pPr>
            <a:lvl4pPr marL="1600200" indent="-228600" defTabSz="554038" eaLnBrk="0" hangingPunct="0">
              <a:defRPr>
                <a:solidFill>
                  <a:schemeClr val="tx1"/>
                </a:solidFill>
                <a:latin typeface="DIN-Medium"/>
              </a:defRPr>
            </a:lvl4pPr>
            <a:lvl5pPr marL="2057400" indent="-228600" defTabSz="554038" eaLnBrk="0" hangingPunct="0">
              <a:defRPr>
                <a:solidFill>
                  <a:schemeClr val="tx1"/>
                </a:solidFill>
                <a:latin typeface="DIN-Medium"/>
              </a:defRPr>
            </a:lvl5pPr>
            <a:lvl6pPr marL="2514600" indent="-228600" defTabSz="554038" eaLnBrk="0" fontAlgn="base" hangingPunct="0">
              <a:spcBef>
                <a:spcPct val="0"/>
              </a:spcBef>
              <a:spcAft>
                <a:spcPct val="0"/>
              </a:spcAft>
              <a:defRPr>
                <a:solidFill>
                  <a:schemeClr val="tx1"/>
                </a:solidFill>
                <a:latin typeface="DIN-Medium"/>
              </a:defRPr>
            </a:lvl6pPr>
            <a:lvl7pPr marL="2971800" indent="-228600" defTabSz="554038" eaLnBrk="0" fontAlgn="base" hangingPunct="0">
              <a:spcBef>
                <a:spcPct val="0"/>
              </a:spcBef>
              <a:spcAft>
                <a:spcPct val="0"/>
              </a:spcAft>
              <a:defRPr>
                <a:solidFill>
                  <a:schemeClr val="tx1"/>
                </a:solidFill>
                <a:latin typeface="DIN-Medium"/>
              </a:defRPr>
            </a:lvl7pPr>
            <a:lvl8pPr marL="3429000" indent="-228600" defTabSz="554038" eaLnBrk="0" fontAlgn="base" hangingPunct="0">
              <a:spcBef>
                <a:spcPct val="0"/>
              </a:spcBef>
              <a:spcAft>
                <a:spcPct val="0"/>
              </a:spcAft>
              <a:defRPr>
                <a:solidFill>
                  <a:schemeClr val="tx1"/>
                </a:solidFill>
                <a:latin typeface="DIN-Medium"/>
              </a:defRPr>
            </a:lvl8pPr>
            <a:lvl9pPr marL="3886200" indent="-228600" defTabSz="554038" eaLnBrk="0" fontAlgn="base" hangingPunct="0">
              <a:spcBef>
                <a:spcPct val="0"/>
              </a:spcBef>
              <a:spcAft>
                <a:spcPct val="0"/>
              </a:spcAft>
              <a:defRPr>
                <a:solidFill>
                  <a:schemeClr val="tx1"/>
                </a:solidFill>
                <a:latin typeface="DIN-Medium"/>
              </a:defRPr>
            </a:lvl9pPr>
          </a:lstStyle>
          <a:p>
            <a:pPr marL="0" marR="0" lvl="0" indent="0"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VLAN B</a:t>
            </a:r>
          </a:p>
        </p:txBody>
      </p:sp>
      <p:grpSp>
        <p:nvGrpSpPr>
          <p:cNvPr id="211" name="Group 6"/>
          <p:cNvGrpSpPr>
            <a:grpSpLocks/>
          </p:cNvGrpSpPr>
          <p:nvPr/>
        </p:nvGrpSpPr>
        <p:grpSpPr bwMode="auto">
          <a:xfrm>
            <a:off x="2540000" y="4616450"/>
            <a:ext cx="2819400" cy="236538"/>
            <a:chOff x="1800" y="2908"/>
            <a:chExt cx="1998" cy="149"/>
          </a:xfrm>
        </p:grpSpPr>
        <p:sp>
          <p:nvSpPr>
            <p:cNvPr id="212" name="Rectangle 7"/>
            <p:cNvSpPr>
              <a:spLocks noChangeArrowheads="1"/>
            </p:cNvSpPr>
            <p:nvPr/>
          </p:nvSpPr>
          <p:spPr bwMode="auto">
            <a:xfrm>
              <a:off x="1800" y="2919"/>
              <a:ext cx="1912" cy="130"/>
            </a:xfrm>
            <a:prstGeom prst="rect">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3" name="Line 8"/>
            <p:cNvSpPr>
              <a:spLocks noChangeShapeType="1"/>
            </p:cNvSpPr>
            <p:nvPr/>
          </p:nvSpPr>
          <p:spPr bwMode="auto">
            <a:xfrm>
              <a:off x="2923" y="2916"/>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4" name="Rectangle 9"/>
            <p:cNvSpPr>
              <a:spLocks noChangeArrowheads="1"/>
            </p:cNvSpPr>
            <p:nvPr/>
          </p:nvSpPr>
          <p:spPr bwMode="auto">
            <a:xfrm>
              <a:off x="1800" y="2916"/>
              <a:ext cx="997" cy="133"/>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5" name="Rectangle 10"/>
            <p:cNvSpPr>
              <a:spLocks noChangeArrowheads="1"/>
            </p:cNvSpPr>
            <p:nvPr/>
          </p:nvSpPr>
          <p:spPr bwMode="auto">
            <a:xfrm>
              <a:off x="2435" y="2920"/>
              <a:ext cx="5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6" name="Rectangle 11"/>
            <p:cNvSpPr>
              <a:spLocks noChangeArrowheads="1"/>
            </p:cNvSpPr>
            <p:nvPr/>
          </p:nvSpPr>
          <p:spPr bwMode="auto">
            <a:xfrm>
              <a:off x="1872" y="2908"/>
              <a:ext cx="81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algn="ctr"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MAC Header</a:t>
              </a:r>
            </a:p>
          </p:txBody>
        </p:sp>
        <p:sp>
          <p:nvSpPr>
            <p:cNvPr id="217" name="Rectangle 12"/>
            <p:cNvSpPr>
              <a:spLocks noChangeArrowheads="1"/>
            </p:cNvSpPr>
            <p:nvPr/>
          </p:nvSpPr>
          <p:spPr bwMode="auto">
            <a:xfrm>
              <a:off x="2747" y="2916"/>
              <a:ext cx="1021" cy="133"/>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18" name="Rectangle 13"/>
            <p:cNvSpPr>
              <a:spLocks noChangeArrowheads="1"/>
            </p:cNvSpPr>
            <p:nvPr/>
          </p:nvSpPr>
          <p:spPr bwMode="auto">
            <a:xfrm>
              <a:off x="2745" y="2908"/>
              <a:ext cx="64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algn="ctr"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IP Header</a:t>
              </a:r>
              <a:endParaRPr kumimoji="0" lang="en-US" altLang="es-CO" sz="1200" b="1"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219" name="Line 14"/>
            <p:cNvSpPr>
              <a:spLocks noChangeShapeType="1"/>
            </p:cNvSpPr>
            <p:nvPr/>
          </p:nvSpPr>
          <p:spPr bwMode="auto">
            <a:xfrm>
              <a:off x="2743" y="2916"/>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0" name="Line 15"/>
            <p:cNvSpPr>
              <a:spLocks noChangeShapeType="1"/>
            </p:cNvSpPr>
            <p:nvPr/>
          </p:nvSpPr>
          <p:spPr bwMode="auto">
            <a:xfrm>
              <a:off x="3358" y="2916"/>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21" name="Rectangle 16"/>
            <p:cNvSpPr>
              <a:spLocks noChangeArrowheads="1"/>
            </p:cNvSpPr>
            <p:nvPr/>
          </p:nvSpPr>
          <p:spPr bwMode="auto">
            <a:xfrm>
              <a:off x="3358" y="2908"/>
              <a:ext cx="44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algn="ctr"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Data...</a:t>
              </a:r>
            </a:p>
          </p:txBody>
        </p:sp>
      </p:grpSp>
      <p:sp>
        <p:nvSpPr>
          <p:cNvPr id="222" name="Line 17"/>
          <p:cNvSpPr>
            <a:spLocks noChangeShapeType="1"/>
          </p:cNvSpPr>
          <p:nvPr/>
        </p:nvSpPr>
        <p:spPr bwMode="auto">
          <a:xfrm flipV="1">
            <a:off x="2241550" y="4308475"/>
            <a:ext cx="0" cy="804863"/>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23" name="Rectangle 18"/>
          <p:cNvSpPr>
            <a:spLocks noChangeArrowheads="1"/>
          </p:cNvSpPr>
          <p:nvPr/>
        </p:nvSpPr>
        <p:spPr bwMode="auto">
          <a:xfrm>
            <a:off x="830263" y="2779713"/>
            <a:ext cx="8969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900" b="1">
                <a:solidFill>
                  <a:srgbClr val="000000"/>
                </a:solidFill>
                <a:latin typeface="Arial" pitchFamily="34" charset="0"/>
                <a:cs typeface="Arial" pitchFamily="34" charset="0"/>
              </a:rPr>
              <a:t>TAG </a:t>
            </a:r>
          </a:p>
          <a:p>
            <a:pPr algn="ctr" fontAlgn="base">
              <a:lnSpc>
                <a:spcPct val="90000"/>
              </a:lnSpc>
              <a:spcBef>
                <a:spcPct val="0"/>
              </a:spcBef>
              <a:spcAft>
                <a:spcPct val="0"/>
              </a:spcAft>
            </a:pPr>
            <a:r>
              <a:rPr lang="en-US" altLang="es-CO" sz="1900" b="1">
                <a:solidFill>
                  <a:srgbClr val="000000"/>
                </a:solidFill>
                <a:latin typeface="Arial" pitchFamily="34" charset="0"/>
                <a:cs typeface="Arial" pitchFamily="34" charset="0"/>
              </a:rPr>
              <a:t>added</a:t>
            </a:r>
          </a:p>
        </p:txBody>
      </p:sp>
      <p:sp>
        <p:nvSpPr>
          <p:cNvPr id="224" name="Rectangle 19"/>
          <p:cNvSpPr>
            <a:spLocks noChangeArrowheads="1"/>
          </p:cNvSpPr>
          <p:nvPr/>
        </p:nvSpPr>
        <p:spPr bwMode="auto">
          <a:xfrm>
            <a:off x="7554913" y="3154363"/>
            <a:ext cx="11922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900" b="1">
                <a:solidFill>
                  <a:srgbClr val="000000"/>
                </a:solidFill>
                <a:latin typeface="Arial" pitchFamily="34" charset="0"/>
                <a:cs typeface="Arial" pitchFamily="34" charset="0"/>
              </a:rPr>
              <a:t>TAG </a:t>
            </a:r>
          </a:p>
          <a:p>
            <a:pPr algn="ctr" fontAlgn="base">
              <a:lnSpc>
                <a:spcPct val="90000"/>
              </a:lnSpc>
              <a:spcBef>
                <a:spcPct val="0"/>
              </a:spcBef>
              <a:spcAft>
                <a:spcPct val="0"/>
              </a:spcAft>
            </a:pPr>
            <a:r>
              <a:rPr lang="en-US" altLang="es-CO" sz="1900" b="1">
                <a:solidFill>
                  <a:srgbClr val="000000"/>
                </a:solidFill>
                <a:latin typeface="Arial" pitchFamily="34" charset="0"/>
                <a:cs typeface="Arial" pitchFamily="34" charset="0"/>
              </a:rPr>
              <a:t>removed</a:t>
            </a:r>
          </a:p>
        </p:txBody>
      </p:sp>
      <p:sp>
        <p:nvSpPr>
          <p:cNvPr id="225" name="Oval 20"/>
          <p:cNvSpPr>
            <a:spLocks noChangeArrowheads="1"/>
          </p:cNvSpPr>
          <p:nvPr/>
        </p:nvSpPr>
        <p:spPr bwMode="auto">
          <a:xfrm>
            <a:off x="1489075" y="4430713"/>
            <a:ext cx="465138" cy="469900"/>
          </a:xfrm>
          <a:prstGeom prst="ellipse">
            <a:avLst/>
          </a:prstGeom>
          <a:noFill/>
          <a:ln w="25400">
            <a:solidFill>
              <a:srgbClr val="000000"/>
            </a:solidFill>
            <a:round/>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1</a:t>
            </a:r>
          </a:p>
        </p:txBody>
      </p:sp>
      <p:sp>
        <p:nvSpPr>
          <p:cNvPr id="226" name="Oval 21"/>
          <p:cNvSpPr>
            <a:spLocks noChangeArrowheads="1"/>
          </p:cNvSpPr>
          <p:nvPr/>
        </p:nvSpPr>
        <p:spPr bwMode="auto">
          <a:xfrm>
            <a:off x="1017588" y="3368675"/>
            <a:ext cx="465137" cy="469900"/>
          </a:xfrm>
          <a:prstGeom prst="ellipse">
            <a:avLst/>
          </a:prstGeom>
          <a:noFill/>
          <a:ln w="25400">
            <a:solidFill>
              <a:srgbClr val="000000"/>
            </a:solidFill>
            <a:round/>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2</a:t>
            </a:r>
          </a:p>
        </p:txBody>
      </p:sp>
      <p:sp>
        <p:nvSpPr>
          <p:cNvPr id="227" name="Oval 22"/>
          <p:cNvSpPr>
            <a:spLocks noChangeArrowheads="1"/>
          </p:cNvSpPr>
          <p:nvPr/>
        </p:nvSpPr>
        <p:spPr bwMode="auto">
          <a:xfrm>
            <a:off x="4335463" y="2743200"/>
            <a:ext cx="465137" cy="469900"/>
          </a:xfrm>
          <a:prstGeom prst="ellipse">
            <a:avLst/>
          </a:prstGeom>
          <a:noFill/>
          <a:ln w="25400">
            <a:solidFill>
              <a:srgbClr val="000000"/>
            </a:solidFill>
            <a:round/>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3</a:t>
            </a:r>
          </a:p>
        </p:txBody>
      </p:sp>
      <p:sp>
        <p:nvSpPr>
          <p:cNvPr id="228" name="Oval 23"/>
          <p:cNvSpPr>
            <a:spLocks noChangeArrowheads="1"/>
          </p:cNvSpPr>
          <p:nvPr/>
        </p:nvSpPr>
        <p:spPr bwMode="auto">
          <a:xfrm>
            <a:off x="7854950" y="2566988"/>
            <a:ext cx="465138" cy="469900"/>
          </a:xfrm>
          <a:prstGeom prst="ellipse">
            <a:avLst/>
          </a:prstGeom>
          <a:noFill/>
          <a:ln w="25400">
            <a:solidFill>
              <a:srgbClr val="000000"/>
            </a:solidFill>
            <a:round/>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4</a:t>
            </a:r>
          </a:p>
        </p:txBody>
      </p:sp>
      <p:sp>
        <p:nvSpPr>
          <p:cNvPr id="229" name="Oval 24"/>
          <p:cNvSpPr>
            <a:spLocks noChangeArrowheads="1"/>
          </p:cNvSpPr>
          <p:nvPr/>
        </p:nvSpPr>
        <p:spPr bwMode="auto">
          <a:xfrm>
            <a:off x="7993063" y="5029200"/>
            <a:ext cx="465137" cy="469900"/>
          </a:xfrm>
          <a:prstGeom prst="ellipse">
            <a:avLst/>
          </a:prstGeom>
          <a:noFill/>
          <a:ln w="25400">
            <a:solidFill>
              <a:srgbClr val="000000"/>
            </a:solidFill>
            <a:round/>
            <a:headEnd/>
            <a:tailEnd/>
          </a:ln>
          <a:effectLst/>
        </p:spPr>
        <p:txBody>
          <a:bodyPr wrap="none" lIns="92075" tIns="46038" rIns="92075" bIns="46038" anchor="ct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5</a:t>
            </a:r>
          </a:p>
        </p:txBody>
      </p:sp>
      <p:grpSp>
        <p:nvGrpSpPr>
          <p:cNvPr id="230" name="Group 25"/>
          <p:cNvGrpSpPr>
            <a:grpSpLocks/>
          </p:cNvGrpSpPr>
          <p:nvPr/>
        </p:nvGrpSpPr>
        <p:grpSpPr bwMode="auto">
          <a:xfrm>
            <a:off x="1897063" y="1676400"/>
            <a:ext cx="5634037" cy="369888"/>
            <a:chOff x="1344" y="1056"/>
            <a:chExt cx="3744" cy="233"/>
          </a:xfrm>
        </p:grpSpPr>
        <p:sp>
          <p:nvSpPr>
            <p:cNvPr id="231" name="Rectangle 26"/>
            <p:cNvSpPr>
              <a:spLocks noChangeArrowheads="1"/>
            </p:cNvSpPr>
            <p:nvPr/>
          </p:nvSpPr>
          <p:spPr bwMode="auto">
            <a:xfrm>
              <a:off x="1344" y="1060"/>
              <a:ext cx="3744" cy="225"/>
            </a:xfrm>
            <a:prstGeom prst="rect">
              <a:avLst/>
            </a:prstGeom>
            <a:solidFill>
              <a:srgbClr val="C0C0C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2" name="Line 27"/>
            <p:cNvSpPr>
              <a:spLocks noChangeShapeType="1"/>
            </p:cNvSpPr>
            <p:nvPr/>
          </p:nvSpPr>
          <p:spPr bwMode="auto">
            <a:xfrm>
              <a:off x="3542" y="1056"/>
              <a:ext cx="0" cy="233"/>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3" name="Line 28"/>
            <p:cNvSpPr>
              <a:spLocks noChangeShapeType="1"/>
            </p:cNvSpPr>
            <p:nvPr/>
          </p:nvSpPr>
          <p:spPr bwMode="auto">
            <a:xfrm>
              <a:off x="2241" y="1056"/>
              <a:ext cx="0" cy="233"/>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4" name="Rectangle 29"/>
            <p:cNvSpPr>
              <a:spLocks noChangeArrowheads="1"/>
            </p:cNvSpPr>
            <p:nvPr/>
          </p:nvSpPr>
          <p:spPr bwMode="auto">
            <a:xfrm>
              <a:off x="2549" y="1073"/>
              <a:ext cx="738" cy="21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 VLAN A</a:t>
              </a:r>
            </a:p>
          </p:txBody>
        </p:sp>
        <p:sp>
          <p:nvSpPr>
            <p:cNvPr id="235" name="Rectangle 30"/>
            <p:cNvSpPr>
              <a:spLocks noChangeArrowheads="1"/>
            </p:cNvSpPr>
            <p:nvPr/>
          </p:nvSpPr>
          <p:spPr bwMode="auto">
            <a:xfrm>
              <a:off x="1344" y="1060"/>
              <a:ext cx="1230" cy="225"/>
            </a:xfrm>
            <a:prstGeom prst="rect">
              <a:avLst/>
            </a:prstGeom>
            <a:solidFill>
              <a:srgbClr val="C0C0C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6" name="Rectangle 31"/>
            <p:cNvSpPr>
              <a:spLocks noChangeArrowheads="1"/>
            </p:cNvSpPr>
            <p:nvPr/>
          </p:nvSpPr>
          <p:spPr bwMode="auto">
            <a:xfrm>
              <a:off x="1460" y="1073"/>
              <a:ext cx="1053" cy="21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MAC Header</a:t>
              </a:r>
            </a:p>
          </p:txBody>
        </p:sp>
        <p:sp>
          <p:nvSpPr>
            <p:cNvPr id="237" name="Rectangle 32"/>
            <p:cNvSpPr>
              <a:spLocks noChangeArrowheads="1"/>
            </p:cNvSpPr>
            <p:nvPr/>
          </p:nvSpPr>
          <p:spPr bwMode="auto">
            <a:xfrm>
              <a:off x="3405" y="1073"/>
              <a:ext cx="838" cy="21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IP Header</a:t>
              </a:r>
            </a:p>
          </p:txBody>
        </p:sp>
        <p:sp>
          <p:nvSpPr>
            <p:cNvPr id="238" name="Line 33"/>
            <p:cNvSpPr>
              <a:spLocks noChangeShapeType="1"/>
            </p:cNvSpPr>
            <p:nvPr/>
          </p:nvSpPr>
          <p:spPr bwMode="auto">
            <a:xfrm>
              <a:off x="2568" y="1056"/>
              <a:ext cx="0" cy="233"/>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9" name="Line 34"/>
            <p:cNvSpPr>
              <a:spLocks noChangeShapeType="1"/>
            </p:cNvSpPr>
            <p:nvPr/>
          </p:nvSpPr>
          <p:spPr bwMode="auto">
            <a:xfrm>
              <a:off x="3247" y="1056"/>
              <a:ext cx="0" cy="233"/>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0" name="Line 35"/>
            <p:cNvSpPr>
              <a:spLocks noChangeShapeType="1"/>
            </p:cNvSpPr>
            <p:nvPr/>
          </p:nvSpPr>
          <p:spPr bwMode="auto">
            <a:xfrm>
              <a:off x="4392" y="1056"/>
              <a:ext cx="0" cy="233"/>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1" name="Rectangle 36"/>
            <p:cNvSpPr>
              <a:spLocks noChangeArrowheads="1"/>
            </p:cNvSpPr>
            <p:nvPr/>
          </p:nvSpPr>
          <p:spPr bwMode="auto">
            <a:xfrm>
              <a:off x="4471" y="1073"/>
              <a:ext cx="579" cy="21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defTabSz="585788" eaLnBrk="0" hangingPunct="0">
                <a:defRPr>
                  <a:solidFill>
                    <a:schemeClr val="tx1"/>
                  </a:solidFill>
                  <a:latin typeface="DIN-Medium"/>
                </a:defRPr>
              </a:lvl1pPr>
              <a:lvl2pPr marL="742950" indent="-285750" defTabSz="585788" eaLnBrk="0" hangingPunct="0">
                <a:defRPr>
                  <a:solidFill>
                    <a:schemeClr val="tx1"/>
                  </a:solidFill>
                  <a:latin typeface="DIN-Medium"/>
                </a:defRPr>
              </a:lvl2pPr>
              <a:lvl3pPr marL="1143000" indent="-228600" defTabSz="585788" eaLnBrk="0" hangingPunct="0">
                <a:defRPr>
                  <a:solidFill>
                    <a:schemeClr val="tx1"/>
                  </a:solidFill>
                  <a:latin typeface="DIN-Medium"/>
                </a:defRPr>
              </a:lvl3pPr>
              <a:lvl4pPr marL="1600200" indent="-228600" defTabSz="585788" eaLnBrk="0" hangingPunct="0">
                <a:defRPr>
                  <a:solidFill>
                    <a:schemeClr val="tx1"/>
                  </a:solidFill>
                  <a:latin typeface="DIN-Medium"/>
                </a:defRPr>
              </a:lvl4pPr>
              <a:lvl5pPr marL="2057400" indent="-228600" defTabSz="585788" eaLnBrk="0" hangingPunct="0">
                <a:defRPr>
                  <a:solidFill>
                    <a:schemeClr val="tx1"/>
                  </a:solidFill>
                  <a:latin typeface="DIN-Medium"/>
                </a:defRPr>
              </a:lvl5pPr>
              <a:lvl6pPr marL="2514600" indent="-228600" defTabSz="585788" eaLnBrk="0" fontAlgn="base" hangingPunct="0">
                <a:spcBef>
                  <a:spcPct val="0"/>
                </a:spcBef>
                <a:spcAft>
                  <a:spcPct val="0"/>
                </a:spcAft>
                <a:defRPr>
                  <a:solidFill>
                    <a:schemeClr val="tx1"/>
                  </a:solidFill>
                  <a:latin typeface="DIN-Medium"/>
                </a:defRPr>
              </a:lvl6pPr>
              <a:lvl7pPr marL="2971800" indent="-228600" defTabSz="585788" eaLnBrk="0" fontAlgn="base" hangingPunct="0">
                <a:spcBef>
                  <a:spcPct val="0"/>
                </a:spcBef>
                <a:spcAft>
                  <a:spcPct val="0"/>
                </a:spcAft>
                <a:defRPr>
                  <a:solidFill>
                    <a:schemeClr val="tx1"/>
                  </a:solidFill>
                  <a:latin typeface="DIN-Medium"/>
                </a:defRPr>
              </a:lvl7pPr>
              <a:lvl8pPr marL="3429000" indent="-228600" defTabSz="585788" eaLnBrk="0" fontAlgn="base" hangingPunct="0">
                <a:spcBef>
                  <a:spcPct val="0"/>
                </a:spcBef>
                <a:spcAft>
                  <a:spcPct val="0"/>
                </a:spcAft>
                <a:defRPr>
                  <a:solidFill>
                    <a:schemeClr val="tx1"/>
                  </a:solidFill>
                  <a:latin typeface="DIN-Medium"/>
                </a:defRPr>
              </a:lvl8pPr>
              <a:lvl9pPr marL="3886200" indent="-228600" defTabSz="585788" eaLnBrk="0" fontAlgn="base" hangingPunct="0">
                <a:spcBef>
                  <a:spcPct val="0"/>
                </a:spcBef>
                <a:spcAft>
                  <a:spcPct val="0"/>
                </a:spcAft>
                <a:defRPr>
                  <a:solidFill>
                    <a:schemeClr val="tx1"/>
                  </a:solidFill>
                  <a:latin typeface="DIN-Medium"/>
                </a:defRPr>
              </a:lvl9pPr>
            </a:lstStyle>
            <a:p>
              <a:pPr marL="0" marR="0" lvl="0" indent="0" defTabSz="585788" eaLnBrk="0" fontAlgn="base" latinLnBrk="0" hangingPunct="0">
                <a:lnSpc>
                  <a:spcPct val="90000"/>
                </a:lnSpc>
                <a:spcBef>
                  <a:spcPct val="0"/>
                </a:spcBef>
                <a:spcAft>
                  <a:spcPct val="0"/>
                </a:spcAft>
                <a:buClrTx/>
                <a:buSzTx/>
                <a:buFontTx/>
                <a:buNone/>
                <a:tabLst/>
                <a:defRPr/>
              </a:pPr>
              <a:r>
                <a:rPr kumimoji="0" lang="en-US" altLang="es-CO" sz="1900" b="1" i="0" u="none" strike="noStrike" kern="0" cap="none" spc="0" normalizeH="0" baseline="0" noProof="0">
                  <a:ln>
                    <a:noFill/>
                  </a:ln>
                  <a:solidFill>
                    <a:srgbClr val="000000"/>
                  </a:solidFill>
                  <a:effectLst/>
                  <a:uLnTx/>
                  <a:uFillTx/>
                  <a:latin typeface="Arial" pitchFamily="34" charset="0"/>
                  <a:cs typeface="Arial" pitchFamily="34" charset="0"/>
                </a:rPr>
                <a:t>Data...</a:t>
              </a:r>
            </a:p>
          </p:txBody>
        </p:sp>
      </p:grpSp>
      <p:sp>
        <p:nvSpPr>
          <p:cNvPr id="242" name="Line 37"/>
          <p:cNvSpPr>
            <a:spLocks noChangeShapeType="1"/>
          </p:cNvSpPr>
          <p:nvPr/>
        </p:nvSpPr>
        <p:spPr bwMode="auto">
          <a:xfrm flipV="1">
            <a:off x="1885950" y="2897188"/>
            <a:ext cx="0" cy="603250"/>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43" name="Line 38"/>
          <p:cNvSpPr>
            <a:spLocks noChangeShapeType="1"/>
          </p:cNvSpPr>
          <p:nvPr/>
        </p:nvSpPr>
        <p:spPr bwMode="auto">
          <a:xfrm flipV="1">
            <a:off x="7615238" y="2868613"/>
            <a:ext cx="0" cy="603250"/>
          </a:xfrm>
          <a:prstGeom prst="line">
            <a:avLst/>
          </a:prstGeom>
          <a:noFill/>
          <a:ln w="12700">
            <a:solidFill>
              <a:srgbClr val="00FF00"/>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44" name="Freeform 39"/>
          <p:cNvSpPr>
            <a:spLocks/>
          </p:cNvSpPr>
          <p:nvPr/>
        </p:nvSpPr>
        <p:spPr bwMode="auto">
          <a:xfrm>
            <a:off x="2787650" y="3614738"/>
            <a:ext cx="0" cy="500062"/>
          </a:xfrm>
          <a:custGeom>
            <a:avLst/>
            <a:gdLst>
              <a:gd name="T0" fmla="*/ 0 w 1"/>
              <a:gd name="T1" fmla="*/ 0 h 315"/>
              <a:gd name="T2" fmla="*/ 0 w 1"/>
              <a:gd name="T3" fmla="*/ 314 h 315"/>
              <a:gd name="T4" fmla="*/ 0 60000 65536"/>
              <a:gd name="T5" fmla="*/ 0 60000 65536"/>
            </a:gdLst>
            <a:ahLst/>
            <a:cxnLst>
              <a:cxn ang="T4">
                <a:pos x="T0" y="T1"/>
              </a:cxn>
              <a:cxn ang="T5">
                <a:pos x="T2" y="T3"/>
              </a:cxn>
            </a:cxnLst>
            <a:rect l="0" t="0" r="r" b="b"/>
            <a:pathLst>
              <a:path w="1" h="315">
                <a:moveTo>
                  <a:pt x="0" y="0"/>
                </a:moveTo>
                <a:lnTo>
                  <a:pt x="0" y="314"/>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5" name="Freeform 40"/>
          <p:cNvSpPr>
            <a:spLocks/>
          </p:cNvSpPr>
          <p:nvPr/>
        </p:nvSpPr>
        <p:spPr bwMode="auto">
          <a:xfrm>
            <a:off x="2170113" y="3589338"/>
            <a:ext cx="1587" cy="384175"/>
          </a:xfrm>
          <a:custGeom>
            <a:avLst/>
            <a:gdLst>
              <a:gd name="T0" fmla="*/ 0 w 1"/>
              <a:gd name="T1" fmla="*/ 0 h 242"/>
              <a:gd name="T2" fmla="*/ 0 w 1"/>
              <a:gd name="T3" fmla="*/ 241 h 242"/>
              <a:gd name="T4" fmla="*/ 0 60000 65536"/>
              <a:gd name="T5" fmla="*/ 0 60000 65536"/>
            </a:gdLst>
            <a:ahLst/>
            <a:cxnLst>
              <a:cxn ang="T4">
                <a:pos x="T0" y="T1"/>
              </a:cxn>
              <a:cxn ang="T5">
                <a:pos x="T2" y="T3"/>
              </a:cxn>
            </a:cxnLst>
            <a:rect l="0" t="0" r="r" b="b"/>
            <a:pathLst>
              <a:path w="1" h="242">
                <a:moveTo>
                  <a:pt x="0" y="0"/>
                </a:moveTo>
                <a:lnTo>
                  <a:pt x="0" y="241"/>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6" name="Freeform 41"/>
          <p:cNvSpPr>
            <a:spLocks/>
          </p:cNvSpPr>
          <p:nvPr/>
        </p:nvSpPr>
        <p:spPr bwMode="auto">
          <a:xfrm>
            <a:off x="2278063" y="3606800"/>
            <a:ext cx="1587" cy="355600"/>
          </a:xfrm>
          <a:custGeom>
            <a:avLst/>
            <a:gdLst>
              <a:gd name="T0" fmla="*/ 0 w 1"/>
              <a:gd name="T1" fmla="*/ 0 h 224"/>
              <a:gd name="T2" fmla="*/ 0 w 1"/>
              <a:gd name="T3" fmla="*/ 223 h 224"/>
              <a:gd name="T4" fmla="*/ 0 60000 65536"/>
              <a:gd name="T5" fmla="*/ 0 60000 65536"/>
            </a:gdLst>
            <a:ahLst/>
            <a:cxnLst>
              <a:cxn ang="T4">
                <a:pos x="T0" y="T1"/>
              </a:cxn>
              <a:cxn ang="T5">
                <a:pos x="T2" y="T3"/>
              </a:cxn>
            </a:cxnLst>
            <a:rect l="0" t="0" r="r" b="b"/>
            <a:pathLst>
              <a:path w="1" h="224">
                <a:moveTo>
                  <a:pt x="0" y="0"/>
                </a:moveTo>
                <a:lnTo>
                  <a:pt x="0" y="223"/>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7" name="Rectangle 42"/>
          <p:cNvSpPr>
            <a:spLocks noChangeArrowheads="1"/>
          </p:cNvSpPr>
          <p:nvPr/>
        </p:nvSpPr>
        <p:spPr bwMode="auto">
          <a:xfrm>
            <a:off x="1957388" y="3824288"/>
            <a:ext cx="555625" cy="4476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VLAN </a:t>
            </a:r>
          </a:p>
          <a:p>
            <a:pPr algn="ctr" fontAlgn="base">
              <a:lnSpc>
                <a:spcPct val="90000"/>
              </a:lnSpc>
              <a:spcBef>
                <a:spcPct val="0"/>
              </a:spcBef>
              <a:spcAft>
                <a:spcPct val="0"/>
              </a:spcAft>
            </a:pPr>
            <a:r>
              <a:rPr lang="en-US" altLang="es-CO" sz="1400" b="1">
                <a:solidFill>
                  <a:srgbClr val="000404"/>
                </a:solidFill>
                <a:latin typeface="Arial" pitchFamily="34" charset="0"/>
                <a:cs typeface="Arial" pitchFamily="34" charset="0"/>
              </a:rPr>
              <a:t>A</a:t>
            </a:r>
            <a:endParaRPr lang="en-US" altLang="es-CO" sz="1400" b="1">
              <a:solidFill>
                <a:srgbClr val="D8DCE2"/>
              </a:solidFill>
              <a:latin typeface="Arial" pitchFamily="34" charset="0"/>
              <a:cs typeface="Arial" pitchFamily="34" charset="0"/>
            </a:endParaRPr>
          </a:p>
        </p:txBody>
      </p:sp>
      <p:sp>
        <p:nvSpPr>
          <p:cNvPr id="248" name="Freeform 43"/>
          <p:cNvSpPr>
            <a:spLocks/>
          </p:cNvSpPr>
          <p:nvPr/>
        </p:nvSpPr>
        <p:spPr bwMode="auto">
          <a:xfrm>
            <a:off x="2882900" y="3594100"/>
            <a:ext cx="1588" cy="503238"/>
          </a:xfrm>
          <a:custGeom>
            <a:avLst/>
            <a:gdLst>
              <a:gd name="T0" fmla="*/ 0 w 1"/>
              <a:gd name="T1" fmla="*/ 0 h 317"/>
              <a:gd name="T2" fmla="*/ 0 w 1"/>
              <a:gd name="T3" fmla="*/ 316 h 317"/>
              <a:gd name="T4" fmla="*/ 0 60000 65536"/>
              <a:gd name="T5" fmla="*/ 0 60000 65536"/>
            </a:gdLst>
            <a:ahLst/>
            <a:cxnLst>
              <a:cxn ang="T4">
                <a:pos x="T0" y="T1"/>
              </a:cxn>
              <a:cxn ang="T5">
                <a:pos x="T2" y="T3"/>
              </a:cxn>
            </a:cxnLst>
            <a:rect l="0" t="0" r="r" b="b"/>
            <a:pathLst>
              <a:path w="1" h="317">
                <a:moveTo>
                  <a:pt x="0" y="0"/>
                </a:moveTo>
                <a:lnTo>
                  <a:pt x="0" y="316"/>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9" name="Freeform 44"/>
          <p:cNvSpPr>
            <a:spLocks/>
          </p:cNvSpPr>
          <p:nvPr/>
        </p:nvSpPr>
        <p:spPr bwMode="auto">
          <a:xfrm>
            <a:off x="6737350" y="3595688"/>
            <a:ext cx="1588" cy="976312"/>
          </a:xfrm>
          <a:custGeom>
            <a:avLst/>
            <a:gdLst>
              <a:gd name="T0" fmla="*/ 0 w 1"/>
              <a:gd name="T1" fmla="*/ 0 h 615"/>
              <a:gd name="T2" fmla="*/ 0 w 1"/>
              <a:gd name="T3" fmla="*/ 614 h 615"/>
              <a:gd name="T4" fmla="*/ 0 60000 65536"/>
              <a:gd name="T5" fmla="*/ 0 60000 65536"/>
            </a:gdLst>
            <a:ahLst/>
            <a:cxnLst>
              <a:cxn ang="T4">
                <a:pos x="T0" y="T1"/>
              </a:cxn>
              <a:cxn ang="T5">
                <a:pos x="T2" y="T3"/>
              </a:cxn>
            </a:cxnLst>
            <a:rect l="0" t="0" r="r" b="b"/>
            <a:pathLst>
              <a:path w="1" h="615">
                <a:moveTo>
                  <a:pt x="0" y="0"/>
                </a:moveTo>
                <a:lnTo>
                  <a:pt x="0" y="614"/>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0" name="Rectangle 45"/>
          <p:cNvSpPr>
            <a:spLocks noChangeArrowheads="1"/>
          </p:cNvSpPr>
          <p:nvPr/>
        </p:nvSpPr>
        <p:spPr bwMode="blackWhite">
          <a:xfrm>
            <a:off x="2571750" y="3838575"/>
            <a:ext cx="538163" cy="438150"/>
          </a:xfrm>
          <a:prstGeom prst="rect">
            <a:avLst/>
          </a:prstGeom>
          <a:solidFill>
            <a:srgbClr val="D8DCE2"/>
          </a:solidFill>
          <a:ln w="12700">
            <a:solidFill>
              <a:srgbClr val="FFFFFF"/>
            </a:solidFill>
            <a:miter lim="800000"/>
            <a:headEnd/>
            <a:tailEnd/>
          </a:ln>
        </p:spPr>
        <p:txBody>
          <a:bodyPr wrap="none" lIns="92075" tIns="46038" rIns="92075" bIns="46038" anchor="ctr"/>
          <a:lstStyle>
            <a:lvl1pPr defTabSz="554038" eaLnBrk="0" hangingPunct="0">
              <a:defRPr>
                <a:solidFill>
                  <a:schemeClr val="tx1"/>
                </a:solidFill>
                <a:latin typeface="DIN-Medium"/>
              </a:defRPr>
            </a:lvl1pPr>
            <a:lvl2pPr marL="742950" indent="-285750" defTabSz="554038" eaLnBrk="0" hangingPunct="0">
              <a:defRPr>
                <a:solidFill>
                  <a:schemeClr val="tx1"/>
                </a:solidFill>
                <a:latin typeface="DIN-Medium"/>
              </a:defRPr>
            </a:lvl2pPr>
            <a:lvl3pPr marL="1143000" indent="-228600" defTabSz="554038" eaLnBrk="0" hangingPunct="0">
              <a:defRPr>
                <a:solidFill>
                  <a:schemeClr val="tx1"/>
                </a:solidFill>
                <a:latin typeface="DIN-Medium"/>
              </a:defRPr>
            </a:lvl3pPr>
            <a:lvl4pPr marL="1600200" indent="-228600" defTabSz="554038" eaLnBrk="0" hangingPunct="0">
              <a:defRPr>
                <a:solidFill>
                  <a:schemeClr val="tx1"/>
                </a:solidFill>
                <a:latin typeface="DIN-Medium"/>
              </a:defRPr>
            </a:lvl4pPr>
            <a:lvl5pPr marL="2057400" indent="-228600" defTabSz="554038" eaLnBrk="0" hangingPunct="0">
              <a:defRPr>
                <a:solidFill>
                  <a:schemeClr val="tx1"/>
                </a:solidFill>
                <a:latin typeface="DIN-Medium"/>
              </a:defRPr>
            </a:lvl5pPr>
            <a:lvl6pPr marL="2514600" indent="-228600" defTabSz="554038" eaLnBrk="0" fontAlgn="base" hangingPunct="0">
              <a:spcBef>
                <a:spcPct val="0"/>
              </a:spcBef>
              <a:spcAft>
                <a:spcPct val="0"/>
              </a:spcAft>
              <a:defRPr>
                <a:solidFill>
                  <a:schemeClr val="tx1"/>
                </a:solidFill>
                <a:latin typeface="DIN-Medium"/>
              </a:defRPr>
            </a:lvl6pPr>
            <a:lvl7pPr marL="2971800" indent="-228600" defTabSz="554038" eaLnBrk="0" fontAlgn="base" hangingPunct="0">
              <a:spcBef>
                <a:spcPct val="0"/>
              </a:spcBef>
              <a:spcAft>
                <a:spcPct val="0"/>
              </a:spcAft>
              <a:defRPr>
                <a:solidFill>
                  <a:schemeClr val="tx1"/>
                </a:solidFill>
                <a:latin typeface="DIN-Medium"/>
              </a:defRPr>
            </a:lvl7pPr>
            <a:lvl8pPr marL="3429000" indent="-228600" defTabSz="554038" eaLnBrk="0" fontAlgn="base" hangingPunct="0">
              <a:spcBef>
                <a:spcPct val="0"/>
              </a:spcBef>
              <a:spcAft>
                <a:spcPct val="0"/>
              </a:spcAft>
              <a:defRPr>
                <a:solidFill>
                  <a:schemeClr val="tx1"/>
                </a:solidFill>
                <a:latin typeface="DIN-Medium"/>
              </a:defRPr>
            </a:lvl8pPr>
            <a:lvl9pPr marL="3886200" indent="-228600" defTabSz="554038" eaLnBrk="0" fontAlgn="base" hangingPunct="0">
              <a:spcBef>
                <a:spcPct val="0"/>
              </a:spcBef>
              <a:spcAft>
                <a:spcPct val="0"/>
              </a:spcAft>
              <a:defRPr>
                <a:solidFill>
                  <a:schemeClr val="tx1"/>
                </a:solidFill>
                <a:latin typeface="DIN-Medium"/>
              </a:defRPr>
            </a:lvl9pPr>
          </a:lstStyle>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VLAN</a:t>
            </a:r>
          </a:p>
          <a:p>
            <a:pPr marL="0" marR="0" lvl="0" indent="0" algn="ctr" defTabSz="554038"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 B</a:t>
            </a:r>
          </a:p>
        </p:txBody>
      </p:sp>
      <p:sp>
        <p:nvSpPr>
          <p:cNvPr id="251" name="Rectangle 46"/>
          <p:cNvSpPr>
            <a:spLocks noChangeArrowheads="1"/>
          </p:cNvSpPr>
          <p:nvPr/>
        </p:nvSpPr>
        <p:spPr bwMode="auto">
          <a:xfrm>
            <a:off x="2030413" y="2767013"/>
            <a:ext cx="1160462" cy="828675"/>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252" name="Rectangle 47"/>
          <p:cNvSpPr>
            <a:spLocks noChangeArrowheads="1"/>
          </p:cNvSpPr>
          <p:nvPr/>
        </p:nvSpPr>
        <p:spPr bwMode="blackWhite">
          <a:xfrm>
            <a:off x="2082800" y="3003550"/>
            <a:ext cx="106838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38" tIns="36512" rIns="71438" bIns="36512">
            <a:spAutoFit/>
          </a:bodyPr>
          <a:lstStyle>
            <a:lvl1pPr defTabSz="571500" eaLnBrk="0" hangingPunct="0">
              <a:defRPr>
                <a:solidFill>
                  <a:schemeClr val="tx1"/>
                </a:solidFill>
                <a:latin typeface="DIN-Medium"/>
              </a:defRPr>
            </a:lvl1pPr>
            <a:lvl2pPr marL="742950" indent="-285750" defTabSz="571500" eaLnBrk="0" hangingPunct="0">
              <a:defRPr>
                <a:solidFill>
                  <a:schemeClr val="tx1"/>
                </a:solidFill>
                <a:latin typeface="DIN-Medium"/>
              </a:defRPr>
            </a:lvl2pPr>
            <a:lvl3pPr marL="1143000" indent="-228600" defTabSz="571500" eaLnBrk="0" hangingPunct="0">
              <a:defRPr>
                <a:solidFill>
                  <a:schemeClr val="tx1"/>
                </a:solidFill>
                <a:latin typeface="DIN-Medium"/>
              </a:defRPr>
            </a:lvl3pPr>
            <a:lvl4pPr marL="1600200" indent="-228600" defTabSz="571500" eaLnBrk="0" hangingPunct="0">
              <a:defRPr>
                <a:solidFill>
                  <a:schemeClr val="tx1"/>
                </a:solidFill>
                <a:latin typeface="DIN-Medium"/>
              </a:defRPr>
            </a:lvl4pPr>
            <a:lvl5pPr marL="2057400" indent="-228600" defTabSz="571500" eaLnBrk="0" hangingPunct="0">
              <a:defRPr>
                <a:solidFill>
                  <a:schemeClr val="tx1"/>
                </a:solidFill>
                <a:latin typeface="DIN-Medium"/>
              </a:defRPr>
            </a:lvl5pPr>
            <a:lvl6pPr marL="2514600" indent="-228600" defTabSz="571500" eaLnBrk="0" fontAlgn="base" hangingPunct="0">
              <a:spcBef>
                <a:spcPct val="0"/>
              </a:spcBef>
              <a:spcAft>
                <a:spcPct val="0"/>
              </a:spcAft>
              <a:defRPr>
                <a:solidFill>
                  <a:schemeClr val="tx1"/>
                </a:solidFill>
                <a:latin typeface="DIN-Medium"/>
              </a:defRPr>
            </a:lvl6pPr>
            <a:lvl7pPr marL="2971800" indent="-228600" defTabSz="571500" eaLnBrk="0" fontAlgn="base" hangingPunct="0">
              <a:spcBef>
                <a:spcPct val="0"/>
              </a:spcBef>
              <a:spcAft>
                <a:spcPct val="0"/>
              </a:spcAft>
              <a:defRPr>
                <a:solidFill>
                  <a:schemeClr val="tx1"/>
                </a:solidFill>
                <a:latin typeface="DIN-Medium"/>
              </a:defRPr>
            </a:lvl7pPr>
            <a:lvl8pPr marL="3429000" indent="-228600" defTabSz="571500" eaLnBrk="0" fontAlgn="base" hangingPunct="0">
              <a:spcBef>
                <a:spcPct val="0"/>
              </a:spcBef>
              <a:spcAft>
                <a:spcPct val="0"/>
              </a:spcAft>
              <a:defRPr>
                <a:solidFill>
                  <a:schemeClr val="tx1"/>
                </a:solidFill>
                <a:latin typeface="DIN-Medium"/>
              </a:defRPr>
            </a:lvl8pPr>
            <a:lvl9pPr marL="3886200" indent="-228600" defTabSz="571500" eaLnBrk="0" fontAlgn="base" hangingPunct="0">
              <a:spcBef>
                <a:spcPct val="0"/>
              </a:spcBef>
              <a:spcAft>
                <a:spcPct val="0"/>
              </a:spcAft>
              <a:defRPr>
                <a:solidFill>
                  <a:schemeClr val="tx1"/>
                </a:solidFill>
                <a:latin typeface="DIN-Medium"/>
              </a:defRPr>
            </a:lvl9pPr>
          </a:lstStyle>
          <a:p>
            <a:pPr marL="0" marR="0" lvl="0" indent="0" algn="ctr" defTabSz="57150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802.1Q enabled</a:t>
            </a:r>
          </a:p>
        </p:txBody>
      </p:sp>
      <p:grpSp>
        <p:nvGrpSpPr>
          <p:cNvPr id="253" name="Group 48"/>
          <p:cNvGrpSpPr>
            <a:grpSpLocks/>
          </p:cNvGrpSpPr>
          <p:nvPr/>
        </p:nvGrpSpPr>
        <p:grpSpPr bwMode="auto">
          <a:xfrm>
            <a:off x="2057400" y="3613150"/>
            <a:ext cx="971550" cy="30163"/>
            <a:chOff x="1458" y="2276"/>
            <a:chExt cx="689" cy="19"/>
          </a:xfrm>
        </p:grpSpPr>
        <p:sp>
          <p:nvSpPr>
            <p:cNvPr id="254" name="Rectangle 49"/>
            <p:cNvSpPr>
              <a:spLocks noChangeArrowheads="1"/>
            </p:cNvSpPr>
            <p:nvPr/>
          </p:nvSpPr>
          <p:spPr bwMode="auto">
            <a:xfrm>
              <a:off x="1458" y="2276"/>
              <a:ext cx="22"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5" name="Rectangle 50"/>
            <p:cNvSpPr>
              <a:spLocks noChangeArrowheads="1"/>
            </p:cNvSpPr>
            <p:nvPr/>
          </p:nvSpPr>
          <p:spPr bwMode="auto">
            <a:xfrm>
              <a:off x="1510" y="2276"/>
              <a:ext cx="19"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6" name="Rectangle 51"/>
            <p:cNvSpPr>
              <a:spLocks noChangeArrowheads="1"/>
            </p:cNvSpPr>
            <p:nvPr/>
          </p:nvSpPr>
          <p:spPr bwMode="auto">
            <a:xfrm>
              <a:off x="1554" y="2276"/>
              <a:ext cx="21"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7" name="Rectangle 52"/>
            <p:cNvSpPr>
              <a:spLocks noChangeArrowheads="1"/>
            </p:cNvSpPr>
            <p:nvPr/>
          </p:nvSpPr>
          <p:spPr bwMode="auto">
            <a:xfrm>
              <a:off x="1598"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8" name="Rectangle 53"/>
            <p:cNvSpPr>
              <a:spLocks noChangeArrowheads="1"/>
            </p:cNvSpPr>
            <p:nvPr/>
          </p:nvSpPr>
          <p:spPr bwMode="auto">
            <a:xfrm>
              <a:off x="1642"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9" name="Rectangle 54"/>
            <p:cNvSpPr>
              <a:spLocks noChangeArrowheads="1"/>
            </p:cNvSpPr>
            <p:nvPr/>
          </p:nvSpPr>
          <p:spPr bwMode="auto">
            <a:xfrm>
              <a:off x="1686" y="2276"/>
              <a:ext cx="21"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0" name="Rectangle 55"/>
            <p:cNvSpPr>
              <a:spLocks noChangeArrowheads="1"/>
            </p:cNvSpPr>
            <p:nvPr/>
          </p:nvSpPr>
          <p:spPr bwMode="auto">
            <a:xfrm>
              <a:off x="1731"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1" name="Rectangle 56"/>
            <p:cNvSpPr>
              <a:spLocks noChangeArrowheads="1"/>
            </p:cNvSpPr>
            <p:nvPr/>
          </p:nvSpPr>
          <p:spPr bwMode="auto">
            <a:xfrm>
              <a:off x="1773" y="2276"/>
              <a:ext cx="22"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2" name="Rectangle 57"/>
            <p:cNvSpPr>
              <a:spLocks noChangeArrowheads="1"/>
            </p:cNvSpPr>
            <p:nvPr/>
          </p:nvSpPr>
          <p:spPr bwMode="auto">
            <a:xfrm>
              <a:off x="1817" y="2276"/>
              <a:ext cx="21"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3" name="Rectangle 58"/>
            <p:cNvSpPr>
              <a:spLocks noChangeArrowheads="1"/>
            </p:cNvSpPr>
            <p:nvPr/>
          </p:nvSpPr>
          <p:spPr bwMode="auto">
            <a:xfrm>
              <a:off x="1862"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4" name="Rectangle 59"/>
            <p:cNvSpPr>
              <a:spLocks noChangeArrowheads="1"/>
            </p:cNvSpPr>
            <p:nvPr/>
          </p:nvSpPr>
          <p:spPr bwMode="auto">
            <a:xfrm>
              <a:off x="1907" y="2276"/>
              <a:ext cx="19"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5" name="Rectangle 60"/>
            <p:cNvSpPr>
              <a:spLocks noChangeArrowheads="1"/>
            </p:cNvSpPr>
            <p:nvPr/>
          </p:nvSpPr>
          <p:spPr bwMode="auto">
            <a:xfrm>
              <a:off x="1950" y="2276"/>
              <a:ext cx="21"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6" name="Rectangle 61"/>
            <p:cNvSpPr>
              <a:spLocks noChangeArrowheads="1"/>
            </p:cNvSpPr>
            <p:nvPr/>
          </p:nvSpPr>
          <p:spPr bwMode="auto">
            <a:xfrm>
              <a:off x="1994" y="2276"/>
              <a:ext cx="21"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7" name="Rectangle 62"/>
            <p:cNvSpPr>
              <a:spLocks noChangeArrowheads="1"/>
            </p:cNvSpPr>
            <p:nvPr/>
          </p:nvSpPr>
          <p:spPr bwMode="auto">
            <a:xfrm>
              <a:off x="2039"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8" name="Rectangle 63"/>
            <p:cNvSpPr>
              <a:spLocks noChangeArrowheads="1"/>
            </p:cNvSpPr>
            <p:nvPr/>
          </p:nvSpPr>
          <p:spPr bwMode="auto">
            <a:xfrm>
              <a:off x="2084"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9" name="Rectangle 64"/>
            <p:cNvSpPr>
              <a:spLocks noChangeArrowheads="1"/>
            </p:cNvSpPr>
            <p:nvPr/>
          </p:nvSpPr>
          <p:spPr bwMode="auto">
            <a:xfrm>
              <a:off x="2127" y="2276"/>
              <a:ext cx="20" cy="19"/>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270" name="Rectangle 65"/>
          <p:cNvSpPr>
            <a:spLocks noChangeArrowheads="1"/>
          </p:cNvSpPr>
          <p:nvPr/>
        </p:nvSpPr>
        <p:spPr bwMode="auto">
          <a:xfrm>
            <a:off x="2490788" y="2706688"/>
            <a:ext cx="123825" cy="444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1" name="Rectangle 66"/>
          <p:cNvSpPr>
            <a:spLocks noChangeArrowheads="1"/>
          </p:cNvSpPr>
          <p:nvPr/>
        </p:nvSpPr>
        <p:spPr bwMode="auto">
          <a:xfrm>
            <a:off x="2511425" y="2765425"/>
            <a:ext cx="79375" cy="61913"/>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2" name="Rectangle 67"/>
          <p:cNvSpPr>
            <a:spLocks noChangeArrowheads="1"/>
          </p:cNvSpPr>
          <p:nvPr/>
        </p:nvSpPr>
        <p:spPr bwMode="auto">
          <a:xfrm>
            <a:off x="6330950" y="2735263"/>
            <a:ext cx="1181100" cy="823912"/>
          </a:xfrm>
          <a:prstGeom prst="rect">
            <a:avLst/>
          </a:prstGeom>
          <a:solidFill>
            <a:srgbClr val="00DFCA"/>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grpSp>
        <p:nvGrpSpPr>
          <p:cNvPr id="273" name="Group 68"/>
          <p:cNvGrpSpPr>
            <a:grpSpLocks/>
          </p:cNvGrpSpPr>
          <p:nvPr/>
        </p:nvGrpSpPr>
        <p:grpSpPr bwMode="auto">
          <a:xfrm>
            <a:off x="6519863" y="3579813"/>
            <a:ext cx="969962" cy="28575"/>
            <a:chOff x="4620" y="2255"/>
            <a:chExt cx="688" cy="18"/>
          </a:xfrm>
        </p:grpSpPr>
        <p:sp>
          <p:nvSpPr>
            <p:cNvPr id="274" name="Rectangle 69"/>
            <p:cNvSpPr>
              <a:spLocks noChangeArrowheads="1"/>
            </p:cNvSpPr>
            <p:nvPr/>
          </p:nvSpPr>
          <p:spPr bwMode="auto">
            <a:xfrm>
              <a:off x="4620" y="2255"/>
              <a:ext cx="19"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5" name="Rectangle 70"/>
            <p:cNvSpPr>
              <a:spLocks noChangeArrowheads="1"/>
            </p:cNvSpPr>
            <p:nvPr/>
          </p:nvSpPr>
          <p:spPr bwMode="auto">
            <a:xfrm>
              <a:off x="4671"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6" name="Rectangle 71"/>
            <p:cNvSpPr>
              <a:spLocks noChangeArrowheads="1"/>
            </p:cNvSpPr>
            <p:nvPr/>
          </p:nvSpPr>
          <p:spPr bwMode="auto">
            <a:xfrm>
              <a:off x="4714" y="2255"/>
              <a:ext cx="21"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7" name="Rectangle 72"/>
            <p:cNvSpPr>
              <a:spLocks noChangeArrowheads="1"/>
            </p:cNvSpPr>
            <p:nvPr/>
          </p:nvSpPr>
          <p:spPr bwMode="auto">
            <a:xfrm>
              <a:off x="4758" y="2255"/>
              <a:ext cx="21"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8" name="Rectangle 73"/>
            <p:cNvSpPr>
              <a:spLocks noChangeArrowheads="1"/>
            </p:cNvSpPr>
            <p:nvPr/>
          </p:nvSpPr>
          <p:spPr bwMode="auto">
            <a:xfrm>
              <a:off x="4803"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9" name="Rectangle 74"/>
            <p:cNvSpPr>
              <a:spLocks noChangeArrowheads="1"/>
            </p:cNvSpPr>
            <p:nvPr/>
          </p:nvSpPr>
          <p:spPr bwMode="auto">
            <a:xfrm>
              <a:off x="4847" y="2255"/>
              <a:ext cx="21"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0" name="Rectangle 75"/>
            <p:cNvSpPr>
              <a:spLocks noChangeArrowheads="1"/>
            </p:cNvSpPr>
            <p:nvPr/>
          </p:nvSpPr>
          <p:spPr bwMode="auto">
            <a:xfrm>
              <a:off x="4890" y="2255"/>
              <a:ext cx="22"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1" name="Rectangle 76"/>
            <p:cNvSpPr>
              <a:spLocks noChangeArrowheads="1"/>
            </p:cNvSpPr>
            <p:nvPr/>
          </p:nvSpPr>
          <p:spPr bwMode="auto">
            <a:xfrm>
              <a:off x="4935" y="2255"/>
              <a:ext cx="19"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2" name="Rectangle 77"/>
            <p:cNvSpPr>
              <a:spLocks noChangeArrowheads="1"/>
            </p:cNvSpPr>
            <p:nvPr/>
          </p:nvSpPr>
          <p:spPr bwMode="auto">
            <a:xfrm>
              <a:off x="4978" y="2255"/>
              <a:ext cx="22"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3" name="Rectangle 78"/>
            <p:cNvSpPr>
              <a:spLocks noChangeArrowheads="1"/>
            </p:cNvSpPr>
            <p:nvPr/>
          </p:nvSpPr>
          <p:spPr bwMode="auto">
            <a:xfrm>
              <a:off x="5023"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4" name="Rectangle 79"/>
            <p:cNvSpPr>
              <a:spLocks noChangeArrowheads="1"/>
            </p:cNvSpPr>
            <p:nvPr/>
          </p:nvSpPr>
          <p:spPr bwMode="auto">
            <a:xfrm>
              <a:off x="5067"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5" name="Rectangle 80"/>
            <p:cNvSpPr>
              <a:spLocks noChangeArrowheads="1"/>
            </p:cNvSpPr>
            <p:nvPr/>
          </p:nvSpPr>
          <p:spPr bwMode="auto">
            <a:xfrm>
              <a:off x="5112" y="2255"/>
              <a:ext cx="19"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6" name="Rectangle 81"/>
            <p:cNvSpPr>
              <a:spLocks noChangeArrowheads="1"/>
            </p:cNvSpPr>
            <p:nvPr/>
          </p:nvSpPr>
          <p:spPr bwMode="auto">
            <a:xfrm>
              <a:off x="5155" y="2255"/>
              <a:ext cx="21"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7" name="Rectangle 82"/>
            <p:cNvSpPr>
              <a:spLocks noChangeArrowheads="1"/>
            </p:cNvSpPr>
            <p:nvPr/>
          </p:nvSpPr>
          <p:spPr bwMode="auto">
            <a:xfrm>
              <a:off x="5199"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8" name="Rectangle 83"/>
            <p:cNvSpPr>
              <a:spLocks noChangeArrowheads="1"/>
            </p:cNvSpPr>
            <p:nvPr/>
          </p:nvSpPr>
          <p:spPr bwMode="auto">
            <a:xfrm>
              <a:off x="5243" y="2255"/>
              <a:ext cx="20"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9" name="Rectangle 84"/>
            <p:cNvSpPr>
              <a:spLocks noChangeArrowheads="1"/>
            </p:cNvSpPr>
            <p:nvPr/>
          </p:nvSpPr>
          <p:spPr bwMode="auto">
            <a:xfrm>
              <a:off x="5289" y="2255"/>
              <a:ext cx="19" cy="18"/>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290" name="Rectangle 85"/>
          <p:cNvSpPr>
            <a:spLocks noChangeArrowheads="1"/>
          </p:cNvSpPr>
          <p:nvPr/>
        </p:nvSpPr>
        <p:spPr bwMode="auto">
          <a:xfrm>
            <a:off x="6934200" y="2678113"/>
            <a:ext cx="120650" cy="44450"/>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1" name="Rectangle 86"/>
          <p:cNvSpPr>
            <a:spLocks noChangeArrowheads="1"/>
          </p:cNvSpPr>
          <p:nvPr/>
        </p:nvSpPr>
        <p:spPr bwMode="auto">
          <a:xfrm>
            <a:off x="6953250" y="2732088"/>
            <a:ext cx="79375" cy="61912"/>
          </a:xfrm>
          <a:prstGeom prst="rec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2" name="Rectangle 87"/>
          <p:cNvSpPr>
            <a:spLocks noChangeArrowheads="1"/>
          </p:cNvSpPr>
          <p:nvPr/>
        </p:nvSpPr>
        <p:spPr bwMode="blackWhite">
          <a:xfrm>
            <a:off x="6389688" y="2932113"/>
            <a:ext cx="11176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38" tIns="36512" rIns="71438" bIns="36512">
            <a:spAutoFit/>
          </a:bodyPr>
          <a:lstStyle>
            <a:lvl1pPr defTabSz="571500" eaLnBrk="0" hangingPunct="0">
              <a:defRPr>
                <a:solidFill>
                  <a:schemeClr val="tx1"/>
                </a:solidFill>
                <a:latin typeface="DIN-Medium"/>
              </a:defRPr>
            </a:lvl1pPr>
            <a:lvl2pPr marL="742950" indent="-285750" defTabSz="571500" eaLnBrk="0" hangingPunct="0">
              <a:defRPr>
                <a:solidFill>
                  <a:schemeClr val="tx1"/>
                </a:solidFill>
                <a:latin typeface="DIN-Medium"/>
              </a:defRPr>
            </a:lvl2pPr>
            <a:lvl3pPr marL="1143000" indent="-228600" defTabSz="571500" eaLnBrk="0" hangingPunct="0">
              <a:defRPr>
                <a:solidFill>
                  <a:schemeClr val="tx1"/>
                </a:solidFill>
                <a:latin typeface="DIN-Medium"/>
              </a:defRPr>
            </a:lvl3pPr>
            <a:lvl4pPr marL="1600200" indent="-228600" defTabSz="571500" eaLnBrk="0" hangingPunct="0">
              <a:defRPr>
                <a:solidFill>
                  <a:schemeClr val="tx1"/>
                </a:solidFill>
                <a:latin typeface="DIN-Medium"/>
              </a:defRPr>
            </a:lvl4pPr>
            <a:lvl5pPr marL="2057400" indent="-228600" defTabSz="571500" eaLnBrk="0" hangingPunct="0">
              <a:defRPr>
                <a:solidFill>
                  <a:schemeClr val="tx1"/>
                </a:solidFill>
                <a:latin typeface="DIN-Medium"/>
              </a:defRPr>
            </a:lvl5pPr>
            <a:lvl6pPr marL="2514600" indent="-228600" defTabSz="571500" eaLnBrk="0" fontAlgn="base" hangingPunct="0">
              <a:spcBef>
                <a:spcPct val="0"/>
              </a:spcBef>
              <a:spcAft>
                <a:spcPct val="0"/>
              </a:spcAft>
              <a:defRPr>
                <a:solidFill>
                  <a:schemeClr val="tx1"/>
                </a:solidFill>
                <a:latin typeface="DIN-Medium"/>
              </a:defRPr>
            </a:lvl6pPr>
            <a:lvl7pPr marL="2971800" indent="-228600" defTabSz="571500" eaLnBrk="0" fontAlgn="base" hangingPunct="0">
              <a:spcBef>
                <a:spcPct val="0"/>
              </a:spcBef>
              <a:spcAft>
                <a:spcPct val="0"/>
              </a:spcAft>
              <a:defRPr>
                <a:solidFill>
                  <a:schemeClr val="tx1"/>
                </a:solidFill>
                <a:latin typeface="DIN-Medium"/>
              </a:defRPr>
            </a:lvl7pPr>
            <a:lvl8pPr marL="3429000" indent="-228600" defTabSz="571500" eaLnBrk="0" fontAlgn="base" hangingPunct="0">
              <a:spcBef>
                <a:spcPct val="0"/>
              </a:spcBef>
              <a:spcAft>
                <a:spcPct val="0"/>
              </a:spcAft>
              <a:defRPr>
                <a:solidFill>
                  <a:schemeClr val="tx1"/>
                </a:solidFill>
                <a:latin typeface="DIN-Medium"/>
              </a:defRPr>
            </a:lvl8pPr>
            <a:lvl9pPr marL="3886200" indent="-228600" defTabSz="571500" eaLnBrk="0" fontAlgn="base" hangingPunct="0">
              <a:spcBef>
                <a:spcPct val="0"/>
              </a:spcBef>
              <a:spcAft>
                <a:spcPct val="0"/>
              </a:spcAft>
              <a:defRPr>
                <a:solidFill>
                  <a:schemeClr val="tx1"/>
                </a:solidFill>
                <a:latin typeface="DIN-Medium"/>
              </a:defRPr>
            </a:lvl9pPr>
          </a:lstStyle>
          <a:p>
            <a:pPr marL="0" marR="0" lvl="0" indent="0" algn="ctr" defTabSz="571500" eaLnBrk="0" fontAlgn="base" latinLnBrk="0" hangingPunct="0">
              <a:lnSpc>
                <a:spcPct val="90000"/>
              </a:lnSpc>
              <a:spcBef>
                <a:spcPct val="0"/>
              </a:spcBef>
              <a:spcAft>
                <a:spcPct val="0"/>
              </a:spcAft>
              <a:buClrTx/>
              <a:buSzTx/>
              <a:buFontTx/>
              <a:buNone/>
              <a:tabLst/>
              <a:defRPr/>
            </a:pPr>
            <a:r>
              <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rPr>
              <a:t>802.1Q enabled</a:t>
            </a:r>
          </a:p>
        </p:txBody>
      </p:sp>
      <p:sp>
        <p:nvSpPr>
          <p:cNvPr id="293" name="Freeform 88"/>
          <p:cNvSpPr>
            <a:spLocks/>
          </p:cNvSpPr>
          <p:nvPr/>
        </p:nvSpPr>
        <p:spPr bwMode="auto">
          <a:xfrm>
            <a:off x="7312025" y="3575050"/>
            <a:ext cx="1588" cy="1101725"/>
          </a:xfrm>
          <a:custGeom>
            <a:avLst/>
            <a:gdLst>
              <a:gd name="T0" fmla="*/ 0 w 1"/>
              <a:gd name="T1" fmla="*/ 0 h 694"/>
              <a:gd name="T2" fmla="*/ 0 w 1"/>
              <a:gd name="T3" fmla="*/ 693 h 694"/>
              <a:gd name="T4" fmla="*/ 0 60000 65536"/>
              <a:gd name="T5" fmla="*/ 0 60000 65536"/>
            </a:gdLst>
            <a:ahLst/>
            <a:cxnLst>
              <a:cxn ang="T4">
                <a:pos x="T0" y="T1"/>
              </a:cxn>
              <a:cxn ang="T5">
                <a:pos x="T2" y="T3"/>
              </a:cxn>
            </a:cxnLst>
            <a:rect l="0" t="0" r="r" b="b"/>
            <a:pathLst>
              <a:path w="1" h="694">
                <a:moveTo>
                  <a:pt x="0" y="0"/>
                </a:moveTo>
                <a:lnTo>
                  <a:pt x="0" y="693"/>
                </a:lnTo>
              </a:path>
            </a:pathLst>
          </a:custGeom>
          <a:noFill/>
          <a:ln w="25400" cap="flat"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4" name="Freeform 89"/>
          <p:cNvSpPr>
            <a:spLocks/>
          </p:cNvSpPr>
          <p:nvPr/>
        </p:nvSpPr>
        <p:spPr bwMode="auto">
          <a:xfrm>
            <a:off x="7321550" y="4038600"/>
            <a:ext cx="95250" cy="1588"/>
          </a:xfrm>
          <a:custGeom>
            <a:avLst/>
            <a:gdLst>
              <a:gd name="T0" fmla="*/ 0 w 67"/>
              <a:gd name="T1" fmla="*/ 0 h 1"/>
              <a:gd name="T2" fmla="*/ 66 w 67"/>
              <a:gd name="T3" fmla="*/ 0 h 1"/>
              <a:gd name="T4" fmla="*/ 0 60000 65536"/>
              <a:gd name="T5" fmla="*/ 0 60000 65536"/>
            </a:gdLst>
            <a:ahLst/>
            <a:cxnLst>
              <a:cxn ang="T4">
                <a:pos x="T0" y="T1"/>
              </a:cxn>
              <a:cxn ang="T5">
                <a:pos x="T2" y="T3"/>
              </a:cxn>
            </a:cxnLst>
            <a:rect l="0" t="0" r="r" b="b"/>
            <a:pathLst>
              <a:path w="67" h="1">
                <a:moveTo>
                  <a:pt x="0" y="0"/>
                </a:moveTo>
                <a:lnTo>
                  <a:pt x="6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5" name="Freeform 90"/>
          <p:cNvSpPr>
            <a:spLocks/>
          </p:cNvSpPr>
          <p:nvPr/>
        </p:nvSpPr>
        <p:spPr bwMode="auto">
          <a:xfrm>
            <a:off x="7321550" y="4578350"/>
            <a:ext cx="95250" cy="1588"/>
          </a:xfrm>
          <a:custGeom>
            <a:avLst/>
            <a:gdLst>
              <a:gd name="T0" fmla="*/ 0 w 67"/>
              <a:gd name="T1" fmla="*/ 0 h 1"/>
              <a:gd name="T2" fmla="*/ 66 w 67"/>
              <a:gd name="T3" fmla="*/ 0 h 1"/>
              <a:gd name="T4" fmla="*/ 0 60000 65536"/>
              <a:gd name="T5" fmla="*/ 0 60000 65536"/>
            </a:gdLst>
            <a:ahLst/>
            <a:cxnLst>
              <a:cxn ang="T4">
                <a:pos x="T0" y="T1"/>
              </a:cxn>
              <a:cxn ang="T5">
                <a:pos x="T2" y="T3"/>
              </a:cxn>
            </a:cxnLst>
            <a:rect l="0" t="0" r="r" b="b"/>
            <a:pathLst>
              <a:path w="67" h="1">
                <a:moveTo>
                  <a:pt x="0" y="0"/>
                </a:moveTo>
                <a:lnTo>
                  <a:pt x="66"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6" name="Freeform 91"/>
          <p:cNvSpPr>
            <a:spLocks/>
          </p:cNvSpPr>
          <p:nvPr/>
        </p:nvSpPr>
        <p:spPr bwMode="auto">
          <a:xfrm>
            <a:off x="7205663" y="3903663"/>
            <a:ext cx="95250" cy="1587"/>
          </a:xfrm>
          <a:custGeom>
            <a:avLst/>
            <a:gdLst>
              <a:gd name="T0" fmla="*/ 0 w 68"/>
              <a:gd name="T1" fmla="*/ 0 h 1"/>
              <a:gd name="T2" fmla="*/ 67 w 68"/>
              <a:gd name="T3" fmla="*/ 0 h 1"/>
              <a:gd name="T4" fmla="*/ 0 60000 65536"/>
              <a:gd name="T5" fmla="*/ 0 60000 65536"/>
            </a:gdLst>
            <a:ahLst/>
            <a:cxnLst>
              <a:cxn ang="T4">
                <a:pos x="T0" y="T1"/>
              </a:cxn>
              <a:cxn ang="T5">
                <a:pos x="T2" y="T3"/>
              </a:cxn>
            </a:cxnLst>
            <a:rect l="0" t="0" r="r" b="b"/>
            <a:pathLst>
              <a:path w="68" h="1">
                <a:moveTo>
                  <a:pt x="0" y="0"/>
                </a:moveTo>
                <a:lnTo>
                  <a:pt x="67"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7" name="Freeform 92"/>
          <p:cNvSpPr>
            <a:spLocks/>
          </p:cNvSpPr>
          <p:nvPr/>
        </p:nvSpPr>
        <p:spPr bwMode="auto">
          <a:xfrm>
            <a:off x="7181850" y="4402138"/>
            <a:ext cx="139700" cy="1587"/>
          </a:xfrm>
          <a:custGeom>
            <a:avLst/>
            <a:gdLst>
              <a:gd name="T0" fmla="*/ 0 w 99"/>
              <a:gd name="T1" fmla="*/ 0 h 1"/>
              <a:gd name="T2" fmla="*/ 98 w 99"/>
              <a:gd name="T3" fmla="*/ 0 h 1"/>
              <a:gd name="T4" fmla="*/ 0 60000 65536"/>
              <a:gd name="T5" fmla="*/ 0 60000 65536"/>
            </a:gdLst>
            <a:ahLst/>
            <a:cxnLst>
              <a:cxn ang="T4">
                <a:pos x="T0" y="T1"/>
              </a:cxn>
              <a:cxn ang="T5">
                <a:pos x="T2" y="T3"/>
              </a:cxn>
            </a:cxnLst>
            <a:rect l="0" t="0" r="r" b="b"/>
            <a:pathLst>
              <a:path w="99" h="1">
                <a:moveTo>
                  <a:pt x="0" y="0"/>
                </a:moveTo>
                <a:lnTo>
                  <a:pt x="98" y="0"/>
                </a:lnTo>
              </a:path>
            </a:pathLst>
          </a:custGeom>
          <a:noFill/>
          <a:ln w="12700" cap="rnd" cmpd="sng">
            <a:solidFill>
              <a:srgbClr val="9F8863"/>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8" name="Rectangle 93"/>
          <p:cNvSpPr>
            <a:spLocks noChangeArrowheads="1"/>
          </p:cNvSpPr>
          <p:nvPr/>
        </p:nvSpPr>
        <p:spPr bwMode="auto">
          <a:xfrm>
            <a:off x="2682875" y="2438400"/>
            <a:ext cx="41433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088" tIns="25400" rIns="65088" bIns="25400">
            <a:spAutoFit/>
          </a:bodyPr>
          <a:lstStyle>
            <a:lvl1pPr defTabSz="984250" eaLnBrk="0" hangingPunct="0">
              <a:defRPr>
                <a:solidFill>
                  <a:schemeClr val="tx1"/>
                </a:solidFill>
                <a:latin typeface="DIN-Medium"/>
              </a:defRPr>
            </a:lvl1pPr>
            <a:lvl2pPr marL="742950" indent="-285750" defTabSz="984250" eaLnBrk="0" hangingPunct="0">
              <a:defRPr>
                <a:solidFill>
                  <a:schemeClr val="tx1"/>
                </a:solidFill>
                <a:latin typeface="DIN-Medium"/>
              </a:defRPr>
            </a:lvl2pPr>
            <a:lvl3pPr marL="1143000" indent="-228600" defTabSz="984250" eaLnBrk="0" hangingPunct="0">
              <a:defRPr>
                <a:solidFill>
                  <a:schemeClr val="tx1"/>
                </a:solidFill>
                <a:latin typeface="DIN-Medium"/>
              </a:defRPr>
            </a:lvl3pPr>
            <a:lvl4pPr marL="1600200" indent="-228600" defTabSz="984250" eaLnBrk="0" hangingPunct="0">
              <a:defRPr>
                <a:solidFill>
                  <a:schemeClr val="tx1"/>
                </a:solidFill>
                <a:latin typeface="DIN-Medium"/>
              </a:defRPr>
            </a:lvl4pPr>
            <a:lvl5pPr marL="2057400" indent="-228600" defTabSz="984250" eaLnBrk="0" hangingPunct="0">
              <a:defRPr>
                <a:solidFill>
                  <a:schemeClr val="tx1"/>
                </a:solidFill>
                <a:latin typeface="DIN-Medium"/>
              </a:defRPr>
            </a:lvl5pPr>
            <a:lvl6pPr marL="2514600" indent="-228600" defTabSz="984250" eaLnBrk="0" fontAlgn="base" hangingPunct="0">
              <a:spcBef>
                <a:spcPct val="0"/>
              </a:spcBef>
              <a:spcAft>
                <a:spcPct val="0"/>
              </a:spcAft>
              <a:defRPr>
                <a:solidFill>
                  <a:schemeClr val="tx1"/>
                </a:solidFill>
                <a:latin typeface="DIN-Medium"/>
              </a:defRPr>
            </a:lvl6pPr>
            <a:lvl7pPr marL="2971800" indent="-228600" defTabSz="984250" eaLnBrk="0" fontAlgn="base" hangingPunct="0">
              <a:spcBef>
                <a:spcPct val="0"/>
              </a:spcBef>
              <a:spcAft>
                <a:spcPct val="0"/>
              </a:spcAft>
              <a:defRPr>
                <a:solidFill>
                  <a:schemeClr val="tx1"/>
                </a:solidFill>
                <a:latin typeface="DIN-Medium"/>
              </a:defRPr>
            </a:lvl7pPr>
            <a:lvl8pPr marL="3429000" indent="-228600" defTabSz="984250" eaLnBrk="0" fontAlgn="base" hangingPunct="0">
              <a:spcBef>
                <a:spcPct val="0"/>
              </a:spcBef>
              <a:spcAft>
                <a:spcPct val="0"/>
              </a:spcAft>
              <a:defRPr>
                <a:solidFill>
                  <a:schemeClr val="tx1"/>
                </a:solidFill>
                <a:latin typeface="DIN-Medium"/>
              </a:defRPr>
            </a:lvl8pPr>
            <a:lvl9pPr marL="3886200" indent="-228600" defTabSz="984250" eaLnBrk="0" fontAlgn="base" hangingPunct="0">
              <a:spcBef>
                <a:spcPct val="0"/>
              </a:spcBef>
              <a:spcAft>
                <a:spcPct val="0"/>
              </a:spcAft>
              <a:defRPr>
                <a:solidFill>
                  <a:schemeClr val="tx1"/>
                </a:solidFill>
                <a:latin typeface="DIN-Medium"/>
              </a:defRPr>
            </a:lvl9pPr>
          </a:lstStyle>
          <a:p>
            <a:pPr algn="ctr" fontAlgn="base">
              <a:lnSpc>
                <a:spcPct val="85000"/>
              </a:lnSpc>
              <a:spcBef>
                <a:spcPct val="0"/>
              </a:spcBef>
              <a:spcAft>
                <a:spcPct val="0"/>
              </a:spcAft>
            </a:pPr>
            <a:r>
              <a:rPr lang="en-US" altLang="es-CO" b="1">
                <a:solidFill>
                  <a:srgbClr val="000000"/>
                </a:solidFill>
                <a:latin typeface="Arial" pitchFamily="34" charset="0"/>
                <a:cs typeface="Arial" pitchFamily="34" charset="0"/>
              </a:rPr>
              <a:t>Downlink supporting VLANs A and B</a:t>
            </a:r>
          </a:p>
        </p:txBody>
      </p:sp>
      <p:sp>
        <p:nvSpPr>
          <p:cNvPr id="299" name="Line 94"/>
          <p:cNvSpPr>
            <a:spLocks noChangeShapeType="1"/>
          </p:cNvSpPr>
          <p:nvPr/>
        </p:nvSpPr>
        <p:spPr bwMode="auto">
          <a:xfrm flipV="1">
            <a:off x="7586663" y="4953000"/>
            <a:ext cx="0" cy="603250"/>
          </a:xfrm>
          <a:prstGeom prst="line">
            <a:avLst/>
          </a:prstGeom>
          <a:noFill/>
          <a:ln w="25400">
            <a:solidFill>
              <a:srgbClr val="9F886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0" name="Line 95"/>
          <p:cNvSpPr>
            <a:spLocks noChangeShapeType="1"/>
          </p:cNvSpPr>
          <p:nvPr/>
        </p:nvSpPr>
        <p:spPr bwMode="auto">
          <a:xfrm>
            <a:off x="4064000" y="2286000"/>
            <a:ext cx="895350" cy="0"/>
          </a:xfrm>
          <a:prstGeom prst="line">
            <a:avLst/>
          </a:prstGeom>
          <a:noFill/>
          <a:ln w="12700">
            <a:solidFill>
              <a:srgbClr val="00FF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grpSp>
        <p:nvGrpSpPr>
          <p:cNvPr id="301" name="Group 96"/>
          <p:cNvGrpSpPr>
            <a:grpSpLocks/>
          </p:cNvGrpSpPr>
          <p:nvPr/>
        </p:nvGrpSpPr>
        <p:grpSpPr bwMode="auto">
          <a:xfrm>
            <a:off x="4470400" y="5167313"/>
            <a:ext cx="3054350" cy="242887"/>
            <a:chOff x="3168" y="3255"/>
            <a:chExt cx="1985" cy="153"/>
          </a:xfrm>
        </p:grpSpPr>
        <p:sp>
          <p:nvSpPr>
            <p:cNvPr id="302" name="Rectangle 97"/>
            <p:cNvSpPr>
              <a:spLocks noChangeArrowheads="1"/>
            </p:cNvSpPr>
            <p:nvPr/>
          </p:nvSpPr>
          <p:spPr bwMode="auto">
            <a:xfrm>
              <a:off x="3168" y="3258"/>
              <a:ext cx="1912" cy="130"/>
            </a:xfrm>
            <a:prstGeom prst="rect">
              <a:avLst/>
            </a:prstGeom>
            <a:solidFill>
              <a:srgbClr val="FFFFFF"/>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3" name="Line 98"/>
            <p:cNvSpPr>
              <a:spLocks noChangeShapeType="1"/>
            </p:cNvSpPr>
            <p:nvPr/>
          </p:nvSpPr>
          <p:spPr bwMode="auto">
            <a:xfrm>
              <a:off x="4291" y="3255"/>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4" name="Rectangle 99"/>
            <p:cNvSpPr>
              <a:spLocks noChangeArrowheads="1"/>
            </p:cNvSpPr>
            <p:nvPr/>
          </p:nvSpPr>
          <p:spPr bwMode="auto">
            <a:xfrm>
              <a:off x="3168" y="3255"/>
              <a:ext cx="997" cy="133"/>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5" name="Rectangle 100"/>
            <p:cNvSpPr>
              <a:spLocks noChangeArrowheads="1"/>
            </p:cNvSpPr>
            <p:nvPr/>
          </p:nvSpPr>
          <p:spPr bwMode="auto">
            <a:xfrm>
              <a:off x="3803" y="3259"/>
              <a:ext cx="5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6" name="Rectangle 101"/>
            <p:cNvSpPr>
              <a:spLocks noChangeArrowheads="1"/>
            </p:cNvSpPr>
            <p:nvPr/>
          </p:nvSpPr>
          <p:spPr bwMode="auto">
            <a:xfrm>
              <a:off x="3285" y="3259"/>
              <a:ext cx="74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MAC Header</a:t>
              </a:r>
            </a:p>
          </p:txBody>
        </p:sp>
        <p:sp>
          <p:nvSpPr>
            <p:cNvPr id="307" name="Rectangle 102"/>
            <p:cNvSpPr>
              <a:spLocks noChangeArrowheads="1"/>
            </p:cNvSpPr>
            <p:nvPr/>
          </p:nvSpPr>
          <p:spPr bwMode="auto">
            <a:xfrm>
              <a:off x="4115" y="3255"/>
              <a:ext cx="1021" cy="133"/>
            </a:xfrm>
            <a:prstGeom prst="rect">
              <a:avLst/>
            </a:prstGeom>
            <a:solidFill>
              <a:srgbClr val="CECECE"/>
            </a:solidFill>
            <a:ln w="12700">
              <a:solidFill>
                <a:srgbClr val="000000"/>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08" name="Rectangle 103"/>
            <p:cNvSpPr>
              <a:spLocks noChangeArrowheads="1"/>
            </p:cNvSpPr>
            <p:nvPr/>
          </p:nvSpPr>
          <p:spPr bwMode="auto">
            <a:xfrm>
              <a:off x="4161" y="3259"/>
              <a:ext cx="59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IP Header</a:t>
              </a:r>
              <a:endParaRPr kumimoji="0" lang="en-US" altLang="es-CO" sz="1200" b="1"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309" name="Line 104"/>
            <p:cNvSpPr>
              <a:spLocks noChangeShapeType="1"/>
            </p:cNvSpPr>
            <p:nvPr/>
          </p:nvSpPr>
          <p:spPr bwMode="auto">
            <a:xfrm>
              <a:off x="4111" y="3255"/>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10" name="Line 105"/>
            <p:cNvSpPr>
              <a:spLocks noChangeShapeType="1"/>
            </p:cNvSpPr>
            <p:nvPr/>
          </p:nvSpPr>
          <p:spPr bwMode="auto">
            <a:xfrm>
              <a:off x="4726" y="3255"/>
              <a:ext cx="0" cy="138"/>
            </a:xfrm>
            <a:prstGeom prst="line">
              <a:avLst/>
            </a:prstGeom>
            <a:noFill/>
            <a:ln w="12700">
              <a:solidFill>
                <a:srgbClr val="41414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11" name="Rectangle 106"/>
            <p:cNvSpPr>
              <a:spLocks noChangeArrowheads="1"/>
            </p:cNvSpPr>
            <p:nvPr/>
          </p:nvSpPr>
          <p:spPr bwMode="auto">
            <a:xfrm>
              <a:off x="4750" y="3259"/>
              <a:ext cx="40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4450" tIns="22225" rIns="44450" bIns="22225">
              <a:spAutoFit/>
            </a:bodyPr>
            <a:lstStyle>
              <a:lvl1pPr defTabSz="212725" eaLnBrk="0" hangingPunct="0">
                <a:defRPr>
                  <a:solidFill>
                    <a:schemeClr val="tx1"/>
                  </a:solidFill>
                  <a:latin typeface="DIN-Medium"/>
                </a:defRPr>
              </a:lvl1pPr>
              <a:lvl2pPr marL="742950" indent="-285750" defTabSz="212725" eaLnBrk="0" hangingPunct="0">
                <a:defRPr>
                  <a:solidFill>
                    <a:schemeClr val="tx1"/>
                  </a:solidFill>
                  <a:latin typeface="DIN-Medium"/>
                </a:defRPr>
              </a:lvl2pPr>
              <a:lvl3pPr marL="1143000" indent="-228600" defTabSz="212725" eaLnBrk="0" hangingPunct="0">
                <a:defRPr>
                  <a:solidFill>
                    <a:schemeClr val="tx1"/>
                  </a:solidFill>
                  <a:latin typeface="DIN-Medium"/>
                </a:defRPr>
              </a:lvl3pPr>
              <a:lvl4pPr marL="1600200" indent="-228600" defTabSz="212725" eaLnBrk="0" hangingPunct="0">
                <a:defRPr>
                  <a:solidFill>
                    <a:schemeClr val="tx1"/>
                  </a:solidFill>
                  <a:latin typeface="DIN-Medium"/>
                </a:defRPr>
              </a:lvl4pPr>
              <a:lvl5pPr marL="2057400" indent="-228600" defTabSz="212725" eaLnBrk="0" hangingPunct="0">
                <a:defRPr>
                  <a:solidFill>
                    <a:schemeClr val="tx1"/>
                  </a:solidFill>
                  <a:latin typeface="DIN-Medium"/>
                </a:defRPr>
              </a:lvl5pPr>
              <a:lvl6pPr marL="2514600" indent="-228600" defTabSz="212725" eaLnBrk="0" fontAlgn="base" hangingPunct="0">
                <a:spcBef>
                  <a:spcPct val="0"/>
                </a:spcBef>
                <a:spcAft>
                  <a:spcPct val="0"/>
                </a:spcAft>
                <a:defRPr>
                  <a:solidFill>
                    <a:schemeClr val="tx1"/>
                  </a:solidFill>
                  <a:latin typeface="DIN-Medium"/>
                </a:defRPr>
              </a:lvl6pPr>
              <a:lvl7pPr marL="2971800" indent="-228600" defTabSz="212725" eaLnBrk="0" fontAlgn="base" hangingPunct="0">
                <a:spcBef>
                  <a:spcPct val="0"/>
                </a:spcBef>
                <a:spcAft>
                  <a:spcPct val="0"/>
                </a:spcAft>
                <a:defRPr>
                  <a:solidFill>
                    <a:schemeClr val="tx1"/>
                  </a:solidFill>
                  <a:latin typeface="DIN-Medium"/>
                </a:defRPr>
              </a:lvl7pPr>
              <a:lvl8pPr marL="3429000" indent="-228600" defTabSz="212725" eaLnBrk="0" fontAlgn="base" hangingPunct="0">
                <a:spcBef>
                  <a:spcPct val="0"/>
                </a:spcBef>
                <a:spcAft>
                  <a:spcPct val="0"/>
                </a:spcAft>
                <a:defRPr>
                  <a:solidFill>
                    <a:schemeClr val="tx1"/>
                  </a:solidFill>
                  <a:latin typeface="DIN-Medium"/>
                </a:defRPr>
              </a:lvl8pPr>
              <a:lvl9pPr marL="3886200" indent="-228600" defTabSz="212725" eaLnBrk="0" fontAlgn="base" hangingPunct="0">
                <a:spcBef>
                  <a:spcPct val="0"/>
                </a:spcBef>
                <a:spcAft>
                  <a:spcPct val="0"/>
                </a:spcAft>
                <a:defRPr>
                  <a:solidFill>
                    <a:schemeClr val="tx1"/>
                  </a:solidFill>
                  <a:latin typeface="DIN-Medium"/>
                </a:defRPr>
              </a:lvl9pPr>
            </a:lstStyle>
            <a:p>
              <a:pPr marL="0" marR="0" lvl="0" indent="0" defTabSz="212725"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Data...</a:t>
              </a:r>
            </a:p>
          </p:txBody>
        </p:sp>
      </p:grpSp>
      <p:pic>
        <p:nvPicPr>
          <p:cNvPr id="312" name="Picture 107"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413" y="4381500"/>
            <a:ext cx="298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3" name="Object 108"/>
          <p:cNvGraphicFramePr>
            <a:graphicFrameLocks noChangeAspect="1"/>
          </p:cNvGraphicFramePr>
          <p:nvPr>
            <p:extLst>
              <p:ext uri="{D42A27DB-BD31-4B8C-83A1-F6EECF244321}">
                <p14:modId xmlns:p14="http://schemas.microsoft.com/office/powerpoint/2010/main" val="940935904"/>
              </p:ext>
            </p:extLst>
          </p:nvPr>
        </p:nvGraphicFramePr>
        <p:xfrm>
          <a:off x="1651000" y="5095875"/>
          <a:ext cx="920750" cy="1141413"/>
        </p:xfrm>
        <a:graphic>
          <a:graphicData uri="http://schemas.openxmlformats.org/presentationml/2006/ole">
            <mc:AlternateContent xmlns:mc="http://schemas.openxmlformats.org/markup-compatibility/2006">
              <mc:Choice xmlns:v="urn:schemas-microsoft-com:vml" Requires="v">
                <p:oleObj name="Artwork" r:id="rId3" imgW="4219048" imgH="5238095" progId="Adobe.Illustrator.7">
                  <p:embed/>
                </p:oleObj>
              </mc:Choice>
              <mc:Fallback>
                <p:oleObj name="Artwork" r:id="rId3"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000" y="5095875"/>
                        <a:ext cx="92075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4" name="Object 109"/>
          <p:cNvGraphicFramePr>
            <a:graphicFrameLocks noChangeAspect="1"/>
          </p:cNvGraphicFramePr>
          <p:nvPr>
            <p:extLst>
              <p:ext uri="{D42A27DB-BD31-4B8C-83A1-F6EECF244321}">
                <p14:modId xmlns:p14="http://schemas.microsoft.com/office/powerpoint/2010/main" val="1677375307"/>
              </p:ext>
            </p:extLst>
          </p:nvPr>
        </p:nvGraphicFramePr>
        <p:xfrm>
          <a:off x="7023100" y="5267325"/>
          <a:ext cx="920750" cy="1141413"/>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3100" y="5267325"/>
                        <a:ext cx="92075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5" name="Object 110"/>
          <p:cNvGraphicFramePr>
            <a:graphicFrameLocks noChangeAspect="1"/>
          </p:cNvGraphicFramePr>
          <p:nvPr>
            <p:extLst>
              <p:ext uri="{D42A27DB-BD31-4B8C-83A1-F6EECF244321}">
                <p14:modId xmlns:p14="http://schemas.microsoft.com/office/powerpoint/2010/main" val="1001081231"/>
              </p:ext>
            </p:extLst>
          </p:nvPr>
        </p:nvGraphicFramePr>
        <p:xfrm>
          <a:off x="6813550" y="3536950"/>
          <a:ext cx="425450" cy="527050"/>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550" y="3536950"/>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6" name="Object 111"/>
          <p:cNvGraphicFramePr>
            <a:graphicFrameLocks noChangeAspect="1"/>
          </p:cNvGraphicFramePr>
          <p:nvPr>
            <p:extLst>
              <p:ext uri="{D42A27DB-BD31-4B8C-83A1-F6EECF244321}">
                <p14:modId xmlns:p14="http://schemas.microsoft.com/office/powerpoint/2010/main" val="464669254"/>
              </p:ext>
            </p:extLst>
          </p:nvPr>
        </p:nvGraphicFramePr>
        <p:xfrm>
          <a:off x="6851650" y="4181475"/>
          <a:ext cx="425450" cy="527050"/>
        </p:xfrm>
        <a:graphic>
          <a:graphicData uri="http://schemas.openxmlformats.org/presentationml/2006/ole">
            <mc:AlternateContent xmlns:mc="http://schemas.openxmlformats.org/markup-compatibility/2006">
              <mc:Choice xmlns:v="urn:schemas-microsoft-com:vml" Requires="v">
                <p:oleObj name="Artwork" r:id="rId7" imgW="4219048" imgH="5238095" progId="Adobe.Illustrator.7">
                  <p:embed/>
                </p:oleObj>
              </mc:Choice>
              <mc:Fallback>
                <p:oleObj name="Artwork" r:id="rId7"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1650" y="418147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 name="Object 112"/>
          <p:cNvGraphicFramePr>
            <a:graphicFrameLocks noChangeAspect="1"/>
          </p:cNvGraphicFramePr>
          <p:nvPr>
            <p:extLst>
              <p:ext uri="{D42A27DB-BD31-4B8C-83A1-F6EECF244321}">
                <p14:modId xmlns:p14="http://schemas.microsoft.com/office/powerpoint/2010/main" val="3334971462"/>
              </p:ext>
            </p:extLst>
          </p:nvPr>
        </p:nvGraphicFramePr>
        <p:xfrm>
          <a:off x="7385050" y="4448175"/>
          <a:ext cx="425450" cy="527050"/>
        </p:xfrm>
        <a:graphic>
          <a:graphicData uri="http://schemas.openxmlformats.org/presentationml/2006/ole">
            <mc:AlternateContent xmlns:mc="http://schemas.openxmlformats.org/markup-compatibility/2006">
              <mc:Choice xmlns:v="urn:schemas-microsoft-com:vml" Requires="v">
                <p:oleObj name="Artwork" r:id="rId8" imgW="4219048" imgH="5238095" progId="Adobe.Illustrator.7">
                  <p:embed/>
                </p:oleObj>
              </mc:Choice>
              <mc:Fallback>
                <p:oleObj name="Artwork" r:id="rId8"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5050" y="444817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8" name="Object 113"/>
          <p:cNvGraphicFramePr>
            <a:graphicFrameLocks noChangeAspect="1"/>
          </p:cNvGraphicFramePr>
          <p:nvPr>
            <p:extLst>
              <p:ext uri="{D42A27DB-BD31-4B8C-83A1-F6EECF244321}">
                <p14:modId xmlns:p14="http://schemas.microsoft.com/office/powerpoint/2010/main" val="2153588205"/>
              </p:ext>
            </p:extLst>
          </p:nvPr>
        </p:nvGraphicFramePr>
        <p:xfrm>
          <a:off x="7423150" y="3819525"/>
          <a:ext cx="425450" cy="527050"/>
        </p:xfrm>
        <a:graphic>
          <a:graphicData uri="http://schemas.openxmlformats.org/presentationml/2006/ole">
            <mc:AlternateContent xmlns:mc="http://schemas.openxmlformats.org/markup-compatibility/2006">
              <mc:Choice xmlns:v="urn:schemas-microsoft-com:vml" Requires="v">
                <p:oleObj name="Artwork" r:id="rId9" imgW="4219048" imgH="5238095" progId="Adobe.Illustrator.7">
                  <p:embed/>
                </p:oleObj>
              </mc:Choice>
              <mc:Fallback>
                <p:oleObj name="Artwork" r:id="rId9" imgW="4219048" imgH="5238095" progId="Adobe.Illustrator.7">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3150" y="3819525"/>
                        <a:ext cx="4254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57372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7D297893-9306-40F0-B066-A6EAF7E3FE9B}"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28</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831318" y="1157001"/>
            <a:ext cx="2819426" cy="523220"/>
          </a:xfrm>
          <a:prstGeom prst="rect">
            <a:avLst/>
          </a:prstGeom>
        </p:spPr>
        <p:txBody>
          <a:bodyPr wrap="none">
            <a:spAutoFit/>
          </a:bodyPr>
          <a:lstStyle/>
          <a:p>
            <a:r>
              <a:rPr lang="es-CO" sz="2800" b="1" dirty="0">
                <a:solidFill>
                  <a:srgbClr val="0070C0"/>
                </a:solidFill>
              </a:rPr>
              <a:t> </a:t>
            </a:r>
            <a:r>
              <a:rPr lang="es-CO" sz="2800" b="1" dirty="0">
                <a:solidFill>
                  <a:srgbClr val="0070C0"/>
                </a:solidFill>
                <a:latin typeface="Arial" panose="020B0604020202020204" pitchFamily="34" charset="0"/>
                <a:cs typeface="Arial" panose="020B0604020202020204" pitchFamily="34" charset="0"/>
              </a:rPr>
              <a:t>802.1Q</a:t>
            </a:r>
            <a:r>
              <a:rPr lang="es-CO" sz="2800" b="1" dirty="0">
                <a:solidFill>
                  <a:srgbClr val="0070C0"/>
                </a:solidFill>
              </a:rPr>
              <a:t> </a:t>
            </a:r>
            <a:r>
              <a:rPr lang="es-CO" sz="2800" b="1" dirty="0" err="1">
                <a:solidFill>
                  <a:srgbClr val="0070C0"/>
                </a:solidFill>
              </a:rPr>
              <a:t>Tagging</a:t>
            </a:r>
            <a:endParaRPr lang="es-CO" sz="3200" b="1" dirty="0">
              <a:solidFill>
                <a:srgbClr val="0070C0"/>
              </a:solidFill>
            </a:endParaRPr>
          </a:p>
        </p:txBody>
      </p:sp>
      <p:sp>
        <p:nvSpPr>
          <p:cNvPr id="38" name="Slide Number Placeholder 3"/>
          <p:cNvSpPr txBox="1">
            <a:spLocks/>
          </p:cNvSpPr>
          <p:nvPr/>
        </p:nvSpPr>
        <p:spPr bwMode="auto">
          <a:xfrm>
            <a:off x="8120063" y="6553200"/>
            <a:ext cx="990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chemeClr val="bg1"/>
                </a:solidFill>
                <a:latin typeface="+mj-lt"/>
                <a:ea typeface="+mn-ea"/>
                <a:cs typeface="+mn-cs"/>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pPr>
              <a:defRPr/>
            </a:pPr>
            <a:fld id="{16D340A8-CCBC-46DE-B6A8-76B4CBA97A81}" type="slidenum">
              <a:rPr lang="en-US" smtClean="0">
                <a:solidFill>
                  <a:srgbClr val="FFFFFF"/>
                </a:solidFill>
                <a:latin typeface="DIN-Bold"/>
              </a:rPr>
              <a:pPr>
                <a:defRPr/>
              </a:pPr>
              <a:t>28</a:t>
            </a:fld>
            <a:endParaRPr lang="en-US">
              <a:solidFill>
                <a:srgbClr val="FFFFFF"/>
              </a:solidFill>
              <a:latin typeface="DIN-Bold"/>
            </a:endParaRPr>
          </a:p>
        </p:txBody>
      </p:sp>
      <p:sp>
        <p:nvSpPr>
          <p:cNvPr id="120" name="Rectangle 3"/>
          <p:cNvSpPr>
            <a:spLocks noChangeArrowheads="1"/>
          </p:cNvSpPr>
          <p:nvPr/>
        </p:nvSpPr>
        <p:spPr bwMode="auto">
          <a:xfrm>
            <a:off x="1176963" y="57150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21" name="Rectangle 4"/>
          <p:cNvSpPr>
            <a:spLocks noChangeArrowheads="1"/>
          </p:cNvSpPr>
          <p:nvPr/>
        </p:nvSpPr>
        <p:spPr bwMode="auto">
          <a:xfrm>
            <a:off x="1176963" y="57150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22" name="Rectangle 5"/>
          <p:cNvSpPr>
            <a:spLocks noChangeArrowheads="1"/>
          </p:cNvSpPr>
          <p:nvPr/>
        </p:nvSpPr>
        <p:spPr bwMode="auto">
          <a:xfrm>
            <a:off x="995988" y="1655763"/>
            <a:ext cx="2990850"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b="1">
                <a:solidFill>
                  <a:srgbClr val="000000"/>
                </a:solidFill>
                <a:effectLst>
                  <a:outerShdw blurRad="38100" dist="38100" dir="2700000" algn="tl">
                    <a:srgbClr val="C0C0C0"/>
                  </a:outerShdw>
                </a:effectLst>
                <a:latin typeface="Arial" charset="0"/>
                <a:cs typeface="Arial" pitchFamily="34" charset="0"/>
              </a:rPr>
              <a:t>Normal Ethernet Frame</a:t>
            </a:r>
          </a:p>
        </p:txBody>
      </p:sp>
      <p:sp>
        <p:nvSpPr>
          <p:cNvPr id="123" name="Rectangle 6"/>
          <p:cNvSpPr>
            <a:spLocks noChangeArrowheads="1"/>
          </p:cNvSpPr>
          <p:nvPr/>
        </p:nvSpPr>
        <p:spPr bwMode="auto">
          <a:xfrm>
            <a:off x="929313" y="2139950"/>
            <a:ext cx="8467725" cy="59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4" name="Rectangle 7"/>
          <p:cNvSpPr>
            <a:spLocks noChangeArrowheads="1"/>
          </p:cNvSpPr>
          <p:nvPr/>
        </p:nvSpPr>
        <p:spPr bwMode="auto">
          <a:xfrm>
            <a:off x="805488" y="2228850"/>
            <a:ext cx="1274763" cy="533400"/>
          </a:xfrm>
          <a:prstGeom prst="rect">
            <a:avLst/>
          </a:prstGeom>
          <a:noFill/>
          <a:ln w="9525">
            <a:noFill/>
            <a:miter lim="800000"/>
            <a:headEnd/>
            <a:tailEnd/>
          </a:ln>
          <a:effectLst/>
        </p:spPr>
        <p:txBody>
          <a:bodyPr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Preamble:</a:t>
            </a:r>
          </a:p>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7</a:t>
            </a:r>
          </a:p>
        </p:txBody>
      </p:sp>
      <p:sp>
        <p:nvSpPr>
          <p:cNvPr id="125" name="Line 8"/>
          <p:cNvSpPr>
            <a:spLocks noChangeShapeType="1"/>
          </p:cNvSpPr>
          <p:nvPr/>
        </p:nvSpPr>
        <p:spPr bwMode="auto">
          <a:xfrm>
            <a:off x="1964363" y="21336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6" name="Rectangle 9"/>
          <p:cNvSpPr>
            <a:spLocks noChangeArrowheads="1"/>
          </p:cNvSpPr>
          <p:nvPr/>
        </p:nvSpPr>
        <p:spPr bwMode="auto">
          <a:xfrm>
            <a:off x="1953251" y="2243138"/>
            <a:ext cx="827087" cy="312737"/>
          </a:xfrm>
          <a:prstGeom prst="rect">
            <a:avLst/>
          </a:prstGeom>
          <a:noFill/>
          <a:ln w="9525">
            <a:noFill/>
            <a:miter lim="800000"/>
            <a:headEnd/>
            <a:tailEnd/>
          </a:ln>
          <a:effectLst/>
        </p:spPr>
        <p:txBody>
          <a:bodyPr wrap="none"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SFD: 1</a:t>
            </a:r>
          </a:p>
        </p:txBody>
      </p:sp>
      <p:sp>
        <p:nvSpPr>
          <p:cNvPr id="127" name="Rectangle 10"/>
          <p:cNvSpPr>
            <a:spLocks noChangeArrowheads="1"/>
          </p:cNvSpPr>
          <p:nvPr/>
        </p:nvSpPr>
        <p:spPr bwMode="auto">
          <a:xfrm>
            <a:off x="2794626" y="2243138"/>
            <a:ext cx="714375"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DA: 6</a:t>
            </a:r>
          </a:p>
        </p:txBody>
      </p:sp>
      <p:sp>
        <p:nvSpPr>
          <p:cNvPr id="128" name="Rectangle 11"/>
          <p:cNvSpPr>
            <a:spLocks noChangeArrowheads="1"/>
          </p:cNvSpPr>
          <p:nvPr/>
        </p:nvSpPr>
        <p:spPr bwMode="auto">
          <a:xfrm>
            <a:off x="3583613" y="2255838"/>
            <a:ext cx="925513" cy="312737"/>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SA: 6</a:t>
            </a:r>
          </a:p>
        </p:txBody>
      </p:sp>
      <p:sp>
        <p:nvSpPr>
          <p:cNvPr id="129" name="Rectangle 12"/>
          <p:cNvSpPr>
            <a:spLocks noChangeArrowheads="1"/>
          </p:cNvSpPr>
          <p:nvPr/>
        </p:nvSpPr>
        <p:spPr bwMode="auto">
          <a:xfrm>
            <a:off x="4228138" y="2173288"/>
            <a:ext cx="1231900" cy="533400"/>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Type/</a:t>
            </a:r>
          </a:p>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Length: 2</a:t>
            </a:r>
          </a:p>
        </p:txBody>
      </p:sp>
      <p:sp>
        <p:nvSpPr>
          <p:cNvPr id="130" name="Rectangle 13"/>
          <p:cNvSpPr>
            <a:spLocks noChangeArrowheads="1"/>
          </p:cNvSpPr>
          <p:nvPr/>
        </p:nvSpPr>
        <p:spPr bwMode="auto">
          <a:xfrm>
            <a:off x="6126788" y="2287588"/>
            <a:ext cx="1789113"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Data:  48 to 1500</a:t>
            </a:r>
          </a:p>
        </p:txBody>
      </p:sp>
      <p:sp>
        <p:nvSpPr>
          <p:cNvPr id="131" name="Rectangle 14"/>
          <p:cNvSpPr>
            <a:spLocks noChangeArrowheads="1"/>
          </p:cNvSpPr>
          <p:nvPr/>
        </p:nvSpPr>
        <p:spPr bwMode="auto">
          <a:xfrm>
            <a:off x="8444538" y="2286000"/>
            <a:ext cx="860425" cy="312738"/>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CRC: 4</a:t>
            </a:r>
          </a:p>
        </p:txBody>
      </p:sp>
      <p:sp>
        <p:nvSpPr>
          <p:cNvPr id="132" name="Line 15"/>
          <p:cNvSpPr>
            <a:spLocks noChangeShapeType="1"/>
          </p:cNvSpPr>
          <p:nvPr/>
        </p:nvSpPr>
        <p:spPr bwMode="auto">
          <a:xfrm>
            <a:off x="2751763" y="21336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3" name="Line 16"/>
          <p:cNvSpPr>
            <a:spLocks noChangeShapeType="1"/>
          </p:cNvSpPr>
          <p:nvPr/>
        </p:nvSpPr>
        <p:spPr bwMode="auto">
          <a:xfrm>
            <a:off x="3589963" y="21336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4" name="Line 17"/>
          <p:cNvSpPr>
            <a:spLocks noChangeShapeType="1"/>
          </p:cNvSpPr>
          <p:nvPr/>
        </p:nvSpPr>
        <p:spPr bwMode="auto">
          <a:xfrm>
            <a:off x="4282113" y="2146300"/>
            <a:ext cx="0" cy="5715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5" name="Line 18"/>
          <p:cNvSpPr>
            <a:spLocks noChangeShapeType="1"/>
          </p:cNvSpPr>
          <p:nvPr/>
        </p:nvSpPr>
        <p:spPr bwMode="auto">
          <a:xfrm>
            <a:off x="5315576" y="21336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6" name="Line 19"/>
          <p:cNvSpPr>
            <a:spLocks noChangeShapeType="1"/>
          </p:cNvSpPr>
          <p:nvPr/>
        </p:nvSpPr>
        <p:spPr bwMode="auto">
          <a:xfrm>
            <a:off x="8314363" y="21336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7" name="Rectangle 20"/>
          <p:cNvSpPr>
            <a:spLocks noChangeArrowheads="1"/>
          </p:cNvSpPr>
          <p:nvPr/>
        </p:nvSpPr>
        <p:spPr bwMode="auto">
          <a:xfrm>
            <a:off x="907088" y="3903663"/>
            <a:ext cx="151606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38" name="Rectangle 21"/>
          <p:cNvSpPr>
            <a:spLocks noChangeArrowheads="1"/>
          </p:cNvSpPr>
          <p:nvPr/>
        </p:nvSpPr>
        <p:spPr bwMode="auto">
          <a:xfrm>
            <a:off x="589588" y="4197350"/>
            <a:ext cx="8709025" cy="59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9" name="Rectangle 22"/>
          <p:cNvSpPr>
            <a:spLocks noChangeArrowheads="1"/>
          </p:cNvSpPr>
          <p:nvPr/>
        </p:nvSpPr>
        <p:spPr bwMode="auto">
          <a:xfrm>
            <a:off x="586413" y="4249738"/>
            <a:ext cx="1281113" cy="533400"/>
          </a:xfrm>
          <a:prstGeom prst="rect">
            <a:avLst/>
          </a:prstGeom>
          <a:noFill/>
          <a:ln w="9525">
            <a:noFill/>
            <a:miter lim="800000"/>
            <a:headEnd/>
            <a:tailEnd/>
          </a:ln>
          <a:effectLst/>
        </p:spPr>
        <p:txBody>
          <a:bodyPr wrap="none"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Preamble:  </a:t>
            </a:r>
          </a:p>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7</a:t>
            </a:r>
          </a:p>
        </p:txBody>
      </p:sp>
      <p:sp>
        <p:nvSpPr>
          <p:cNvPr id="140" name="Line 23"/>
          <p:cNvSpPr>
            <a:spLocks noChangeShapeType="1"/>
          </p:cNvSpPr>
          <p:nvPr/>
        </p:nvSpPr>
        <p:spPr bwMode="auto">
          <a:xfrm>
            <a:off x="1718301"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1" name="Rectangle 24"/>
          <p:cNvSpPr>
            <a:spLocks noChangeArrowheads="1"/>
          </p:cNvSpPr>
          <p:nvPr/>
        </p:nvSpPr>
        <p:spPr bwMode="auto">
          <a:xfrm>
            <a:off x="6557001" y="4360863"/>
            <a:ext cx="1789112"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Data:  48 to 1500</a:t>
            </a:r>
          </a:p>
        </p:txBody>
      </p:sp>
      <p:sp>
        <p:nvSpPr>
          <p:cNvPr id="142" name="Rectangle 25"/>
          <p:cNvSpPr>
            <a:spLocks noChangeArrowheads="1"/>
          </p:cNvSpPr>
          <p:nvPr/>
        </p:nvSpPr>
        <p:spPr bwMode="auto">
          <a:xfrm>
            <a:off x="8384213" y="4341813"/>
            <a:ext cx="860425"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CRC: 4</a:t>
            </a:r>
          </a:p>
        </p:txBody>
      </p:sp>
      <p:sp>
        <p:nvSpPr>
          <p:cNvPr id="143" name="Line 26"/>
          <p:cNvSpPr>
            <a:spLocks noChangeShapeType="1"/>
          </p:cNvSpPr>
          <p:nvPr/>
        </p:nvSpPr>
        <p:spPr bwMode="auto">
          <a:xfrm>
            <a:off x="3445501"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4" name="Line 27"/>
          <p:cNvSpPr>
            <a:spLocks noChangeShapeType="1"/>
          </p:cNvSpPr>
          <p:nvPr/>
        </p:nvSpPr>
        <p:spPr bwMode="auto">
          <a:xfrm flipH="1">
            <a:off x="4351963"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5" name="Line 28"/>
          <p:cNvSpPr>
            <a:spLocks noChangeShapeType="1"/>
          </p:cNvSpPr>
          <p:nvPr/>
        </p:nvSpPr>
        <p:spPr bwMode="auto">
          <a:xfrm>
            <a:off x="4910763"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6" name="Line 29"/>
          <p:cNvSpPr>
            <a:spLocks noChangeShapeType="1"/>
          </p:cNvSpPr>
          <p:nvPr/>
        </p:nvSpPr>
        <p:spPr bwMode="auto">
          <a:xfrm>
            <a:off x="5477501"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7" name="Line 30"/>
          <p:cNvSpPr>
            <a:spLocks noChangeShapeType="1"/>
          </p:cNvSpPr>
          <p:nvPr/>
        </p:nvSpPr>
        <p:spPr bwMode="auto">
          <a:xfrm>
            <a:off x="8339763"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8" name="Line 31"/>
          <p:cNvSpPr>
            <a:spLocks noChangeShapeType="1"/>
          </p:cNvSpPr>
          <p:nvPr/>
        </p:nvSpPr>
        <p:spPr bwMode="auto">
          <a:xfrm>
            <a:off x="4598026" y="3581400"/>
            <a:ext cx="0" cy="609600"/>
          </a:xfrm>
          <a:prstGeom prst="line">
            <a:avLst/>
          </a:prstGeom>
          <a:noFill/>
          <a:ln w="508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9" name="Line 32"/>
          <p:cNvSpPr>
            <a:spLocks noChangeShapeType="1"/>
          </p:cNvSpPr>
          <p:nvPr/>
        </p:nvSpPr>
        <p:spPr bwMode="auto">
          <a:xfrm>
            <a:off x="2515226"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0" name="Rectangle 33"/>
          <p:cNvSpPr>
            <a:spLocks noChangeArrowheads="1"/>
          </p:cNvSpPr>
          <p:nvPr/>
        </p:nvSpPr>
        <p:spPr bwMode="auto">
          <a:xfrm>
            <a:off x="927726" y="3614738"/>
            <a:ext cx="2822575" cy="366712"/>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2000" b="1">
                <a:solidFill>
                  <a:srgbClr val="000000"/>
                </a:solidFill>
                <a:effectLst>
                  <a:outerShdw blurRad="38100" dist="38100" dir="2700000" algn="tl">
                    <a:srgbClr val="C0C0C0"/>
                  </a:outerShdw>
                </a:effectLst>
                <a:latin typeface="Arial" charset="0"/>
                <a:cs typeface="Arial" pitchFamily="34" charset="0"/>
              </a:rPr>
              <a:t>802.1Q Tagged Frame</a:t>
            </a:r>
          </a:p>
        </p:txBody>
      </p:sp>
      <p:sp>
        <p:nvSpPr>
          <p:cNvPr id="151" name="Line 34"/>
          <p:cNvSpPr>
            <a:spLocks noChangeShapeType="1"/>
          </p:cNvSpPr>
          <p:nvPr/>
        </p:nvSpPr>
        <p:spPr bwMode="auto">
          <a:xfrm>
            <a:off x="6518901" y="41910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2" name="Rectangle 35"/>
          <p:cNvSpPr>
            <a:spLocks noChangeArrowheads="1"/>
          </p:cNvSpPr>
          <p:nvPr/>
        </p:nvSpPr>
        <p:spPr bwMode="auto">
          <a:xfrm>
            <a:off x="4393238" y="4219575"/>
            <a:ext cx="500063" cy="533400"/>
          </a:xfrm>
          <a:prstGeom prst="rect">
            <a:avLst/>
          </a:prstGeom>
          <a:noFill/>
          <a:ln w="9525">
            <a:noFill/>
            <a:miter lim="800000"/>
            <a:headEnd/>
            <a:tailEnd/>
          </a:ln>
          <a:effectLst/>
        </p:spPr>
        <p:txBody>
          <a:bodyPr wrap="none"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2</a:t>
            </a:r>
          </a:p>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TPI</a:t>
            </a:r>
          </a:p>
        </p:txBody>
      </p:sp>
      <p:sp>
        <p:nvSpPr>
          <p:cNvPr id="153" name="Rectangle 36"/>
          <p:cNvSpPr>
            <a:spLocks noChangeArrowheads="1"/>
          </p:cNvSpPr>
          <p:nvPr/>
        </p:nvSpPr>
        <p:spPr bwMode="auto">
          <a:xfrm>
            <a:off x="4888538" y="4237038"/>
            <a:ext cx="612775" cy="533400"/>
          </a:xfrm>
          <a:prstGeom prst="rect">
            <a:avLst/>
          </a:prstGeom>
          <a:noFill/>
          <a:ln w="9525">
            <a:noFill/>
            <a:miter lim="800000"/>
            <a:headEnd/>
            <a:tailEnd/>
          </a:ln>
          <a:effectLst/>
        </p:spPr>
        <p:txBody>
          <a:bodyPr wrap="none"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2</a:t>
            </a:r>
          </a:p>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TAG</a:t>
            </a:r>
          </a:p>
        </p:txBody>
      </p:sp>
      <p:sp>
        <p:nvSpPr>
          <p:cNvPr id="154" name="Rectangle 37"/>
          <p:cNvSpPr>
            <a:spLocks noChangeArrowheads="1"/>
          </p:cNvSpPr>
          <p:nvPr/>
        </p:nvSpPr>
        <p:spPr bwMode="auto">
          <a:xfrm>
            <a:off x="929313" y="5264150"/>
            <a:ext cx="8445500" cy="59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5" name="Line 38"/>
          <p:cNvSpPr>
            <a:spLocks noChangeShapeType="1"/>
          </p:cNvSpPr>
          <p:nvPr/>
        </p:nvSpPr>
        <p:spPr bwMode="auto">
          <a:xfrm>
            <a:off x="2023101" y="52578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6" name="Line 39"/>
          <p:cNvSpPr>
            <a:spLocks noChangeShapeType="1"/>
          </p:cNvSpPr>
          <p:nvPr/>
        </p:nvSpPr>
        <p:spPr bwMode="auto">
          <a:xfrm>
            <a:off x="2632701" y="5257800"/>
            <a:ext cx="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7" name="Rectangle 40"/>
          <p:cNvSpPr>
            <a:spLocks noChangeArrowheads="1"/>
          </p:cNvSpPr>
          <p:nvPr/>
        </p:nvSpPr>
        <p:spPr bwMode="auto">
          <a:xfrm>
            <a:off x="3728076" y="5427663"/>
            <a:ext cx="5472112"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Bits of VLAN ID (VID) to identify 4,096 possible VLANs</a:t>
            </a:r>
          </a:p>
        </p:txBody>
      </p:sp>
      <p:sp>
        <p:nvSpPr>
          <p:cNvPr id="158" name="Rectangle 41"/>
          <p:cNvSpPr>
            <a:spLocks noChangeArrowheads="1"/>
          </p:cNvSpPr>
          <p:nvPr/>
        </p:nvSpPr>
        <p:spPr bwMode="auto">
          <a:xfrm>
            <a:off x="1900863" y="5446713"/>
            <a:ext cx="739775"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CFI</a:t>
            </a:r>
          </a:p>
        </p:txBody>
      </p:sp>
      <p:sp>
        <p:nvSpPr>
          <p:cNvPr id="159" name="Rectangle 42"/>
          <p:cNvSpPr>
            <a:spLocks noChangeArrowheads="1"/>
          </p:cNvSpPr>
          <p:nvPr/>
        </p:nvSpPr>
        <p:spPr bwMode="auto">
          <a:xfrm>
            <a:off x="1088063" y="5313363"/>
            <a:ext cx="896938" cy="533400"/>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User</a:t>
            </a:r>
          </a:p>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Priority</a:t>
            </a:r>
          </a:p>
        </p:txBody>
      </p:sp>
      <p:sp>
        <p:nvSpPr>
          <p:cNvPr id="160" name="Rectangle 43"/>
          <p:cNvSpPr>
            <a:spLocks noChangeArrowheads="1"/>
          </p:cNvSpPr>
          <p:nvPr/>
        </p:nvSpPr>
        <p:spPr bwMode="auto">
          <a:xfrm>
            <a:off x="1049963" y="5943600"/>
            <a:ext cx="776288" cy="312738"/>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3 bits</a:t>
            </a:r>
          </a:p>
        </p:txBody>
      </p:sp>
      <p:sp>
        <p:nvSpPr>
          <p:cNvPr id="161" name="Rectangle 44"/>
          <p:cNvSpPr>
            <a:spLocks noChangeArrowheads="1"/>
          </p:cNvSpPr>
          <p:nvPr/>
        </p:nvSpPr>
        <p:spPr bwMode="auto">
          <a:xfrm>
            <a:off x="1918326" y="5961063"/>
            <a:ext cx="717550"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1 bit</a:t>
            </a:r>
          </a:p>
        </p:txBody>
      </p:sp>
      <p:sp>
        <p:nvSpPr>
          <p:cNvPr id="162" name="Rectangle 45"/>
          <p:cNvSpPr>
            <a:spLocks noChangeArrowheads="1"/>
          </p:cNvSpPr>
          <p:nvPr/>
        </p:nvSpPr>
        <p:spPr bwMode="auto">
          <a:xfrm>
            <a:off x="5031413" y="5961063"/>
            <a:ext cx="942975"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  12 bits</a:t>
            </a:r>
          </a:p>
        </p:txBody>
      </p:sp>
      <p:sp>
        <p:nvSpPr>
          <p:cNvPr id="163" name="Line 46"/>
          <p:cNvSpPr>
            <a:spLocks noChangeShapeType="1"/>
          </p:cNvSpPr>
          <p:nvPr/>
        </p:nvSpPr>
        <p:spPr bwMode="auto">
          <a:xfrm>
            <a:off x="4902826" y="4876800"/>
            <a:ext cx="609600" cy="0"/>
          </a:xfrm>
          <a:prstGeom prst="line">
            <a:avLst/>
          </a:prstGeom>
          <a:noFill/>
          <a:ln w="25400">
            <a:solidFill>
              <a:srgbClr val="7AFD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164" name="Line 47"/>
          <p:cNvSpPr>
            <a:spLocks noChangeShapeType="1"/>
          </p:cNvSpPr>
          <p:nvPr/>
        </p:nvSpPr>
        <p:spPr bwMode="auto">
          <a:xfrm flipH="1">
            <a:off x="1042026" y="4876800"/>
            <a:ext cx="3817937" cy="381000"/>
          </a:xfrm>
          <a:prstGeom prst="line">
            <a:avLst/>
          </a:prstGeom>
          <a:noFill/>
          <a:ln w="12700">
            <a:solidFill>
              <a:srgbClr val="94A3B5"/>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5" name="Line 48"/>
          <p:cNvSpPr>
            <a:spLocks noChangeShapeType="1"/>
          </p:cNvSpPr>
          <p:nvPr/>
        </p:nvSpPr>
        <p:spPr bwMode="auto">
          <a:xfrm>
            <a:off x="5537826" y="4876800"/>
            <a:ext cx="3632200" cy="381000"/>
          </a:xfrm>
          <a:prstGeom prst="line">
            <a:avLst/>
          </a:prstGeom>
          <a:noFill/>
          <a:ln w="12700">
            <a:solidFill>
              <a:srgbClr val="94A3B5"/>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6" name="Line 49"/>
          <p:cNvSpPr>
            <a:spLocks noChangeShapeType="1"/>
          </p:cNvSpPr>
          <p:nvPr/>
        </p:nvSpPr>
        <p:spPr bwMode="auto">
          <a:xfrm>
            <a:off x="5207626" y="3581400"/>
            <a:ext cx="0" cy="609600"/>
          </a:xfrm>
          <a:prstGeom prst="line">
            <a:avLst/>
          </a:prstGeom>
          <a:noFill/>
          <a:ln w="508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7" name="Text Box 50"/>
          <p:cNvSpPr txBox="1">
            <a:spLocks noChangeArrowheads="1"/>
          </p:cNvSpPr>
          <p:nvPr/>
        </p:nvSpPr>
        <p:spPr bwMode="auto">
          <a:xfrm>
            <a:off x="4210676" y="3241675"/>
            <a:ext cx="15636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600" b="1">
                <a:solidFill>
                  <a:srgbClr val="000000"/>
                </a:solidFill>
                <a:latin typeface="Arial" pitchFamily="34" charset="0"/>
                <a:cs typeface="Arial" pitchFamily="34" charset="0"/>
              </a:rPr>
              <a:t>Inserted fields</a:t>
            </a:r>
            <a:endParaRPr lang="en-US" altLang="es-CO" sz="1000">
              <a:solidFill>
                <a:srgbClr val="000000"/>
              </a:solidFill>
              <a:latin typeface="Arial" pitchFamily="34" charset="0"/>
              <a:cs typeface="Arial" pitchFamily="34" charset="0"/>
            </a:endParaRPr>
          </a:p>
        </p:txBody>
      </p:sp>
      <p:sp>
        <p:nvSpPr>
          <p:cNvPr id="168" name="Rectangle 51"/>
          <p:cNvSpPr>
            <a:spLocks noChangeArrowheads="1"/>
          </p:cNvSpPr>
          <p:nvPr/>
        </p:nvSpPr>
        <p:spPr bwMode="auto">
          <a:xfrm>
            <a:off x="1724651" y="4338638"/>
            <a:ext cx="827087" cy="312737"/>
          </a:xfrm>
          <a:prstGeom prst="rect">
            <a:avLst/>
          </a:prstGeom>
          <a:noFill/>
          <a:ln w="9525">
            <a:noFill/>
            <a:miter lim="800000"/>
            <a:headEnd/>
            <a:tailEnd/>
          </a:ln>
          <a:effectLst/>
        </p:spPr>
        <p:txBody>
          <a:bodyPr wrap="none" lIns="92075" tIns="46038" rIns="92075" bIns="46038">
            <a:spAutoFit/>
          </a:bodyPr>
          <a:lstStyle/>
          <a:p>
            <a:pPr algn="ct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SFD: 1</a:t>
            </a:r>
          </a:p>
        </p:txBody>
      </p:sp>
      <p:sp>
        <p:nvSpPr>
          <p:cNvPr id="169" name="Rectangle 52"/>
          <p:cNvSpPr>
            <a:spLocks noChangeArrowheads="1"/>
          </p:cNvSpPr>
          <p:nvPr/>
        </p:nvSpPr>
        <p:spPr bwMode="auto">
          <a:xfrm>
            <a:off x="2634288" y="4329113"/>
            <a:ext cx="714375" cy="312737"/>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DA: 6</a:t>
            </a:r>
          </a:p>
        </p:txBody>
      </p:sp>
      <p:sp>
        <p:nvSpPr>
          <p:cNvPr id="170" name="Rectangle 53"/>
          <p:cNvSpPr>
            <a:spLocks noChangeArrowheads="1"/>
          </p:cNvSpPr>
          <p:nvPr/>
        </p:nvSpPr>
        <p:spPr bwMode="auto">
          <a:xfrm>
            <a:off x="3528051" y="4341813"/>
            <a:ext cx="950912" cy="312737"/>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SA: 6</a:t>
            </a:r>
          </a:p>
        </p:txBody>
      </p:sp>
      <p:sp>
        <p:nvSpPr>
          <p:cNvPr id="171" name="Rectangle 54"/>
          <p:cNvSpPr>
            <a:spLocks noChangeArrowheads="1"/>
          </p:cNvSpPr>
          <p:nvPr/>
        </p:nvSpPr>
        <p:spPr bwMode="auto">
          <a:xfrm>
            <a:off x="5488613" y="4221163"/>
            <a:ext cx="1231900" cy="533400"/>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Type/</a:t>
            </a:r>
          </a:p>
          <a:p>
            <a:pPr eaLnBrk="0" fontAlgn="base" hangingPunct="0">
              <a:lnSpc>
                <a:spcPct val="90000"/>
              </a:lnSpc>
              <a:spcBef>
                <a:spcPct val="0"/>
              </a:spcBef>
              <a:spcAft>
                <a:spcPct val="0"/>
              </a:spcAft>
              <a:defRPr/>
            </a:pPr>
            <a:r>
              <a:rPr lang="en-US" sz="1600" b="1">
                <a:solidFill>
                  <a:srgbClr val="000000"/>
                </a:solidFill>
                <a:effectLst>
                  <a:outerShdw blurRad="38100" dist="38100" dir="2700000" algn="tl">
                    <a:srgbClr val="C0C0C0"/>
                  </a:outerShdw>
                </a:effectLst>
                <a:latin typeface="Arial" charset="0"/>
                <a:cs typeface="Arial" pitchFamily="34" charset="0"/>
              </a:rPr>
              <a:t>Length: 2</a:t>
            </a:r>
          </a:p>
        </p:txBody>
      </p:sp>
    </p:spTree>
    <p:extLst>
      <p:ext uri="{BB962C8B-B14F-4D97-AF65-F5344CB8AC3E}">
        <p14:creationId xmlns:p14="http://schemas.microsoft.com/office/powerpoint/2010/main" val="3126022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02633E8A-1B98-4A36-AA6F-667FD8DFDEB5}" type="datetime1">
              <a:rPr lang="es-CO" smtClean="0"/>
              <a:t>15/10/2022</a:t>
            </a:fld>
            <a:endParaRPr lang="es-CO"/>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8831318" y="1157001"/>
            <a:ext cx="2441694" cy="523220"/>
          </a:xfrm>
          <a:prstGeom prst="rect">
            <a:avLst/>
          </a:prstGeom>
        </p:spPr>
        <p:txBody>
          <a:bodyPr wrap="none">
            <a:spAutoFit/>
          </a:bodyPr>
          <a:lstStyle/>
          <a:p>
            <a:r>
              <a:rPr lang="es-CO" sz="2800" b="1" dirty="0">
                <a:solidFill>
                  <a:srgbClr val="0070C0"/>
                </a:solidFill>
              </a:rPr>
              <a:t> </a:t>
            </a:r>
            <a:r>
              <a:rPr lang="es-CO" sz="2800" b="1" dirty="0">
                <a:solidFill>
                  <a:srgbClr val="0070C0"/>
                </a:solidFill>
                <a:latin typeface="Arial" panose="020B0604020202020204" pitchFamily="34" charset="0"/>
                <a:cs typeface="Arial" panose="020B0604020202020204" pitchFamily="34" charset="0"/>
              </a:rPr>
              <a:t>802.1p - </a:t>
            </a:r>
            <a:r>
              <a:rPr lang="es-CO" sz="2800" b="1" dirty="0" err="1">
                <a:solidFill>
                  <a:srgbClr val="0070C0"/>
                </a:solidFill>
                <a:latin typeface="Arial" panose="020B0604020202020204" pitchFamily="34" charset="0"/>
                <a:cs typeface="Arial" panose="020B0604020202020204" pitchFamily="34" charset="0"/>
              </a:rPr>
              <a:t>CoS</a:t>
            </a:r>
            <a:endParaRPr lang="es-CO" sz="3200" b="1" dirty="0">
              <a:solidFill>
                <a:srgbClr val="0070C0"/>
              </a:solidFill>
            </a:endParaRPr>
          </a:p>
        </p:txBody>
      </p:sp>
      <p:sp>
        <p:nvSpPr>
          <p:cNvPr id="61" name="Rectangle 3"/>
          <p:cNvSpPr txBox="1">
            <a:spLocks noChangeArrowheads="1"/>
          </p:cNvSpPr>
          <p:nvPr/>
        </p:nvSpPr>
        <p:spPr bwMode="auto">
          <a:xfrm>
            <a:off x="1106543" y="1455347"/>
            <a:ext cx="7724775" cy="244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349250" marR="0" lvl="0" indent="-349250" algn="l" defTabSz="914400" rtl="0" eaLnBrk="1" fontAlgn="base" latinLnBrk="0" hangingPunct="1">
              <a:lnSpc>
                <a:spcPct val="90000"/>
              </a:lnSpc>
              <a:spcBef>
                <a:spcPct val="45000"/>
              </a:spcBef>
              <a:spcAft>
                <a:spcPct val="0"/>
              </a:spcAft>
              <a:buClr>
                <a:srgbClr val="94A3B5"/>
              </a:buClr>
              <a:buSzTx/>
              <a:buFont typeface="DIN-Black"/>
              <a:buChar char="&gt;"/>
              <a:tabLst/>
              <a:defRPr/>
            </a:pPr>
            <a:r>
              <a:rPr kumimoji="0" lang="en-US" altLang="es-CO" sz="2000" b="0" i="0" u="none" strike="noStrike" kern="0" cap="none" spc="0" normalizeH="0" baseline="0" noProof="0" dirty="0">
                <a:ln>
                  <a:noFill/>
                </a:ln>
                <a:solidFill>
                  <a:srgbClr val="000000"/>
                </a:solidFill>
                <a:effectLst/>
                <a:uLnTx/>
                <a:uFillTx/>
              </a:rPr>
              <a:t>Standard for traffic class and dynamic multicast filtering services in bridged LANs:</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2000" b="0" i="0" u="none" strike="noStrike" kern="0" cap="none" spc="0" normalizeH="0" baseline="0" noProof="0" dirty="0">
                <a:ln>
                  <a:noFill/>
                </a:ln>
                <a:solidFill>
                  <a:srgbClr val="000000"/>
                </a:solidFill>
                <a:effectLst/>
                <a:uLnTx/>
                <a:uFillTx/>
              </a:rPr>
              <a:t>Addresses the issue of separate queuing for</a:t>
            </a:r>
            <a:br>
              <a:rPr kumimoji="0" lang="en-US" altLang="es-CO" sz="2000" b="0" i="0" u="none" strike="noStrike" kern="0" cap="none" spc="0" normalizeH="0" baseline="0" noProof="0" dirty="0">
                <a:ln>
                  <a:noFill/>
                </a:ln>
                <a:solidFill>
                  <a:srgbClr val="000000"/>
                </a:solidFill>
                <a:effectLst/>
                <a:uLnTx/>
                <a:uFillTx/>
              </a:rPr>
            </a:br>
            <a:r>
              <a:rPr kumimoji="0" lang="en-US" altLang="es-CO" sz="2000" b="0" i="0" u="none" strike="noStrike" kern="0" cap="none" spc="0" normalizeH="0" baseline="0" noProof="0" dirty="0">
                <a:ln>
                  <a:noFill/>
                </a:ln>
                <a:solidFill>
                  <a:srgbClr val="000000"/>
                </a:solidFill>
                <a:effectLst/>
                <a:uLnTx/>
                <a:uFillTx/>
              </a:rPr>
              <a:t> time-critical frames</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2000" b="0" i="0" u="none" strike="noStrike" kern="0" cap="none" spc="0" normalizeH="0" baseline="0" noProof="0" dirty="0">
                <a:ln>
                  <a:noFill/>
                </a:ln>
                <a:solidFill>
                  <a:srgbClr val="000000"/>
                </a:solidFill>
                <a:effectLst/>
                <a:uLnTx/>
                <a:uFillTx/>
              </a:rPr>
              <a:t>Provides for </a:t>
            </a:r>
            <a:r>
              <a:rPr kumimoji="0" lang="en-US" altLang="es-CO" sz="2000" b="0" i="0" u="none" strike="noStrike" kern="0" cap="none" spc="0" normalizeH="0" baseline="0" noProof="0" dirty="0" err="1">
                <a:ln>
                  <a:noFill/>
                </a:ln>
                <a:solidFill>
                  <a:srgbClr val="000000"/>
                </a:solidFill>
                <a:effectLst/>
                <a:uLnTx/>
                <a:uFillTx/>
              </a:rPr>
              <a:t>CoS</a:t>
            </a:r>
            <a:r>
              <a:rPr kumimoji="0" lang="en-US" altLang="es-CO" sz="2000" b="0" i="0" u="none" strike="noStrike" kern="0" cap="none" spc="0" normalizeH="0" baseline="0" noProof="0" dirty="0">
                <a:ln>
                  <a:noFill/>
                </a:ln>
                <a:solidFill>
                  <a:srgbClr val="000000"/>
                </a:solidFill>
                <a:effectLst/>
                <a:uLnTx/>
                <a:uFillTx/>
              </a:rPr>
              <a:t> definitions within Layer 2 frames</a:t>
            </a:r>
          </a:p>
          <a:p>
            <a:pPr marL="854075" marR="0" lvl="1" indent="-342900" algn="l" defTabSz="914400" rtl="0" eaLnBrk="1" fontAlgn="base" latinLnBrk="0" hangingPunct="1">
              <a:lnSpc>
                <a:spcPct val="90000"/>
              </a:lnSpc>
              <a:spcBef>
                <a:spcPct val="45000"/>
              </a:spcBef>
              <a:spcAft>
                <a:spcPct val="0"/>
              </a:spcAft>
              <a:buClr>
                <a:srgbClr val="94A3B5"/>
              </a:buClr>
              <a:buSzTx/>
              <a:buFont typeface="DIN-Black"/>
              <a:buChar char="—"/>
              <a:tabLst/>
              <a:defRPr/>
            </a:pPr>
            <a:r>
              <a:rPr kumimoji="0" lang="en-US" altLang="es-CO" sz="2000" b="0" i="0" u="none" strike="noStrike" kern="0" cap="none" spc="0" normalizeH="0" baseline="0" noProof="0" dirty="0">
                <a:ln>
                  <a:noFill/>
                </a:ln>
                <a:solidFill>
                  <a:srgbClr val="000000"/>
                </a:solidFill>
                <a:effectLst/>
                <a:uLnTx/>
                <a:uFillTx/>
              </a:rPr>
              <a:t>Allows means of dynamic configuration and </a:t>
            </a:r>
            <a:br>
              <a:rPr kumimoji="0" lang="en-US" altLang="es-CO" sz="2000" b="0" i="0" u="none" strike="noStrike" kern="0" cap="none" spc="0" normalizeH="0" baseline="0" noProof="0" dirty="0">
                <a:ln>
                  <a:noFill/>
                </a:ln>
                <a:solidFill>
                  <a:srgbClr val="000000"/>
                </a:solidFill>
                <a:effectLst/>
                <a:uLnTx/>
                <a:uFillTx/>
              </a:rPr>
            </a:br>
            <a:r>
              <a:rPr kumimoji="0" lang="en-US" altLang="es-CO" sz="2000" b="0" i="0" u="none" strike="noStrike" kern="0" cap="none" spc="0" normalizeH="0" baseline="0" noProof="0" dirty="0">
                <a:ln>
                  <a:noFill/>
                </a:ln>
                <a:solidFill>
                  <a:srgbClr val="000000"/>
                </a:solidFill>
                <a:effectLst/>
                <a:uLnTx/>
                <a:uFillTx/>
              </a:rPr>
              <a:t>distribution mechanisms</a:t>
            </a:r>
          </a:p>
        </p:txBody>
      </p:sp>
      <p:grpSp>
        <p:nvGrpSpPr>
          <p:cNvPr id="62" name="Group 4"/>
          <p:cNvGrpSpPr>
            <a:grpSpLocks/>
          </p:cNvGrpSpPr>
          <p:nvPr/>
        </p:nvGrpSpPr>
        <p:grpSpPr bwMode="auto">
          <a:xfrm>
            <a:off x="2186043" y="4606534"/>
            <a:ext cx="5319712" cy="1522413"/>
            <a:chOff x="1580" y="3189"/>
            <a:chExt cx="3770" cy="959"/>
          </a:xfrm>
        </p:grpSpPr>
        <p:sp>
          <p:nvSpPr>
            <p:cNvPr id="63" name="Rectangle 5"/>
            <p:cNvSpPr>
              <a:spLocks noChangeArrowheads="1"/>
            </p:cNvSpPr>
            <p:nvPr/>
          </p:nvSpPr>
          <p:spPr bwMode="auto">
            <a:xfrm>
              <a:off x="2611" y="3744"/>
              <a:ext cx="770" cy="404"/>
            </a:xfrm>
            <a:prstGeom prst="rect">
              <a:avLst/>
            </a:prstGeom>
            <a:noFill/>
            <a:ln w="9525">
              <a:noFill/>
              <a:miter lim="800000"/>
              <a:headEnd/>
              <a:tailEnd/>
            </a:ln>
            <a:effectLst/>
          </p:spPr>
          <p:txBody>
            <a:bodyPr wrap="none" lIns="92075" tIns="46038" rIns="92075" bIns="46038">
              <a:sp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802.1Q </a:t>
              </a:r>
            </a:p>
            <a:p>
              <a:pPr marL="0" marR="0" lvl="0" indent="0" algn="ctr" defTabSz="91440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TAG</a:t>
              </a:r>
            </a:p>
          </p:txBody>
        </p:sp>
        <p:grpSp>
          <p:nvGrpSpPr>
            <p:cNvPr id="64" name="Group 6"/>
            <p:cNvGrpSpPr>
              <a:grpSpLocks/>
            </p:cNvGrpSpPr>
            <p:nvPr/>
          </p:nvGrpSpPr>
          <p:grpSpPr bwMode="auto">
            <a:xfrm>
              <a:off x="1580" y="3430"/>
              <a:ext cx="3770" cy="317"/>
              <a:chOff x="1580" y="3430"/>
              <a:chExt cx="3770" cy="317"/>
            </a:xfrm>
          </p:grpSpPr>
          <p:grpSp>
            <p:nvGrpSpPr>
              <p:cNvPr id="68" name="Group 7"/>
              <p:cNvGrpSpPr>
                <a:grpSpLocks/>
              </p:cNvGrpSpPr>
              <p:nvPr/>
            </p:nvGrpSpPr>
            <p:grpSpPr bwMode="auto">
              <a:xfrm>
                <a:off x="2214" y="3666"/>
                <a:ext cx="1635" cy="81"/>
                <a:chOff x="2214" y="3666"/>
                <a:chExt cx="1635" cy="81"/>
              </a:xfrm>
            </p:grpSpPr>
            <p:sp>
              <p:nvSpPr>
                <p:cNvPr id="85" name="Line 8"/>
                <p:cNvSpPr>
                  <a:spLocks noChangeShapeType="1"/>
                </p:cNvSpPr>
                <p:nvPr/>
              </p:nvSpPr>
              <p:spPr bwMode="auto">
                <a:xfrm>
                  <a:off x="2214" y="3666"/>
                  <a:ext cx="0" cy="71"/>
                </a:xfrm>
                <a:prstGeom prst="line">
                  <a:avLst/>
                </a:prstGeom>
                <a:noFill/>
                <a:ln w="127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6" name="Line 9"/>
                <p:cNvSpPr>
                  <a:spLocks noChangeShapeType="1"/>
                </p:cNvSpPr>
                <p:nvPr/>
              </p:nvSpPr>
              <p:spPr bwMode="auto">
                <a:xfrm>
                  <a:off x="2214" y="3747"/>
                  <a:ext cx="1635" cy="0"/>
                </a:xfrm>
                <a:prstGeom prst="line">
                  <a:avLst/>
                </a:prstGeom>
                <a:noFill/>
                <a:ln w="127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7" name="Line 10"/>
                <p:cNvSpPr>
                  <a:spLocks noChangeShapeType="1"/>
                </p:cNvSpPr>
                <p:nvPr/>
              </p:nvSpPr>
              <p:spPr bwMode="auto">
                <a:xfrm>
                  <a:off x="3849" y="3666"/>
                  <a:ext cx="0" cy="71"/>
                </a:xfrm>
                <a:prstGeom prst="line">
                  <a:avLst/>
                </a:prstGeom>
                <a:noFill/>
                <a:ln w="127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69" name="Rectangle 11"/>
              <p:cNvSpPr>
                <a:spLocks noChangeArrowheads="1"/>
              </p:cNvSpPr>
              <p:nvPr/>
            </p:nvSpPr>
            <p:spPr bwMode="auto">
              <a:xfrm>
                <a:off x="1605" y="3430"/>
                <a:ext cx="3745" cy="19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0" name="Line 12"/>
              <p:cNvSpPr>
                <a:spLocks noChangeShapeType="1"/>
              </p:cNvSpPr>
              <p:nvPr/>
            </p:nvSpPr>
            <p:spPr bwMode="auto">
              <a:xfrm>
                <a:off x="1904"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1" name="Line 13"/>
              <p:cNvSpPr>
                <a:spLocks noChangeShapeType="1"/>
              </p:cNvSpPr>
              <p:nvPr/>
            </p:nvSpPr>
            <p:spPr bwMode="auto">
              <a:xfrm>
                <a:off x="2904"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2" name="Line 14"/>
              <p:cNvSpPr>
                <a:spLocks noChangeShapeType="1"/>
              </p:cNvSpPr>
              <p:nvPr/>
            </p:nvSpPr>
            <p:spPr bwMode="auto">
              <a:xfrm>
                <a:off x="3075"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3" name="Line 15"/>
              <p:cNvSpPr>
                <a:spLocks noChangeShapeType="1"/>
              </p:cNvSpPr>
              <p:nvPr/>
            </p:nvSpPr>
            <p:spPr bwMode="auto">
              <a:xfrm>
                <a:off x="3300" y="3442"/>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4" name="Line 16"/>
              <p:cNvSpPr>
                <a:spLocks noChangeShapeType="1"/>
              </p:cNvSpPr>
              <p:nvPr/>
            </p:nvSpPr>
            <p:spPr bwMode="auto">
              <a:xfrm>
                <a:off x="3849"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5" name="Line 17"/>
              <p:cNvSpPr>
                <a:spLocks noChangeShapeType="1"/>
              </p:cNvSpPr>
              <p:nvPr/>
            </p:nvSpPr>
            <p:spPr bwMode="auto">
              <a:xfrm>
                <a:off x="4973"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6" name="Line 18"/>
              <p:cNvSpPr>
                <a:spLocks noChangeShapeType="1"/>
              </p:cNvSpPr>
              <p:nvPr/>
            </p:nvSpPr>
            <p:spPr bwMode="auto">
              <a:xfrm>
                <a:off x="5144"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7" name="Rectangle 19"/>
              <p:cNvSpPr>
                <a:spLocks noChangeArrowheads="1"/>
              </p:cNvSpPr>
              <p:nvPr/>
            </p:nvSpPr>
            <p:spPr bwMode="auto">
              <a:xfrm>
                <a:off x="1580" y="3432"/>
                <a:ext cx="35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800" b="0" i="0" u="none" strike="noStrike" kern="0" cap="none" spc="0" normalizeH="0" baseline="0" noProof="0">
                    <a:ln>
                      <a:noFill/>
                    </a:ln>
                    <a:solidFill>
                      <a:srgbClr val="000000"/>
                    </a:solidFill>
                    <a:effectLst/>
                    <a:uLnTx/>
                    <a:uFillTx/>
                    <a:latin typeface="Arial" pitchFamily="34" charset="0"/>
                    <a:cs typeface="Arial" pitchFamily="34" charset="0"/>
                  </a:rPr>
                  <a:t>DA</a:t>
                </a:r>
              </a:p>
            </p:txBody>
          </p:sp>
          <p:sp>
            <p:nvSpPr>
              <p:cNvPr id="78" name="Rectangle 20"/>
              <p:cNvSpPr>
                <a:spLocks noChangeArrowheads="1"/>
              </p:cNvSpPr>
              <p:nvPr/>
            </p:nvSpPr>
            <p:spPr bwMode="auto">
              <a:xfrm>
                <a:off x="1940" y="3432"/>
                <a:ext cx="34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800" b="0" i="0" u="none" strike="noStrike" kern="0" cap="none" spc="0" normalizeH="0" baseline="0" noProof="0">
                    <a:ln>
                      <a:noFill/>
                    </a:ln>
                    <a:solidFill>
                      <a:srgbClr val="000000"/>
                    </a:solidFill>
                    <a:effectLst/>
                    <a:uLnTx/>
                    <a:uFillTx/>
                    <a:latin typeface="Arial" pitchFamily="34" charset="0"/>
                    <a:cs typeface="Arial" pitchFamily="34" charset="0"/>
                  </a:rPr>
                  <a:t>SA</a:t>
                </a:r>
              </a:p>
            </p:txBody>
          </p:sp>
          <p:sp>
            <p:nvSpPr>
              <p:cNvPr id="79" name="Rectangle 21"/>
              <p:cNvSpPr>
                <a:spLocks noChangeArrowheads="1"/>
              </p:cNvSpPr>
              <p:nvPr/>
            </p:nvSpPr>
            <p:spPr bwMode="auto">
              <a:xfrm>
                <a:off x="3075" y="3476"/>
                <a:ext cx="2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000" b="1" i="0" u="none" strike="noStrike" kern="0" cap="none" spc="0" normalizeH="0" baseline="0" noProof="0">
                    <a:ln>
                      <a:noFill/>
                    </a:ln>
                    <a:solidFill>
                      <a:srgbClr val="000000"/>
                    </a:solidFill>
                    <a:effectLst/>
                    <a:uLnTx/>
                    <a:uFillTx/>
                    <a:latin typeface="Arial" pitchFamily="34" charset="0"/>
                    <a:cs typeface="Arial" pitchFamily="34" charset="0"/>
                  </a:rPr>
                  <a:t>CFI</a:t>
                </a:r>
              </a:p>
            </p:txBody>
          </p:sp>
          <p:sp>
            <p:nvSpPr>
              <p:cNvPr id="80" name="Rectangle 22"/>
              <p:cNvSpPr>
                <a:spLocks noChangeArrowheads="1"/>
              </p:cNvSpPr>
              <p:nvPr/>
            </p:nvSpPr>
            <p:spPr bwMode="auto">
              <a:xfrm>
                <a:off x="3282" y="3458"/>
                <a:ext cx="63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VLAN ID</a:t>
                </a:r>
              </a:p>
            </p:txBody>
          </p:sp>
          <p:sp>
            <p:nvSpPr>
              <p:cNvPr id="81" name="Rectangle 23"/>
              <p:cNvSpPr>
                <a:spLocks noChangeArrowheads="1"/>
              </p:cNvSpPr>
              <p:nvPr/>
            </p:nvSpPr>
            <p:spPr bwMode="auto">
              <a:xfrm>
                <a:off x="2886" y="3432"/>
                <a:ext cx="23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800" b="1" i="0" u="none" strike="noStrike" kern="0" cap="none" spc="0" normalizeH="0" baseline="0" noProof="0">
                    <a:ln>
                      <a:noFill/>
                    </a:ln>
                    <a:solidFill>
                      <a:srgbClr val="000000"/>
                    </a:solidFill>
                    <a:effectLst/>
                    <a:uLnTx/>
                    <a:uFillTx/>
                    <a:latin typeface="Arial" pitchFamily="34" charset="0"/>
                    <a:cs typeface="Arial" pitchFamily="34" charset="0"/>
                  </a:rPr>
                  <a:t>P</a:t>
                </a:r>
              </a:p>
            </p:txBody>
          </p:sp>
          <p:sp>
            <p:nvSpPr>
              <p:cNvPr id="82" name="Rectangle 24"/>
              <p:cNvSpPr>
                <a:spLocks noChangeArrowheads="1"/>
              </p:cNvSpPr>
              <p:nvPr/>
            </p:nvSpPr>
            <p:spPr bwMode="auto">
              <a:xfrm>
                <a:off x="3898" y="3432"/>
                <a:ext cx="78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800" b="0" i="0" u="none" strike="noStrike" kern="0" cap="none" spc="0" normalizeH="0" baseline="0" noProof="0">
                    <a:ln>
                      <a:noFill/>
                    </a:ln>
                    <a:solidFill>
                      <a:srgbClr val="000000"/>
                    </a:solidFill>
                    <a:effectLst/>
                    <a:uLnTx/>
                    <a:uFillTx/>
                    <a:latin typeface="Arial" pitchFamily="34" charset="0"/>
                    <a:cs typeface="Arial" pitchFamily="34" charset="0"/>
                  </a:rPr>
                  <a:t>       Data</a:t>
                </a:r>
              </a:p>
            </p:txBody>
          </p:sp>
          <p:sp>
            <p:nvSpPr>
              <p:cNvPr id="83" name="Line 25"/>
              <p:cNvSpPr>
                <a:spLocks noChangeShapeType="1"/>
              </p:cNvSpPr>
              <p:nvPr/>
            </p:nvSpPr>
            <p:spPr bwMode="auto">
              <a:xfrm>
                <a:off x="2215" y="3434"/>
                <a:ext cx="0"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4" name="Rectangle 26"/>
              <p:cNvSpPr>
                <a:spLocks noChangeArrowheads="1"/>
              </p:cNvSpPr>
              <p:nvPr/>
            </p:nvSpPr>
            <p:spPr bwMode="auto">
              <a:xfrm>
                <a:off x="2229" y="3432"/>
                <a:ext cx="72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altLang="es-CO" sz="1800" b="0" i="0" u="none" strike="noStrike" kern="0" cap="none" spc="0" normalizeH="0" baseline="0" noProof="0">
                    <a:ln>
                      <a:noFill/>
                    </a:ln>
                    <a:solidFill>
                      <a:srgbClr val="000000"/>
                    </a:solidFill>
                    <a:effectLst/>
                    <a:uLnTx/>
                    <a:uFillTx/>
                    <a:latin typeface="Arial" pitchFamily="34" charset="0"/>
                    <a:cs typeface="Arial" pitchFamily="34" charset="0"/>
                  </a:rPr>
                  <a:t>Prot. ID.</a:t>
                </a:r>
              </a:p>
            </p:txBody>
          </p:sp>
        </p:grpSp>
        <p:sp>
          <p:nvSpPr>
            <p:cNvPr id="65" name="Rectangle 27"/>
            <p:cNvSpPr>
              <a:spLocks noChangeArrowheads="1"/>
            </p:cNvSpPr>
            <p:nvPr/>
          </p:nvSpPr>
          <p:spPr bwMode="auto">
            <a:xfrm>
              <a:off x="2212" y="3189"/>
              <a:ext cx="691" cy="231"/>
            </a:xfrm>
            <a:prstGeom prst="rect">
              <a:avLst/>
            </a:prstGeom>
            <a:noFill/>
            <a:ln w="9525">
              <a:noFill/>
              <a:miter lim="800000"/>
              <a:headEnd/>
              <a:tailEnd/>
            </a:ln>
            <a:effectLst/>
          </p:spPr>
          <p:txBody>
            <a:bodyPr wrap="none" lIns="92075" tIns="46038" rIns="92075" bIns="46038">
              <a:spAutoFit/>
            </a:body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802.1p</a:t>
              </a:r>
              <a:endParaRPr kumimoji="0" lang="en-US" sz="2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endParaRPr>
            </a:p>
          </p:txBody>
        </p:sp>
        <p:sp>
          <p:nvSpPr>
            <p:cNvPr id="66" name="Freeform 28"/>
            <p:cNvSpPr>
              <a:spLocks/>
            </p:cNvSpPr>
            <p:nvPr/>
          </p:nvSpPr>
          <p:spPr bwMode="auto">
            <a:xfrm>
              <a:off x="2772" y="3286"/>
              <a:ext cx="220" cy="116"/>
            </a:xfrm>
            <a:custGeom>
              <a:avLst/>
              <a:gdLst>
                <a:gd name="T0" fmla="*/ 0 w 220"/>
                <a:gd name="T1" fmla="*/ 0 h 116"/>
                <a:gd name="T2" fmla="*/ 219 w 220"/>
                <a:gd name="T3" fmla="*/ 0 h 116"/>
                <a:gd name="T4" fmla="*/ 219 w 220"/>
                <a:gd name="T5" fmla="*/ 115 h 116"/>
                <a:gd name="T6" fmla="*/ 0 60000 65536"/>
                <a:gd name="T7" fmla="*/ 0 60000 65536"/>
                <a:gd name="T8" fmla="*/ 0 60000 65536"/>
              </a:gdLst>
              <a:ahLst/>
              <a:cxnLst>
                <a:cxn ang="T6">
                  <a:pos x="T0" y="T1"/>
                </a:cxn>
                <a:cxn ang="T7">
                  <a:pos x="T2" y="T3"/>
                </a:cxn>
                <a:cxn ang="T8">
                  <a:pos x="T4" y="T5"/>
                </a:cxn>
              </a:cxnLst>
              <a:rect l="0" t="0" r="r" b="b"/>
              <a:pathLst>
                <a:path w="220" h="116">
                  <a:moveTo>
                    <a:pt x="0" y="0"/>
                  </a:moveTo>
                  <a:lnTo>
                    <a:pt x="219" y="0"/>
                  </a:lnTo>
                  <a:lnTo>
                    <a:pt x="219" y="115"/>
                  </a:lnTo>
                </a:path>
              </a:pathLst>
            </a:custGeom>
            <a:noFill/>
            <a:ln w="12700" cap="rnd" cmpd="sng">
              <a:solidFill>
                <a:srgbClr val="000000"/>
              </a:solidFill>
              <a:prstDash val="solid"/>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7" name="Rectangle 29"/>
            <p:cNvSpPr>
              <a:spLocks noChangeArrowheads="1"/>
            </p:cNvSpPr>
            <p:nvPr/>
          </p:nvSpPr>
          <p:spPr bwMode="auto">
            <a:xfrm>
              <a:off x="3197" y="3192"/>
              <a:ext cx="1648" cy="231"/>
            </a:xfrm>
            <a:prstGeom prst="rect">
              <a:avLst/>
            </a:prstGeom>
            <a:noFill/>
            <a:ln w="9525">
              <a:noFill/>
              <a:miter lim="800000"/>
              <a:headEnd/>
              <a:tailEnd/>
            </a:ln>
            <a:effectLst/>
          </p:spPr>
          <p:txBody>
            <a:bodyPr wrap="none" lIns="92075" tIns="46038" rIns="92075" bIns="46038">
              <a:spAutoFit/>
            </a:body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rPr>
                <a:t>New frame format</a:t>
              </a:r>
              <a:endParaRPr kumimoji="0" lang="en-US" sz="2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cs typeface="Arial" pitchFamily="34" charset="0"/>
              </a:endParaRPr>
            </a:p>
          </p:txBody>
        </p:sp>
      </p:grpSp>
      <p:sp>
        <p:nvSpPr>
          <p:cNvPr id="8" name="7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29</a:t>
            </a:fld>
            <a:endParaRPr lang="es-CO"/>
          </a:p>
        </p:txBody>
      </p:sp>
    </p:spTree>
    <p:extLst>
      <p:ext uri="{BB962C8B-B14F-4D97-AF65-F5344CB8AC3E}">
        <p14:creationId xmlns:p14="http://schemas.microsoft.com/office/powerpoint/2010/main" val="384201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27538" y="0"/>
            <a:ext cx="11074400" cy="1143000"/>
          </a:xfrm>
        </p:spPr>
        <p:txBody>
          <a:bodyPr/>
          <a:lstStyle/>
          <a:p>
            <a:r>
              <a:rPr lang="es-CO" dirty="0" err="1">
                <a:solidFill>
                  <a:srgbClr val="FF0000"/>
                </a:solidFill>
              </a:rPr>
              <a:t>Switching</a:t>
            </a:r>
            <a:r>
              <a:rPr lang="es-CO" dirty="0">
                <a:solidFill>
                  <a:srgbClr val="FF0000"/>
                </a:solidFill>
              </a:rPr>
              <a:t> </a:t>
            </a:r>
            <a:r>
              <a:rPr lang="es-CO" dirty="0" err="1">
                <a:solidFill>
                  <a:srgbClr val="FF0000"/>
                </a:solidFill>
              </a:rPr>
              <a:t>ethernet</a:t>
            </a:r>
            <a:endParaRPr lang="es-CO" dirty="0">
              <a:solidFill>
                <a:srgbClr val="FF0000"/>
              </a:solidFill>
            </a:endParaRPr>
          </a:p>
        </p:txBody>
      </p:sp>
      <p:sp>
        <p:nvSpPr>
          <p:cNvPr id="3" name="2 Marcador de fecha"/>
          <p:cNvSpPr>
            <a:spLocks noGrp="1"/>
          </p:cNvSpPr>
          <p:nvPr>
            <p:ph type="dt" sz="half" idx="10"/>
          </p:nvPr>
        </p:nvSpPr>
        <p:spPr/>
        <p:txBody>
          <a:bodyPr/>
          <a:lstStyle/>
          <a:p>
            <a:fld id="{5B1A9D40-BF34-42A2-A8B1-692164174A47}"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3</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994420" y="1233487"/>
            <a:ext cx="10224564" cy="6001643"/>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r>
              <a:rPr lang="es-CO" sz="2400" b="1" dirty="0">
                <a:solidFill>
                  <a:srgbClr val="0070C0"/>
                </a:solidFill>
                <a:latin typeface="Arial" panose="020B0604020202020204" pitchFamily="34" charset="0"/>
                <a:cs typeface="Arial" panose="020B0604020202020204" pitchFamily="34" charset="0"/>
              </a:rPr>
              <a:t>Características y ventajas:</a:t>
            </a:r>
          </a:p>
          <a:p>
            <a:pPr marL="285750" indent="-285750">
              <a:buFont typeface="Arial" panose="020B0604020202020204" pitchFamily="34" charset="0"/>
              <a:buChar char="•"/>
            </a:pPr>
            <a:endParaRPr lang="es-CO"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2000" dirty="0">
                <a:cs typeface="Arial" panose="020B0604020202020204" pitchFamily="34" charset="0"/>
              </a:rPr>
              <a:t>El </a:t>
            </a:r>
            <a:r>
              <a:rPr lang="es-CO" sz="2000" dirty="0" err="1">
                <a:cs typeface="Arial" panose="020B0604020202020204" pitchFamily="34" charset="0"/>
              </a:rPr>
              <a:t>switch</a:t>
            </a:r>
            <a:r>
              <a:rPr lang="es-CO" sz="2000" dirty="0">
                <a:cs typeface="Arial" panose="020B0604020202020204" pitchFamily="34" charset="0"/>
              </a:rPr>
              <a:t> es la evolución del ‘bridge’ </a:t>
            </a:r>
            <a:r>
              <a:rPr lang="es-CO" sz="2000" dirty="0">
                <a:cs typeface="Arial" panose="020B0604020202020204" pitchFamily="34" charset="0"/>
                <a:sym typeface="Wingdings" panose="05000000000000000000" pitchFamily="2" charset="2"/>
              </a:rPr>
              <a:t></a:t>
            </a:r>
            <a:r>
              <a:rPr lang="es-CO" sz="2000" dirty="0">
                <a:cs typeface="Arial" panose="020B0604020202020204" pitchFamily="34" charset="0"/>
              </a:rPr>
              <a:t> </a:t>
            </a:r>
            <a:r>
              <a:rPr lang="es-CO" sz="2000" dirty="0">
                <a:solidFill>
                  <a:srgbClr val="0070C0"/>
                </a:solidFill>
                <a:cs typeface="Arial" panose="020B0604020202020204" pitchFamily="34" charset="0"/>
              </a:rPr>
              <a:t>es un bridge </a:t>
            </a:r>
            <a:r>
              <a:rPr lang="es-CO" sz="2000" dirty="0" err="1">
                <a:solidFill>
                  <a:srgbClr val="0070C0"/>
                </a:solidFill>
                <a:cs typeface="Arial" panose="020B0604020202020204" pitchFamily="34" charset="0"/>
              </a:rPr>
              <a:t>multipuerto</a:t>
            </a:r>
            <a:endParaRPr lang="es-CO" sz="2000" dirty="0">
              <a:solidFill>
                <a:srgbClr val="0070C0"/>
              </a:solidFill>
              <a:cs typeface="Arial" panose="020B0604020202020204" pitchFamily="34" charset="0"/>
            </a:endParaRPr>
          </a:p>
          <a:p>
            <a:pPr marL="285750" indent="-285750">
              <a:buFont typeface="Arial" panose="020B0604020202020204" pitchFamily="34" charset="0"/>
              <a:buChar char="•"/>
            </a:pPr>
            <a:r>
              <a:rPr lang="es-CO" sz="2000" dirty="0" err="1">
                <a:cs typeface="Arial" panose="020B0604020202020204" pitchFamily="34" charset="0"/>
              </a:rPr>
              <a:t>Switch</a:t>
            </a:r>
            <a:r>
              <a:rPr lang="es-CO" sz="2000" dirty="0">
                <a:cs typeface="Arial" panose="020B0604020202020204" pitchFamily="34" charset="0"/>
              </a:rPr>
              <a:t> implementa los algoritmos en </a:t>
            </a:r>
            <a:r>
              <a:rPr lang="es-CO" sz="2000" dirty="0" err="1">
                <a:cs typeface="Arial" panose="020B0604020202020204" pitchFamily="34" charset="0"/>
              </a:rPr>
              <a:t>ASICs</a:t>
            </a:r>
            <a:r>
              <a:rPr lang="es-CO" sz="2000" dirty="0">
                <a:cs typeface="Arial" panose="020B0604020202020204" pitchFamily="34" charset="0"/>
              </a:rPr>
              <a:t> ( ASIC: </a:t>
            </a:r>
            <a:r>
              <a:rPr lang="es-CO" sz="2000" dirty="0" err="1">
                <a:cs typeface="Arial" panose="020B0604020202020204" pitchFamily="34" charset="0"/>
              </a:rPr>
              <a:t>Application</a:t>
            </a:r>
            <a:r>
              <a:rPr lang="es-CO" sz="2000" dirty="0">
                <a:cs typeface="Arial" panose="020B0604020202020204" pitchFamily="34" charset="0"/>
              </a:rPr>
              <a:t> -</a:t>
            </a:r>
            <a:r>
              <a:rPr lang="es-CO" sz="2000" dirty="0" err="1">
                <a:cs typeface="Arial" panose="020B0604020202020204" pitchFamily="34" charset="0"/>
              </a:rPr>
              <a:t>Specific</a:t>
            </a:r>
            <a:r>
              <a:rPr lang="es-CO" sz="2000" dirty="0">
                <a:cs typeface="Arial" panose="020B0604020202020204" pitchFamily="34" charset="0"/>
              </a:rPr>
              <a:t> </a:t>
            </a:r>
            <a:r>
              <a:rPr lang="es-CO" sz="2000" dirty="0" err="1">
                <a:cs typeface="Arial" panose="020B0604020202020204" pitchFamily="34" charset="0"/>
              </a:rPr>
              <a:t>Integrated</a:t>
            </a:r>
            <a:r>
              <a:rPr lang="es-CO" sz="2000" dirty="0">
                <a:cs typeface="Arial" panose="020B0604020202020204" pitchFamily="34" charset="0"/>
              </a:rPr>
              <a:t> </a:t>
            </a:r>
            <a:r>
              <a:rPr lang="es-CO" sz="2000" dirty="0" err="1">
                <a:cs typeface="Arial" panose="020B0604020202020204" pitchFamily="34" charset="0"/>
              </a:rPr>
              <a:t>Circuit</a:t>
            </a:r>
            <a:r>
              <a:rPr lang="es-CO" sz="2000" dirty="0">
                <a:cs typeface="Arial" panose="020B0604020202020204" pitchFamily="34" charset="0"/>
              </a:rPr>
              <a:t>)</a:t>
            </a:r>
          </a:p>
          <a:p>
            <a:pPr marL="285750" indent="-285750">
              <a:buFont typeface="Arial" panose="020B0604020202020204" pitchFamily="34" charset="0"/>
              <a:buChar char="•"/>
            </a:pPr>
            <a:r>
              <a:rPr lang="es-CO" sz="2000" dirty="0">
                <a:cs typeface="Arial" panose="020B0604020202020204" pitchFamily="34" charset="0"/>
              </a:rPr>
              <a:t>No inspecciona el paquete IP  (No totalmente cierto) </a:t>
            </a:r>
          </a:p>
          <a:p>
            <a:pPr marL="285750" indent="-285750">
              <a:buFont typeface="Arial" panose="020B0604020202020204" pitchFamily="34" charset="0"/>
              <a:buChar char="•"/>
            </a:pPr>
            <a:r>
              <a:rPr lang="es-CO" sz="2000" dirty="0">
                <a:cs typeface="Arial" panose="020B0604020202020204" pitchFamily="34" charset="0"/>
              </a:rPr>
              <a:t>No modifica la trama.</a:t>
            </a:r>
          </a:p>
          <a:p>
            <a:pPr marL="285750" indent="-285750">
              <a:buFont typeface="Arial" panose="020B0604020202020204" pitchFamily="34" charset="0"/>
              <a:buChar char="•"/>
            </a:pPr>
            <a:r>
              <a:rPr lang="es-CO" sz="2000" dirty="0">
                <a:cs typeface="Arial" panose="020B0604020202020204" pitchFamily="34" charset="0"/>
              </a:rPr>
              <a:t>Permite combinar enlaces distintos </a:t>
            </a:r>
          </a:p>
          <a:p>
            <a:pPr marL="285750" indent="-285750">
              <a:buFont typeface="Arial" panose="020B0604020202020204" pitchFamily="34" charset="0"/>
              <a:buChar char="•"/>
            </a:pPr>
            <a:r>
              <a:rPr lang="es-CO" sz="2000" dirty="0">
                <a:cs typeface="Arial" panose="020B0604020202020204" pitchFamily="34" charset="0"/>
              </a:rPr>
              <a:t>Mayores velocidades para tráfico agregado</a:t>
            </a:r>
          </a:p>
          <a:p>
            <a:pPr marL="285750" indent="-285750">
              <a:buFont typeface="Arial" panose="020B0604020202020204" pitchFamily="34" charset="0"/>
              <a:buChar char="•"/>
            </a:pPr>
            <a:r>
              <a:rPr lang="es-CO" sz="2000" dirty="0">
                <a:solidFill>
                  <a:srgbClr val="222222"/>
                </a:solidFill>
                <a:cs typeface="Arial" panose="020B0604020202020204" pitchFamily="34" charset="0"/>
              </a:rPr>
              <a:t>Reducción del dominio de colisión </a:t>
            </a:r>
          </a:p>
          <a:p>
            <a:pPr marL="285750" indent="-285750">
              <a:buFont typeface="Arial" panose="020B0604020202020204" pitchFamily="34" charset="0"/>
              <a:buChar char="•"/>
            </a:pPr>
            <a:r>
              <a:rPr lang="es-CO" sz="2000" dirty="0">
                <a:solidFill>
                  <a:srgbClr val="222222"/>
                </a:solidFill>
                <a:cs typeface="Arial" panose="020B0604020202020204" pitchFamily="34" charset="0"/>
              </a:rPr>
              <a:t>Cada puerto es un dominio de colisión </a:t>
            </a:r>
          </a:p>
          <a:p>
            <a:pPr marL="285750" indent="-285750">
              <a:buFont typeface="Arial" panose="020B0604020202020204" pitchFamily="34" charset="0"/>
              <a:buChar char="•"/>
            </a:pPr>
            <a:r>
              <a:rPr lang="es-CO" sz="2000" dirty="0">
                <a:solidFill>
                  <a:srgbClr val="222222"/>
                </a:solidFill>
                <a:cs typeface="Arial" panose="020B0604020202020204" pitchFamily="34" charset="0"/>
              </a:rPr>
              <a:t>Las tramas se envían sólo a través del puerto correspondiente.</a:t>
            </a:r>
          </a:p>
          <a:p>
            <a:pPr marL="285750" indent="-285750">
              <a:buFont typeface="Arial" panose="020B0604020202020204" pitchFamily="34" charset="0"/>
              <a:buChar char="•"/>
            </a:pPr>
            <a:r>
              <a:rPr lang="es-CO" sz="2000" dirty="0">
                <a:solidFill>
                  <a:srgbClr val="222222"/>
                </a:solidFill>
                <a:cs typeface="Arial" panose="020B0604020202020204" pitchFamily="34" charset="0"/>
              </a:rPr>
              <a:t>Aumento del ancho de banda disponible a cada a cada estación.</a:t>
            </a:r>
          </a:p>
          <a:p>
            <a:pPr marL="285750" indent="-285750">
              <a:buFont typeface="Arial" panose="020B0604020202020204" pitchFamily="34" charset="0"/>
              <a:buChar char="•"/>
            </a:pPr>
            <a:r>
              <a:rPr lang="es-CO" sz="2000" dirty="0">
                <a:solidFill>
                  <a:srgbClr val="222222"/>
                </a:solidFill>
                <a:cs typeface="Arial" panose="020B0604020202020204" pitchFamily="34" charset="0"/>
              </a:rPr>
              <a:t>Reducción de la carga innecesaria del CPU de las de las estaciones</a:t>
            </a:r>
          </a:p>
          <a:p>
            <a:pPr marL="285750" indent="-285750">
              <a:buFont typeface="Arial" panose="020B0604020202020204" pitchFamily="34" charset="0"/>
              <a:buChar char="•"/>
            </a:pPr>
            <a:r>
              <a:rPr lang="es-CO" sz="2000" dirty="0">
                <a:solidFill>
                  <a:srgbClr val="222222"/>
                </a:solidFill>
                <a:cs typeface="Arial" panose="020B0604020202020204" pitchFamily="34" charset="0"/>
              </a:rPr>
              <a:t>Seguridad . </a:t>
            </a:r>
            <a:r>
              <a:rPr lang="es-CO" sz="2000" dirty="0">
                <a:solidFill>
                  <a:srgbClr val="222222"/>
                </a:solidFill>
                <a:cs typeface="Arial" panose="020B0604020202020204" pitchFamily="34" charset="0"/>
                <a:sym typeface="Wingdings" panose="05000000000000000000" pitchFamily="2" charset="2"/>
              </a:rPr>
              <a:t> N</a:t>
            </a:r>
            <a:r>
              <a:rPr lang="es-CO" sz="2000" dirty="0">
                <a:solidFill>
                  <a:srgbClr val="222222"/>
                </a:solidFill>
                <a:cs typeface="Arial" panose="020B0604020202020204" pitchFamily="34" charset="0"/>
              </a:rPr>
              <a:t>o puedo ver el tráfico de otros usuarios</a:t>
            </a:r>
          </a:p>
          <a:p>
            <a:pPr marL="285750" indent="-285750">
              <a:buFont typeface="Arial" panose="020B0604020202020204" pitchFamily="34" charset="0"/>
              <a:buChar char="•"/>
            </a:pPr>
            <a:endParaRPr lang="es-CO"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CBD6277-332C-4850-AFF6-B7B2D4E75A50}"/>
              </a:ext>
            </a:extLst>
          </p:cNvPr>
          <p:cNvPicPr>
            <a:picLocks noChangeAspect="1"/>
          </p:cNvPicPr>
          <p:nvPr/>
        </p:nvPicPr>
        <p:blipFill>
          <a:blip r:embed="rId2"/>
          <a:stretch>
            <a:fillRect/>
          </a:stretch>
        </p:blipFill>
        <p:spPr>
          <a:xfrm>
            <a:off x="8534401" y="3274142"/>
            <a:ext cx="3267328" cy="2074753"/>
          </a:xfrm>
          <a:prstGeom prst="rect">
            <a:avLst/>
          </a:prstGeom>
        </p:spPr>
      </p:pic>
    </p:spTree>
    <p:extLst>
      <p:ext uri="{BB962C8B-B14F-4D97-AF65-F5344CB8AC3E}">
        <p14:creationId xmlns:p14="http://schemas.microsoft.com/office/powerpoint/2010/main" val="2249450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994FAA3D-ED53-445A-9609-28139B3B5097}"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6881781" y="1157001"/>
            <a:ext cx="5060103" cy="523220"/>
          </a:xfrm>
          <a:prstGeom prst="rect">
            <a:avLst/>
          </a:prstGeom>
        </p:spPr>
        <p:txBody>
          <a:bodyPr wrap="none">
            <a:spAutoFit/>
          </a:bodyPr>
          <a:lstStyle/>
          <a:p>
            <a:r>
              <a:rPr lang="es-CO" sz="2800" b="1" dirty="0">
                <a:solidFill>
                  <a:srgbClr val="0070C0"/>
                </a:solidFill>
              </a:rPr>
              <a:t> </a:t>
            </a:r>
            <a:r>
              <a:rPr lang="es-CO" sz="2800" b="1" dirty="0" err="1">
                <a:solidFill>
                  <a:srgbClr val="0070C0"/>
                </a:solidFill>
              </a:rPr>
              <a:t>VLANs</a:t>
            </a:r>
            <a:r>
              <a:rPr lang="es-CO" sz="2800" b="1" dirty="0">
                <a:solidFill>
                  <a:srgbClr val="0070C0"/>
                </a:solidFill>
              </a:rPr>
              <a:t> estáticas y dinámicas</a:t>
            </a:r>
            <a:endParaRPr lang="es-CO" sz="3200" b="1" dirty="0">
              <a:solidFill>
                <a:srgbClr val="0070C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970" y="2293495"/>
            <a:ext cx="3087914" cy="1917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413433" y="1680221"/>
            <a:ext cx="8265872" cy="4401205"/>
          </a:xfrm>
          <a:prstGeom prst="rect">
            <a:avLst/>
          </a:prstGeom>
        </p:spPr>
        <p:txBody>
          <a:bodyPr wrap="square">
            <a:spAutoFit/>
          </a:bodyPr>
          <a:lstStyle/>
          <a:p>
            <a:pPr marL="342900" indent="-342900">
              <a:buFont typeface="Arial" panose="020B0604020202020204" pitchFamily="34" charset="0"/>
              <a:buChar char="•"/>
            </a:pPr>
            <a:r>
              <a:rPr lang="es-CO" sz="2000" dirty="0"/>
              <a:t>Las </a:t>
            </a:r>
            <a:r>
              <a:rPr lang="es-CO" sz="2000" dirty="0">
                <a:solidFill>
                  <a:srgbClr val="0070C0"/>
                </a:solidFill>
              </a:rPr>
              <a:t>VLAN estáticas </a:t>
            </a:r>
            <a:r>
              <a:rPr lang="es-CO" sz="2000" dirty="0"/>
              <a:t>son VLAN basadas en el puerto. </a:t>
            </a:r>
          </a:p>
          <a:p>
            <a:pPr marL="342900" indent="-342900">
              <a:buFont typeface="Arial" panose="020B0604020202020204" pitchFamily="34" charset="0"/>
              <a:buChar char="•"/>
            </a:pPr>
            <a:r>
              <a:rPr lang="es-CO" sz="2000" dirty="0"/>
              <a:t>Las asignaciones en una VLAN estática se crean mediante la asignación de los puertos de un </a:t>
            </a:r>
            <a:r>
              <a:rPr lang="es-CO" sz="2000" dirty="0" err="1"/>
              <a:t>switch</a:t>
            </a:r>
            <a:r>
              <a:rPr lang="es-CO" sz="2000" dirty="0"/>
              <a:t> o conmutador a dicha VLAN. </a:t>
            </a:r>
          </a:p>
          <a:p>
            <a:pPr marL="342900" indent="-342900">
              <a:buFont typeface="Arial" panose="020B0604020202020204" pitchFamily="34" charset="0"/>
              <a:buChar char="•"/>
            </a:pPr>
            <a:r>
              <a:rPr lang="es-CO" sz="2000" dirty="0"/>
              <a:t>Se crean unidades virtuales no estáticas en las que se guardan los archivos y componentes del sistema de archivos mundial</a:t>
            </a:r>
          </a:p>
          <a:p>
            <a:pPr marL="342900" indent="-342900">
              <a:buFont typeface="Arial" panose="020B0604020202020204" pitchFamily="34" charset="0"/>
              <a:buChar char="•"/>
            </a:pPr>
            <a:endParaRPr lang="es-CO" sz="2000" dirty="0"/>
          </a:p>
          <a:p>
            <a:pPr marL="342900" indent="-342900">
              <a:buFont typeface="Arial" panose="020B0604020202020204" pitchFamily="34" charset="0"/>
              <a:buChar char="•"/>
            </a:pPr>
            <a:r>
              <a:rPr lang="es-CO" sz="2000" dirty="0"/>
              <a:t>En las </a:t>
            </a:r>
            <a:r>
              <a:rPr lang="es-CO" sz="2000" dirty="0">
                <a:solidFill>
                  <a:srgbClr val="0070C0"/>
                </a:solidFill>
              </a:rPr>
              <a:t>VLAN dinámicas</a:t>
            </a:r>
            <a:r>
              <a:rPr lang="es-CO" sz="2000" dirty="0"/>
              <a:t>, la asignación se realiza mediante paquetes de software tales como un software de gestión (p. </a:t>
            </a:r>
            <a:r>
              <a:rPr lang="es-CO" sz="2000" dirty="0" err="1"/>
              <a:t>ej</a:t>
            </a:r>
            <a:r>
              <a:rPr lang="es-CO" sz="2000" dirty="0"/>
              <a:t>, Cisco Works, Prime). </a:t>
            </a:r>
          </a:p>
          <a:p>
            <a:pPr marL="342900" indent="-342900">
              <a:buFont typeface="Arial" panose="020B0604020202020204" pitchFamily="34" charset="0"/>
              <a:buChar char="•"/>
            </a:pPr>
            <a:r>
              <a:rPr lang="es-CO" sz="2000" dirty="0"/>
              <a:t>Con el VMPS  -VLAN Management </a:t>
            </a:r>
            <a:r>
              <a:rPr lang="es-CO" sz="2000" dirty="0" err="1"/>
              <a:t>Policy</a:t>
            </a:r>
            <a:r>
              <a:rPr lang="es-CO" sz="2000" dirty="0"/>
              <a:t> Server o Servidor de Gestión de Directivas de la VLAN, el administrador de la red puede asignar los puertos que pertenecen a una VLAN de manera automática basándose en información tal como la dirección MAC del dispositivo que se conecta al puerto o el nombre de usuario utilizado para acceder al dispositivo.  </a:t>
            </a:r>
          </a:p>
          <a:p>
            <a:pPr marL="342900" indent="-342900">
              <a:buFont typeface="Arial" panose="020B0604020202020204" pitchFamily="34" charset="0"/>
              <a:buChar char="•"/>
            </a:pPr>
            <a:r>
              <a:rPr lang="es-CO" sz="2000" dirty="0"/>
              <a:t>Ver </a:t>
            </a:r>
            <a:r>
              <a:rPr lang="es-CO" sz="2000" i="1" dirty="0"/>
              <a:t>software</a:t>
            </a:r>
            <a:r>
              <a:rPr lang="es-CO" sz="2000" dirty="0"/>
              <a:t> </a:t>
            </a:r>
            <a:r>
              <a:rPr lang="es-CO" sz="2000" b="1" dirty="0" err="1"/>
              <a:t>FreeNAC</a:t>
            </a:r>
            <a:endParaRPr lang="es-CO" sz="2000" b="1" dirty="0"/>
          </a:p>
        </p:txBody>
      </p:sp>
      <p:sp>
        <p:nvSpPr>
          <p:cNvPr id="6" name="5 Marcador de pie de página"/>
          <p:cNvSpPr>
            <a:spLocks noGrp="1"/>
          </p:cNvSpPr>
          <p:nvPr>
            <p:ph type="ftr" sz="quarter" idx="11"/>
          </p:nvPr>
        </p:nvSpPr>
        <p:spPr/>
        <p:txBody>
          <a:bodyPr/>
          <a:lstStyle/>
          <a:p>
            <a:r>
              <a:rPr lang="es-CO"/>
              <a:t>Switching &amp; routing</a:t>
            </a:r>
          </a:p>
        </p:txBody>
      </p:sp>
      <p:sp>
        <p:nvSpPr>
          <p:cNvPr id="8" name="7 Marcador de número de diapositiva"/>
          <p:cNvSpPr>
            <a:spLocks noGrp="1"/>
          </p:cNvSpPr>
          <p:nvPr>
            <p:ph type="sldNum" sz="quarter" idx="12"/>
          </p:nvPr>
        </p:nvSpPr>
        <p:spPr/>
        <p:txBody>
          <a:bodyPr/>
          <a:lstStyle/>
          <a:p>
            <a:fld id="{1D98C600-A5FB-4C43-9210-1E9FA66CBA4A}" type="slidenum">
              <a:rPr lang="es-CO" smtClean="0"/>
              <a:t>30</a:t>
            </a:fld>
            <a:endParaRPr lang="es-CO"/>
          </a:p>
        </p:txBody>
      </p:sp>
    </p:spTree>
    <p:extLst>
      <p:ext uri="{BB962C8B-B14F-4D97-AF65-F5344CB8AC3E}">
        <p14:creationId xmlns:p14="http://schemas.microsoft.com/office/powerpoint/2010/main" val="1950392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D1E65D8D-36F9-41C4-A3BC-87EAABCD0AEC}"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9600631" y="1213854"/>
            <a:ext cx="1890389" cy="523220"/>
          </a:xfrm>
          <a:prstGeom prst="rect">
            <a:avLst/>
          </a:prstGeom>
        </p:spPr>
        <p:txBody>
          <a:bodyPr wrap="none">
            <a:spAutoFit/>
          </a:bodyPr>
          <a:lstStyle/>
          <a:p>
            <a:r>
              <a:rPr lang="es-CO" sz="2800" b="1" dirty="0">
                <a:solidFill>
                  <a:srgbClr val="0070C0"/>
                </a:solidFill>
              </a:rPr>
              <a:t> </a:t>
            </a:r>
            <a:r>
              <a:rPr lang="es-CO" sz="2800" b="1" dirty="0" err="1">
                <a:solidFill>
                  <a:srgbClr val="0070C0"/>
                </a:solidFill>
              </a:rPr>
              <a:t>FreeNAC</a:t>
            </a:r>
            <a:endParaRPr lang="es-CO" sz="2800" b="1" dirty="0">
              <a:solidFill>
                <a:srgbClr val="0070C0"/>
              </a:solidFill>
            </a:endParaRPr>
          </a:p>
        </p:txBody>
      </p:sp>
      <p:sp>
        <p:nvSpPr>
          <p:cNvPr id="5" name="4 Rectángulo"/>
          <p:cNvSpPr/>
          <p:nvPr/>
        </p:nvSpPr>
        <p:spPr>
          <a:xfrm>
            <a:off x="413432" y="1680221"/>
            <a:ext cx="8564113" cy="4124206"/>
          </a:xfrm>
          <a:prstGeom prst="rect">
            <a:avLst/>
          </a:prstGeom>
        </p:spPr>
        <p:txBody>
          <a:bodyPr wrap="square">
            <a:spAutoFit/>
          </a:bodyPr>
          <a:lstStyle/>
          <a:p>
            <a:pPr marL="342900" indent="-342900">
              <a:buFont typeface="Wingdings" panose="05000000000000000000" pitchFamily="2" charset="2"/>
              <a:buChar char="Ø"/>
            </a:pPr>
            <a:r>
              <a:rPr lang="es-CO" sz="2400" b="1" dirty="0">
                <a:hlinkClick r:id="rId2"/>
              </a:rPr>
              <a:t>https://www.openhub.net/p/8572</a:t>
            </a:r>
            <a:endParaRPr lang="es-CO" sz="2400" b="1" dirty="0"/>
          </a:p>
          <a:p>
            <a:pPr marL="342900" indent="-342900">
              <a:buFont typeface="Wingdings" panose="05000000000000000000" pitchFamily="2" charset="2"/>
              <a:buChar char="Ø"/>
            </a:pPr>
            <a:r>
              <a:rPr lang="en-US" sz="2000" dirty="0" err="1"/>
              <a:t>FreeNAC</a:t>
            </a:r>
            <a:r>
              <a:rPr lang="en-US" sz="2000" dirty="0"/>
              <a:t> is a GPL </a:t>
            </a:r>
            <a:r>
              <a:rPr lang="en-US" sz="2000" dirty="0" err="1"/>
              <a:t>OpenSource</a:t>
            </a:r>
            <a:r>
              <a:rPr lang="en-US" sz="2000" dirty="0"/>
              <a:t> solution for LAN access control and dynamic </a:t>
            </a:r>
            <a:r>
              <a:rPr lang="en-US" sz="2000" dirty="0" err="1"/>
              <a:t>Vlan</a:t>
            </a:r>
            <a:r>
              <a:rPr lang="en-US" sz="2000" dirty="0"/>
              <a:t> management.</a:t>
            </a:r>
          </a:p>
          <a:p>
            <a:pPr marL="342900" indent="-342900">
              <a:buFont typeface="Wingdings" panose="05000000000000000000" pitchFamily="2" charset="2"/>
              <a:buChar char="Ø"/>
            </a:pPr>
            <a:r>
              <a:rPr lang="en-US" sz="2000" dirty="0" err="1"/>
              <a:t>FreeNAC</a:t>
            </a:r>
            <a:r>
              <a:rPr lang="en-US" sz="2000" dirty="0"/>
              <a:t> provides easy-to-use Virtual LAN assignment, LAN access control (for all kinds of network devices such as Servers, Workstations, Printers, IP-Phones, Webcams...), live network end-device inventory, VLAN management and allows documentation of Patch cabling</a:t>
            </a:r>
          </a:p>
          <a:p>
            <a:pPr marL="342900" indent="-342900">
              <a:buFont typeface="Wingdings" panose="05000000000000000000" pitchFamily="2" charset="2"/>
              <a:buChar char="Ø"/>
            </a:pPr>
            <a:r>
              <a:rPr lang="en-US" sz="2000" dirty="0"/>
              <a:t>End-devices are identified either by MAC address (in "VMPS mode"), or by Certificate &amp; MAC-Address (in "802.1x mode"). On the communications layer, </a:t>
            </a:r>
            <a:r>
              <a:rPr lang="en-US" sz="2000" dirty="0" err="1"/>
              <a:t>FreeRadius</a:t>
            </a:r>
            <a:r>
              <a:rPr lang="en-US" sz="2000" dirty="0"/>
              <a:t> is included for 802.1x and </a:t>
            </a:r>
            <a:r>
              <a:rPr lang="en-US" sz="2000" dirty="0" err="1"/>
              <a:t>OpenVMPS</a:t>
            </a:r>
            <a:r>
              <a:rPr lang="en-US" sz="2000" dirty="0"/>
              <a:t> for VMPS modes.</a:t>
            </a:r>
          </a:p>
          <a:p>
            <a:pPr marL="342900" indent="-342900">
              <a:buFont typeface="Wingdings" panose="05000000000000000000" pitchFamily="2" charset="2"/>
              <a:buChar char="Ø"/>
            </a:pPr>
            <a:r>
              <a:rPr lang="en-US" sz="2000" dirty="0"/>
              <a:t>Routers and switches are scanned via SNMP to identify all device, and link MAC an IP addresses to physical ports.</a:t>
            </a:r>
          </a:p>
          <a:p>
            <a:pPr marL="342900" indent="-342900">
              <a:buFont typeface="Wingdings" panose="05000000000000000000" pitchFamily="2" charset="2"/>
              <a:buChar char="Ø"/>
            </a:pPr>
            <a:r>
              <a:rPr lang="en-US" sz="2000" dirty="0"/>
              <a:t>Enterprise features such as redundancy and monitoring are also included-</a:t>
            </a:r>
            <a:endParaRPr lang="es-CO" sz="20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546" y="2668249"/>
            <a:ext cx="3203539" cy="189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arcador de pie de página"/>
          <p:cNvSpPr>
            <a:spLocks noGrp="1"/>
          </p:cNvSpPr>
          <p:nvPr>
            <p:ph type="ftr" sz="quarter" idx="11"/>
          </p:nvPr>
        </p:nvSpPr>
        <p:spPr/>
        <p:txBody>
          <a:bodyPr/>
          <a:lstStyle/>
          <a:p>
            <a:r>
              <a:rPr lang="es-CO"/>
              <a:t>Switching &amp; routing</a:t>
            </a:r>
          </a:p>
        </p:txBody>
      </p:sp>
      <p:sp>
        <p:nvSpPr>
          <p:cNvPr id="8" name="7 Marcador de número de diapositiva"/>
          <p:cNvSpPr>
            <a:spLocks noGrp="1"/>
          </p:cNvSpPr>
          <p:nvPr>
            <p:ph type="sldNum" sz="quarter" idx="12"/>
          </p:nvPr>
        </p:nvSpPr>
        <p:spPr/>
        <p:txBody>
          <a:bodyPr/>
          <a:lstStyle/>
          <a:p>
            <a:fld id="{1D98C600-A5FB-4C43-9210-1E9FA66CBA4A}" type="slidenum">
              <a:rPr lang="es-CO" smtClean="0"/>
              <a:t>31</a:t>
            </a:fld>
            <a:endParaRPr lang="es-CO"/>
          </a:p>
        </p:txBody>
      </p:sp>
    </p:spTree>
    <p:extLst>
      <p:ext uri="{BB962C8B-B14F-4D97-AF65-F5344CB8AC3E}">
        <p14:creationId xmlns:p14="http://schemas.microsoft.com/office/powerpoint/2010/main" val="562343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E7014A80-019B-4A8C-8417-01FAF517E24C}"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4742284" y="1213854"/>
            <a:ext cx="6966522" cy="523220"/>
          </a:xfrm>
          <a:prstGeom prst="rect">
            <a:avLst/>
          </a:prstGeom>
        </p:spPr>
        <p:txBody>
          <a:bodyPr wrap="none">
            <a:spAutoFit/>
          </a:bodyPr>
          <a:lstStyle/>
          <a:p>
            <a:r>
              <a:rPr lang="es-CO" sz="2800" b="1" dirty="0">
                <a:solidFill>
                  <a:srgbClr val="0070C0"/>
                </a:solidFill>
              </a:rPr>
              <a:t> VLAN basadas en el puerto de conexión</a:t>
            </a:r>
          </a:p>
        </p:txBody>
      </p:sp>
      <p:sp>
        <p:nvSpPr>
          <p:cNvPr id="6" name="5 Rectángulo"/>
          <p:cNvSpPr/>
          <p:nvPr/>
        </p:nvSpPr>
        <p:spPr>
          <a:xfrm>
            <a:off x="934386" y="1844796"/>
            <a:ext cx="8239594" cy="4524315"/>
          </a:xfrm>
          <a:prstGeom prst="rect">
            <a:avLst/>
          </a:prstGeom>
        </p:spPr>
        <p:txBody>
          <a:bodyPr wrap="square">
            <a:spAutoFit/>
          </a:bodyPr>
          <a:lstStyle/>
          <a:p>
            <a:pPr marL="285750" indent="-285750">
              <a:buFont typeface="Wingdings" panose="05000000000000000000" pitchFamily="2" charset="2"/>
              <a:buChar char="Ø"/>
            </a:pPr>
            <a:r>
              <a:rPr lang="es-CO" dirty="0"/>
              <a:t>En VLAN de nivel 1 (basadas en puertos), el puerto asignado a la VLAN es independiente del usuario o dispositivo conectado en el puerto. Esto significa que todos los usuarios que se conectan al puerto serán miembros de la misma VLAN. Después de que un puerto ha sido asignado a una VLAN, a través de ese puerto no se puede enviar ni recibir datos desde dispositivos incluidos en otra VLAN sin la intervención de algún dispositivo de capa 3.</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dirty="0"/>
              <a:t>Los puertos de un </a:t>
            </a:r>
            <a:r>
              <a:rPr lang="es-CO" i="1" dirty="0" err="1"/>
              <a:t>switch</a:t>
            </a:r>
            <a:r>
              <a:rPr lang="es-CO" dirty="0"/>
              <a:t> pueden ser de dos tipos, en lo que respecta a las características VLAN: </a:t>
            </a:r>
            <a:r>
              <a:rPr lang="es-CO" b="1" dirty="0">
                <a:solidFill>
                  <a:srgbClr val="0070C0"/>
                </a:solidFill>
              </a:rPr>
              <a:t>puertos de acceso y puertos </a:t>
            </a:r>
            <a:r>
              <a:rPr lang="es-CO" b="1" i="1" dirty="0" err="1">
                <a:solidFill>
                  <a:srgbClr val="0070C0"/>
                </a:solidFill>
              </a:rPr>
              <a:t>trunk</a:t>
            </a:r>
            <a:r>
              <a:rPr lang="es-CO" dirty="0"/>
              <a:t>. </a:t>
            </a:r>
          </a:p>
          <a:p>
            <a:pPr marL="285750" indent="-285750">
              <a:buFont typeface="Wingdings" panose="05000000000000000000" pitchFamily="2" charset="2"/>
              <a:buChar char="Ø"/>
            </a:pPr>
            <a:r>
              <a:rPr lang="es-CO" dirty="0"/>
              <a:t>Un </a:t>
            </a:r>
            <a:r>
              <a:rPr lang="es-CO" b="1" dirty="0"/>
              <a:t>puerto de acceso</a:t>
            </a:r>
            <a:r>
              <a:rPr lang="es-CO" dirty="0"/>
              <a:t> (</a:t>
            </a:r>
            <a:r>
              <a:rPr lang="es-CO" i="1" dirty="0" err="1">
                <a:solidFill>
                  <a:srgbClr val="0070C0"/>
                </a:solidFill>
              </a:rPr>
              <a:t>switchport</a:t>
            </a:r>
            <a:r>
              <a:rPr lang="es-CO" i="1" dirty="0">
                <a:solidFill>
                  <a:srgbClr val="0070C0"/>
                </a:solidFill>
              </a:rPr>
              <a:t> </a:t>
            </a:r>
            <a:r>
              <a:rPr lang="es-CO" i="1" dirty="0" err="1">
                <a:solidFill>
                  <a:srgbClr val="0070C0"/>
                </a:solidFill>
              </a:rPr>
              <a:t>mode</a:t>
            </a:r>
            <a:r>
              <a:rPr lang="es-CO" i="1" dirty="0">
                <a:solidFill>
                  <a:srgbClr val="0070C0"/>
                </a:solidFill>
              </a:rPr>
              <a:t> </a:t>
            </a:r>
            <a:r>
              <a:rPr lang="es-CO" i="1" dirty="0" err="1">
                <a:solidFill>
                  <a:srgbClr val="0070C0"/>
                </a:solidFill>
              </a:rPr>
              <a:t>access</a:t>
            </a:r>
            <a:r>
              <a:rPr lang="es-CO" dirty="0"/>
              <a:t>) pertenece únicamente a una VLAN asignada de forma estática (VLAN nativa). </a:t>
            </a:r>
          </a:p>
          <a:p>
            <a:pPr marL="285750" indent="-285750">
              <a:buFont typeface="Wingdings" panose="05000000000000000000" pitchFamily="2" charset="2"/>
              <a:buChar char="Ø"/>
            </a:pPr>
            <a:r>
              <a:rPr lang="es-CO" dirty="0"/>
              <a:t>La configuración predeterminada suele ser que todos los puertos sean de acceso de la VLAN1. </a:t>
            </a:r>
          </a:p>
          <a:p>
            <a:pPr marL="285750" indent="-285750">
              <a:buFont typeface="Wingdings" panose="05000000000000000000" pitchFamily="2" charset="2"/>
              <a:buChar char="Ø"/>
            </a:pPr>
            <a:r>
              <a:rPr lang="es-CO" dirty="0"/>
              <a:t>Un </a:t>
            </a:r>
            <a:r>
              <a:rPr lang="es-CO" b="1" dirty="0"/>
              <a:t>puerto </a:t>
            </a:r>
            <a:r>
              <a:rPr lang="es-CO" b="1" dirty="0" err="1"/>
              <a:t>trunk</a:t>
            </a:r>
            <a:r>
              <a:rPr lang="es-CO" dirty="0"/>
              <a:t> (</a:t>
            </a:r>
            <a:r>
              <a:rPr lang="es-CO" i="1" dirty="0" err="1">
                <a:solidFill>
                  <a:srgbClr val="0070C0"/>
                </a:solidFill>
              </a:rPr>
              <a:t>switchport</a:t>
            </a:r>
            <a:r>
              <a:rPr lang="es-CO" i="1" dirty="0">
                <a:solidFill>
                  <a:srgbClr val="0070C0"/>
                </a:solidFill>
              </a:rPr>
              <a:t> </a:t>
            </a:r>
            <a:r>
              <a:rPr lang="es-CO" i="1" dirty="0" err="1">
                <a:solidFill>
                  <a:srgbClr val="0070C0"/>
                </a:solidFill>
              </a:rPr>
              <a:t>mode</a:t>
            </a:r>
            <a:r>
              <a:rPr lang="es-CO" i="1" dirty="0">
                <a:solidFill>
                  <a:srgbClr val="0070C0"/>
                </a:solidFill>
              </a:rPr>
              <a:t> </a:t>
            </a:r>
            <a:r>
              <a:rPr lang="es-CO" i="1" dirty="0" err="1">
                <a:solidFill>
                  <a:srgbClr val="0070C0"/>
                </a:solidFill>
              </a:rPr>
              <a:t>trunk</a:t>
            </a:r>
            <a:r>
              <a:rPr lang="es-CO" dirty="0"/>
              <a:t>) puede ser miembro de múltiples VLAN. Por defecto es miembro de todas, pero la lista de las VLAN permitidas es configurable.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944" y="2426295"/>
            <a:ext cx="2643266" cy="277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32</a:t>
            </a:fld>
            <a:endParaRPr lang="es-CO"/>
          </a:p>
        </p:txBody>
      </p:sp>
    </p:spTree>
    <p:extLst>
      <p:ext uri="{BB962C8B-B14F-4D97-AF65-F5344CB8AC3E}">
        <p14:creationId xmlns:p14="http://schemas.microsoft.com/office/powerpoint/2010/main" val="3276021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807" y="2213279"/>
            <a:ext cx="3934293" cy="284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E2D9AAA2-2E60-43FF-853C-54ED02FFBF63}"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9191131" y="1213854"/>
            <a:ext cx="2003177" cy="523220"/>
          </a:xfrm>
          <a:prstGeom prst="rect">
            <a:avLst/>
          </a:prstGeom>
        </p:spPr>
        <p:txBody>
          <a:bodyPr wrap="none">
            <a:spAutoFit/>
          </a:bodyPr>
          <a:lstStyle/>
          <a:p>
            <a:r>
              <a:rPr lang="es-CO" sz="2800" b="1" dirty="0">
                <a:solidFill>
                  <a:srgbClr val="0070C0"/>
                </a:solidFill>
              </a:rPr>
              <a:t> Cisco VTP</a:t>
            </a:r>
            <a:endParaRPr lang="es-CO" sz="3200" b="1" dirty="0">
              <a:solidFill>
                <a:srgbClr val="0070C0"/>
              </a:solidFill>
            </a:endParaRPr>
          </a:p>
        </p:txBody>
      </p:sp>
      <p:sp>
        <p:nvSpPr>
          <p:cNvPr id="6" name="5 Rectángulo"/>
          <p:cNvSpPr/>
          <p:nvPr/>
        </p:nvSpPr>
        <p:spPr>
          <a:xfrm>
            <a:off x="594360" y="1213854"/>
            <a:ext cx="7320447" cy="4524315"/>
          </a:xfrm>
          <a:prstGeom prst="rect">
            <a:avLst/>
          </a:prstGeom>
        </p:spPr>
        <p:txBody>
          <a:bodyPr wrap="square">
            <a:spAutoFit/>
          </a:bodyPr>
          <a:lstStyle/>
          <a:p>
            <a:pPr marL="285750" indent="-285750">
              <a:buFont typeface="Arial" panose="020B0604020202020204" pitchFamily="34" charset="0"/>
              <a:buChar char="•"/>
            </a:pPr>
            <a:r>
              <a:rPr lang="es-CO" dirty="0"/>
              <a:t>El protocolo de etiquetado </a:t>
            </a:r>
            <a:r>
              <a:rPr lang="es-CO" b="1" dirty="0">
                <a:solidFill>
                  <a:srgbClr val="0070C0"/>
                </a:solidFill>
                <a:latin typeface="Arial" panose="020B0604020202020204" pitchFamily="34" charset="0"/>
                <a:cs typeface="Arial" panose="020B0604020202020204" pitchFamily="34" charset="0"/>
              </a:rPr>
              <a:t>IEEE 802.1Q </a:t>
            </a:r>
            <a:r>
              <a:rPr lang="es-CO" dirty="0"/>
              <a:t>es el más común y es el estándar abierto de la industria.</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r>
              <a:rPr lang="es-CO" b="1" dirty="0">
                <a:solidFill>
                  <a:srgbClr val="0070C0"/>
                </a:solidFill>
              </a:rPr>
              <a:t>VTP (VLAN </a:t>
            </a:r>
            <a:r>
              <a:rPr lang="es-CO" b="1" dirty="0" err="1">
                <a:solidFill>
                  <a:srgbClr val="0070C0"/>
                </a:solidFill>
              </a:rPr>
              <a:t>Trunking</a:t>
            </a:r>
            <a:r>
              <a:rPr lang="es-CO" b="1" dirty="0">
                <a:solidFill>
                  <a:srgbClr val="0070C0"/>
                </a:solidFill>
              </a:rPr>
              <a:t> </a:t>
            </a:r>
            <a:r>
              <a:rPr lang="es-CO" b="1" dirty="0" err="1">
                <a:solidFill>
                  <a:srgbClr val="0070C0"/>
                </a:solidFill>
              </a:rPr>
              <a:t>Protocol</a:t>
            </a:r>
            <a:r>
              <a:rPr lang="es-CO" b="1" dirty="0">
                <a:solidFill>
                  <a:srgbClr val="0070C0"/>
                </a:solidFill>
              </a:rPr>
              <a:t>) </a:t>
            </a:r>
            <a:r>
              <a:rPr lang="es-CO" dirty="0"/>
              <a:t>se encarga de mantener la coherencia de la configuración VLAN por toda la red en dispositivos Cisco.</a:t>
            </a:r>
          </a:p>
          <a:p>
            <a:pPr marL="285750" indent="-285750">
              <a:buFont typeface="Arial" panose="020B0604020202020204" pitchFamily="34" charset="0"/>
              <a:buChar char="•"/>
            </a:pPr>
            <a:r>
              <a:rPr lang="es-CO" dirty="0"/>
              <a:t>VTP utiliza tramas de nivel 2 para gestionar la creación, borrado y renombrado de las VLAN en una red sincronizando todos los dispositivos entre sí y evitar tener que configurarlos uno a uno. </a:t>
            </a:r>
          </a:p>
          <a:p>
            <a:pPr marL="285750" indent="-285750">
              <a:buFont typeface="Arial" panose="020B0604020202020204" pitchFamily="34" charset="0"/>
              <a:buChar char="•"/>
            </a:pPr>
            <a:r>
              <a:rPr lang="es-CO" dirty="0"/>
              <a:t>Se establece primero </a:t>
            </a:r>
            <a:r>
              <a:rPr lang="es-CO" b="1" dirty="0">
                <a:solidFill>
                  <a:srgbClr val="0070C0"/>
                </a:solidFill>
              </a:rPr>
              <a:t>un dominio de administración VTP</a:t>
            </a:r>
            <a:r>
              <a:rPr lang="es-CO" dirty="0"/>
              <a:t>. </a:t>
            </a:r>
          </a:p>
          <a:p>
            <a:pPr marL="285750" indent="-285750">
              <a:buFont typeface="Arial" panose="020B0604020202020204" pitchFamily="34" charset="0"/>
              <a:buChar char="•"/>
            </a:pPr>
            <a:r>
              <a:rPr lang="es-CO" dirty="0"/>
              <a:t>Un dominio VTP para una red es un conjunto contiguo de </a:t>
            </a:r>
            <a:r>
              <a:rPr lang="es-CO" dirty="0" err="1"/>
              <a:t>switches</a:t>
            </a:r>
            <a:r>
              <a:rPr lang="es-CO" dirty="0"/>
              <a:t> unidos con enlaces </a:t>
            </a:r>
            <a:r>
              <a:rPr lang="es-CO" b="1" dirty="0" err="1">
                <a:solidFill>
                  <a:srgbClr val="0070C0"/>
                </a:solidFill>
              </a:rPr>
              <a:t>trunk</a:t>
            </a:r>
            <a:r>
              <a:rPr lang="es-CO" b="1" dirty="0">
                <a:solidFill>
                  <a:srgbClr val="0070C0"/>
                </a:solidFill>
              </a:rPr>
              <a:t> </a:t>
            </a:r>
            <a:r>
              <a:rPr lang="es-CO" dirty="0"/>
              <a:t>que tienen el mismo nombre de dominio VTP.</a:t>
            </a:r>
          </a:p>
          <a:p>
            <a:pPr marL="285750" indent="-285750">
              <a:buFont typeface="Arial" panose="020B0604020202020204" pitchFamily="34" charset="0"/>
              <a:buChar char="•"/>
            </a:pPr>
            <a:r>
              <a:rPr lang="es-CO" dirty="0"/>
              <a:t>Los </a:t>
            </a:r>
            <a:r>
              <a:rPr lang="es-CO" dirty="0" err="1"/>
              <a:t>switches</a:t>
            </a:r>
            <a:r>
              <a:rPr lang="es-CO" dirty="0"/>
              <a:t> pueden estar en uno de los siguientes modos: </a:t>
            </a:r>
            <a:r>
              <a:rPr lang="es-CO" b="1" dirty="0">
                <a:solidFill>
                  <a:srgbClr val="0070C0"/>
                </a:solidFill>
              </a:rPr>
              <a:t>servidor, cliente o transparente.</a:t>
            </a:r>
            <a:r>
              <a:rPr lang="es-CO" dirty="0"/>
              <a:t> «Servidor» es el modo por defecto, anuncia su configuración al resto de equipos y se sincroniza con otros servidores VTP. </a:t>
            </a:r>
          </a:p>
        </p:txBody>
      </p:sp>
      <p:sp>
        <p:nvSpPr>
          <p:cNvPr id="9" name="8 Marcador de pie de página"/>
          <p:cNvSpPr>
            <a:spLocks noGrp="1"/>
          </p:cNvSpPr>
          <p:nvPr>
            <p:ph type="ftr" sz="quarter" idx="11"/>
          </p:nvPr>
        </p:nvSpPr>
        <p:spPr/>
        <p:txBody>
          <a:bodyPr/>
          <a:lstStyle/>
          <a:p>
            <a:r>
              <a:rPr lang="es-CO"/>
              <a:t>Switching &amp; routing</a:t>
            </a:r>
          </a:p>
        </p:txBody>
      </p:sp>
      <p:sp>
        <p:nvSpPr>
          <p:cNvPr id="10" name="9 Marcador de número de diapositiva"/>
          <p:cNvSpPr>
            <a:spLocks noGrp="1"/>
          </p:cNvSpPr>
          <p:nvPr>
            <p:ph type="sldNum" sz="quarter" idx="12"/>
          </p:nvPr>
        </p:nvSpPr>
        <p:spPr/>
        <p:txBody>
          <a:bodyPr/>
          <a:lstStyle/>
          <a:p>
            <a:fld id="{1D98C600-A5FB-4C43-9210-1E9FA66CBA4A}" type="slidenum">
              <a:rPr lang="es-CO" smtClean="0"/>
              <a:t>33</a:t>
            </a:fld>
            <a:endParaRPr lang="es-CO"/>
          </a:p>
        </p:txBody>
      </p:sp>
    </p:spTree>
    <p:extLst>
      <p:ext uri="{BB962C8B-B14F-4D97-AF65-F5344CB8AC3E}">
        <p14:creationId xmlns:p14="http://schemas.microsoft.com/office/powerpoint/2010/main" val="1436227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71C8E0E2-DDD6-47B5-A85E-B4A5590C300F}"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210646" y="110613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9191131" y="1213854"/>
            <a:ext cx="2003177" cy="523220"/>
          </a:xfrm>
          <a:prstGeom prst="rect">
            <a:avLst/>
          </a:prstGeom>
        </p:spPr>
        <p:txBody>
          <a:bodyPr wrap="none">
            <a:spAutoFit/>
          </a:bodyPr>
          <a:lstStyle/>
          <a:p>
            <a:r>
              <a:rPr lang="es-CO" sz="2800" b="1" dirty="0">
                <a:solidFill>
                  <a:srgbClr val="0070C0"/>
                </a:solidFill>
              </a:rPr>
              <a:t> Cisco VTP</a:t>
            </a:r>
            <a:endParaRPr lang="es-CO" sz="3200" b="1" dirty="0">
              <a:solidFill>
                <a:srgbClr val="0070C0"/>
              </a:solidFill>
            </a:endParaRPr>
          </a:p>
        </p:txBody>
      </p:sp>
      <p:sp>
        <p:nvSpPr>
          <p:cNvPr id="6" name="5 Rectángulo"/>
          <p:cNvSpPr/>
          <p:nvPr/>
        </p:nvSpPr>
        <p:spPr>
          <a:xfrm>
            <a:off x="594360" y="1520085"/>
            <a:ext cx="6720840" cy="4062651"/>
          </a:xfrm>
          <a:prstGeom prst="rect">
            <a:avLst/>
          </a:prstGeom>
        </p:spPr>
        <p:txBody>
          <a:bodyPr wrap="square">
            <a:spAutoFit/>
          </a:bodyPr>
          <a:lstStyle/>
          <a:p>
            <a:pPr marL="784225" indent="-342900">
              <a:buFont typeface="Arial" panose="020B0604020202020204" pitchFamily="34" charset="0"/>
              <a:buChar char="•"/>
            </a:pPr>
            <a:r>
              <a:rPr lang="es-CO" sz="2000" dirty="0"/>
              <a:t>Un </a:t>
            </a:r>
            <a:r>
              <a:rPr lang="es-CO" sz="2000" dirty="0" err="1"/>
              <a:t>switch</a:t>
            </a:r>
            <a:r>
              <a:rPr lang="es-CO" sz="2000" dirty="0"/>
              <a:t> en modo cliente no puede modificar la configuración VLAN, simplemente sincroniza la configuración sobre la base de la información que le envían los servidores. </a:t>
            </a:r>
          </a:p>
          <a:p>
            <a:pPr marL="784225" indent="-342900">
              <a:buFont typeface="Arial" panose="020B0604020202020204" pitchFamily="34" charset="0"/>
              <a:buChar char="•"/>
            </a:pPr>
            <a:r>
              <a:rPr lang="es-CO" sz="2000" dirty="0"/>
              <a:t>Un </a:t>
            </a:r>
            <a:r>
              <a:rPr lang="es-CO" sz="2000" dirty="0" err="1"/>
              <a:t>switch</a:t>
            </a:r>
            <a:r>
              <a:rPr lang="es-CO" sz="2000" dirty="0"/>
              <a:t> está en modo transparente cuando solo se puede configurar localmente,  ignora el contenido de los mensajes VTP.   </a:t>
            </a:r>
          </a:p>
          <a:p>
            <a:pPr marL="441325"/>
            <a:r>
              <a:rPr lang="es-CO" sz="2000" dirty="0"/>
              <a:t>  </a:t>
            </a:r>
          </a:p>
          <a:p>
            <a:pPr marL="285750" indent="-285750">
              <a:buFont typeface="Arial" panose="020B0604020202020204" pitchFamily="34" charset="0"/>
              <a:buChar char="•"/>
            </a:pPr>
            <a:r>
              <a:rPr lang="es-CO" sz="2000" b="1" dirty="0">
                <a:solidFill>
                  <a:srgbClr val="00B050"/>
                </a:solidFill>
              </a:rPr>
              <a:t>Función VTP  </a:t>
            </a:r>
            <a:r>
              <a:rPr lang="es-CO" sz="2000" b="1" dirty="0" err="1">
                <a:solidFill>
                  <a:srgbClr val="00B050"/>
                </a:solidFill>
              </a:rPr>
              <a:t>pruning</a:t>
            </a:r>
            <a:r>
              <a:rPr lang="es-CO" sz="2000" b="1" dirty="0">
                <a:solidFill>
                  <a:srgbClr val="00B050"/>
                </a:solidFill>
              </a:rPr>
              <a:t>? </a:t>
            </a:r>
            <a:r>
              <a:rPr lang="es-CO" sz="2000" b="1" dirty="0">
                <a:solidFill>
                  <a:srgbClr val="00B050"/>
                </a:solidFill>
                <a:sym typeface="Wingdings" panose="05000000000000000000" pitchFamily="2" charset="2"/>
              </a:rPr>
              <a:t> </a:t>
            </a:r>
            <a:r>
              <a:rPr lang="es-CO" sz="2000" dirty="0"/>
              <a:t>dirigir tráfico VLAN específico solo a los conmutadores que tienen puertos en la VLAN destino. Con lo que se ahorra ancho de banda en los posiblemente saturados enlaces </a:t>
            </a:r>
            <a:r>
              <a:rPr lang="es-CO" sz="2000" i="1" dirty="0" err="1"/>
              <a:t>trunk</a:t>
            </a:r>
            <a:r>
              <a:rPr lang="es-CO" sz="2000" dirty="0"/>
              <a:t>.</a:t>
            </a:r>
            <a:endParaRPr lang="es-CO" sz="2000" b="1" dirty="0">
              <a:solidFill>
                <a:srgbClr val="00B050"/>
              </a:solidFill>
            </a:endParaRPr>
          </a:p>
          <a:p>
            <a:pPr marL="441325"/>
            <a:r>
              <a:rPr lang="es-CO" dirty="0"/>
              <a:t>                          </a:t>
            </a:r>
            <a:endParaRPr lang="es-CO" sz="20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3307" y="2085404"/>
            <a:ext cx="3909349" cy="293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34</a:t>
            </a:fld>
            <a:endParaRPr lang="es-CO"/>
          </a:p>
        </p:txBody>
      </p:sp>
    </p:spTree>
    <p:extLst>
      <p:ext uri="{BB962C8B-B14F-4D97-AF65-F5344CB8AC3E}">
        <p14:creationId xmlns:p14="http://schemas.microsoft.com/office/powerpoint/2010/main" val="865158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220" y="1715102"/>
            <a:ext cx="4906780" cy="408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2B77471A-041E-4CDD-A358-6D15401089E3}"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568726" y="107301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9191131" y="1213854"/>
            <a:ext cx="1446230" cy="523220"/>
          </a:xfrm>
          <a:prstGeom prst="rect">
            <a:avLst/>
          </a:prstGeom>
        </p:spPr>
        <p:txBody>
          <a:bodyPr wrap="none">
            <a:spAutoFit/>
          </a:bodyPr>
          <a:lstStyle/>
          <a:p>
            <a:r>
              <a:rPr lang="es-CO" sz="2800" b="1" dirty="0">
                <a:solidFill>
                  <a:srgbClr val="0070C0"/>
                </a:solidFill>
              </a:rPr>
              <a:t> Diseño</a:t>
            </a:r>
            <a:endParaRPr lang="es-CO" sz="3200" b="1" dirty="0">
              <a:solidFill>
                <a:srgbClr val="0070C0"/>
              </a:solidFill>
            </a:endParaRPr>
          </a:p>
        </p:txBody>
      </p:sp>
      <p:sp>
        <p:nvSpPr>
          <p:cNvPr id="5" name="4 Rectángulo"/>
          <p:cNvSpPr/>
          <p:nvPr/>
        </p:nvSpPr>
        <p:spPr>
          <a:xfrm>
            <a:off x="629588" y="1305155"/>
            <a:ext cx="6655632" cy="5016758"/>
          </a:xfrm>
          <a:prstGeom prst="rect">
            <a:avLst/>
          </a:prstGeom>
        </p:spPr>
        <p:txBody>
          <a:bodyPr wrap="square">
            <a:spAutoFit/>
          </a:bodyPr>
          <a:lstStyle/>
          <a:p>
            <a:pPr marL="342900" indent="-342900">
              <a:buFont typeface="Wingdings" panose="05000000000000000000" pitchFamily="2" charset="2"/>
              <a:buChar char="Ø"/>
            </a:pPr>
            <a:r>
              <a:rPr lang="es-CO" sz="2000" dirty="0"/>
              <a:t>Las redes corporativas suelen estar configuradas de forma jerárquica dividiéndose en varios grupos de trabajo. </a:t>
            </a:r>
          </a:p>
          <a:p>
            <a:pPr marL="342900" indent="-342900">
              <a:buFont typeface="Wingdings" panose="05000000000000000000" pitchFamily="2" charset="2"/>
              <a:buChar char="Ø"/>
            </a:pPr>
            <a:r>
              <a:rPr lang="es-CO" sz="2000" dirty="0"/>
              <a:t>Por razones de seguridad y confidencialidad se debe limitar el ámbito del tráfico de difusión para que un usuario no autorizado no pueda acceder a recursos o a información que no le corresponde. </a:t>
            </a:r>
          </a:p>
          <a:p>
            <a:pPr marL="342900" indent="-342900">
              <a:buFont typeface="Wingdings" panose="05000000000000000000" pitchFamily="2" charset="2"/>
              <a:buChar char="Ø"/>
            </a:pPr>
            <a:endParaRPr lang="es-CO" sz="2000" dirty="0"/>
          </a:p>
          <a:p>
            <a:pPr marL="342900" indent="-342900">
              <a:buFont typeface="Wingdings" panose="05000000000000000000" pitchFamily="2" charset="2"/>
              <a:buChar char="Ø"/>
            </a:pPr>
            <a:r>
              <a:rPr lang="es-CO" sz="2000" dirty="0">
                <a:solidFill>
                  <a:srgbClr val="0070C0"/>
                </a:solidFill>
              </a:rPr>
              <a:t>Ejemplo</a:t>
            </a:r>
            <a:r>
              <a:rPr lang="es-CO" sz="2000" dirty="0"/>
              <a:t>: Un campus universitario podría separar los usuarios en tres grupos: alumnos, profesores y administración. Cada uno de estos grupos constituye un dominio de difusión, una VLAN, y se suele corresponder asimismo con una subred IP diferente. </a:t>
            </a:r>
          </a:p>
          <a:p>
            <a:pPr marL="342900" indent="-342900">
              <a:buFont typeface="Wingdings" panose="05000000000000000000" pitchFamily="2" charset="2"/>
              <a:buChar char="Ø"/>
            </a:pPr>
            <a:r>
              <a:rPr lang="es-CO" sz="2000" dirty="0"/>
              <a:t>La comunicación entre miembros del mismo grupo se puede hacer en L2, y los grupos están aislados entre sí, sólo se pueden comunicar a través de un </a:t>
            </a:r>
            <a:r>
              <a:rPr lang="es-CO" sz="2000" dirty="0" err="1"/>
              <a:t>router</a:t>
            </a:r>
            <a:r>
              <a:rPr lang="es-CO" sz="2000" dirty="0"/>
              <a:t> o un dispositivo de L3.</a:t>
            </a:r>
            <a:endParaRPr lang="es-CO" dirty="0"/>
          </a:p>
        </p:txBody>
      </p:sp>
      <p:sp>
        <p:nvSpPr>
          <p:cNvPr id="8" name="7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35</a:t>
            </a:fld>
            <a:endParaRPr lang="es-CO"/>
          </a:p>
        </p:txBody>
      </p:sp>
    </p:spTree>
    <p:extLst>
      <p:ext uri="{BB962C8B-B14F-4D97-AF65-F5344CB8AC3E}">
        <p14:creationId xmlns:p14="http://schemas.microsoft.com/office/powerpoint/2010/main" val="4020282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00B5B-7AAE-4C8B-B14E-CF25FEBC75D2}"/>
              </a:ext>
            </a:extLst>
          </p:cNvPr>
          <p:cNvSpPr>
            <a:spLocks noGrp="1"/>
          </p:cNvSpPr>
          <p:nvPr>
            <p:ph type="title"/>
          </p:nvPr>
        </p:nvSpPr>
        <p:spPr>
          <a:xfrm>
            <a:off x="558800" y="-198589"/>
            <a:ext cx="11074400" cy="1143000"/>
          </a:xfrm>
        </p:spPr>
        <p:txBody>
          <a:bodyPr>
            <a:normAutofit/>
          </a:bodyPr>
          <a:lstStyle/>
          <a:p>
            <a:r>
              <a:rPr lang="es-CO" sz="4000" dirty="0" err="1">
                <a:solidFill>
                  <a:srgbClr val="FF0000"/>
                </a:solidFill>
              </a:rPr>
              <a:t>VLANs</a:t>
            </a:r>
            <a:endParaRPr lang="es-CO" sz="4000" dirty="0">
              <a:solidFill>
                <a:srgbClr val="FF0000"/>
              </a:solidFill>
            </a:endParaRPr>
          </a:p>
        </p:txBody>
      </p:sp>
      <p:sp>
        <p:nvSpPr>
          <p:cNvPr id="4" name="3 Marcador de fecha"/>
          <p:cNvSpPr>
            <a:spLocks noGrp="1"/>
          </p:cNvSpPr>
          <p:nvPr>
            <p:ph type="dt" sz="half" idx="10"/>
          </p:nvPr>
        </p:nvSpPr>
        <p:spPr/>
        <p:txBody>
          <a:bodyPr/>
          <a:lstStyle/>
          <a:p>
            <a:fld id="{2B77471A-041E-4CDD-A358-6D15401089E3}" type="datetime1">
              <a:rPr lang="es-CO" smtClean="0"/>
              <a:t>15/10/2022</a:t>
            </a:fld>
            <a:endParaRPr lang="es-CO" dirty="0"/>
          </a:p>
        </p:txBody>
      </p:sp>
      <p:sp>
        <p:nvSpPr>
          <p:cNvPr id="3" name="Rectángulo 2">
            <a:extLst>
              <a:ext uri="{FF2B5EF4-FFF2-40B4-BE49-F238E27FC236}">
                <a16:creationId xmlns:a16="http://schemas.microsoft.com/office/drawing/2014/main" id="{86C9AB80-D507-45E6-9A8F-AD09AE5952CA}"/>
              </a:ext>
            </a:extLst>
          </p:cNvPr>
          <p:cNvSpPr/>
          <p:nvPr/>
        </p:nvSpPr>
        <p:spPr>
          <a:xfrm>
            <a:off x="1568726" y="1073012"/>
            <a:ext cx="10280374" cy="738664"/>
          </a:xfrm>
          <a:prstGeom prst="rect">
            <a:avLst/>
          </a:prstGeom>
        </p:spPr>
        <p:txBody>
          <a:bodyPr wrap="square">
            <a:spAutoFit/>
          </a:bodyPr>
          <a:lstStyle/>
          <a:p>
            <a:endParaRPr lang="en-US" sz="2400" dirty="0">
              <a:solidFill>
                <a:srgbClr val="0070C0"/>
              </a:solidFill>
              <a:latin typeface="Arial" panose="020B0604020202020204" pitchFamily="34" charset="0"/>
            </a:endParaRPr>
          </a:p>
          <a:p>
            <a:endParaRPr lang="en-US" b="0" i="0" dirty="0">
              <a:solidFill>
                <a:srgbClr val="0070C0"/>
              </a:solidFill>
              <a:effectLst/>
              <a:latin typeface="Arial" panose="020B0604020202020204" pitchFamily="34" charset="0"/>
            </a:endParaRPr>
          </a:p>
        </p:txBody>
      </p:sp>
      <p:sp>
        <p:nvSpPr>
          <p:cNvPr id="7" name="6 Rectángulo"/>
          <p:cNvSpPr/>
          <p:nvPr/>
        </p:nvSpPr>
        <p:spPr>
          <a:xfrm>
            <a:off x="10053143" y="1180734"/>
            <a:ext cx="1446230" cy="523220"/>
          </a:xfrm>
          <a:prstGeom prst="rect">
            <a:avLst/>
          </a:prstGeom>
        </p:spPr>
        <p:txBody>
          <a:bodyPr wrap="none">
            <a:spAutoFit/>
          </a:bodyPr>
          <a:lstStyle/>
          <a:p>
            <a:r>
              <a:rPr lang="es-CO" sz="2800" b="1" dirty="0">
                <a:solidFill>
                  <a:srgbClr val="0070C0"/>
                </a:solidFill>
              </a:rPr>
              <a:t> Diseño</a:t>
            </a:r>
            <a:endParaRPr lang="es-CO" sz="3200" b="1" dirty="0">
              <a:solidFill>
                <a:srgbClr val="0070C0"/>
              </a:solidFill>
            </a:endParaRPr>
          </a:p>
        </p:txBody>
      </p:sp>
      <p:sp>
        <p:nvSpPr>
          <p:cNvPr id="8" name="7 Marcador de pie de página"/>
          <p:cNvSpPr>
            <a:spLocks noGrp="1"/>
          </p:cNvSpPr>
          <p:nvPr>
            <p:ph type="ftr" sz="quarter" idx="11"/>
          </p:nvPr>
        </p:nvSpPr>
        <p:spPr/>
        <p:txBody>
          <a:bodyPr/>
          <a:lstStyle/>
          <a:p>
            <a:r>
              <a:rPr lang="es-CO"/>
              <a:t>Switching &amp; routing</a:t>
            </a:r>
          </a:p>
        </p:txBody>
      </p:sp>
      <p:sp>
        <p:nvSpPr>
          <p:cNvPr id="9" name="8 Marcador de número de diapositiva"/>
          <p:cNvSpPr>
            <a:spLocks noGrp="1"/>
          </p:cNvSpPr>
          <p:nvPr>
            <p:ph type="sldNum" sz="quarter" idx="12"/>
          </p:nvPr>
        </p:nvSpPr>
        <p:spPr/>
        <p:txBody>
          <a:bodyPr/>
          <a:lstStyle/>
          <a:p>
            <a:fld id="{1D98C600-A5FB-4C43-9210-1E9FA66CBA4A}" type="slidenum">
              <a:rPr lang="es-CO" smtClean="0"/>
              <a:t>36</a:t>
            </a:fld>
            <a:endParaRPr lang="es-CO"/>
          </a:p>
        </p:txBody>
      </p:sp>
      <p:pic>
        <p:nvPicPr>
          <p:cNvPr id="6" name="Imagen 5">
            <a:extLst>
              <a:ext uri="{FF2B5EF4-FFF2-40B4-BE49-F238E27FC236}">
                <a16:creationId xmlns:a16="http://schemas.microsoft.com/office/drawing/2014/main" id="{F47FCFD6-D5F2-423D-9BCE-E917E0BDE6D9}"/>
              </a:ext>
            </a:extLst>
          </p:cNvPr>
          <p:cNvPicPr>
            <a:picLocks noChangeAspect="1"/>
          </p:cNvPicPr>
          <p:nvPr/>
        </p:nvPicPr>
        <p:blipFill>
          <a:blip r:embed="rId2"/>
          <a:stretch>
            <a:fillRect/>
          </a:stretch>
        </p:blipFill>
        <p:spPr>
          <a:xfrm>
            <a:off x="777516" y="1179670"/>
            <a:ext cx="9472235" cy="5083477"/>
          </a:xfrm>
          <a:prstGeom prst="rect">
            <a:avLst/>
          </a:prstGeom>
        </p:spPr>
      </p:pic>
    </p:spTree>
    <p:extLst>
      <p:ext uri="{BB962C8B-B14F-4D97-AF65-F5344CB8AC3E}">
        <p14:creationId xmlns:p14="http://schemas.microsoft.com/office/powerpoint/2010/main" val="155462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CO" b="1" dirty="0">
                <a:solidFill>
                  <a:srgbClr val="0070C0"/>
                </a:solidFill>
              </a:rPr>
              <a:t>Alta disponibilidad</a:t>
            </a:r>
            <a:endParaRPr lang="es-CO" dirty="0"/>
          </a:p>
        </p:txBody>
      </p:sp>
      <p:sp>
        <p:nvSpPr>
          <p:cNvPr id="3" name="2 Subtítulo"/>
          <p:cNvSpPr>
            <a:spLocks noGrp="1"/>
          </p:cNvSpPr>
          <p:nvPr>
            <p:ph type="subTitle" idx="1"/>
          </p:nvPr>
        </p:nvSpPr>
        <p:spPr/>
        <p:txBody>
          <a:bodyPr/>
          <a:lstStyle/>
          <a:p>
            <a:r>
              <a:rPr lang="es-CO" dirty="0"/>
              <a:t>RAV</a:t>
            </a:r>
          </a:p>
        </p:txBody>
      </p:sp>
      <p:sp>
        <p:nvSpPr>
          <p:cNvPr id="4" name="3 Marcador de fecha"/>
          <p:cNvSpPr>
            <a:spLocks noGrp="1"/>
          </p:cNvSpPr>
          <p:nvPr>
            <p:ph type="dt" sz="half" idx="10"/>
          </p:nvPr>
        </p:nvSpPr>
        <p:spPr/>
        <p:txBody>
          <a:bodyPr/>
          <a:lstStyle/>
          <a:p>
            <a:fld id="{EDDEBA5A-1A91-4DC0-9F39-8AB54CB2B4B4}"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37</a:t>
            </a:fld>
            <a:endParaRPr lang="es-CO"/>
          </a:p>
        </p:txBody>
      </p:sp>
    </p:spTree>
    <p:extLst>
      <p:ext uri="{BB962C8B-B14F-4D97-AF65-F5344CB8AC3E}">
        <p14:creationId xmlns:p14="http://schemas.microsoft.com/office/powerpoint/2010/main" val="887271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048" y="2227384"/>
            <a:ext cx="4219829" cy="324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Alta </a:t>
            </a:r>
            <a:r>
              <a:rPr lang="en-US" altLang="es-CO" dirty="0" err="1">
                <a:solidFill>
                  <a:srgbClr val="FF0000"/>
                </a:solidFill>
              </a:rPr>
              <a:t>disponibilidad</a:t>
            </a:r>
            <a:endParaRPr lang="es-CO" dirty="0">
              <a:solidFill>
                <a:srgbClr val="FF0000"/>
              </a:solidFill>
            </a:endParaRPr>
          </a:p>
        </p:txBody>
      </p:sp>
      <p:sp>
        <p:nvSpPr>
          <p:cNvPr id="3" name="2 Marcador de fecha"/>
          <p:cNvSpPr>
            <a:spLocks noGrp="1"/>
          </p:cNvSpPr>
          <p:nvPr>
            <p:ph type="dt" sz="half" idx="10"/>
          </p:nvPr>
        </p:nvSpPr>
        <p:spPr/>
        <p:txBody>
          <a:bodyPr/>
          <a:lstStyle/>
          <a:p>
            <a:fld id="{36DB272C-63ED-4E97-8E6F-146806A19595}"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38</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sp>
        <p:nvSpPr>
          <p:cNvPr id="8" name="7 Rectángulo"/>
          <p:cNvSpPr/>
          <p:nvPr/>
        </p:nvSpPr>
        <p:spPr>
          <a:xfrm>
            <a:off x="1006143" y="1596213"/>
            <a:ext cx="8313703" cy="3046988"/>
          </a:xfrm>
          <a:prstGeom prst="rect">
            <a:avLst/>
          </a:prstGeom>
        </p:spPr>
        <p:txBody>
          <a:bodyPr wrap="square">
            <a:spAutoFit/>
          </a:bodyPr>
          <a:lstStyle/>
          <a:p>
            <a:pPr marL="342900" indent="-342900">
              <a:buFont typeface="Wingdings" panose="05000000000000000000" pitchFamily="2" charset="2"/>
              <a:buChar char="Ø"/>
            </a:pPr>
            <a:r>
              <a:rPr lang="en-US" altLang="es-CO" sz="2400" dirty="0"/>
              <a:t>Technologies and features that protect against environmental failure in any one part of the network such as:</a:t>
            </a:r>
          </a:p>
          <a:p>
            <a:endParaRPr lang="en-US" altLang="es-CO" sz="2400" dirty="0"/>
          </a:p>
          <a:p>
            <a:pPr marL="800100" lvl="1" indent="-342900">
              <a:buFont typeface="Arial" panose="020B0604020202020204" pitchFamily="34" charset="0"/>
              <a:buChar char="•"/>
            </a:pPr>
            <a:r>
              <a:rPr lang="en-US" altLang="es-CO" sz="2400" dirty="0"/>
              <a:t>Resiliency</a:t>
            </a:r>
          </a:p>
          <a:p>
            <a:pPr marL="800100" lvl="1" indent="-342900">
              <a:buFont typeface="Arial" panose="020B0604020202020204" pitchFamily="34" charset="0"/>
              <a:buChar char="•"/>
            </a:pPr>
            <a:r>
              <a:rPr lang="en-US" altLang="es-CO" sz="2400" dirty="0"/>
              <a:t>Spanning Tree Protocols - STP</a:t>
            </a:r>
          </a:p>
          <a:p>
            <a:pPr marL="800100" lvl="1" indent="-342900">
              <a:buFont typeface="Arial" panose="020B0604020202020204" pitchFamily="34" charset="0"/>
              <a:buChar char="•"/>
            </a:pPr>
            <a:r>
              <a:rPr lang="en-US" altLang="es-CO" sz="2400" dirty="0"/>
              <a:t>Link Aggregation</a:t>
            </a:r>
          </a:p>
          <a:p>
            <a:pPr marL="800100" lvl="1" indent="-342900">
              <a:buFont typeface="Arial" panose="020B0604020202020204" pitchFamily="34" charset="0"/>
              <a:buChar char="•"/>
            </a:pPr>
            <a:r>
              <a:rPr lang="en-US" altLang="es-CO" sz="2400" dirty="0"/>
              <a:t>Hardware redundancy</a:t>
            </a:r>
          </a:p>
          <a:p>
            <a:pPr marL="800100" lvl="1" indent="-342900">
              <a:buFont typeface="Arial" panose="020B0604020202020204" pitchFamily="34" charset="0"/>
              <a:buChar char="•"/>
            </a:pPr>
            <a:r>
              <a:rPr lang="en-US" altLang="es-CO" sz="2400" dirty="0"/>
              <a:t>Virtual Router Redundancy Protocol</a:t>
            </a:r>
          </a:p>
        </p:txBody>
      </p:sp>
    </p:spTree>
    <p:extLst>
      <p:ext uri="{BB962C8B-B14F-4D97-AF65-F5344CB8AC3E}">
        <p14:creationId xmlns:p14="http://schemas.microsoft.com/office/powerpoint/2010/main" val="2911976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Resilient Links Support</a:t>
            </a:r>
            <a:endParaRPr lang="es-CO" dirty="0">
              <a:solidFill>
                <a:srgbClr val="FF0000"/>
              </a:solidFill>
            </a:endParaRPr>
          </a:p>
        </p:txBody>
      </p:sp>
      <p:sp>
        <p:nvSpPr>
          <p:cNvPr id="3" name="2 Marcador de fecha"/>
          <p:cNvSpPr>
            <a:spLocks noGrp="1"/>
          </p:cNvSpPr>
          <p:nvPr>
            <p:ph type="dt" sz="half" idx="10"/>
          </p:nvPr>
        </p:nvSpPr>
        <p:spPr/>
        <p:txBody>
          <a:bodyPr/>
          <a:lstStyle/>
          <a:p>
            <a:fld id="{CB855EE4-64A9-4C78-A6C1-74A331888879}"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39</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sp>
        <p:nvSpPr>
          <p:cNvPr id="8" name="7 Rectángulo"/>
          <p:cNvSpPr/>
          <p:nvPr/>
        </p:nvSpPr>
        <p:spPr>
          <a:xfrm>
            <a:off x="1006144" y="1596213"/>
            <a:ext cx="5664288" cy="3354765"/>
          </a:xfrm>
          <a:prstGeom prst="rect">
            <a:avLst/>
          </a:prstGeom>
        </p:spPr>
        <p:txBody>
          <a:bodyPr wrap="square">
            <a:spAutoFit/>
          </a:bodyPr>
          <a:lstStyle/>
          <a:p>
            <a:pPr marL="285750" indent="-285750">
              <a:buFont typeface="Wingdings" panose="05000000000000000000" pitchFamily="2" charset="2"/>
              <a:buChar char="Ø"/>
            </a:pPr>
            <a:r>
              <a:rPr lang="en-US" altLang="es-CO" sz="2000" dirty="0"/>
              <a:t>Simple, easy-to-implement, fast-link redundancy offered as an alternative to Spanning Tree</a:t>
            </a:r>
          </a:p>
          <a:p>
            <a:pPr marL="285750" indent="-285750">
              <a:buFont typeface="Wingdings" panose="05000000000000000000" pitchFamily="2" charset="2"/>
              <a:buChar char="Ø"/>
            </a:pPr>
            <a:endParaRPr lang="en-US" altLang="es-CO" sz="2000" dirty="0"/>
          </a:p>
          <a:p>
            <a:pPr marL="342900" indent="-342900">
              <a:buFont typeface="Arial" panose="020B0604020202020204" pitchFamily="34" charset="0"/>
              <a:buChar char="•"/>
            </a:pPr>
            <a:r>
              <a:rPr lang="en-US" altLang="es-CO" sz="2000" dirty="0"/>
              <a:t>Each switch has primary and standby link</a:t>
            </a:r>
          </a:p>
          <a:p>
            <a:pPr lvl="1"/>
            <a:r>
              <a:rPr lang="en-US" altLang="es-CO" sz="2400" dirty="0"/>
              <a:t>If primary link fails, resilient link activates</a:t>
            </a:r>
          </a:p>
          <a:p>
            <a:pPr lvl="1"/>
            <a:r>
              <a:rPr lang="en-US" altLang="es-CO" sz="2400" dirty="0"/>
              <a:t>Operates at physical layer</a:t>
            </a:r>
          </a:p>
          <a:p>
            <a:endParaRPr lang="en-US" altLang="es-CO" sz="2000" dirty="0"/>
          </a:p>
          <a:p>
            <a:pPr marL="342900" indent="-342900">
              <a:buFont typeface="Arial" panose="020B0604020202020204" pitchFamily="34" charset="0"/>
              <a:buChar char="•"/>
            </a:pPr>
            <a:r>
              <a:rPr lang="en-US" altLang="es-CO" sz="2000" dirty="0"/>
              <a:t>No Spanning Tree </a:t>
            </a:r>
            <a:br>
              <a:rPr lang="en-US" altLang="es-CO" sz="2000" dirty="0"/>
            </a:br>
            <a:r>
              <a:rPr lang="en-US" altLang="es-CO" sz="2000" dirty="0"/>
              <a:t>domains or reconfiguration to administer</a:t>
            </a:r>
          </a:p>
          <a:p>
            <a:endParaRPr lang="en-US" altLang="es-CO" sz="2400" dirty="0"/>
          </a:p>
        </p:txBody>
      </p:sp>
      <p:sp>
        <p:nvSpPr>
          <p:cNvPr id="10" name="Line 2"/>
          <p:cNvSpPr>
            <a:spLocks noChangeShapeType="1"/>
          </p:cNvSpPr>
          <p:nvPr/>
        </p:nvSpPr>
        <p:spPr bwMode="auto">
          <a:xfrm flipH="1">
            <a:off x="7934509" y="2692400"/>
            <a:ext cx="1600200" cy="2133600"/>
          </a:xfrm>
          <a:prstGeom prst="line">
            <a:avLst/>
          </a:prstGeom>
          <a:noFill/>
          <a:ln w="381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DIN-Medium"/>
                <a:ea typeface="+mn-ea"/>
                <a:cs typeface="Arial" pitchFamily="34" charset="0"/>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endParaRPr lang="es-CO"/>
          </a:p>
        </p:txBody>
      </p:sp>
      <p:sp>
        <p:nvSpPr>
          <p:cNvPr id="11" name="Line 3"/>
          <p:cNvSpPr>
            <a:spLocks noChangeShapeType="1"/>
          </p:cNvSpPr>
          <p:nvPr/>
        </p:nvSpPr>
        <p:spPr bwMode="auto">
          <a:xfrm>
            <a:off x="7731309" y="2743200"/>
            <a:ext cx="0" cy="22098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DIN-Medium"/>
                <a:ea typeface="+mn-ea"/>
                <a:cs typeface="Arial" pitchFamily="34" charset="0"/>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endParaRPr lang="es-CO"/>
          </a:p>
        </p:txBody>
      </p:sp>
      <p:sp>
        <p:nvSpPr>
          <p:cNvPr id="12" name="Line 4"/>
          <p:cNvSpPr>
            <a:spLocks noChangeShapeType="1"/>
          </p:cNvSpPr>
          <p:nvPr/>
        </p:nvSpPr>
        <p:spPr bwMode="auto">
          <a:xfrm>
            <a:off x="8248834" y="5080000"/>
            <a:ext cx="90487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DIN-Medium"/>
                <a:ea typeface="+mn-ea"/>
                <a:cs typeface="Arial" pitchFamily="34" charset="0"/>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endParaRPr lang="es-CO"/>
          </a:p>
        </p:txBody>
      </p:sp>
      <p:sp>
        <p:nvSpPr>
          <p:cNvPr id="13" name="Line 5"/>
          <p:cNvSpPr>
            <a:spLocks noChangeShapeType="1"/>
          </p:cNvSpPr>
          <p:nvPr/>
        </p:nvSpPr>
        <p:spPr bwMode="auto">
          <a:xfrm>
            <a:off x="9585509" y="2527300"/>
            <a:ext cx="0" cy="22098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DIN-Medium"/>
                <a:ea typeface="+mn-ea"/>
                <a:cs typeface="Arial" pitchFamily="34" charset="0"/>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endParaRPr lang="es-CO"/>
          </a:p>
        </p:txBody>
      </p:sp>
      <p:sp>
        <p:nvSpPr>
          <p:cNvPr id="14" name="Line 6"/>
          <p:cNvSpPr>
            <a:spLocks noChangeShapeType="1"/>
          </p:cNvSpPr>
          <p:nvPr/>
        </p:nvSpPr>
        <p:spPr bwMode="auto">
          <a:xfrm>
            <a:off x="7807509" y="2692400"/>
            <a:ext cx="1397000" cy="2197100"/>
          </a:xfrm>
          <a:prstGeom prst="line">
            <a:avLst/>
          </a:prstGeom>
          <a:noFill/>
          <a:ln w="381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DIN-Medium"/>
                <a:ea typeface="+mn-ea"/>
                <a:cs typeface="Arial" pitchFamily="34" charset="0"/>
              </a:defRPr>
            </a:lvl1pPr>
            <a:lvl2pPr marL="457200" algn="l" rtl="0" fontAlgn="base">
              <a:spcBef>
                <a:spcPct val="0"/>
              </a:spcBef>
              <a:spcAft>
                <a:spcPct val="0"/>
              </a:spcAft>
              <a:defRPr kern="1200">
                <a:solidFill>
                  <a:schemeClr val="tx1"/>
                </a:solidFill>
                <a:latin typeface="DIN-Medium"/>
                <a:ea typeface="+mn-ea"/>
                <a:cs typeface="Arial" pitchFamily="34" charset="0"/>
              </a:defRPr>
            </a:lvl2pPr>
            <a:lvl3pPr marL="914400" algn="l" rtl="0" fontAlgn="base">
              <a:spcBef>
                <a:spcPct val="0"/>
              </a:spcBef>
              <a:spcAft>
                <a:spcPct val="0"/>
              </a:spcAft>
              <a:defRPr kern="1200">
                <a:solidFill>
                  <a:schemeClr val="tx1"/>
                </a:solidFill>
                <a:latin typeface="DIN-Medium"/>
                <a:ea typeface="+mn-ea"/>
                <a:cs typeface="Arial" pitchFamily="34" charset="0"/>
              </a:defRPr>
            </a:lvl3pPr>
            <a:lvl4pPr marL="1371600" algn="l" rtl="0" fontAlgn="base">
              <a:spcBef>
                <a:spcPct val="0"/>
              </a:spcBef>
              <a:spcAft>
                <a:spcPct val="0"/>
              </a:spcAft>
              <a:defRPr kern="1200">
                <a:solidFill>
                  <a:schemeClr val="tx1"/>
                </a:solidFill>
                <a:latin typeface="DIN-Medium"/>
                <a:ea typeface="+mn-ea"/>
                <a:cs typeface="Arial" pitchFamily="34" charset="0"/>
              </a:defRPr>
            </a:lvl4pPr>
            <a:lvl5pPr marL="1828800" algn="l" rtl="0" fontAlgn="base">
              <a:spcBef>
                <a:spcPct val="0"/>
              </a:spcBef>
              <a:spcAft>
                <a:spcPct val="0"/>
              </a:spcAft>
              <a:defRPr kern="1200">
                <a:solidFill>
                  <a:schemeClr val="tx1"/>
                </a:solidFill>
                <a:latin typeface="DIN-Medium"/>
                <a:ea typeface="+mn-ea"/>
                <a:cs typeface="Arial" pitchFamily="34" charset="0"/>
              </a:defRPr>
            </a:lvl5pPr>
            <a:lvl6pPr marL="2286000" algn="l" defTabSz="914400" rtl="0" eaLnBrk="1" latinLnBrk="0" hangingPunct="1">
              <a:defRPr kern="1200">
                <a:solidFill>
                  <a:schemeClr val="tx1"/>
                </a:solidFill>
                <a:latin typeface="DIN-Medium"/>
                <a:ea typeface="+mn-ea"/>
                <a:cs typeface="Arial" pitchFamily="34" charset="0"/>
              </a:defRPr>
            </a:lvl6pPr>
            <a:lvl7pPr marL="2743200" algn="l" defTabSz="914400" rtl="0" eaLnBrk="1" latinLnBrk="0" hangingPunct="1">
              <a:defRPr kern="1200">
                <a:solidFill>
                  <a:schemeClr val="tx1"/>
                </a:solidFill>
                <a:latin typeface="DIN-Medium"/>
                <a:ea typeface="+mn-ea"/>
                <a:cs typeface="Arial" pitchFamily="34" charset="0"/>
              </a:defRPr>
            </a:lvl7pPr>
            <a:lvl8pPr marL="3200400" algn="l" defTabSz="914400" rtl="0" eaLnBrk="1" latinLnBrk="0" hangingPunct="1">
              <a:defRPr kern="1200">
                <a:solidFill>
                  <a:schemeClr val="tx1"/>
                </a:solidFill>
                <a:latin typeface="DIN-Medium"/>
                <a:ea typeface="+mn-ea"/>
                <a:cs typeface="Arial" pitchFamily="34" charset="0"/>
              </a:defRPr>
            </a:lvl8pPr>
            <a:lvl9pPr marL="3657600" algn="l" defTabSz="914400" rtl="0" eaLnBrk="1" latinLnBrk="0" hangingPunct="1">
              <a:defRPr kern="1200">
                <a:solidFill>
                  <a:schemeClr val="tx1"/>
                </a:solidFill>
                <a:latin typeface="DIN-Medium"/>
                <a:ea typeface="+mn-ea"/>
                <a:cs typeface="Arial" pitchFamily="34" charset="0"/>
              </a:defRPr>
            </a:lvl9pPr>
          </a:lstStyle>
          <a:p>
            <a:endParaRPr lang="es-CO"/>
          </a:p>
        </p:txBody>
      </p:sp>
      <p:pic>
        <p:nvPicPr>
          <p:cNvPr id="15" name="Picture 9" descr="SS3_SW_4900_3C17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009" y="2235200"/>
            <a:ext cx="1447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SS3_SW_4900_3C17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009" y="4730750"/>
            <a:ext cx="1447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SS3_SW_4900_3C17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5109" y="2235200"/>
            <a:ext cx="1447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Nexus_Switch_4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084" y="4451350"/>
            <a:ext cx="1414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600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273" y="2486696"/>
            <a:ext cx="4482875" cy="202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15816" y="0"/>
            <a:ext cx="11074400" cy="1143000"/>
          </a:xfrm>
        </p:spPr>
        <p:txBody>
          <a:bodyPr/>
          <a:lstStyle/>
          <a:p>
            <a:r>
              <a:rPr lang="es-CO" dirty="0" err="1">
                <a:solidFill>
                  <a:srgbClr val="FF0000"/>
                </a:solidFill>
              </a:rPr>
              <a:t>Switching</a:t>
            </a:r>
            <a:r>
              <a:rPr lang="es-CO" dirty="0">
                <a:solidFill>
                  <a:srgbClr val="FF0000"/>
                </a:solidFill>
              </a:rPr>
              <a:t> </a:t>
            </a:r>
            <a:r>
              <a:rPr lang="es-CO" dirty="0" err="1">
                <a:solidFill>
                  <a:srgbClr val="FF0000"/>
                </a:solidFill>
              </a:rPr>
              <a:t>ethernet</a:t>
            </a:r>
            <a:endParaRPr lang="es-CO" dirty="0">
              <a:solidFill>
                <a:srgbClr val="FF0000"/>
              </a:solidFill>
            </a:endParaRPr>
          </a:p>
        </p:txBody>
      </p:sp>
      <p:sp>
        <p:nvSpPr>
          <p:cNvPr id="3" name="2 Marcador de fecha"/>
          <p:cNvSpPr>
            <a:spLocks noGrp="1"/>
          </p:cNvSpPr>
          <p:nvPr>
            <p:ph type="dt" sz="half" idx="10"/>
          </p:nvPr>
        </p:nvSpPr>
        <p:spPr/>
        <p:txBody>
          <a:bodyPr/>
          <a:lstStyle/>
          <a:p>
            <a:fld id="{C87CD302-5979-4F11-8AB3-401899521F4B}"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99928" y="1690687"/>
            <a:ext cx="10224564" cy="4093428"/>
          </a:xfrm>
          <a:prstGeom prst="rect">
            <a:avLst/>
          </a:prstGeom>
        </p:spPr>
        <p:txBody>
          <a:bodyPr wrap="square">
            <a:spAutoFit/>
          </a:bodyPr>
          <a:lstStyle/>
          <a:p>
            <a:pPr marL="285750" indent="-285750">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a:p>
            <a:r>
              <a:rPr lang="es-CO" sz="2000" b="1" dirty="0">
                <a:solidFill>
                  <a:srgbClr val="0070C0"/>
                </a:solidFill>
                <a:latin typeface="Arial" panose="020B0604020202020204" pitchFamily="34" charset="0"/>
                <a:cs typeface="Arial" panose="020B0604020202020204" pitchFamily="34" charset="0"/>
              </a:rPr>
              <a:t>Limitaciones:</a:t>
            </a:r>
          </a:p>
          <a:p>
            <a:pPr marL="285750" indent="-285750">
              <a:buFont typeface="Wingdings" panose="05000000000000000000" pitchFamily="2" charset="2"/>
              <a:buChar char="Ø"/>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CO" sz="2000" dirty="0">
                <a:solidFill>
                  <a:srgbClr val="222222"/>
                </a:solidFill>
                <a:cs typeface="Arial" panose="020B0604020202020204" pitchFamily="34" charset="0"/>
              </a:rPr>
              <a:t>No limita el dominio de </a:t>
            </a:r>
            <a:r>
              <a:rPr lang="es-CO" sz="2000" dirty="0" err="1">
                <a:solidFill>
                  <a:srgbClr val="222222"/>
                </a:solidFill>
                <a:cs typeface="Arial" panose="020B0604020202020204" pitchFamily="34" charset="0"/>
              </a:rPr>
              <a:t>broadcast</a:t>
            </a:r>
            <a:r>
              <a:rPr lang="es-CO" sz="2000" dirty="0">
                <a:solidFill>
                  <a:srgbClr val="222222"/>
                </a:solidFill>
                <a:cs typeface="Arial" panose="020B0604020202020204" pitchFamily="34" charset="0"/>
              </a:rPr>
              <a:t> </a:t>
            </a:r>
          </a:p>
          <a:p>
            <a:pPr marL="285750" indent="-285750">
              <a:buFont typeface="Wingdings" panose="05000000000000000000" pitchFamily="2" charset="2"/>
              <a:buChar char="Ø"/>
            </a:pPr>
            <a:r>
              <a:rPr lang="es-CO" sz="2000" dirty="0">
                <a:solidFill>
                  <a:srgbClr val="222222"/>
                </a:solidFill>
                <a:cs typeface="Arial" panose="020B0604020202020204" pitchFamily="34" charset="0"/>
              </a:rPr>
              <a:t>No limita tráfico </a:t>
            </a:r>
            <a:r>
              <a:rPr lang="es-CO" sz="2000" dirty="0" err="1">
                <a:solidFill>
                  <a:srgbClr val="222222"/>
                </a:solidFill>
                <a:cs typeface="Arial" panose="020B0604020202020204" pitchFamily="34" charset="0"/>
              </a:rPr>
              <a:t>multicast</a:t>
            </a:r>
            <a:endParaRPr lang="es-CO" sz="2000" dirty="0">
              <a:solidFill>
                <a:srgbClr val="222222"/>
              </a:solidFill>
              <a:cs typeface="Arial" panose="020B0604020202020204" pitchFamily="34" charset="0"/>
            </a:endParaRPr>
          </a:p>
          <a:p>
            <a:pPr marL="285750" indent="-285750">
              <a:buFont typeface="Wingdings" panose="05000000000000000000" pitchFamily="2" charset="2"/>
              <a:buChar char="Ø"/>
            </a:pPr>
            <a:r>
              <a:rPr lang="es-CO" sz="2000" dirty="0">
                <a:solidFill>
                  <a:srgbClr val="222222"/>
                </a:solidFill>
                <a:cs typeface="Arial" panose="020B0604020202020204" pitchFamily="34" charset="0"/>
              </a:rPr>
              <a:t> Existen soluciones actualmente:</a:t>
            </a:r>
          </a:p>
          <a:p>
            <a:pPr marL="1189038" indent="-285750">
              <a:buFont typeface="Wingdings" panose="05000000000000000000" pitchFamily="2" charset="2"/>
              <a:buChar char="Ø"/>
            </a:pPr>
            <a:r>
              <a:rPr lang="es-CO" sz="2000" dirty="0">
                <a:solidFill>
                  <a:srgbClr val="222222"/>
                </a:solidFill>
                <a:cs typeface="Arial" panose="020B0604020202020204" pitchFamily="34" charset="0"/>
              </a:rPr>
              <a:t> IGMP </a:t>
            </a:r>
            <a:r>
              <a:rPr lang="es-CO" sz="2000" dirty="0" err="1">
                <a:solidFill>
                  <a:srgbClr val="222222"/>
                </a:solidFill>
                <a:cs typeface="Arial" panose="020B0604020202020204" pitchFamily="34" charset="0"/>
              </a:rPr>
              <a:t>Snooping</a:t>
            </a:r>
            <a:endParaRPr lang="es-CO" sz="2000" dirty="0">
              <a:solidFill>
                <a:srgbClr val="222222"/>
              </a:solidFill>
              <a:cs typeface="Arial" panose="020B0604020202020204" pitchFamily="34" charset="0"/>
            </a:endParaRPr>
          </a:p>
          <a:p>
            <a:pPr marL="1189038" indent="-285750">
              <a:buFont typeface="Wingdings" panose="05000000000000000000" pitchFamily="2" charset="2"/>
              <a:buChar char="Ø"/>
            </a:pPr>
            <a:r>
              <a:rPr lang="es-CO" sz="2000" dirty="0">
                <a:solidFill>
                  <a:srgbClr val="222222"/>
                </a:solidFill>
                <a:cs typeface="Arial" panose="020B0604020202020204" pitchFamily="34" charset="0"/>
              </a:rPr>
              <a:t> PIM </a:t>
            </a:r>
            <a:r>
              <a:rPr lang="es-CO" sz="2000" dirty="0" err="1">
                <a:solidFill>
                  <a:srgbClr val="222222"/>
                </a:solidFill>
                <a:cs typeface="Arial" panose="020B0604020202020204" pitchFamily="34" charset="0"/>
              </a:rPr>
              <a:t>Snooping</a:t>
            </a:r>
            <a:r>
              <a:rPr lang="es-CO" sz="2000" dirty="0">
                <a:solidFill>
                  <a:srgbClr val="222222"/>
                </a:solidFill>
                <a:cs typeface="Arial" panose="020B0604020202020204" pitchFamily="34" charset="0"/>
              </a:rPr>
              <a:t> </a:t>
            </a:r>
          </a:p>
          <a:p>
            <a:pPr marL="285750" indent="-285750">
              <a:buFont typeface="Wingdings" panose="05000000000000000000" pitchFamily="2" charset="2"/>
              <a:buChar char="Ø"/>
            </a:pPr>
            <a:r>
              <a:rPr lang="es-CO" sz="2000" dirty="0">
                <a:solidFill>
                  <a:srgbClr val="222222"/>
                </a:solidFill>
                <a:cs typeface="Arial" panose="020B0604020202020204" pitchFamily="34" charset="0"/>
              </a:rPr>
              <a:t>Susceptible a bucles (</a:t>
            </a:r>
            <a:r>
              <a:rPr lang="es-CO" sz="2000" dirty="0" err="1">
                <a:solidFill>
                  <a:srgbClr val="222222"/>
                </a:solidFill>
                <a:cs typeface="Arial" panose="020B0604020202020204" pitchFamily="34" charset="0"/>
              </a:rPr>
              <a:t>loops</a:t>
            </a:r>
            <a:r>
              <a:rPr lang="es-CO" sz="2000" dirty="0">
                <a:solidFill>
                  <a:srgbClr val="222222"/>
                </a:solidFill>
                <a:cs typeface="Arial" panose="020B0604020202020204" pitchFamily="34" charset="0"/>
              </a:rPr>
              <a:t>) </a:t>
            </a:r>
          </a:p>
          <a:p>
            <a:pPr marL="285750" indent="-285750">
              <a:buFont typeface="Wingdings" panose="05000000000000000000" pitchFamily="2" charset="2"/>
              <a:buChar char="Ø"/>
            </a:pPr>
            <a:r>
              <a:rPr lang="es-CO" sz="2000" dirty="0">
                <a:solidFill>
                  <a:srgbClr val="222222"/>
                </a:solidFill>
                <a:cs typeface="Arial" panose="020B0604020202020204" pitchFamily="34" charset="0"/>
              </a:rPr>
              <a:t>Se resuelve con </a:t>
            </a:r>
            <a:r>
              <a:rPr lang="es-CO" sz="2000" dirty="0" err="1">
                <a:solidFill>
                  <a:srgbClr val="222222"/>
                </a:solidFill>
                <a:cs typeface="Arial" panose="020B0604020202020204" pitchFamily="34" charset="0"/>
              </a:rPr>
              <a:t>Spanning</a:t>
            </a:r>
            <a:r>
              <a:rPr lang="es-CO" sz="2000" dirty="0">
                <a:solidFill>
                  <a:srgbClr val="222222"/>
                </a:solidFill>
                <a:cs typeface="Arial" panose="020B0604020202020204" pitchFamily="34" charset="0"/>
              </a:rPr>
              <a:t> </a:t>
            </a:r>
            <a:r>
              <a:rPr lang="es-CO" sz="2000" dirty="0" err="1">
                <a:solidFill>
                  <a:srgbClr val="222222"/>
                </a:solidFill>
                <a:cs typeface="Arial" panose="020B0604020202020204" pitchFamily="34" charset="0"/>
              </a:rPr>
              <a:t>Tree</a:t>
            </a:r>
            <a:r>
              <a:rPr lang="es-CO" sz="2000" dirty="0">
                <a:solidFill>
                  <a:srgbClr val="222222"/>
                </a:solidFill>
                <a:cs typeface="Arial" panose="020B0604020202020204" pitchFamily="34" charset="0"/>
                <a:sym typeface="Wingdings" panose="05000000000000000000" pitchFamily="2" charset="2"/>
              </a:rPr>
              <a:t> más complejo</a:t>
            </a:r>
            <a:r>
              <a:rPr lang="es-CO" sz="2000" dirty="0">
                <a:solidFill>
                  <a:srgbClr val="222222"/>
                </a:solidFill>
                <a:cs typeface="Arial" panose="020B0604020202020204" pitchFamily="34" charset="0"/>
              </a:rPr>
              <a:t> </a:t>
            </a:r>
          </a:p>
          <a:p>
            <a:pPr marL="285750" indent="-285750">
              <a:buFont typeface="Wingdings" panose="05000000000000000000" pitchFamily="2" charset="2"/>
              <a:buChar char="Ø"/>
            </a:pPr>
            <a:r>
              <a:rPr lang="es-CO" sz="2000" dirty="0">
                <a:solidFill>
                  <a:srgbClr val="222222"/>
                </a:solidFill>
                <a:cs typeface="Arial" panose="020B0604020202020204" pitchFamily="34" charset="0"/>
              </a:rPr>
              <a:t>Puede tener convergencia lenta</a:t>
            </a:r>
            <a:endParaRPr lang="es-CO" sz="2000" b="0" i="0" dirty="0">
              <a:solidFill>
                <a:srgbClr val="222222"/>
              </a:solidFill>
              <a:effectLst/>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963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a:t>
            </a:r>
            <a:r>
              <a:rPr lang="en-US" altLang="es-CO" dirty="0"/>
              <a:t>Resilient Links Operation</a:t>
            </a:r>
            <a:endParaRPr lang="es-CO" dirty="0">
              <a:solidFill>
                <a:srgbClr val="FF0000"/>
              </a:solidFill>
            </a:endParaRPr>
          </a:p>
        </p:txBody>
      </p:sp>
      <p:sp>
        <p:nvSpPr>
          <p:cNvPr id="3" name="2 Marcador de fecha"/>
          <p:cNvSpPr>
            <a:spLocks noGrp="1"/>
          </p:cNvSpPr>
          <p:nvPr>
            <p:ph type="dt" sz="half" idx="10"/>
          </p:nvPr>
        </p:nvSpPr>
        <p:spPr/>
        <p:txBody>
          <a:bodyPr/>
          <a:lstStyle/>
          <a:p>
            <a:fld id="{D671EED6-9DAA-444D-A2B9-539EBA73BEDC}"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40</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101" y="1211629"/>
            <a:ext cx="8682037" cy="52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857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B87CE659-B025-410C-9C9B-D87D045BE76C}"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41</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sp>
        <p:nvSpPr>
          <p:cNvPr id="8" name="7 Rectángulo"/>
          <p:cNvSpPr/>
          <p:nvPr/>
        </p:nvSpPr>
        <p:spPr>
          <a:xfrm>
            <a:off x="1195754" y="2090008"/>
            <a:ext cx="7608277" cy="3785652"/>
          </a:xfrm>
          <a:prstGeom prst="rect">
            <a:avLst/>
          </a:prstGeom>
        </p:spPr>
        <p:txBody>
          <a:bodyPr wrap="square">
            <a:spAutoFit/>
          </a:bodyPr>
          <a:lstStyle/>
          <a:p>
            <a:pPr marL="342900" indent="-342900">
              <a:buFont typeface="Wingdings" panose="05000000000000000000" pitchFamily="2" charset="2"/>
              <a:buChar char="Ø"/>
            </a:pPr>
            <a:r>
              <a:rPr lang="en-US" sz="2000" dirty="0"/>
              <a:t>Gives you a way to configure redundant paths, yet maintain only one active path between two devices</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STP monitors the status of all paths </a:t>
            </a:r>
          </a:p>
          <a:p>
            <a:pPr marL="342900" indent="-342900">
              <a:buFont typeface="Wingdings" panose="05000000000000000000" pitchFamily="2" charset="2"/>
              <a:buChar char="Ø"/>
            </a:pPr>
            <a:r>
              <a:rPr lang="en-US" sz="2000" dirty="0"/>
              <a:t>If an active path goes down, STP activates a </a:t>
            </a:r>
            <a:br>
              <a:rPr lang="en-US" sz="2000" dirty="0"/>
            </a:br>
            <a:r>
              <a:rPr lang="en-US" sz="2000" dirty="0"/>
              <a:t>redundant path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It then reconfigures the network </a:t>
            </a:r>
            <a:br>
              <a:rPr lang="en-US" sz="2000" dirty="0"/>
            </a:br>
            <a:r>
              <a:rPr lang="en-US" sz="2000" dirty="0"/>
              <a:t>topology accordingly</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STP operations are fully described in the </a:t>
            </a:r>
            <a:r>
              <a:rPr lang="en-US" sz="2000" dirty="0">
                <a:solidFill>
                  <a:srgbClr val="0070C0"/>
                </a:solidFill>
              </a:rPr>
              <a:t>IEEE 802.1D</a:t>
            </a:r>
            <a:r>
              <a:rPr lang="en-US" sz="2000" dirty="0"/>
              <a:t> MAC Bridges standard</a:t>
            </a:r>
          </a:p>
        </p:txBody>
      </p:sp>
    </p:spTree>
    <p:extLst>
      <p:ext uri="{BB962C8B-B14F-4D97-AF65-F5344CB8AC3E}">
        <p14:creationId xmlns:p14="http://schemas.microsoft.com/office/powerpoint/2010/main" val="3569104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96B8EE6E-C47C-41F1-84D7-AA36356FE76B}"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42</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249" y="1787770"/>
            <a:ext cx="79724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81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99CC533-BC2A-4BD5-B31D-C81ADD74C6BD}"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43</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sp>
        <p:nvSpPr>
          <p:cNvPr id="9" name="Text Box 2"/>
          <p:cNvSpPr txBox="1">
            <a:spLocks noChangeArrowheads="1"/>
          </p:cNvSpPr>
          <p:nvPr/>
        </p:nvSpPr>
        <p:spPr bwMode="auto">
          <a:xfrm>
            <a:off x="5024438" y="1768475"/>
            <a:ext cx="3729037" cy="1279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a:r>
              <a:rPr lang="en-US" altLang="es-CO" sz="2400">
                <a:latin typeface="Arial" pitchFamily="34" charset="0"/>
              </a:rPr>
              <a:t>STP calculates the most efficient loop-free path, forcing redundant paths into a standby state.</a:t>
            </a:r>
          </a:p>
        </p:txBody>
      </p:sp>
      <p:grpSp>
        <p:nvGrpSpPr>
          <p:cNvPr id="10" name="Group 3"/>
          <p:cNvGrpSpPr>
            <a:grpSpLocks/>
          </p:cNvGrpSpPr>
          <p:nvPr/>
        </p:nvGrpSpPr>
        <p:grpSpPr bwMode="auto">
          <a:xfrm>
            <a:off x="2373313" y="3803650"/>
            <a:ext cx="838200" cy="550863"/>
            <a:chOff x="1152" y="2113"/>
            <a:chExt cx="528" cy="347"/>
          </a:xfrm>
        </p:grpSpPr>
        <p:sp>
          <p:nvSpPr>
            <p:cNvPr id="11" name="Line 4"/>
            <p:cNvSpPr>
              <a:spLocks noChangeAspect="1" noChangeShapeType="1"/>
            </p:cNvSpPr>
            <p:nvPr/>
          </p:nvSpPr>
          <p:spPr bwMode="auto">
            <a:xfrm flipH="1" flipV="1">
              <a:off x="1152" y="2256"/>
              <a:ext cx="336" cy="204"/>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12" name="Line 5"/>
            <p:cNvSpPr>
              <a:spLocks noChangeAspect="1" noChangeShapeType="1"/>
            </p:cNvSpPr>
            <p:nvPr/>
          </p:nvSpPr>
          <p:spPr bwMode="auto">
            <a:xfrm flipV="1">
              <a:off x="1152" y="2113"/>
              <a:ext cx="528" cy="14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13" name="Group 7"/>
          <p:cNvGrpSpPr>
            <a:grpSpLocks/>
          </p:cNvGrpSpPr>
          <p:nvPr/>
        </p:nvGrpSpPr>
        <p:grpSpPr bwMode="auto">
          <a:xfrm>
            <a:off x="2009775" y="3316288"/>
            <a:ext cx="1343025" cy="401637"/>
            <a:chOff x="1074" y="1705"/>
            <a:chExt cx="846" cy="253"/>
          </a:xfrm>
        </p:grpSpPr>
        <p:sp>
          <p:nvSpPr>
            <p:cNvPr id="14" name="Line 8"/>
            <p:cNvSpPr>
              <a:spLocks noChangeAspect="1" noChangeShapeType="1"/>
            </p:cNvSpPr>
            <p:nvPr/>
          </p:nvSpPr>
          <p:spPr bwMode="auto">
            <a:xfrm flipH="1" flipV="1">
              <a:off x="1608" y="1769"/>
              <a:ext cx="312" cy="189"/>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15" name="Line 9"/>
            <p:cNvSpPr>
              <a:spLocks noChangeAspect="1" noChangeShapeType="1"/>
            </p:cNvSpPr>
            <p:nvPr/>
          </p:nvSpPr>
          <p:spPr bwMode="auto">
            <a:xfrm flipV="1">
              <a:off x="1296" y="1760"/>
              <a:ext cx="336" cy="91"/>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16" name="Line 10"/>
            <p:cNvSpPr>
              <a:spLocks noChangeAspect="1" noChangeShapeType="1"/>
            </p:cNvSpPr>
            <p:nvPr/>
          </p:nvSpPr>
          <p:spPr bwMode="auto">
            <a:xfrm flipH="1" flipV="1">
              <a:off x="1074" y="1705"/>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17" name="Group 11"/>
          <p:cNvGrpSpPr>
            <a:grpSpLocks/>
          </p:cNvGrpSpPr>
          <p:nvPr/>
        </p:nvGrpSpPr>
        <p:grpSpPr bwMode="auto">
          <a:xfrm>
            <a:off x="2971800" y="2971800"/>
            <a:ext cx="660400" cy="690563"/>
            <a:chOff x="2784" y="1488"/>
            <a:chExt cx="416" cy="435"/>
          </a:xfrm>
        </p:grpSpPr>
        <p:sp>
          <p:nvSpPr>
            <p:cNvPr id="18" name="Line 12"/>
            <p:cNvSpPr>
              <a:spLocks noChangeAspect="1" noChangeShapeType="1"/>
            </p:cNvSpPr>
            <p:nvPr/>
          </p:nvSpPr>
          <p:spPr bwMode="auto">
            <a:xfrm flipH="1" flipV="1">
              <a:off x="2784" y="1719"/>
              <a:ext cx="336" cy="204"/>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19" name="Line 13"/>
            <p:cNvSpPr>
              <a:spLocks noChangeAspect="1" noChangeShapeType="1"/>
            </p:cNvSpPr>
            <p:nvPr/>
          </p:nvSpPr>
          <p:spPr bwMode="auto">
            <a:xfrm flipV="1">
              <a:off x="2784" y="1623"/>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20" name="Line 14"/>
            <p:cNvSpPr>
              <a:spLocks noChangeAspect="1" noChangeShapeType="1"/>
            </p:cNvSpPr>
            <p:nvPr/>
          </p:nvSpPr>
          <p:spPr bwMode="auto">
            <a:xfrm flipH="1" flipV="1">
              <a:off x="2976" y="1488"/>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21" name="Group 15"/>
          <p:cNvGrpSpPr>
            <a:grpSpLocks/>
          </p:cNvGrpSpPr>
          <p:nvPr/>
        </p:nvGrpSpPr>
        <p:grpSpPr bwMode="auto">
          <a:xfrm>
            <a:off x="4648200" y="4495800"/>
            <a:ext cx="1343025" cy="401638"/>
            <a:chOff x="1074" y="1705"/>
            <a:chExt cx="846" cy="253"/>
          </a:xfrm>
        </p:grpSpPr>
        <p:sp>
          <p:nvSpPr>
            <p:cNvPr id="22" name="Line 16"/>
            <p:cNvSpPr>
              <a:spLocks noChangeAspect="1" noChangeShapeType="1"/>
            </p:cNvSpPr>
            <p:nvPr/>
          </p:nvSpPr>
          <p:spPr bwMode="auto">
            <a:xfrm flipH="1" flipV="1">
              <a:off x="1608" y="1769"/>
              <a:ext cx="312" cy="189"/>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23" name="Line 17"/>
            <p:cNvSpPr>
              <a:spLocks noChangeAspect="1" noChangeShapeType="1"/>
            </p:cNvSpPr>
            <p:nvPr/>
          </p:nvSpPr>
          <p:spPr bwMode="auto">
            <a:xfrm flipV="1">
              <a:off x="1296" y="1760"/>
              <a:ext cx="336" cy="91"/>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24" name="Line 18"/>
            <p:cNvSpPr>
              <a:spLocks noChangeAspect="1" noChangeShapeType="1"/>
            </p:cNvSpPr>
            <p:nvPr/>
          </p:nvSpPr>
          <p:spPr bwMode="auto">
            <a:xfrm flipH="1" flipV="1">
              <a:off x="1074" y="1705"/>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25" name="Group 19"/>
          <p:cNvGrpSpPr>
            <a:grpSpLocks/>
          </p:cNvGrpSpPr>
          <p:nvPr/>
        </p:nvGrpSpPr>
        <p:grpSpPr bwMode="auto">
          <a:xfrm>
            <a:off x="4191000" y="4572000"/>
            <a:ext cx="660400" cy="690563"/>
            <a:chOff x="2784" y="1488"/>
            <a:chExt cx="416" cy="435"/>
          </a:xfrm>
        </p:grpSpPr>
        <p:sp>
          <p:nvSpPr>
            <p:cNvPr id="26" name="Line 20"/>
            <p:cNvSpPr>
              <a:spLocks noChangeAspect="1" noChangeShapeType="1"/>
            </p:cNvSpPr>
            <p:nvPr/>
          </p:nvSpPr>
          <p:spPr bwMode="auto">
            <a:xfrm flipH="1" flipV="1">
              <a:off x="2784" y="1719"/>
              <a:ext cx="336" cy="204"/>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27" name="Line 21"/>
            <p:cNvSpPr>
              <a:spLocks noChangeAspect="1" noChangeShapeType="1"/>
            </p:cNvSpPr>
            <p:nvPr/>
          </p:nvSpPr>
          <p:spPr bwMode="auto">
            <a:xfrm flipV="1">
              <a:off x="2784" y="1623"/>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28" name="Line 22"/>
            <p:cNvSpPr>
              <a:spLocks noChangeAspect="1" noChangeShapeType="1"/>
            </p:cNvSpPr>
            <p:nvPr/>
          </p:nvSpPr>
          <p:spPr bwMode="auto">
            <a:xfrm flipH="1" flipV="1">
              <a:off x="2976" y="1488"/>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29" name="Group 23"/>
          <p:cNvGrpSpPr>
            <a:grpSpLocks noChangeAspect="1"/>
          </p:cNvGrpSpPr>
          <p:nvPr/>
        </p:nvGrpSpPr>
        <p:grpSpPr bwMode="auto">
          <a:xfrm>
            <a:off x="5675313" y="4495800"/>
            <a:ext cx="877887" cy="1181100"/>
            <a:chOff x="3984" y="0"/>
            <a:chExt cx="518" cy="697"/>
          </a:xfrm>
        </p:grpSpPr>
        <p:pic>
          <p:nvPicPr>
            <p:cNvPr id="30" name="Picture 24"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26"/>
          <p:cNvGrpSpPr>
            <a:grpSpLocks noChangeAspect="1"/>
          </p:cNvGrpSpPr>
          <p:nvPr/>
        </p:nvGrpSpPr>
        <p:grpSpPr bwMode="auto">
          <a:xfrm>
            <a:off x="1517650" y="2324100"/>
            <a:ext cx="881063" cy="1181100"/>
            <a:chOff x="3984" y="0"/>
            <a:chExt cx="518" cy="697"/>
          </a:xfrm>
        </p:grpSpPr>
        <p:pic>
          <p:nvPicPr>
            <p:cNvPr id="33" name="Picture 27"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8"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29"/>
          <p:cNvGrpSpPr>
            <a:grpSpLocks/>
          </p:cNvGrpSpPr>
          <p:nvPr/>
        </p:nvGrpSpPr>
        <p:grpSpPr bwMode="auto">
          <a:xfrm>
            <a:off x="2982913" y="4465638"/>
            <a:ext cx="1295400" cy="327025"/>
            <a:chOff x="1488" y="2530"/>
            <a:chExt cx="816" cy="206"/>
          </a:xfrm>
        </p:grpSpPr>
        <p:sp>
          <p:nvSpPr>
            <p:cNvPr id="36" name="Line 30"/>
            <p:cNvSpPr>
              <a:spLocks noChangeAspect="1" noChangeShapeType="1"/>
            </p:cNvSpPr>
            <p:nvPr/>
          </p:nvSpPr>
          <p:spPr bwMode="auto">
            <a:xfrm flipH="1" flipV="1">
              <a:off x="1488" y="2530"/>
              <a:ext cx="336" cy="204"/>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37" name="Line 31"/>
            <p:cNvSpPr>
              <a:spLocks noChangeAspect="1" noChangeShapeType="1"/>
            </p:cNvSpPr>
            <p:nvPr/>
          </p:nvSpPr>
          <p:spPr bwMode="auto">
            <a:xfrm flipV="1">
              <a:off x="1824" y="2606"/>
              <a:ext cx="480" cy="13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sp>
        <p:nvSpPr>
          <p:cNvPr id="38" name="Line 32"/>
          <p:cNvSpPr>
            <a:spLocks noChangeAspect="1" noChangeShapeType="1"/>
          </p:cNvSpPr>
          <p:nvPr/>
        </p:nvSpPr>
        <p:spPr bwMode="auto">
          <a:xfrm flipH="1" flipV="1">
            <a:off x="3592513" y="3783013"/>
            <a:ext cx="1066800" cy="6477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nvGrpSpPr>
          <p:cNvPr id="39" name="Group 33"/>
          <p:cNvGrpSpPr>
            <a:grpSpLocks/>
          </p:cNvGrpSpPr>
          <p:nvPr/>
        </p:nvGrpSpPr>
        <p:grpSpPr bwMode="auto">
          <a:xfrm>
            <a:off x="2068513" y="4487863"/>
            <a:ext cx="914400" cy="533400"/>
            <a:chOff x="912" y="2544"/>
            <a:chExt cx="576" cy="336"/>
          </a:xfrm>
        </p:grpSpPr>
        <p:sp>
          <p:nvSpPr>
            <p:cNvPr id="40" name="Line 34"/>
            <p:cNvSpPr>
              <a:spLocks noChangeAspect="1" noChangeShapeType="1"/>
            </p:cNvSpPr>
            <p:nvPr/>
          </p:nvSpPr>
          <p:spPr bwMode="auto">
            <a:xfrm flipV="1">
              <a:off x="912" y="2774"/>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41" name="Line 35"/>
            <p:cNvSpPr>
              <a:spLocks noChangeAspect="1" noChangeShapeType="1"/>
            </p:cNvSpPr>
            <p:nvPr/>
          </p:nvSpPr>
          <p:spPr bwMode="auto">
            <a:xfrm flipH="1" flipV="1">
              <a:off x="1104" y="2640"/>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42" name="Line 36"/>
            <p:cNvSpPr>
              <a:spLocks noChangeAspect="1" noChangeShapeType="1"/>
            </p:cNvSpPr>
            <p:nvPr/>
          </p:nvSpPr>
          <p:spPr bwMode="auto">
            <a:xfrm flipV="1">
              <a:off x="1095" y="2544"/>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43" name="Group 37"/>
          <p:cNvGrpSpPr>
            <a:grpSpLocks/>
          </p:cNvGrpSpPr>
          <p:nvPr/>
        </p:nvGrpSpPr>
        <p:grpSpPr bwMode="auto">
          <a:xfrm>
            <a:off x="1306513" y="4335463"/>
            <a:ext cx="1600200" cy="228600"/>
            <a:chOff x="432" y="2448"/>
            <a:chExt cx="1008" cy="144"/>
          </a:xfrm>
        </p:grpSpPr>
        <p:sp>
          <p:nvSpPr>
            <p:cNvPr id="44" name="Line 38"/>
            <p:cNvSpPr>
              <a:spLocks noChangeAspect="1" noChangeShapeType="1"/>
            </p:cNvSpPr>
            <p:nvPr/>
          </p:nvSpPr>
          <p:spPr bwMode="auto">
            <a:xfrm flipV="1">
              <a:off x="432" y="2448"/>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45" name="Line 39"/>
            <p:cNvSpPr>
              <a:spLocks noChangeAspect="1" noChangeShapeType="1"/>
            </p:cNvSpPr>
            <p:nvPr/>
          </p:nvSpPr>
          <p:spPr bwMode="auto">
            <a:xfrm flipH="1" flipV="1">
              <a:off x="816" y="2448"/>
              <a:ext cx="224" cy="135"/>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46" name="Line 40"/>
            <p:cNvSpPr>
              <a:spLocks noChangeAspect="1" noChangeShapeType="1"/>
            </p:cNvSpPr>
            <p:nvPr/>
          </p:nvSpPr>
          <p:spPr bwMode="auto">
            <a:xfrm flipV="1">
              <a:off x="1047" y="2486"/>
              <a:ext cx="393" cy="106"/>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47" name="Group 41"/>
          <p:cNvGrpSpPr>
            <a:grpSpLocks noChangeAspect="1"/>
          </p:cNvGrpSpPr>
          <p:nvPr/>
        </p:nvGrpSpPr>
        <p:grpSpPr bwMode="auto">
          <a:xfrm>
            <a:off x="947738" y="3611563"/>
            <a:ext cx="881062" cy="1181100"/>
            <a:chOff x="3984" y="0"/>
            <a:chExt cx="518" cy="697"/>
          </a:xfrm>
        </p:grpSpPr>
        <p:pic>
          <p:nvPicPr>
            <p:cNvPr id="48" name="Picture 42"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3"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4"/>
          <p:cNvGrpSpPr>
            <a:grpSpLocks noChangeAspect="1"/>
          </p:cNvGrpSpPr>
          <p:nvPr/>
        </p:nvGrpSpPr>
        <p:grpSpPr bwMode="auto">
          <a:xfrm>
            <a:off x="1535113" y="4335463"/>
            <a:ext cx="877887" cy="1181100"/>
            <a:chOff x="3984" y="0"/>
            <a:chExt cx="518" cy="697"/>
          </a:xfrm>
        </p:grpSpPr>
        <p:pic>
          <p:nvPicPr>
            <p:cNvPr id="51" name="Picture 45"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6"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47"/>
          <p:cNvGrpSpPr>
            <a:grpSpLocks/>
          </p:cNvGrpSpPr>
          <p:nvPr/>
        </p:nvGrpSpPr>
        <p:grpSpPr bwMode="auto">
          <a:xfrm>
            <a:off x="2997200" y="2971800"/>
            <a:ext cx="1854200" cy="2290763"/>
            <a:chOff x="1888" y="1872"/>
            <a:chExt cx="1168" cy="1443"/>
          </a:xfrm>
        </p:grpSpPr>
        <p:sp>
          <p:nvSpPr>
            <p:cNvPr id="54" name="Line 48"/>
            <p:cNvSpPr>
              <a:spLocks noChangeAspect="1" noChangeShapeType="1"/>
            </p:cNvSpPr>
            <p:nvPr/>
          </p:nvSpPr>
          <p:spPr bwMode="auto">
            <a:xfrm flipH="1" flipV="1">
              <a:off x="2304" y="2400"/>
              <a:ext cx="672" cy="408"/>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nvGrpSpPr>
            <p:cNvPr id="55" name="Group 49"/>
            <p:cNvGrpSpPr>
              <a:grpSpLocks/>
            </p:cNvGrpSpPr>
            <p:nvPr/>
          </p:nvGrpSpPr>
          <p:grpSpPr bwMode="auto">
            <a:xfrm>
              <a:off x="1888" y="1872"/>
              <a:ext cx="416" cy="435"/>
              <a:chOff x="2784" y="1488"/>
              <a:chExt cx="416" cy="435"/>
            </a:xfrm>
          </p:grpSpPr>
          <p:sp>
            <p:nvSpPr>
              <p:cNvPr id="60" name="Line 50"/>
              <p:cNvSpPr>
                <a:spLocks noChangeAspect="1" noChangeShapeType="1"/>
              </p:cNvSpPr>
              <p:nvPr/>
            </p:nvSpPr>
            <p:spPr bwMode="auto">
              <a:xfrm flipH="1" flipV="1">
                <a:off x="2784" y="1719"/>
                <a:ext cx="336" cy="204"/>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61" name="Line 51"/>
              <p:cNvSpPr>
                <a:spLocks noChangeAspect="1" noChangeShapeType="1"/>
              </p:cNvSpPr>
              <p:nvPr/>
            </p:nvSpPr>
            <p:spPr bwMode="auto">
              <a:xfrm flipV="1">
                <a:off x="2784" y="1623"/>
                <a:ext cx="393" cy="106"/>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62" name="Line 52"/>
              <p:cNvSpPr>
                <a:spLocks noChangeAspect="1" noChangeShapeType="1"/>
              </p:cNvSpPr>
              <p:nvPr/>
            </p:nvSpPr>
            <p:spPr bwMode="auto">
              <a:xfrm flipH="1" flipV="1">
                <a:off x="2976" y="1488"/>
                <a:ext cx="224" cy="135"/>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56" name="Group 53"/>
            <p:cNvGrpSpPr>
              <a:grpSpLocks/>
            </p:cNvGrpSpPr>
            <p:nvPr/>
          </p:nvGrpSpPr>
          <p:grpSpPr bwMode="auto">
            <a:xfrm>
              <a:off x="2640" y="2880"/>
              <a:ext cx="416" cy="435"/>
              <a:chOff x="2784" y="1488"/>
              <a:chExt cx="416" cy="435"/>
            </a:xfrm>
          </p:grpSpPr>
          <p:sp>
            <p:nvSpPr>
              <p:cNvPr id="57" name="Line 54"/>
              <p:cNvSpPr>
                <a:spLocks noChangeAspect="1" noChangeShapeType="1"/>
              </p:cNvSpPr>
              <p:nvPr/>
            </p:nvSpPr>
            <p:spPr bwMode="auto">
              <a:xfrm flipH="1" flipV="1">
                <a:off x="2784" y="1719"/>
                <a:ext cx="336" cy="204"/>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58" name="Line 55"/>
              <p:cNvSpPr>
                <a:spLocks noChangeAspect="1" noChangeShapeType="1"/>
              </p:cNvSpPr>
              <p:nvPr/>
            </p:nvSpPr>
            <p:spPr bwMode="auto">
              <a:xfrm flipV="1">
                <a:off x="2784" y="1623"/>
                <a:ext cx="393" cy="106"/>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59" name="Line 56"/>
              <p:cNvSpPr>
                <a:spLocks noChangeAspect="1" noChangeShapeType="1"/>
              </p:cNvSpPr>
              <p:nvPr/>
            </p:nvSpPr>
            <p:spPr bwMode="auto">
              <a:xfrm flipH="1" flipV="1">
                <a:off x="2976" y="1488"/>
                <a:ext cx="224" cy="135"/>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grpSp>
        <p:nvGrpSpPr>
          <p:cNvPr id="63" name="Group 57"/>
          <p:cNvGrpSpPr>
            <a:grpSpLocks/>
          </p:cNvGrpSpPr>
          <p:nvPr/>
        </p:nvGrpSpPr>
        <p:grpSpPr bwMode="auto">
          <a:xfrm>
            <a:off x="2362200" y="3810000"/>
            <a:ext cx="1905000" cy="990600"/>
            <a:chOff x="1488" y="2400"/>
            <a:chExt cx="1200" cy="624"/>
          </a:xfrm>
        </p:grpSpPr>
        <p:grpSp>
          <p:nvGrpSpPr>
            <p:cNvPr id="64" name="Group 58"/>
            <p:cNvGrpSpPr>
              <a:grpSpLocks/>
            </p:cNvGrpSpPr>
            <p:nvPr/>
          </p:nvGrpSpPr>
          <p:grpSpPr bwMode="auto">
            <a:xfrm>
              <a:off x="1488" y="2400"/>
              <a:ext cx="528" cy="347"/>
              <a:chOff x="1152" y="2113"/>
              <a:chExt cx="528" cy="347"/>
            </a:xfrm>
          </p:grpSpPr>
          <p:sp>
            <p:nvSpPr>
              <p:cNvPr id="68" name="Line 59"/>
              <p:cNvSpPr>
                <a:spLocks noChangeAspect="1" noChangeShapeType="1"/>
              </p:cNvSpPr>
              <p:nvPr/>
            </p:nvSpPr>
            <p:spPr bwMode="auto">
              <a:xfrm flipH="1" flipV="1">
                <a:off x="1152" y="2256"/>
                <a:ext cx="336" cy="204"/>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69" name="Line 60"/>
              <p:cNvSpPr>
                <a:spLocks noChangeAspect="1" noChangeShapeType="1"/>
              </p:cNvSpPr>
              <p:nvPr/>
            </p:nvSpPr>
            <p:spPr bwMode="auto">
              <a:xfrm flipV="1">
                <a:off x="1152" y="2113"/>
                <a:ext cx="528" cy="143"/>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65" name="Group 61"/>
            <p:cNvGrpSpPr>
              <a:grpSpLocks/>
            </p:cNvGrpSpPr>
            <p:nvPr/>
          </p:nvGrpSpPr>
          <p:grpSpPr bwMode="auto">
            <a:xfrm>
              <a:off x="1872" y="2818"/>
              <a:ext cx="816" cy="206"/>
              <a:chOff x="1488" y="2530"/>
              <a:chExt cx="816" cy="206"/>
            </a:xfrm>
          </p:grpSpPr>
          <p:sp>
            <p:nvSpPr>
              <p:cNvPr id="66" name="Line 62"/>
              <p:cNvSpPr>
                <a:spLocks noChangeAspect="1" noChangeShapeType="1"/>
              </p:cNvSpPr>
              <p:nvPr/>
            </p:nvSpPr>
            <p:spPr bwMode="auto">
              <a:xfrm flipH="1" flipV="1">
                <a:off x="1488" y="2530"/>
                <a:ext cx="336" cy="204"/>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67" name="Line 63"/>
              <p:cNvSpPr>
                <a:spLocks noChangeAspect="1" noChangeShapeType="1"/>
              </p:cNvSpPr>
              <p:nvPr/>
            </p:nvSpPr>
            <p:spPr bwMode="auto">
              <a:xfrm flipV="1">
                <a:off x="1824" y="2606"/>
                <a:ext cx="480" cy="130"/>
              </a:xfrm>
              <a:prstGeom prst="line">
                <a:avLst/>
              </a:prstGeom>
              <a:noFill/>
              <a:ln w="508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grpSp>
      </p:grpSp>
      <p:pic>
        <p:nvPicPr>
          <p:cNvPr id="70" name="Picture 64"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191000"/>
            <a:ext cx="9144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65"/>
          <p:cNvGrpSpPr>
            <a:grpSpLocks noChangeAspect="1"/>
          </p:cNvGrpSpPr>
          <p:nvPr/>
        </p:nvGrpSpPr>
        <p:grpSpPr bwMode="auto">
          <a:xfrm>
            <a:off x="2779713" y="1981200"/>
            <a:ext cx="877887" cy="1181100"/>
            <a:chOff x="3984" y="0"/>
            <a:chExt cx="518" cy="697"/>
          </a:xfrm>
        </p:grpSpPr>
        <p:pic>
          <p:nvPicPr>
            <p:cNvPr id="72" name="Picture 66"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7"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68"/>
          <p:cNvGrpSpPr>
            <a:grpSpLocks noChangeAspect="1"/>
          </p:cNvGrpSpPr>
          <p:nvPr/>
        </p:nvGrpSpPr>
        <p:grpSpPr bwMode="auto">
          <a:xfrm>
            <a:off x="4648200" y="4830763"/>
            <a:ext cx="877888" cy="1181100"/>
            <a:chOff x="3984" y="0"/>
            <a:chExt cx="518" cy="697"/>
          </a:xfrm>
        </p:grpSpPr>
        <p:pic>
          <p:nvPicPr>
            <p:cNvPr id="75" name="Picture 69"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0"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 name="Line 71"/>
          <p:cNvSpPr>
            <a:spLocks noChangeAspect="1" noChangeShapeType="1"/>
          </p:cNvSpPr>
          <p:nvPr/>
        </p:nvSpPr>
        <p:spPr bwMode="auto">
          <a:xfrm flipH="1" flipV="1">
            <a:off x="3581400" y="3771900"/>
            <a:ext cx="1066800" cy="647700"/>
          </a:xfrm>
          <a:prstGeom prst="line">
            <a:avLst/>
          </a:prstGeom>
          <a:noFill/>
          <a:ln w="76200">
            <a:solidFill>
              <a:srgbClr val="DDDDD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pic>
        <p:nvPicPr>
          <p:cNvPr id="78" name="Picture 72"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22663"/>
            <a:ext cx="9144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3"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67200"/>
            <a:ext cx="9144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 name="Group 74"/>
          <p:cNvGrpSpPr>
            <a:grpSpLocks/>
          </p:cNvGrpSpPr>
          <p:nvPr/>
        </p:nvGrpSpPr>
        <p:grpSpPr bwMode="auto">
          <a:xfrm>
            <a:off x="3048000" y="3657600"/>
            <a:ext cx="1322388" cy="1017588"/>
            <a:chOff x="1920" y="2304"/>
            <a:chExt cx="833" cy="641"/>
          </a:xfrm>
        </p:grpSpPr>
        <p:sp>
          <p:nvSpPr>
            <p:cNvPr id="81" name="AutoShape 75"/>
            <p:cNvSpPr>
              <a:spLocks noChangeArrowheads="1"/>
            </p:cNvSpPr>
            <p:nvPr/>
          </p:nvSpPr>
          <p:spPr bwMode="auto">
            <a:xfrm>
              <a:off x="1920" y="2304"/>
              <a:ext cx="161" cy="161"/>
            </a:xfrm>
            <a:custGeom>
              <a:avLst/>
              <a:gdLst>
                <a:gd name="T0" fmla="*/ 81 w 21600"/>
                <a:gd name="T1" fmla="*/ 0 h 21600"/>
                <a:gd name="T2" fmla="*/ 24 w 21600"/>
                <a:gd name="T3" fmla="*/ 24 h 21600"/>
                <a:gd name="T4" fmla="*/ 0 w 21600"/>
                <a:gd name="T5" fmla="*/ 81 h 21600"/>
                <a:gd name="T6" fmla="*/ 24 w 21600"/>
                <a:gd name="T7" fmla="*/ 137 h 21600"/>
                <a:gd name="T8" fmla="*/ 81 w 21600"/>
                <a:gd name="T9" fmla="*/ 161 h 21600"/>
                <a:gd name="T10" fmla="*/ 137 w 21600"/>
                <a:gd name="T11" fmla="*/ 137 h 21600"/>
                <a:gd name="T12" fmla="*/ 161 w 21600"/>
                <a:gd name="T13" fmla="*/ 81 h 21600"/>
                <a:gd name="T14" fmla="*/ 137 w 21600"/>
                <a:gd name="T15" fmla="*/ 24 h 21600"/>
                <a:gd name="T16" fmla="*/ 0 60000 65536"/>
                <a:gd name="T17" fmla="*/ 0 60000 65536"/>
                <a:gd name="T18" fmla="*/ 0 60000 65536"/>
                <a:gd name="T19" fmla="*/ 0 60000 65536"/>
                <a:gd name="T20" fmla="*/ 0 60000 65536"/>
                <a:gd name="T21" fmla="*/ 0 60000 65536"/>
                <a:gd name="T22" fmla="*/ 0 60000 65536"/>
                <a:gd name="T23" fmla="*/ 0 60000 65536"/>
                <a:gd name="T24" fmla="*/ 3220 w 21600"/>
                <a:gd name="T25" fmla="*/ 3220 h 21600"/>
                <a:gd name="T26" fmla="*/ 18380 w 21600"/>
                <a:gd name="T27" fmla="*/ 183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rgbClr val="FF0000"/>
              </a:solidFill>
              <a:miter lim="800000"/>
              <a:headEnd/>
              <a:tailEnd/>
            </a:ln>
          </p:spPr>
          <p:txBody>
            <a:bodyPr wrap="none" anchor="ctr"/>
            <a:lstStyle/>
            <a:p>
              <a:endParaRPr lang="es-CO"/>
            </a:p>
          </p:txBody>
        </p:sp>
        <p:sp>
          <p:nvSpPr>
            <p:cNvPr id="82" name="AutoShape 76"/>
            <p:cNvSpPr>
              <a:spLocks noChangeArrowheads="1"/>
            </p:cNvSpPr>
            <p:nvPr/>
          </p:nvSpPr>
          <p:spPr bwMode="auto">
            <a:xfrm>
              <a:off x="2592" y="2784"/>
              <a:ext cx="161" cy="161"/>
            </a:xfrm>
            <a:custGeom>
              <a:avLst/>
              <a:gdLst>
                <a:gd name="T0" fmla="*/ 81 w 21600"/>
                <a:gd name="T1" fmla="*/ 0 h 21600"/>
                <a:gd name="T2" fmla="*/ 24 w 21600"/>
                <a:gd name="T3" fmla="*/ 24 h 21600"/>
                <a:gd name="T4" fmla="*/ 0 w 21600"/>
                <a:gd name="T5" fmla="*/ 81 h 21600"/>
                <a:gd name="T6" fmla="*/ 24 w 21600"/>
                <a:gd name="T7" fmla="*/ 137 h 21600"/>
                <a:gd name="T8" fmla="*/ 81 w 21600"/>
                <a:gd name="T9" fmla="*/ 161 h 21600"/>
                <a:gd name="T10" fmla="*/ 137 w 21600"/>
                <a:gd name="T11" fmla="*/ 137 h 21600"/>
                <a:gd name="T12" fmla="*/ 161 w 21600"/>
                <a:gd name="T13" fmla="*/ 81 h 21600"/>
                <a:gd name="T14" fmla="*/ 137 w 21600"/>
                <a:gd name="T15" fmla="*/ 24 h 21600"/>
                <a:gd name="T16" fmla="*/ 0 60000 65536"/>
                <a:gd name="T17" fmla="*/ 0 60000 65536"/>
                <a:gd name="T18" fmla="*/ 0 60000 65536"/>
                <a:gd name="T19" fmla="*/ 0 60000 65536"/>
                <a:gd name="T20" fmla="*/ 0 60000 65536"/>
                <a:gd name="T21" fmla="*/ 0 60000 65536"/>
                <a:gd name="T22" fmla="*/ 0 60000 65536"/>
                <a:gd name="T23" fmla="*/ 0 60000 65536"/>
                <a:gd name="T24" fmla="*/ 3220 w 21600"/>
                <a:gd name="T25" fmla="*/ 3220 h 21600"/>
                <a:gd name="T26" fmla="*/ 18380 w 21600"/>
                <a:gd name="T27" fmla="*/ 183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rgbClr val="FF0000"/>
              </a:solidFill>
              <a:miter lim="800000"/>
              <a:headEnd/>
              <a:tailEnd/>
            </a:ln>
          </p:spPr>
          <p:txBody>
            <a:bodyPr wrap="none" anchor="ctr"/>
            <a:lstStyle/>
            <a:p>
              <a:endParaRPr lang="es-CO"/>
            </a:p>
          </p:txBody>
        </p:sp>
      </p:grpSp>
      <p:sp>
        <p:nvSpPr>
          <p:cNvPr id="83" name="Text Box 77"/>
          <p:cNvSpPr txBox="1">
            <a:spLocks noChangeArrowheads="1"/>
          </p:cNvSpPr>
          <p:nvPr/>
        </p:nvSpPr>
        <p:spPr bwMode="auto">
          <a:xfrm>
            <a:off x="4814888" y="1373981"/>
            <a:ext cx="3884612" cy="219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a:r>
              <a:rPr lang="en-US" altLang="es-CO" sz="2400" dirty="0">
                <a:latin typeface="Arial" pitchFamily="34" charset="0"/>
              </a:rPr>
              <a:t>What happens if a link fails?</a:t>
            </a:r>
          </a:p>
        </p:txBody>
      </p:sp>
      <p:sp>
        <p:nvSpPr>
          <p:cNvPr id="84" name="Text Box 78"/>
          <p:cNvSpPr txBox="1">
            <a:spLocks noChangeArrowheads="1"/>
          </p:cNvSpPr>
          <p:nvPr/>
        </p:nvSpPr>
        <p:spPr bwMode="auto">
          <a:xfrm>
            <a:off x="4048125" y="1983458"/>
            <a:ext cx="3886200" cy="219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dirty="0"/>
              <a:t>STP recalculates the spanning-tree topology and activates the standby path</a:t>
            </a:r>
            <a:r>
              <a:rPr lang="en-US" altLang="es-CO" sz="2400" dirty="0"/>
              <a:t>.</a:t>
            </a:r>
          </a:p>
        </p:txBody>
      </p:sp>
      <p:sp>
        <p:nvSpPr>
          <p:cNvPr id="8" name="7 Rectángulo"/>
          <p:cNvSpPr/>
          <p:nvPr/>
        </p:nvSpPr>
        <p:spPr>
          <a:xfrm>
            <a:off x="7368744" y="4140453"/>
            <a:ext cx="4201934"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rPr>
              <a:t>Configuration Bridge Protocol Data Units (CBPDUs)</a:t>
            </a:r>
          </a:p>
          <a:p>
            <a:pPr marL="285750" indent="-285750">
              <a:buFont typeface="Arial" panose="020B0604020202020204" pitchFamily="34" charset="0"/>
              <a:buChar char="•"/>
            </a:pPr>
            <a:r>
              <a:rPr lang="en-US" dirty="0">
                <a:solidFill>
                  <a:srgbClr val="002060"/>
                </a:solidFill>
              </a:rPr>
              <a:t>Root Bridge</a:t>
            </a:r>
          </a:p>
          <a:p>
            <a:pPr marL="285750" indent="-285750">
              <a:buFont typeface="Arial" panose="020B0604020202020204" pitchFamily="34" charset="0"/>
              <a:buChar char="•"/>
            </a:pPr>
            <a:r>
              <a:rPr lang="en-US" dirty="0">
                <a:solidFill>
                  <a:srgbClr val="002060"/>
                </a:solidFill>
              </a:rPr>
              <a:t>Root Port</a:t>
            </a:r>
          </a:p>
          <a:p>
            <a:pPr marL="285750" indent="-285750">
              <a:buFont typeface="Arial" panose="020B0604020202020204" pitchFamily="34" charset="0"/>
              <a:buChar char="•"/>
            </a:pPr>
            <a:r>
              <a:rPr lang="en-US" dirty="0">
                <a:solidFill>
                  <a:srgbClr val="002060"/>
                </a:solidFill>
              </a:rPr>
              <a:t>Path Cost</a:t>
            </a:r>
          </a:p>
          <a:p>
            <a:pPr marL="285750" indent="-285750">
              <a:buFont typeface="Arial" panose="020B0604020202020204" pitchFamily="34" charset="0"/>
              <a:buChar char="•"/>
            </a:pPr>
            <a:r>
              <a:rPr lang="en-US" dirty="0">
                <a:solidFill>
                  <a:srgbClr val="002060"/>
                </a:solidFill>
              </a:rPr>
              <a:t>Designated Bridge</a:t>
            </a:r>
          </a:p>
          <a:p>
            <a:pPr marL="285750" indent="-285750">
              <a:buFont typeface="Arial" panose="020B0604020202020204" pitchFamily="34" charset="0"/>
              <a:buChar char="•"/>
            </a:pPr>
            <a:r>
              <a:rPr lang="en-US" dirty="0">
                <a:solidFill>
                  <a:srgbClr val="002060"/>
                </a:solidFill>
              </a:rPr>
              <a:t>Designated Port</a:t>
            </a:r>
          </a:p>
        </p:txBody>
      </p:sp>
      <p:sp>
        <p:nvSpPr>
          <p:cNvPr id="85" name="84 CuadroTexto"/>
          <p:cNvSpPr txBox="1"/>
          <p:nvPr/>
        </p:nvSpPr>
        <p:spPr>
          <a:xfrm>
            <a:off x="8001000" y="3205662"/>
            <a:ext cx="2515432" cy="584775"/>
          </a:xfrm>
          <a:prstGeom prst="rect">
            <a:avLst/>
          </a:prstGeom>
          <a:noFill/>
        </p:spPr>
        <p:txBody>
          <a:bodyPr wrap="none" rtlCol="0">
            <a:spAutoFit/>
          </a:bodyPr>
          <a:lstStyle/>
          <a:p>
            <a:r>
              <a:rPr lang="es-CO" sz="3200" dirty="0">
                <a:solidFill>
                  <a:srgbClr val="0070C0"/>
                </a:solidFill>
              </a:rPr>
              <a:t>Configuración</a:t>
            </a:r>
          </a:p>
        </p:txBody>
      </p:sp>
      <p:sp>
        <p:nvSpPr>
          <p:cNvPr id="86" name="85 Flecha abajo"/>
          <p:cNvSpPr/>
          <p:nvPr/>
        </p:nvSpPr>
        <p:spPr>
          <a:xfrm>
            <a:off x="9064017" y="3696240"/>
            <a:ext cx="389397" cy="43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6653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499"/>
                                          </p:stCondLst>
                                        </p:cTn>
                                        <p:tgtEl>
                                          <p:spTgt spid="80"/>
                                        </p:tgtEl>
                                        <p:attrNameLst>
                                          <p:attrName>style.visibility</p:attrName>
                                        </p:attrNameLst>
                                      </p:cBhvr>
                                      <p:to>
                                        <p:strVal val="visible"/>
                                      </p:to>
                                    </p:set>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3"/>
                                        </p:tgtEl>
                                        <p:attrNameLst>
                                          <p:attrName>style.visibility</p:attrName>
                                        </p:attrNameLst>
                                      </p:cBhvr>
                                      <p:to>
                                        <p:strVal val="visible"/>
                                      </p:to>
                                    </p:se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up)">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84"/>
                                        </p:tgtEl>
                                        <p:attrNameLst>
                                          <p:attrName>style.visibility</p:attrName>
                                        </p:attrNameLst>
                                      </p:cBhvr>
                                      <p:to>
                                        <p:strVal val="visible"/>
                                      </p:to>
                                    </p:se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dissolve">
                                      <p:cBhvr>
                                        <p:cTn id="2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77" grpId="0" animBg="1"/>
      <p:bldP spid="83" grpId="0" animBg="1" autoUpdateAnimBg="0"/>
      <p:bldP spid="8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DD7CF650-AC3D-47AC-BF8C-966EBCBEDBC4}"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44</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grpSp>
        <p:nvGrpSpPr>
          <p:cNvPr id="85" name="Group 3"/>
          <p:cNvGrpSpPr>
            <a:grpSpLocks/>
          </p:cNvGrpSpPr>
          <p:nvPr/>
        </p:nvGrpSpPr>
        <p:grpSpPr bwMode="auto">
          <a:xfrm>
            <a:off x="1082675" y="1603375"/>
            <a:ext cx="6635750" cy="3902075"/>
            <a:chOff x="574" y="1142"/>
            <a:chExt cx="4180" cy="2458"/>
          </a:xfrm>
        </p:grpSpPr>
        <p:sp>
          <p:nvSpPr>
            <p:cNvPr id="86" name="Line 4"/>
            <p:cNvSpPr>
              <a:spLocks noChangeShapeType="1"/>
            </p:cNvSpPr>
            <p:nvPr/>
          </p:nvSpPr>
          <p:spPr bwMode="auto">
            <a:xfrm>
              <a:off x="1058" y="1392"/>
              <a:ext cx="355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87" name="Line 5"/>
            <p:cNvSpPr>
              <a:spLocks noChangeShapeType="1"/>
            </p:cNvSpPr>
            <p:nvPr/>
          </p:nvSpPr>
          <p:spPr bwMode="auto">
            <a:xfrm>
              <a:off x="1010" y="3600"/>
              <a:ext cx="37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88" name="Line 6"/>
            <p:cNvSpPr>
              <a:spLocks noChangeShapeType="1"/>
            </p:cNvSpPr>
            <p:nvPr/>
          </p:nvSpPr>
          <p:spPr bwMode="auto">
            <a:xfrm>
              <a:off x="1920" y="2496"/>
              <a:ext cx="26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89" name="Line 7"/>
            <p:cNvSpPr>
              <a:spLocks noChangeShapeType="1"/>
            </p:cNvSpPr>
            <p:nvPr/>
          </p:nvSpPr>
          <p:spPr bwMode="auto">
            <a:xfrm rot="-5402238">
              <a:off x="528" y="2496"/>
              <a:ext cx="22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90" name="Line 8"/>
            <p:cNvSpPr>
              <a:spLocks noChangeShapeType="1"/>
            </p:cNvSpPr>
            <p:nvPr/>
          </p:nvSpPr>
          <p:spPr bwMode="auto">
            <a:xfrm rot="-5402238">
              <a:off x="2256" y="2496"/>
              <a:ext cx="22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91" name="Text Box 9"/>
            <p:cNvSpPr txBox="1">
              <a:spLocks noChangeArrowheads="1"/>
            </p:cNvSpPr>
            <p:nvPr/>
          </p:nvSpPr>
          <p:spPr bwMode="auto">
            <a:xfrm>
              <a:off x="574" y="1797"/>
              <a:ext cx="8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Bridge A  </a:t>
              </a:r>
            </a:p>
          </p:txBody>
        </p:sp>
        <p:sp>
          <p:nvSpPr>
            <p:cNvPr id="92" name="Text Box 10"/>
            <p:cNvSpPr txBox="1">
              <a:spLocks noChangeArrowheads="1"/>
            </p:cNvSpPr>
            <p:nvPr/>
          </p:nvSpPr>
          <p:spPr bwMode="auto">
            <a:xfrm>
              <a:off x="3816" y="2832"/>
              <a:ext cx="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Bridge C  </a:t>
              </a:r>
            </a:p>
          </p:txBody>
        </p:sp>
        <p:sp>
          <p:nvSpPr>
            <p:cNvPr id="93" name="Text Box 11"/>
            <p:cNvSpPr txBox="1">
              <a:spLocks noChangeArrowheads="1"/>
            </p:cNvSpPr>
            <p:nvPr/>
          </p:nvSpPr>
          <p:spPr bwMode="auto">
            <a:xfrm>
              <a:off x="1875" y="1142"/>
              <a:ext cx="12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LAN Segment 1</a:t>
              </a:r>
            </a:p>
          </p:txBody>
        </p:sp>
        <p:sp>
          <p:nvSpPr>
            <p:cNvPr id="94" name="Text Box 12"/>
            <p:cNvSpPr txBox="1">
              <a:spLocks noChangeArrowheads="1"/>
            </p:cNvSpPr>
            <p:nvPr/>
          </p:nvSpPr>
          <p:spPr bwMode="auto">
            <a:xfrm>
              <a:off x="1875" y="2256"/>
              <a:ext cx="12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LAN Segment 2</a:t>
              </a:r>
            </a:p>
          </p:txBody>
        </p:sp>
        <p:sp>
          <p:nvSpPr>
            <p:cNvPr id="95" name="Text Box 13"/>
            <p:cNvSpPr txBox="1">
              <a:spLocks noChangeArrowheads="1"/>
            </p:cNvSpPr>
            <p:nvPr/>
          </p:nvSpPr>
          <p:spPr bwMode="auto">
            <a:xfrm>
              <a:off x="1875" y="3312"/>
              <a:ext cx="12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LAN Segment 3</a:t>
              </a:r>
            </a:p>
          </p:txBody>
        </p:sp>
        <p:sp>
          <p:nvSpPr>
            <p:cNvPr id="96" name="Text Box 14"/>
            <p:cNvSpPr txBox="1">
              <a:spLocks noChangeArrowheads="1"/>
            </p:cNvSpPr>
            <p:nvPr/>
          </p:nvSpPr>
          <p:spPr bwMode="auto">
            <a:xfrm>
              <a:off x="3816" y="1785"/>
              <a:ext cx="7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000">
                  <a:latin typeface="Arial" pitchFamily="34" charset="0"/>
                </a:rPr>
                <a:t>Bridge B </a:t>
              </a:r>
            </a:p>
          </p:txBody>
        </p:sp>
        <p:pic>
          <p:nvPicPr>
            <p:cNvPr id="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1687"/>
              <a:ext cx="964"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 y="1675"/>
              <a:ext cx="964"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 y="2695"/>
              <a:ext cx="964"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70601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32E28C57-2CAA-4A96-8418-AAB60D91857E}"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45</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584775"/>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646331"/>
          </a:xfrm>
          <a:prstGeom prst="rect">
            <a:avLst/>
          </a:prstGeom>
        </p:spPr>
        <p:txBody>
          <a:bodyPr wrap="square">
            <a:spAutoFit/>
          </a:bodyPr>
          <a:lstStyle/>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t>
            </a:r>
          </a:p>
        </p:txBody>
      </p:sp>
      <p:sp>
        <p:nvSpPr>
          <p:cNvPr id="23" name="Text Box 3"/>
          <p:cNvSpPr txBox="1">
            <a:spLocks noChangeArrowheads="1"/>
          </p:cNvSpPr>
          <p:nvPr/>
        </p:nvSpPr>
        <p:spPr bwMode="auto">
          <a:xfrm>
            <a:off x="1082675" y="2643188"/>
            <a:ext cx="1298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Bridge A  </a:t>
            </a:r>
          </a:p>
        </p:txBody>
      </p:sp>
      <p:sp>
        <p:nvSpPr>
          <p:cNvPr id="24" name="Line 4"/>
          <p:cNvSpPr>
            <a:spLocks noChangeShapeType="1"/>
          </p:cNvSpPr>
          <p:nvPr/>
        </p:nvSpPr>
        <p:spPr bwMode="auto">
          <a:xfrm>
            <a:off x="1851025" y="2000250"/>
            <a:ext cx="5638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 name="Line 5"/>
          <p:cNvSpPr>
            <a:spLocks noChangeShapeType="1"/>
          </p:cNvSpPr>
          <p:nvPr/>
        </p:nvSpPr>
        <p:spPr bwMode="auto">
          <a:xfrm>
            <a:off x="1774825" y="5505450"/>
            <a:ext cx="59436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 name="Line 6"/>
          <p:cNvSpPr>
            <a:spLocks noChangeShapeType="1"/>
          </p:cNvSpPr>
          <p:nvPr/>
        </p:nvSpPr>
        <p:spPr bwMode="auto">
          <a:xfrm>
            <a:off x="3219450" y="3752850"/>
            <a:ext cx="41910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7" name="Line 7"/>
          <p:cNvSpPr>
            <a:spLocks noChangeShapeType="1"/>
          </p:cNvSpPr>
          <p:nvPr/>
        </p:nvSpPr>
        <p:spPr bwMode="auto">
          <a:xfrm rot="16197762">
            <a:off x="1009650" y="3752850"/>
            <a:ext cx="35052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8" name="Line 8"/>
          <p:cNvSpPr>
            <a:spLocks noChangeShapeType="1"/>
          </p:cNvSpPr>
          <p:nvPr/>
        </p:nvSpPr>
        <p:spPr bwMode="auto">
          <a:xfrm rot="16197762">
            <a:off x="4056856" y="4055269"/>
            <a:ext cx="2897188"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9" name="Text Box 9"/>
          <p:cNvSpPr txBox="1">
            <a:spLocks noChangeArrowheads="1"/>
          </p:cNvSpPr>
          <p:nvPr/>
        </p:nvSpPr>
        <p:spPr bwMode="auto">
          <a:xfrm>
            <a:off x="6229350" y="4286250"/>
            <a:ext cx="131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Bridge C  </a:t>
            </a:r>
          </a:p>
        </p:txBody>
      </p:sp>
      <p:sp>
        <p:nvSpPr>
          <p:cNvPr id="30" name="Text Box 10"/>
          <p:cNvSpPr txBox="1">
            <a:spLocks noChangeArrowheads="1"/>
          </p:cNvSpPr>
          <p:nvPr/>
        </p:nvSpPr>
        <p:spPr bwMode="auto">
          <a:xfrm>
            <a:off x="3148013" y="1603375"/>
            <a:ext cx="197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LAN Segment 1</a:t>
            </a:r>
          </a:p>
        </p:txBody>
      </p:sp>
      <p:sp>
        <p:nvSpPr>
          <p:cNvPr id="31" name="Text Box 11"/>
          <p:cNvSpPr txBox="1">
            <a:spLocks noChangeArrowheads="1"/>
          </p:cNvSpPr>
          <p:nvPr/>
        </p:nvSpPr>
        <p:spPr bwMode="auto">
          <a:xfrm>
            <a:off x="3148013" y="3352800"/>
            <a:ext cx="197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LAN Segment 2</a:t>
            </a:r>
          </a:p>
        </p:txBody>
      </p:sp>
      <p:sp>
        <p:nvSpPr>
          <p:cNvPr id="32" name="Text Box 12"/>
          <p:cNvSpPr txBox="1">
            <a:spLocks noChangeArrowheads="1"/>
          </p:cNvSpPr>
          <p:nvPr/>
        </p:nvSpPr>
        <p:spPr bwMode="auto">
          <a:xfrm>
            <a:off x="3148013" y="5105400"/>
            <a:ext cx="197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LAN Segment 3</a:t>
            </a:r>
          </a:p>
        </p:txBody>
      </p:sp>
      <p:pic>
        <p:nvPicPr>
          <p:cNvPr id="3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4068763"/>
            <a:ext cx="15303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14"/>
          <p:cNvSpPr>
            <a:spLocks noChangeShapeType="1"/>
          </p:cNvSpPr>
          <p:nvPr/>
        </p:nvSpPr>
        <p:spPr bwMode="auto">
          <a:xfrm>
            <a:off x="5505450" y="2019300"/>
            <a:ext cx="0" cy="59055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5" name="Text Box 15"/>
          <p:cNvSpPr txBox="1">
            <a:spLocks noChangeArrowheads="1"/>
          </p:cNvSpPr>
          <p:nvPr/>
        </p:nvSpPr>
        <p:spPr bwMode="auto">
          <a:xfrm>
            <a:off x="4819650" y="5657850"/>
            <a:ext cx="26352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(R)  </a:t>
            </a:r>
            <a:r>
              <a:rPr lang="en-US" altLang="es-CO" sz="1600">
                <a:solidFill>
                  <a:srgbClr val="000000"/>
                </a:solidFill>
                <a:latin typeface="Arial" pitchFamily="34" charset="0"/>
                <a:cs typeface="Arial" pitchFamily="34" charset="0"/>
              </a:rPr>
              <a:t>Root port</a:t>
            </a:r>
            <a:endParaRPr lang="en-US" altLang="es-CO" sz="1600" i="1">
              <a:solidFill>
                <a:srgbClr val="000000"/>
              </a:solidFill>
              <a:latin typeface="Arial" pitchFamily="34" charset="0"/>
              <a:cs typeface="Arial" pitchFamily="34" charset="0"/>
            </a:endParaRPr>
          </a:p>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(D)  </a:t>
            </a:r>
            <a:r>
              <a:rPr lang="en-US" altLang="es-CO" sz="1600">
                <a:solidFill>
                  <a:srgbClr val="000000"/>
                </a:solidFill>
                <a:latin typeface="Arial" pitchFamily="34" charset="0"/>
                <a:cs typeface="Arial" pitchFamily="34" charset="0"/>
              </a:rPr>
              <a:t>Designated</a:t>
            </a:r>
            <a:r>
              <a:rPr lang="en-US" altLang="es-CO" sz="1600" i="1">
                <a:solidFill>
                  <a:srgbClr val="000000"/>
                </a:solidFill>
                <a:latin typeface="Arial" pitchFamily="34" charset="0"/>
                <a:cs typeface="Arial" pitchFamily="34" charset="0"/>
              </a:rPr>
              <a:t> </a:t>
            </a:r>
            <a:r>
              <a:rPr lang="en-US" altLang="es-CO" sz="1600">
                <a:solidFill>
                  <a:srgbClr val="000000"/>
                </a:solidFill>
                <a:latin typeface="Arial" pitchFamily="34" charset="0"/>
                <a:cs typeface="Arial" pitchFamily="34" charset="0"/>
              </a:rPr>
              <a:t>bridge</a:t>
            </a:r>
            <a:r>
              <a:rPr lang="en-US" altLang="es-CO" sz="1600" i="1">
                <a:solidFill>
                  <a:srgbClr val="000000"/>
                </a:solidFill>
                <a:latin typeface="Arial" pitchFamily="34" charset="0"/>
                <a:cs typeface="Arial" pitchFamily="34" charset="0"/>
              </a:rPr>
              <a:t> </a:t>
            </a:r>
            <a:r>
              <a:rPr lang="en-US" altLang="es-CO" sz="1600">
                <a:solidFill>
                  <a:srgbClr val="000000"/>
                </a:solidFill>
                <a:latin typeface="Arial" pitchFamily="34" charset="0"/>
                <a:cs typeface="Arial" pitchFamily="34" charset="0"/>
              </a:rPr>
              <a:t>port</a:t>
            </a:r>
            <a:endParaRPr lang="en-US" altLang="es-CO" sz="1600" i="1">
              <a:solidFill>
                <a:srgbClr val="000000"/>
              </a:solidFill>
              <a:latin typeface="Arial" pitchFamily="34" charset="0"/>
              <a:cs typeface="Arial" pitchFamily="34" charset="0"/>
            </a:endParaRPr>
          </a:p>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(B)  </a:t>
            </a:r>
            <a:r>
              <a:rPr lang="en-US" altLang="es-CO" sz="1600">
                <a:solidFill>
                  <a:srgbClr val="000000"/>
                </a:solidFill>
                <a:latin typeface="Arial" pitchFamily="34" charset="0"/>
                <a:cs typeface="Arial" pitchFamily="34" charset="0"/>
              </a:rPr>
              <a:t>Backup port</a:t>
            </a:r>
            <a:endParaRPr lang="en-US" altLang="es-CO" sz="1600" i="1">
              <a:solidFill>
                <a:srgbClr val="000000"/>
              </a:solidFill>
              <a:latin typeface="Arial" pitchFamily="34" charset="0"/>
              <a:cs typeface="Arial" pitchFamily="34" charset="0"/>
            </a:endParaRPr>
          </a:p>
        </p:txBody>
      </p:sp>
      <p:sp>
        <p:nvSpPr>
          <p:cNvPr id="36" name="Line 16"/>
          <p:cNvSpPr>
            <a:spLocks noChangeShapeType="1"/>
          </p:cNvSpPr>
          <p:nvPr/>
        </p:nvSpPr>
        <p:spPr bwMode="auto">
          <a:xfrm>
            <a:off x="7486650" y="192405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37" name="Group 17"/>
          <p:cNvGrpSpPr>
            <a:grpSpLocks/>
          </p:cNvGrpSpPr>
          <p:nvPr/>
        </p:nvGrpSpPr>
        <p:grpSpPr bwMode="auto">
          <a:xfrm>
            <a:off x="5276850" y="1790700"/>
            <a:ext cx="457200" cy="304800"/>
            <a:chOff x="4512" y="1440"/>
            <a:chExt cx="192" cy="96"/>
          </a:xfrm>
        </p:grpSpPr>
        <p:sp>
          <p:nvSpPr>
            <p:cNvPr id="38" name="Line 18"/>
            <p:cNvSpPr>
              <a:spLocks noChangeShapeType="1"/>
            </p:cNvSpPr>
            <p:nvPr/>
          </p:nvSpPr>
          <p:spPr bwMode="auto">
            <a:xfrm>
              <a:off x="4512" y="1440"/>
              <a:ext cx="192" cy="9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39" name="Line 19"/>
            <p:cNvSpPr>
              <a:spLocks noChangeShapeType="1"/>
            </p:cNvSpPr>
            <p:nvPr/>
          </p:nvSpPr>
          <p:spPr bwMode="auto">
            <a:xfrm flipH="1">
              <a:off x="4512" y="1440"/>
              <a:ext cx="192" cy="9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grpSp>
      <p:sp>
        <p:nvSpPr>
          <p:cNvPr id="40" name="Text Box 20"/>
          <p:cNvSpPr txBox="1">
            <a:spLocks noChangeArrowheads="1"/>
          </p:cNvSpPr>
          <p:nvPr/>
        </p:nvSpPr>
        <p:spPr bwMode="auto">
          <a:xfrm>
            <a:off x="266700" y="2647950"/>
            <a:ext cx="706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(RB)</a:t>
            </a:r>
          </a:p>
        </p:txBody>
      </p:sp>
      <p:sp>
        <p:nvSpPr>
          <p:cNvPr id="41" name="Text Box 21"/>
          <p:cNvSpPr txBox="1">
            <a:spLocks noChangeArrowheads="1"/>
          </p:cNvSpPr>
          <p:nvPr/>
        </p:nvSpPr>
        <p:spPr bwMode="auto">
          <a:xfrm>
            <a:off x="5489575" y="2076450"/>
            <a:ext cx="1109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PC=100</a:t>
            </a:r>
          </a:p>
        </p:txBody>
      </p:sp>
      <p:sp>
        <p:nvSpPr>
          <p:cNvPr id="42" name="Text Box 22"/>
          <p:cNvSpPr txBox="1">
            <a:spLocks noChangeArrowheads="1"/>
          </p:cNvSpPr>
          <p:nvPr/>
        </p:nvSpPr>
        <p:spPr bwMode="auto">
          <a:xfrm>
            <a:off x="5489575" y="312420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PC=19</a:t>
            </a:r>
          </a:p>
        </p:txBody>
      </p:sp>
      <p:sp>
        <p:nvSpPr>
          <p:cNvPr id="43" name="Text Box 23"/>
          <p:cNvSpPr txBox="1">
            <a:spLocks noChangeArrowheads="1"/>
          </p:cNvSpPr>
          <p:nvPr/>
        </p:nvSpPr>
        <p:spPr bwMode="auto">
          <a:xfrm>
            <a:off x="5489575" y="377190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PC=19</a:t>
            </a:r>
          </a:p>
        </p:txBody>
      </p:sp>
      <p:sp>
        <p:nvSpPr>
          <p:cNvPr id="44" name="Text Box 24"/>
          <p:cNvSpPr txBox="1">
            <a:spLocks noChangeArrowheads="1"/>
          </p:cNvSpPr>
          <p:nvPr/>
        </p:nvSpPr>
        <p:spPr bwMode="auto">
          <a:xfrm>
            <a:off x="5489575" y="474345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PC=19</a:t>
            </a:r>
          </a:p>
        </p:txBody>
      </p:sp>
      <p:sp>
        <p:nvSpPr>
          <p:cNvPr id="45" name="Text Box 25"/>
          <p:cNvSpPr txBox="1">
            <a:spLocks noChangeArrowheads="1"/>
          </p:cNvSpPr>
          <p:nvPr/>
        </p:nvSpPr>
        <p:spPr bwMode="auto">
          <a:xfrm>
            <a:off x="2762250" y="3116263"/>
            <a:ext cx="827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PC=4</a:t>
            </a:r>
          </a:p>
        </p:txBody>
      </p:sp>
      <p:sp>
        <p:nvSpPr>
          <p:cNvPr id="46" name="Text Box 26"/>
          <p:cNvSpPr txBox="1">
            <a:spLocks noChangeArrowheads="1"/>
          </p:cNvSpPr>
          <p:nvPr/>
        </p:nvSpPr>
        <p:spPr bwMode="auto">
          <a:xfrm>
            <a:off x="2762250" y="209550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PC=19</a:t>
            </a:r>
          </a:p>
        </p:txBody>
      </p:sp>
      <p:sp>
        <p:nvSpPr>
          <p:cNvPr id="47" name="Text Box 27"/>
          <p:cNvSpPr txBox="1">
            <a:spLocks noChangeArrowheads="1"/>
          </p:cNvSpPr>
          <p:nvPr/>
        </p:nvSpPr>
        <p:spPr bwMode="auto">
          <a:xfrm>
            <a:off x="4972050" y="3124200"/>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(R)</a:t>
            </a:r>
            <a:endParaRPr lang="en-US" altLang="es-CO" sz="2000">
              <a:solidFill>
                <a:srgbClr val="000000"/>
              </a:solidFill>
              <a:latin typeface="Arial" pitchFamily="34" charset="0"/>
              <a:cs typeface="Arial" pitchFamily="34" charset="0"/>
            </a:endParaRPr>
          </a:p>
        </p:txBody>
      </p:sp>
      <p:sp>
        <p:nvSpPr>
          <p:cNvPr id="48" name="Text Box 28"/>
          <p:cNvSpPr txBox="1">
            <a:spLocks noChangeArrowheads="1"/>
          </p:cNvSpPr>
          <p:nvPr/>
        </p:nvSpPr>
        <p:spPr bwMode="auto">
          <a:xfrm>
            <a:off x="4972050" y="4743450"/>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(R)</a:t>
            </a:r>
            <a:endParaRPr lang="en-US" altLang="es-CO" sz="2000">
              <a:solidFill>
                <a:srgbClr val="000000"/>
              </a:solidFill>
              <a:latin typeface="Arial" pitchFamily="34" charset="0"/>
              <a:cs typeface="Arial" pitchFamily="34" charset="0"/>
            </a:endParaRPr>
          </a:p>
        </p:txBody>
      </p:sp>
      <p:sp>
        <p:nvSpPr>
          <p:cNvPr id="49" name="Text Box 29"/>
          <p:cNvSpPr txBox="1">
            <a:spLocks noChangeArrowheads="1"/>
          </p:cNvSpPr>
          <p:nvPr/>
        </p:nvSpPr>
        <p:spPr bwMode="auto">
          <a:xfrm>
            <a:off x="536575" y="34591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endParaRPr lang="es-CO" altLang="es-CO" sz="2000">
              <a:solidFill>
                <a:srgbClr val="000000"/>
              </a:solidFill>
              <a:latin typeface="Arial" pitchFamily="34" charset="0"/>
              <a:cs typeface="Arial" pitchFamily="34" charset="0"/>
            </a:endParaRPr>
          </a:p>
        </p:txBody>
      </p:sp>
      <p:sp>
        <p:nvSpPr>
          <p:cNvPr id="50" name="Text Box 30"/>
          <p:cNvSpPr txBox="1">
            <a:spLocks noChangeArrowheads="1"/>
          </p:cNvSpPr>
          <p:nvPr/>
        </p:nvSpPr>
        <p:spPr bwMode="auto">
          <a:xfrm>
            <a:off x="266700" y="3052763"/>
            <a:ext cx="2320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(DB) for LAN Segments 1and 3 </a:t>
            </a:r>
          </a:p>
        </p:txBody>
      </p:sp>
      <p:sp>
        <p:nvSpPr>
          <p:cNvPr id="51" name="Text Box 31"/>
          <p:cNvSpPr txBox="1">
            <a:spLocks noChangeArrowheads="1"/>
          </p:cNvSpPr>
          <p:nvPr/>
        </p:nvSpPr>
        <p:spPr bwMode="auto">
          <a:xfrm>
            <a:off x="7375525" y="4133850"/>
            <a:ext cx="1768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(DB) for LAN Segment 2</a:t>
            </a:r>
          </a:p>
        </p:txBody>
      </p:sp>
      <p:sp>
        <p:nvSpPr>
          <p:cNvPr id="52" name="Text Box 32"/>
          <p:cNvSpPr txBox="1">
            <a:spLocks noChangeArrowheads="1"/>
          </p:cNvSpPr>
          <p:nvPr/>
        </p:nvSpPr>
        <p:spPr bwMode="auto">
          <a:xfrm>
            <a:off x="2266950" y="3116263"/>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(D)</a:t>
            </a:r>
          </a:p>
        </p:txBody>
      </p:sp>
      <p:sp>
        <p:nvSpPr>
          <p:cNvPr id="53" name="Text Box 33"/>
          <p:cNvSpPr txBox="1">
            <a:spLocks noChangeArrowheads="1"/>
          </p:cNvSpPr>
          <p:nvPr/>
        </p:nvSpPr>
        <p:spPr bwMode="auto">
          <a:xfrm>
            <a:off x="2266950" y="2095500"/>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(D)</a:t>
            </a:r>
            <a:endParaRPr lang="en-US" altLang="es-CO" sz="2000">
              <a:solidFill>
                <a:srgbClr val="000000"/>
              </a:solidFill>
              <a:latin typeface="Arial" pitchFamily="34" charset="0"/>
              <a:cs typeface="Arial" pitchFamily="34" charset="0"/>
            </a:endParaRPr>
          </a:p>
        </p:txBody>
      </p:sp>
      <p:sp>
        <p:nvSpPr>
          <p:cNvPr id="54" name="Text Box 34"/>
          <p:cNvSpPr txBox="1">
            <a:spLocks noChangeArrowheads="1"/>
          </p:cNvSpPr>
          <p:nvPr/>
        </p:nvSpPr>
        <p:spPr bwMode="auto">
          <a:xfrm>
            <a:off x="4972050" y="3771900"/>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(D)</a:t>
            </a:r>
            <a:endParaRPr lang="en-US" altLang="es-CO" sz="2000">
              <a:solidFill>
                <a:srgbClr val="000000"/>
              </a:solidFill>
              <a:latin typeface="Arial" pitchFamily="34" charset="0"/>
              <a:cs typeface="Arial" pitchFamily="34" charset="0"/>
            </a:endParaRPr>
          </a:p>
        </p:txBody>
      </p:sp>
      <p:sp>
        <p:nvSpPr>
          <p:cNvPr id="55" name="Rectangle 35"/>
          <p:cNvSpPr>
            <a:spLocks noChangeArrowheads="1"/>
          </p:cNvSpPr>
          <p:nvPr/>
        </p:nvSpPr>
        <p:spPr bwMode="auto">
          <a:xfrm>
            <a:off x="4972050" y="2076450"/>
            <a:ext cx="52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66FF"/>
                </a:solidFill>
                <a:latin typeface="Arial" pitchFamily="34" charset="0"/>
                <a:cs typeface="Arial" pitchFamily="34" charset="0"/>
              </a:rPr>
              <a:t>(B)</a:t>
            </a:r>
            <a:endParaRPr lang="en-US" altLang="es-CO" sz="2000">
              <a:solidFill>
                <a:srgbClr val="000000"/>
              </a:solidFill>
              <a:latin typeface="Arial" pitchFamily="34" charset="0"/>
              <a:cs typeface="Arial" pitchFamily="34" charset="0"/>
            </a:endParaRPr>
          </a:p>
        </p:txBody>
      </p:sp>
      <p:sp>
        <p:nvSpPr>
          <p:cNvPr id="56" name="Text Box 36"/>
          <p:cNvSpPr txBox="1">
            <a:spLocks noChangeArrowheads="1"/>
          </p:cNvSpPr>
          <p:nvPr/>
        </p:nvSpPr>
        <p:spPr bwMode="auto">
          <a:xfrm>
            <a:off x="2305050" y="5657850"/>
            <a:ext cx="2327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(RB)</a:t>
            </a:r>
            <a:r>
              <a:rPr lang="en-US" altLang="es-CO" sz="1600">
                <a:solidFill>
                  <a:srgbClr val="000000"/>
                </a:solidFill>
                <a:latin typeface="Arial" pitchFamily="34" charset="0"/>
                <a:cs typeface="Arial" pitchFamily="34" charset="0"/>
              </a:rPr>
              <a:t> Root Bridge</a:t>
            </a:r>
          </a:p>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(DB)</a:t>
            </a:r>
            <a:r>
              <a:rPr lang="en-US" altLang="es-CO" sz="1600">
                <a:solidFill>
                  <a:srgbClr val="000000"/>
                </a:solidFill>
                <a:latin typeface="Arial" pitchFamily="34" charset="0"/>
                <a:cs typeface="Arial" pitchFamily="34" charset="0"/>
              </a:rPr>
              <a:t> Designated Bridge</a:t>
            </a:r>
          </a:p>
          <a:p>
            <a:pPr fontAlgn="base">
              <a:lnSpc>
                <a:spcPct val="90000"/>
              </a:lnSpc>
              <a:spcBef>
                <a:spcPct val="0"/>
              </a:spcBef>
              <a:spcAft>
                <a:spcPct val="0"/>
              </a:spcAft>
            </a:pPr>
            <a:r>
              <a:rPr lang="en-US" altLang="es-CO" sz="1600" i="1">
                <a:solidFill>
                  <a:srgbClr val="000000"/>
                </a:solidFill>
                <a:latin typeface="Arial" pitchFamily="34" charset="0"/>
                <a:cs typeface="Arial" pitchFamily="34" charset="0"/>
              </a:rPr>
              <a:t>(PC)</a:t>
            </a:r>
            <a:r>
              <a:rPr lang="en-US" altLang="es-CO" sz="1600">
                <a:solidFill>
                  <a:srgbClr val="000000"/>
                </a:solidFill>
                <a:latin typeface="Arial" pitchFamily="34" charset="0"/>
                <a:cs typeface="Arial" pitchFamily="34" charset="0"/>
              </a:rPr>
              <a:t> Path Cost</a:t>
            </a:r>
          </a:p>
        </p:txBody>
      </p:sp>
      <p:sp>
        <p:nvSpPr>
          <p:cNvPr id="57" name="Text Box 37"/>
          <p:cNvSpPr txBox="1">
            <a:spLocks noChangeArrowheads="1"/>
          </p:cNvSpPr>
          <p:nvPr/>
        </p:nvSpPr>
        <p:spPr bwMode="auto">
          <a:xfrm>
            <a:off x="6229350" y="262413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a:solidFill>
                  <a:srgbClr val="000000"/>
                </a:solidFill>
                <a:latin typeface="Arial" pitchFamily="34" charset="0"/>
                <a:cs typeface="Arial" pitchFamily="34" charset="0"/>
              </a:rPr>
              <a:t>Bridge B </a:t>
            </a:r>
          </a:p>
        </p:txBody>
      </p:sp>
      <p:pic>
        <p:nvPicPr>
          <p:cNvPr id="58"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2468563"/>
            <a:ext cx="15303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2449513"/>
            <a:ext cx="15303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8546123" y="1888601"/>
            <a:ext cx="2505814" cy="523220"/>
          </a:xfrm>
          <a:prstGeom prst="rect">
            <a:avLst/>
          </a:prstGeom>
          <a:noFill/>
        </p:spPr>
        <p:txBody>
          <a:bodyPr wrap="none" rtlCol="0">
            <a:spAutoFit/>
          </a:bodyPr>
          <a:lstStyle/>
          <a:p>
            <a:r>
              <a:rPr lang="es-CO" sz="2800" dirty="0">
                <a:solidFill>
                  <a:srgbClr val="0070C0"/>
                </a:solidFill>
              </a:rPr>
              <a:t>Funcionamiento</a:t>
            </a:r>
          </a:p>
        </p:txBody>
      </p:sp>
      <p:sp>
        <p:nvSpPr>
          <p:cNvPr id="9" name="8 Flecha derecha"/>
          <p:cNvSpPr/>
          <p:nvPr/>
        </p:nvSpPr>
        <p:spPr>
          <a:xfrm flipH="1">
            <a:off x="9318383" y="2419759"/>
            <a:ext cx="97301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3276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0F8F78CE-C52A-4875-8546-43FD84D04EAF}"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46</a:t>
            </a:fld>
            <a:endParaRPr lang="es-CO"/>
          </a:p>
        </p:txBody>
      </p:sp>
      <p:sp>
        <p:nvSpPr>
          <p:cNvPr id="60" name="Text Box 3"/>
          <p:cNvSpPr txBox="1">
            <a:spLocks noChangeArrowheads="1"/>
          </p:cNvSpPr>
          <p:nvPr/>
        </p:nvSpPr>
        <p:spPr bwMode="auto">
          <a:xfrm>
            <a:off x="1752600" y="1600200"/>
            <a:ext cx="2286000" cy="528638"/>
          </a:xfrm>
          <a:prstGeom prst="rect">
            <a:avLst/>
          </a:prstGeom>
          <a:solidFill>
            <a:schemeClr val="bg2"/>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Initialization</a:t>
            </a:r>
          </a:p>
        </p:txBody>
      </p:sp>
      <p:sp>
        <p:nvSpPr>
          <p:cNvPr id="61" name="Text Box 4"/>
          <p:cNvSpPr txBox="1">
            <a:spLocks noChangeArrowheads="1"/>
          </p:cNvSpPr>
          <p:nvPr/>
        </p:nvSpPr>
        <p:spPr bwMode="auto">
          <a:xfrm>
            <a:off x="1752600" y="2590800"/>
            <a:ext cx="2286000" cy="528638"/>
          </a:xfrm>
          <a:prstGeom prst="rect">
            <a:avLst/>
          </a:prstGeom>
          <a:solidFill>
            <a:schemeClr val="bg2"/>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Blocking</a:t>
            </a:r>
            <a:endParaRPr lang="en-US" altLang="es-CO" sz="2400">
              <a:latin typeface="Arial" pitchFamily="34" charset="0"/>
            </a:endParaRPr>
          </a:p>
        </p:txBody>
      </p:sp>
      <p:sp>
        <p:nvSpPr>
          <p:cNvPr id="62" name="Text Box 5"/>
          <p:cNvSpPr txBox="1">
            <a:spLocks noChangeArrowheads="1"/>
          </p:cNvSpPr>
          <p:nvPr/>
        </p:nvSpPr>
        <p:spPr bwMode="auto">
          <a:xfrm>
            <a:off x="1752600" y="3662363"/>
            <a:ext cx="2286000" cy="528637"/>
          </a:xfrm>
          <a:prstGeom prst="rect">
            <a:avLst/>
          </a:prstGeom>
          <a:solidFill>
            <a:schemeClr val="bg2"/>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Listening</a:t>
            </a:r>
            <a:endParaRPr lang="en-US" altLang="es-CO" sz="2000">
              <a:latin typeface="Arial" pitchFamily="34" charset="0"/>
            </a:endParaRPr>
          </a:p>
        </p:txBody>
      </p:sp>
      <p:sp>
        <p:nvSpPr>
          <p:cNvPr id="63" name="Text Box 6"/>
          <p:cNvSpPr txBox="1">
            <a:spLocks noChangeArrowheads="1"/>
          </p:cNvSpPr>
          <p:nvPr/>
        </p:nvSpPr>
        <p:spPr bwMode="auto">
          <a:xfrm>
            <a:off x="1752600" y="4652963"/>
            <a:ext cx="2286000" cy="528637"/>
          </a:xfrm>
          <a:prstGeom prst="rect">
            <a:avLst/>
          </a:prstGeom>
          <a:solidFill>
            <a:schemeClr val="bg2"/>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Learning</a:t>
            </a:r>
            <a:endParaRPr lang="en-US" altLang="es-CO" sz="2000">
              <a:latin typeface="Arial" pitchFamily="34" charset="0"/>
            </a:endParaRPr>
          </a:p>
        </p:txBody>
      </p:sp>
      <p:sp>
        <p:nvSpPr>
          <p:cNvPr id="64" name="Text Box 7"/>
          <p:cNvSpPr txBox="1">
            <a:spLocks noChangeArrowheads="1"/>
          </p:cNvSpPr>
          <p:nvPr/>
        </p:nvSpPr>
        <p:spPr bwMode="auto">
          <a:xfrm>
            <a:off x="1752600" y="5719763"/>
            <a:ext cx="2286000" cy="528637"/>
          </a:xfrm>
          <a:prstGeom prst="rect">
            <a:avLst/>
          </a:prstGeom>
          <a:solidFill>
            <a:schemeClr val="bg2"/>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Forwarding</a:t>
            </a:r>
            <a:endParaRPr lang="en-US" altLang="es-CO" sz="2000">
              <a:latin typeface="Arial" pitchFamily="34" charset="0"/>
            </a:endParaRPr>
          </a:p>
        </p:txBody>
      </p:sp>
      <p:sp>
        <p:nvSpPr>
          <p:cNvPr id="65" name="Text Box 8"/>
          <p:cNvSpPr txBox="1">
            <a:spLocks noChangeArrowheads="1"/>
          </p:cNvSpPr>
          <p:nvPr/>
        </p:nvSpPr>
        <p:spPr bwMode="auto">
          <a:xfrm>
            <a:off x="5943600" y="3733800"/>
            <a:ext cx="2286000" cy="528638"/>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US" altLang="es-CO" sz="2800">
                <a:latin typeface="Arial" pitchFamily="34" charset="0"/>
              </a:rPr>
              <a:t>Disabled</a:t>
            </a:r>
          </a:p>
        </p:txBody>
      </p:sp>
      <p:sp>
        <p:nvSpPr>
          <p:cNvPr id="66" name="Line 9"/>
          <p:cNvSpPr>
            <a:spLocks noChangeShapeType="1"/>
          </p:cNvSpPr>
          <p:nvPr/>
        </p:nvSpPr>
        <p:spPr bwMode="auto">
          <a:xfrm>
            <a:off x="2743200" y="21336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67" name="Line 10"/>
          <p:cNvSpPr>
            <a:spLocks noChangeShapeType="1"/>
          </p:cNvSpPr>
          <p:nvPr/>
        </p:nvSpPr>
        <p:spPr bwMode="auto">
          <a:xfrm>
            <a:off x="2743200" y="31242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68" name="Line 11"/>
          <p:cNvSpPr>
            <a:spLocks noChangeShapeType="1"/>
          </p:cNvSpPr>
          <p:nvPr/>
        </p:nvSpPr>
        <p:spPr bwMode="auto">
          <a:xfrm>
            <a:off x="2743200" y="41910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69" name="Line 12"/>
          <p:cNvSpPr>
            <a:spLocks noChangeShapeType="1"/>
          </p:cNvSpPr>
          <p:nvPr/>
        </p:nvSpPr>
        <p:spPr bwMode="auto">
          <a:xfrm>
            <a:off x="2743200" y="51816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70" name="Line 13"/>
          <p:cNvSpPr>
            <a:spLocks noChangeShapeType="1"/>
          </p:cNvSpPr>
          <p:nvPr/>
        </p:nvSpPr>
        <p:spPr bwMode="auto">
          <a:xfrm>
            <a:off x="4038600" y="3962400"/>
            <a:ext cx="1905000"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nvGrpSpPr>
          <p:cNvPr id="71" name="Group 14"/>
          <p:cNvGrpSpPr>
            <a:grpSpLocks/>
          </p:cNvGrpSpPr>
          <p:nvPr/>
        </p:nvGrpSpPr>
        <p:grpSpPr bwMode="auto">
          <a:xfrm>
            <a:off x="4038600" y="4267200"/>
            <a:ext cx="2362200" cy="685800"/>
            <a:chOff x="2544" y="2688"/>
            <a:chExt cx="1488" cy="432"/>
          </a:xfrm>
        </p:grpSpPr>
        <p:sp>
          <p:nvSpPr>
            <p:cNvPr id="72" name="Line 15"/>
            <p:cNvSpPr>
              <a:spLocks noChangeShapeType="1"/>
            </p:cNvSpPr>
            <p:nvPr/>
          </p:nvSpPr>
          <p:spPr bwMode="auto">
            <a:xfrm>
              <a:off x="2544" y="3120"/>
              <a:ext cx="1488"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3" name="Line 16"/>
            <p:cNvSpPr>
              <a:spLocks noChangeShapeType="1"/>
            </p:cNvSpPr>
            <p:nvPr/>
          </p:nvSpPr>
          <p:spPr bwMode="auto">
            <a:xfrm flipV="1">
              <a:off x="4032" y="2688"/>
              <a:ext cx="0" cy="432"/>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sp>
        <p:nvSpPr>
          <p:cNvPr id="74" name="Line 17"/>
          <p:cNvSpPr>
            <a:spLocks noChangeShapeType="1"/>
          </p:cNvSpPr>
          <p:nvPr/>
        </p:nvSpPr>
        <p:spPr bwMode="auto">
          <a:xfrm>
            <a:off x="4114800" y="6019800"/>
            <a:ext cx="30480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5" name="Line 18"/>
          <p:cNvSpPr>
            <a:spLocks noChangeShapeType="1"/>
          </p:cNvSpPr>
          <p:nvPr/>
        </p:nvSpPr>
        <p:spPr bwMode="auto">
          <a:xfrm flipV="1">
            <a:off x="7162800" y="4267200"/>
            <a:ext cx="0" cy="17526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76" name="Line 19"/>
          <p:cNvSpPr>
            <a:spLocks noChangeShapeType="1"/>
          </p:cNvSpPr>
          <p:nvPr/>
        </p:nvSpPr>
        <p:spPr bwMode="auto">
          <a:xfrm flipV="1">
            <a:off x="4038600" y="2667000"/>
            <a:ext cx="29718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7" name="Line 20"/>
          <p:cNvSpPr>
            <a:spLocks noChangeShapeType="1"/>
          </p:cNvSpPr>
          <p:nvPr/>
        </p:nvSpPr>
        <p:spPr bwMode="auto">
          <a:xfrm>
            <a:off x="7010400" y="2667000"/>
            <a:ext cx="0" cy="10668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78" name="Line 21"/>
          <p:cNvSpPr>
            <a:spLocks noChangeShapeType="1"/>
          </p:cNvSpPr>
          <p:nvPr/>
        </p:nvSpPr>
        <p:spPr bwMode="auto">
          <a:xfrm flipV="1">
            <a:off x="6248400" y="2971800"/>
            <a:ext cx="0" cy="7620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9" name="Line 22"/>
          <p:cNvSpPr>
            <a:spLocks noChangeShapeType="1"/>
          </p:cNvSpPr>
          <p:nvPr/>
        </p:nvSpPr>
        <p:spPr bwMode="auto">
          <a:xfrm flipH="1">
            <a:off x="4038600" y="2971800"/>
            <a:ext cx="2209800" cy="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8" name="7 CuadroTexto"/>
          <p:cNvSpPr txBox="1"/>
          <p:nvPr/>
        </p:nvSpPr>
        <p:spPr>
          <a:xfrm>
            <a:off x="8405446" y="1864519"/>
            <a:ext cx="1612942" cy="646331"/>
          </a:xfrm>
          <a:prstGeom prst="rect">
            <a:avLst/>
          </a:prstGeom>
          <a:noFill/>
        </p:spPr>
        <p:txBody>
          <a:bodyPr wrap="none" rtlCol="0">
            <a:spAutoFit/>
          </a:bodyPr>
          <a:lstStyle/>
          <a:p>
            <a:r>
              <a:rPr lang="es-CO" sz="3600" dirty="0">
                <a:solidFill>
                  <a:srgbClr val="0070C0"/>
                </a:solidFill>
              </a:rPr>
              <a:t>Estados</a:t>
            </a:r>
          </a:p>
        </p:txBody>
      </p:sp>
      <p:sp>
        <p:nvSpPr>
          <p:cNvPr id="9" name="8 Flecha derecha"/>
          <p:cNvSpPr/>
          <p:nvPr/>
        </p:nvSpPr>
        <p:spPr>
          <a:xfrm flipH="1">
            <a:off x="8740572" y="2611040"/>
            <a:ext cx="1277816" cy="1026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43863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B2EFAED7-9381-4D94-BA4A-EA4CBA7A4301}"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47</a:t>
            </a:fld>
            <a:endParaRPr lang="es-CO"/>
          </a:p>
        </p:txBody>
      </p:sp>
      <p:sp>
        <p:nvSpPr>
          <p:cNvPr id="4" name="3 Rectángulo"/>
          <p:cNvSpPr/>
          <p:nvPr/>
        </p:nvSpPr>
        <p:spPr>
          <a:xfrm>
            <a:off x="914400" y="1813283"/>
            <a:ext cx="6096000" cy="3600986"/>
          </a:xfrm>
          <a:prstGeom prst="rect">
            <a:avLst/>
          </a:prstGeom>
        </p:spPr>
        <p:txBody>
          <a:bodyPr>
            <a:spAutoFit/>
          </a:bodyPr>
          <a:lstStyle/>
          <a:p>
            <a:r>
              <a:rPr lang="en-US" sz="3200" dirty="0" err="1">
                <a:solidFill>
                  <a:srgbClr val="0070C0"/>
                </a:solidFill>
              </a:rPr>
              <a:t>Parámetros</a:t>
            </a:r>
            <a:endParaRPr lang="en-US" sz="3200" dirty="0">
              <a:solidFill>
                <a:srgbClr val="0070C0"/>
              </a:solidFill>
            </a:endParaRPr>
          </a:p>
          <a:p>
            <a:endParaRPr lang="en-US" sz="2800" dirty="0">
              <a:solidFill>
                <a:srgbClr val="0070C0"/>
              </a:solidFill>
            </a:endParaRPr>
          </a:p>
          <a:p>
            <a:pPr marL="457200" indent="-457200">
              <a:buFont typeface="Wingdings" panose="05000000000000000000" pitchFamily="2" charset="2"/>
              <a:buChar char="ü"/>
            </a:pPr>
            <a:r>
              <a:rPr lang="en-US" sz="2800" dirty="0"/>
              <a:t>Max Age </a:t>
            </a:r>
          </a:p>
          <a:p>
            <a:pPr marL="457200" indent="-457200">
              <a:buFont typeface="Wingdings" panose="05000000000000000000" pitchFamily="2" charset="2"/>
              <a:buChar char="ü"/>
            </a:pPr>
            <a:r>
              <a:rPr lang="en-US" sz="2800" dirty="0"/>
              <a:t>Hello Time </a:t>
            </a:r>
          </a:p>
          <a:p>
            <a:pPr marL="457200" indent="-457200">
              <a:buFont typeface="Wingdings" panose="05000000000000000000" pitchFamily="2" charset="2"/>
              <a:buChar char="ü"/>
            </a:pPr>
            <a:r>
              <a:rPr lang="en-US" sz="2800" dirty="0"/>
              <a:t>Forward Delay</a:t>
            </a:r>
          </a:p>
          <a:p>
            <a:pPr marL="457200" indent="-457200">
              <a:buFont typeface="Wingdings" panose="05000000000000000000" pitchFamily="2" charset="2"/>
              <a:buChar char="ü"/>
            </a:pPr>
            <a:r>
              <a:rPr lang="en-US" sz="2800" dirty="0"/>
              <a:t>Priority</a:t>
            </a:r>
          </a:p>
          <a:p>
            <a:pPr marL="457200" indent="-457200">
              <a:buFont typeface="Wingdings" panose="05000000000000000000" pitchFamily="2" charset="2"/>
              <a:buChar char="ü"/>
            </a:pPr>
            <a:r>
              <a:rPr lang="en-US" sz="2800" dirty="0"/>
              <a:t>Path Cost</a:t>
            </a:r>
          </a:p>
          <a:p>
            <a:pPr marL="457200" indent="-457200">
              <a:buFont typeface="Wingdings" panose="05000000000000000000" pitchFamily="2" charset="2"/>
              <a:buChar char="ü"/>
            </a:pPr>
            <a:r>
              <a:rPr lang="en-US" sz="2800" dirty="0"/>
              <a:t>Bridge Identifier</a:t>
            </a:r>
          </a:p>
        </p:txBody>
      </p:sp>
      <p:pic>
        <p:nvPicPr>
          <p:cNvPr id="5" name="Imagen 4">
            <a:extLst>
              <a:ext uri="{FF2B5EF4-FFF2-40B4-BE49-F238E27FC236}">
                <a16:creationId xmlns:a16="http://schemas.microsoft.com/office/drawing/2014/main" id="{5D765613-CDCA-4D91-AB78-D5F57E90D0E2}"/>
              </a:ext>
            </a:extLst>
          </p:cNvPr>
          <p:cNvPicPr>
            <a:picLocks noChangeAspect="1"/>
          </p:cNvPicPr>
          <p:nvPr/>
        </p:nvPicPr>
        <p:blipFill>
          <a:blip r:embed="rId2"/>
          <a:stretch>
            <a:fillRect/>
          </a:stretch>
        </p:blipFill>
        <p:spPr>
          <a:xfrm>
            <a:off x="5305131" y="1899276"/>
            <a:ext cx="5156391" cy="3429000"/>
          </a:xfrm>
          <a:prstGeom prst="rect">
            <a:avLst/>
          </a:prstGeom>
        </p:spPr>
      </p:pic>
    </p:spTree>
    <p:extLst>
      <p:ext uri="{BB962C8B-B14F-4D97-AF65-F5344CB8AC3E}">
        <p14:creationId xmlns:p14="http://schemas.microsoft.com/office/powerpoint/2010/main" val="2934108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04E194CD-F2E8-400A-89C0-2A1FB30BF0C9}"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48</a:t>
            </a:fld>
            <a:endParaRPr lang="es-CO"/>
          </a:p>
        </p:txBody>
      </p:sp>
      <p:sp>
        <p:nvSpPr>
          <p:cNvPr id="5" name="4 Rectángulo"/>
          <p:cNvSpPr/>
          <p:nvPr/>
        </p:nvSpPr>
        <p:spPr>
          <a:xfrm>
            <a:off x="1395046" y="1292277"/>
            <a:ext cx="7069016" cy="4708981"/>
          </a:xfrm>
          <a:prstGeom prst="rect">
            <a:avLst/>
          </a:prstGeom>
        </p:spPr>
        <p:txBody>
          <a:bodyPr wrap="square">
            <a:spAutoFit/>
          </a:bodyPr>
          <a:lstStyle/>
          <a:p>
            <a:pPr marL="342900" indent="-342900">
              <a:buFont typeface="Wingdings" panose="05000000000000000000" pitchFamily="2" charset="2"/>
              <a:buChar char="Ø"/>
            </a:pPr>
            <a:r>
              <a:rPr lang="en-US" sz="2000" b="1" dirty="0">
                <a:solidFill>
                  <a:srgbClr val="0070C0"/>
                </a:solidFill>
                <a:latin typeface="Arial" panose="020B0604020202020204" pitchFamily="34" charset="0"/>
                <a:cs typeface="Arial" panose="020B0604020202020204" pitchFamily="34" charset="0"/>
              </a:rPr>
              <a:t>IEEE 802.1W</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Gives you a way to configure redundant paths, yet maintain only one active path between two devices</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RSTP monitors the status of all paths </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If an active path goes down, RSTP activates a </a:t>
            </a:r>
            <a:br>
              <a:rPr lang="en-US" sz="2000" dirty="0"/>
            </a:br>
            <a:r>
              <a:rPr lang="en-US" sz="2000" dirty="0"/>
              <a:t>redundant path </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It then reconfigures the network </a:t>
            </a:r>
            <a:br>
              <a:rPr lang="en-US" sz="2000" dirty="0"/>
            </a:br>
            <a:r>
              <a:rPr lang="en-US" sz="2000" dirty="0"/>
              <a:t>topology accordingly</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Rapid Spanning Tree Protocol (RSTP) is an enhanced Spanning Tree Protocol feature </a:t>
            </a:r>
          </a:p>
        </p:txBody>
      </p:sp>
    </p:spTree>
    <p:extLst>
      <p:ext uri="{BB962C8B-B14F-4D97-AF65-F5344CB8AC3E}">
        <p14:creationId xmlns:p14="http://schemas.microsoft.com/office/powerpoint/2010/main" val="1383846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13CF1841-F144-4186-8C74-38FEA179D648}"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49</a:t>
            </a:fld>
            <a:endParaRPr lang="es-CO"/>
          </a:p>
        </p:txBody>
      </p:sp>
      <p:sp>
        <p:nvSpPr>
          <p:cNvPr id="5" name="4 Rectángulo"/>
          <p:cNvSpPr/>
          <p:nvPr/>
        </p:nvSpPr>
        <p:spPr>
          <a:xfrm>
            <a:off x="1395046" y="1292277"/>
            <a:ext cx="7069016" cy="4462760"/>
          </a:xfrm>
          <a:prstGeom prst="rect">
            <a:avLst/>
          </a:prstGeom>
        </p:spPr>
        <p:txBody>
          <a:bodyPr wrap="square">
            <a:spAutoFit/>
          </a:bodyPr>
          <a:lstStyle/>
          <a:p>
            <a:pPr marL="342900" indent="-342900">
              <a:buFont typeface="Wingdings" panose="05000000000000000000" pitchFamily="2" charset="2"/>
              <a:buChar char="Ø"/>
            </a:pPr>
            <a:r>
              <a:rPr lang="en-US" sz="2400" b="1" dirty="0">
                <a:solidFill>
                  <a:srgbClr val="0070C0"/>
                </a:solidFill>
                <a:latin typeface="Arial" panose="020B0604020202020204" pitchFamily="34" charset="0"/>
                <a:cs typeface="Arial" panose="020B0604020202020204" pitchFamily="34" charset="0"/>
              </a:rPr>
              <a:t>IEEE 802.1W</a:t>
            </a:r>
          </a:p>
          <a:p>
            <a:pPr marL="342900" indent="-342900">
              <a:buFont typeface="Wingdings" panose="05000000000000000000" pitchFamily="2" charset="2"/>
              <a:buChar char="§"/>
            </a:pPr>
            <a:endParaRPr lang="en-US" sz="2000" b="1" dirty="0">
              <a:solidFill>
                <a:srgbClr val="0070C0"/>
              </a:solidFill>
            </a:endParaRPr>
          </a:p>
          <a:p>
            <a:pPr marL="342900" indent="-342900">
              <a:buFont typeface="Arial" panose="020B0604020202020204" pitchFamily="34" charset="0"/>
              <a:buChar char="•"/>
            </a:pPr>
            <a:r>
              <a:rPr lang="en-US" altLang="es-CO" sz="2400" dirty="0"/>
              <a:t>Decrease convergence time in the event of a link failure</a:t>
            </a:r>
          </a:p>
          <a:p>
            <a:pPr marL="800100" lvl="1" indent="-342900">
              <a:buFont typeface="Courier New" panose="02070309020205020404" pitchFamily="49" charset="0"/>
              <a:buChar char="o"/>
            </a:pPr>
            <a:r>
              <a:rPr lang="en-US" altLang="es-CO" sz="2400" dirty="0"/>
              <a:t>From 30-60 seconds to milliseconds</a:t>
            </a:r>
          </a:p>
          <a:p>
            <a:pPr marL="800100" lvl="1" indent="-342900">
              <a:buFont typeface="Arial" panose="020B0604020202020204" pitchFamily="34" charset="0"/>
              <a:buChar char="•"/>
            </a:pPr>
            <a:endParaRPr lang="en-US" altLang="es-CO" sz="2400" dirty="0"/>
          </a:p>
          <a:p>
            <a:pPr marL="342900" indent="-342900">
              <a:buFont typeface="Arial" panose="020B0604020202020204" pitchFamily="34" charset="0"/>
              <a:buChar char="•"/>
            </a:pPr>
            <a:r>
              <a:rPr lang="en-US" altLang="es-CO" sz="2400" dirty="0"/>
              <a:t>Support larger networks </a:t>
            </a:r>
          </a:p>
          <a:p>
            <a:pPr marL="800100" lvl="1" indent="-342900">
              <a:buFont typeface="Courier New" panose="02070309020205020404" pitchFamily="49" charset="0"/>
              <a:buChar char="o"/>
            </a:pPr>
            <a:r>
              <a:rPr lang="en-US" altLang="es-CO" sz="2400" dirty="0"/>
              <a:t>2048 connections or 4096 inter-linked switch ports as opposed to 256 linked ports with legacy STP</a:t>
            </a:r>
          </a:p>
          <a:p>
            <a:pPr marL="800100" lvl="1" indent="-342900">
              <a:buFont typeface="Arial" panose="020B0604020202020204" pitchFamily="34" charset="0"/>
              <a:buChar char="•"/>
            </a:pPr>
            <a:endParaRPr lang="en-US" altLang="es-CO" sz="2400" dirty="0"/>
          </a:p>
          <a:p>
            <a:pPr marL="342900" indent="-342900">
              <a:buFont typeface="Arial" panose="020B0604020202020204" pitchFamily="34" charset="0"/>
              <a:buChar char="•"/>
            </a:pPr>
            <a:r>
              <a:rPr lang="en-US" altLang="es-CO" sz="2400" dirty="0"/>
              <a:t>Compatibility with legacy STP</a:t>
            </a:r>
          </a:p>
        </p:txBody>
      </p:sp>
    </p:spTree>
    <p:extLst>
      <p:ext uri="{BB962C8B-B14F-4D97-AF65-F5344CB8AC3E}">
        <p14:creationId xmlns:p14="http://schemas.microsoft.com/office/powerpoint/2010/main" val="329938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89436" y="0"/>
            <a:ext cx="11074400" cy="1143000"/>
          </a:xfrm>
        </p:spPr>
        <p:txBody>
          <a:bodyPr/>
          <a:lstStyle/>
          <a:p>
            <a:r>
              <a:rPr lang="es-CO" dirty="0" err="1">
                <a:solidFill>
                  <a:srgbClr val="FF0000"/>
                </a:solidFill>
              </a:rPr>
              <a:t>Switching</a:t>
            </a:r>
            <a:r>
              <a:rPr lang="es-CO" dirty="0">
                <a:solidFill>
                  <a:srgbClr val="FF0000"/>
                </a:solidFill>
              </a:rPr>
              <a:t> Ethernet</a:t>
            </a:r>
          </a:p>
        </p:txBody>
      </p:sp>
      <p:sp>
        <p:nvSpPr>
          <p:cNvPr id="3" name="2 Marcador de fecha"/>
          <p:cNvSpPr>
            <a:spLocks noGrp="1"/>
          </p:cNvSpPr>
          <p:nvPr>
            <p:ph type="dt" sz="half" idx="10"/>
          </p:nvPr>
        </p:nvSpPr>
        <p:spPr/>
        <p:txBody>
          <a:bodyPr/>
          <a:lstStyle/>
          <a:p>
            <a:fld id="{BC519E73-DA08-4FFB-AD01-81A119C4C45A}"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2000548"/>
          </a:xfrm>
          <a:prstGeom prst="rect">
            <a:avLst/>
          </a:prstGeom>
        </p:spPr>
        <p:txBody>
          <a:bodyPr wrap="square">
            <a:spAutoFit/>
          </a:bodyPr>
          <a:lstStyle/>
          <a:p>
            <a:pPr marL="285750" indent="-285750">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a:p>
            <a:r>
              <a:rPr lang="es-CO" sz="2400" b="1" dirty="0">
                <a:solidFill>
                  <a:srgbClr val="0070C0"/>
                </a:solidFill>
                <a:latin typeface="Arial" panose="020B0604020202020204" pitchFamily="34" charset="0"/>
                <a:cs typeface="Arial" panose="020B0604020202020204" pitchFamily="34" charset="0"/>
              </a:rPr>
              <a:t>Reenvío (</a:t>
            </a:r>
            <a:r>
              <a:rPr lang="es-CO" sz="2400" b="1" dirty="0" err="1">
                <a:solidFill>
                  <a:srgbClr val="0070C0"/>
                </a:solidFill>
                <a:latin typeface="Arial" panose="020B0604020202020204" pitchFamily="34" charset="0"/>
                <a:cs typeface="Arial" panose="020B0604020202020204" pitchFamily="34" charset="0"/>
              </a:rPr>
              <a:t>forwarding</a:t>
            </a:r>
            <a:r>
              <a:rPr lang="es-CO" sz="2400" b="1" dirty="0">
                <a:solidFill>
                  <a:srgbClr val="0070C0"/>
                </a:solidFill>
                <a:latin typeface="Arial" panose="020B0604020202020204" pitchFamily="34" charset="0"/>
                <a:cs typeface="Arial" panose="020B0604020202020204" pitchFamily="34" charset="0"/>
              </a:rPr>
              <a:t>):</a:t>
            </a:r>
          </a:p>
          <a:p>
            <a:endParaRPr lang="es-CO" sz="20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560" y="3628291"/>
            <a:ext cx="4665994" cy="261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888" y="1227037"/>
            <a:ext cx="4760948" cy="209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255868" y="2639594"/>
            <a:ext cx="6096000" cy="2862322"/>
          </a:xfrm>
          <a:prstGeom prst="rect">
            <a:avLst/>
          </a:prstGeom>
        </p:spPr>
        <p:txBody>
          <a:bodyPr>
            <a:spAutoFit/>
          </a:bodyPr>
          <a:lstStyle/>
          <a:p>
            <a:pPr marL="285750" indent="-285750">
              <a:buFont typeface="Arial" panose="020B0604020202020204" pitchFamily="34" charset="0"/>
              <a:buChar char="•"/>
            </a:pPr>
            <a:r>
              <a:rPr lang="es-CO" dirty="0">
                <a:cs typeface="Arial" panose="020B0604020202020204" pitchFamily="34" charset="0"/>
              </a:rPr>
              <a:t>Se inspecciona la dirección destino  en  cada trama.</a:t>
            </a:r>
          </a:p>
          <a:p>
            <a:pPr marL="285750" indent="-285750">
              <a:buFont typeface="Arial" panose="020B0604020202020204" pitchFamily="34" charset="0"/>
              <a:buChar char="•"/>
            </a:pPr>
            <a:endParaRPr lang="es-CO" dirty="0">
              <a:cs typeface="Arial" panose="020B0604020202020204" pitchFamily="34" charset="0"/>
            </a:endParaRPr>
          </a:p>
          <a:p>
            <a:pPr marL="285750" indent="-285750">
              <a:buFont typeface="Arial" panose="020B0604020202020204" pitchFamily="34" charset="0"/>
              <a:buChar char="•"/>
            </a:pPr>
            <a:r>
              <a:rPr lang="es-CO" dirty="0">
                <a:cs typeface="Arial" panose="020B0604020202020204" pitchFamily="34" charset="0"/>
              </a:rPr>
              <a:t>Si la dirección se encuentra en la tabla, la  trama se reenvía solamente a través del puerto correspondiente </a:t>
            </a:r>
          </a:p>
          <a:p>
            <a:pPr marL="285750" indent="-285750">
              <a:buFont typeface="Arial" panose="020B0604020202020204" pitchFamily="34" charset="0"/>
              <a:buChar char="•"/>
            </a:pPr>
            <a:endParaRPr lang="es-CO" dirty="0">
              <a:cs typeface="Arial" panose="020B0604020202020204" pitchFamily="34" charset="0"/>
            </a:endParaRPr>
          </a:p>
          <a:p>
            <a:pPr marL="285750" indent="-285750">
              <a:buFont typeface="Arial" panose="020B0604020202020204" pitchFamily="34" charset="0"/>
              <a:buChar char="•"/>
            </a:pPr>
            <a:r>
              <a:rPr lang="es-CO" dirty="0">
                <a:cs typeface="Arial" panose="020B0604020202020204" pitchFamily="34" charset="0"/>
              </a:rPr>
              <a:t> Sino, la trama se reenvía a través de todos los puertos los puertos</a:t>
            </a:r>
          </a:p>
          <a:p>
            <a:pPr marL="285750" indent="-285750">
              <a:buFont typeface="Arial" panose="020B0604020202020204" pitchFamily="34" charset="0"/>
              <a:buChar char="•"/>
            </a:pPr>
            <a:endParaRPr lang="es-CO" dirty="0">
              <a:cs typeface="Arial" panose="020B0604020202020204" pitchFamily="34" charset="0"/>
            </a:endParaRPr>
          </a:p>
          <a:p>
            <a:pPr marL="285750" indent="-285750">
              <a:buFont typeface="Arial" panose="020B0604020202020204" pitchFamily="34" charset="0"/>
              <a:buChar char="•"/>
            </a:pPr>
            <a:r>
              <a:rPr lang="es-CO" dirty="0">
                <a:cs typeface="Arial" panose="020B0604020202020204" pitchFamily="34" charset="0"/>
              </a:rPr>
              <a:t>Cuando el destinatario responde</a:t>
            </a:r>
            <a:r>
              <a:rPr lang="es-CO">
                <a:cs typeface="Arial" panose="020B0604020202020204" pitchFamily="34" charset="0"/>
              </a:rPr>
              <a:t>, su </a:t>
            </a:r>
            <a:r>
              <a:rPr lang="es-CO" dirty="0">
                <a:cs typeface="Arial" panose="020B0604020202020204" pitchFamily="34" charset="0"/>
              </a:rPr>
              <a:t>dirección origen se agrega a la tabla</a:t>
            </a:r>
          </a:p>
        </p:txBody>
      </p:sp>
    </p:spTree>
    <p:extLst>
      <p:ext uri="{BB962C8B-B14F-4D97-AF65-F5344CB8AC3E}">
        <p14:creationId xmlns:p14="http://schemas.microsoft.com/office/powerpoint/2010/main" val="1897140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7B1E66DD-8D65-4722-BF7F-66A4850CC07A}"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50</a:t>
            </a:fld>
            <a:endParaRPr lang="es-CO"/>
          </a:p>
        </p:txBody>
      </p:sp>
      <p:sp>
        <p:nvSpPr>
          <p:cNvPr id="5" name="4 Rectángulo"/>
          <p:cNvSpPr/>
          <p:nvPr/>
        </p:nvSpPr>
        <p:spPr>
          <a:xfrm>
            <a:off x="1395046" y="1292277"/>
            <a:ext cx="7069016" cy="707886"/>
          </a:xfrm>
          <a:prstGeom prst="rect">
            <a:avLst/>
          </a:prstGeom>
        </p:spPr>
        <p:txBody>
          <a:bodyPr wrap="square">
            <a:spAutoFit/>
          </a:bodyPr>
          <a:lstStyle/>
          <a:p>
            <a:pPr marL="342900" indent="-342900">
              <a:buFont typeface="Wingdings" panose="05000000000000000000" pitchFamily="2" charset="2"/>
              <a:buChar char="Ø"/>
            </a:pPr>
            <a:r>
              <a:rPr lang="en-US" sz="2000" b="1" dirty="0">
                <a:solidFill>
                  <a:srgbClr val="0070C0"/>
                </a:solidFill>
                <a:latin typeface="Arial" panose="020B0604020202020204" pitchFamily="34" charset="0"/>
                <a:cs typeface="Arial" panose="020B0604020202020204" pitchFamily="34" charset="0"/>
              </a:rPr>
              <a:t>IEEE 802.1W</a:t>
            </a:r>
          </a:p>
          <a:p>
            <a:pPr marL="342900" indent="-342900">
              <a:buFont typeface="Wingdings" panose="05000000000000000000" pitchFamily="2" charset="2"/>
              <a:buChar char="§"/>
            </a:pPr>
            <a:endParaRPr lang="en-US" sz="2000" b="1" dirty="0">
              <a:solidFill>
                <a:srgbClr val="0070C0"/>
              </a:solidFill>
            </a:endParaRPr>
          </a:p>
        </p:txBody>
      </p:sp>
      <p:grpSp>
        <p:nvGrpSpPr>
          <p:cNvPr id="8" name="Group 4"/>
          <p:cNvGrpSpPr>
            <a:grpSpLocks/>
          </p:cNvGrpSpPr>
          <p:nvPr/>
        </p:nvGrpSpPr>
        <p:grpSpPr bwMode="auto">
          <a:xfrm>
            <a:off x="1981200" y="2057400"/>
            <a:ext cx="5181600" cy="1295400"/>
            <a:chOff x="1248" y="1200"/>
            <a:chExt cx="3264" cy="816"/>
          </a:xfrm>
        </p:grpSpPr>
        <p:sp>
          <p:nvSpPr>
            <p:cNvPr id="9" name="Rectangle 5"/>
            <p:cNvSpPr>
              <a:spLocks noChangeArrowheads="1"/>
            </p:cNvSpPr>
            <p:nvPr/>
          </p:nvSpPr>
          <p:spPr bwMode="auto">
            <a:xfrm>
              <a:off x="1248" y="1200"/>
              <a:ext cx="672" cy="384"/>
            </a:xfrm>
            <a:prstGeom prst="rect">
              <a:avLst/>
            </a:prstGeom>
            <a:solidFill>
              <a:schemeClr val="accent1"/>
            </a:solidFill>
            <a:ln w="12700">
              <a:solidFill>
                <a:schemeClr val="tx1"/>
              </a:solidFill>
              <a:miter lim="800000"/>
              <a:headEnd/>
              <a:tailEnd/>
            </a:ln>
            <a:effectLst>
              <a:outerShdw dist="107763" dir="13500000" algn="ctr" rotWithShape="0">
                <a:srgbClr val="232323"/>
              </a:outerShdw>
            </a:effectLst>
          </p:spPr>
          <p:txBody>
            <a:bodyPr wrap="none" anchor="ctr"/>
            <a:lstStyle/>
            <a:p>
              <a:pPr algn="ctr" eaLnBrk="0" hangingPunct="0">
                <a:defRPr/>
              </a:pPr>
              <a:r>
                <a:rPr lang="en-GB" sz="1400" b="1" u="sng">
                  <a:effectLst>
                    <a:outerShdw blurRad="38100" dist="38100" dir="2700000" algn="tl">
                      <a:srgbClr val="FFFFFF"/>
                    </a:outerShdw>
                  </a:effectLst>
                  <a:latin typeface="Arial" charset="0"/>
                  <a:cs typeface="+mn-cs"/>
                </a:rPr>
                <a:t>Power Up</a:t>
              </a:r>
            </a:p>
          </p:txBody>
        </p:sp>
        <p:sp>
          <p:nvSpPr>
            <p:cNvPr id="10" name="Rectangle 6"/>
            <p:cNvSpPr>
              <a:spLocks noChangeArrowheads="1"/>
            </p:cNvSpPr>
            <p:nvPr/>
          </p:nvSpPr>
          <p:spPr bwMode="auto">
            <a:xfrm>
              <a:off x="2112" y="1200"/>
              <a:ext cx="672" cy="384"/>
            </a:xfrm>
            <a:prstGeom prst="rect">
              <a:avLst/>
            </a:prstGeom>
            <a:solidFill>
              <a:schemeClr val="accent1"/>
            </a:solidFill>
            <a:ln w="12700">
              <a:solidFill>
                <a:schemeClr val="tx1"/>
              </a:solidFill>
              <a:miter lim="800000"/>
              <a:headEnd/>
              <a:tailEnd/>
            </a:ln>
            <a:effectLst>
              <a:outerShdw dist="107763" dir="13500000" algn="ctr" rotWithShape="0">
                <a:srgbClr val="232323"/>
              </a:outerShdw>
            </a:effectLst>
          </p:spPr>
          <p:txBody>
            <a:bodyPr wrap="none" anchor="ctr"/>
            <a:lstStyle/>
            <a:p>
              <a:pPr algn="ctr" eaLnBrk="0" hangingPunct="0">
                <a:defRPr/>
              </a:pPr>
              <a:r>
                <a:rPr lang="en-GB" sz="1400" b="1" u="sng">
                  <a:effectLst>
                    <a:outerShdw blurRad="38100" dist="38100" dir="2700000" algn="tl">
                      <a:srgbClr val="FFFFFF"/>
                    </a:outerShdw>
                  </a:effectLst>
                  <a:latin typeface="Arial" charset="0"/>
                  <a:cs typeface="+mn-cs"/>
                </a:rPr>
                <a:t>Discarding</a:t>
              </a:r>
            </a:p>
          </p:txBody>
        </p:sp>
        <p:sp>
          <p:nvSpPr>
            <p:cNvPr id="11" name="Rectangle 7"/>
            <p:cNvSpPr>
              <a:spLocks noChangeArrowheads="1"/>
            </p:cNvSpPr>
            <p:nvPr/>
          </p:nvSpPr>
          <p:spPr bwMode="auto">
            <a:xfrm>
              <a:off x="2976" y="1200"/>
              <a:ext cx="672" cy="384"/>
            </a:xfrm>
            <a:prstGeom prst="rect">
              <a:avLst/>
            </a:prstGeom>
            <a:solidFill>
              <a:schemeClr val="accent1"/>
            </a:solidFill>
            <a:ln w="12700">
              <a:solidFill>
                <a:schemeClr val="tx1"/>
              </a:solidFill>
              <a:miter lim="800000"/>
              <a:headEnd/>
              <a:tailEnd/>
            </a:ln>
            <a:effectLst>
              <a:outerShdw dist="107763" dir="13500000" algn="ctr" rotWithShape="0">
                <a:srgbClr val="232323"/>
              </a:outerShdw>
            </a:effectLst>
          </p:spPr>
          <p:txBody>
            <a:bodyPr wrap="none" anchor="ctr"/>
            <a:lstStyle/>
            <a:p>
              <a:pPr algn="ctr" eaLnBrk="0" hangingPunct="0">
                <a:defRPr/>
              </a:pPr>
              <a:r>
                <a:rPr lang="en-GB" sz="1400" b="1" u="sng">
                  <a:effectLst>
                    <a:outerShdw blurRad="38100" dist="38100" dir="2700000" algn="tl">
                      <a:srgbClr val="FFFFFF"/>
                    </a:outerShdw>
                  </a:effectLst>
                  <a:latin typeface="Arial" charset="0"/>
                  <a:cs typeface="+mn-cs"/>
                </a:rPr>
                <a:t>Learning</a:t>
              </a:r>
            </a:p>
          </p:txBody>
        </p:sp>
        <p:sp>
          <p:nvSpPr>
            <p:cNvPr id="12" name="Rectangle 8"/>
            <p:cNvSpPr>
              <a:spLocks noChangeArrowheads="1"/>
            </p:cNvSpPr>
            <p:nvPr/>
          </p:nvSpPr>
          <p:spPr bwMode="auto">
            <a:xfrm>
              <a:off x="3840" y="1200"/>
              <a:ext cx="672" cy="384"/>
            </a:xfrm>
            <a:prstGeom prst="rect">
              <a:avLst/>
            </a:prstGeom>
            <a:solidFill>
              <a:schemeClr val="accent1"/>
            </a:solidFill>
            <a:ln w="12700">
              <a:solidFill>
                <a:schemeClr val="tx1"/>
              </a:solidFill>
              <a:miter lim="800000"/>
              <a:headEnd/>
              <a:tailEnd/>
            </a:ln>
            <a:effectLst>
              <a:outerShdw dist="107763" dir="13500000" algn="ctr" rotWithShape="0">
                <a:srgbClr val="232323"/>
              </a:outerShdw>
            </a:effectLst>
          </p:spPr>
          <p:txBody>
            <a:bodyPr wrap="none" anchor="ctr"/>
            <a:lstStyle/>
            <a:p>
              <a:pPr algn="ctr" eaLnBrk="0" hangingPunct="0">
                <a:defRPr/>
              </a:pPr>
              <a:r>
                <a:rPr lang="en-GB" sz="1400" b="1" u="sng">
                  <a:effectLst>
                    <a:outerShdw blurRad="38100" dist="38100" dir="2700000" algn="tl">
                      <a:srgbClr val="FFFFFF"/>
                    </a:outerShdw>
                  </a:effectLst>
                  <a:latin typeface="Arial" charset="0"/>
                  <a:cs typeface="+mn-cs"/>
                </a:rPr>
                <a:t>Forwarding</a:t>
              </a:r>
            </a:p>
          </p:txBody>
        </p:sp>
        <p:sp>
          <p:nvSpPr>
            <p:cNvPr id="13" name="Line 9"/>
            <p:cNvSpPr>
              <a:spLocks noChangeShapeType="1"/>
            </p:cNvSpPr>
            <p:nvPr/>
          </p:nvSpPr>
          <p:spPr bwMode="auto">
            <a:xfrm>
              <a:off x="1920" y="1392"/>
              <a:ext cx="192" cy="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14" name="Line 10"/>
            <p:cNvSpPr>
              <a:spLocks noChangeShapeType="1"/>
            </p:cNvSpPr>
            <p:nvPr/>
          </p:nvSpPr>
          <p:spPr bwMode="auto">
            <a:xfrm>
              <a:off x="2784" y="1392"/>
              <a:ext cx="192" cy="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15" name="Line 11"/>
            <p:cNvSpPr>
              <a:spLocks noChangeShapeType="1"/>
            </p:cNvSpPr>
            <p:nvPr/>
          </p:nvSpPr>
          <p:spPr bwMode="auto">
            <a:xfrm>
              <a:off x="3648" y="1392"/>
              <a:ext cx="192" cy="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nvGrpSpPr>
            <p:cNvPr id="16" name="Group 12"/>
            <p:cNvGrpSpPr>
              <a:grpSpLocks/>
            </p:cNvGrpSpPr>
            <p:nvPr/>
          </p:nvGrpSpPr>
          <p:grpSpPr bwMode="auto">
            <a:xfrm>
              <a:off x="2352" y="1584"/>
              <a:ext cx="1776" cy="432"/>
              <a:chOff x="2352" y="1584"/>
              <a:chExt cx="1776" cy="432"/>
            </a:xfrm>
          </p:grpSpPr>
          <p:sp>
            <p:nvSpPr>
              <p:cNvPr id="21" name="Line 13"/>
              <p:cNvSpPr>
                <a:spLocks noChangeShapeType="1"/>
              </p:cNvSpPr>
              <p:nvPr/>
            </p:nvSpPr>
            <p:spPr bwMode="auto">
              <a:xfrm flipH="1" flipV="1">
                <a:off x="2352" y="2016"/>
                <a:ext cx="1776" cy="0"/>
              </a:xfrm>
              <a:prstGeom prst="line">
                <a:avLst/>
              </a:prstGeom>
              <a:noFill/>
              <a:ln w="28575">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22" name="Line 14"/>
              <p:cNvSpPr>
                <a:spLocks noChangeShapeType="1"/>
              </p:cNvSpPr>
              <p:nvPr/>
            </p:nvSpPr>
            <p:spPr bwMode="auto">
              <a:xfrm flipV="1">
                <a:off x="4128" y="1584"/>
                <a:ext cx="0" cy="432"/>
              </a:xfrm>
              <a:prstGeom prst="line">
                <a:avLst/>
              </a:prstGeom>
              <a:noFill/>
              <a:ln w="28575">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23" name="Line 15"/>
              <p:cNvSpPr>
                <a:spLocks noChangeShapeType="1"/>
              </p:cNvSpPr>
              <p:nvPr/>
            </p:nvSpPr>
            <p:spPr bwMode="auto">
              <a:xfrm flipV="1">
                <a:off x="2352" y="1584"/>
                <a:ext cx="0" cy="432"/>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17" name="Group 16"/>
            <p:cNvGrpSpPr>
              <a:grpSpLocks/>
            </p:cNvGrpSpPr>
            <p:nvPr/>
          </p:nvGrpSpPr>
          <p:grpSpPr bwMode="auto">
            <a:xfrm>
              <a:off x="2544" y="1584"/>
              <a:ext cx="768" cy="288"/>
              <a:chOff x="2544" y="1584"/>
              <a:chExt cx="624" cy="336"/>
            </a:xfrm>
          </p:grpSpPr>
          <p:sp>
            <p:nvSpPr>
              <p:cNvPr id="18" name="Line 17"/>
              <p:cNvSpPr>
                <a:spLocks noChangeShapeType="1"/>
              </p:cNvSpPr>
              <p:nvPr/>
            </p:nvSpPr>
            <p:spPr bwMode="auto">
              <a:xfrm flipH="1" flipV="1">
                <a:off x="2544" y="1920"/>
                <a:ext cx="624" cy="0"/>
              </a:xfrm>
              <a:prstGeom prst="line">
                <a:avLst/>
              </a:prstGeom>
              <a:noFill/>
              <a:ln w="28575">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19" name="Line 18"/>
              <p:cNvSpPr>
                <a:spLocks noChangeShapeType="1"/>
              </p:cNvSpPr>
              <p:nvPr/>
            </p:nvSpPr>
            <p:spPr bwMode="auto">
              <a:xfrm flipV="1">
                <a:off x="3168" y="1584"/>
                <a:ext cx="0" cy="336"/>
              </a:xfrm>
              <a:prstGeom prst="line">
                <a:avLst/>
              </a:prstGeom>
              <a:noFill/>
              <a:ln w="28575">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20" name="Line 19"/>
              <p:cNvSpPr>
                <a:spLocks noChangeShapeType="1"/>
              </p:cNvSpPr>
              <p:nvPr/>
            </p:nvSpPr>
            <p:spPr bwMode="auto">
              <a:xfrm flipV="1">
                <a:off x="2544" y="1584"/>
                <a:ext cx="0" cy="336"/>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grpSp>
      <p:sp>
        <p:nvSpPr>
          <p:cNvPr id="4" name="3 Rectángulo"/>
          <p:cNvSpPr/>
          <p:nvPr/>
        </p:nvSpPr>
        <p:spPr>
          <a:xfrm>
            <a:off x="2095500" y="3499229"/>
            <a:ext cx="6096000" cy="2677656"/>
          </a:xfrm>
          <a:prstGeom prst="rect">
            <a:avLst/>
          </a:prstGeom>
        </p:spPr>
        <p:txBody>
          <a:bodyPr>
            <a:spAutoFit/>
          </a:bodyPr>
          <a:lstStyle/>
          <a:p>
            <a:pPr marL="342900" indent="-342900">
              <a:buFont typeface="Arial" panose="020B0604020202020204" pitchFamily="34" charset="0"/>
              <a:buChar char="•"/>
            </a:pPr>
            <a:r>
              <a:rPr lang="en-US" sz="2400" dirty="0"/>
              <a:t>Discarding - receives and examines BPDUs, but does not learn MAC addresses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Learning – learns MAC addresses and transitions without forwarding delay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Forwarding – forwarding/receiving frames</a:t>
            </a:r>
          </a:p>
        </p:txBody>
      </p:sp>
      <p:sp>
        <p:nvSpPr>
          <p:cNvPr id="24" name="23 CuadroTexto"/>
          <p:cNvSpPr txBox="1"/>
          <p:nvPr/>
        </p:nvSpPr>
        <p:spPr>
          <a:xfrm>
            <a:off x="8628184" y="2815770"/>
            <a:ext cx="2832827" cy="584775"/>
          </a:xfrm>
          <a:prstGeom prst="rect">
            <a:avLst/>
          </a:prstGeom>
          <a:noFill/>
        </p:spPr>
        <p:txBody>
          <a:bodyPr wrap="none" rtlCol="0">
            <a:spAutoFit/>
          </a:bodyPr>
          <a:lstStyle/>
          <a:p>
            <a:r>
              <a:rPr lang="es-CO" sz="3200" dirty="0">
                <a:solidFill>
                  <a:srgbClr val="0070C0"/>
                </a:solidFill>
              </a:rPr>
              <a:t>Funcionamiento</a:t>
            </a:r>
          </a:p>
        </p:txBody>
      </p:sp>
      <p:sp>
        <p:nvSpPr>
          <p:cNvPr id="26" name="25 Flecha derecha"/>
          <p:cNvSpPr/>
          <p:nvPr/>
        </p:nvSpPr>
        <p:spPr>
          <a:xfrm flipH="1">
            <a:off x="9389011" y="3499229"/>
            <a:ext cx="739727" cy="1014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91585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223503F1-15C2-4897-AB5F-FE57E565F7FB}"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51</a:t>
            </a:fld>
            <a:endParaRPr lang="es-CO"/>
          </a:p>
        </p:txBody>
      </p:sp>
      <p:sp>
        <p:nvSpPr>
          <p:cNvPr id="27" name="Line 2"/>
          <p:cNvSpPr>
            <a:spLocks noChangeShapeType="1"/>
          </p:cNvSpPr>
          <p:nvPr/>
        </p:nvSpPr>
        <p:spPr bwMode="auto">
          <a:xfrm flipV="1">
            <a:off x="3124200" y="2057400"/>
            <a:ext cx="1524000" cy="1524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28" name="Line 3"/>
          <p:cNvSpPr>
            <a:spLocks noChangeShapeType="1"/>
          </p:cNvSpPr>
          <p:nvPr/>
        </p:nvSpPr>
        <p:spPr bwMode="auto">
          <a:xfrm flipH="1" flipV="1">
            <a:off x="5383213" y="2286000"/>
            <a:ext cx="1371600" cy="3352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29" name="Group 4"/>
          <p:cNvGrpSpPr>
            <a:grpSpLocks/>
          </p:cNvGrpSpPr>
          <p:nvPr/>
        </p:nvGrpSpPr>
        <p:grpSpPr bwMode="auto">
          <a:xfrm>
            <a:off x="4267200" y="1752600"/>
            <a:ext cx="1524000" cy="733425"/>
            <a:chOff x="4416" y="1152"/>
            <a:chExt cx="960" cy="462"/>
          </a:xfrm>
        </p:grpSpPr>
        <p:pic>
          <p:nvPicPr>
            <p:cNvPr id="30" name="Picture 5"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1152"/>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6"/>
            <p:cNvSpPr txBox="1">
              <a:spLocks noChangeArrowheads="1"/>
            </p:cNvSpPr>
            <p:nvPr/>
          </p:nvSpPr>
          <p:spPr bwMode="auto">
            <a:xfrm>
              <a:off x="4656" y="120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Root</a:t>
              </a:r>
            </a:p>
          </p:txBody>
        </p:sp>
      </p:grpSp>
      <p:sp>
        <p:nvSpPr>
          <p:cNvPr id="32" name="Line 7"/>
          <p:cNvSpPr>
            <a:spLocks noChangeShapeType="1"/>
          </p:cNvSpPr>
          <p:nvPr/>
        </p:nvSpPr>
        <p:spPr bwMode="auto">
          <a:xfrm flipV="1">
            <a:off x="1497013" y="3536950"/>
            <a:ext cx="1676400" cy="1676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33" name="Line 8"/>
          <p:cNvSpPr>
            <a:spLocks noChangeShapeType="1"/>
          </p:cNvSpPr>
          <p:nvPr/>
        </p:nvSpPr>
        <p:spPr bwMode="auto">
          <a:xfrm flipH="1" flipV="1">
            <a:off x="3935413" y="3429000"/>
            <a:ext cx="2286000" cy="2282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34" name="Group 9"/>
          <p:cNvGrpSpPr>
            <a:grpSpLocks/>
          </p:cNvGrpSpPr>
          <p:nvPr/>
        </p:nvGrpSpPr>
        <p:grpSpPr bwMode="auto">
          <a:xfrm>
            <a:off x="2743200" y="3152775"/>
            <a:ext cx="1524000" cy="733425"/>
            <a:chOff x="3744" y="3408"/>
            <a:chExt cx="960" cy="462"/>
          </a:xfrm>
        </p:grpSpPr>
        <p:pic>
          <p:nvPicPr>
            <p:cNvPr id="35" name="Picture 10"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1"/>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A</a:t>
              </a:r>
            </a:p>
          </p:txBody>
        </p:sp>
      </p:grpSp>
      <p:sp>
        <p:nvSpPr>
          <p:cNvPr id="37" name="Line 12"/>
          <p:cNvSpPr>
            <a:spLocks noChangeShapeType="1"/>
          </p:cNvSpPr>
          <p:nvPr/>
        </p:nvSpPr>
        <p:spPr bwMode="auto">
          <a:xfrm>
            <a:off x="4267200" y="45720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38" name="Line 13"/>
          <p:cNvSpPr>
            <a:spLocks noChangeShapeType="1"/>
          </p:cNvSpPr>
          <p:nvPr/>
        </p:nvSpPr>
        <p:spPr bwMode="auto">
          <a:xfrm flipH="1" flipV="1">
            <a:off x="2487613" y="4343400"/>
            <a:ext cx="83820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39" name="Line 14"/>
          <p:cNvSpPr>
            <a:spLocks noChangeShapeType="1"/>
          </p:cNvSpPr>
          <p:nvPr/>
        </p:nvSpPr>
        <p:spPr bwMode="auto">
          <a:xfrm>
            <a:off x="2335213" y="45720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40" name="Group 16"/>
          <p:cNvGrpSpPr>
            <a:grpSpLocks/>
          </p:cNvGrpSpPr>
          <p:nvPr/>
        </p:nvGrpSpPr>
        <p:grpSpPr bwMode="auto">
          <a:xfrm>
            <a:off x="3352800" y="2133600"/>
            <a:ext cx="1219200" cy="1219200"/>
            <a:chOff x="2112" y="1344"/>
            <a:chExt cx="768" cy="768"/>
          </a:xfrm>
        </p:grpSpPr>
        <p:grpSp>
          <p:nvGrpSpPr>
            <p:cNvPr id="41" name="Group 17"/>
            <p:cNvGrpSpPr>
              <a:grpSpLocks/>
            </p:cNvGrpSpPr>
            <p:nvPr/>
          </p:nvGrpSpPr>
          <p:grpSpPr bwMode="auto">
            <a:xfrm>
              <a:off x="2688" y="1344"/>
              <a:ext cx="192" cy="177"/>
              <a:chOff x="3641" y="1824"/>
              <a:chExt cx="339" cy="265"/>
            </a:xfrm>
          </p:grpSpPr>
          <p:sp>
            <p:nvSpPr>
              <p:cNvPr id="45" name="Freeform 18"/>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46" name="Freeform 19"/>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nvGrpSpPr>
            <p:cNvPr id="42" name="Group 20"/>
            <p:cNvGrpSpPr>
              <a:grpSpLocks/>
            </p:cNvGrpSpPr>
            <p:nvPr/>
          </p:nvGrpSpPr>
          <p:grpSpPr bwMode="auto">
            <a:xfrm>
              <a:off x="2112" y="1935"/>
              <a:ext cx="192" cy="177"/>
              <a:chOff x="3641" y="1824"/>
              <a:chExt cx="339" cy="265"/>
            </a:xfrm>
          </p:grpSpPr>
          <p:sp>
            <p:nvSpPr>
              <p:cNvPr id="43" name="Freeform 21"/>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44" name="Freeform 22"/>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sp>
        <p:nvSpPr>
          <p:cNvPr id="47" name="Text Box 23"/>
          <p:cNvSpPr txBox="1">
            <a:spLocks noChangeArrowheads="1"/>
          </p:cNvSpPr>
          <p:nvPr/>
        </p:nvSpPr>
        <p:spPr bwMode="auto">
          <a:xfrm>
            <a:off x="1219200" y="2209800"/>
            <a:ext cx="2209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BPDU with request to put             port in forwarding</a:t>
            </a:r>
          </a:p>
        </p:txBody>
      </p:sp>
      <p:grpSp>
        <p:nvGrpSpPr>
          <p:cNvPr id="48" name="Group 24"/>
          <p:cNvGrpSpPr>
            <a:grpSpLocks noChangeAspect="1"/>
          </p:cNvGrpSpPr>
          <p:nvPr/>
        </p:nvGrpSpPr>
        <p:grpSpPr bwMode="auto">
          <a:xfrm>
            <a:off x="3962400" y="4724400"/>
            <a:ext cx="796925" cy="1066800"/>
            <a:chOff x="3984" y="0"/>
            <a:chExt cx="518" cy="697"/>
          </a:xfrm>
        </p:grpSpPr>
        <p:pic>
          <p:nvPicPr>
            <p:cNvPr id="49" name="Picture 25"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6"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27"/>
          <p:cNvGrpSpPr>
            <a:grpSpLocks noChangeAspect="1"/>
          </p:cNvGrpSpPr>
          <p:nvPr/>
        </p:nvGrpSpPr>
        <p:grpSpPr bwMode="auto">
          <a:xfrm>
            <a:off x="2895600" y="4724400"/>
            <a:ext cx="796925" cy="1066800"/>
            <a:chOff x="3984" y="0"/>
            <a:chExt cx="518" cy="697"/>
          </a:xfrm>
        </p:grpSpPr>
        <p:pic>
          <p:nvPicPr>
            <p:cNvPr id="52" name="Picture 28"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9"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30"/>
          <p:cNvGrpSpPr>
            <a:grpSpLocks noChangeAspect="1"/>
          </p:cNvGrpSpPr>
          <p:nvPr/>
        </p:nvGrpSpPr>
        <p:grpSpPr bwMode="auto">
          <a:xfrm>
            <a:off x="1981200" y="4724400"/>
            <a:ext cx="796925" cy="1066800"/>
            <a:chOff x="3984" y="0"/>
            <a:chExt cx="518" cy="697"/>
          </a:xfrm>
        </p:grpSpPr>
        <p:pic>
          <p:nvPicPr>
            <p:cNvPr id="55" name="Picture 31"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2"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33"/>
          <p:cNvGrpSpPr>
            <a:grpSpLocks noChangeAspect="1"/>
          </p:cNvGrpSpPr>
          <p:nvPr/>
        </p:nvGrpSpPr>
        <p:grpSpPr bwMode="auto">
          <a:xfrm>
            <a:off x="1066800" y="4724400"/>
            <a:ext cx="796925" cy="1066800"/>
            <a:chOff x="3984" y="0"/>
            <a:chExt cx="518" cy="697"/>
          </a:xfrm>
        </p:grpSpPr>
        <p:pic>
          <p:nvPicPr>
            <p:cNvPr id="58" name="Picture 34"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5"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36"/>
          <p:cNvGrpSpPr>
            <a:grpSpLocks/>
          </p:cNvGrpSpPr>
          <p:nvPr/>
        </p:nvGrpSpPr>
        <p:grpSpPr bwMode="auto">
          <a:xfrm>
            <a:off x="5943600" y="5410200"/>
            <a:ext cx="1524000" cy="733425"/>
            <a:chOff x="3744" y="3408"/>
            <a:chExt cx="960" cy="462"/>
          </a:xfrm>
        </p:grpSpPr>
        <p:pic>
          <p:nvPicPr>
            <p:cNvPr id="61" name="Picture 37"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38"/>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D</a:t>
              </a:r>
            </a:p>
          </p:txBody>
        </p:sp>
      </p:grpSp>
      <p:grpSp>
        <p:nvGrpSpPr>
          <p:cNvPr id="63" name="Group 39"/>
          <p:cNvGrpSpPr>
            <a:grpSpLocks/>
          </p:cNvGrpSpPr>
          <p:nvPr/>
        </p:nvGrpSpPr>
        <p:grpSpPr bwMode="auto">
          <a:xfrm>
            <a:off x="3810000" y="4038600"/>
            <a:ext cx="1524000" cy="733425"/>
            <a:chOff x="3744" y="3408"/>
            <a:chExt cx="960" cy="462"/>
          </a:xfrm>
        </p:grpSpPr>
        <p:pic>
          <p:nvPicPr>
            <p:cNvPr id="64" name="Picture 40"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41"/>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C</a:t>
              </a:r>
            </a:p>
          </p:txBody>
        </p:sp>
      </p:grpSp>
      <p:grpSp>
        <p:nvGrpSpPr>
          <p:cNvPr id="66" name="Group 42"/>
          <p:cNvGrpSpPr>
            <a:grpSpLocks/>
          </p:cNvGrpSpPr>
          <p:nvPr/>
        </p:nvGrpSpPr>
        <p:grpSpPr bwMode="auto">
          <a:xfrm>
            <a:off x="1676400" y="4038600"/>
            <a:ext cx="1524000" cy="733425"/>
            <a:chOff x="3744" y="3408"/>
            <a:chExt cx="960" cy="462"/>
          </a:xfrm>
        </p:grpSpPr>
        <p:pic>
          <p:nvPicPr>
            <p:cNvPr id="67" name="Picture 43"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44"/>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a:t>
              </a:r>
            </a:p>
          </p:txBody>
        </p:sp>
      </p:grpSp>
      <p:sp>
        <p:nvSpPr>
          <p:cNvPr id="69" name="Line 45"/>
          <p:cNvSpPr>
            <a:spLocks noChangeShapeType="1"/>
          </p:cNvSpPr>
          <p:nvPr/>
        </p:nvSpPr>
        <p:spPr bwMode="auto">
          <a:xfrm rot="5289581">
            <a:off x="3730625" y="2438400"/>
            <a:ext cx="762000" cy="762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25" name="24 CuadroTexto"/>
          <p:cNvSpPr txBox="1"/>
          <p:nvPr/>
        </p:nvSpPr>
        <p:spPr>
          <a:xfrm>
            <a:off x="8510954" y="2486025"/>
            <a:ext cx="2730235" cy="584775"/>
          </a:xfrm>
          <a:prstGeom prst="rect">
            <a:avLst/>
          </a:prstGeom>
          <a:noFill/>
        </p:spPr>
        <p:txBody>
          <a:bodyPr wrap="none" rtlCol="0">
            <a:spAutoFit/>
          </a:bodyPr>
          <a:lstStyle/>
          <a:p>
            <a:r>
              <a:rPr lang="es-CO" sz="2800" dirty="0">
                <a:solidFill>
                  <a:srgbClr val="0070C0"/>
                </a:solidFill>
              </a:rPr>
              <a:t>¿</a:t>
            </a:r>
            <a:r>
              <a:rPr lang="es-CO" sz="3200" dirty="0">
                <a:solidFill>
                  <a:srgbClr val="0070C0"/>
                </a:solidFill>
              </a:rPr>
              <a:t>Cómo trabaja?</a:t>
            </a:r>
          </a:p>
        </p:txBody>
      </p:sp>
    </p:spTree>
    <p:extLst>
      <p:ext uri="{BB962C8B-B14F-4D97-AF65-F5344CB8AC3E}">
        <p14:creationId xmlns:p14="http://schemas.microsoft.com/office/powerpoint/2010/main" val="416348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40"/>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47"/>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7" grpId="0" autoUpdateAnimBg="0"/>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267E1E4B-C78C-45E3-9FDD-D1F670F06616}"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52</a:t>
            </a:fld>
            <a:endParaRPr lang="es-CO"/>
          </a:p>
        </p:txBody>
      </p:sp>
      <p:sp>
        <p:nvSpPr>
          <p:cNvPr id="25" name="24 CuadroTexto"/>
          <p:cNvSpPr txBox="1"/>
          <p:nvPr/>
        </p:nvSpPr>
        <p:spPr>
          <a:xfrm>
            <a:off x="8510954" y="2486025"/>
            <a:ext cx="2730235" cy="584775"/>
          </a:xfrm>
          <a:prstGeom prst="rect">
            <a:avLst/>
          </a:prstGeom>
          <a:noFill/>
        </p:spPr>
        <p:txBody>
          <a:bodyPr wrap="none" rtlCol="0">
            <a:spAutoFit/>
          </a:bodyPr>
          <a:lstStyle/>
          <a:p>
            <a:r>
              <a:rPr lang="es-CO" sz="2800" dirty="0">
                <a:solidFill>
                  <a:srgbClr val="0070C0"/>
                </a:solidFill>
              </a:rPr>
              <a:t>¿</a:t>
            </a:r>
            <a:r>
              <a:rPr lang="es-CO" sz="3200" dirty="0">
                <a:solidFill>
                  <a:srgbClr val="0070C0"/>
                </a:solidFill>
              </a:rPr>
              <a:t>Cómo trabaja?</a:t>
            </a:r>
          </a:p>
        </p:txBody>
      </p:sp>
      <p:sp>
        <p:nvSpPr>
          <p:cNvPr id="70" name="Line 2"/>
          <p:cNvSpPr>
            <a:spLocks noChangeShapeType="1"/>
          </p:cNvSpPr>
          <p:nvPr/>
        </p:nvSpPr>
        <p:spPr bwMode="auto">
          <a:xfrm flipV="1">
            <a:off x="3124200" y="2057400"/>
            <a:ext cx="1524000" cy="1524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1" name="Line 3"/>
          <p:cNvSpPr>
            <a:spLocks noChangeShapeType="1"/>
          </p:cNvSpPr>
          <p:nvPr/>
        </p:nvSpPr>
        <p:spPr bwMode="auto">
          <a:xfrm flipH="1" flipV="1">
            <a:off x="5383213" y="2286000"/>
            <a:ext cx="1371600" cy="3352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72" name="Group 4"/>
          <p:cNvGrpSpPr>
            <a:grpSpLocks/>
          </p:cNvGrpSpPr>
          <p:nvPr/>
        </p:nvGrpSpPr>
        <p:grpSpPr bwMode="auto">
          <a:xfrm>
            <a:off x="4267200" y="1752600"/>
            <a:ext cx="1524000" cy="733425"/>
            <a:chOff x="4416" y="1152"/>
            <a:chExt cx="960" cy="462"/>
          </a:xfrm>
        </p:grpSpPr>
        <p:pic>
          <p:nvPicPr>
            <p:cNvPr id="73" name="Picture 5"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1152"/>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6"/>
            <p:cNvSpPr txBox="1">
              <a:spLocks noChangeArrowheads="1"/>
            </p:cNvSpPr>
            <p:nvPr/>
          </p:nvSpPr>
          <p:spPr bwMode="auto">
            <a:xfrm>
              <a:off x="4656" y="120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Root</a:t>
              </a:r>
            </a:p>
          </p:txBody>
        </p:sp>
      </p:grpSp>
      <p:sp>
        <p:nvSpPr>
          <p:cNvPr id="75" name="Line 7"/>
          <p:cNvSpPr>
            <a:spLocks noChangeShapeType="1"/>
          </p:cNvSpPr>
          <p:nvPr/>
        </p:nvSpPr>
        <p:spPr bwMode="auto">
          <a:xfrm flipV="1">
            <a:off x="1497013" y="3536950"/>
            <a:ext cx="1676400" cy="1676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76" name="Line 8"/>
          <p:cNvSpPr>
            <a:spLocks noChangeShapeType="1"/>
          </p:cNvSpPr>
          <p:nvPr/>
        </p:nvSpPr>
        <p:spPr bwMode="auto">
          <a:xfrm flipH="1" flipV="1">
            <a:off x="3935413" y="3429000"/>
            <a:ext cx="2286000" cy="2282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77" name="Group 9"/>
          <p:cNvGrpSpPr>
            <a:grpSpLocks/>
          </p:cNvGrpSpPr>
          <p:nvPr/>
        </p:nvGrpSpPr>
        <p:grpSpPr bwMode="auto">
          <a:xfrm>
            <a:off x="2743200" y="3152775"/>
            <a:ext cx="1524000" cy="733425"/>
            <a:chOff x="3744" y="3408"/>
            <a:chExt cx="960" cy="462"/>
          </a:xfrm>
        </p:grpSpPr>
        <p:pic>
          <p:nvPicPr>
            <p:cNvPr id="78" name="Picture 10"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 Box 11"/>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A</a:t>
              </a:r>
            </a:p>
          </p:txBody>
        </p:sp>
      </p:grpSp>
      <p:sp>
        <p:nvSpPr>
          <p:cNvPr id="80" name="Line 12"/>
          <p:cNvSpPr>
            <a:spLocks noChangeShapeType="1"/>
          </p:cNvSpPr>
          <p:nvPr/>
        </p:nvSpPr>
        <p:spPr bwMode="auto">
          <a:xfrm>
            <a:off x="4267200" y="45720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81" name="Line 13"/>
          <p:cNvSpPr>
            <a:spLocks noChangeShapeType="1"/>
          </p:cNvSpPr>
          <p:nvPr/>
        </p:nvSpPr>
        <p:spPr bwMode="auto">
          <a:xfrm flipH="1" flipV="1">
            <a:off x="2487613" y="4343400"/>
            <a:ext cx="83820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82" name="Line 14"/>
          <p:cNvSpPr>
            <a:spLocks noChangeShapeType="1"/>
          </p:cNvSpPr>
          <p:nvPr/>
        </p:nvSpPr>
        <p:spPr bwMode="auto">
          <a:xfrm>
            <a:off x="2335213" y="45720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83" name="Group 16"/>
          <p:cNvGrpSpPr>
            <a:grpSpLocks/>
          </p:cNvGrpSpPr>
          <p:nvPr/>
        </p:nvGrpSpPr>
        <p:grpSpPr bwMode="auto">
          <a:xfrm>
            <a:off x="3352800" y="2133600"/>
            <a:ext cx="1219200" cy="1219200"/>
            <a:chOff x="2112" y="1344"/>
            <a:chExt cx="768" cy="768"/>
          </a:xfrm>
        </p:grpSpPr>
        <p:grpSp>
          <p:nvGrpSpPr>
            <p:cNvPr id="84" name="Group 17"/>
            <p:cNvGrpSpPr>
              <a:grpSpLocks/>
            </p:cNvGrpSpPr>
            <p:nvPr/>
          </p:nvGrpSpPr>
          <p:grpSpPr bwMode="auto">
            <a:xfrm>
              <a:off x="2688" y="1344"/>
              <a:ext cx="192" cy="177"/>
              <a:chOff x="3641" y="1824"/>
              <a:chExt cx="339" cy="265"/>
            </a:xfrm>
          </p:grpSpPr>
          <p:sp>
            <p:nvSpPr>
              <p:cNvPr id="88" name="Freeform 18"/>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89" name="Freeform 19"/>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nvGrpSpPr>
            <p:cNvPr id="85" name="Group 20"/>
            <p:cNvGrpSpPr>
              <a:grpSpLocks/>
            </p:cNvGrpSpPr>
            <p:nvPr/>
          </p:nvGrpSpPr>
          <p:grpSpPr bwMode="auto">
            <a:xfrm>
              <a:off x="2112" y="1935"/>
              <a:ext cx="192" cy="177"/>
              <a:chOff x="3641" y="1824"/>
              <a:chExt cx="339" cy="265"/>
            </a:xfrm>
          </p:grpSpPr>
          <p:sp>
            <p:nvSpPr>
              <p:cNvPr id="86" name="Freeform 21"/>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87" name="Freeform 22"/>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sp>
        <p:nvSpPr>
          <p:cNvPr id="90" name="Text Box 23"/>
          <p:cNvSpPr txBox="1">
            <a:spLocks noChangeArrowheads="1"/>
          </p:cNvSpPr>
          <p:nvPr/>
        </p:nvSpPr>
        <p:spPr bwMode="auto">
          <a:xfrm>
            <a:off x="1219200" y="2209800"/>
            <a:ext cx="2209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BPDU with request to put             port in forwarding</a:t>
            </a:r>
          </a:p>
        </p:txBody>
      </p:sp>
      <p:grpSp>
        <p:nvGrpSpPr>
          <p:cNvPr id="91" name="Group 24"/>
          <p:cNvGrpSpPr>
            <a:grpSpLocks noChangeAspect="1"/>
          </p:cNvGrpSpPr>
          <p:nvPr/>
        </p:nvGrpSpPr>
        <p:grpSpPr bwMode="auto">
          <a:xfrm>
            <a:off x="3962400" y="4724400"/>
            <a:ext cx="796925" cy="1066800"/>
            <a:chOff x="3984" y="0"/>
            <a:chExt cx="518" cy="697"/>
          </a:xfrm>
        </p:grpSpPr>
        <p:pic>
          <p:nvPicPr>
            <p:cNvPr id="92" name="Picture 25"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6"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27"/>
          <p:cNvGrpSpPr>
            <a:grpSpLocks noChangeAspect="1"/>
          </p:cNvGrpSpPr>
          <p:nvPr/>
        </p:nvGrpSpPr>
        <p:grpSpPr bwMode="auto">
          <a:xfrm>
            <a:off x="2895600" y="4724400"/>
            <a:ext cx="796925" cy="1066800"/>
            <a:chOff x="3984" y="0"/>
            <a:chExt cx="518" cy="697"/>
          </a:xfrm>
        </p:grpSpPr>
        <p:pic>
          <p:nvPicPr>
            <p:cNvPr id="95" name="Picture 28"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9"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 name="Group 30"/>
          <p:cNvGrpSpPr>
            <a:grpSpLocks noChangeAspect="1"/>
          </p:cNvGrpSpPr>
          <p:nvPr/>
        </p:nvGrpSpPr>
        <p:grpSpPr bwMode="auto">
          <a:xfrm>
            <a:off x="1981200" y="4724400"/>
            <a:ext cx="796925" cy="1066800"/>
            <a:chOff x="3984" y="0"/>
            <a:chExt cx="518" cy="697"/>
          </a:xfrm>
        </p:grpSpPr>
        <p:pic>
          <p:nvPicPr>
            <p:cNvPr id="98" name="Picture 31"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2"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 name="Group 33"/>
          <p:cNvGrpSpPr>
            <a:grpSpLocks noChangeAspect="1"/>
          </p:cNvGrpSpPr>
          <p:nvPr/>
        </p:nvGrpSpPr>
        <p:grpSpPr bwMode="auto">
          <a:xfrm>
            <a:off x="1066800" y="4724400"/>
            <a:ext cx="796925" cy="1066800"/>
            <a:chOff x="3984" y="0"/>
            <a:chExt cx="518" cy="697"/>
          </a:xfrm>
        </p:grpSpPr>
        <p:pic>
          <p:nvPicPr>
            <p:cNvPr id="101" name="Picture 34" descr="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35" descr="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Group 36"/>
          <p:cNvGrpSpPr>
            <a:grpSpLocks/>
          </p:cNvGrpSpPr>
          <p:nvPr/>
        </p:nvGrpSpPr>
        <p:grpSpPr bwMode="auto">
          <a:xfrm>
            <a:off x="5943600" y="5410200"/>
            <a:ext cx="1524000" cy="733425"/>
            <a:chOff x="3744" y="3408"/>
            <a:chExt cx="960" cy="462"/>
          </a:xfrm>
        </p:grpSpPr>
        <p:pic>
          <p:nvPicPr>
            <p:cNvPr id="104" name="Picture 37"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 Box 38"/>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D</a:t>
              </a:r>
            </a:p>
          </p:txBody>
        </p:sp>
      </p:grpSp>
      <p:grpSp>
        <p:nvGrpSpPr>
          <p:cNvPr id="106" name="Group 39"/>
          <p:cNvGrpSpPr>
            <a:grpSpLocks/>
          </p:cNvGrpSpPr>
          <p:nvPr/>
        </p:nvGrpSpPr>
        <p:grpSpPr bwMode="auto">
          <a:xfrm>
            <a:off x="3810000" y="4038600"/>
            <a:ext cx="1524000" cy="733425"/>
            <a:chOff x="3744" y="3408"/>
            <a:chExt cx="960" cy="462"/>
          </a:xfrm>
        </p:grpSpPr>
        <p:pic>
          <p:nvPicPr>
            <p:cNvPr id="107" name="Picture 40"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xt Box 41"/>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C</a:t>
              </a:r>
            </a:p>
          </p:txBody>
        </p:sp>
      </p:grpSp>
      <p:grpSp>
        <p:nvGrpSpPr>
          <p:cNvPr id="109" name="Group 42"/>
          <p:cNvGrpSpPr>
            <a:grpSpLocks/>
          </p:cNvGrpSpPr>
          <p:nvPr/>
        </p:nvGrpSpPr>
        <p:grpSpPr bwMode="auto">
          <a:xfrm>
            <a:off x="1676400" y="4038600"/>
            <a:ext cx="1524000" cy="733425"/>
            <a:chOff x="3744" y="3408"/>
            <a:chExt cx="960" cy="462"/>
          </a:xfrm>
        </p:grpSpPr>
        <p:pic>
          <p:nvPicPr>
            <p:cNvPr id="110" name="Picture 43" descr="SS3_SW_4400_48P_3C17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 Box 44"/>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a:t>
              </a:r>
            </a:p>
          </p:txBody>
        </p:sp>
      </p:grpSp>
      <p:sp>
        <p:nvSpPr>
          <p:cNvPr id="112" name="Line 45"/>
          <p:cNvSpPr>
            <a:spLocks noChangeShapeType="1"/>
          </p:cNvSpPr>
          <p:nvPr/>
        </p:nvSpPr>
        <p:spPr bwMode="auto">
          <a:xfrm rot="5289581">
            <a:off x="3730625" y="2438400"/>
            <a:ext cx="762000" cy="762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Tree>
    <p:extLst>
      <p:ext uri="{BB962C8B-B14F-4D97-AF65-F5344CB8AC3E}">
        <p14:creationId xmlns:p14="http://schemas.microsoft.com/office/powerpoint/2010/main" val="26367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83"/>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9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up)">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0" grpId="0" autoUpdateAnimBg="0"/>
      <p:bldP spid="1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53</a:t>
            </a:fld>
            <a:endParaRPr lang="es-CO"/>
          </a:p>
        </p:txBody>
      </p:sp>
      <p:sp>
        <p:nvSpPr>
          <p:cNvPr id="25" name="24 CuadroTexto"/>
          <p:cNvSpPr txBox="1"/>
          <p:nvPr/>
        </p:nvSpPr>
        <p:spPr>
          <a:xfrm>
            <a:off x="8510954" y="2486025"/>
            <a:ext cx="2730235" cy="584775"/>
          </a:xfrm>
          <a:prstGeom prst="rect">
            <a:avLst/>
          </a:prstGeom>
          <a:noFill/>
        </p:spPr>
        <p:txBody>
          <a:bodyPr wrap="none" rtlCol="0">
            <a:spAutoFit/>
          </a:bodyPr>
          <a:lstStyle/>
          <a:p>
            <a:r>
              <a:rPr lang="es-CO" sz="2800" dirty="0">
                <a:solidFill>
                  <a:srgbClr val="0070C0"/>
                </a:solidFill>
              </a:rPr>
              <a:t>¿</a:t>
            </a:r>
            <a:r>
              <a:rPr lang="es-CO" sz="3200" dirty="0">
                <a:solidFill>
                  <a:srgbClr val="0070C0"/>
                </a:solidFill>
              </a:rPr>
              <a:t>Cómo trabaja?</a:t>
            </a:r>
          </a:p>
        </p:txBody>
      </p:sp>
      <p:sp>
        <p:nvSpPr>
          <p:cNvPr id="50" name="Text Box 3"/>
          <p:cNvSpPr txBox="1">
            <a:spLocks noChangeArrowheads="1"/>
          </p:cNvSpPr>
          <p:nvPr/>
        </p:nvSpPr>
        <p:spPr bwMode="auto">
          <a:xfrm>
            <a:off x="228600" y="3048000"/>
            <a:ext cx="2209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BPDU with request to put             port in forwarding</a:t>
            </a:r>
          </a:p>
        </p:txBody>
      </p:sp>
      <p:grpSp>
        <p:nvGrpSpPr>
          <p:cNvPr id="51" name="Group 4"/>
          <p:cNvGrpSpPr>
            <a:grpSpLocks/>
          </p:cNvGrpSpPr>
          <p:nvPr/>
        </p:nvGrpSpPr>
        <p:grpSpPr bwMode="auto">
          <a:xfrm>
            <a:off x="3200400" y="1995488"/>
            <a:ext cx="1165225" cy="976312"/>
            <a:chOff x="2304" y="1488"/>
            <a:chExt cx="734" cy="615"/>
          </a:xfrm>
        </p:grpSpPr>
        <p:sp>
          <p:nvSpPr>
            <p:cNvPr id="52" name="Rectangle 5"/>
            <p:cNvSpPr>
              <a:spLocks noChangeArrowheads="1"/>
            </p:cNvSpPr>
            <p:nvPr/>
          </p:nvSpPr>
          <p:spPr bwMode="auto">
            <a:xfrm>
              <a:off x="2722" y="1488"/>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GB" altLang="es-CO" b="1">
                  <a:solidFill>
                    <a:srgbClr val="CC0000"/>
                  </a:solidFill>
                  <a:latin typeface="Arial" pitchFamily="34" charset="0"/>
                </a:rPr>
                <a:t>DP</a:t>
              </a:r>
            </a:p>
          </p:txBody>
        </p:sp>
        <p:sp>
          <p:nvSpPr>
            <p:cNvPr id="53" name="Rectangle 6"/>
            <p:cNvSpPr>
              <a:spLocks noChangeArrowheads="1"/>
            </p:cNvSpPr>
            <p:nvPr/>
          </p:nvSpPr>
          <p:spPr bwMode="auto">
            <a:xfrm>
              <a:off x="2304" y="1872"/>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r>
                <a:rPr lang="en-GB" altLang="es-CO" b="1">
                  <a:solidFill>
                    <a:srgbClr val="CC0000"/>
                  </a:solidFill>
                  <a:latin typeface="Arial" pitchFamily="34" charset="0"/>
                </a:rPr>
                <a:t>RP</a:t>
              </a:r>
            </a:p>
          </p:txBody>
        </p:sp>
      </p:grpSp>
      <p:grpSp>
        <p:nvGrpSpPr>
          <p:cNvPr id="54" name="Group 7"/>
          <p:cNvGrpSpPr>
            <a:grpSpLocks/>
          </p:cNvGrpSpPr>
          <p:nvPr/>
        </p:nvGrpSpPr>
        <p:grpSpPr bwMode="auto">
          <a:xfrm>
            <a:off x="2587625" y="3502025"/>
            <a:ext cx="2063750" cy="384175"/>
            <a:chOff x="1630" y="2206"/>
            <a:chExt cx="1300" cy="242"/>
          </a:xfrm>
        </p:grpSpPr>
        <p:sp>
          <p:nvSpPr>
            <p:cNvPr id="55" name="Line 8"/>
            <p:cNvSpPr>
              <a:spLocks noChangeShapeType="1"/>
            </p:cNvSpPr>
            <p:nvPr/>
          </p:nvSpPr>
          <p:spPr bwMode="auto">
            <a:xfrm rot="-5496096">
              <a:off x="1630" y="2206"/>
              <a:ext cx="240" cy="24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CO"/>
            </a:p>
          </p:txBody>
        </p:sp>
        <p:sp>
          <p:nvSpPr>
            <p:cNvPr id="56" name="Line 9"/>
            <p:cNvSpPr>
              <a:spLocks noChangeAspect="1" noChangeShapeType="1"/>
            </p:cNvSpPr>
            <p:nvPr/>
          </p:nvSpPr>
          <p:spPr bwMode="auto">
            <a:xfrm flipH="1" flipV="1">
              <a:off x="2688" y="2206"/>
              <a:ext cx="242" cy="242"/>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CO"/>
            </a:p>
          </p:txBody>
        </p:sp>
      </p:grpSp>
      <p:sp>
        <p:nvSpPr>
          <p:cNvPr id="57" name="Line 10"/>
          <p:cNvSpPr>
            <a:spLocks noChangeShapeType="1"/>
          </p:cNvSpPr>
          <p:nvPr/>
        </p:nvSpPr>
        <p:spPr bwMode="auto">
          <a:xfrm flipV="1">
            <a:off x="3124200" y="2057400"/>
            <a:ext cx="1524000" cy="1524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58" name="Line 11"/>
          <p:cNvSpPr>
            <a:spLocks noChangeShapeType="1"/>
          </p:cNvSpPr>
          <p:nvPr/>
        </p:nvSpPr>
        <p:spPr bwMode="auto">
          <a:xfrm flipH="1" flipV="1">
            <a:off x="2487613" y="4343400"/>
            <a:ext cx="83820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59" name="Line 12"/>
          <p:cNvSpPr>
            <a:spLocks noChangeShapeType="1"/>
          </p:cNvSpPr>
          <p:nvPr/>
        </p:nvSpPr>
        <p:spPr bwMode="auto">
          <a:xfrm>
            <a:off x="2335213" y="45720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60" name="Line 13"/>
          <p:cNvSpPr>
            <a:spLocks noChangeShapeType="1"/>
          </p:cNvSpPr>
          <p:nvPr/>
        </p:nvSpPr>
        <p:spPr bwMode="auto">
          <a:xfrm flipH="1" flipV="1">
            <a:off x="5383213" y="2286000"/>
            <a:ext cx="1371600" cy="3352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61" name="Line 14"/>
          <p:cNvSpPr>
            <a:spLocks noChangeShapeType="1"/>
          </p:cNvSpPr>
          <p:nvPr/>
        </p:nvSpPr>
        <p:spPr bwMode="auto">
          <a:xfrm flipV="1">
            <a:off x="1497013" y="3536950"/>
            <a:ext cx="1676400" cy="1676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62" name="Line 15"/>
          <p:cNvSpPr>
            <a:spLocks noChangeShapeType="1"/>
          </p:cNvSpPr>
          <p:nvPr/>
        </p:nvSpPr>
        <p:spPr bwMode="auto">
          <a:xfrm flipH="1" flipV="1">
            <a:off x="3935413" y="3429000"/>
            <a:ext cx="2286000" cy="2282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sp>
        <p:nvSpPr>
          <p:cNvPr id="63" name="Line 16"/>
          <p:cNvSpPr>
            <a:spLocks noChangeShapeType="1"/>
          </p:cNvSpPr>
          <p:nvPr/>
        </p:nvSpPr>
        <p:spPr bwMode="auto">
          <a:xfrm>
            <a:off x="4267200" y="4343400"/>
            <a:ext cx="0" cy="914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nvGrpSpPr>
          <p:cNvPr id="64" name="Group 17"/>
          <p:cNvGrpSpPr>
            <a:grpSpLocks noChangeAspect="1"/>
          </p:cNvGrpSpPr>
          <p:nvPr/>
        </p:nvGrpSpPr>
        <p:grpSpPr bwMode="auto">
          <a:xfrm>
            <a:off x="3962400" y="4953000"/>
            <a:ext cx="796925" cy="1066800"/>
            <a:chOff x="3984" y="0"/>
            <a:chExt cx="518" cy="697"/>
          </a:xfrm>
        </p:grpSpPr>
        <p:pic>
          <p:nvPicPr>
            <p:cNvPr id="65" name="Picture 18"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9"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20"/>
          <p:cNvGrpSpPr>
            <a:grpSpLocks noChangeAspect="1"/>
          </p:cNvGrpSpPr>
          <p:nvPr/>
        </p:nvGrpSpPr>
        <p:grpSpPr bwMode="auto">
          <a:xfrm>
            <a:off x="2895600" y="4953000"/>
            <a:ext cx="796925" cy="1066800"/>
            <a:chOff x="3984" y="0"/>
            <a:chExt cx="518" cy="697"/>
          </a:xfrm>
        </p:grpSpPr>
        <p:pic>
          <p:nvPicPr>
            <p:cNvPr id="68" name="Picture 21"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2"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Group 23"/>
          <p:cNvGrpSpPr>
            <a:grpSpLocks noChangeAspect="1"/>
          </p:cNvGrpSpPr>
          <p:nvPr/>
        </p:nvGrpSpPr>
        <p:grpSpPr bwMode="auto">
          <a:xfrm>
            <a:off x="1981200" y="4953000"/>
            <a:ext cx="796925" cy="1066800"/>
            <a:chOff x="3984" y="0"/>
            <a:chExt cx="518" cy="697"/>
          </a:xfrm>
        </p:grpSpPr>
        <p:pic>
          <p:nvPicPr>
            <p:cNvPr id="114" name="Picture 24"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25"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 name="Group 26"/>
          <p:cNvGrpSpPr>
            <a:grpSpLocks noChangeAspect="1"/>
          </p:cNvGrpSpPr>
          <p:nvPr/>
        </p:nvGrpSpPr>
        <p:grpSpPr bwMode="auto">
          <a:xfrm>
            <a:off x="1066800" y="4953000"/>
            <a:ext cx="796925" cy="1066800"/>
            <a:chOff x="3984" y="0"/>
            <a:chExt cx="518" cy="697"/>
          </a:xfrm>
        </p:grpSpPr>
        <p:pic>
          <p:nvPicPr>
            <p:cNvPr id="117" name="Picture 27"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28"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 name="Group 29"/>
          <p:cNvGrpSpPr>
            <a:grpSpLocks/>
          </p:cNvGrpSpPr>
          <p:nvPr/>
        </p:nvGrpSpPr>
        <p:grpSpPr bwMode="auto">
          <a:xfrm>
            <a:off x="4267200" y="1752600"/>
            <a:ext cx="1524000" cy="733425"/>
            <a:chOff x="4416" y="1152"/>
            <a:chExt cx="960" cy="462"/>
          </a:xfrm>
        </p:grpSpPr>
        <p:pic>
          <p:nvPicPr>
            <p:cNvPr id="120" name="Picture 30"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1152"/>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 Box 31"/>
            <p:cNvSpPr txBox="1">
              <a:spLocks noChangeArrowheads="1"/>
            </p:cNvSpPr>
            <p:nvPr/>
          </p:nvSpPr>
          <p:spPr bwMode="auto">
            <a:xfrm>
              <a:off x="4656" y="120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Root</a:t>
              </a:r>
            </a:p>
          </p:txBody>
        </p:sp>
      </p:grpSp>
      <p:grpSp>
        <p:nvGrpSpPr>
          <p:cNvPr id="122" name="Group 32"/>
          <p:cNvGrpSpPr>
            <a:grpSpLocks/>
          </p:cNvGrpSpPr>
          <p:nvPr/>
        </p:nvGrpSpPr>
        <p:grpSpPr bwMode="auto">
          <a:xfrm>
            <a:off x="2743200" y="2892425"/>
            <a:ext cx="1524000" cy="733425"/>
            <a:chOff x="3744" y="3408"/>
            <a:chExt cx="960" cy="462"/>
          </a:xfrm>
        </p:grpSpPr>
        <p:pic>
          <p:nvPicPr>
            <p:cNvPr id="123" name="Picture 33"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 Box 34"/>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A</a:t>
              </a:r>
            </a:p>
          </p:txBody>
        </p:sp>
      </p:grpSp>
      <p:grpSp>
        <p:nvGrpSpPr>
          <p:cNvPr id="125" name="Group 35"/>
          <p:cNvGrpSpPr>
            <a:grpSpLocks/>
          </p:cNvGrpSpPr>
          <p:nvPr/>
        </p:nvGrpSpPr>
        <p:grpSpPr bwMode="auto">
          <a:xfrm>
            <a:off x="5943600" y="5410200"/>
            <a:ext cx="1524000" cy="733425"/>
            <a:chOff x="3744" y="3408"/>
            <a:chExt cx="960" cy="462"/>
          </a:xfrm>
        </p:grpSpPr>
        <p:pic>
          <p:nvPicPr>
            <p:cNvPr id="126" name="Picture 36"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 Box 37"/>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D</a:t>
              </a:r>
            </a:p>
          </p:txBody>
        </p:sp>
      </p:grpSp>
      <p:grpSp>
        <p:nvGrpSpPr>
          <p:cNvPr id="128" name="Group 38"/>
          <p:cNvGrpSpPr>
            <a:grpSpLocks/>
          </p:cNvGrpSpPr>
          <p:nvPr/>
        </p:nvGrpSpPr>
        <p:grpSpPr bwMode="auto">
          <a:xfrm>
            <a:off x="3810000" y="3886200"/>
            <a:ext cx="1524000" cy="733425"/>
            <a:chOff x="3744" y="3408"/>
            <a:chExt cx="960" cy="462"/>
          </a:xfrm>
        </p:grpSpPr>
        <p:pic>
          <p:nvPicPr>
            <p:cNvPr id="129" name="Picture 39"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 Box 40"/>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C</a:t>
              </a:r>
            </a:p>
          </p:txBody>
        </p:sp>
      </p:grpSp>
      <p:grpSp>
        <p:nvGrpSpPr>
          <p:cNvPr id="131" name="Group 41"/>
          <p:cNvGrpSpPr>
            <a:grpSpLocks/>
          </p:cNvGrpSpPr>
          <p:nvPr/>
        </p:nvGrpSpPr>
        <p:grpSpPr bwMode="auto">
          <a:xfrm>
            <a:off x="1676400" y="3886200"/>
            <a:ext cx="1524000" cy="733425"/>
            <a:chOff x="3744" y="3408"/>
            <a:chExt cx="960" cy="462"/>
          </a:xfrm>
        </p:grpSpPr>
        <p:pic>
          <p:nvPicPr>
            <p:cNvPr id="132" name="Picture 42"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Text Box 43"/>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spcBef>
                  <a:spcPct val="50000"/>
                </a:spcBef>
              </a:pPr>
              <a:r>
                <a:rPr lang="en-GB" altLang="es-CO" b="1">
                  <a:latin typeface="Arial" pitchFamily="34" charset="0"/>
                </a:rPr>
                <a:t>B</a:t>
              </a:r>
            </a:p>
          </p:txBody>
        </p:sp>
      </p:grpSp>
      <p:grpSp>
        <p:nvGrpSpPr>
          <p:cNvPr id="134" name="Group 44"/>
          <p:cNvGrpSpPr>
            <a:grpSpLocks/>
          </p:cNvGrpSpPr>
          <p:nvPr/>
        </p:nvGrpSpPr>
        <p:grpSpPr bwMode="auto">
          <a:xfrm>
            <a:off x="2971800" y="3429000"/>
            <a:ext cx="1295400" cy="304800"/>
            <a:chOff x="1872" y="2160"/>
            <a:chExt cx="816" cy="192"/>
          </a:xfrm>
        </p:grpSpPr>
        <p:grpSp>
          <p:nvGrpSpPr>
            <p:cNvPr id="135" name="Group 45"/>
            <p:cNvGrpSpPr>
              <a:grpSpLocks/>
            </p:cNvGrpSpPr>
            <p:nvPr/>
          </p:nvGrpSpPr>
          <p:grpSpPr bwMode="auto">
            <a:xfrm>
              <a:off x="2496" y="2160"/>
              <a:ext cx="192" cy="177"/>
              <a:chOff x="3641" y="1824"/>
              <a:chExt cx="339" cy="265"/>
            </a:xfrm>
          </p:grpSpPr>
          <p:sp>
            <p:nvSpPr>
              <p:cNvPr id="139" name="Freeform 46"/>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140" name="Freeform 47"/>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nvGrpSpPr>
            <p:cNvPr id="136" name="Group 48"/>
            <p:cNvGrpSpPr>
              <a:grpSpLocks/>
            </p:cNvGrpSpPr>
            <p:nvPr/>
          </p:nvGrpSpPr>
          <p:grpSpPr bwMode="auto">
            <a:xfrm>
              <a:off x="1872" y="2175"/>
              <a:ext cx="192" cy="177"/>
              <a:chOff x="3641" y="1824"/>
              <a:chExt cx="339" cy="265"/>
            </a:xfrm>
          </p:grpSpPr>
          <p:sp>
            <p:nvSpPr>
              <p:cNvPr id="137" name="Freeform 49"/>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chemeClr val="tx1"/>
                </a:solidFill>
                <a:prstDash val="solid"/>
                <a:round/>
                <a:headEnd/>
                <a:tailEnd/>
              </a:ln>
            </p:spPr>
            <p:txBody>
              <a:bodyPr/>
              <a:lstStyle/>
              <a:p>
                <a:endParaRPr lang="es-CO"/>
              </a:p>
            </p:txBody>
          </p:sp>
          <p:sp>
            <p:nvSpPr>
              <p:cNvPr id="138" name="Freeform 50"/>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chemeClr val="tx1"/>
                </a:solidFill>
                <a:prstDash val="solid"/>
                <a:round/>
                <a:headEnd/>
                <a:tailEnd/>
              </a:ln>
            </p:spPr>
            <p:txBody>
              <a:bodyPr/>
              <a:lstStyle/>
              <a:p>
                <a:endParaRPr lang="es-CO"/>
              </a:p>
            </p:txBody>
          </p:sp>
        </p:grpSp>
      </p:grpSp>
    </p:spTree>
    <p:extLst>
      <p:ext uri="{BB962C8B-B14F-4D97-AF65-F5344CB8AC3E}">
        <p14:creationId xmlns:p14="http://schemas.microsoft.com/office/powerpoint/2010/main" val="33772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BA0664CF-265F-4ADD-94DF-66F48CDA6D7B}"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54</a:t>
            </a:fld>
            <a:endParaRPr lang="es-CO"/>
          </a:p>
        </p:txBody>
      </p:sp>
      <p:sp>
        <p:nvSpPr>
          <p:cNvPr id="25" name="24 CuadroTexto"/>
          <p:cNvSpPr txBox="1"/>
          <p:nvPr/>
        </p:nvSpPr>
        <p:spPr>
          <a:xfrm>
            <a:off x="8510954" y="2486025"/>
            <a:ext cx="2730235" cy="584775"/>
          </a:xfrm>
          <a:prstGeom prst="rect">
            <a:avLst/>
          </a:prstGeom>
          <a:noFill/>
        </p:spPr>
        <p:txBody>
          <a:bodyPr wrap="none" rtlCol="0">
            <a:spAutoFit/>
          </a:bodyPr>
          <a:lstStyle/>
          <a:p>
            <a:r>
              <a:rPr lang="es-CO" sz="2800" dirty="0">
                <a:solidFill>
                  <a:srgbClr val="0070C0"/>
                </a:solidFill>
              </a:rPr>
              <a:t>¿</a:t>
            </a:r>
            <a:r>
              <a:rPr lang="es-CO" sz="3200" dirty="0">
                <a:solidFill>
                  <a:srgbClr val="0070C0"/>
                </a:solidFill>
              </a:rPr>
              <a:t>Cómo trabaja?</a:t>
            </a:r>
          </a:p>
        </p:txBody>
      </p:sp>
      <p:sp>
        <p:nvSpPr>
          <p:cNvPr id="70" name="Text Box 3"/>
          <p:cNvSpPr txBox="1">
            <a:spLocks noChangeArrowheads="1"/>
          </p:cNvSpPr>
          <p:nvPr/>
        </p:nvSpPr>
        <p:spPr bwMode="auto">
          <a:xfrm>
            <a:off x="228600" y="2971800"/>
            <a:ext cx="2438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BPDU with  authorization to put port in forwarding</a:t>
            </a:r>
          </a:p>
        </p:txBody>
      </p:sp>
      <p:grpSp>
        <p:nvGrpSpPr>
          <p:cNvPr id="71" name="Group 4"/>
          <p:cNvGrpSpPr>
            <a:grpSpLocks/>
          </p:cNvGrpSpPr>
          <p:nvPr/>
        </p:nvGrpSpPr>
        <p:grpSpPr bwMode="auto">
          <a:xfrm>
            <a:off x="3200400" y="1995488"/>
            <a:ext cx="1165225" cy="976312"/>
            <a:chOff x="2304" y="1488"/>
            <a:chExt cx="734" cy="615"/>
          </a:xfrm>
        </p:grpSpPr>
        <p:sp>
          <p:nvSpPr>
            <p:cNvPr id="72" name="Rectangle 5"/>
            <p:cNvSpPr>
              <a:spLocks noChangeArrowheads="1"/>
            </p:cNvSpPr>
            <p:nvPr/>
          </p:nvSpPr>
          <p:spPr bwMode="auto">
            <a:xfrm>
              <a:off x="2722" y="1488"/>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GB" altLang="es-CO" b="1">
                  <a:solidFill>
                    <a:srgbClr val="CC0000"/>
                  </a:solidFill>
                  <a:latin typeface="Arial" pitchFamily="34" charset="0"/>
                  <a:cs typeface="Arial" pitchFamily="34" charset="0"/>
                </a:rPr>
                <a:t>DP</a:t>
              </a:r>
            </a:p>
          </p:txBody>
        </p:sp>
        <p:sp>
          <p:nvSpPr>
            <p:cNvPr id="73" name="Rectangle 6"/>
            <p:cNvSpPr>
              <a:spLocks noChangeArrowheads="1"/>
            </p:cNvSpPr>
            <p:nvPr/>
          </p:nvSpPr>
          <p:spPr bwMode="auto">
            <a:xfrm>
              <a:off x="2304" y="1872"/>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GB" altLang="es-CO" b="1">
                  <a:solidFill>
                    <a:srgbClr val="CC0000"/>
                  </a:solidFill>
                  <a:latin typeface="Arial" pitchFamily="34" charset="0"/>
                  <a:cs typeface="Arial" pitchFamily="34" charset="0"/>
                </a:rPr>
                <a:t>RP</a:t>
              </a:r>
            </a:p>
          </p:txBody>
        </p:sp>
      </p:grpSp>
      <p:grpSp>
        <p:nvGrpSpPr>
          <p:cNvPr id="74" name="Group 7"/>
          <p:cNvGrpSpPr>
            <a:grpSpLocks/>
          </p:cNvGrpSpPr>
          <p:nvPr/>
        </p:nvGrpSpPr>
        <p:grpSpPr bwMode="auto">
          <a:xfrm>
            <a:off x="2587625" y="3429000"/>
            <a:ext cx="2063750" cy="384175"/>
            <a:chOff x="1630" y="2206"/>
            <a:chExt cx="1300" cy="242"/>
          </a:xfrm>
        </p:grpSpPr>
        <p:sp>
          <p:nvSpPr>
            <p:cNvPr id="75" name="Line 8"/>
            <p:cNvSpPr>
              <a:spLocks noChangeShapeType="1"/>
            </p:cNvSpPr>
            <p:nvPr/>
          </p:nvSpPr>
          <p:spPr bwMode="auto">
            <a:xfrm rot="-5496096">
              <a:off x="1630" y="2206"/>
              <a:ext cx="240" cy="2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76" name="Line 9"/>
            <p:cNvSpPr>
              <a:spLocks noChangeAspect="1" noChangeShapeType="1"/>
            </p:cNvSpPr>
            <p:nvPr/>
          </p:nvSpPr>
          <p:spPr bwMode="auto">
            <a:xfrm flipH="1" flipV="1">
              <a:off x="2688" y="2206"/>
              <a:ext cx="242" cy="24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grpSp>
      <p:sp>
        <p:nvSpPr>
          <p:cNvPr id="77" name="Line 10"/>
          <p:cNvSpPr>
            <a:spLocks noChangeShapeType="1"/>
          </p:cNvSpPr>
          <p:nvPr/>
        </p:nvSpPr>
        <p:spPr bwMode="auto">
          <a:xfrm flipV="1">
            <a:off x="3124200" y="2057400"/>
            <a:ext cx="1524000" cy="15240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8" name="Line 11"/>
          <p:cNvSpPr>
            <a:spLocks noChangeShapeType="1"/>
          </p:cNvSpPr>
          <p:nvPr/>
        </p:nvSpPr>
        <p:spPr bwMode="auto">
          <a:xfrm flipH="1" flipV="1">
            <a:off x="2487613" y="4343400"/>
            <a:ext cx="838200" cy="8382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9" name="Line 12"/>
          <p:cNvSpPr>
            <a:spLocks noChangeShapeType="1"/>
          </p:cNvSpPr>
          <p:nvPr/>
        </p:nvSpPr>
        <p:spPr bwMode="auto">
          <a:xfrm>
            <a:off x="2335213" y="4572000"/>
            <a:ext cx="0" cy="6858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0" name="Line 13"/>
          <p:cNvSpPr>
            <a:spLocks noChangeShapeType="1"/>
          </p:cNvSpPr>
          <p:nvPr/>
        </p:nvSpPr>
        <p:spPr bwMode="auto">
          <a:xfrm flipH="1" flipV="1">
            <a:off x="5383213" y="2286000"/>
            <a:ext cx="1371600" cy="33528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1" name="Line 14"/>
          <p:cNvSpPr>
            <a:spLocks noChangeShapeType="1"/>
          </p:cNvSpPr>
          <p:nvPr/>
        </p:nvSpPr>
        <p:spPr bwMode="auto">
          <a:xfrm flipV="1">
            <a:off x="1497013" y="3536950"/>
            <a:ext cx="1676400" cy="1676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2" name="Line 15"/>
          <p:cNvSpPr>
            <a:spLocks noChangeShapeType="1"/>
          </p:cNvSpPr>
          <p:nvPr/>
        </p:nvSpPr>
        <p:spPr bwMode="auto">
          <a:xfrm flipH="1" flipV="1">
            <a:off x="3962400" y="3429000"/>
            <a:ext cx="2286000" cy="22828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83" name="Line 16"/>
          <p:cNvSpPr>
            <a:spLocks noChangeShapeType="1"/>
          </p:cNvSpPr>
          <p:nvPr/>
        </p:nvSpPr>
        <p:spPr bwMode="auto">
          <a:xfrm>
            <a:off x="4267200" y="4343400"/>
            <a:ext cx="0" cy="914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84" name="Group 17"/>
          <p:cNvGrpSpPr>
            <a:grpSpLocks noChangeAspect="1"/>
          </p:cNvGrpSpPr>
          <p:nvPr/>
        </p:nvGrpSpPr>
        <p:grpSpPr bwMode="auto">
          <a:xfrm>
            <a:off x="3962400" y="4953000"/>
            <a:ext cx="796925" cy="1066800"/>
            <a:chOff x="3984" y="0"/>
            <a:chExt cx="518" cy="697"/>
          </a:xfrm>
        </p:grpSpPr>
        <p:pic>
          <p:nvPicPr>
            <p:cNvPr id="85" name="Picture 18"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9"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 name="Group 20"/>
          <p:cNvGrpSpPr>
            <a:grpSpLocks noChangeAspect="1"/>
          </p:cNvGrpSpPr>
          <p:nvPr/>
        </p:nvGrpSpPr>
        <p:grpSpPr bwMode="auto">
          <a:xfrm>
            <a:off x="2895600" y="4953000"/>
            <a:ext cx="796925" cy="1066800"/>
            <a:chOff x="3984" y="0"/>
            <a:chExt cx="518" cy="697"/>
          </a:xfrm>
        </p:grpSpPr>
        <p:pic>
          <p:nvPicPr>
            <p:cNvPr id="88" name="Picture 21"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2"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23"/>
          <p:cNvGrpSpPr>
            <a:grpSpLocks noChangeAspect="1"/>
          </p:cNvGrpSpPr>
          <p:nvPr/>
        </p:nvGrpSpPr>
        <p:grpSpPr bwMode="auto">
          <a:xfrm>
            <a:off x="1981200" y="4953000"/>
            <a:ext cx="796925" cy="1066800"/>
            <a:chOff x="3984" y="0"/>
            <a:chExt cx="518" cy="697"/>
          </a:xfrm>
        </p:grpSpPr>
        <p:pic>
          <p:nvPicPr>
            <p:cNvPr id="91" name="Picture 24"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5"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 name="Group 26"/>
          <p:cNvGrpSpPr>
            <a:grpSpLocks noChangeAspect="1"/>
          </p:cNvGrpSpPr>
          <p:nvPr/>
        </p:nvGrpSpPr>
        <p:grpSpPr bwMode="auto">
          <a:xfrm>
            <a:off x="1066800" y="4953000"/>
            <a:ext cx="796925" cy="1066800"/>
            <a:chOff x="3984" y="0"/>
            <a:chExt cx="518" cy="697"/>
          </a:xfrm>
        </p:grpSpPr>
        <p:pic>
          <p:nvPicPr>
            <p:cNvPr id="94" name="Picture 27" descr="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92"/>
              <a:ext cx="51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28"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0"/>
              <a:ext cx="28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 name="Group 29"/>
          <p:cNvGrpSpPr>
            <a:grpSpLocks/>
          </p:cNvGrpSpPr>
          <p:nvPr/>
        </p:nvGrpSpPr>
        <p:grpSpPr bwMode="auto">
          <a:xfrm>
            <a:off x="4267200" y="1752600"/>
            <a:ext cx="1524000" cy="733425"/>
            <a:chOff x="4416" y="1152"/>
            <a:chExt cx="960" cy="462"/>
          </a:xfrm>
        </p:grpSpPr>
        <p:pic>
          <p:nvPicPr>
            <p:cNvPr id="97" name="Picture 30"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1152"/>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31"/>
            <p:cNvSpPr txBox="1">
              <a:spLocks noChangeArrowheads="1"/>
            </p:cNvSpPr>
            <p:nvPr/>
          </p:nvSpPr>
          <p:spPr bwMode="auto">
            <a:xfrm>
              <a:off x="4656" y="120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Root</a:t>
              </a:r>
            </a:p>
          </p:txBody>
        </p:sp>
      </p:grpSp>
      <p:grpSp>
        <p:nvGrpSpPr>
          <p:cNvPr id="99" name="Group 32"/>
          <p:cNvGrpSpPr>
            <a:grpSpLocks/>
          </p:cNvGrpSpPr>
          <p:nvPr/>
        </p:nvGrpSpPr>
        <p:grpSpPr bwMode="auto">
          <a:xfrm>
            <a:off x="2743200" y="2892425"/>
            <a:ext cx="1524000" cy="733425"/>
            <a:chOff x="3744" y="3408"/>
            <a:chExt cx="960" cy="462"/>
          </a:xfrm>
        </p:grpSpPr>
        <p:pic>
          <p:nvPicPr>
            <p:cNvPr id="100" name="Picture 33"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 Box 34"/>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A</a:t>
              </a:r>
            </a:p>
          </p:txBody>
        </p:sp>
      </p:grpSp>
      <p:grpSp>
        <p:nvGrpSpPr>
          <p:cNvPr id="102" name="Group 35"/>
          <p:cNvGrpSpPr>
            <a:grpSpLocks/>
          </p:cNvGrpSpPr>
          <p:nvPr/>
        </p:nvGrpSpPr>
        <p:grpSpPr bwMode="auto">
          <a:xfrm>
            <a:off x="5943600" y="5410200"/>
            <a:ext cx="1524000" cy="733425"/>
            <a:chOff x="3744" y="3408"/>
            <a:chExt cx="960" cy="462"/>
          </a:xfrm>
        </p:grpSpPr>
        <p:pic>
          <p:nvPicPr>
            <p:cNvPr id="103" name="Picture 36"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37"/>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D</a:t>
              </a:r>
            </a:p>
          </p:txBody>
        </p:sp>
      </p:grpSp>
      <p:grpSp>
        <p:nvGrpSpPr>
          <p:cNvPr id="105" name="Group 38"/>
          <p:cNvGrpSpPr>
            <a:grpSpLocks/>
          </p:cNvGrpSpPr>
          <p:nvPr/>
        </p:nvGrpSpPr>
        <p:grpSpPr bwMode="auto">
          <a:xfrm>
            <a:off x="3810000" y="3886200"/>
            <a:ext cx="1524000" cy="733425"/>
            <a:chOff x="3744" y="3408"/>
            <a:chExt cx="960" cy="462"/>
          </a:xfrm>
        </p:grpSpPr>
        <p:pic>
          <p:nvPicPr>
            <p:cNvPr id="106" name="Picture 39"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 Box 40"/>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C</a:t>
              </a:r>
            </a:p>
          </p:txBody>
        </p:sp>
      </p:grpSp>
      <p:grpSp>
        <p:nvGrpSpPr>
          <p:cNvPr id="108" name="Group 41"/>
          <p:cNvGrpSpPr>
            <a:grpSpLocks/>
          </p:cNvGrpSpPr>
          <p:nvPr/>
        </p:nvGrpSpPr>
        <p:grpSpPr bwMode="auto">
          <a:xfrm>
            <a:off x="1676400" y="3886200"/>
            <a:ext cx="1524000" cy="733425"/>
            <a:chOff x="3744" y="3408"/>
            <a:chExt cx="960" cy="462"/>
          </a:xfrm>
        </p:grpSpPr>
        <p:pic>
          <p:nvPicPr>
            <p:cNvPr id="109" name="Picture 42" descr="SS3_SW_4400_48P_3C17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3408"/>
              <a:ext cx="96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43"/>
            <p:cNvSpPr txBox="1">
              <a:spLocks noChangeArrowheads="1"/>
            </p:cNvSpPr>
            <p:nvPr/>
          </p:nvSpPr>
          <p:spPr bwMode="auto">
            <a:xfrm>
              <a:off x="4128"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r>
                <a:rPr lang="en-GB" altLang="es-CO" b="1">
                  <a:solidFill>
                    <a:srgbClr val="000000"/>
                  </a:solidFill>
                  <a:latin typeface="Arial" pitchFamily="34" charset="0"/>
                  <a:cs typeface="Arial" pitchFamily="34" charset="0"/>
                </a:rPr>
                <a:t>B</a:t>
              </a:r>
            </a:p>
          </p:txBody>
        </p:sp>
      </p:grpSp>
      <p:grpSp>
        <p:nvGrpSpPr>
          <p:cNvPr id="111" name="Group 44"/>
          <p:cNvGrpSpPr>
            <a:grpSpLocks/>
          </p:cNvGrpSpPr>
          <p:nvPr/>
        </p:nvGrpSpPr>
        <p:grpSpPr bwMode="auto">
          <a:xfrm>
            <a:off x="4953000" y="4419600"/>
            <a:ext cx="304800" cy="280988"/>
            <a:chOff x="3641" y="1824"/>
            <a:chExt cx="339" cy="265"/>
          </a:xfrm>
        </p:grpSpPr>
        <p:sp>
          <p:nvSpPr>
            <p:cNvPr id="112" name="Freeform 45"/>
            <p:cNvSpPr>
              <a:spLocks/>
            </p:cNvSpPr>
            <p:nvPr/>
          </p:nvSpPr>
          <p:spPr bwMode="auto">
            <a:xfrm>
              <a:off x="3641" y="1824"/>
              <a:ext cx="339" cy="265"/>
            </a:xfrm>
            <a:custGeom>
              <a:avLst/>
              <a:gdLst>
                <a:gd name="T0" fmla="*/ 0 w 339"/>
                <a:gd name="T1" fmla="*/ 0 h 265"/>
                <a:gd name="T2" fmla="*/ 75 w 339"/>
                <a:gd name="T3" fmla="*/ 0 h 265"/>
                <a:gd name="T4" fmla="*/ 339 w 339"/>
                <a:gd name="T5" fmla="*/ 265 h 265"/>
                <a:gd name="T6" fmla="*/ 264 w 339"/>
                <a:gd name="T7" fmla="*/ 265 h 265"/>
                <a:gd name="T8" fmla="*/ 0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0" y="0"/>
                  </a:moveTo>
                  <a:lnTo>
                    <a:pt x="75" y="0"/>
                  </a:lnTo>
                  <a:lnTo>
                    <a:pt x="339" y="265"/>
                  </a:lnTo>
                  <a:lnTo>
                    <a:pt x="264" y="265"/>
                  </a:lnTo>
                  <a:lnTo>
                    <a:pt x="0" y="0"/>
                  </a:lnTo>
                  <a:close/>
                </a:path>
              </a:pathLst>
            </a:custGeom>
            <a:solidFill>
              <a:srgbClr val="FF0000"/>
            </a:solidFill>
            <a:ln w="9525">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1" name="Freeform 46"/>
            <p:cNvSpPr>
              <a:spLocks/>
            </p:cNvSpPr>
            <p:nvPr/>
          </p:nvSpPr>
          <p:spPr bwMode="auto">
            <a:xfrm>
              <a:off x="3641" y="1824"/>
              <a:ext cx="339" cy="265"/>
            </a:xfrm>
            <a:custGeom>
              <a:avLst/>
              <a:gdLst>
                <a:gd name="T0" fmla="*/ 339 w 339"/>
                <a:gd name="T1" fmla="*/ 0 h 265"/>
                <a:gd name="T2" fmla="*/ 264 w 339"/>
                <a:gd name="T3" fmla="*/ 0 h 265"/>
                <a:gd name="T4" fmla="*/ 0 w 339"/>
                <a:gd name="T5" fmla="*/ 265 h 265"/>
                <a:gd name="T6" fmla="*/ 75 w 339"/>
                <a:gd name="T7" fmla="*/ 265 h 265"/>
                <a:gd name="T8" fmla="*/ 339 w 339"/>
                <a:gd name="T9" fmla="*/ 0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 h="265">
                  <a:moveTo>
                    <a:pt x="339" y="0"/>
                  </a:moveTo>
                  <a:lnTo>
                    <a:pt x="264" y="0"/>
                  </a:lnTo>
                  <a:lnTo>
                    <a:pt x="0" y="265"/>
                  </a:lnTo>
                  <a:lnTo>
                    <a:pt x="75" y="265"/>
                  </a:lnTo>
                  <a:lnTo>
                    <a:pt x="339" y="0"/>
                  </a:lnTo>
                  <a:close/>
                </a:path>
              </a:pathLst>
            </a:custGeom>
            <a:solidFill>
              <a:srgbClr val="FF0000"/>
            </a:solidFill>
            <a:ln w="9525">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42" name="Text Box 47"/>
          <p:cNvSpPr txBox="1">
            <a:spLocks noChangeArrowheads="1"/>
          </p:cNvSpPr>
          <p:nvPr/>
        </p:nvSpPr>
        <p:spPr bwMode="auto">
          <a:xfrm>
            <a:off x="2895600" y="373380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GB" altLang="es-CO" b="1">
                <a:solidFill>
                  <a:srgbClr val="CC0000"/>
                </a:solidFill>
                <a:latin typeface="Arial" pitchFamily="34" charset="0"/>
                <a:cs typeface="Arial" pitchFamily="34" charset="0"/>
              </a:rPr>
              <a:t>RP</a:t>
            </a:r>
            <a:endParaRPr lang="en-US" altLang="es-CO" sz="20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3009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0"/>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down)">
                                      <p:cBhvr>
                                        <p:cTn id="13" dur="500"/>
                                        <p:tgtEl>
                                          <p:spTgt spid="74"/>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utoUpdateAnimBg="0"/>
      <p:bldP spid="14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Rapid 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55</a:t>
            </a:fld>
            <a:endParaRPr lang="es-CO"/>
          </a:p>
        </p:txBody>
      </p:sp>
      <p:sp>
        <p:nvSpPr>
          <p:cNvPr id="25" name="24 CuadroTexto"/>
          <p:cNvSpPr txBox="1"/>
          <p:nvPr/>
        </p:nvSpPr>
        <p:spPr>
          <a:xfrm>
            <a:off x="6896519" y="1278487"/>
            <a:ext cx="2730235" cy="584775"/>
          </a:xfrm>
          <a:prstGeom prst="rect">
            <a:avLst/>
          </a:prstGeom>
          <a:noFill/>
        </p:spPr>
        <p:txBody>
          <a:bodyPr wrap="none" rtlCol="0">
            <a:spAutoFit/>
          </a:bodyPr>
          <a:lstStyle/>
          <a:p>
            <a:r>
              <a:rPr lang="es-CO" sz="2800" dirty="0">
                <a:solidFill>
                  <a:srgbClr val="0070C0"/>
                </a:solidFill>
              </a:rPr>
              <a:t>¿</a:t>
            </a:r>
            <a:r>
              <a:rPr lang="es-CO" sz="3200" dirty="0">
                <a:solidFill>
                  <a:srgbClr val="0070C0"/>
                </a:solidFill>
              </a:rPr>
              <a:t>Cómo trabaja?</a:t>
            </a:r>
          </a:p>
        </p:txBody>
      </p:sp>
      <p:pic>
        <p:nvPicPr>
          <p:cNvPr id="28674" name="Picture 2" descr="STP: Spanning Tree Protocol - Cappuccio Wiki">
            <a:extLst>
              <a:ext uri="{FF2B5EF4-FFF2-40B4-BE49-F238E27FC236}">
                <a16:creationId xmlns:a16="http://schemas.microsoft.com/office/drawing/2014/main" id="{CC09CD70-4B50-469D-83A9-9921DF69D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610" y="1278487"/>
            <a:ext cx="5438775" cy="4936513"/>
          </a:xfrm>
          <a:prstGeom prst="rect">
            <a:avLst/>
          </a:prstGeom>
          <a:noFill/>
          <a:extLst>
            <a:ext uri="{909E8E84-426E-40DD-AFC4-6F175D3DCCD1}">
              <a14:hiddenFill xmlns:a14="http://schemas.microsoft.com/office/drawing/2010/main">
                <a:solidFill>
                  <a:srgbClr val="FFFFFF"/>
                </a:solidFill>
              </a14:hiddenFill>
            </a:ext>
          </a:extLst>
        </p:spPr>
      </p:pic>
      <p:sp>
        <p:nvSpPr>
          <p:cNvPr id="70" name="CuadroTexto 69">
            <a:extLst>
              <a:ext uri="{FF2B5EF4-FFF2-40B4-BE49-F238E27FC236}">
                <a16:creationId xmlns:a16="http://schemas.microsoft.com/office/drawing/2014/main" id="{03F989B5-10DE-4458-88F2-3F558075B397}"/>
              </a:ext>
            </a:extLst>
          </p:cNvPr>
          <p:cNvSpPr txBox="1"/>
          <p:nvPr/>
        </p:nvSpPr>
        <p:spPr>
          <a:xfrm>
            <a:off x="5487238" y="5104296"/>
            <a:ext cx="6094324" cy="584775"/>
          </a:xfrm>
          <a:prstGeom prst="rect">
            <a:avLst/>
          </a:prstGeom>
          <a:noFill/>
        </p:spPr>
        <p:txBody>
          <a:bodyPr wrap="square">
            <a:spAutoFit/>
          </a:bodyPr>
          <a:lstStyle/>
          <a:p>
            <a:r>
              <a:rPr lang="es-CO" sz="1600" dirty="0">
                <a:hlinkClick r:id="rId3"/>
              </a:rPr>
              <a:t>https://sites.google.com/site/cappuccinowiki/cisco/stp-path-costs</a:t>
            </a:r>
            <a:endParaRPr lang="es-CO" sz="1600" dirty="0"/>
          </a:p>
          <a:p>
            <a:endParaRPr lang="es-CO" sz="1600" dirty="0"/>
          </a:p>
        </p:txBody>
      </p:sp>
    </p:spTree>
    <p:extLst>
      <p:ext uri="{BB962C8B-B14F-4D97-AF65-F5344CB8AC3E}">
        <p14:creationId xmlns:p14="http://schemas.microsoft.com/office/powerpoint/2010/main" val="1435665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normAutofit/>
          </a:bodyPr>
          <a:lstStyle/>
          <a:p>
            <a:r>
              <a:rPr lang="en-US" altLang="es-CO" dirty="0">
                <a:solidFill>
                  <a:srgbClr val="FF0000"/>
                </a:solidFill>
              </a:rPr>
              <a:t>High Availability – </a:t>
            </a:r>
            <a:r>
              <a:rPr lang="en-US" altLang="es-CO" dirty="0">
                <a:solidFill>
                  <a:schemeClr val="accent1">
                    <a:lumMod val="50000"/>
                  </a:schemeClr>
                </a:solidFill>
              </a:rPr>
              <a:t>Multiple</a:t>
            </a:r>
            <a:r>
              <a:rPr lang="en-US" altLang="es-CO" dirty="0">
                <a:solidFill>
                  <a:srgbClr val="FF0000"/>
                </a:solidFill>
              </a:rPr>
              <a:t>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56</a:t>
            </a:fld>
            <a:endParaRPr lang="es-CO"/>
          </a:p>
        </p:txBody>
      </p:sp>
      <p:pic>
        <p:nvPicPr>
          <p:cNvPr id="4" name="Imagen 3">
            <a:extLst>
              <a:ext uri="{FF2B5EF4-FFF2-40B4-BE49-F238E27FC236}">
                <a16:creationId xmlns:a16="http://schemas.microsoft.com/office/drawing/2014/main" id="{BA99F4FB-B1CB-435E-A9E8-375E63BB6DEE}"/>
              </a:ext>
            </a:extLst>
          </p:cNvPr>
          <p:cNvPicPr>
            <a:picLocks noChangeAspect="1"/>
          </p:cNvPicPr>
          <p:nvPr/>
        </p:nvPicPr>
        <p:blipFill>
          <a:blip r:embed="rId2"/>
          <a:stretch>
            <a:fillRect/>
          </a:stretch>
        </p:blipFill>
        <p:spPr>
          <a:xfrm>
            <a:off x="218653" y="1455174"/>
            <a:ext cx="6185914" cy="4633394"/>
          </a:xfrm>
          <a:prstGeom prst="rect">
            <a:avLst/>
          </a:prstGeom>
        </p:spPr>
      </p:pic>
      <p:pic>
        <p:nvPicPr>
          <p:cNvPr id="30722" name="Picture 2" descr="MST (Multiple Spanning Tree) | IEEE 802.1s ⋆ IpCisco">
            <a:extLst>
              <a:ext uri="{FF2B5EF4-FFF2-40B4-BE49-F238E27FC236}">
                <a16:creationId xmlns:a16="http://schemas.microsoft.com/office/drawing/2014/main" id="{41C03B0A-20EB-4377-B937-DD1DB8309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824" y="1627848"/>
            <a:ext cx="5736523" cy="423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24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E945E83-D791-4397-9646-FE449D19A667}"/>
              </a:ext>
            </a:extLst>
          </p:cNvPr>
          <p:cNvPicPr>
            <a:picLocks noChangeAspect="1"/>
          </p:cNvPicPr>
          <p:nvPr/>
        </p:nvPicPr>
        <p:blipFill>
          <a:blip r:embed="rId2"/>
          <a:stretch>
            <a:fillRect/>
          </a:stretch>
        </p:blipFill>
        <p:spPr>
          <a:xfrm>
            <a:off x="7534249" y="2095894"/>
            <a:ext cx="4629864" cy="2013990"/>
          </a:xfrm>
          <a:prstGeom prst="rect">
            <a:avLst/>
          </a:prstGeom>
        </p:spPr>
      </p:pic>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normAutofit/>
          </a:bodyPr>
          <a:lstStyle/>
          <a:p>
            <a:r>
              <a:rPr lang="en-US" altLang="es-CO" dirty="0">
                <a:solidFill>
                  <a:srgbClr val="FF0000"/>
                </a:solidFill>
              </a:rPr>
              <a:t>High Availability – </a:t>
            </a:r>
            <a:r>
              <a:rPr lang="en-US" altLang="es-CO" dirty="0">
                <a:solidFill>
                  <a:schemeClr val="accent1">
                    <a:lumMod val="50000"/>
                  </a:schemeClr>
                </a:solidFill>
              </a:rPr>
              <a:t>Multiple</a:t>
            </a:r>
            <a:r>
              <a:rPr lang="en-US" altLang="es-CO" dirty="0">
                <a:solidFill>
                  <a:srgbClr val="FF0000"/>
                </a:solidFill>
              </a:rPr>
              <a:t>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57</a:t>
            </a:fld>
            <a:endParaRPr lang="es-CO"/>
          </a:p>
        </p:txBody>
      </p:sp>
      <p:sp>
        <p:nvSpPr>
          <p:cNvPr id="8" name="CuadroTexto 7">
            <a:extLst>
              <a:ext uri="{FF2B5EF4-FFF2-40B4-BE49-F238E27FC236}">
                <a16:creationId xmlns:a16="http://schemas.microsoft.com/office/drawing/2014/main" id="{6FE77AF2-8404-42ED-944E-75DDBC6EC5C8}"/>
              </a:ext>
            </a:extLst>
          </p:cNvPr>
          <p:cNvSpPr txBox="1"/>
          <p:nvPr/>
        </p:nvSpPr>
        <p:spPr>
          <a:xfrm>
            <a:off x="605536" y="1430875"/>
            <a:ext cx="7152116" cy="5632311"/>
          </a:xfrm>
          <a:prstGeom prst="rect">
            <a:avLst/>
          </a:prstGeom>
          <a:noFill/>
        </p:spPr>
        <p:txBody>
          <a:bodyPr wrap="square">
            <a:spAutoFit/>
          </a:bodyPr>
          <a:lstStyle/>
          <a:p>
            <a:pPr marL="285750" indent="-285750">
              <a:buFont typeface="Wingdings" panose="05000000000000000000" pitchFamily="2" charset="2"/>
              <a:buChar char="§"/>
            </a:pPr>
            <a:r>
              <a:rPr lang="es-MX" b="0" i="0" dirty="0">
                <a:solidFill>
                  <a:srgbClr val="222222"/>
                </a:solidFill>
                <a:effectLst/>
                <a:latin typeface="Arial" panose="020B0604020202020204" pitchFamily="34" charset="0"/>
              </a:rPr>
              <a:t>MSTP provee una extensión del RSTP. </a:t>
            </a:r>
          </a:p>
          <a:p>
            <a:pPr marL="285750" indent="-285750">
              <a:buFont typeface="Wingdings" panose="05000000000000000000" pitchFamily="2" charset="2"/>
              <a:buChar char="§"/>
            </a:pPr>
            <a:r>
              <a:rPr lang="es-MX" b="0" i="0" dirty="0">
                <a:solidFill>
                  <a:srgbClr val="222222"/>
                </a:solidFill>
                <a:effectLst/>
                <a:latin typeface="Arial" panose="020B0604020202020204" pitchFamily="34" charset="0"/>
              </a:rPr>
              <a:t>Permite crear múltiples instancias (</a:t>
            </a:r>
            <a:r>
              <a:rPr lang="es-MX" b="0" i="0" dirty="0">
                <a:solidFill>
                  <a:srgbClr val="222222"/>
                </a:solidFill>
                <a:effectLst/>
              </a:rPr>
              <a:t>MSTI</a:t>
            </a:r>
            <a:r>
              <a:rPr lang="es-MX" b="0" i="0" dirty="0">
                <a:solidFill>
                  <a:srgbClr val="222222"/>
                </a:solidFill>
                <a:effectLst/>
                <a:latin typeface="Arial" panose="020B0604020202020204" pitchFamily="34" charset="0"/>
              </a:rPr>
              <a:t>) para balancear tráfico de todos los enlaces físicos disponibles.</a:t>
            </a:r>
          </a:p>
          <a:p>
            <a:pPr marL="285750" indent="-285750" algn="l">
              <a:buFont typeface="Wingdings" panose="05000000000000000000" pitchFamily="2" charset="2"/>
              <a:buChar char="§"/>
            </a:pPr>
            <a:r>
              <a:rPr lang="es-MX" b="0" i="0" dirty="0">
                <a:solidFill>
                  <a:srgbClr val="222222"/>
                </a:solidFill>
                <a:effectLst/>
                <a:latin typeface="Arial" panose="020B0604020202020204" pitchFamily="34" charset="0"/>
              </a:rPr>
              <a:t>Cada instancia MSTP, es decir, cada MSTI crea una topología de STP que podemos mapear a una o varias </a:t>
            </a:r>
            <a:r>
              <a:rPr lang="es-MX" b="0" i="0" dirty="0" err="1">
                <a:solidFill>
                  <a:srgbClr val="222222"/>
                </a:solidFill>
                <a:effectLst/>
                <a:latin typeface="Arial" panose="020B0604020202020204" pitchFamily="34" charset="0"/>
              </a:rPr>
              <a:t>vlans</a:t>
            </a:r>
            <a:r>
              <a:rPr lang="es-MX" b="0" i="0" dirty="0">
                <a:solidFill>
                  <a:srgbClr val="222222"/>
                </a:solidFill>
                <a:effectLst/>
                <a:latin typeface="Arial" panose="020B0604020202020204" pitchFamily="34" charset="0"/>
              </a:rPr>
              <a:t>. Así podemos redundar y balancear el tráfico de capa 2.</a:t>
            </a:r>
          </a:p>
          <a:p>
            <a:pPr marL="285750" indent="-285750" algn="l">
              <a:buFont typeface="Wingdings" panose="05000000000000000000" pitchFamily="2" charset="2"/>
              <a:buChar char="§"/>
            </a:pPr>
            <a:r>
              <a:rPr lang="es-MX" b="0" i="0" dirty="0">
                <a:solidFill>
                  <a:srgbClr val="222222"/>
                </a:solidFill>
                <a:effectLst/>
                <a:latin typeface="Arial" panose="020B0604020202020204" pitchFamily="34" charset="0"/>
              </a:rPr>
              <a:t>En MSTP un puerto puede pertenecer a varias </a:t>
            </a:r>
            <a:r>
              <a:rPr lang="es-MX" b="0" i="0" dirty="0" err="1">
                <a:solidFill>
                  <a:srgbClr val="222222"/>
                </a:solidFill>
                <a:effectLst/>
                <a:latin typeface="Arial" panose="020B0604020202020204" pitchFamily="34" charset="0"/>
              </a:rPr>
              <a:t>vlans</a:t>
            </a:r>
            <a:r>
              <a:rPr lang="es-MX" b="0" i="0" dirty="0">
                <a:solidFill>
                  <a:srgbClr val="222222"/>
                </a:solidFill>
                <a:effectLst/>
                <a:latin typeface="Arial" panose="020B0604020202020204" pitchFamily="34" charset="0"/>
              </a:rPr>
              <a:t> y puede ser dinámicamente bloqueado en una instancia y permitido en otra. Esto reduce el consumo de recursos de la red y mantiene las CPU a un nivel óptimo. También provee el tiempo de </a:t>
            </a:r>
            <a:r>
              <a:rPr lang="es-MX" b="0" i="0" dirty="0" err="1">
                <a:solidFill>
                  <a:srgbClr val="222222"/>
                </a:solidFill>
                <a:effectLst/>
                <a:latin typeface="Arial" panose="020B0604020202020204" pitchFamily="34" charset="0"/>
              </a:rPr>
              <a:t>reconvergencia</a:t>
            </a:r>
            <a:r>
              <a:rPr lang="es-MX" b="0" i="0" dirty="0">
                <a:solidFill>
                  <a:srgbClr val="222222"/>
                </a:solidFill>
                <a:effectLst/>
                <a:latin typeface="Arial" panose="020B0604020202020204" pitchFamily="34" charset="0"/>
              </a:rPr>
              <a:t> de RSTP.</a:t>
            </a:r>
          </a:p>
          <a:p>
            <a:pPr marL="285750" indent="-285750" algn="l">
              <a:buFont typeface="Wingdings" panose="05000000000000000000" pitchFamily="2" charset="2"/>
              <a:buChar char="§"/>
            </a:pPr>
            <a:r>
              <a:rPr lang="es-MX" b="0" i="0" dirty="0">
                <a:solidFill>
                  <a:srgbClr val="222222"/>
                </a:solidFill>
                <a:effectLst/>
                <a:latin typeface="Arial" panose="020B0604020202020204" pitchFamily="34" charset="0"/>
              </a:rPr>
              <a:t>MSTP permite agrupar </a:t>
            </a:r>
            <a:r>
              <a:rPr lang="es-MX" b="0" i="0" dirty="0" err="1">
                <a:solidFill>
                  <a:srgbClr val="222222"/>
                </a:solidFill>
                <a:effectLst/>
                <a:latin typeface="Arial" panose="020B0604020202020204" pitchFamily="34" charset="0"/>
              </a:rPr>
              <a:t>switches</a:t>
            </a:r>
            <a:r>
              <a:rPr lang="es-MX" b="0" i="0" dirty="0">
                <a:solidFill>
                  <a:srgbClr val="222222"/>
                </a:solidFill>
                <a:effectLst/>
                <a:latin typeface="Arial" panose="020B0604020202020204" pitchFamily="34" charset="0"/>
              </a:rPr>
              <a:t> en una </a:t>
            </a:r>
            <a:r>
              <a:rPr lang="es-MX" b="1" i="0" dirty="0">
                <a:solidFill>
                  <a:srgbClr val="222222"/>
                </a:solidFill>
                <a:effectLst/>
                <a:latin typeface="Arial" panose="020B0604020202020204" pitchFamily="34" charset="0"/>
              </a:rPr>
              <a:t>"Región MST", </a:t>
            </a:r>
            <a:r>
              <a:rPr lang="es-MX" b="0" i="0" dirty="0">
                <a:solidFill>
                  <a:srgbClr val="222222"/>
                </a:solidFill>
                <a:effectLst/>
                <a:latin typeface="Arial" panose="020B0604020202020204" pitchFamily="34" charset="0"/>
              </a:rPr>
              <a:t>donde comparten nombre del grupo de la región, nivel de revisión y los mapeos de las instancias con las </a:t>
            </a:r>
            <a:r>
              <a:rPr lang="es-MX" b="0" i="0" dirty="0" err="1">
                <a:solidFill>
                  <a:srgbClr val="222222"/>
                </a:solidFill>
                <a:effectLst/>
                <a:latin typeface="Arial" panose="020B0604020202020204" pitchFamily="34" charset="0"/>
              </a:rPr>
              <a:t>vlan</a:t>
            </a:r>
            <a:r>
              <a:rPr lang="es-MX" b="0" i="0" dirty="0">
                <a:solidFill>
                  <a:srgbClr val="222222"/>
                </a:solidFill>
                <a:effectLst/>
                <a:latin typeface="Arial" panose="020B0604020202020204" pitchFamily="34" charset="0"/>
              </a:rPr>
              <a:t>. Cada región soporta hasta 64 MSTI.</a:t>
            </a:r>
          </a:p>
          <a:p>
            <a:pPr algn="l"/>
            <a:br>
              <a:rPr lang="es-MX" b="0" i="0" dirty="0">
                <a:solidFill>
                  <a:srgbClr val="222222"/>
                </a:solidFill>
                <a:effectLst/>
                <a:latin typeface="Arial" panose="020B0604020202020204" pitchFamily="34" charset="0"/>
              </a:rPr>
            </a:br>
            <a:br>
              <a:rPr lang="es-MX" dirty="0"/>
            </a:br>
            <a:endParaRPr lang="es-MX" b="0" i="0" dirty="0">
              <a:solidFill>
                <a:srgbClr val="222222"/>
              </a:solidFill>
              <a:effectLst/>
              <a:latin typeface="Arial" panose="020B0604020202020204" pitchFamily="34" charset="0"/>
            </a:endParaRPr>
          </a:p>
          <a:p>
            <a:endParaRPr lang="es-MX" b="0" i="0" dirty="0">
              <a:solidFill>
                <a:srgbClr val="222222"/>
              </a:solidFill>
              <a:effectLst/>
              <a:latin typeface="Arial" panose="020B0604020202020204" pitchFamily="34" charset="0"/>
            </a:endParaRPr>
          </a:p>
          <a:p>
            <a:endParaRPr lang="es-CO" dirty="0"/>
          </a:p>
        </p:txBody>
      </p:sp>
      <p:sp>
        <p:nvSpPr>
          <p:cNvPr id="10" name="CuadroTexto 9">
            <a:extLst>
              <a:ext uri="{FF2B5EF4-FFF2-40B4-BE49-F238E27FC236}">
                <a16:creationId xmlns:a16="http://schemas.microsoft.com/office/drawing/2014/main" id="{4E68527C-6DD6-4A4D-B592-7E9F17DB8A7A}"/>
              </a:ext>
            </a:extLst>
          </p:cNvPr>
          <p:cNvSpPr txBox="1"/>
          <p:nvPr/>
        </p:nvSpPr>
        <p:spPr>
          <a:xfrm>
            <a:off x="3657601" y="5954455"/>
            <a:ext cx="8268928" cy="584775"/>
          </a:xfrm>
          <a:prstGeom prst="rect">
            <a:avLst/>
          </a:prstGeom>
          <a:noFill/>
        </p:spPr>
        <p:txBody>
          <a:bodyPr wrap="square">
            <a:spAutoFit/>
          </a:bodyPr>
          <a:lstStyle/>
          <a:p>
            <a:r>
              <a:rPr lang="es-CO" sz="1600" dirty="0">
                <a:hlinkClick r:id="rId3"/>
              </a:rPr>
              <a:t>http://ccnp-jncis-en-espanol.blogspot.com/2016/01/capitulo-9-multiple-spanning-tree.html</a:t>
            </a:r>
            <a:endParaRPr lang="es-CO" sz="1600" dirty="0"/>
          </a:p>
          <a:p>
            <a:endParaRPr lang="es-CO" sz="1600" dirty="0"/>
          </a:p>
        </p:txBody>
      </p:sp>
    </p:spTree>
    <p:extLst>
      <p:ext uri="{BB962C8B-B14F-4D97-AF65-F5344CB8AC3E}">
        <p14:creationId xmlns:p14="http://schemas.microsoft.com/office/powerpoint/2010/main" val="2110426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normAutofit/>
          </a:bodyPr>
          <a:lstStyle/>
          <a:p>
            <a:r>
              <a:rPr lang="en-US" altLang="es-CO" dirty="0">
                <a:solidFill>
                  <a:srgbClr val="FF0000"/>
                </a:solidFill>
              </a:rPr>
              <a:t>High Availability – </a:t>
            </a:r>
            <a:r>
              <a:rPr lang="en-US" altLang="es-CO" dirty="0">
                <a:solidFill>
                  <a:schemeClr val="accent1">
                    <a:lumMod val="50000"/>
                  </a:schemeClr>
                </a:solidFill>
              </a:rPr>
              <a:t>Multiple</a:t>
            </a:r>
            <a:r>
              <a:rPr lang="en-US" altLang="es-CO" dirty="0">
                <a:solidFill>
                  <a:srgbClr val="FF0000"/>
                </a:solidFill>
              </a:rPr>
              <a:t>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58</a:t>
            </a:fld>
            <a:endParaRPr lang="es-CO"/>
          </a:p>
        </p:txBody>
      </p:sp>
      <p:sp>
        <p:nvSpPr>
          <p:cNvPr id="8" name="CuadroTexto 7">
            <a:extLst>
              <a:ext uri="{FF2B5EF4-FFF2-40B4-BE49-F238E27FC236}">
                <a16:creationId xmlns:a16="http://schemas.microsoft.com/office/drawing/2014/main" id="{6FE77AF2-8404-42ED-944E-75DDBC6EC5C8}"/>
              </a:ext>
            </a:extLst>
          </p:cNvPr>
          <p:cNvSpPr txBox="1"/>
          <p:nvPr/>
        </p:nvSpPr>
        <p:spPr>
          <a:xfrm>
            <a:off x="605537" y="1430875"/>
            <a:ext cx="6866980" cy="4801314"/>
          </a:xfrm>
          <a:prstGeom prst="rect">
            <a:avLst/>
          </a:prstGeom>
          <a:noFill/>
        </p:spPr>
        <p:txBody>
          <a:bodyPr wrap="square">
            <a:spAutoFit/>
          </a:bodyPr>
          <a:lstStyle/>
          <a:p>
            <a:pPr marL="285750" indent="-285750" algn="l">
              <a:buFont typeface="Arial" panose="020B0604020202020204" pitchFamily="34" charset="0"/>
              <a:buChar char="•"/>
            </a:pPr>
            <a:r>
              <a:rPr lang="es-MX" b="0" i="0" dirty="0">
                <a:solidFill>
                  <a:srgbClr val="222222"/>
                </a:solidFill>
                <a:effectLst/>
                <a:latin typeface="Arial" panose="020B0604020202020204" pitchFamily="34" charset="0"/>
              </a:rPr>
              <a:t>MSTP reduce el número de </a:t>
            </a:r>
            <a:r>
              <a:rPr lang="es-MX" b="0" i="0" dirty="0" err="1">
                <a:solidFill>
                  <a:srgbClr val="222222"/>
                </a:solidFill>
                <a:effectLst/>
                <a:latin typeface="Arial" panose="020B0604020202020204" pitchFamily="34" charset="0"/>
              </a:rPr>
              <a:t>BPDU's</a:t>
            </a:r>
            <a:r>
              <a:rPr lang="es-MX" b="0" i="0" dirty="0">
                <a:solidFill>
                  <a:srgbClr val="222222"/>
                </a:solidFill>
                <a:effectLst/>
                <a:latin typeface="Arial" panose="020B0604020202020204" pitchFamily="34" charset="0"/>
              </a:rPr>
              <a:t> en la LAN incluyendo la información de </a:t>
            </a:r>
            <a:r>
              <a:rPr lang="es-MX" b="0" i="0" dirty="0" err="1">
                <a:solidFill>
                  <a:srgbClr val="222222"/>
                </a:solidFill>
                <a:effectLst/>
                <a:latin typeface="Arial" panose="020B0604020202020204" pitchFamily="34" charset="0"/>
              </a:rPr>
              <a:t>spanning-tree</a:t>
            </a:r>
            <a:r>
              <a:rPr lang="es-MX" b="0" i="0" dirty="0">
                <a:solidFill>
                  <a:srgbClr val="222222"/>
                </a:solidFill>
                <a:effectLst/>
                <a:latin typeface="Arial" panose="020B0604020202020204" pitchFamily="34" charset="0"/>
              </a:rPr>
              <a:t> para todas las MSTI en una única BPDU. </a:t>
            </a:r>
          </a:p>
          <a:p>
            <a:pPr marL="285750" indent="-285750" algn="l">
              <a:buFont typeface="Arial" panose="020B0604020202020204" pitchFamily="34" charset="0"/>
              <a:buChar char="•"/>
            </a:pPr>
            <a:endParaRPr lang="es-MX" b="0" i="0" dirty="0">
              <a:solidFill>
                <a:srgbClr val="222222"/>
              </a:solidFill>
              <a:effectLst/>
              <a:latin typeface="Arial" panose="020B0604020202020204" pitchFamily="34" charset="0"/>
            </a:endParaRPr>
          </a:p>
          <a:p>
            <a:pPr marL="285750" indent="-285750" algn="l">
              <a:buFont typeface="Arial" panose="020B0604020202020204" pitchFamily="34" charset="0"/>
              <a:buChar char="•"/>
            </a:pPr>
            <a:r>
              <a:rPr lang="es-MX" b="0" i="0" dirty="0">
                <a:solidFill>
                  <a:srgbClr val="222222"/>
                </a:solidFill>
                <a:effectLst/>
                <a:latin typeface="Arial" panose="020B0604020202020204" pitchFamily="34" charset="0"/>
              </a:rPr>
              <a:t>MSTP elige un "</a:t>
            </a:r>
            <a:r>
              <a:rPr lang="es-MX" b="0" i="0" dirty="0" err="1">
                <a:solidFill>
                  <a:srgbClr val="222222"/>
                </a:solidFill>
                <a:effectLst/>
                <a:latin typeface="Arial" panose="020B0604020202020204" pitchFamily="34" charset="0"/>
              </a:rPr>
              <a:t>root</a:t>
            </a:r>
            <a:r>
              <a:rPr lang="es-MX" b="0" i="0" dirty="0">
                <a:solidFill>
                  <a:srgbClr val="222222"/>
                </a:solidFill>
                <a:effectLst/>
                <a:latin typeface="Arial" panose="020B0604020202020204" pitchFamily="34" charset="0"/>
              </a:rPr>
              <a:t> bridge" regional para cada MSTI, que se calcula con base en la prioridad.</a:t>
            </a:r>
          </a:p>
          <a:p>
            <a:pPr marL="285750" indent="-285750" algn="l">
              <a:buFont typeface="Arial" panose="020B0604020202020204" pitchFamily="34" charset="0"/>
              <a:buChar char="•"/>
            </a:pPr>
            <a:endParaRPr lang="es-MX" b="0" i="0" dirty="0">
              <a:solidFill>
                <a:srgbClr val="222222"/>
              </a:solidFill>
              <a:effectLst/>
              <a:latin typeface="Arial" panose="020B0604020202020204" pitchFamily="34" charset="0"/>
            </a:endParaRPr>
          </a:p>
          <a:p>
            <a:pPr marL="285750" indent="-285750" algn="l">
              <a:buFont typeface="Arial" panose="020B0604020202020204" pitchFamily="34" charset="0"/>
              <a:buChar char="•"/>
            </a:pPr>
            <a:r>
              <a:rPr lang="es-MX" b="0" i="0" dirty="0">
                <a:solidFill>
                  <a:srgbClr val="222222"/>
                </a:solidFill>
                <a:effectLst/>
                <a:latin typeface="Arial" panose="020B0604020202020204" pitchFamily="34" charset="0"/>
              </a:rPr>
              <a:t>MSTP es compatible con STP y RSTP gracias a CST (</a:t>
            </a:r>
            <a:r>
              <a:rPr lang="es-MX" b="0" i="0" dirty="0" err="1">
                <a:solidFill>
                  <a:srgbClr val="222222"/>
                </a:solidFill>
                <a:effectLst/>
                <a:latin typeface="Arial" panose="020B0604020202020204" pitchFamily="34" charset="0"/>
              </a:rPr>
              <a:t>Common</a:t>
            </a:r>
            <a:r>
              <a:rPr lang="es-MX" b="0" i="0" dirty="0">
                <a:solidFill>
                  <a:srgbClr val="222222"/>
                </a:solidFill>
                <a:effectLst/>
                <a:latin typeface="Arial" panose="020B0604020202020204" pitchFamily="34" charset="0"/>
              </a:rPr>
              <a:t> </a:t>
            </a:r>
            <a:r>
              <a:rPr lang="es-MX" b="0" i="0" dirty="0" err="1">
                <a:solidFill>
                  <a:srgbClr val="222222"/>
                </a:solidFill>
                <a:effectLst/>
                <a:latin typeface="Arial" panose="020B0604020202020204" pitchFamily="34" charset="0"/>
              </a:rPr>
              <a:t>Spanning</a:t>
            </a:r>
            <a:r>
              <a:rPr lang="es-MX" b="0" i="0" dirty="0">
                <a:solidFill>
                  <a:srgbClr val="222222"/>
                </a:solidFill>
                <a:effectLst/>
                <a:latin typeface="Arial" panose="020B0604020202020204" pitchFamily="34" charset="0"/>
              </a:rPr>
              <a:t> </a:t>
            </a:r>
            <a:r>
              <a:rPr lang="es-MX" b="0" i="0" dirty="0" err="1">
                <a:solidFill>
                  <a:srgbClr val="222222"/>
                </a:solidFill>
                <a:effectLst/>
                <a:latin typeface="Arial" panose="020B0604020202020204" pitchFamily="34" charset="0"/>
              </a:rPr>
              <a:t>tree</a:t>
            </a:r>
            <a:r>
              <a:rPr lang="es-MX" b="0" i="0" dirty="0">
                <a:solidFill>
                  <a:srgbClr val="222222"/>
                </a:solidFill>
                <a:effectLst/>
                <a:latin typeface="Arial" panose="020B0604020202020204" pitchFamily="34" charset="0"/>
              </a:rPr>
              <a:t>), que permite interconectar múltiples regiones MST o conectar una MST con un </a:t>
            </a:r>
            <a:r>
              <a:rPr lang="es-MX" b="0" i="0" dirty="0" err="1">
                <a:solidFill>
                  <a:srgbClr val="222222"/>
                </a:solidFill>
                <a:effectLst/>
                <a:latin typeface="Arial" panose="020B0604020202020204" pitchFamily="34" charset="0"/>
              </a:rPr>
              <a:t>switch</a:t>
            </a:r>
            <a:r>
              <a:rPr lang="es-MX" b="0" i="0" dirty="0">
                <a:solidFill>
                  <a:srgbClr val="222222"/>
                </a:solidFill>
                <a:effectLst/>
                <a:latin typeface="Arial" panose="020B0604020202020204" pitchFamily="34" charset="0"/>
              </a:rPr>
              <a:t> donde se ejecuta solo STP.</a:t>
            </a:r>
          </a:p>
          <a:p>
            <a:pPr algn="l"/>
            <a:endParaRPr lang="es-MX" b="0" i="0" dirty="0">
              <a:solidFill>
                <a:srgbClr val="222222"/>
              </a:solidFill>
              <a:effectLst/>
              <a:latin typeface="Arial" panose="020B0604020202020204" pitchFamily="34" charset="0"/>
            </a:endParaRPr>
          </a:p>
          <a:p>
            <a:pPr algn="l"/>
            <a:br>
              <a:rPr lang="es-MX" b="0" i="0" dirty="0">
                <a:solidFill>
                  <a:srgbClr val="222222"/>
                </a:solidFill>
                <a:effectLst/>
                <a:latin typeface="Arial" panose="020B0604020202020204" pitchFamily="34" charset="0"/>
              </a:rPr>
            </a:br>
            <a:br>
              <a:rPr lang="es-MX" dirty="0"/>
            </a:br>
            <a:endParaRPr lang="es-MX" b="0" i="0" dirty="0">
              <a:solidFill>
                <a:srgbClr val="222222"/>
              </a:solidFill>
              <a:effectLst/>
              <a:latin typeface="Arial" panose="020B0604020202020204" pitchFamily="34" charset="0"/>
            </a:endParaRPr>
          </a:p>
          <a:p>
            <a:endParaRPr lang="es-MX" b="0" i="0" dirty="0">
              <a:solidFill>
                <a:srgbClr val="222222"/>
              </a:solidFill>
              <a:effectLst/>
              <a:latin typeface="Arial" panose="020B0604020202020204" pitchFamily="34" charset="0"/>
            </a:endParaRPr>
          </a:p>
          <a:p>
            <a:endParaRPr lang="es-CO" dirty="0"/>
          </a:p>
        </p:txBody>
      </p:sp>
      <p:sp>
        <p:nvSpPr>
          <p:cNvPr id="10" name="CuadroTexto 9">
            <a:extLst>
              <a:ext uri="{FF2B5EF4-FFF2-40B4-BE49-F238E27FC236}">
                <a16:creationId xmlns:a16="http://schemas.microsoft.com/office/drawing/2014/main" id="{4E68527C-6DD6-4A4D-B592-7E9F17DB8A7A}"/>
              </a:ext>
            </a:extLst>
          </p:cNvPr>
          <p:cNvSpPr txBox="1"/>
          <p:nvPr/>
        </p:nvSpPr>
        <p:spPr>
          <a:xfrm>
            <a:off x="3657601" y="5954455"/>
            <a:ext cx="8268928" cy="584775"/>
          </a:xfrm>
          <a:prstGeom prst="rect">
            <a:avLst/>
          </a:prstGeom>
          <a:noFill/>
        </p:spPr>
        <p:txBody>
          <a:bodyPr wrap="square">
            <a:spAutoFit/>
          </a:bodyPr>
          <a:lstStyle/>
          <a:p>
            <a:r>
              <a:rPr lang="es-CO" sz="1600" dirty="0">
                <a:hlinkClick r:id="rId2"/>
              </a:rPr>
              <a:t>http://ccnp-jncis-en-espanol.blogspot.com/2016/01/capitulo-9-multiple-spanning-tree.html</a:t>
            </a:r>
            <a:endParaRPr lang="es-CO" sz="1600" dirty="0"/>
          </a:p>
          <a:p>
            <a:endParaRPr lang="es-CO" sz="1600" dirty="0"/>
          </a:p>
        </p:txBody>
      </p:sp>
      <p:pic>
        <p:nvPicPr>
          <p:cNvPr id="4" name="Imagen 3">
            <a:extLst>
              <a:ext uri="{FF2B5EF4-FFF2-40B4-BE49-F238E27FC236}">
                <a16:creationId xmlns:a16="http://schemas.microsoft.com/office/drawing/2014/main" id="{8F506BCB-5EB4-442C-80E4-387C11BA7FA0}"/>
              </a:ext>
            </a:extLst>
          </p:cNvPr>
          <p:cNvPicPr>
            <a:picLocks noChangeAspect="1"/>
          </p:cNvPicPr>
          <p:nvPr/>
        </p:nvPicPr>
        <p:blipFill>
          <a:blip r:embed="rId3"/>
          <a:stretch>
            <a:fillRect/>
          </a:stretch>
        </p:blipFill>
        <p:spPr>
          <a:xfrm>
            <a:off x="7521549" y="1413401"/>
            <a:ext cx="4404980" cy="2147428"/>
          </a:xfrm>
          <a:prstGeom prst="rect">
            <a:avLst/>
          </a:prstGeom>
        </p:spPr>
      </p:pic>
      <p:pic>
        <p:nvPicPr>
          <p:cNvPr id="5" name="Imagen 4">
            <a:extLst>
              <a:ext uri="{FF2B5EF4-FFF2-40B4-BE49-F238E27FC236}">
                <a16:creationId xmlns:a16="http://schemas.microsoft.com/office/drawing/2014/main" id="{CB2394B2-9766-4715-B7E0-C6416DD7FB2A}"/>
              </a:ext>
            </a:extLst>
          </p:cNvPr>
          <p:cNvPicPr>
            <a:picLocks noChangeAspect="1"/>
          </p:cNvPicPr>
          <p:nvPr/>
        </p:nvPicPr>
        <p:blipFill>
          <a:blip r:embed="rId4"/>
          <a:stretch>
            <a:fillRect/>
          </a:stretch>
        </p:blipFill>
        <p:spPr>
          <a:xfrm>
            <a:off x="7472517" y="3617092"/>
            <a:ext cx="4404980" cy="2136415"/>
          </a:xfrm>
          <a:prstGeom prst="rect">
            <a:avLst/>
          </a:prstGeom>
        </p:spPr>
      </p:pic>
    </p:spTree>
    <p:extLst>
      <p:ext uri="{BB962C8B-B14F-4D97-AF65-F5344CB8AC3E}">
        <p14:creationId xmlns:p14="http://schemas.microsoft.com/office/powerpoint/2010/main" val="3435772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normAutofit/>
          </a:bodyPr>
          <a:lstStyle/>
          <a:p>
            <a:r>
              <a:rPr lang="en-US" altLang="es-CO" dirty="0">
                <a:solidFill>
                  <a:srgbClr val="FF0000"/>
                </a:solidFill>
              </a:rPr>
              <a:t>High Availability – </a:t>
            </a:r>
            <a:r>
              <a:rPr lang="en-US" altLang="es-CO" dirty="0">
                <a:solidFill>
                  <a:schemeClr val="accent1">
                    <a:lumMod val="50000"/>
                  </a:schemeClr>
                </a:solidFill>
              </a:rPr>
              <a:t>Multiple</a:t>
            </a:r>
            <a:r>
              <a:rPr lang="en-US" altLang="es-CO" dirty="0">
                <a:solidFill>
                  <a:srgbClr val="FF0000"/>
                </a:solidFill>
              </a:rPr>
              <a:t> </a:t>
            </a:r>
            <a:r>
              <a:rPr lang="en-US" altLang="es-CO" dirty="0"/>
              <a:t>Spanning Tree Protocol </a:t>
            </a:r>
            <a:endParaRPr lang="es-CO" dirty="0">
              <a:solidFill>
                <a:srgbClr val="FF0000"/>
              </a:solidFill>
            </a:endParaRPr>
          </a:p>
        </p:txBody>
      </p:sp>
      <p:sp>
        <p:nvSpPr>
          <p:cNvPr id="3" name="2 Marcador de fecha"/>
          <p:cNvSpPr>
            <a:spLocks noGrp="1"/>
          </p:cNvSpPr>
          <p:nvPr>
            <p:ph type="dt" sz="half" idx="10"/>
          </p:nvPr>
        </p:nvSpPr>
        <p:spPr/>
        <p:txBody>
          <a:bodyPr/>
          <a:lstStyle/>
          <a:p>
            <a:fld id="{52192D48-99DE-480F-9141-BACE7C389373}"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59</a:t>
            </a:fld>
            <a:endParaRPr lang="es-CO"/>
          </a:p>
        </p:txBody>
      </p:sp>
      <p:pic>
        <p:nvPicPr>
          <p:cNvPr id="5" name="Imagen 4">
            <a:extLst>
              <a:ext uri="{FF2B5EF4-FFF2-40B4-BE49-F238E27FC236}">
                <a16:creationId xmlns:a16="http://schemas.microsoft.com/office/drawing/2014/main" id="{CE6E7036-00CE-4A16-BD46-2C709356039A}"/>
              </a:ext>
            </a:extLst>
          </p:cNvPr>
          <p:cNvPicPr>
            <a:picLocks noChangeAspect="1"/>
          </p:cNvPicPr>
          <p:nvPr/>
        </p:nvPicPr>
        <p:blipFill>
          <a:blip r:embed="rId2"/>
          <a:stretch>
            <a:fillRect/>
          </a:stretch>
        </p:blipFill>
        <p:spPr>
          <a:xfrm>
            <a:off x="1143244" y="1393261"/>
            <a:ext cx="9772650" cy="4543425"/>
          </a:xfrm>
          <a:prstGeom prst="rect">
            <a:avLst/>
          </a:prstGeom>
        </p:spPr>
      </p:pic>
    </p:spTree>
    <p:extLst>
      <p:ext uri="{BB962C8B-B14F-4D97-AF65-F5344CB8AC3E}">
        <p14:creationId xmlns:p14="http://schemas.microsoft.com/office/powerpoint/2010/main" val="2872315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81225" y="2564"/>
            <a:ext cx="11074400" cy="1143000"/>
          </a:xfrm>
        </p:spPr>
        <p:txBody>
          <a:bodyPr/>
          <a:lstStyle/>
          <a:p>
            <a:r>
              <a:rPr lang="es-CO" dirty="0" err="1">
                <a:solidFill>
                  <a:srgbClr val="FF0000"/>
                </a:solidFill>
              </a:rPr>
              <a:t>Switching</a:t>
            </a:r>
            <a:r>
              <a:rPr lang="es-CO" dirty="0">
                <a:solidFill>
                  <a:srgbClr val="FF0000"/>
                </a:solidFill>
              </a:rPr>
              <a:t> Ethernet</a:t>
            </a:r>
          </a:p>
        </p:txBody>
      </p:sp>
      <p:sp>
        <p:nvSpPr>
          <p:cNvPr id="3" name="2 Marcador de fecha"/>
          <p:cNvSpPr>
            <a:spLocks noGrp="1"/>
          </p:cNvSpPr>
          <p:nvPr>
            <p:ph type="dt" sz="half" idx="10"/>
          </p:nvPr>
        </p:nvSpPr>
        <p:spPr/>
        <p:txBody>
          <a:bodyPr/>
          <a:lstStyle/>
          <a:p>
            <a:fld id="{135CCC50-85A1-4E5B-B32C-1AD6D22B9268}"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2246769"/>
          </a:xfrm>
          <a:prstGeom prst="rect">
            <a:avLst/>
          </a:prstGeom>
        </p:spPr>
        <p:txBody>
          <a:bodyPr wrap="square">
            <a:spAutoFit/>
          </a:bodyPr>
          <a:lstStyle/>
          <a:p>
            <a:pPr marL="285750" indent="-285750">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a:p>
            <a:r>
              <a:rPr lang="es-CO" sz="2000" b="1" dirty="0">
                <a:solidFill>
                  <a:srgbClr val="0070C0"/>
                </a:solidFill>
                <a:latin typeface="Arial" panose="020B0604020202020204" pitchFamily="34" charset="0"/>
                <a:cs typeface="Arial" panose="020B0604020202020204" pitchFamily="34" charset="0"/>
              </a:rPr>
              <a:t>Métodos de </a:t>
            </a:r>
            <a:r>
              <a:rPr lang="es-CO" sz="2000" b="1" dirty="0" err="1">
                <a:solidFill>
                  <a:srgbClr val="0070C0"/>
                </a:solidFill>
                <a:latin typeface="Arial" panose="020B0604020202020204" pitchFamily="34" charset="0"/>
                <a:cs typeface="Arial" panose="020B0604020202020204" pitchFamily="34" charset="0"/>
              </a:rPr>
              <a:t>reenvio</a:t>
            </a:r>
            <a:r>
              <a:rPr lang="es-CO" sz="2000" b="1" dirty="0">
                <a:solidFill>
                  <a:srgbClr val="0070C0"/>
                </a:solidFill>
                <a:latin typeface="Arial" panose="020B0604020202020204" pitchFamily="34" charset="0"/>
                <a:cs typeface="Arial" panose="020B0604020202020204" pitchFamily="34" charset="0"/>
              </a:rPr>
              <a:t>:</a:t>
            </a:r>
          </a:p>
          <a:p>
            <a:endParaRPr lang="es-CO" sz="2000" b="1" dirty="0">
              <a:solidFill>
                <a:srgbClr val="0070C0"/>
              </a:solidFill>
              <a:latin typeface="Arial" panose="020B0604020202020204" pitchFamily="34" charset="0"/>
              <a:cs typeface="Arial" panose="020B0604020202020204" pitchFamily="34" charset="0"/>
            </a:endParaRPr>
          </a:p>
          <a:p>
            <a:r>
              <a:rPr lang="es-CO" sz="2000" dirty="0" err="1">
                <a:latin typeface="Arial" panose="020B0604020202020204" pitchFamily="34" charset="0"/>
                <a:cs typeface="Arial" panose="020B0604020202020204" pitchFamily="34" charset="0"/>
              </a:rPr>
              <a:t>Cut</a:t>
            </a:r>
            <a:r>
              <a:rPr lang="es-CO" sz="2000" dirty="0">
                <a:latin typeface="Arial" panose="020B0604020202020204" pitchFamily="34" charset="0"/>
                <a:cs typeface="Arial" panose="020B0604020202020204" pitchFamily="34" charset="0"/>
              </a:rPr>
              <a:t> </a:t>
            </a:r>
            <a:r>
              <a:rPr lang="es-CO" sz="2000" dirty="0" err="1">
                <a:latin typeface="Arial" panose="020B0604020202020204" pitchFamily="34" charset="0"/>
                <a:cs typeface="Arial" panose="020B0604020202020204" pitchFamily="34" charset="0"/>
              </a:rPr>
              <a:t>throught</a:t>
            </a:r>
            <a:endParaRPr lang="es-CO"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13" y="3075879"/>
            <a:ext cx="4210625" cy="2398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984" y="3075879"/>
            <a:ext cx="4876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850" y="1422932"/>
            <a:ext cx="2731211" cy="151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266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Link Aggregation or </a:t>
            </a:r>
            <a:r>
              <a:rPr lang="en-US" altLang="es-CO" dirty="0" err="1"/>
              <a:t>Trunking</a:t>
            </a:r>
            <a:endParaRPr lang="es-CO" dirty="0">
              <a:solidFill>
                <a:srgbClr val="FF0000"/>
              </a:solidFill>
            </a:endParaRPr>
          </a:p>
        </p:txBody>
      </p:sp>
      <p:sp>
        <p:nvSpPr>
          <p:cNvPr id="3" name="2 Marcador de fecha"/>
          <p:cNvSpPr>
            <a:spLocks noGrp="1"/>
          </p:cNvSpPr>
          <p:nvPr>
            <p:ph type="dt" sz="half" idx="10"/>
          </p:nvPr>
        </p:nvSpPr>
        <p:spPr/>
        <p:txBody>
          <a:bodyPr/>
          <a:lstStyle/>
          <a:p>
            <a:fld id="{2952017B-6BC3-4B87-A97A-8E0399DCF83D}"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60</a:t>
            </a:fld>
            <a:endParaRPr lang="es-CO"/>
          </a:p>
        </p:txBody>
      </p:sp>
      <p:sp>
        <p:nvSpPr>
          <p:cNvPr id="146" name="Text Box 2"/>
          <p:cNvSpPr txBox="1">
            <a:spLocks noChangeAspect="1" noChangeArrowheads="1"/>
          </p:cNvSpPr>
          <p:nvPr/>
        </p:nvSpPr>
        <p:spPr bwMode="auto">
          <a:xfrm>
            <a:off x="3886200" y="4130675"/>
            <a:ext cx="339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b="1">
                <a:solidFill>
                  <a:srgbClr val="000000"/>
                </a:solidFill>
                <a:latin typeface="Arial" pitchFamily="34" charset="0"/>
                <a:cs typeface="Arial" pitchFamily="34" charset="0"/>
              </a:rPr>
              <a:t>1 Gbps</a:t>
            </a:r>
          </a:p>
        </p:txBody>
      </p:sp>
      <p:sp>
        <p:nvSpPr>
          <p:cNvPr id="147" name="Text Box 3"/>
          <p:cNvSpPr txBox="1">
            <a:spLocks noChangeArrowheads="1"/>
          </p:cNvSpPr>
          <p:nvPr/>
        </p:nvSpPr>
        <p:spPr bwMode="auto">
          <a:xfrm>
            <a:off x="4827588" y="3902075"/>
            <a:ext cx="1754187" cy="701675"/>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1" i="0" u="none" strike="noStrike" kern="0" cap="none" spc="0" normalizeH="0" baseline="0" noProof="0">
                <a:ln>
                  <a:noFill/>
                </a:ln>
                <a:solidFill>
                  <a:srgbClr val="000000"/>
                </a:solidFill>
                <a:effectLst/>
                <a:uLnTx/>
                <a:uFillTx/>
                <a:latin typeface="Arial" pitchFamily="34" charset="0"/>
                <a:cs typeface="Arial" pitchFamily="34" charset="0"/>
              </a:rPr>
              <a:t>1 Gbps x 4 =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1" i="0" u="none" strike="noStrike" kern="0" cap="none" spc="0" normalizeH="0" baseline="0" noProof="0">
                <a:ln>
                  <a:noFill/>
                </a:ln>
                <a:solidFill>
                  <a:srgbClr val="000000"/>
                </a:solidFill>
                <a:effectLst/>
                <a:uLnTx/>
                <a:uFillTx/>
                <a:latin typeface="Arial" pitchFamily="34" charset="0"/>
                <a:cs typeface="Arial" pitchFamily="34" charset="0"/>
              </a:rPr>
              <a:t>4 Gbps</a:t>
            </a:r>
          </a:p>
        </p:txBody>
      </p:sp>
      <p:grpSp>
        <p:nvGrpSpPr>
          <p:cNvPr id="148" name="Group 4"/>
          <p:cNvGrpSpPr>
            <a:grpSpLocks/>
          </p:cNvGrpSpPr>
          <p:nvPr/>
        </p:nvGrpSpPr>
        <p:grpSpPr bwMode="auto">
          <a:xfrm>
            <a:off x="3429000" y="1158875"/>
            <a:ext cx="6084888" cy="3581400"/>
            <a:chOff x="1536" y="816"/>
            <a:chExt cx="3833" cy="2256"/>
          </a:xfrm>
        </p:grpSpPr>
        <p:sp>
          <p:nvSpPr>
            <p:cNvPr id="149" name="Oval 5"/>
            <p:cNvSpPr>
              <a:spLocks noChangeArrowheads="1"/>
            </p:cNvSpPr>
            <p:nvPr/>
          </p:nvSpPr>
          <p:spPr bwMode="auto">
            <a:xfrm>
              <a:off x="1536" y="816"/>
              <a:ext cx="2784" cy="2256"/>
            </a:xfrm>
            <a:prstGeom prst="ellipse">
              <a:avLst/>
            </a:prstGeom>
            <a:solidFill>
              <a:srgbClr val="D8DCE2"/>
            </a:solidFill>
            <a:ln w="38100">
              <a:solidFill>
                <a:srgbClr val="D8DCE2"/>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50" name="Text Box 6"/>
            <p:cNvSpPr txBox="1">
              <a:spLocks noChangeArrowheads="1"/>
            </p:cNvSpPr>
            <p:nvPr/>
          </p:nvSpPr>
          <p:spPr bwMode="auto">
            <a:xfrm>
              <a:off x="3984" y="960"/>
              <a:ext cx="13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2000" b="1" i="0" u="none" strike="noStrike" kern="0" cap="none" spc="0" normalizeH="0" baseline="0" noProof="0">
                  <a:ln>
                    <a:noFill/>
                  </a:ln>
                  <a:solidFill>
                    <a:srgbClr val="000000"/>
                  </a:solidFill>
                  <a:effectLst/>
                  <a:uLnTx/>
                  <a:uFillTx/>
                  <a:latin typeface="Arial" pitchFamily="34" charset="0"/>
                  <a:cs typeface="Arial" pitchFamily="34" charset="0"/>
                </a:rPr>
                <a:t>Switch-to-switch</a:t>
              </a:r>
            </a:p>
          </p:txBody>
        </p:sp>
      </p:grpSp>
      <p:grpSp>
        <p:nvGrpSpPr>
          <p:cNvPr id="151" name="Group 7"/>
          <p:cNvGrpSpPr>
            <a:grpSpLocks/>
          </p:cNvGrpSpPr>
          <p:nvPr/>
        </p:nvGrpSpPr>
        <p:grpSpPr bwMode="auto">
          <a:xfrm>
            <a:off x="4953000" y="4662488"/>
            <a:ext cx="4835525" cy="1770062"/>
            <a:chOff x="2496" y="3023"/>
            <a:chExt cx="3046" cy="1115"/>
          </a:xfrm>
        </p:grpSpPr>
        <p:sp>
          <p:nvSpPr>
            <p:cNvPr id="152" name="Oval 8"/>
            <p:cNvSpPr>
              <a:spLocks noChangeArrowheads="1"/>
            </p:cNvSpPr>
            <p:nvPr/>
          </p:nvSpPr>
          <p:spPr bwMode="auto">
            <a:xfrm rot="-5400000">
              <a:off x="4018" y="2557"/>
              <a:ext cx="1057" cy="1990"/>
            </a:xfrm>
            <a:prstGeom prst="ellipse">
              <a:avLst/>
            </a:prstGeom>
            <a:solidFill>
              <a:srgbClr val="339966"/>
            </a:solidFill>
            <a:ln w="38100">
              <a:solidFill>
                <a:srgbClr val="339966"/>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153" name="Text Box 9"/>
            <p:cNvSpPr txBox="1">
              <a:spLocks noChangeArrowheads="1"/>
            </p:cNvSpPr>
            <p:nvPr/>
          </p:nvSpPr>
          <p:spPr bwMode="auto">
            <a:xfrm>
              <a:off x="2496" y="3888"/>
              <a:ext cx="14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0"/>
                </a:spcBef>
                <a:spcAft>
                  <a:spcPct val="0"/>
                </a:spcAft>
              </a:pPr>
              <a:r>
                <a:rPr lang="en-US" altLang="es-CO" sz="2000" b="1">
                  <a:solidFill>
                    <a:srgbClr val="000000"/>
                  </a:solidFill>
                  <a:latin typeface="Arial" pitchFamily="34" charset="0"/>
                  <a:cs typeface="Arial" pitchFamily="34" charset="0"/>
                </a:rPr>
                <a:t>Station-to-station</a:t>
              </a:r>
            </a:p>
          </p:txBody>
        </p:sp>
      </p:grpSp>
      <p:grpSp>
        <p:nvGrpSpPr>
          <p:cNvPr id="154" name="Group 10"/>
          <p:cNvGrpSpPr>
            <a:grpSpLocks/>
          </p:cNvGrpSpPr>
          <p:nvPr/>
        </p:nvGrpSpPr>
        <p:grpSpPr bwMode="auto">
          <a:xfrm>
            <a:off x="1676400" y="1463675"/>
            <a:ext cx="3573463" cy="2460625"/>
            <a:chOff x="432" y="1008"/>
            <a:chExt cx="2251" cy="1550"/>
          </a:xfrm>
        </p:grpSpPr>
        <p:sp>
          <p:nvSpPr>
            <p:cNvPr id="155" name="Oval 11"/>
            <p:cNvSpPr>
              <a:spLocks noChangeArrowheads="1"/>
            </p:cNvSpPr>
            <p:nvPr/>
          </p:nvSpPr>
          <p:spPr bwMode="auto">
            <a:xfrm rot="-2859871">
              <a:off x="1159" y="1035"/>
              <a:ext cx="1057" cy="1990"/>
            </a:xfrm>
            <a:prstGeom prst="ellipse">
              <a:avLst/>
            </a:prstGeom>
            <a:solidFill>
              <a:srgbClr val="94A3B5"/>
            </a:solidFill>
            <a:ln w="38100">
              <a:solidFill>
                <a:srgbClr val="94A3B5"/>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6" name="Text Box 12"/>
            <p:cNvSpPr txBox="1">
              <a:spLocks noChangeArrowheads="1"/>
            </p:cNvSpPr>
            <p:nvPr/>
          </p:nvSpPr>
          <p:spPr bwMode="auto">
            <a:xfrm>
              <a:off x="432" y="1008"/>
              <a:ext cx="14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2000" b="1" i="0" u="none" strike="noStrike" kern="0" cap="none" spc="0" normalizeH="0" baseline="0" noProof="0">
                  <a:ln>
                    <a:noFill/>
                  </a:ln>
                  <a:solidFill>
                    <a:srgbClr val="000000"/>
                  </a:solidFill>
                  <a:effectLst/>
                  <a:uLnTx/>
                  <a:uFillTx/>
                  <a:latin typeface="Arial" pitchFamily="34" charset="0"/>
                  <a:cs typeface="Arial" pitchFamily="34" charset="0"/>
                </a:rPr>
                <a:t>Switch-to-station</a:t>
              </a:r>
            </a:p>
          </p:txBody>
        </p:sp>
      </p:grpSp>
      <p:sp>
        <p:nvSpPr>
          <p:cNvPr id="157" name="Line 13"/>
          <p:cNvSpPr>
            <a:spLocks noChangeShapeType="1"/>
          </p:cNvSpPr>
          <p:nvPr/>
        </p:nvSpPr>
        <p:spPr bwMode="auto">
          <a:xfrm>
            <a:off x="4114800" y="3597275"/>
            <a:ext cx="0" cy="18288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8" name="Line 14"/>
          <p:cNvSpPr>
            <a:spLocks noChangeShapeType="1"/>
          </p:cNvSpPr>
          <p:nvPr/>
        </p:nvSpPr>
        <p:spPr bwMode="auto">
          <a:xfrm>
            <a:off x="7086600" y="3597275"/>
            <a:ext cx="0" cy="182880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9" name="Line 16"/>
          <p:cNvSpPr>
            <a:spLocks noChangeShapeType="1"/>
          </p:cNvSpPr>
          <p:nvPr/>
        </p:nvSpPr>
        <p:spPr bwMode="auto">
          <a:xfrm>
            <a:off x="4876800" y="3702050"/>
            <a:ext cx="1447800" cy="1588"/>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60" name="Group 17"/>
          <p:cNvGrpSpPr>
            <a:grpSpLocks/>
          </p:cNvGrpSpPr>
          <p:nvPr/>
        </p:nvGrpSpPr>
        <p:grpSpPr bwMode="auto">
          <a:xfrm>
            <a:off x="4419600" y="3381375"/>
            <a:ext cx="2209800" cy="561975"/>
            <a:chOff x="2160" y="2216"/>
            <a:chExt cx="1392" cy="354"/>
          </a:xfrm>
        </p:grpSpPr>
        <p:sp>
          <p:nvSpPr>
            <p:cNvPr id="161" name="Line 18"/>
            <p:cNvSpPr>
              <a:spLocks noChangeShapeType="1"/>
            </p:cNvSpPr>
            <p:nvPr/>
          </p:nvSpPr>
          <p:spPr bwMode="auto">
            <a:xfrm>
              <a:off x="2448" y="2360"/>
              <a:ext cx="912" cy="1"/>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2" name="Line 19"/>
            <p:cNvSpPr>
              <a:spLocks noChangeShapeType="1"/>
            </p:cNvSpPr>
            <p:nvPr/>
          </p:nvSpPr>
          <p:spPr bwMode="auto">
            <a:xfrm>
              <a:off x="2448" y="2304"/>
              <a:ext cx="912" cy="1"/>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3" name="Oval 20"/>
            <p:cNvSpPr>
              <a:spLocks noChangeAspect="1" noChangeArrowheads="1"/>
            </p:cNvSpPr>
            <p:nvPr/>
          </p:nvSpPr>
          <p:spPr bwMode="auto">
            <a:xfrm>
              <a:off x="2784" y="2216"/>
              <a:ext cx="236" cy="354"/>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4" name="Line 21"/>
            <p:cNvSpPr>
              <a:spLocks noChangeShapeType="1"/>
            </p:cNvSpPr>
            <p:nvPr/>
          </p:nvSpPr>
          <p:spPr bwMode="auto">
            <a:xfrm>
              <a:off x="2160" y="2476"/>
              <a:ext cx="1392" cy="1"/>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65" name="Line 22"/>
          <p:cNvSpPr>
            <a:spLocks noChangeAspect="1" noChangeShapeType="1"/>
          </p:cNvSpPr>
          <p:nvPr/>
        </p:nvSpPr>
        <p:spPr bwMode="auto">
          <a:xfrm flipH="1" flipV="1">
            <a:off x="2981325" y="2879725"/>
            <a:ext cx="1057275" cy="641350"/>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66" name="Group 23"/>
          <p:cNvGrpSpPr>
            <a:grpSpLocks/>
          </p:cNvGrpSpPr>
          <p:nvPr/>
        </p:nvGrpSpPr>
        <p:grpSpPr bwMode="auto">
          <a:xfrm>
            <a:off x="2828925" y="2879725"/>
            <a:ext cx="1362075" cy="641350"/>
            <a:chOff x="1158" y="1900"/>
            <a:chExt cx="858" cy="404"/>
          </a:xfrm>
        </p:grpSpPr>
        <p:sp>
          <p:nvSpPr>
            <p:cNvPr id="167" name="Line 24"/>
            <p:cNvSpPr>
              <a:spLocks noChangeAspect="1" noChangeShapeType="1"/>
            </p:cNvSpPr>
            <p:nvPr/>
          </p:nvSpPr>
          <p:spPr bwMode="auto">
            <a:xfrm flipH="1" flipV="1">
              <a:off x="1158" y="1900"/>
              <a:ext cx="666" cy="404"/>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8" name="Line 25"/>
            <p:cNvSpPr>
              <a:spLocks noChangeAspect="1" noChangeShapeType="1"/>
            </p:cNvSpPr>
            <p:nvPr/>
          </p:nvSpPr>
          <p:spPr bwMode="auto">
            <a:xfrm flipH="1" flipV="1">
              <a:off x="1350" y="1900"/>
              <a:ext cx="666" cy="404"/>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9" name="Oval 26"/>
            <p:cNvSpPr>
              <a:spLocks noChangeAspect="1" noChangeArrowheads="1"/>
            </p:cNvSpPr>
            <p:nvPr/>
          </p:nvSpPr>
          <p:spPr bwMode="auto">
            <a:xfrm rot="2569823">
              <a:off x="1450" y="1930"/>
              <a:ext cx="184" cy="276"/>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170" name="Line 27"/>
          <p:cNvSpPr>
            <a:spLocks noChangeShapeType="1"/>
          </p:cNvSpPr>
          <p:nvPr/>
        </p:nvSpPr>
        <p:spPr bwMode="auto">
          <a:xfrm>
            <a:off x="7086600" y="5608638"/>
            <a:ext cx="1905000" cy="1587"/>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71" name="Group 28"/>
          <p:cNvGrpSpPr>
            <a:grpSpLocks/>
          </p:cNvGrpSpPr>
          <p:nvPr/>
        </p:nvGrpSpPr>
        <p:grpSpPr bwMode="auto">
          <a:xfrm>
            <a:off x="7162800" y="5380038"/>
            <a:ext cx="1828800" cy="457200"/>
            <a:chOff x="3888" y="3475"/>
            <a:chExt cx="1152" cy="288"/>
          </a:xfrm>
        </p:grpSpPr>
        <p:sp>
          <p:nvSpPr>
            <p:cNvPr id="172" name="Line 29"/>
            <p:cNvSpPr>
              <a:spLocks noChangeShapeType="1"/>
            </p:cNvSpPr>
            <p:nvPr/>
          </p:nvSpPr>
          <p:spPr bwMode="auto">
            <a:xfrm>
              <a:off x="3888" y="3677"/>
              <a:ext cx="1152" cy="1"/>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3" name="Line 30"/>
            <p:cNvSpPr>
              <a:spLocks noChangeShapeType="1"/>
            </p:cNvSpPr>
            <p:nvPr/>
          </p:nvSpPr>
          <p:spPr bwMode="auto">
            <a:xfrm>
              <a:off x="3888" y="3563"/>
              <a:ext cx="1152" cy="1"/>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4" name="Oval 31"/>
            <p:cNvSpPr>
              <a:spLocks noChangeArrowheads="1"/>
            </p:cNvSpPr>
            <p:nvPr/>
          </p:nvSpPr>
          <p:spPr bwMode="auto">
            <a:xfrm>
              <a:off x="4416" y="3475"/>
              <a:ext cx="192" cy="288"/>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graphicFrame>
        <p:nvGraphicFramePr>
          <p:cNvPr id="175" name="Object 32"/>
          <p:cNvGraphicFramePr>
            <a:graphicFrameLocks noChangeAspect="1"/>
          </p:cNvGraphicFramePr>
          <p:nvPr>
            <p:extLst>
              <p:ext uri="{D42A27DB-BD31-4B8C-83A1-F6EECF244321}">
                <p14:modId xmlns:p14="http://schemas.microsoft.com/office/powerpoint/2010/main" val="102974032"/>
              </p:ext>
            </p:extLst>
          </p:nvPr>
        </p:nvGraphicFramePr>
        <p:xfrm>
          <a:off x="3581400" y="4749800"/>
          <a:ext cx="976313" cy="1209675"/>
        </p:xfrm>
        <a:graphic>
          <a:graphicData uri="http://schemas.openxmlformats.org/presentationml/2006/ole">
            <mc:AlternateContent xmlns:mc="http://schemas.openxmlformats.org/markup-compatibility/2006">
              <mc:Choice xmlns:v="urn:schemas-microsoft-com:vml" Requires="v">
                <p:oleObj name="Artwork" r:id="rId2" imgW="4219048" imgH="5238095" progId="Adobe.Illustrator.7">
                  <p:embed/>
                </p:oleObj>
              </mc:Choice>
              <mc:Fallback>
                <p:oleObj name="Artwork" r:id="rId2"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4749800"/>
                        <a:ext cx="976313"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 name="Line 33"/>
          <p:cNvSpPr>
            <a:spLocks noChangeShapeType="1"/>
          </p:cNvSpPr>
          <p:nvPr/>
        </p:nvSpPr>
        <p:spPr bwMode="auto">
          <a:xfrm flipV="1">
            <a:off x="4343400" y="2301875"/>
            <a:ext cx="1069975" cy="106680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7" name="Line 34"/>
          <p:cNvSpPr>
            <a:spLocks noChangeShapeType="1"/>
          </p:cNvSpPr>
          <p:nvPr/>
        </p:nvSpPr>
        <p:spPr bwMode="auto">
          <a:xfrm flipH="1" flipV="1">
            <a:off x="5715000" y="2301875"/>
            <a:ext cx="1066800" cy="106680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8" name="Line 35"/>
          <p:cNvSpPr>
            <a:spLocks noChangeShapeType="1"/>
          </p:cNvSpPr>
          <p:nvPr/>
        </p:nvSpPr>
        <p:spPr bwMode="auto">
          <a:xfrm>
            <a:off x="2057400" y="3597275"/>
            <a:ext cx="1828800"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9" name="Line 36"/>
          <p:cNvSpPr>
            <a:spLocks noChangeShapeType="1"/>
          </p:cNvSpPr>
          <p:nvPr/>
        </p:nvSpPr>
        <p:spPr bwMode="auto">
          <a:xfrm>
            <a:off x="7391400" y="3597275"/>
            <a:ext cx="1828800"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aphicFrame>
        <p:nvGraphicFramePr>
          <p:cNvPr id="180" name="Object 37"/>
          <p:cNvGraphicFramePr>
            <a:graphicFrameLocks noChangeAspect="1"/>
          </p:cNvGraphicFramePr>
          <p:nvPr>
            <p:extLst>
              <p:ext uri="{D42A27DB-BD31-4B8C-83A1-F6EECF244321}">
                <p14:modId xmlns:p14="http://schemas.microsoft.com/office/powerpoint/2010/main" val="2699636632"/>
              </p:ext>
            </p:extLst>
          </p:nvPr>
        </p:nvGraphicFramePr>
        <p:xfrm>
          <a:off x="1371600" y="2759075"/>
          <a:ext cx="976313" cy="1209675"/>
        </p:xfrm>
        <a:graphic>
          <a:graphicData uri="http://schemas.openxmlformats.org/presentationml/2006/ole">
            <mc:AlternateContent xmlns:mc="http://schemas.openxmlformats.org/markup-compatibility/2006">
              <mc:Choice xmlns:v="urn:schemas-microsoft-com:vml" Requires="v">
                <p:oleObj name="Artwork" r:id="rId4" imgW="4219048" imgH="5238095" progId="Adobe.Illustrator.7">
                  <p:embed/>
                </p:oleObj>
              </mc:Choice>
              <mc:Fallback>
                <p:oleObj name="Artwork" r:id="rId4"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2759075"/>
                        <a:ext cx="976313"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1" name="Object 38"/>
          <p:cNvGraphicFramePr>
            <a:graphicFrameLocks noChangeAspect="1"/>
          </p:cNvGraphicFramePr>
          <p:nvPr>
            <p:extLst>
              <p:ext uri="{D42A27DB-BD31-4B8C-83A1-F6EECF244321}">
                <p14:modId xmlns:p14="http://schemas.microsoft.com/office/powerpoint/2010/main" val="3971774915"/>
              </p:ext>
            </p:extLst>
          </p:nvPr>
        </p:nvGraphicFramePr>
        <p:xfrm>
          <a:off x="8824913" y="2759075"/>
          <a:ext cx="976312" cy="1209675"/>
        </p:xfrm>
        <a:graphic>
          <a:graphicData uri="http://schemas.openxmlformats.org/presentationml/2006/ole">
            <mc:AlternateContent xmlns:mc="http://schemas.openxmlformats.org/markup-compatibility/2006">
              <mc:Choice xmlns:v="urn:schemas-microsoft-com:vml" Requires="v">
                <p:oleObj name="Artwork" r:id="rId5" imgW="4219048" imgH="5238095" progId="Adobe.Illustrator.7">
                  <p:embed/>
                </p:oleObj>
              </mc:Choice>
              <mc:Fallback>
                <p:oleObj name="Artwork" r:id="rId5"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4913" y="2759075"/>
                        <a:ext cx="976312"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 name="Line 39"/>
          <p:cNvSpPr>
            <a:spLocks noChangeShapeType="1"/>
          </p:cNvSpPr>
          <p:nvPr/>
        </p:nvSpPr>
        <p:spPr bwMode="auto">
          <a:xfrm flipV="1">
            <a:off x="2819400" y="3597275"/>
            <a:ext cx="1069975" cy="10668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aphicFrame>
        <p:nvGraphicFramePr>
          <p:cNvPr id="183" name="Object 40"/>
          <p:cNvGraphicFramePr>
            <a:graphicFrameLocks noChangeAspect="1"/>
          </p:cNvGraphicFramePr>
          <p:nvPr>
            <p:extLst>
              <p:ext uri="{D42A27DB-BD31-4B8C-83A1-F6EECF244321}">
                <p14:modId xmlns:p14="http://schemas.microsoft.com/office/powerpoint/2010/main" val="1214937564"/>
              </p:ext>
            </p:extLst>
          </p:nvPr>
        </p:nvGraphicFramePr>
        <p:xfrm>
          <a:off x="2347913" y="3749675"/>
          <a:ext cx="976312" cy="1209675"/>
        </p:xfrm>
        <a:graphic>
          <a:graphicData uri="http://schemas.openxmlformats.org/presentationml/2006/ole">
            <mc:AlternateContent xmlns:mc="http://schemas.openxmlformats.org/markup-compatibility/2006">
              <mc:Choice xmlns:v="urn:schemas-microsoft-com:vml" Requires="v">
                <p:oleObj name="Artwork" r:id="rId6" imgW="4219048" imgH="5238095" progId="Adobe.Illustrator.7">
                  <p:embed/>
                </p:oleObj>
              </mc:Choice>
              <mc:Fallback>
                <p:oleObj name="Artwork" r:id="rId6" imgW="4219048" imgH="5238095" progId="Adobe.Illustrator.7">
                  <p:embed/>
                  <p:pic>
                    <p:nvPicPr>
                      <p:cNvPr id="0" 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7913" y="3749675"/>
                        <a:ext cx="976312"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 name="Group 41"/>
          <p:cNvGrpSpPr>
            <a:grpSpLocks/>
          </p:cNvGrpSpPr>
          <p:nvPr/>
        </p:nvGrpSpPr>
        <p:grpSpPr bwMode="auto">
          <a:xfrm>
            <a:off x="4495800" y="2301875"/>
            <a:ext cx="2133600" cy="1066800"/>
            <a:chOff x="2208" y="1536"/>
            <a:chExt cx="1344" cy="672"/>
          </a:xfrm>
        </p:grpSpPr>
        <p:sp>
          <p:nvSpPr>
            <p:cNvPr id="185" name="Line 42"/>
            <p:cNvSpPr>
              <a:spLocks noChangeShapeType="1"/>
            </p:cNvSpPr>
            <p:nvPr/>
          </p:nvSpPr>
          <p:spPr bwMode="auto">
            <a:xfrm flipH="1" flipV="1">
              <a:off x="2880" y="1536"/>
              <a:ext cx="672" cy="672"/>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6" name="Line 43"/>
            <p:cNvSpPr>
              <a:spLocks noChangeShapeType="1"/>
            </p:cNvSpPr>
            <p:nvPr/>
          </p:nvSpPr>
          <p:spPr bwMode="auto">
            <a:xfrm flipV="1">
              <a:off x="2208" y="1536"/>
              <a:ext cx="674" cy="672"/>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7" name="Oval 44"/>
            <p:cNvSpPr>
              <a:spLocks noChangeAspect="1" noChangeArrowheads="1"/>
            </p:cNvSpPr>
            <p:nvPr/>
          </p:nvSpPr>
          <p:spPr bwMode="auto">
            <a:xfrm>
              <a:off x="2402" y="1728"/>
              <a:ext cx="190" cy="285"/>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88" name="Oval 45"/>
            <p:cNvSpPr>
              <a:spLocks noChangeAspect="1" noChangeArrowheads="1"/>
            </p:cNvSpPr>
            <p:nvPr/>
          </p:nvSpPr>
          <p:spPr bwMode="auto">
            <a:xfrm>
              <a:off x="3168" y="1728"/>
              <a:ext cx="190" cy="285"/>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pic>
        <p:nvPicPr>
          <p:cNvPr id="189" name="Picture 46" descr="Nexus_Switch_4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4575" y="1311275"/>
            <a:ext cx="1414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4938" y="1997075"/>
            <a:ext cx="5254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1"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5070475"/>
            <a:ext cx="5254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2"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5400" y="5070475"/>
            <a:ext cx="5254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3" name="Picture 50" descr="SS3_SW_4900_3C177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248025"/>
            <a:ext cx="1447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51" descr="SS3_SW_4900_3C177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3243263"/>
            <a:ext cx="1447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52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7"/>
                                        </p:tgtEl>
                                        <p:attrNameLst>
                                          <p:attrName>style.visibility</p:attrName>
                                        </p:attrNameLst>
                                      </p:cBhvr>
                                      <p:to>
                                        <p:strVal val="visible"/>
                                      </p:to>
                                    </p:set>
                                  </p:childTnLst>
                                  <p:subTnLst>
                                    <p:set>
                                      <p:cBhvr override="childStyle">
                                        <p:cTn dur="1" fill="hold" display="0" masterRel="nextClick" afterEffect="1"/>
                                        <p:tgtEl>
                                          <p:spTgt spid="14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84"/>
                                        </p:tgtEl>
                                        <p:attrNameLst>
                                          <p:attrName>style.visibility</p:attrName>
                                        </p:attrNameLst>
                                      </p:cBhvr>
                                      <p:to>
                                        <p:strVal val="visible"/>
                                      </p:to>
                                    </p:se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dissolve">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66"/>
                                        </p:tgtEl>
                                        <p:attrNameLst>
                                          <p:attrName>style.visibility</p:attrName>
                                        </p:attrNameLst>
                                      </p:cBhvr>
                                      <p:to>
                                        <p:strVal val="visible"/>
                                      </p:to>
                                    </p:se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dissolve">
                                      <p:cBhvr>
                                        <p:cTn id="25" dur="500"/>
                                        <p:tgtEl>
                                          <p:spTgt spid="1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71"/>
                                        </p:tgtEl>
                                        <p:attrNameLst>
                                          <p:attrName>style.visibility</p:attrName>
                                        </p:attrNameLst>
                                      </p:cBhvr>
                                      <p:to>
                                        <p:strVal val="visible"/>
                                      </p:to>
                                    </p:se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dissolve">
                                      <p:cBhvr>
                                        <p:cTn id="3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Link Aggregation or </a:t>
            </a:r>
            <a:r>
              <a:rPr lang="en-US" altLang="es-CO" dirty="0" err="1"/>
              <a:t>Trunking</a:t>
            </a:r>
            <a:endParaRPr lang="es-CO" dirty="0">
              <a:solidFill>
                <a:srgbClr val="FF0000"/>
              </a:solidFill>
            </a:endParaRPr>
          </a:p>
        </p:txBody>
      </p:sp>
      <p:sp>
        <p:nvSpPr>
          <p:cNvPr id="3" name="2 Marcador de fecha"/>
          <p:cNvSpPr>
            <a:spLocks noGrp="1"/>
          </p:cNvSpPr>
          <p:nvPr>
            <p:ph type="dt" sz="half" idx="10"/>
          </p:nvPr>
        </p:nvSpPr>
        <p:spPr/>
        <p:txBody>
          <a:bodyPr/>
          <a:lstStyle/>
          <a:p>
            <a:fld id="{FD45AD6B-CA4F-4FC7-902A-A28944BEBC61}"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61</a:t>
            </a:fld>
            <a:endParaRPr lang="es-CO"/>
          </a:p>
        </p:txBody>
      </p:sp>
      <p:sp>
        <p:nvSpPr>
          <p:cNvPr id="4" name="3 Rectángulo"/>
          <p:cNvSpPr/>
          <p:nvPr/>
        </p:nvSpPr>
        <p:spPr>
          <a:xfrm>
            <a:off x="1570892" y="1465946"/>
            <a:ext cx="5439508" cy="4524315"/>
          </a:xfrm>
          <a:prstGeom prst="rect">
            <a:avLst/>
          </a:prstGeom>
        </p:spPr>
        <p:txBody>
          <a:bodyPr wrap="square">
            <a:spAutoFit/>
          </a:bodyPr>
          <a:lstStyle/>
          <a:p>
            <a:pPr marL="342900" indent="-342900">
              <a:buFont typeface="Wingdings" panose="05000000000000000000" pitchFamily="2" charset="2"/>
              <a:buChar char="Ø"/>
            </a:pPr>
            <a:r>
              <a:rPr lang="en-US" altLang="es-CO" sz="2400" b="1" dirty="0">
                <a:solidFill>
                  <a:srgbClr val="0070C0"/>
                </a:solidFill>
              </a:rPr>
              <a:t>IEEE 802.3ad</a:t>
            </a:r>
          </a:p>
          <a:p>
            <a:pPr marL="342900" indent="-342900">
              <a:buFont typeface="Arial" panose="020B0604020202020204" pitchFamily="34" charset="0"/>
              <a:buChar char="•"/>
            </a:pPr>
            <a:endParaRPr lang="en-US" sz="2400" b="1" dirty="0">
              <a:solidFill>
                <a:srgbClr val="0070C0"/>
              </a:solidFill>
            </a:endParaRPr>
          </a:p>
          <a:p>
            <a:pPr marL="342900" indent="-342900">
              <a:buFont typeface="Arial" panose="020B0604020202020204" pitchFamily="34" charset="0"/>
              <a:buChar char="•"/>
            </a:pPr>
            <a:r>
              <a:rPr lang="en-US" sz="2400" dirty="0"/>
              <a:t>Allows you to create high-speed, point-to-point, or multipoint connections without changing or replacing existing hardware or cabling</a:t>
            </a:r>
          </a:p>
          <a:p>
            <a:pPr marL="342900" indent="-342900">
              <a:buFont typeface="Arial" panose="020B0604020202020204" pitchFamily="34" charset="0"/>
              <a:buChar char="•"/>
            </a:pPr>
            <a:r>
              <a:rPr lang="en-US" sz="2400" dirty="0"/>
              <a:t>Provides incremental bandwidth and redundancy between devices</a:t>
            </a:r>
          </a:p>
          <a:p>
            <a:pPr marL="342900" indent="-342900">
              <a:buFont typeface="Arial" panose="020B0604020202020204" pitchFamily="34" charset="0"/>
              <a:buChar char="•"/>
            </a:pPr>
            <a:r>
              <a:rPr lang="en-US" sz="2400" dirty="0"/>
              <a:t>An aggregate link is treated the same as a single-cable link when configuring spanning tree, VLANs, routing, and SNMP management</a:t>
            </a:r>
          </a:p>
        </p:txBody>
      </p:sp>
      <p:sp>
        <p:nvSpPr>
          <p:cNvPr id="5" name="4 CuadroTexto"/>
          <p:cNvSpPr txBox="1"/>
          <p:nvPr/>
        </p:nvSpPr>
        <p:spPr>
          <a:xfrm>
            <a:off x="8522677" y="3066384"/>
            <a:ext cx="1861407" cy="584775"/>
          </a:xfrm>
          <a:prstGeom prst="rect">
            <a:avLst/>
          </a:prstGeom>
          <a:noFill/>
        </p:spPr>
        <p:txBody>
          <a:bodyPr wrap="none" rtlCol="0">
            <a:spAutoFit/>
          </a:bodyPr>
          <a:lstStyle/>
          <a:p>
            <a:r>
              <a:rPr lang="es-CO" sz="3200" dirty="0">
                <a:solidFill>
                  <a:srgbClr val="0070C0"/>
                </a:solidFill>
              </a:rPr>
              <a:t>Beneficios</a:t>
            </a:r>
          </a:p>
        </p:txBody>
      </p:sp>
      <p:sp>
        <p:nvSpPr>
          <p:cNvPr id="8" name="7 Flecha derecha"/>
          <p:cNvSpPr/>
          <p:nvPr/>
        </p:nvSpPr>
        <p:spPr>
          <a:xfrm flipH="1">
            <a:off x="8686799" y="3602854"/>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22224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Link Aggregation or </a:t>
            </a:r>
            <a:r>
              <a:rPr lang="en-US" altLang="es-CO" dirty="0" err="1"/>
              <a:t>Trunking</a:t>
            </a:r>
            <a:endParaRPr lang="es-CO" dirty="0">
              <a:solidFill>
                <a:srgbClr val="FF0000"/>
              </a:solidFill>
            </a:endParaRPr>
          </a:p>
        </p:txBody>
      </p:sp>
      <p:sp>
        <p:nvSpPr>
          <p:cNvPr id="3" name="2 Marcador de fecha"/>
          <p:cNvSpPr>
            <a:spLocks noGrp="1"/>
          </p:cNvSpPr>
          <p:nvPr>
            <p:ph type="dt" sz="half" idx="10"/>
          </p:nvPr>
        </p:nvSpPr>
        <p:spPr/>
        <p:txBody>
          <a:bodyPr/>
          <a:lstStyle/>
          <a:p>
            <a:fld id="{70F7DBB1-703A-4959-A34E-38C3B07B0F11}"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62</a:t>
            </a:fld>
            <a:endParaRPr lang="es-CO"/>
          </a:p>
        </p:txBody>
      </p:sp>
      <p:sp>
        <p:nvSpPr>
          <p:cNvPr id="5" name="4 CuadroTexto"/>
          <p:cNvSpPr txBox="1"/>
          <p:nvPr/>
        </p:nvSpPr>
        <p:spPr>
          <a:xfrm>
            <a:off x="7326924" y="1800292"/>
            <a:ext cx="2954215" cy="1077218"/>
          </a:xfrm>
          <a:prstGeom prst="rect">
            <a:avLst/>
          </a:prstGeom>
          <a:noFill/>
        </p:spPr>
        <p:txBody>
          <a:bodyPr wrap="square" rtlCol="0">
            <a:spAutoFit/>
          </a:bodyPr>
          <a:lstStyle/>
          <a:p>
            <a:r>
              <a:rPr lang="es-CO" sz="3200" dirty="0">
                <a:solidFill>
                  <a:srgbClr val="0070C0"/>
                </a:solidFill>
              </a:rPr>
              <a:t>En esquemas  propietarios</a:t>
            </a:r>
          </a:p>
        </p:txBody>
      </p:sp>
      <p:sp>
        <p:nvSpPr>
          <p:cNvPr id="8" name="7 Flecha derecha"/>
          <p:cNvSpPr/>
          <p:nvPr/>
        </p:nvSpPr>
        <p:spPr>
          <a:xfrm flipH="1">
            <a:off x="7517055" y="2947849"/>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Rectángulo"/>
          <p:cNvSpPr/>
          <p:nvPr/>
        </p:nvSpPr>
        <p:spPr>
          <a:xfrm>
            <a:off x="808893" y="1607654"/>
            <a:ext cx="6096000" cy="4647426"/>
          </a:xfrm>
          <a:prstGeom prst="rect">
            <a:avLst/>
          </a:prstGeom>
        </p:spPr>
        <p:txBody>
          <a:bodyPr>
            <a:spAutoFit/>
          </a:bodyPr>
          <a:lstStyle/>
          <a:p>
            <a:pPr marL="285750" indent="-285750">
              <a:buFont typeface="Arial" panose="020B0604020202020204" pitchFamily="34" charset="0"/>
              <a:buChar char="•"/>
            </a:pPr>
            <a:r>
              <a:rPr lang="en-US" sz="2400" dirty="0"/>
              <a:t>Operates in multi-vendor environment</a:t>
            </a:r>
          </a:p>
          <a:p>
            <a:pPr marL="285750" indent="-285750">
              <a:buFont typeface="Arial" panose="020B0604020202020204" pitchFamily="34" charset="0"/>
              <a:buChar char="•"/>
            </a:pPr>
            <a:r>
              <a:rPr lang="en-US" sz="2400" dirty="0"/>
              <a:t>Backwards compatibility with       aggregation-unaware devices</a:t>
            </a:r>
          </a:p>
          <a:p>
            <a:pPr marL="285750" indent="-285750">
              <a:buFont typeface="Arial" panose="020B0604020202020204" pitchFamily="34" charset="0"/>
              <a:buChar char="•"/>
            </a:pPr>
            <a:r>
              <a:rPr lang="en-US" sz="2400" dirty="0"/>
              <a:t>Automatic configuration through the use of a Link Aggregation Control Protocol (</a:t>
            </a:r>
            <a:r>
              <a:rPr lang="en-US" sz="2400" dirty="0">
                <a:solidFill>
                  <a:srgbClr val="0070C0"/>
                </a:solidFill>
              </a:rPr>
              <a:t>LACP)</a:t>
            </a:r>
          </a:p>
          <a:p>
            <a:pPr marL="285750" indent="-285750">
              <a:buFont typeface="Arial" panose="020B0604020202020204" pitchFamily="34" charset="0"/>
              <a:buChar char="•"/>
            </a:pPr>
            <a:r>
              <a:rPr lang="en-US" sz="2400" dirty="0"/>
              <a:t>Rapid configuration and reconfiguration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following are not supported by 802.3ad:</a:t>
            </a:r>
          </a:p>
          <a:p>
            <a:pPr marL="1077913" indent="-457200">
              <a:buFont typeface="Wingdings" panose="05000000000000000000" pitchFamily="2" charset="2"/>
              <a:buChar char="§"/>
            </a:pPr>
            <a:r>
              <a:rPr lang="en-US" sz="2000" dirty="0"/>
              <a:t>Multipoint Aggregations</a:t>
            </a:r>
          </a:p>
          <a:p>
            <a:pPr marL="1077913" indent="-457200">
              <a:buFont typeface="Wingdings" panose="05000000000000000000" pitchFamily="2" charset="2"/>
              <a:buChar char="§"/>
            </a:pPr>
            <a:r>
              <a:rPr lang="en-US" sz="2000" dirty="0"/>
              <a:t>Dissimilar MACs</a:t>
            </a:r>
          </a:p>
          <a:p>
            <a:pPr marL="1077913" indent="-457200">
              <a:buFont typeface="Wingdings" panose="05000000000000000000" pitchFamily="2" charset="2"/>
              <a:buChar char="§"/>
            </a:pPr>
            <a:r>
              <a:rPr lang="en-US" sz="2000" dirty="0"/>
              <a:t>Half duplex operation</a:t>
            </a:r>
          </a:p>
          <a:p>
            <a:pPr marL="1077913" indent="-457200">
              <a:buFont typeface="Wingdings" panose="05000000000000000000" pitchFamily="2" charset="2"/>
              <a:buChar char="§"/>
            </a:pPr>
            <a:r>
              <a:rPr lang="en-US" sz="2000" dirty="0"/>
              <a:t>Operation across multiple data rates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024069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LACP</a:t>
            </a:r>
            <a:endParaRPr lang="es-CO" dirty="0">
              <a:solidFill>
                <a:srgbClr val="FF0000"/>
              </a:solidFill>
            </a:endParaRPr>
          </a:p>
        </p:txBody>
      </p:sp>
      <p:sp>
        <p:nvSpPr>
          <p:cNvPr id="3" name="2 Marcador de fecha"/>
          <p:cNvSpPr>
            <a:spLocks noGrp="1"/>
          </p:cNvSpPr>
          <p:nvPr>
            <p:ph type="dt" sz="half" idx="10"/>
          </p:nvPr>
        </p:nvSpPr>
        <p:spPr/>
        <p:txBody>
          <a:bodyPr/>
          <a:lstStyle/>
          <a:p>
            <a:fld id="{EFB3171D-8677-440F-BC1A-DF88B2FEC115}"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63</a:t>
            </a:fld>
            <a:endParaRPr lang="es-CO"/>
          </a:p>
        </p:txBody>
      </p:sp>
      <p:sp>
        <p:nvSpPr>
          <p:cNvPr id="8" name="7 Flecha derecha"/>
          <p:cNvSpPr/>
          <p:nvPr/>
        </p:nvSpPr>
        <p:spPr>
          <a:xfrm flipH="1">
            <a:off x="9341888" y="3652165"/>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Rectángulo"/>
          <p:cNvSpPr/>
          <p:nvPr/>
        </p:nvSpPr>
        <p:spPr>
          <a:xfrm>
            <a:off x="808893" y="1607654"/>
            <a:ext cx="6096000" cy="461665"/>
          </a:xfrm>
          <a:prstGeom prst="rect">
            <a:avLst/>
          </a:prstGeom>
        </p:spPr>
        <p:txBody>
          <a:bodyPr>
            <a:spAutoFit/>
          </a:bodyPr>
          <a:lstStyle/>
          <a:p>
            <a:pPr marL="285750" indent="-285750">
              <a:buFont typeface="Arial" panose="020B0604020202020204" pitchFamily="34" charset="0"/>
              <a:buChar char="•"/>
            </a:pPr>
            <a:endParaRPr lang="en-US" sz="2400" dirty="0"/>
          </a:p>
        </p:txBody>
      </p:sp>
      <p:sp>
        <p:nvSpPr>
          <p:cNvPr id="10" name="Rectangle 3"/>
          <p:cNvSpPr>
            <a:spLocks noChangeArrowheads="1"/>
          </p:cNvSpPr>
          <p:nvPr/>
        </p:nvSpPr>
        <p:spPr bwMode="auto">
          <a:xfrm>
            <a:off x="1665288" y="2133600"/>
            <a:ext cx="1295400" cy="3200400"/>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1" name="Text Box 4"/>
          <p:cNvSpPr txBox="1">
            <a:spLocks noChangeArrowheads="1"/>
          </p:cNvSpPr>
          <p:nvPr/>
        </p:nvSpPr>
        <p:spPr bwMode="auto">
          <a:xfrm>
            <a:off x="920750" y="1687513"/>
            <a:ext cx="279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dirty="0">
                <a:solidFill>
                  <a:srgbClr val="000000"/>
                </a:solidFill>
                <a:latin typeface="Arial" pitchFamily="34" charset="0"/>
                <a:cs typeface="Arial" pitchFamily="34" charset="0"/>
              </a:rPr>
              <a:t>System A, High Priority</a:t>
            </a:r>
          </a:p>
        </p:txBody>
      </p:sp>
      <p:sp>
        <p:nvSpPr>
          <p:cNvPr id="12" name="Oval 5"/>
          <p:cNvSpPr>
            <a:spLocks noChangeArrowheads="1"/>
          </p:cNvSpPr>
          <p:nvPr/>
        </p:nvSpPr>
        <p:spPr bwMode="auto">
          <a:xfrm>
            <a:off x="2160588" y="2408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 name="Oval 6"/>
          <p:cNvSpPr>
            <a:spLocks noChangeArrowheads="1"/>
          </p:cNvSpPr>
          <p:nvPr/>
        </p:nvSpPr>
        <p:spPr bwMode="auto">
          <a:xfrm>
            <a:off x="2160588" y="3154363"/>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 name="Oval 7"/>
          <p:cNvSpPr>
            <a:spLocks noChangeArrowheads="1"/>
          </p:cNvSpPr>
          <p:nvPr/>
        </p:nvSpPr>
        <p:spPr bwMode="auto">
          <a:xfrm>
            <a:off x="2160588" y="3932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 name="Oval 8"/>
          <p:cNvSpPr>
            <a:spLocks noChangeArrowheads="1"/>
          </p:cNvSpPr>
          <p:nvPr/>
        </p:nvSpPr>
        <p:spPr bwMode="auto">
          <a:xfrm>
            <a:off x="2160588" y="4694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 name="Text Box 9"/>
          <p:cNvSpPr txBox="1">
            <a:spLocks noChangeArrowheads="1"/>
          </p:cNvSpPr>
          <p:nvPr/>
        </p:nvSpPr>
        <p:spPr bwMode="auto">
          <a:xfrm>
            <a:off x="1752600" y="23622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1</a:t>
            </a:r>
          </a:p>
        </p:txBody>
      </p:sp>
      <p:sp>
        <p:nvSpPr>
          <p:cNvPr id="17" name="Text Box 10"/>
          <p:cNvSpPr txBox="1">
            <a:spLocks noChangeArrowheads="1"/>
          </p:cNvSpPr>
          <p:nvPr/>
        </p:nvSpPr>
        <p:spPr bwMode="auto">
          <a:xfrm>
            <a:off x="1752600" y="31083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2</a:t>
            </a:r>
          </a:p>
        </p:txBody>
      </p:sp>
      <p:sp>
        <p:nvSpPr>
          <p:cNvPr id="18" name="Text Box 11"/>
          <p:cNvSpPr txBox="1">
            <a:spLocks noChangeArrowheads="1"/>
          </p:cNvSpPr>
          <p:nvPr/>
        </p:nvSpPr>
        <p:spPr bwMode="auto">
          <a:xfrm>
            <a:off x="1752600" y="38862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3</a:t>
            </a:r>
          </a:p>
        </p:txBody>
      </p:sp>
      <p:sp>
        <p:nvSpPr>
          <p:cNvPr id="19" name="Text Box 12"/>
          <p:cNvSpPr txBox="1">
            <a:spLocks noChangeArrowheads="1"/>
          </p:cNvSpPr>
          <p:nvPr/>
        </p:nvSpPr>
        <p:spPr bwMode="auto">
          <a:xfrm>
            <a:off x="1752600" y="46482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4</a:t>
            </a:r>
          </a:p>
        </p:txBody>
      </p:sp>
      <p:sp>
        <p:nvSpPr>
          <p:cNvPr id="20" name="Rectangle 13"/>
          <p:cNvSpPr>
            <a:spLocks noChangeArrowheads="1"/>
          </p:cNvSpPr>
          <p:nvPr/>
        </p:nvSpPr>
        <p:spPr bwMode="auto">
          <a:xfrm>
            <a:off x="6096000" y="2133600"/>
            <a:ext cx="1295400" cy="3200400"/>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21" name="Text Box 14"/>
          <p:cNvSpPr txBox="1">
            <a:spLocks noChangeArrowheads="1"/>
          </p:cNvSpPr>
          <p:nvPr/>
        </p:nvSpPr>
        <p:spPr bwMode="auto">
          <a:xfrm>
            <a:off x="5380038" y="1687513"/>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System B, Low Priority</a:t>
            </a:r>
          </a:p>
        </p:txBody>
      </p:sp>
      <p:sp>
        <p:nvSpPr>
          <p:cNvPr id="22" name="Oval 15"/>
          <p:cNvSpPr>
            <a:spLocks noChangeArrowheads="1"/>
          </p:cNvSpPr>
          <p:nvPr/>
        </p:nvSpPr>
        <p:spPr bwMode="auto">
          <a:xfrm>
            <a:off x="6591300" y="2408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3" name="Oval 16"/>
          <p:cNvSpPr>
            <a:spLocks noChangeArrowheads="1"/>
          </p:cNvSpPr>
          <p:nvPr/>
        </p:nvSpPr>
        <p:spPr bwMode="auto">
          <a:xfrm>
            <a:off x="6591300" y="3154363"/>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4" name="Oval 17"/>
          <p:cNvSpPr>
            <a:spLocks noChangeArrowheads="1"/>
          </p:cNvSpPr>
          <p:nvPr/>
        </p:nvSpPr>
        <p:spPr bwMode="auto">
          <a:xfrm>
            <a:off x="6591300" y="3932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5" name="Oval 18"/>
          <p:cNvSpPr>
            <a:spLocks noChangeArrowheads="1"/>
          </p:cNvSpPr>
          <p:nvPr/>
        </p:nvSpPr>
        <p:spPr bwMode="auto">
          <a:xfrm>
            <a:off x="6591300" y="4694238"/>
            <a:ext cx="304800" cy="304800"/>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26" name="Text Box 19"/>
          <p:cNvSpPr txBox="1">
            <a:spLocks noChangeArrowheads="1"/>
          </p:cNvSpPr>
          <p:nvPr/>
        </p:nvSpPr>
        <p:spPr bwMode="auto">
          <a:xfrm>
            <a:off x="6913563" y="23622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4</a:t>
            </a:r>
          </a:p>
        </p:txBody>
      </p:sp>
      <p:sp>
        <p:nvSpPr>
          <p:cNvPr id="27" name="Text Box 20"/>
          <p:cNvSpPr txBox="1">
            <a:spLocks noChangeArrowheads="1"/>
          </p:cNvSpPr>
          <p:nvPr/>
        </p:nvSpPr>
        <p:spPr bwMode="auto">
          <a:xfrm>
            <a:off x="6913563" y="3108325"/>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3</a:t>
            </a:r>
          </a:p>
        </p:txBody>
      </p:sp>
      <p:sp>
        <p:nvSpPr>
          <p:cNvPr id="28" name="Text Box 21"/>
          <p:cNvSpPr txBox="1">
            <a:spLocks noChangeArrowheads="1"/>
          </p:cNvSpPr>
          <p:nvPr/>
        </p:nvSpPr>
        <p:spPr bwMode="auto">
          <a:xfrm>
            <a:off x="6913563" y="38862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2</a:t>
            </a:r>
          </a:p>
        </p:txBody>
      </p:sp>
      <p:sp>
        <p:nvSpPr>
          <p:cNvPr id="29" name="Text Box 22"/>
          <p:cNvSpPr txBox="1">
            <a:spLocks noChangeArrowheads="1"/>
          </p:cNvSpPr>
          <p:nvPr/>
        </p:nvSpPr>
        <p:spPr bwMode="auto">
          <a:xfrm>
            <a:off x="6913563" y="46482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1</a:t>
            </a:r>
          </a:p>
        </p:txBody>
      </p:sp>
      <p:sp>
        <p:nvSpPr>
          <p:cNvPr id="30" name="Line 23"/>
          <p:cNvSpPr>
            <a:spLocks noChangeShapeType="1"/>
          </p:cNvSpPr>
          <p:nvPr/>
        </p:nvSpPr>
        <p:spPr bwMode="auto">
          <a:xfrm>
            <a:off x="2449513" y="25908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1" name="Line 24"/>
          <p:cNvSpPr>
            <a:spLocks noChangeShapeType="1"/>
          </p:cNvSpPr>
          <p:nvPr/>
        </p:nvSpPr>
        <p:spPr bwMode="auto">
          <a:xfrm>
            <a:off x="2449513" y="32893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2" name="Line 25"/>
          <p:cNvSpPr>
            <a:spLocks noChangeShapeType="1"/>
          </p:cNvSpPr>
          <p:nvPr/>
        </p:nvSpPr>
        <p:spPr bwMode="auto">
          <a:xfrm>
            <a:off x="2449513" y="40941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3" name="Line 26"/>
          <p:cNvSpPr>
            <a:spLocks noChangeShapeType="1"/>
          </p:cNvSpPr>
          <p:nvPr/>
        </p:nvSpPr>
        <p:spPr bwMode="auto">
          <a:xfrm>
            <a:off x="2449513" y="48434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4" name="Line 27"/>
          <p:cNvSpPr>
            <a:spLocks noChangeShapeType="1"/>
          </p:cNvSpPr>
          <p:nvPr/>
        </p:nvSpPr>
        <p:spPr bwMode="auto">
          <a:xfrm>
            <a:off x="2920207" y="5949462"/>
            <a:ext cx="666750"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5" name="Line 28"/>
          <p:cNvSpPr>
            <a:spLocks noChangeShapeType="1"/>
          </p:cNvSpPr>
          <p:nvPr/>
        </p:nvSpPr>
        <p:spPr bwMode="auto">
          <a:xfrm>
            <a:off x="2920207" y="6254262"/>
            <a:ext cx="6715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6" name="Text Box 29"/>
          <p:cNvSpPr txBox="1">
            <a:spLocks noChangeArrowheads="1"/>
          </p:cNvSpPr>
          <p:nvPr/>
        </p:nvSpPr>
        <p:spPr bwMode="auto">
          <a:xfrm>
            <a:off x="3771107" y="5720862"/>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Active</a:t>
            </a:r>
          </a:p>
        </p:txBody>
      </p:sp>
      <p:sp>
        <p:nvSpPr>
          <p:cNvPr id="37" name="Text Box 30"/>
          <p:cNvSpPr txBox="1">
            <a:spLocks noChangeArrowheads="1"/>
          </p:cNvSpPr>
          <p:nvPr/>
        </p:nvSpPr>
        <p:spPr bwMode="auto">
          <a:xfrm>
            <a:off x="3771107" y="6025662"/>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Standby</a:t>
            </a:r>
          </a:p>
        </p:txBody>
      </p:sp>
      <p:sp>
        <p:nvSpPr>
          <p:cNvPr id="38" name="Oval 31"/>
          <p:cNvSpPr>
            <a:spLocks noChangeArrowheads="1"/>
          </p:cNvSpPr>
          <p:nvPr/>
        </p:nvSpPr>
        <p:spPr bwMode="auto">
          <a:xfrm>
            <a:off x="4114800" y="2362200"/>
            <a:ext cx="838200" cy="1143000"/>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9" name="Line 32"/>
          <p:cNvSpPr>
            <a:spLocks noChangeShapeType="1"/>
          </p:cNvSpPr>
          <p:nvPr/>
        </p:nvSpPr>
        <p:spPr bwMode="auto">
          <a:xfrm flipV="1">
            <a:off x="1143000" y="2590800"/>
            <a:ext cx="0" cy="2438400"/>
          </a:xfrm>
          <a:prstGeom prst="line">
            <a:avLst/>
          </a:prstGeom>
          <a:noFill/>
          <a:ln w="4445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0" name="Text Box 33"/>
          <p:cNvSpPr txBox="1">
            <a:spLocks noChangeArrowheads="1"/>
          </p:cNvSpPr>
          <p:nvPr/>
        </p:nvSpPr>
        <p:spPr bwMode="auto">
          <a:xfrm rot="16200000">
            <a:off x="37307" y="35425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41" name="Line 34"/>
          <p:cNvSpPr>
            <a:spLocks noChangeShapeType="1"/>
          </p:cNvSpPr>
          <p:nvPr/>
        </p:nvSpPr>
        <p:spPr bwMode="auto">
          <a:xfrm flipV="1">
            <a:off x="7924800" y="2590800"/>
            <a:ext cx="0" cy="2438400"/>
          </a:xfrm>
          <a:prstGeom prst="line">
            <a:avLst/>
          </a:prstGeom>
          <a:noFill/>
          <a:ln w="44450">
            <a:solidFill>
              <a:srgbClr val="000000"/>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2" name="Text Box 35"/>
          <p:cNvSpPr txBox="1">
            <a:spLocks noChangeArrowheads="1"/>
          </p:cNvSpPr>
          <p:nvPr/>
        </p:nvSpPr>
        <p:spPr bwMode="auto">
          <a:xfrm rot="16200000">
            <a:off x="7428707" y="34663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4" name="3 CuadroTexto"/>
          <p:cNvSpPr txBox="1"/>
          <p:nvPr/>
        </p:nvSpPr>
        <p:spPr>
          <a:xfrm>
            <a:off x="9073662" y="3166679"/>
            <a:ext cx="2670924" cy="523220"/>
          </a:xfrm>
          <a:prstGeom prst="rect">
            <a:avLst/>
          </a:prstGeom>
          <a:noFill/>
        </p:spPr>
        <p:txBody>
          <a:bodyPr wrap="none" rtlCol="0">
            <a:spAutoFit/>
          </a:bodyPr>
          <a:lstStyle/>
          <a:p>
            <a:r>
              <a:rPr lang="es-CO" sz="2800" dirty="0">
                <a:solidFill>
                  <a:srgbClr val="0070C0"/>
                </a:solidFill>
              </a:rPr>
              <a:t>¿Cómo funciona?</a:t>
            </a:r>
          </a:p>
        </p:txBody>
      </p:sp>
    </p:spTree>
    <p:extLst>
      <p:ext uri="{BB962C8B-B14F-4D97-AF65-F5344CB8AC3E}">
        <p14:creationId xmlns:p14="http://schemas.microsoft.com/office/powerpoint/2010/main" val="16555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LACP</a:t>
            </a:r>
            <a:endParaRPr lang="es-CO" dirty="0">
              <a:solidFill>
                <a:srgbClr val="FF0000"/>
              </a:solidFill>
            </a:endParaRPr>
          </a:p>
        </p:txBody>
      </p:sp>
      <p:sp>
        <p:nvSpPr>
          <p:cNvPr id="3" name="2 Marcador de fecha"/>
          <p:cNvSpPr>
            <a:spLocks noGrp="1"/>
          </p:cNvSpPr>
          <p:nvPr>
            <p:ph type="dt" sz="half" idx="10"/>
          </p:nvPr>
        </p:nvSpPr>
        <p:spPr/>
        <p:txBody>
          <a:bodyPr/>
          <a:lstStyle/>
          <a:p>
            <a:fld id="{C2B0FA67-DA05-4046-BF91-088425950958}" type="datetime1">
              <a:rPr lang="es-CO" smtClean="0"/>
              <a:t>15/10/2022</a:t>
            </a:fld>
            <a:endParaRPr lang="es-CO" dirty="0"/>
          </a:p>
        </p:txBody>
      </p:sp>
      <p:sp>
        <p:nvSpPr>
          <p:cNvPr id="8" name="7 Flecha derecha"/>
          <p:cNvSpPr/>
          <p:nvPr/>
        </p:nvSpPr>
        <p:spPr>
          <a:xfrm flipH="1">
            <a:off x="9341888" y="3652165"/>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CuadroTexto"/>
          <p:cNvSpPr txBox="1"/>
          <p:nvPr/>
        </p:nvSpPr>
        <p:spPr>
          <a:xfrm>
            <a:off x="9073662" y="3166679"/>
            <a:ext cx="2670924" cy="523220"/>
          </a:xfrm>
          <a:prstGeom prst="rect">
            <a:avLst/>
          </a:prstGeom>
          <a:noFill/>
        </p:spPr>
        <p:txBody>
          <a:bodyPr wrap="none" rtlCol="0">
            <a:spAutoFit/>
          </a:bodyPr>
          <a:lstStyle/>
          <a:p>
            <a:r>
              <a:rPr lang="es-CO" sz="2800" dirty="0">
                <a:solidFill>
                  <a:srgbClr val="0070C0"/>
                </a:solidFill>
              </a:rPr>
              <a:t>¿Cómo funciona?</a:t>
            </a:r>
          </a:p>
        </p:txBody>
      </p:sp>
      <p:sp>
        <p:nvSpPr>
          <p:cNvPr id="43" name="Line 3"/>
          <p:cNvSpPr>
            <a:spLocks noChangeShapeType="1"/>
          </p:cNvSpPr>
          <p:nvPr/>
        </p:nvSpPr>
        <p:spPr bwMode="auto">
          <a:xfrm>
            <a:off x="3263900" y="5869110"/>
            <a:ext cx="666750"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4" name="Line 4"/>
          <p:cNvSpPr>
            <a:spLocks noChangeShapeType="1"/>
          </p:cNvSpPr>
          <p:nvPr/>
        </p:nvSpPr>
        <p:spPr bwMode="auto">
          <a:xfrm>
            <a:off x="3263900" y="6173910"/>
            <a:ext cx="6715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5" name="Text Box 5"/>
          <p:cNvSpPr txBox="1">
            <a:spLocks noChangeArrowheads="1"/>
          </p:cNvSpPr>
          <p:nvPr/>
        </p:nvSpPr>
        <p:spPr bwMode="auto">
          <a:xfrm>
            <a:off x="4114800" y="564051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Active</a:t>
            </a:r>
          </a:p>
        </p:txBody>
      </p:sp>
      <p:sp>
        <p:nvSpPr>
          <p:cNvPr id="46" name="Text Box 6"/>
          <p:cNvSpPr txBox="1">
            <a:spLocks noChangeArrowheads="1"/>
          </p:cNvSpPr>
          <p:nvPr/>
        </p:nvSpPr>
        <p:spPr bwMode="auto">
          <a:xfrm>
            <a:off x="4114800" y="5945310"/>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Standby</a:t>
            </a:r>
          </a:p>
        </p:txBody>
      </p:sp>
      <p:grpSp>
        <p:nvGrpSpPr>
          <p:cNvPr id="47" name="Group 7"/>
          <p:cNvGrpSpPr>
            <a:grpSpLocks/>
          </p:cNvGrpSpPr>
          <p:nvPr/>
        </p:nvGrpSpPr>
        <p:grpSpPr bwMode="auto">
          <a:xfrm>
            <a:off x="915988" y="1687513"/>
            <a:ext cx="2794000" cy="3646487"/>
            <a:chOff x="577" y="1063"/>
            <a:chExt cx="1760" cy="2297"/>
          </a:xfrm>
        </p:grpSpPr>
        <p:sp>
          <p:nvSpPr>
            <p:cNvPr id="48" name="Rectangle 8"/>
            <p:cNvSpPr>
              <a:spLocks noChangeArrowheads="1"/>
            </p:cNvSpPr>
            <p:nvPr/>
          </p:nvSpPr>
          <p:spPr bwMode="auto">
            <a:xfrm>
              <a:off x="1049" y="1344"/>
              <a:ext cx="816" cy="2016"/>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49" name="Text Box 9"/>
            <p:cNvSpPr txBox="1">
              <a:spLocks noChangeArrowheads="1"/>
            </p:cNvSpPr>
            <p:nvPr/>
          </p:nvSpPr>
          <p:spPr bwMode="auto">
            <a:xfrm>
              <a:off x="577" y="1063"/>
              <a:ext cx="17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System A, High Priority</a:t>
              </a:r>
            </a:p>
          </p:txBody>
        </p:sp>
        <p:sp>
          <p:nvSpPr>
            <p:cNvPr id="50" name="Oval 10"/>
            <p:cNvSpPr>
              <a:spLocks noChangeArrowheads="1"/>
            </p:cNvSpPr>
            <p:nvPr/>
          </p:nvSpPr>
          <p:spPr bwMode="auto">
            <a:xfrm>
              <a:off x="1361" y="151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1" name="Oval 11"/>
            <p:cNvSpPr>
              <a:spLocks noChangeArrowheads="1"/>
            </p:cNvSpPr>
            <p:nvPr/>
          </p:nvSpPr>
          <p:spPr bwMode="auto">
            <a:xfrm>
              <a:off x="1361" y="198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2" name="Oval 12"/>
            <p:cNvSpPr>
              <a:spLocks noChangeArrowheads="1"/>
            </p:cNvSpPr>
            <p:nvPr/>
          </p:nvSpPr>
          <p:spPr bwMode="auto">
            <a:xfrm>
              <a:off x="1361" y="247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3" name="Oval 13"/>
            <p:cNvSpPr>
              <a:spLocks noChangeArrowheads="1"/>
            </p:cNvSpPr>
            <p:nvPr/>
          </p:nvSpPr>
          <p:spPr bwMode="auto">
            <a:xfrm>
              <a:off x="1361" y="295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4" name="Text Box 14"/>
            <p:cNvSpPr txBox="1">
              <a:spLocks noChangeArrowheads="1"/>
            </p:cNvSpPr>
            <p:nvPr/>
          </p:nvSpPr>
          <p:spPr bwMode="auto">
            <a:xfrm>
              <a:off x="1104" y="148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1</a:t>
              </a:r>
            </a:p>
          </p:txBody>
        </p:sp>
        <p:sp>
          <p:nvSpPr>
            <p:cNvPr id="55" name="Text Box 15"/>
            <p:cNvSpPr txBox="1">
              <a:spLocks noChangeArrowheads="1"/>
            </p:cNvSpPr>
            <p:nvPr/>
          </p:nvSpPr>
          <p:spPr bwMode="auto">
            <a:xfrm>
              <a:off x="1104" y="195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2</a:t>
              </a:r>
            </a:p>
          </p:txBody>
        </p:sp>
        <p:sp>
          <p:nvSpPr>
            <p:cNvPr id="56" name="Text Box 16"/>
            <p:cNvSpPr txBox="1">
              <a:spLocks noChangeArrowheads="1"/>
            </p:cNvSpPr>
            <p:nvPr/>
          </p:nvSpPr>
          <p:spPr bwMode="auto">
            <a:xfrm>
              <a:off x="1104"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3</a:t>
              </a:r>
            </a:p>
          </p:txBody>
        </p:sp>
        <p:sp>
          <p:nvSpPr>
            <p:cNvPr id="57" name="Text Box 17"/>
            <p:cNvSpPr txBox="1">
              <a:spLocks noChangeArrowheads="1"/>
            </p:cNvSpPr>
            <p:nvPr/>
          </p:nvSpPr>
          <p:spPr bwMode="auto">
            <a:xfrm>
              <a:off x="1104" y="292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4</a:t>
              </a:r>
            </a:p>
          </p:txBody>
        </p:sp>
      </p:grpSp>
      <p:grpSp>
        <p:nvGrpSpPr>
          <p:cNvPr id="58" name="Group 18"/>
          <p:cNvGrpSpPr>
            <a:grpSpLocks/>
          </p:cNvGrpSpPr>
          <p:nvPr/>
        </p:nvGrpSpPr>
        <p:grpSpPr bwMode="auto">
          <a:xfrm>
            <a:off x="5375275" y="1687513"/>
            <a:ext cx="2736850" cy="3646487"/>
            <a:chOff x="3386" y="1063"/>
            <a:chExt cx="1724" cy="2297"/>
          </a:xfrm>
        </p:grpSpPr>
        <p:sp>
          <p:nvSpPr>
            <p:cNvPr id="59" name="Rectangle 19"/>
            <p:cNvSpPr>
              <a:spLocks noChangeArrowheads="1"/>
            </p:cNvSpPr>
            <p:nvPr/>
          </p:nvSpPr>
          <p:spPr bwMode="auto">
            <a:xfrm>
              <a:off x="3840" y="1344"/>
              <a:ext cx="816" cy="2016"/>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60" name="Text Box 20"/>
            <p:cNvSpPr txBox="1">
              <a:spLocks noChangeArrowheads="1"/>
            </p:cNvSpPr>
            <p:nvPr/>
          </p:nvSpPr>
          <p:spPr bwMode="auto">
            <a:xfrm>
              <a:off x="3386" y="1063"/>
              <a:ext cx="17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System B, Low Priority</a:t>
              </a:r>
            </a:p>
          </p:txBody>
        </p:sp>
        <p:sp>
          <p:nvSpPr>
            <p:cNvPr id="61" name="Oval 21"/>
            <p:cNvSpPr>
              <a:spLocks noChangeArrowheads="1"/>
            </p:cNvSpPr>
            <p:nvPr/>
          </p:nvSpPr>
          <p:spPr bwMode="auto">
            <a:xfrm>
              <a:off x="4152" y="151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2" name="Oval 22"/>
            <p:cNvSpPr>
              <a:spLocks noChangeArrowheads="1"/>
            </p:cNvSpPr>
            <p:nvPr/>
          </p:nvSpPr>
          <p:spPr bwMode="auto">
            <a:xfrm>
              <a:off x="4152" y="198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3" name="Oval 23"/>
            <p:cNvSpPr>
              <a:spLocks noChangeArrowheads="1"/>
            </p:cNvSpPr>
            <p:nvPr/>
          </p:nvSpPr>
          <p:spPr bwMode="auto">
            <a:xfrm>
              <a:off x="4152" y="247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4" name="Oval 24"/>
            <p:cNvSpPr>
              <a:spLocks noChangeArrowheads="1"/>
            </p:cNvSpPr>
            <p:nvPr/>
          </p:nvSpPr>
          <p:spPr bwMode="auto">
            <a:xfrm>
              <a:off x="4152" y="295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5" name="Text Box 25"/>
            <p:cNvSpPr txBox="1">
              <a:spLocks noChangeArrowheads="1"/>
            </p:cNvSpPr>
            <p:nvPr/>
          </p:nvSpPr>
          <p:spPr bwMode="auto">
            <a:xfrm>
              <a:off x="4355" y="148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4</a:t>
              </a:r>
            </a:p>
          </p:txBody>
        </p:sp>
        <p:sp>
          <p:nvSpPr>
            <p:cNvPr id="66" name="Text Box 26"/>
            <p:cNvSpPr txBox="1">
              <a:spLocks noChangeArrowheads="1"/>
            </p:cNvSpPr>
            <p:nvPr/>
          </p:nvSpPr>
          <p:spPr bwMode="auto">
            <a:xfrm>
              <a:off x="4355" y="195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3</a:t>
              </a:r>
            </a:p>
          </p:txBody>
        </p:sp>
        <p:sp>
          <p:nvSpPr>
            <p:cNvPr id="67" name="Text Box 27"/>
            <p:cNvSpPr txBox="1">
              <a:spLocks noChangeArrowheads="1"/>
            </p:cNvSpPr>
            <p:nvPr/>
          </p:nvSpPr>
          <p:spPr bwMode="auto">
            <a:xfrm>
              <a:off x="4355"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2</a:t>
              </a:r>
            </a:p>
          </p:txBody>
        </p:sp>
        <p:sp>
          <p:nvSpPr>
            <p:cNvPr id="68" name="Text Box 28"/>
            <p:cNvSpPr txBox="1">
              <a:spLocks noChangeArrowheads="1"/>
            </p:cNvSpPr>
            <p:nvPr/>
          </p:nvSpPr>
          <p:spPr bwMode="auto">
            <a:xfrm>
              <a:off x="4355" y="292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1</a:t>
              </a:r>
            </a:p>
          </p:txBody>
        </p:sp>
      </p:grpSp>
      <p:sp>
        <p:nvSpPr>
          <p:cNvPr id="69" name="Line 29"/>
          <p:cNvSpPr>
            <a:spLocks noChangeShapeType="1"/>
          </p:cNvSpPr>
          <p:nvPr/>
        </p:nvSpPr>
        <p:spPr bwMode="auto">
          <a:xfrm>
            <a:off x="2449513" y="48434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0" name="Line 30"/>
          <p:cNvSpPr>
            <a:spLocks noChangeShapeType="1"/>
          </p:cNvSpPr>
          <p:nvPr/>
        </p:nvSpPr>
        <p:spPr bwMode="auto">
          <a:xfrm>
            <a:off x="2449513" y="4094163"/>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1" name="Line 31"/>
          <p:cNvSpPr>
            <a:spLocks noChangeShapeType="1"/>
          </p:cNvSpPr>
          <p:nvPr/>
        </p:nvSpPr>
        <p:spPr bwMode="auto">
          <a:xfrm>
            <a:off x="2449513" y="25908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2" name="Line 32"/>
          <p:cNvSpPr>
            <a:spLocks noChangeShapeType="1"/>
          </p:cNvSpPr>
          <p:nvPr/>
        </p:nvSpPr>
        <p:spPr bwMode="auto">
          <a:xfrm>
            <a:off x="2449513" y="40941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3" name="Line 33"/>
          <p:cNvSpPr>
            <a:spLocks noChangeShapeType="1"/>
          </p:cNvSpPr>
          <p:nvPr/>
        </p:nvSpPr>
        <p:spPr bwMode="auto">
          <a:xfrm>
            <a:off x="2449513" y="32893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4" name="Line 34"/>
          <p:cNvSpPr>
            <a:spLocks noChangeShapeType="1"/>
          </p:cNvSpPr>
          <p:nvPr/>
        </p:nvSpPr>
        <p:spPr bwMode="auto">
          <a:xfrm>
            <a:off x="2449513" y="3289300"/>
            <a:ext cx="4176712" cy="0"/>
          </a:xfrm>
          <a:prstGeom prst="line">
            <a:avLst/>
          </a:prstGeom>
          <a:noFill/>
          <a:ln w="444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5" name="Oval 35"/>
          <p:cNvSpPr>
            <a:spLocks noChangeArrowheads="1"/>
          </p:cNvSpPr>
          <p:nvPr/>
        </p:nvSpPr>
        <p:spPr bwMode="auto">
          <a:xfrm>
            <a:off x="4114800" y="2362200"/>
            <a:ext cx="838200" cy="1905000"/>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6" name="Line 36"/>
          <p:cNvSpPr>
            <a:spLocks noChangeShapeType="1"/>
          </p:cNvSpPr>
          <p:nvPr/>
        </p:nvSpPr>
        <p:spPr bwMode="auto">
          <a:xfrm flipV="1">
            <a:off x="1143000" y="2590800"/>
            <a:ext cx="0" cy="2438400"/>
          </a:xfrm>
          <a:prstGeom prst="line">
            <a:avLst/>
          </a:prstGeom>
          <a:noFill/>
          <a:ln w="4445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7" name="Text Box 37"/>
          <p:cNvSpPr txBox="1">
            <a:spLocks noChangeArrowheads="1"/>
          </p:cNvSpPr>
          <p:nvPr/>
        </p:nvSpPr>
        <p:spPr bwMode="auto">
          <a:xfrm rot="16200000">
            <a:off x="37307" y="35425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78" name="Line 38"/>
          <p:cNvSpPr>
            <a:spLocks noChangeShapeType="1"/>
          </p:cNvSpPr>
          <p:nvPr/>
        </p:nvSpPr>
        <p:spPr bwMode="auto">
          <a:xfrm flipV="1">
            <a:off x="7924800" y="2590800"/>
            <a:ext cx="0" cy="2438400"/>
          </a:xfrm>
          <a:prstGeom prst="line">
            <a:avLst/>
          </a:prstGeom>
          <a:noFill/>
          <a:ln w="44450">
            <a:solidFill>
              <a:srgbClr val="000000"/>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9" name="Text Box 39"/>
          <p:cNvSpPr txBox="1">
            <a:spLocks noChangeArrowheads="1"/>
          </p:cNvSpPr>
          <p:nvPr/>
        </p:nvSpPr>
        <p:spPr bwMode="auto">
          <a:xfrm rot="16200000">
            <a:off x="7428707" y="34663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5" name="4 Marcador de pie de página"/>
          <p:cNvSpPr>
            <a:spLocks noGrp="1"/>
          </p:cNvSpPr>
          <p:nvPr>
            <p:ph type="ftr" sz="quarter" idx="11"/>
          </p:nvPr>
        </p:nvSpPr>
        <p:spPr/>
        <p:txBody>
          <a:bodyPr/>
          <a:lstStyle/>
          <a:p>
            <a:r>
              <a:rPr lang="es-CO"/>
              <a:t>Switching &amp; routing</a:t>
            </a:r>
          </a:p>
        </p:txBody>
      </p:sp>
      <p:sp>
        <p:nvSpPr>
          <p:cNvPr id="80" name="79 Marcador de número de diapositiva"/>
          <p:cNvSpPr>
            <a:spLocks noGrp="1"/>
          </p:cNvSpPr>
          <p:nvPr>
            <p:ph type="sldNum" sz="quarter" idx="12"/>
          </p:nvPr>
        </p:nvSpPr>
        <p:spPr/>
        <p:txBody>
          <a:bodyPr/>
          <a:lstStyle/>
          <a:p>
            <a:fld id="{1D98C600-A5FB-4C43-9210-1E9FA66CBA4A}" type="slidenum">
              <a:rPr lang="es-CO" smtClean="0"/>
              <a:t>64</a:t>
            </a:fld>
            <a:endParaRPr lang="es-CO"/>
          </a:p>
        </p:txBody>
      </p:sp>
    </p:spTree>
    <p:extLst>
      <p:ext uri="{BB962C8B-B14F-4D97-AF65-F5344CB8AC3E}">
        <p14:creationId xmlns:p14="http://schemas.microsoft.com/office/powerpoint/2010/main" val="5138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animBg="1"/>
      <p:bldP spid="7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LACP</a:t>
            </a:r>
            <a:endParaRPr lang="es-CO" dirty="0">
              <a:solidFill>
                <a:srgbClr val="FF0000"/>
              </a:solidFill>
            </a:endParaRPr>
          </a:p>
        </p:txBody>
      </p:sp>
      <p:sp>
        <p:nvSpPr>
          <p:cNvPr id="3" name="2 Marcador de fecha"/>
          <p:cNvSpPr>
            <a:spLocks noGrp="1"/>
          </p:cNvSpPr>
          <p:nvPr>
            <p:ph type="dt" sz="half" idx="10"/>
          </p:nvPr>
        </p:nvSpPr>
        <p:spPr/>
        <p:txBody>
          <a:bodyPr/>
          <a:lstStyle/>
          <a:p>
            <a:fld id="{B9D506D7-21AD-44E6-9E48-5C445E9B976D}" type="datetime1">
              <a:rPr lang="es-CO" smtClean="0"/>
              <a:t>15/10/2022</a:t>
            </a:fld>
            <a:endParaRPr lang="es-CO" dirty="0"/>
          </a:p>
        </p:txBody>
      </p:sp>
      <p:sp>
        <p:nvSpPr>
          <p:cNvPr id="8" name="7 Flecha derecha"/>
          <p:cNvSpPr/>
          <p:nvPr/>
        </p:nvSpPr>
        <p:spPr>
          <a:xfrm flipH="1">
            <a:off x="9341888" y="3652165"/>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CuadroTexto"/>
          <p:cNvSpPr txBox="1"/>
          <p:nvPr/>
        </p:nvSpPr>
        <p:spPr>
          <a:xfrm>
            <a:off x="9073662" y="3166679"/>
            <a:ext cx="2670924" cy="523220"/>
          </a:xfrm>
          <a:prstGeom prst="rect">
            <a:avLst/>
          </a:prstGeom>
          <a:noFill/>
        </p:spPr>
        <p:txBody>
          <a:bodyPr wrap="none" rtlCol="0">
            <a:spAutoFit/>
          </a:bodyPr>
          <a:lstStyle/>
          <a:p>
            <a:r>
              <a:rPr lang="es-CO" sz="2800" dirty="0">
                <a:solidFill>
                  <a:srgbClr val="0070C0"/>
                </a:solidFill>
              </a:rPr>
              <a:t>¿Cómo funciona?</a:t>
            </a:r>
          </a:p>
        </p:txBody>
      </p:sp>
      <p:sp>
        <p:nvSpPr>
          <p:cNvPr id="43" name="Line 3"/>
          <p:cNvSpPr>
            <a:spLocks noChangeShapeType="1"/>
          </p:cNvSpPr>
          <p:nvPr/>
        </p:nvSpPr>
        <p:spPr bwMode="auto">
          <a:xfrm>
            <a:off x="3263900" y="5869110"/>
            <a:ext cx="666750"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4" name="Line 4"/>
          <p:cNvSpPr>
            <a:spLocks noChangeShapeType="1"/>
          </p:cNvSpPr>
          <p:nvPr/>
        </p:nvSpPr>
        <p:spPr bwMode="auto">
          <a:xfrm>
            <a:off x="3263900" y="6173910"/>
            <a:ext cx="6715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5" name="Text Box 5"/>
          <p:cNvSpPr txBox="1">
            <a:spLocks noChangeArrowheads="1"/>
          </p:cNvSpPr>
          <p:nvPr/>
        </p:nvSpPr>
        <p:spPr bwMode="auto">
          <a:xfrm>
            <a:off x="4114800" y="564051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Active</a:t>
            </a:r>
          </a:p>
        </p:txBody>
      </p:sp>
      <p:sp>
        <p:nvSpPr>
          <p:cNvPr id="46" name="Text Box 6"/>
          <p:cNvSpPr txBox="1">
            <a:spLocks noChangeArrowheads="1"/>
          </p:cNvSpPr>
          <p:nvPr/>
        </p:nvSpPr>
        <p:spPr bwMode="auto">
          <a:xfrm>
            <a:off x="4114800" y="5945310"/>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Standby</a:t>
            </a:r>
          </a:p>
        </p:txBody>
      </p:sp>
      <p:grpSp>
        <p:nvGrpSpPr>
          <p:cNvPr id="111" name="Group 3"/>
          <p:cNvGrpSpPr>
            <a:grpSpLocks/>
          </p:cNvGrpSpPr>
          <p:nvPr/>
        </p:nvGrpSpPr>
        <p:grpSpPr bwMode="auto">
          <a:xfrm>
            <a:off x="915988" y="1687513"/>
            <a:ext cx="2794000" cy="3646487"/>
            <a:chOff x="577" y="1063"/>
            <a:chExt cx="1760" cy="2297"/>
          </a:xfrm>
        </p:grpSpPr>
        <p:sp>
          <p:nvSpPr>
            <p:cNvPr id="112" name="Rectangle 4"/>
            <p:cNvSpPr>
              <a:spLocks noChangeArrowheads="1"/>
            </p:cNvSpPr>
            <p:nvPr/>
          </p:nvSpPr>
          <p:spPr bwMode="auto">
            <a:xfrm>
              <a:off x="1049" y="1344"/>
              <a:ext cx="816" cy="2016"/>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13" name="Text Box 5"/>
            <p:cNvSpPr txBox="1">
              <a:spLocks noChangeArrowheads="1"/>
            </p:cNvSpPr>
            <p:nvPr/>
          </p:nvSpPr>
          <p:spPr bwMode="auto">
            <a:xfrm>
              <a:off x="577" y="1063"/>
              <a:ext cx="17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System A, High Priority</a:t>
              </a:r>
            </a:p>
          </p:txBody>
        </p:sp>
        <p:sp>
          <p:nvSpPr>
            <p:cNvPr id="114" name="Oval 6"/>
            <p:cNvSpPr>
              <a:spLocks noChangeArrowheads="1"/>
            </p:cNvSpPr>
            <p:nvPr/>
          </p:nvSpPr>
          <p:spPr bwMode="auto">
            <a:xfrm>
              <a:off x="1361" y="151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5" name="Oval 7"/>
            <p:cNvSpPr>
              <a:spLocks noChangeArrowheads="1"/>
            </p:cNvSpPr>
            <p:nvPr/>
          </p:nvSpPr>
          <p:spPr bwMode="auto">
            <a:xfrm>
              <a:off x="1361" y="198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6" name="Oval 8"/>
            <p:cNvSpPr>
              <a:spLocks noChangeArrowheads="1"/>
            </p:cNvSpPr>
            <p:nvPr/>
          </p:nvSpPr>
          <p:spPr bwMode="auto">
            <a:xfrm>
              <a:off x="1361" y="247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7" name="Oval 9"/>
            <p:cNvSpPr>
              <a:spLocks noChangeArrowheads="1"/>
            </p:cNvSpPr>
            <p:nvPr/>
          </p:nvSpPr>
          <p:spPr bwMode="auto">
            <a:xfrm>
              <a:off x="1361" y="295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18" name="Text Box 10"/>
            <p:cNvSpPr txBox="1">
              <a:spLocks noChangeArrowheads="1"/>
            </p:cNvSpPr>
            <p:nvPr/>
          </p:nvSpPr>
          <p:spPr bwMode="auto">
            <a:xfrm>
              <a:off x="1104" y="148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1</a:t>
              </a:r>
            </a:p>
          </p:txBody>
        </p:sp>
        <p:sp>
          <p:nvSpPr>
            <p:cNvPr id="119" name="Text Box 11"/>
            <p:cNvSpPr txBox="1">
              <a:spLocks noChangeArrowheads="1"/>
            </p:cNvSpPr>
            <p:nvPr/>
          </p:nvSpPr>
          <p:spPr bwMode="auto">
            <a:xfrm>
              <a:off x="1104" y="195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2</a:t>
              </a:r>
            </a:p>
          </p:txBody>
        </p:sp>
        <p:sp>
          <p:nvSpPr>
            <p:cNvPr id="120" name="Text Box 12"/>
            <p:cNvSpPr txBox="1">
              <a:spLocks noChangeArrowheads="1"/>
            </p:cNvSpPr>
            <p:nvPr/>
          </p:nvSpPr>
          <p:spPr bwMode="auto">
            <a:xfrm>
              <a:off x="1104"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3</a:t>
              </a:r>
            </a:p>
          </p:txBody>
        </p:sp>
        <p:sp>
          <p:nvSpPr>
            <p:cNvPr id="121" name="Text Box 13"/>
            <p:cNvSpPr txBox="1">
              <a:spLocks noChangeArrowheads="1"/>
            </p:cNvSpPr>
            <p:nvPr/>
          </p:nvSpPr>
          <p:spPr bwMode="auto">
            <a:xfrm>
              <a:off x="1104" y="292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4</a:t>
              </a:r>
            </a:p>
          </p:txBody>
        </p:sp>
      </p:grpSp>
      <p:grpSp>
        <p:nvGrpSpPr>
          <p:cNvPr id="122" name="Group 14"/>
          <p:cNvGrpSpPr>
            <a:grpSpLocks/>
          </p:cNvGrpSpPr>
          <p:nvPr/>
        </p:nvGrpSpPr>
        <p:grpSpPr bwMode="auto">
          <a:xfrm>
            <a:off x="5375275" y="1687513"/>
            <a:ext cx="2736850" cy="3646487"/>
            <a:chOff x="3386" y="1063"/>
            <a:chExt cx="1724" cy="2297"/>
          </a:xfrm>
        </p:grpSpPr>
        <p:sp>
          <p:nvSpPr>
            <p:cNvPr id="123" name="Rectangle 15"/>
            <p:cNvSpPr>
              <a:spLocks noChangeArrowheads="1"/>
            </p:cNvSpPr>
            <p:nvPr/>
          </p:nvSpPr>
          <p:spPr bwMode="auto">
            <a:xfrm>
              <a:off x="3840" y="1344"/>
              <a:ext cx="816" cy="2016"/>
            </a:xfrm>
            <a:prstGeom prst="rect">
              <a:avLst/>
            </a:prstGeom>
            <a:solidFill>
              <a:srgbClr val="FFFFFF"/>
            </a:solidFill>
            <a:ln w="4445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altLang="es-CO" sz="20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24" name="Text Box 16"/>
            <p:cNvSpPr txBox="1">
              <a:spLocks noChangeArrowheads="1"/>
            </p:cNvSpPr>
            <p:nvPr/>
          </p:nvSpPr>
          <p:spPr bwMode="auto">
            <a:xfrm>
              <a:off x="3386" y="1063"/>
              <a:ext cx="17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System B, Low Priority</a:t>
              </a:r>
            </a:p>
          </p:txBody>
        </p:sp>
        <p:sp>
          <p:nvSpPr>
            <p:cNvPr id="125" name="Oval 17"/>
            <p:cNvSpPr>
              <a:spLocks noChangeArrowheads="1"/>
            </p:cNvSpPr>
            <p:nvPr/>
          </p:nvSpPr>
          <p:spPr bwMode="auto">
            <a:xfrm>
              <a:off x="4152" y="151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6" name="Oval 18"/>
            <p:cNvSpPr>
              <a:spLocks noChangeArrowheads="1"/>
            </p:cNvSpPr>
            <p:nvPr/>
          </p:nvSpPr>
          <p:spPr bwMode="auto">
            <a:xfrm>
              <a:off x="4152" y="198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7" name="Oval 19"/>
            <p:cNvSpPr>
              <a:spLocks noChangeArrowheads="1"/>
            </p:cNvSpPr>
            <p:nvPr/>
          </p:nvSpPr>
          <p:spPr bwMode="auto">
            <a:xfrm>
              <a:off x="4152" y="247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8" name="Oval 20"/>
            <p:cNvSpPr>
              <a:spLocks noChangeArrowheads="1"/>
            </p:cNvSpPr>
            <p:nvPr/>
          </p:nvSpPr>
          <p:spPr bwMode="auto">
            <a:xfrm>
              <a:off x="4152" y="2957"/>
              <a:ext cx="192" cy="192"/>
            </a:xfrm>
            <a:prstGeom prst="ellipse">
              <a:avLst/>
            </a:prstGeom>
            <a:solidFill>
              <a:srgbClr val="FFFFFF"/>
            </a:solidFill>
            <a:ln w="44450">
              <a:solidFill>
                <a:srgbClr val="000000"/>
              </a:solidFill>
              <a:round/>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29" name="Text Box 21"/>
            <p:cNvSpPr txBox="1">
              <a:spLocks noChangeArrowheads="1"/>
            </p:cNvSpPr>
            <p:nvPr/>
          </p:nvSpPr>
          <p:spPr bwMode="auto">
            <a:xfrm>
              <a:off x="4355" y="148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4</a:t>
              </a:r>
            </a:p>
          </p:txBody>
        </p:sp>
        <p:sp>
          <p:nvSpPr>
            <p:cNvPr id="130" name="Text Box 22"/>
            <p:cNvSpPr txBox="1">
              <a:spLocks noChangeArrowheads="1"/>
            </p:cNvSpPr>
            <p:nvPr/>
          </p:nvSpPr>
          <p:spPr bwMode="auto">
            <a:xfrm>
              <a:off x="4355" y="195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3</a:t>
              </a:r>
            </a:p>
          </p:txBody>
        </p:sp>
        <p:sp>
          <p:nvSpPr>
            <p:cNvPr id="131" name="Text Box 23"/>
            <p:cNvSpPr txBox="1">
              <a:spLocks noChangeArrowheads="1"/>
            </p:cNvSpPr>
            <p:nvPr/>
          </p:nvSpPr>
          <p:spPr bwMode="auto">
            <a:xfrm>
              <a:off x="4355"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2</a:t>
              </a:r>
            </a:p>
          </p:txBody>
        </p:sp>
        <p:sp>
          <p:nvSpPr>
            <p:cNvPr id="132" name="Text Box 24"/>
            <p:cNvSpPr txBox="1">
              <a:spLocks noChangeArrowheads="1"/>
            </p:cNvSpPr>
            <p:nvPr/>
          </p:nvSpPr>
          <p:spPr bwMode="auto">
            <a:xfrm>
              <a:off x="4355" y="292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s-CO" sz="2000" b="0" i="0" u="none" strike="noStrike" kern="0" cap="none" spc="0" normalizeH="0" baseline="0" noProof="0">
                  <a:ln>
                    <a:noFill/>
                  </a:ln>
                  <a:solidFill>
                    <a:srgbClr val="000000"/>
                  </a:solidFill>
                  <a:effectLst/>
                  <a:uLnTx/>
                  <a:uFillTx/>
                  <a:latin typeface="Arial" pitchFamily="34" charset="0"/>
                  <a:cs typeface="Arial" pitchFamily="34" charset="0"/>
                </a:rPr>
                <a:t>1</a:t>
              </a:r>
            </a:p>
          </p:txBody>
        </p:sp>
      </p:grpSp>
      <p:sp>
        <p:nvSpPr>
          <p:cNvPr id="133" name="Line 25"/>
          <p:cNvSpPr>
            <a:spLocks noChangeShapeType="1"/>
          </p:cNvSpPr>
          <p:nvPr/>
        </p:nvSpPr>
        <p:spPr bwMode="auto">
          <a:xfrm>
            <a:off x="2449513" y="25908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4" name="Line 26"/>
          <p:cNvSpPr>
            <a:spLocks noChangeShapeType="1"/>
          </p:cNvSpPr>
          <p:nvPr/>
        </p:nvSpPr>
        <p:spPr bwMode="auto">
          <a:xfrm>
            <a:off x="2449513" y="3289300"/>
            <a:ext cx="4176712" cy="0"/>
          </a:xfrm>
          <a:prstGeom prst="line">
            <a:avLst/>
          </a:prstGeom>
          <a:noFill/>
          <a:ln w="444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5" name="Line 27"/>
          <p:cNvSpPr>
            <a:spLocks noChangeShapeType="1"/>
          </p:cNvSpPr>
          <p:nvPr/>
        </p:nvSpPr>
        <p:spPr bwMode="auto">
          <a:xfrm>
            <a:off x="2449513" y="40941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6" name="Line 28"/>
          <p:cNvSpPr>
            <a:spLocks noChangeShapeType="1"/>
          </p:cNvSpPr>
          <p:nvPr/>
        </p:nvSpPr>
        <p:spPr bwMode="auto">
          <a:xfrm>
            <a:off x="2449513" y="4843463"/>
            <a:ext cx="4176712" cy="0"/>
          </a:xfrm>
          <a:prstGeom prst="line">
            <a:avLst/>
          </a:prstGeom>
          <a:noFill/>
          <a:ln w="44450">
            <a:solidFill>
              <a:srgbClr val="000000"/>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7" name="Oval 33"/>
          <p:cNvSpPr>
            <a:spLocks noChangeArrowheads="1"/>
          </p:cNvSpPr>
          <p:nvPr/>
        </p:nvSpPr>
        <p:spPr bwMode="auto">
          <a:xfrm>
            <a:off x="4114800" y="2362200"/>
            <a:ext cx="838200" cy="1143000"/>
          </a:xfrm>
          <a:prstGeom prst="ellipse">
            <a:avLst/>
          </a:prstGeom>
          <a:noFill/>
          <a:ln w="444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8" name="Line 34"/>
          <p:cNvSpPr>
            <a:spLocks noChangeShapeType="1"/>
          </p:cNvSpPr>
          <p:nvPr/>
        </p:nvSpPr>
        <p:spPr bwMode="auto">
          <a:xfrm flipV="1">
            <a:off x="1143000" y="2590800"/>
            <a:ext cx="0" cy="2438400"/>
          </a:xfrm>
          <a:prstGeom prst="line">
            <a:avLst/>
          </a:prstGeom>
          <a:noFill/>
          <a:ln w="4445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39" name="Text Box 35"/>
          <p:cNvSpPr txBox="1">
            <a:spLocks noChangeArrowheads="1"/>
          </p:cNvSpPr>
          <p:nvPr/>
        </p:nvSpPr>
        <p:spPr bwMode="auto">
          <a:xfrm rot="16200000">
            <a:off x="37307" y="35425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140" name="Line 36"/>
          <p:cNvSpPr>
            <a:spLocks noChangeShapeType="1"/>
          </p:cNvSpPr>
          <p:nvPr/>
        </p:nvSpPr>
        <p:spPr bwMode="auto">
          <a:xfrm flipV="1">
            <a:off x="7924800" y="2590800"/>
            <a:ext cx="0" cy="2438400"/>
          </a:xfrm>
          <a:prstGeom prst="line">
            <a:avLst/>
          </a:prstGeom>
          <a:noFill/>
          <a:ln w="44450">
            <a:solidFill>
              <a:srgbClr val="000000"/>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1" name="Text Box 37"/>
          <p:cNvSpPr txBox="1">
            <a:spLocks noChangeArrowheads="1"/>
          </p:cNvSpPr>
          <p:nvPr/>
        </p:nvSpPr>
        <p:spPr bwMode="auto">
          <a:xfrm rot="16200000">
            <a:off x="7428707" y="3466306"/>
            <a:ext cx="1509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US" altLang="es-CO" sz="2000">
                <a:solidFill>
                  <a:srgbClr val="000000"/>
                </a:solidFill>
                <a:latin typeface="Arial" pitchFamily="34" charset="0"/>
                <a:cs typeface="Arial" pitchFamily="34" charset="0"/>
              </a:rPr>
              <a:t>Link Priority</a:t>
            </a:r>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65</a:t>
            </a:fld>
            <a:endParaRPr lang="es-CO"/>
          </a:p>
        </p:txBody>
      </p:sp>
    </p:spTree>
    <p:extLst>
      <p:ext uri="{BB962C8B-B14F-4D97-AF65-F5344CB8AC3E}">
        <p14:creationId xmlns:p14="http://schemas.microsoft.com/office/powerpoint/2010/main" val="27527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dissolve">
                                      <p:cBhvr>
                                        <p:cTn id="11" dur="500"/>
                                        <p:tgtEl>
                                          <p:spTgt spid="1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wipe(left)">
                                      <p:cBhvr>
                                        <p:cTn id="16" dur="500"/>
                                        <p:tgtEl>
                                          <p:spTgt spid="13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wipe(left)">
                                      <p:cBhvr>
                                        <p:cTn id="2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LACP</a:t>
            </a:r>
            <a:endParaRPr lang="es-CO" dirty="0">
              <a:solidFill>
                <a:srgbClr val="FF0000"/>
              </a:solidFill>
            </a:endParaRPr>
          </a:p>
        </p:txBody>
      </p:sp>
      <p:sp>
        <p:nvSpPr>
          <p:cNvPr id="3" name="2 Marcador de fecha"/>
          <p:cNvSpPr>
            <a:spLocks noGrp="1"/>
          </p:cNvSpPr>
          <p:nvPr>
            <p:ph type="dt" sz="half" idx="10"/>
          </p:nvPr>
        </p:nvSpPr>
        <p:spPr/>
        <p:txBody>
          <a:bodyPr/>
          <a:lstStyle/>
          <a:p>
            <a:fld id="{BDD670B5-EBBD-4E68-B137-4738DEEB8E46}" type="datetime1">
              <a:rPr lang="es-CO" smtClean="0"/>
              <a:t>15/10/2022</a:t>
            </a:fld>
            <a:endParaRPr lang="es-CO" dirty="0"/>
          </a:p>
        </p:txBody>
      </p:sp>
      <p:sp>
        <p:nvSpPr>
          <p:cNvPr id="8" name="7 Flecha derecha"/>
          <p:cNvSpPr/>
          <p:nvPr/>
        </p:nvSpPr>
        <p:spPr>
          <a:xfrm flipH="1">
            <a:off x="9341888" y="3652165"/>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66</a:t>
            </a:fld>
            <a:endParaRPr lang="es-CO"/>
          </a:p>
        </p:txBody>
      </p:sp>
      <p:sp>
        <p:nvSpPr>
          <p:cNvPr id="7" name="6 Rectángulo"/>
          <p:cNvSpPr/>
          <p:nvPr/>
        </p:nvSpPr>
        <p:spPr>
          <a:xfrm>
            <a:off x="934386" y="1432994"/>
            <a:ext cx="7669967" cy="5016758"/>
          </a:xfrm>
          <a:prstGeom prst="rect">
            <a:avLst/>
          </a:prstGeom>
        </p:spPr>
        <p:txBody>
          <a:bodyPr wrap="square">
            <a:spAutoFit/>
          </a:bodyPr>
          <a:lstStyle/>
          <a:p>
            <a:r>
              <a:rPr lang="en-US" sz="2000" b="1" dirty="0">
                <a:solidFill>
                  <a:srgbClr val="0070C0"/>
                </a:solidFill>
              </a:rPr>
              <a:t>What is LACP?</a:t>
            </a:r>
          </a:p>
          <a:p>
            <a:endParaRPr lang="en-US" sz="2000" b="1" dirty="0">
              <a:solidFill>
                <a:srgbClr val="0070C0"/>
              </a:solidFill>
            </a:endParaRPr>
          </a:p>
          <a:p>
            <a:pPr marL="342900" indent="-342900">
              <a:buFont typeface="Arial" panose="020B0604020202020204" pitchFamily="34" charset="0"/>
              <a:buChar char="•"/>
            </a:pPr>
            <a:r>
              <a:rPr lang="en-US" sz="2000" dirty="0"/>
              <a:t>Protocol specified in IEEE 802.3ad, Link Aggregation Control Protocol, LACP</a:t>
            </a:r>
          </a:p>
          <a:p>
            <a:r>
              <a:rPr lang="en-US" sz="2000" b="1" dirty="0">
                <a:solidFill>
                  <a:srgbClr val="0070C0"/>
                </a:solidFill>
              </a:rPr>
              <a:t>What Does LACP Do?</a:t>
            </a:r>
          </a:p>
          <a:p>
            <a:pPr marL="342900" indent="-342900">
              <a:buFont typeface="Arial" panose="020B0604020202020204" pitchFamily="34" charset="0"/>
              <a:buChar char="•"/>
            </a:pPr>
            <a:r>
              <a:rPr lang="en-US" sz="2000" dirty="0"/>
              <a:t>Automatically enables and configures Aggregated Links between switches that support it</a:t>
            </a:r>
          </a:p>
          <a:p>
            <a:pPr marL="342900" indent="-342900">
              <a:buFont typeface="Arial" panose="020B0604020202020204" pitchFamily="34" charset="0"/>
              <a:buChar char="•"/>
            </a:pPr>
            <a:r>
              <a:rPr lang="en-US" sz="2000" dirty="0"/>
              <a:t>Configurable per port and across Fabric ports using port ranges and DDM, disabled by default</a:t>
            </a:r>
          </a:p>
          <a:p>
            <a:pPr marL="342900" indent="-342900">
              <a:buFont typeface="Arial" panose="020B0604020202020204" pitchFamily="34" charset="0"/>
              <a:buChar char="•"/>
            </a:pPr>
            <a:r>
              <a:rPr lang="en-US" sz="2000" dirty="0"/>
              <a:t>LACP will form as many aggregations as the hardware resources allow.</a:t>
            </a:r>
          </a:p>
          <a:p>
            <a:pPr marL="342900" indent="-342900">
              <a:buFont typeface="Arial" panose="020B0604020202020204" pitchFamily="34" charset="0"/>
              <a:buChar char="•"/>
            </a:pPr>
            <a:r>
              <a:rPr lang="en-US" sz="2000" dirty="0"/>
              <a:t>Any number of ports can join a LACP trunk, but only 8 ports will be active, other ports blocked</a:t>
            </a:r>
          </a:p>
          <a:p>
            <a:pPr marL="342900" indent="-342900">
              <a:buFont typeface="Arial" panose="020B0604020202020204" pitchFamily="34" charset="0"/>
              <a:buChar char="•"/>
            </a:pPr>
            <a:r>
              <a:rPr lang="en-US" sz="2000" dirty="0"/>
              <a:t>LACP trunks can also be configured by manually selecting the Partner IDs at either end (Partner ID = MAC address)</a:t>
            </a:r>
          </a:p>
          <a:p>
            <a:pPr marL="342900" indent="-342900">
              <a:buFont typeface="Arial" panose="020B0604020202020204" pitchFamily="34" charset="0"/>
              <a:buChar char="•"/>
            </a:pPr>
            <a:r>
              <a:rPr lang="en-US" sz="2000" dirty="0"/>
              <a:t>Supplements legacy manual/legacy Aggregated Links</a:t>
            </a:r>
          </a:p>
        </p:txBody>
      </p:sp>
    </p:spTree>
    <p:extLst>
      <p:ext uri="{BB962C8B-B14F-4D97-AF65-F5344CB8AC3E}">
        <p14:creationId xmlns:p14="http://schemas.microsoft.com/office/powerpoint/2010/main" val="779558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LACP - DLA</a:t>
            </a:r>
            <a:endParaRPr lang="es-CO" dirty="0">
              <a:solidFill>
                <a:srgbClr val="FF0000"/>
              </a:solidFill>
            </a:endParaRPr>
          </a:p>
        </p:txBody>
      </p:sp>
      <p:sp>
        <p:nvSpPr>
          <p:cNvPr id="3" name="2 Marcador de fecha"/>
          <p:cNvSpPr>
            <a:spLocks noGrp="1"/>
          </p:cNvSpPr>
          <p:nvPr>
            <p:ph type="dt" sz="half" idx="10"/>
          </p:nvPr>
        </p:nvSpPr>
        <p:spPr/>
        <p:txBody>
          <a:bodyPr/>
          <a:lstStyle/>
          <a:p>
            <a:fld id="{3F8C563A-4266-4AD4-925E-A79A8F75341F}" type="datetime1">
              <a:rPr lang="es-CO" smtClean="0"/>
              <a:t>15/10/2022</a:t>
            </a:fld>
            <a:endParaRPr lang="es-CO" dirty="0"/>
          </a:p>
        </p:txBody>
      </p:sp>
      <p:sp>
        <p:nvSpPr>
          <p:cNvPr id="8" name="7 Flecha derecha"/>
          <p:cNvSpPr/>
          <p:nvPr/>
        </p:nvSpPr>
        <p:spPr>
          <a:xfrm flipH="1">
            <a:off x="9341888" y="3652165"/>
            <a:ext cx="1286976" cy="57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67</a:t>
            </a:fld>
            <a:endParaRPr lang="es-CO"/>
          </a:p>
        </p:txBody>
      </p:sp>
      <p:sp>
        <p:nvSpPr>
          <p:cNvPr id="7" name="6 Rectángulo"/>
          <p:cNvSpPr/>
          <p:nvPr/>
        </p:nvSpPr>
        <p:spPr>
          <a:xfrm>
            <a:off x="934386" y="1566240"/>
            <a:ext cx="8269575" cy="4493538"/>
          </a:xfrm>
          <a:prstGeom prst="rect">
            <a:avLst/>
          </a:prstGeom>
        </p:spPr>
        <p:txBody>
          <a:bodyPr wrap="square">
            <a:spAutoFit/>
          </a:bodyPr>
          <a:lstStyle/>
          <a:p>
            <a:pPr marL="342900" indent="-342900">
              <a:buFont typeface="Arial" panose="020B0604020202020204" pitchFamily="34" charset="0"/>
              <a:buChar char="•"/>
            </a:pPr>
            <a:r>
              <a:rPr lang="en-US" sz="2000" dirty="0"/>
              <a:t>LACP is an important component of </a:t>
            </a:r>
            <a:r>
              <a:rPr lang="en-US" sz="2000" b="1" dirty="0">
                <a:solidFill>
                  <a:srgbClr val="0070C0"/>
                </a:solidFill>
              </a:rPr>
              <a:t>DLA  (</a:t>
            </a:r>
            <a:r>
              <a:rPr lang="en-US" sz="2000" b="1" dirty="0" err="1">
                <a:solidFill>
                  <a:srgbClr val="0070C0"/>
                </a:solidFill>
              </a:rPr>
              <a:t>Distribuited</a:t>
            </a:r>
            <a:r>
              <a:rPr lang="en-US" sz="2000" b="1" dirty="0">
                <a:solidFill>
                  <a:srgbClr val="0070C0"/>
                </a:solidFill>
              </a:rPr>
              <a:t> Link Aggregation</a:t>
            </a:r>
            <a:r>
              <a:rPr lang="en-US" sz="2000" dirty="0"/>
              <a:t>), because:</a:t>
            </a:r>
          </a:p>
          <a:p>
            <a:pPr marL="1169988" indent="-269875">
              <a:buFont typeface="Arial" panose="020B0604020202020204" pitchFamily="34" charset="0"/>
              <a:buChar char="•"/>
            </a:pPr>
            <a:r>
              <a:rPr lang="en-US" dirty="0"/>
              <a:t>It protects against Interconnect failure or Fabric split by allowing the edge to reconfigure two separate trunks</a:t>
            </a:r>
          </a:p>
          <a:p>
            <a:pPr marL="1169988" indent="-269875">
              <a:buFont typeface="Arial" panose="020B0604020202020204" pitchFamily="34" charset="0"/>
              <a:buChar char="•"/>
            </a:pPr>
            <a:r>
              <a:rPr lang="en-US" dirty="0"/>
              <a:t>It enhances XRN’s ease of use and simplicity</a:t>
            </a:r>
          </a:p>
          <a:p>
            <a:pPr marL="342900" indent="-342900">
              <a:buFont typeface="Arial" panose="020B0604020202020204" pitchFamily="34" charset="0"/>
              <a:buChar char="•"/>
            </a:pPr>
            <a:r>
              <a:rPr lang="en-US" sz="2000" dirty="0"/>
              <a:t>LACP and VLAN interaction is very important because:</a:t>
            </a:r>
          </a:p>
          <a:p>
            <a:pPr marL="1169988" indent="-269875">
              <a:buFont typeface="Arial" panose="020B0604020202020204" pitchFamily="34" charset="0"/>
              <a:buChar char="•"/>
            </a:pPr>
            <a:r>
              <a:rPr lang="en-US" dirty="0"/>
              <a:t>A LACP trunk will assume the VLAN membership of the first port in the trunk that becomes active</a:t>
            </a:r>
          </a:p>
          <a:p>
            <a:pPr marL="1169988" indent="-269875">
              <a:buFont typeface="Arial" panose="020B0604020202020204" pitchFamily="34" charset="0"/>
              <a:buChar char="•"/>
            </a:pPr>
            <a:r>
              <a:rPr lang="en-US" dirty="0"/>
              <a:t>Ensuring appropriate VLAN membership across LACP trunks will ensure connectivity and protect the L3 infrastructure against Interconnect failure</a:t>
            </a:r>
          </a:p>
          <a:p>
            <a:pPr marL="342900" indent="-342900">
              <a:buFont typeface="Arial" panose="020B0604020202020204" pitchFamily="34" charset="0"/>
              <a:buChar char="•"/>
            </a:pPr>
            <a:r>
              <a:rPr lang="en-US" sz="2000" dirty="0"/>
              <a:t>Best LACP practices:</a:t>
            </a:r>
          </a:p>
          <a:p>
            <a:pPr marL="1169988" indent="-269875">
              <a:buFont typeface="Arial" panose="020B0604020202020204" pitchFamily="34" charset="0"/>
              <a:buChar char="•"/>
            </a:pPr>
            <a:r>
              <a:rPr lang="en-US" dirty="0"/>
              <a:t>Prior to enabling LACP on the Fabric ensure that ports that will be in the trunk are configured with identical VLAN membership (tagged or untagged)</a:t>
            </a:r>
          </a:p>
          <a:p>
            <a:endParaRPr lang="en-US" sz="2000" dirty="0"/>
          </a:p>
        </p:txBody>
      </p:sp>
    </p:spTree>
    <p:extLst>
      <p:ext uri="{BB962C8B-B14F-4D97-AF65-F5344CB8AC3E}">
        <p14:creationId xmlns:p14="http://schemas.microsoft.com/office/powerpoint/2010/main" val="295213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 DLA</a:t>
            </a:r>
            <a:endParaRPr lang="es-CO" dirty="0">
              <a:solidFill>
                <a:srgbClr val="FF0000"/>
              </a:solidFill>
            </a:endParaRPr>
          </a:p>
        </p:txBody>
      </p:sp>
      <p:sp>
        <p:nvSpPr>
          <p:cNvPr id="3" name="2 Marcador de fecha"/>
          <p:cNvSpPr>
            <a:spLocks noGrp="1"/>
          </p:cNvSpPr>
          <p:nvPr>
            <p:ph type="dt" sz="half" idx="10"/>
          </p:nvPr>
        </p:nvSpPr>
        <p:spPr/>
        <p:txBody>
          <a:bodyPr/>
          <a:lstStyle/>
          <a:p>
            <a:fld id="{460FDD12-D3AB-47A8-88DA-6614D752A968}" type="datetime1">
              <a:rPr lang="es-CO" smtClean="0"/>
              <a:t>15/10/2022</a:t>
            </a:fld>
            <a:endParaRPr lang="es-CO" dirty="0"/>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68</a:t>
            </a:fld>
            <a:endParaRPr lang="es-CO"/>
          </a:p>
        </p:txBody>
      </p:sp>
      <p:sp>
        <p:nvSpPr>
          <p:cNvPr id="7" name="6 Rectángulo"/>
          <p:cNvSpPr/>
          <p:nvPr/>
        </p:nvSpPr>
        <p:spPr>
          <a:xfrm>
            <a:off x="934386" y="1566240"/>
            <a:ext cx="8269575" cy="400110"/>
          </a:xfrm>
          <a:prstGeom prst="rect">
            <a:avLst/>
          </a:prstGeom>
        </p:spPr>
        <p:txBody>
          <a:bodyPr wrap="square">
            <a:spAutoFit/>
          </a:bodyPr>
          <a:lstStyle/>
          <a:p>
            <a:endParaRPr lang="en-US" sz="2000" dirty="0"/>
          </a:p>
        </p:txBody>
      </p:sp>
      <p:sp>
        <p:nvSpPr>
          <p:cNvPr id="9" name="Rectangle 4"/>
          <p:cNvSpPr>
            <a:spLocks noChangeArrowheads="1"/>
          </p:cNvSpPr>
          <p:nvPr/>
        </p:nvSpPr>
        <p:spPr bwMode="auto">
          <a:xfrm>
            <a:off x="1611313" y="2857110"/>
            <a:ext cx="6153150" cy="1084263"/>
          </a:xfrm>
          <a:prstGeom prst="rect">
            <a:avLst/>
          </a:prstGeom>
          <a:solidFill>
            <a:srgbClr val="00CCFF">
              <a:alpha val="50195"/>
            </a:srgbClr>
          </a:solidFill>
          <a:ln w="1270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grpSp>
        <p:nvGrpSpPr>
          <p:cNvPr id="10" name="Group 5"/>
          <p:cNvGrpSpPr>
            <a:grpSpLocks/>
          </p:cNvGrpSpPr>
          <p:nvPr/>
        </p:nvGrpSpPr>
        <p:grpSpPr bwMode="auto">
          <a:xfrm>
            <a:off x="1744663" y="4306498"/>
            <a:ext cx="896937" cy="1633537"/>
            <a:chOff x="851" y="3122"/>
            <a:chExt cx="565" cy="1029"/>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3350"/>
              <a:ext cx="524"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 name="Picture 7"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 y="3122"/>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3218"/>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9"/>
          <p:cNvGrpSpPr>
            <a:grpSpLocks/>
          </p:cNvGrpSpPr>
          <p:nvPr/>
        </p:nvGrpSpPr>
        <p:grpSpPr bwMode="auto">
          <a:xfrm>
            <a:off x="3370263" y="4319198"/>
            <a:ext cx="896937" cy="1633537"/>
            <a:chOff x="851" y="3122"/>
            <a:chExt cx="565" cy="1029"/>
          </a:xfrm>
        </p:grpSpPr>
        <p:pic>
          <p:nvPicPr>
            <p:cNvPr id="1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3350"/>
              <a:ext cx="524"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6" name="Picture 11"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 y="3122"/>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3218"/>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3"/>
          <p:cNvGrpSpPr>
            <a:grpSpLocks/>
          </p:cNvGrpSpPr>
          <p:nvPr/>
        </p:nvGrpSpPr>
        <p:grpSpPr bwMode="auto">
          <a:xfrm>
            <a:off x="4995863" y="4344598"/>
            <a:ext cx="896937" cy="1633537"/>
            <a:chOff x="851" y="3122"/>
            <a:chExt cx="565" cy="1029"/>
          </a:xfrm>
        </p:grpSpPr>
        <p:pic>
          <p:nvPicPr>
            <p:cNvPr id="1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3350"/>
              <a:ext cx="524"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 name="Picture 15"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 y="3122"/>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3218"/>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17"/>
          <p:cNvGrpSpPr>
            <a:grpSpLocks/>
          </p:cNvGrpSpPr>
          <p:nvPr/>
        </p:nvGrpSpPr>
        <p:grpSpPr bwMode="auto">
          <a:xfrm>
            <a:off x="6621463" y="4331898"/>
            <a:ext cx="896937" cy="1633537"/>
            <a:chOff x="851" y="3122"/>
            <a:chExt cx="565" cy="1029"/>
          </a:xfrm>
        </p:grpSpPr>
        <p:pic>
          <p:nvPicPr>
            <p:cNvPr id="2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3350"/>
              <a:ext cx="524"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4" name="Picture 19"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 y="3122"/>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descr="N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3218"/>
              <a:ext cx="31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Line 21"/>
          <p:cNvSpPr>
            <a:spLocks noChangeShapeType="1"/>
          </p:cNvSpPr>
          <p:nvPr/>
        </p:nvSpPr>
        <p:spPr bwMode="auto">
          <a:xfrm flipV="1">
            <a:off x="2425700" y="3706423"/>
            <a:ext cx="215900" cy="6731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27" name="Line 22"/>
          <p:cNvSpPr>
            <a:spLocks noChangeShapeType="1"/>
          </p:cNvSpPr>
          <p:nvPr/>
        </p:nvSpPr>
        <p:spPr bwMode="auto">
          <a:xfrm flipV="1">
            <a:off x="2578100" y="3566723"/>
            <a:ext cx="3556000" cy="9525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28" name="Line 23"/>
          <p:cNvSpPr>
            <a:spLocks noChangeShapeType="1"/>
          </p:cNvSpPr>
          <p:nvPr/>
        </p:nvSpPr>
        <p:spPr bwMode="auto">
          <a:xfrm flipH="1" flipV="1">
            <a:off x="2768600" y="3706423"/>
            <a:ext cx="1295400" cy="6858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29" name="Line 24"/>
          <p:cNvSpPr>
            <a:spLocks noChangeShapeType="1"/>
          </p:cNvSpPr>
          <p:nvPr/>
        </p:nvSpPr>
        <p:spPr bwMode="auto">
          <a:xfrm flipV="1">
            <a:off x="4203700" y="3604823"/>
            <a:ext cx="2019300" cy="9271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30" name="Line 25"/>
          <p:cNvSpPr>
            <a:spLocks noChangeShapeType="1"/>
          </p:cNvSpPr>
          <p:nvPr/>
        </p:nvSpPr>
        <p:spPr bwMode="auto">
          <a:xfrm flipV="1">
            <a:off x="5816600" y="3731823"/>
            <a:ext cx="647700" cy="8509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31" name="Line 26"/>
          <p:cNvSpPr>
            <a:spLocks noChangeShapeType="1"/>
          </p:cNvSpPr>
          <p:nvPr/>
        </p:nvSpPr>
        <p:spPr bwMode="auto">
          <a:xfrm flipV="1">
            <a:off x="7442200" y="3617523"/>
            <a:ext cx="0" cy="9652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32" name="Line 27"/>
          <p:cNvSpPr>
            <a:spLocks noChangeShapeType="1"/>
          </p:cNvSpPr>
          <p:nvPr/>
        </p:nvSpPr>
        <p:spPr bwMode="auto">
          <a:xfrm flipH="1" flipV="1">
            <a:off x="2895600" y="3668323"/>
            <a:ext cx="2794000" cy="7239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33" name="Line 28"/>
          <p:cNvSpPr>
            <a:spLocks noChangeShapeType="1"/>
          </p:cNvSpPr>
          <p:nvPr/>
        </p:nvSpPr>
        <p:spPr bwMode="auto">
          <a:xfrm flipH="1" flipV="1">
            <a:off x="3086100" y="3579423"/>
            <a:ext cx="4229100" cy="81280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CO">
              <a:solidFill>
                <a:srgbClr val="000000"/>
              </a:solidFill>
              <a:latin typeface="DIN-Medium"/>
              <a:cs typeface="Arial" pitchFamily="34" charset="0"/>
            </a:endParaRPr>
          </a:p>
        </p:txBody>
      </p:sp>
      <p:sp>
        <p:nvSpPr>
          <p:cNvPr id="34" name="Text Box 29"/>
          <p:cNvSpPr txBox="1">
            <a:spLocks noChangeArrowheads="1"/>
          </p:cNvSpPr>
          <p:nvPr/>
        </p:nvSpPr>
        <p:spPr bwMode="auto">
          <a:xfrm>
            <a:off x="4197947" y="3055548"/>
            <a:ext cx="9925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spcBef>
                <a:spcPct val="0"/>
              </a:spcBef>
              <a:spcAft>
                <a:spcPct val="0"/>
              </a:spcAft>
            </a:pPr>
            <a:r>
              <a:rPr lang="en-GB" altLang="es-CO" sz="1000" b="1" dirty="0">
                <a:solidFill>
                  <a:srgbClr val="000000"/>
                </a:solidFill>
                <a:latin typeface="Arial" pitchFamily="34" charset="0"/>
                <a:cs typeface="Arial" pitchFamily="34" charset="0"/>
              </a:rPr>
              <a:t>Enlace de AV</a:t>
            </a:r>
          </a:p>
        </p:txBody>
      </p:sp>
      <p:grpSp>
        <p:nvGrpSpPr>
          <p:cNvPr id="35" name="Group 30"/>
          <p:cNvGrpSpPr>
            <a:grpSpLocks/>
          </p:cNvGrpSpPr>
          <p:nvPr/>
        </p:nvGrpSpPr>
        <p:grpSpPr bwMode="auto">
          <a:xfrm>
            <a:off x="3101975" y="3366698"/>
            <a:ext cx="3016250" cy="76200"/>
            <a:chOff x="1954" y="2675"/>
            <a:chExt cx="1900" cy="48"/>
          </a:xfrm>
        </p:grpSpPr>
        <p:sp>
          <p:nvSpPr>
            <p:cNvPr id="36" name="Line 31"/>
            <p:cNvSpPr>
              <a:spLocks noChangeShapeType="1"/>
            </p:cNvSpPr>
            <p:nvPr/>
          </p:nvSpPr>
          <p:spPr bwMode="auto">
            <a:xfrm>
              <a:off x="1954" y="2699"/>
              <a:ext cx="1900" cy="0"/>
            </a:xfrm>
            <a:prstGeom prst="line">
              <a:avLst/>
            </a:prstGeom>
            <a:noFill/>
            <a:ln w="762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37" name="Rectangle 32"/>
            <p:cNvSpPr>
              <a:spLocks noChangeArrowheads="1"/>
            </p:cNvSpPr>
            <p:nvPr/>
          </p:nvSpPr>
          <p:spPr bwMode="auto">
            <a:xfrm>
              <a:off x="2094" y="2675"/>
              <a:ext cx="48" cy="48"/>
            </a:xfrm>
            <a:prstGeom prst="rect">
              <a:avLst/>
            </a:prstGeom>
            <a:solidFill>
              <a:srgbClr val="FF3300"/>
            </a:solidFill>
            <a:ln w="1270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altLang="es-CO" sz="2000" b="0" i="0" u="none" strike="noStrike" kern="0" cap="none" spc="0" normalizeH="0" baseline="0" noProof="0">
                <a:ln>
                  <a:noFill/>
                </a:ln>
                <a:solidFill>
                  <a:srgbClr val="000000"/>
                </a:solidFill>
                <a:effectLst/>
                <a:uLnTx/>
                <a:uFillTx/>
                <a:latin typeface="Times" pitchFamily="18" charset="0"/>
                <a:cs typeface="Arial" pitchFamily="34" charset="0"/>
              </a:endParaRPr>
            </a:p>
          </p:txBody>
        </p:sp>
        <p:sp>
          <p:nvSpPr>
            <p:cNvPr id="38" name="Rectangle 33"/>
            <p:cNvSpPr>
              <a:spLocks noChangeArrowheads="1"/>
            </p:cNvSpPr>
            <p:nvPr/>
          </p:nvSpPr>
          <p:spPr bwMode="auto">
            <a:xfrm>
              <a:off x="3750" y="2675"/>
              <a:ext cx="48" cy="48"/>
            </a:xfrm>
            <a:prstGeom prst="rect">
              <a:avLst/>
            </a:prstGeom>
            <a:solidFill>
              <a:srgbClr val="FF3300"/>
            </a:solidFill>
            <a:ln w="12700">
              <a:solidFill>
                <a:srgbClr val="0000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altLang="es-CO" sz="2000" b="0" i="0" u="none" strike="noStrike" kern="0" cap="none" spc="0" normalizeH="0" baseline="0" noProof="0">
                <a:ln>
                  <a:noFill/>
                </a:ln>
                <a:solidFill>
                  <a:srgbClr val="000000"/>
                </a:solidFill>
                <a:effectLst/>
                <a:uLnTx/>
                <a:uFillTx/>
                <a:latin typeface="Times" pitchFamily="18" charset="0"/>
                <a:cs typeface="Arial" pitchFamily="34" charset="0"/>
              </a:endParaRPr>
            </a:p>
          </p:txBody>
        </p:sp>
      </p:grpSp>
      <p:pic>
        <p:nvPicPr>
          <p:cNvPr id="39"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13" y="2941248"/>
            <a:ext cx="157321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2903148"/>
            <a:ext cx="157321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397514" y="1533671"/>
            <a:ext cx="8685771" cy="1323439"/>
          </a:xfrm>
          <a:prstGeom prst="rect">
            <a:avLst/>
          </a:prstGeom>
        </p:spPr>
        <p:txBody>
          <a:bodyPr wrap="square">
            <a:spAutoFit/>
          </a:bodyPr>
          <a:lstStyle/>
          <a:p>
            <a:pPr marL="342900" indent="-342900">
              <a:buFont typeface="Wingdings" panose="05000000000000000000" pitchFamily="2" charset="2"/>
              <a:buChar char="§"/>
            </a:pPr>
            <a:r>
              <a:rPr lang="en-US" sz="2000" dirty="0"/>
              <a:t>Multi-home Servers using </a:t>
            </a:r>
            <a:r>
              <a:rPr lang="en-US" sz="2000" dirty="0">
                <a:latin typeface="Arial" panose="020B0604020202020204" pitchFamily="34" charset="0"/>
                <a:cs typeface="Arial" panose="020B0604020202020204" pitchFamily="34" charset="0"/>
              </a:rPr>
              <a:t>1G or 10G </a:t>
            </a:r>
            <a:r>
              <a:rPr lang="en-US" sz="2000" dirty="0"/>
              <a:t>Server NICs at the server farm (NIC Teaming)</a:t>
            </a:r>
          </a:p>
          <a:p>
            <a:pPr marL="342900" indent="-342900">
              <a:buFont typeface="Wingdings" panose="05000000000000000000" pitchFamily="2" charset="2"/>
              <a:buChar char="§"/>
            </a:pPr>
            <a:r>
              <a:rPr lang="en-US" sz="2000" dirty="0"/>
              <a:t>Supported on Intel Server Adapters implementing Adaptive Load Balancing</a:t>
            </a:r>
          </a:p>
          <a:p>
            <a:pPr marL="342900" indent="-342900">
              <a:buFont typeface="Wingdings" panose="05000000000000000000" pitchFamily="2" charset="2"/>
              <a:buChar char="§"/>
            </a:pPr>
            <a:r>
              <a:rPr lang="en-US" sz="2000" dirty="0"/>
              <a:t>Can also use 802.3ad for load balancing across multiple NICs</a:t>
            </a:r>
          </a:p>
        </p:txBody>
      </p:sp>
    </p:spTree>
    <p:extLst>
      <p:ext uri="{BB962C8B-B14F-4D97-AF65-F5344CB8AC3E}">
        <p14:creationId xmlns:p14="http://schemas.microsoft.com/office/powerpoint/2010/main" val="677681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Power Redundancy</a:t>
            </a:r>
            <a:endParaRPr lang="es-CO" dirty="0">
              <a:solidFill>
                <a:srgbClr val="FF0000"/>
              </a:solidFill>
            </a:endParaRPr>
          </a:p>
        </p:txBody>
      </p:sp>
      <p:sp>
        <p:nvSpPr>
          <p:cNvPr id="3" name="2 Marcador de fecha"/>
          <p:cNvSpPr>
            <a:spLocks noGrp="1"/>
          </p:cNvSpPr>
          <p:nvPr>
            <p:ph type="dt" sz="half" idx="10"/>
          </p:nvPr>
        </p:nvSpPr>
        <p:spPr/>
        <p:txBody>
          <a:bodyPr/>
          <a:lstStyle/>
          <a:p>
            <a:fld id="{9B121EBF-1B3E-4598-BF07-C455B1929FEC}" type="datetime1">
              <a:rPr lang="es-CO" smtClean="0"/>
              <a:t>15/10/2022</a:t>
            </a:fld>
            <a:endParaRPr lang="es-CO" dirty="0"/>
          </a:p>
        </p:txBody>
      </p:sp>
      <p:pic>
        <p:nvPicPr>
          <p:cNvPr id="41" name="Picture 4" descr="arpsmana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561996" y="1841500"/>
            <a:ext cx="30003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949569" y="2113707"/>
            <a:ext cx="6096000" cy="2677656"/>
          </a:xfrm>
          <a:prstGeom prst="rect">
            <a:avLst/>
          </a:prstGeom>
        </p:spPr>
        <p:txBody>
          <a:bodyPr>
            <a:spAutoFit/>
          </a:bodyPr>
          <a:lstStyle/>
          <a:p>
            <a:pPr marL="285750" indent="-285750">
              <a:buFont typeface="Arial" panose="020B0604020202020204" pitchFamily="34" charset="0"/>
              <a:buChar char="•"/>
            </a:pPr>
            <a:r>
              <a:rPr lang="en-US" sz="2400" dirty="0"/>
              <a:t>In addition to the AC main power connection, equipment is connected to the Redundant Power Supply unit.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If the internal power supply fails, the Advanced Redundant Power supply is enabled.</a:t>
            </a:r>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69</a:t>
            </a:fld>
            <a:endParaRPr lang="es-CO"/>
          </a:p>
        </p:txBody>
      </p:sp>
    </p:spTree>
    <p:extLst>
      <p:ext uri="{BB962C8B-B14F-4D97-AF65-F5344CB8AC3E}">
        <p14:creationId xmlns:p14="http://schemas.microsoft.com/office/powerpoint/2010/main" val="195997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97877" y="0"/>
            <a:ext cx="11074400" cy="1143000"/>
          </a:xfrm>
        </p:spPr>
        <p:txBody>
          <a:bodyPr/>
          <a:lstStyle/>
          <a:p>
            <a:r>
              <a:rPr lang="es-CO" dirty="0" err="1">
                <a:solidFill>
                  <a:srgbClr val="FF0000"/>
                </a:solidFill>
              </a:rPr>
              <a:t>Switching</a:t>
            </a:r>
            <a:r>
              <a:rPr lang="es-CO" dirty="0">
                <a:solidFill>
                  <a:srgbClr val="FF0000"/>
                </a:solidFill>
              </a:rPr>
              <a:t> Ethernet</a:t>
            </a:r>
          </a:p>
        </p:txBody>
      </p:sp>
      <p:sp>
        <p:nvSpPr>
          <p:cNvPr id="3" name="2 Marcador de fecha"/>
          <p:cNvSpPr>
            <a:spLocks noGrp="1"/>
          </p:cNvSpPr>
          <p:nvPr>
            <p:ph type="dt" sz="half" idx="10"/>
          </p:nvPr>
        </p:nvSpPr>
        <p:spPr/>
        <p:txBody>
          <a:bodyPr/>
          <a:lstStyle/>
          <a:p>
            <a:fld id="{073BECC9-1AE7-444C-AB30-47C8EDB9E30B}"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7</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1938992"/>
          </a:xfrm>
          <a:prstGeom prst="rect">
            <a:avLst/>
          </a:prstGeom>
        </p:spPr>
        <p:txBody>
          <a:bodyPr wrap="square">
            <a:spAutoFit/>
          </a:bodyPr>
          <a:lstStyle/>
          <a:p>
            <a:pPr marL="285750" indent="-285750">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a:p>
            <a:r>
              <a:rPr lang="es-CO" sz="2000" b="1" dirty="0">
                <a:solidFill>
                  <a:srgbClr val="0070C0"/>
                </a:solidFill>
                <a:latin typeface="Arial" panose="020B0604020202020204" pitchFamily="34" charset="0"/>
                <a:cs typeface="Arial" panose="020B0604020202020204" pitchFamily="34" charset="0"/>
              </a:rPr>
              <a:t>Funciones básicas</a:t>
            </a:r>
          </a:p>
          <a:p>
            <a:endParaRPr lang="es-CO" sz="20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614597" y="2380345"/>
            <a:ext cx="9777046" cy="1846659"/>
          </a:xfrm>
          <a:prstGeom prst="rect">
            <a:avLst/>
          </a:prstGeom>
        </p:spPr>
        <p:txBody>
          <a:bodyPr wrap="square">
            <a:spAutoFit/>
          </a:bodyPr>
          <a:lstStyle/>
          <a:p>
            <a:endParaRPr lang="es-CO" dirty="0"/>
          </a:p>
          <a:p>
            <a:r>
              <a:rPr lang="es-CO" b="1" dirty="0"/>
              <a:t>Aprendizaje de direcciones </a:t>
            </a:r>
          </a:p>
          <a:p>
            <a:endParaRPr lang="es-CO" dirty="0"/>
          </a:p>
          <a:p>
            <a:r>
              <a:rPr lang="es-CO" dirty="0"/>
              <a:t> </a:t>
            </a:r>
            <a:r>
              <a:rPr lang="es-CO" sz="2000" dirty="0"/>
              <a:t>Tabla de direccionamiento vacía al inicio </a:t>
            </a:r>
          </a:p>
          <a:p>
            <a:r>
              <a:rPr lang="es-CO" sz="2000" dirty="0"/>
              <a:t>Cada dirección MAC origen nueva se agrega a la tabla indicando el puerto donde se recibió la trama</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080" y="4497999"/>
            <a:ext cx="294322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973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n-US" altLang="es-CO" dirty="0">
                <a:solidFill>
                  <a:srgbClr val="FF0000"/>
                </a:solidFill>
              </a:rPr>
              <a:t>High Availability – </a:t>
            </a:r>
            <a:r>
              <a:rPr lang="en-US" altLang="es-CO" dirty="0"/>
              <a:t>Power Redundancy</a:t>
            </a:r>
            <a:endParaRPr lang="es-CO" dirty="0">
              <a:solidFill>
                <a:srgbClr val="FF0000"/>
              </a:solidFill>
            </a:endParaRPr>
          </a:p>
        </p:txBody>
      </p:sp>
      <p:sp>
        <p:nvSpPr>
          <p:cNvPr id="3" name="2 Marcador de fecha"/>
          <p:cNvSpPr>
            <a:spLocks noGrp="1"/>
          </p:cNvSpPr>
          <p:nvPr>
            <p:ph type="dt" sz="half" idx="10"/>
          </p:nvPr>
        </p:nvSpPr>
        <p:spPr/>
        <p:txBody>
          <a:bodyPr/>
          <a:lstStyle/>
          <a:p>
            <a:fld id="{BF09046F-3BC8-438F-BCE2-B37CD87A9FC5}" type="datetime1">
              <a:rPr lang="es-CO" smtClean="0"/>
              <a:t>15/10/2022</a:t>
            </a:fld>
            <a:endParaRPr lang="es-C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235" y="1234098"/>
            <a:ext cx="502285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464062" y="3153508"/>
            <a:ext cx="2642070" cy="830997"/>
          </a:xfrm>
          <a:prstGeom prst="rect">
            <a:avLst/>
          </a:prstGeom>
          <a:noFill/>
        </p:spPr>
        <p:txBody>
          <a:bodyPr wrap="none" rtlCol="0">
            <a:spAutoFit/>
          </a:bodyPr>
          <a:lstStyle/>
          <a:p>
            <a:r>
              <a:rPr lang="es-CO" sz="2400" dirty="0">
                <a:solidFill>
                  <a:srgbClr val="0070C0"/>
                </a:solidFill>
              </a:rPr>
              <a:t>Ejemplo de fuentes </a:t>
            </a:r>
          </a:p>
          <a:p>
            <a:r>
              <a:rPr lang="es-CO" sz="2400" dirty="0">
                <a:solidFill>
                  <a:srgbClr val="0070C0"/>
                </a:solidFill>
              </a:rPr>
              <a:t>redundantes</a:t>
            </a:r>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70</a:t>
            </a:fld>
            <a:endParaRPr lang="es-CO"/>
          </a:p>
        </p:txBody>
      </p:sp>
    </p:spTree>
    <p:extLst>
      <p:ext uri="{BB962C8B-B14F-4D97-AF65-F5344CB8AC3E}">
        <p14:creationId xmlns:p14="http://schemas.microsoft.com/office/powerpoint/2010/main" val="2141454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sz="3600" dirty="0">
                <a:solidFill>
                  <a:srgbClr val="FF0000"/>
                </a:solidFill>
              </a:rPr>
              <a:t>High Availability – </a:t>
            </a:r>
            <a:r>
              <a:rPr lang="en-US" altLang="es-CO" sz="3600" dirty="0" err="1">
                <a:solidFill>
                  <a:srgbClr val="FF0000"/>
                </a:solidFill>
              </a:rPr>
              <a:t>Protocolos</a:t>
            </a:r>
            <a:r>
              <a:rPr lang="en-US" altLang="es-CO" sz="3600" dirty="0">
                <a:solidFill>
                  <a:srgbClr val="FF0000"/>
                </a:solidFill>
              </a:rPr>
              <a:t> </a:t>
            </a:r>
            <a:r>
              <a:rPr lang="en-US" altLang="es-CO" sz="3600" dirty="0" err="1">
                <a:solidFill>
                  <a:srgbClr val="FF0000"/>
                </a:solidFill>
              </a:rPr>
              <a:t>redundantes</a:t>
            </a:r>
            <a:br>
              <a:rPr lang="en-US" altLang="es-CO" sz="3600"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5871975B-EC35-436F-BBBD-72B9C66FA78D}" type="datetime1">
              <a:rPr lang="es-CO" smtClean="0"/>
              <a:t>15/10/2022</a:t>
            </a:fld>
            <a:endParaRPr lang="es-CO" dirty="0"/>
          </a:p>
        </p:txBody>
      </p:sp>
      <p:sp>
        <p:nvSpPr>
          <p:cNvPr id="5" name="4 Rectángulo"/>
          <p:cNvSpPr/>
          <p:nvPr/>
        </p:nvSpPr>
        <p:spPr>
          <a:xfrm>
            <a:off x="986329" y="1324708"/>
            <a:ext cx="7090871" cy="461665"/>
          </a:xfrm>
          <a:prstGeom prst="rect">
            <a:avLst/>
          </a:prstGeom>
        </p:spPr>
        <p:txBody>
          <a:bodyPr wrap="square">
            <a:spAutoFit/>
          </a:bodyPr>
          <a:lstStyle/>
          <a:p>
            <a:r>
              <a:rPr lang="es-CO" sz="2400" b="1" dirty="0">
                <a:solidFill>
                  <a:srgbClr val="0070C0"/>
                </a:solidFill>
              </a:rPr>
              <a:t>Virtual </a:t>
            </a:r>
            <a:r>
              <a:rPr lang="es-CO" sz="2400" b="1" dirty="0" err="1">
                <a:solidFill>
                  <a:srgbClr val="0070C0"/>
                </a:solidFill>
              </a:rPr>
              <a:t>Router</a:t>
            </a:r>
            <a:r>
              <a:rPr lang="es-CO" sz="2400" b="1" dirty="0">
                <a:solidFill>
                  <a:srgbClr val="0070C0"/>
                </a:solidFill>
              </a:rPr>
              <a:t> </a:t>
            </a:r>
            <a:r>
              <a:rPr lang="es-CO" sz="2400" b="1" dirty="0" err="1">
                <a:solidFill>
                  <a:srgbClr val="0070C0"/>
                </a:solidFill>
              </a:rPr>
              <a:t>Redundancy</a:t>
            </a:r>
            <a:r>
              <a:rPr lang="es-CO" sz="2400" b="1" dirty="0">
                <a:solidFill>
                  <a:srgbClr val="0070C0"/>
                </a:solidFill>
              </a:rPr>
              <a:t> </a:t>
            </a:r>
            <a:r>
              <a:rPr lang="es-CO" sz="2400" b="1" dirty="0" err="1">
                <a:solidFill>
                  <a:srgbClr val="0070C0"/>
                </a:solidFill>
              </a:rPr>
              <a:t>Protocol</a:t>
            </a:r>
            <a:r>
              <a:rPr lang="es-CO" sz="2400" b="1" dirty="0">
                <a:solidFill>
                  <a:srgbClr val="0070C0"/>
                </a:solidFill>
              </a:rPr>
              <a:t>- VRRP</a:t>
            </a:r>
          </a:p>
        </p:txBody>
      </p:sp>
      <p:sp>
        <p:nvSpPr>
          <p:cNvPr id="6" name="5 Rectángulo"/>
          <p:cNvSpPr/>
          <p:nvPr/>
        </p:nvSpPr>
        <p:spPr>
          <a:xfrm>
            <a:off x="1371600" y="2155705"/>
            <a:ext cx="8382000" cy="3231654"/>
          </a:xfrm>
          <a:prstGeom prst="rect">
            <a:avLst/>
          </a:prstGeom>
        </p:spPr>
        <p:txBody>
          <a:bodyPr wrap="square">
            <a:spAutoFit/>
          </a:bodyPr>
          <a:lstStyle/>
          <a:p>
            <a:pPr marL="342900" indent="-342900">
              <a:buFont typeface="Arial" panose="020B0604020202020204" pitchFamily="34" charset="0"/>
              <a:buChar char="•"/>
            </a:pPr>
            <a:r>
              <a:rPr lang="en-US" sz="2000" dirty="0"/>
              <a:t>The industry standard for routing resiliency </a:t>
            </a:r>
          </a:p>
          <a:p>
            <a:pPr marL="342900" indent="-342900">
              <a:buFont typeface="Arial" panose="020B0604020202020204" pitchFamily="34" charset="0"/>
              <a:buChar char="•"/>
            </a:pPr>
            <a:r>
              <a:rPr lang="en-US" sz="2000" dirty="0"/>
              <a:t>Similar functionality to Cisco’s </a:t>
            </a:r>
            <a:r>
              <a:rPr lang="en-US" sz="2000" b="1" dirty="0">
                <a:solidFill>
                  <a:srgbClr val="0070C0"/>
                </a:solidFill>
              </a:rPr>
              <a:t>HSRP</a:t>
            </a:r>
            <a:r>
              <a:rPr lang="en-US" sz="2000" dirty="0"/>
              <a:t> </a:t>
            </a:r>
          </a:p>
          <a:p>
            <a:pPr marL="342900" indent="-342900">
              <a:buFont typeface="Arial" panose="020B0604020202020204" pitchFamily="34" charset="0"/>
              <a:buChar char="•"/>
            </a:pPr>
            <a:r>
              <a:rPr lang="en-US" sz="2000" dirty="0"/>
              <a:t>Dynamic fail-over mechanism</a:t>
            </a:r>
          </a:p>
          <a:p>
            <a:pPr marL="342900" indent="-342900">
              <a:buFont typeface="Arial" panose="020B0604020202020204" pitchFamily="34" charset="0"/>
              <a:buChar char="•"/>
            </a:pPr>
            <a:r>
              <a:rPr lang="en-US" sz="2000" dirty="0"/>
              <a:t>Eliminates single-point of failure </a:t>
            </a:r>
          </a:p>
          <a:p>
            <a:pPr marL="342900" indent="-342900">
              <a:buFont typeface="Arial" panose="020B0604020202020204" pitchFamily="34" charset="0"/>
              <a:buChar char="•"/>
            </a:pPr>
            <a:r>
              <a:rPr lang="en-US" sz="2000" dirty="0"/>
              <a:t>Higher availability redundant path</a:t>
            </a:r>
          </a:p>
          <a:p>
            <a:pPr marL="342900" indent="-342900">
              <a:buFont typeface="Arial" panose="020B0604020202020204" pitchFamily="34" charset="0"/>
              <a:buChar char="•"/>
            </a:pPr>
            <a:r>
              <a:rPr lang="en-US" sz="2000" dirty="0"/>
              <a:t>Frequently used when end </a:t>
            </a:r>
            <a:r>
              <a:rPr lang="en-US" sz="2400" dirty="0"/>
              <a:t>stations</a:t>
            </a:r>
            <a:r>
              <a:rPr lang="en-US" sz="2000" dirty="0"/>
              <a:t> are </a:t>
            </a:r>
            <a:br>
              <a:rPr lang="en-US" sz="2000" dirty="0"/>
            </a:br>
            <a:r>
              <a:rPr lang="en-US" sz="2000" dirty="0"/>
              <a:t>configured to use specific default gateways</a:t>
            </a:r>
          </a:p>
          <a:p>
            <a:pPr marL="342900" indent="-342900">
              <a:buFont typeface="Arial" panose="020B0604020202020204" pitchFamily="34" charset="0"/>
              <a:buChar char="•"/>
            </a:pPr>
            <a:r>
              <a:rPr lang="en-US" sz="2000" dirty="0"/>
              <a:t>Predefined MAC address:                         </a:t>
            </a:r>
          </a:p>
          <a:p>
            <a:r>
              <a:rPr lang="en-US" sz="2000" dirty="0"/>
              <a:t>	(00-00-5E-00-01-{VRID})</a:t>
            </a:r>
          </a:p>
          <a:p>
            <a:pPr marL="342900" indent="-342900">
              <a:buFont typeface="Arial" panose="020B0604020202020204" pitchFamily="34" charset="0"/>
              <a:buChar char="•"/>
            </a:pPr>
            <a:r>
              <a:rPr lang="en-US" sz="2000" dirty="0"/>
              <a:t>VRRP multicast address (224.0.0.18)</a:t>
            </a:r>
          </a:p>
        </p:txBody>
      </p:sp>
      <p:sp>
        <p:nvSpPr>
          <p:cNvPr id="7" name="6 Marcador de pie de página"/>
          <p:cNvSpPr>
            <a:spLocks noGrp="1"/>
          </p:cNvSpPr>
          <p:nvPr>
            <p:ph type="ftr" sz="quarter" idx="11"/>
          </p:nvPr>
        </p:nvSpPr>
        <p:spPr/>
        <p:txBody>
          <a:bodyPr/>
          <a:lstStyle/>
          <a:p>
            <a:r>
              <a:rPr lang="es-CO"/>
              <a:t>Switching &amp; routing</a:t>
            </a:r>
          </a:p>
        </p:txBody>
      </p:sp>
      <p:sp>
        <p:nvSpPr>
          <p:cNvPr id="8" name="7 Marcador de número de diapositiva"/>
          <p:cNvSpPr>
            <a:spLocks noGrp="1"/>
          </p:cNvSpPr>
          <p:nvPr>
            <p:ph type="sldNum" sz="quarter" idx="12"/>
          </p:nvPr>
        </p:nvSpPr>
        <p:spPr/>
        <p:txBody>
          <a:bodyPr/>
          <a:lstStyle/>
          <a:p>
            <a:fld id="{1D98C600-A5FB-4C43-9210-1E9FA66CBA4A}" type="slidenum">
              <a:rPr lang="es-CO" smtClean="0"/>
              <a:t>71</a:t>
            </a:fld>
            <a:endParaRPr lang="es-CO"/>
          </a:p>
        </p:txBody>
      </p:sp>
    </p:spTree>
    <p:extLst>
      <p:ext uri="{BB962C8B-B14F-4D97-AF65-F5344CB8AC3E}">
        <p14:creationId xmlns:p14="http://schemas.microsoft.com/office/powerpoint/2010/main" val="3318262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r>
              <a:rPr lang="en-US" altLang="es-CO" dirty="0">
                <a:solidFill>
                  <a:srgbClr val="FF0000"/>
                </a:solidFill>
              </a:rPr>
              <a:t> - VRRP</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EE3432E0-805F-4375-9ECA-C1B9257E701C}" type="datetime1">
              <a:rPr lang="es-CO" smtClean="0"/>
              <a:t>15/10/2022</a:t>
            </a:fld>
            <a:endParaRPr lang="es-CO" dirty="0"/>
          </a:p>
        </p:txBody>
      </p:sp>
      <p:sp>
        <p:nvSpPr>
          <p:cNvPr id="5" name="4 Rectángulo"/>
          <p:cNvSpPr/>
          <p:nvPr/>
        </p:nvSpPr>
        <p:spPr>
          <a:xfrm>
            <a:off x="986329" y="1324708"/>
            <a:ext cx="7090871" cy="461665"/>
          </a:xfrm>
          <a:prstGeom prst="rect">
            <a:avLst/>
          </a:prstGeom>
        </p:spPr>
        <p:txBody>
          <a:bodyPr wrap="square">
            <a:spAutoFit/>
          </a:bodyPr>
          <a:lstStyle/>
          <a:p>
            <a:r>
              <a:rPr lang="es-CO" sz="2400" b="1" dirty="0">
                <a:solidFill>
                  <a:srgbClr val="0070C0"/>
                </a:solidFill>
              </a:rPr>
              <a:t>Virtual </a:t>
            </a:r>
            <a:r>
              <a:rPr lang="es-CO" sz="2400" b="1" dirty="0" err="1">
                <a:solidFill>
                  <a:srgbClr val="0070C0"/>
                </a:solidFill>
              </a:rPr>
              <a:t>Router</a:t>
            </a:r>
            <a:r>
              <a:rPr lang="es-CO" sz="2400" b="1" dirty="0">
                <a:solidFill>
                  <a:srgbClr val="0070C0"/>
                </a:solidFill>
              </a:rPr>
              <a:t> </a:t>
            </a:r>
            <a:r>
              <a:rPr lang="es-CO" sz="2400" b="1" dirty="0" err="1">
                <a:solidFill>
                  <a:srgbClr val="0070C0"/>
                </a:solidFill>
              </a:rPr>
              <a:t>Redundancy</a:t>
            </a:r>
            <a:r>
              <a:rPr lang="es-CO" sz="2400" b="1" dirty="0">
                <a:solidFill>
                  <a:srgbClr val="0070C0"/>
                </a:solidFill>
              </a:rPr>
              <a:t> </a:t>
            </a:r>
            <a:r>
              <a:rPr lang="es-CO" sz="2400" b="1" dirty="0" err="1">
                <a:solidFill>
                  <a:srgbClr val="0070C0"/>
                </a:solidFill>
              </a:rPr>
              <a:t>Protocol</a:t>
            </a:r>
            <a:r>
              <a:rPr lang="es-CO" sz="2400" b="1" dirty="0">
                <a:solidFill>
                  <a:srgbClr val="0070C0"/>
                </a:solidFill>
              </a:rPr>
              <a:t>- VRRP</a:t>
            </a:r>
          </a:p>
        </p:txBody>
      </p:sp>
      <p:sp>
        <p:nvSpPr>
          <p:cNvPr id="6" name="5 Rectángulo"/>
          <p:cNvSpPr/>
          <p:nvPr/>
        </p:nvSpPr>
        <p:spPr>
          <a:xfrm>
            <a:off x="1488830" y="2025908"/>
            <a:ext cx="8921261" cy="3477875"/>
          </a:xfrm>
          <a:prstGeom prst="rect">
            <a:avLst/>
          </a:prstGeom>
        </p:spPr>
        <p:txBody>
          <a:bodyPr wrap="square">
            <a:spAutoFit/>
          </a:bodyPr>
          <a:lstStyle/>
          <a:p>
            <a:pPr marL="342900" indent="-342900">
              <a:buFont typeface="Arial" panose="020B0604020202020204" pitchFamily="34" charset="0"/>
              <a:buChar char="•"/>
            </a:pPr>
            <a:r>
              <a:rPr lang="en-US" sz="2000" dirty="0"/>
              <a:t>VRRP provides a virtual router as backup </a:t>
            </a:r>
            <a:br>
              <a:rPr lang="en-US" sz="2000" dirty="0"/>
            </a:br>
            <a:r>
              <a:rPr lang="en-US" sz="2000" dirty="0"/>
              <a:t>on a LAN segment</a:t>
            </a:r>
          </a:p>
          <a:p>
            <a:pPr marL="342900" indent="-342900">
              <a:buFont typeface="Arial" panose="020B0604020202020204" pitchFamily="34" charset="0"/>
              <a:buChar char="•"/>
            </a:pPr>
            <a:r>
              <a:rPr lang="en-US" sz="2000" dirty="0"/>
              <a:t>A “virtual router” is actually two or more physical routers on a single LAN segment, with one router acting as the Master router, and the other(s) acting as Backup router(s) for a given set of IP subnets</a:t>
            </a:r>
          </a:p>
          <a:p>
            <a:pPr marL="342900" indent="-342900">
              <a:buFont typeface="Arial" panose="020B0604020202020204" pitchFamily="34" charset="0"/>
              <a:buChar char="•"/>
            </a:pPr>
            <a:r>
              <a:rPr lang="en-US" sz="2000" dirty="0"/>
              <a:t>Particularly useful for devices configured with a Static Default Gateway</a:t>
            </a:r>
          </a:p>
          <a:p>
            <a:pPr marL="342900" indent="-342900">
              <a:buFont typeface="Arial" panose="020B0604020202020204" pitchFamily="34" charset="0"/>
              <a:buChar char="•"/>
            </a:pPr>
            <a:r>
              <a:rPr lang="en-US" sz="2000" dirty="0"/>
              <a:t>One Router configured as the Primary (expected to be initial Master), others configured as Backup</a:t>
            </a:r>
          </a:p>
          <a:p>
            <a:pPr marL="342900" indent="-342900">
              <a:buFont typeface="Arial" panose="020B0604020202020204" pitchFamily="34" charset="0"/>
              <a:buChar char="•"/>
            </a:pPr>
            <a:r>
              <a:rPr lang="en-US" sz="2000" dirty="0"/>
              <a:t>Master/Backup status determined by user-configured Priority of 1 to 255, with 255 signifying the VRRP Primary router</a:t>
            </a:r>
          </a:p>
          <a:p>
            <a:pPr marL="342900" indent="-342900">
              <a:buFont typeface="Arial" panose="020B0604020202020204" pitchFamily="34" charset="0"/>
              <a:buChar char="•"/>
            </a:pPr>
            <a:endParaRPr lang="en-US" dirty="0"/>
          </a:p>
        </p:txBody>
      </p:sp>
      <p:sp>
        <p:nvSpPr>
          <p:cNvPr id="4" name="3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72</a:t>
            </a:fld>
            <a:endParaRPr lang="es-CO"/>
          </a:p>
        </p:txBody>
      </p:sp>
    </p:spTree>
    <p:extLst>
      <p:ext uri="{BB962C8B-B14F-4D97-AF65-F5344CB8AC3E}">
        <p14:creationId xmlns:p14="http://schemas.microsoft.com/office/powerpoint/2010/main" val="17067483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0C36107B-8404-4B63-8D67-5BAA2B7CA64F}" type="datetime1">
              <a:rPr lang="es-CO" smtClean="0"/>
              <a:t>15/10/2022</a:t>
            </a:fld>
            <a:endParaRPr lang="es-CO" dirty="0"/>
          </a:p>
        </p:txBody>
      </p:sp>
      <p:sp>
        <p:nvSpPr>
          <p:cNvPr id="5" name="4 Rectángulo"/>
          <p:cNvSpPr/>
          <p:nvPr/>
        </p:nvSpPr>
        <p:spPr>
          <a:xfrm>
            <a:off x="986329" y="1324708"/>
            <a:ext cx="7090871" cy="461665"/>
          </a:xfrm>
          <a:prstGeom prst="rect">
            <a:avLst/>
          </a:prstGeom>
        </p:spPr>
        <p:txBody>
          <a:bodyPr wrap="square">
            <a:spAutoFit/>
          </a:bodyPr>
          <a:lstStyle/>
          <a:p>
            <a:r>
              <a:rPr lang="es-CO" sz="2400" b="1" dirty="0">
                <a:solidFill>
                  <a:srgbClr val="0070C0"/>
                </a:solidFill>
              </a:rPr>
              <a:t>Virtual </a:t>
            </a:r>
            <a:r>
              <a:rPr lang="es-CO" sz="2400" b="1" dirty="0" err="1">
                <a:solidFill>
                  <a:srgbClr val="0070C0"/>
                </a:solidFill>
              </a:rPr>
              <a:t>Router</a:t>
            </a:r>
            <a:r>
              <a:rPr lang="es-CO" sz="2400" b="1" dirty="0">
                <a:solidFill>
                  <a:srgbClr val="0070C0"/>
                </a:solidFill>
              </a:rPr>
              <a:t> </a:t>
            </a:r>
            <a:r>
              <a:rPr lang="es-CO" sz="2400" b="1" dirty="0" err="1">
                <a:solidFill>
                  <a:srgbClr val="0070C0"/>
                </a:solidFill>
              </a:rPr>
              <a:t>Redundancy</a:t>
            </a:r>
            <a:r>
              <a:rPr lang="es-CO" sz="2400" b="1" dirty="0">
                <a:solidFill>
                  <a:srgbClr val="0070C0"/>
                </a:solidFill>
              </a:rPr>
              <a:t> </a:t>
            </a:r>
            <a:r>
              <a:rPr lang="es-CO" sz="2400" b="1" dirty="0" err="1">
                <a:solidFill>
                  <a:srgbClr val="0070C0"/>
                </a:solidFill>
              </a:rPr>
              <a:t>Protocol</a:t>
            </a:r>
            <a:r>
              <a:rPr lang="es-CO" sz="2400" b="1" dirty="0">
                <a:solidFill>
                  <a:srgbClr val="0070C0"/>
                </a:solidFill>
              </a:rPr>
              <a:t>- VRRP</a:t>
            </a:r>
          </a:p>
        </p:txBody>
      </p:sp>
      <p:sp>
        <p:nvSpPr>
          <p:cNvPr id="6" name="5 Rectángulo"/>
          <p:cNvSpPr/>
          <p:nvPr/>
        </p:nvSpPr>
        <p:spPr>
          <a:xfrm>
            <a:off x="1488830" y="2025908"/>
            <a:ext cx="7561385" cy="3139321"/>
          </a:xfrm>
          <a:prstGeom prst="rect">
            <a:avLst/>
          </a:prstGeom>
        </p:spPr>
        <p:txBody>
          <a:bodyPr wrap="square">
            <a:spAutoFit/>
          </a:bodyPr>
          <a:lstStyle/>
          <a:p>
            <a:pPr marL="342900" indent="-342900">
              <a:buFont typeface="Arial" panose="020B0604020202020204" pitchFamily="34" charset="0"/>
              <a:buChar char="•"/>
            </a:pPr>
            <a:r>
              <a:rPr lang="en-US" sz="2000" dirty="0"/>
              <a:t>Only one router may be designated as Primary router (Priority = 255) for a given virtual router</a:t>
            </a:r>
          </a:p>
          <a:p>
            <a:pPr marL="342900" indent="-342900">
              <a:buFont typeface="Arial" panose="020B0604020202020204" pitchFamily="34" charset="0"/>
              <a:buChar char="•"/>
            </a:pPr>
            <a:r>
              <a:rPr lang="en-US" sz="2000" dirty="0"/>
              <a:t>Multiple backup routers may be configured at the same, or different, priority level (1 to 254) for a given virtual router</a:t>
            </a:r>
          </a:p>
          <a:p>
            <a:pPr marL="342900" indent="-342900">
              <a:buFont typeface="Arial" panose="020B0604020202020204" pitchFamily="34" charset="0"/>
              <a:buChar char="•"/>
            </a:pPr>
            <a:r>
              <a:rPr lang="en-US" sz="2000" dirty="0"/>
              <a:t>A router may be configured as a member of several virtual routers</a:t>
            </a:r>
          </a:p>
          <a:p>
            <a:pPr marL="342900" indent="-342900">
              <a:buFont typeface="Arial" panose="020B0604020202020204" pitchFamily="34" charset="0"/>
              <a:buChar char="•"/>
            </a:pPr>
            <a:r>
              <a:rPr lang="en-US" sz="2000" dirty="0"/>
              <a:t>The same physical router may be primary for one virtual router and backup for another virtual router</a:t>
            </a:r>
          </a:p>
          <a:p>
            <a:pPr marL="342900" indent="-342900">
              <a:buFont typeface="Arial" panose="020B0604020202020204" pitchFamily="34" charset="0"/>
              <a:buChar char="•"/>
            </a:pPr>
            <a:r>
              <a:rPr lang="en-US" sz="2000" dirty="0"/>
              <a:t>Multiple virtual routers may exist on the same </a:t>
            </a:r>
            <a:br>
              <a:rPr lang="en-US" sz="2000" dirty="0"/>
            </a:br>
            <a:r>
              <a:rPr lang="en-US" sz="2000" dirty="0"/>
              <a:t>LAN segment</a:t>
            </a:r>
          </a:p>
          <a:p>
            <a:pPr marL="342900" indent="-342900">
              <a:buFont typeface="Arial" panose="020B0604020202020204" pitchFamily="34" charset="0"/>
              <a:buChar char="•"/>
            </a:pPr>
            <a:endParaRPr lang="en-US" dirty="0"/>
          </a:p>
        </p:txBody>
      </p:sp>
      <p:sp>
        <p:nvSpPr>
          <p:cNvPr id="4" name="3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73</a:t>
            </a:fld>
            <a:endParaRPr lang="es-CO"/>
          </a:p>
        </p:txBody>
      </p:sp>
    </p:spTree>
    <p:extLst>
      <p:ext uri="{BB962C8B-B14F-4D97-AF65-F5344CB8AC3E}">
        <p14:creationId xmlns:p14="http://schemas.microsoft.com/office/powerpoint/2010/main" val="1960405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4F23132A-511F-4358-8847-FEAAC01E0EFA}" type="datetime1">
              <a:rPr lang="es-CO" smtClean="0"/>
              <a:t>15/10/2022</a:t>
            </a:fld>
            <a:endParaRPr lang="es-CO" dirty="0"/>
          </a:p>
        </p:txBody>
      </p:sp>
      <p:sp>
        <p:nvSpPr>
          <p:cNvPr id="5" name="4 Rectángulo"/>
          <p:cNvSpPr/>
          <p:nvPr/>
        </p:nvSpPr>
        <p:spPr>
          <a:xfrm>
            <a:off x="7203281" y="1181396"/>
            <a:ext cx="7090871" cy="461665"/>
          </a:xfrm>
          <a:prstGeom prst="rect">
            <a:avLst/>
          </a:prstGeom>
        </p:spPr>
        <p:txBody>
          <a:bodyPr wrap="square">
            <a:spAutoFit/>
          </a:bodyPr>
          <a:lstStyle/>
          <a:p>
            <a:r>
              <a:rPr lang="es-CO" sz="2400" b="1" dirty="0">
                <a:solidFill>
                  <a:srgbClr val="0070C0"/>
                </a:solidFill>
              </a:rPr>
              <a:t>- VRRP- funcionamiento</a:t>
            </a:r>
          </a:p>
        </p:txBody>
      </p:sp>
      <p:sp>
        <p:nvSpPr>
          <p:cNvPr id="7" name="Rectangle 2"/>
          <p:cNvSpPr>
            <a:spLocks noChangeArrowheads="1"/>
          </p:cNvSpPr>
          <p:nvPr/>
        </p:nvSpPr>
        <p:spPr bwMode="auto">
          <a:xfrm>
            <a:off x="5815806" y="1871661"/>
            <a:ext cx="1219200" cy="2057400"/>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8" name="Text Box 3"/>
          <p:cNvSpPr txBox="1">
            <a:spLocks noChangeArrowheads="1"/>
          </p:cNvSpPr>
          <p:nvPr/>
        </p:nvSpPr>
        <p:spPr bwMode="auto">
          <a:xfrm>
            <a:off x="5739606" y="1566861"/>
            <a:ext cx="146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Layer 2 Bridge</a:t>
            </a:r>
          </a:p>
        </p:txBody>
      </p:sp>
      <p:sp>
        <p:nvSpPr>
          <p:cNvPr id="9" name="Rectangle 4"/>
          <p:cNvSpPr>
            <a:spLocks noChangeArrowheads="1"/>
          </p:cNvSpPr>
          <p:nvPr/>
        </p:nvSpPr>
        <p:spPr bwMode="auto">
          <a:xfrm>
            <a:off x="5968206" y="3395661"/>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2</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10" name="Rectangle 5"/>
          <p:cNvSpPr>
            <a:spLocks noChangeArrowheads="1"/>
          </p:cNvSpPr>
          <p:nvPr/>
        </p:nvSpPr>
        <p:spPr bwMode="auto">
          <a:xfrm>
            <a:off x="6577806" y="2100261"/>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4</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11" name="Rectangle 6"/>
          <p:cNvSpPr>
            <a:spLocks noChangeArrowheads="1"/>
          </p:cNvSpPr>
          <p:nvPr/>
        </p:nvSpPr>
        <p:spPr bwMode="auto">
          <a:xfrm>
            <a:off x="6577806" y="3395661"/>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3</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12" name="Rectangle 7"/>
          <p:cNvSpPr>
            <a:spLocks noChangeArrowheads="1"/>
          </p:cNvSpPr>
          <p:nvPr/>
        </p:nvSpPr>
        <p:spPr bwMode="auto">
          <a:xfrm>
            <a:off x="5968206" y="2100261"/>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1</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13" name="Line 8"/>
          <p:cNvSpPr>
            <a:spLocks noChangeShapeType="1"/>
          </p:cNvSpPr>
          <p:nvPr/>
        </p:nvSpPr>
        <p:spPr bwMode="auto">
          <a:xfrm flipH="1">
            <a:off x="4520406" y="2252661"/>
            <a:ext cx="14478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4" name="Line 9"/>
          <p:cNvSpPr>
            <a:spLocks noChangeShapeType="1"/>
          </p:cNvSpPr>
          <p:nvPr/>
        </p:nvSpPr>
        <p:spPr bwMode="auto">
          <a:xfrm flipH="1">
            <a:off x="4520406" y="3548061"/>
            <a:ext cx="14478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5" name="Line 10"/>
          <p:cNvSpPr>
            <a:spLocks noChangeShapeType="1"/>
          </p:cNvSpPr>
          <p:nvPr/>
        </p:nvSpPr>
        <p:spPr bwMode="auto">
          <a:xfrm>
            <a:off x="6882606" y="2252661"/>
            <a:ext cx="11430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6" name="Line 11"/>
          <p:cNvSpPr>
            <a:spLocks noChangeShapeType="1"/>
          </p:cNvSpPr>
          <p:nvPr/>
        </p:nvSpPr>
        <p:spPr bwMode="auto">
          <a:xfrm>
            <a:off x="6882606" y="3548061"/>
            <a:ext cx="11430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17" name="AutoShape 12"/>
          <p:cNvSpPr>
            <a:spLocks noChangeArrowheads="1"/>
          </p:cNvSpPr>
          <p:nvPr/>
        </p:nvSpPr>
        <p:spPr bwMode="auto">
          <a:xfrm>
            <a:off x="1929606" y="2328861"/>
            <a:ext cx="914400" cy="1219200"/>
          </a:xfrm>
          <a:prstGeom prst="irregularSeal1">
            <a:avLst/>
          </a:prstGeom>
          <a:solidFill>
            <a:srgbClr val="B7C69D"/>
          </a:solidFill>
          <a:ln w="38100">
            <a:solidFill>
              <a:srgbClr val="339966"/>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itchFamily="34" charset="0"/>
                <a:cs typeface="Arial" pitchFamily="34" charset="0"/>
              </a:rPr>
              <a:t>?</a:t>
            </a:r>
            <a:endParaRPr kumimoji="0" lang="en-US" altLang="es-CO" sz="14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8" name="Line 13"/>
          <p:cNvSpPr>
            <a:spLocks noChangeShapeType="1"/>
          </p:cNvSpPr>
          <p:nvPr/>
        </p:nvSpPr>
        <p:spPr bwMode="auto">
          <a:xfrm>
            <a:off x="2615406" y="3090861"/>
            <a:ext cx="838200" cy="381000"/>
          </a:xfrm>
          <a:prstGeom prst="line">
            <a:avLst/>
          </a:prstGeom>
          <a:noFill/>
          <a:ln w="38100">
            <a:solidFill>
              <a:srgbClr val="3399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19" name="Line 14"/>
          <p:cNvSpPr>
            <a:spLocks noChangeShapeType="1"/>
          </p:cNvSpPr>
          <p:nvPr/>
        </p:nvSpPr>
        <p:spPr bwMode="auto">
          <a:xfrm flipV="1">
            <a:off x="2691606" y="2252661"/>
            <a:ext cx="762000" cy="457200"/>
          </a:xfrm>
          <a:prstGeom prst="line">
            <a:avLst/>
          </a:prstGeom>
          <a:noFill/>
          <a:ln w="38100">
            <a:solidFill>
              <a:srgbClr val="3399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0" name="Text Box 15"/>
          <p:cNvSpPr txBox="1">
            <a:spLocks noChangeArrowheads="1"/>
          </p:cNvSpPr>
          <p:nvPr/>
        </p:nvSpPr>
        <p:spPr bwMode="auto">
          <a:xfrm>
            <a:off x="2996406" y="1109661"/>
            <a:ext cx="2584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Real IP / 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10.1.1.254 / 00-3c-00-5b-4f-0a</a:t>
            </a:r>
          </a:p>
        </p:txBody>
      </p:sp>
      <p:sp>
        <p:nvSpPr>
          <p:cNvPr id="21" name="Text Box 16"/>
          <p:cNvSpPr txBox="1">
            <a:spLocks noChangeArrowheads="1"/>
          </p:cNvSpPr>
          <p:nvPr/>
        </p:nvSpPr>
        <p:spPr bwMode="auto">
          <a:xfrm>
            <a:off x="3148806" y="4005261"/>
            <a:ext cx="2584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Real IP / 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10.1.1.252 / 00-3c-00-7d-9f-07</a:t>
            </a:r>
          </a:p>
        </p:txBody>
      </p:sp>
      <p:sp>
        <p:nvSpPr>
          <p:cNvPr id="22" name="Text Box 17"/>
          <p:cNvSpPr txBox="1">
            <a:spLocks noChangeArrowheads="1"/>
          </p:cNvSpPr>
          <p:nvPr/>
        </p:nvSpPr>
        <p:spPr bwMode="auto">
          <a:xfrm>
            <a:off x="3225006" y="2633661"/>
            <a:ext cx="2643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VRRP IP / 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10.1.1.254 / 00-00-5e-00-01-01</a:t>
            </a:r>
          </a:p>
        </p:txBody>
      </p:sp>
      <p:sp>
        <p:nvSpPr>
          <p:cNvPr id="23" name="Text Box 18"/>
          <p:cNvSpPr txBox="1">
            <a:spLocks noChangeArrowheads="1"/>
          </p:cNvSpPr>
          <p:nvPr/>
        </p:nvSpPr>
        <p:spPr bwMode="auto">
          <a:xfrm>
            <a:off x="4368006" y="164306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000">
                <a:solidFill>
                  <a:srgbClr val="000000"/>
                </a:solidFill>
                <a:latin typeface="Arial" pitchFamily="34" charset="0"/>
                <a:cs typeface="Arial" pitchFamily="34" charset="0"/>
              </a:rPr>
              <a:t>VRRP Multicast Hello every “n” second</a:t>
            </a:r>
          </a:p>
        </p:txBody>
      </p:sp>
      <p:sp>
        <p:nvSpPr>
          <p:cNvPr id="24" name="Text Box 19"/>
          <p:cNvSpPr txBox="1">
            <a:spLocks noChangeArrowheads="1"/>
          </p:cNvSpPr>
          <p:nvPr/>
        </p:nvSpPr>
        <p:spPr bwMode="auto">
          <a:xfrm>
            <a:off x="3437731" y="1654174"/>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Master</a:t>
            </a:r>
          </a:p>
        </p:txBody>
      </p:sp>
      <p:sp>
        <p:nvSpPr>
          <p:cNvPr id="25" name="Line 20"/>
          <p:cNvSpPr>
            <a:spLocks noChangeShapeType="1"/>
          </p:cNvSpPr>
          <p:nvPr/>
        </p:nvSpPr>
        <p:spPr bwMode="auto">
          <a:xfrm>
            <a:off x="6882606" y="2100261"/>
            <a:ext cx="1219200" cy="0"/>
          </a:xfrm>
          <a:prstGeom prst="line">
            <a:avLst/>
          </a:prstGeom>
          <a:noFill/>
          <a:ln w="38100">
            <a:solidFill>
              <a:srgbClr val="33996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6" name="Line 21"/>
          <p:cNvSpPr>
            <a:spLocks noChangeShapeType="1"/>
          </p:cNvSpPr>
          <p:nvPr/>
        </p:nvSpPr>
        <p:spPr bwMode="auto">
          <a:xfrm>
            <a:off x="6882606" y="3395661"/>
            <a:ext cx="1219200" cy="0"/>
          </a:xfrm>
          <a:prstGeom prst="line">
            <a:avLst/>
          </a:prstGeom>
          <a:noFill/>
          <a:ln w="38100">
            <a:solidFill>
              <a:srgbClr val="33996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7" name="Line 22"/>
          <p:cNvSpPr>
            <a:spLocks noChangeShapeType="1"/>
          </p:cNvSpPr>
          <p:nvPr/>
        </p:nvSpPr>
        <p:spPr bwMode="auto">
          <a:xfrm flipH="1">
            <a:off x="4444206" y="3395661"/>
            <a:ext cx="1295400" cy="0"/>
          </a:xfrm>
          <a:prstGeom prst="line">
            <a:avLst/>
          </a:prstGeom>
          <a:noFill/>
          <a:ln w="38100">
            <a:solidFill>
              <a:srgbClr val="33996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8" name="Line 23"/>
          <p:cNvSpPr>
            <a:spLocks noChangeShapeType="1"/>
          </p:cNvSpPr>
          <p:nvPr/>
        </p:nvSpPr>
        <p:spPr bwMode="auto">
          <a:xfrm>
            <a:off x="4520406" y="2100261"/>
            <a:ext cx="1219200" cy="0"/>
          </a:xfrm>
          <a:prstGeom prst="line">
            <a:avLst/>
          </a:prstGeom>
          <a:noFill/>
          <a:ln w="38100">
            <a:solidFill>
              <a:srgbClr val="33996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29" name="Text Box 24"/>
          <p:cNvSpPr txBox="1">
            <a:spLocks noChangeArrowheads="1"/>
          </p:cNvSpPr>
          <p:nvPr/>
        </p:nvSpPr>
        <p:spPr bwMode="auto">
          <a:xfrm>
            <a:off x="8543131" y="1882774"/>
            <a:ext cx="13763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 10.1.1.1</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GW 10.1.1.254</a:t>
            </a:r>
          </a:p>
        </p:txBody>
      </p:sp>
      <p:sp>
        <p:nvSpPr>
          <p:cNvPr id="30" name="Text Box 25"/>
          <p:cNvSpPr txBox="1">
            <a:spLocks noChangeArrowheads="1"/>
          </p:cNvSpPr>
          <p:nvPr/>
        </p:nvSpPr>
        <p:spPr bwMode="auto">
          <a:xfrm>
            <a:off x="8630444" y="3167061"/>
            <a:ext cx="1376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 10.1.1.2</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GW 10.1.1.254</a:t>
            </a:r>
          </a:p>
        </p:txBody>
      </p:sp>
      <p:sp>
        <p:nvSpPr>
          <p:cNvPr id="31" name="Text Box 26"/>
          <p:cNvSpPr txBox="1">
            <a:spLocks noChangeArrowheads="1"/>
          </p:cNvSpPr>
          <p:nvPr/>
        </p:nvSpPr>
        <p:spPr bwMode="auto">
          <a:xfrm>
            <a:off x="7077869" y="3852861"/>
            <a:ext cx="29289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PC’s will ARP for their default</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gateway, master responds with</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10.1.1.254 Mac 00-00-5e-00-10-01</a:t>
            </a:r>
            <a:endParaRPr lang="en-US" altLang="es-CO" sz="1400">
              <a:solidFill>
                <a:srgbClr val="E6B864"/>
              </a:solidFill>
              <a:latin typeface="Arial" pitchFamily="34" charset="0"/>
              <a:cs typeface="Arial" pitchFamily="34" charset="0"/>
            </a:endParaRPr>
          </a:p>
        </p:txBody>
      </p:sp>
      <p:sp>
        <p:nvSpPr>
          <p:cNvPr id="32" name="Text Box 27"/>
          <p:cNvSpPr txBox="1">
            <a:spLocks noChangeArrowheads="1"/>
          </p:cNvSpPr>
          <p:nvPr/>
        </p:nvSpPr>
        <p:spPr bwMode="auto">
          <a:xfrm>
            <a:off x="1243806" y="4532311"/>
            <a:ext cx="54260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marL="349250" indent="-349250"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75000"/>
              </a:lnSpc>
              <a:spcBef>
                <a:spcPct val="30000"/>
              </a:spcBef>
              <a:spcAft>
                <a:spcPct val="0"/>
              </a:spcAft>
              <a:buClr>
                <a:srgbClr val="94A3B5"/>
              </a:buClr>
              <a:buSzPct val="60000"/>
              <a:buFont typeface="Wingdings" pitchFamily="2" charset="2"/>
              <a:buChar char="¡"/>
            </a:pPr>
            <a:r>
              <a:rPr lang="en-US" altLang="es-CO" sz="1600" dirty="0">
                <a:solidFill>
                  <a:srgbClr val="000000"/>
                </a:solidFill>
                <a:cs typeface="Arial" pitchFamily="34" charset="0"/>
              </a:rPr>
              <a:t>VRRP master transmits VRRP multicast advertisements every  “n” second “configurable timer” using the virtual Mac Address as the source.</a:t>
            </a:r>
          </a:p>
          <a:p>
            <a:pPr fontAlgn="base">
              <a:lnSpc>
                <a:spcPct val="75000"/>
              </a:lnSpc>
              <a:spcBef>
                <a:spcPct val="30000"/>
              </a:spcBef>
              <a:spcAft>
                <a:spcPct val="0"/>
              </a:spcAft>
              <a:buClr>
                <a:srgbClr val="94A3B5"/>
              </a:buClr>
              <a:buSzPct val="60000"/>
              <a:buFont typeface="Wingdings" pitchFamily="2" charset="2"/>
              <a:buChar char="¡"/>
            </a:pPr>
            <a:r>
              <a:rPr lang="en-US" altLang="es-CO" sz="1600" dirty="0">
                <a:solidFill>
                  <a:srgbClr val="000000"/>
                </a:solidFill>
                <a:cs typeface="Arial" pitchFamily="34" charset="0"/>
              </a:rPr>
              <a:t> If the backup VRRP router misses 3 VRRP advertisements it will assume the role of master by responding to ARP requests for the Virtual IP Address and will start sending VRRP Advertisements and forward any traffic destined for the Virtual MAC</a:t>
            </a:r>
          </a:p>
        </p:txBody>
      </p:sp>
      <p:pic>
        <p:nvPicPr>
          <p:cNvPr id="33" name="Picture 28" descr="Wintel P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9406" y="1871661"/>
            <a:ext cx="609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9" descr="Wintel P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5606" y="3090861"/>
            <a:ext cx="609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1" descr="Nexus_Switch_4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706" y="1890711"/>
            <a:ext cx="8683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2" descr="Nexus_Switch_4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706" y="3140074"/>
            <a:ext cx="8683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pie de página"/>
          <p:cNvSpPr>
            <a:spLocks noGrp="1"/>
          </p:cNvSpPr>
          <p:nvPr>
            <p:ph type="ftr" sz="quarter" idx="11"/>
          </p:nvPr>
        </p:nvSpPr>
        <p:spPr/>
        <p:txBody>
          <a:bodyPr/>
          <a:lstStyle/>
          <a:p>
            <a:r>
              <a:rPr lang="es-CO"/>
              <a:t>Switching &amp; routing</a:t>
            </a:r>
          </a:p>
        </p:txBody>
      </p:sp>
      <p:sp>
        <p:nvSpPr>
          <p:cNvPr id="37" name="36 Marcador de número de diapositiva"/>
          <p:cNvSpPr>
            <a:spLocks noGrp="1"/>
          </p:cNvSpPr>
          <p:nvPr>
            <p:ph type="sldNum" sz="quarter" idx="12"/>
          </p:nvPr>
        </p:nvSpPr>
        <p:spPr/>
        <p:txBody>
          <a:bodyPr/>
          <a:lstStyle/>
          <a:p>
            <a:fld id="{1D98C600-A5FB-4C43-9210-1E9FA66CBA4A}" type="slidenum">
              <a:rPr lang="es-CO" smtClean="0"/>
              <a:t>74</a:t>
            </a:fld>
            <a:endParaRPr lang="es-CO"/>
          </a:p>
        </p:txBody>
      </p:sp>
    </p:spTree>
    <p:extLst>
      <p:ext uri="{BB962C8B-B14F-4D97-AF65-F5344CB8AC3E}">
        <p14:creationId xmlns:p14="http://schemas.microsoft.com/office/powerpoint/2010/main" val="23027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set>
                                      <p:cBhvr override="childStyle">
                                        <p:cTn dur="1" fill="hold" display="0" masterRel="sameClick" afterEffect="1">
                                          <p:stCondLst>
                                            <p:cond evt="end" delay="0">
                                              <p:tn val="9"/>
                                            </p:cond>
                                          </p:stCondLst>
                                        </p:cTn>
                                        <p:tgtEl>
                                          <p:spTgt spid="25"/>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LASER.WAV"/>
                                        </p:tgtEl>
                                      </p:cMediaNode>
                                    </p:audio>
                                  </p:sub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subTnLst>
                                    <p:set>
                                      <p:cBhvr override="childStyle">
                                        <p:cTn dur="1" fill="hold" display="0" masterRel="sameClick" afterEffect="1">
                                          <p:stCondLst>
                                            <p:cond evt="end" delay="0">
                                              <p:tn val="13"/>
                                            </p:cond>
                                          </p:stCondLst>
                                        </p:cTn>
                                        <p:tgtEl>
                                          <p:spTgt spid="26"/>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7C3957A2-3C92-46B1-A590-1F8D4AEC85D8}" type="datetime1">
              <a:rPr lang="es-CO" smtClean="0"/>
              <a:t>15/10/2022</a:t>
            </a:fld>
            <a:endParaRPr lang="es-CO" dirty="0"/>
          </a:p>
        </p:txBody>
      </p:sp>
      <p:sp>
        <p:nvSpPr>
          <p:cNvPr id="5" name="4 Rectángulo"/>
          <p:cNvSpPr/>
          <p:nvPr/>
        </p:nvSpPr>
        <p:spPr>
          <a:xfrm>
            <a:off x="7203281" y="1181396"/>
            <a:ext cx="7090871" cy="461665"/>
          </a:xfrm>
          <a:prstGeom prst="rect">
            <a:avLst/>
          </a:prstGeom>
        </p:spPr>
        <p:txBody>
          <a:bodyPr wrap="square">
            <a:spAutoFit/>
          </a:bodyPr>
          <a:lstStyle/>
          <a:p>
            <a:r>
              <a:rPr lang="es-CO" sz="2400" b="1" dirty="0">
                <a:solidFill>
                  <a:srgbClr val="0070C0"/>
                </a:solidFill>
              </a:rPr>
              <a:t>- VRRP y enrutamiento dinámico</a:t>
            </a:r>
          </a:p>
        </p:txBody>
      </p:sp>
      <p:sp>
        <p:nvSpPr>
          <p:cNvPr id="37" name="Text Box 2"/>
          <p:cNvSpPr txBox="1">
            <a:spLocks noChangeArrowheads="1"/>
          </p:cNvSpPr>
          <p:nvPr/>
        </p:nvSpPr>
        <p:spPr bwMode="auto">
          <a:xfrm>
            <a:off x="1508125" y="11541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38" name="Rectangle 3"/>
          <p:cNvSpPr>
            <a:spLocks noChangeArrowheads="1"/>
          </p:cNvSpPr>
          <p:nvPr/>
        </p:nvSpPr>
        <p:spPr bwMode="auto">
          <a:xfrm>
            <a:off x="4953000" y="1905000"/>
            <a:ext cx="1219200" cy="2057400"/>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39" name="Text Box 4"/>
          <p:cNvSpPr txBox="1">
            <a:spLocks noChangeArrowheads="1"/>
          </p:cNvSpPr>
          <p:nvPr/>
        </p:nvSpPr>
        <p:spPr bwMode="auto">
          <a:xfrm>
            <a:off x="5194300" y="1422400"/>
            <a:ext cx="774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Layer 2</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Bridge</a:t>
            </a:r>
          </a:p>
        </p:txBody>
      </p:sp>
      <p:sp>
        <p:nvSpPr>
          <p:cNvPr id="40" name="Rectangle 5"/>
          <p:cNvSpPr>
            <a:spLocks noChangeArrowheads="1"/>
          </p:cNvSpPr>
          <p:nvPr/>
        </p:nvSpPr>
        <p:spPr bwMode="auto">
          <a:xfrm>
            <a:off x="5105400" y="34290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2</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41" name="Rectangle 6"/>
          <p:cNvSpPr>
            <a:spLocks noChangeArrowheads="1"/>
          </p:cNvSpPr>
          <p:nvPr/>
        </p:nvSpPr>
        <p:spPr bwMode="auto">
          <a:xfrm>
            <a:off x="5715000" y="21336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4</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42" name="Rectangle 7"/>
          <p:cNvSpPr>
            <a:spLocks noChangeArrowheads="1"/>
          </p:cNvSpPr>
          <p:nvPr/>
        </p:nvSpPr>
        <p:spPr bwMode="auto">
          <a:xfrm>
            <a:off x="5715000" y="34290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3</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43" name="Rectangle 8"/>
          <p:cNvSpPr>
            <a:spLocks noChangeArrowheads="1"/>
          </p:cNvSpPr>
          <p:nvPr/>
        </p:nvSpPr>
        <p:spPr bwMode="auto">
          <a:xfrm>
            <a:off x="5105400" y="21336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1</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44" name="Line 9"/>
          <p:cNvSpPr>
            <a:spLocks noChangeShapeType="1"/>
          </p:cNvSpPr>
          <p:nvPr/>
        </p:nvSpPr>
        <p:spPr bwMode="auto">
          <a:xfrm flipH="1">
            <a:off x="3657600" y="2286000"/>
            <a:ext cx="14478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5" name="Line 10"/>
          <p:cNvSpPr>
            <a:spLocks noChangeShapeType="1"/>
          </p:cNvSpPr>
          <p:nvPr/>
        </p:nvSpPr>
        <p:spPr bwMode="auto">
          <a:xfrm flipH="1">
            <a:off x="3657600" y="3581400"/>
            <a:ext cx="14478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6" name="Line 11"/>
          <p:cNvSpPr>
            <a:spLocks noChangeShapeType="1"/>
          </p:cNvSpPr>
          <p:nvPr/>
        </p:nvSpPr>
        <p:spPr bwMode="auto">
          <a:xfrm>
            <a:off x="6019800" y="2286000"/>
            <a:ext cx="11430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7" name="Line 12"/>
          <p:cNvSpPr>
            <a:spLocks noChangeShapeType="1"/>
          </p:cNvSpPr>
          <p:nvPr/>
        </p:nvSpPr>
        <p:spPr bwMode="auto">
          <a:xfrm>
            <a:off x="6019800" y="3581400"/>
            <a:ext cx="1143000" cy="0"/>
          </a:xfrm>
          <a:prstGeom prst="line">
            <a:avLst/>
          </a:prstGeom>
          <a:noFill/>
          <a:ln w="38100">
            <a:solidFill>
              <a:srgbClr val="E6B86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8" name="Text Box 13"/>
          <p:cNvSpPr txBox="1">
            <a:spLocks noChangeArrowheads="1"/>
          </p:cNvSpPr>
          <p:nvPr/>
        </p:nvSpPr>
        <p:spPr bwMode="auto">
          <a:xfrm>
            <a:off x="2514600" y="1295400"/>
            <a:ext cx="2486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Real IP/Mac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10.1.1.251 00-3c-00-5b-4f-0a</a:t>
            </a:r>
          </a:p>
        </p:txBody>
      </p:sp>
      <p:sp>
        <p:nvSpPr>
          <p:cNvPr id="49" name="Text Box 14"/>
          <p:cNvSpPr txBox="1">
            <a:spLocks noChangeArrowheads="1"/>
          </p:cNvSpPr>
          <p:nvPr/>
        </p:nvSpPr>
        <p:spPr bwMode="auto">
          <a:xfrm>
            <a:off x="2667000" y="4038600"/>
            <a:ext cx="2486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Real IP/Mac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10.1.1.252 00-3c-00-7d-9f-07</a:t>
            </a:r>
          </a:p>
        </p:txBody>
      </p:sp>
      <p:sp>
        <p:nvSpPr>
          <p:cNvPr id="50" name="Text Box 15"/>
          <p:cNvSpPr txBox="1">
            <a:spLocks noChangeArrowheads="1"/>
          </p:cNvSpPr>
          <p:nvPr/>
        </p:nvSpPr>
        <p:spPr bwMode="auto">
          <a:xfrm>
            <a:off x="2286000" y="2667000"/>
            <a:ext cx="2544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VRRP IP/Mac Address</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10.1.1.254 00-00-5e-00-01-01</a:t>
            </a:r>
          </a:p>
        </p:txBody>
      </p:sp>
      <p:sp>
        <p:nvSpPr>
          <p:cNvPr id="51" name="Text Box 16"/>
          <p:cNvSpPr txBox="1">
            <a:spLocks noChangeArrowheads="1"/>
          </p:cNvSpPr>
          <p:nvPr/>
        </p:nvSpPr>
        <p:spPr bwMode="auto">
          <a:xfrm>
            <a:off x="2438400" y="1752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Master</a:t>
            </a:r>
          </a:p>
        </p:txBody>
      </p:sp>
      <p:sp>
        <p:nvSpPr>
          <p:cNvPr id="52" name="Text Box 17"/>
          <p:cNvSpPr txBox="1">
            <a:spLocks noChangeArrowheads="1"/>
          </p:cNvSpPr>
          <p:nvPr/>
        </p:nvSpPr>
        <p:spPr bwMode="auto">
          <a:xfrm>
            <a:off x="7680325" y="1916113"/>
            <a:ext cx="13763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PC1 10.1.1.1</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GW 10.1.1.254</a:t>
            </a:r>
          </a:p>
        </p:txBody>
      </p:sp>
      <p:sp>
        <p:nvSpPr>
          <p:cNvPr id="53" name="Text Box 18"/>
          <p:cNvSpPr txBox="1">
            <a:spLocks noChangeArrowheads="1"/>
          </p:cNvSpPr>
          <p:nvPr/>
        </p:nvSpPr>
        <p:spPr bwMode="auto">
          <a:xfrm>
            <a:off x="7767638" y="3200400"/>
            <a:ext cx="1376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PC2 10.1.1.2</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GW 10.1.1.254</a:t>
            </a:r>
          </a:p>
        </p:txBody>
      </p:sp>
      <p:sp>
        <p:nvSpPr>
          <p:cNvPr id="54" name="Text Box 19"/>
          <p:cNvSpPr txBox="1">
            <a:spLocks noChangeArrowheads="1"/>
          </p:cNvSpPr>
          <p:nvPr/>
        </p:nvSpPr>
        <p:spPr bwMode="auto">
          <a:xfrm>
            <a:off x="2743200" y="3810000"/>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Backup</a:t>
            </a:r>
          </a:p>
        </p:txBody>
      </p:sp>
      <p:sp>
        <p:nvSpPr>
          <p:cNvPr id="55" name="Rectangle 20"/>
          <p:cNvSpPr>
            <a:spLocks noChangeArrowheads="1"/>
          </p:cNvSpPr>
          <p:nvPr/>
        </p:nvSpPr>
        <p:spPr bwMode="auto">
          <a:xfrm>
            <a:off x="1066800" y="1905000"/>
            <a:ext cx="1219200" cy="2057400"/>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56" name="Rectangle 21"/>
          <p:cNvSpPr>
            <a:spLocks noChangeArrowheads="1"/>
          </p:cNvSpPr>
          <p:nvPr/>
        </p:nvSpPr>
        <p:spPr bwMode="auto">
          <a:xfrm>
            <a:off x="1219200" y="34290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2</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57" name="Rectangle 22"/>
          <p:cNvSpPr>
            <a:spLocks noChangeArrowheads="1"/>
          </p:cNvSpPr>
          <p:nvPr/>
        </p:nvSpPr>
        <p:spPr bwMode="auto">
          <a:xfrm>
            <a:off x="1828800" y="21336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4</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58" name="Rectangle 23"/>
          <p:cNvSpPr>
            <a:spLocks noChangeArrowheads="1"/>
          </p:cNvSpPr>
          <p:nvPr/>
        </p:nvSpPr>
        <p:spPr bwMode="auto">
          <a:xfrm>
            <a:off x="1828800" y="34290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3</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59" name="Rectangle 24"/>
          <p:cNvSpPr>
            <a:spLocks noChangeArrowheads="1"/>
          </p:cNvSpPr>
          <p:nvPr/>
        </p:nvSpPr>
        <p:spPr bwMode="auto">
          <a:xfrm>
            <a:off x="1219200" y="2133600"/>
            <a:ext cx="304800" cy="304800"/>
          </a:xfrm>
          <a:prstGeom prst="rect">
            <a:avLst/>
          </a:prstGeom>
          <a:solidFill>
            <a:srgbClr val="B7C69D"/>
          </a:solidFill>
          <a:ln w="38100">
            <a:noFill/>
            <a:miter lim="800000"/>
            <a:headEnd type="none" w="sm" len="sm"/>
            <a:tailEnd type="none" w="sm" len="sm"/>
          </a:ln>
          <a:effectLst>
            <a:prstShdw prst="shdw17" dist="17961" dir="2700000">
              <a:srgbClr val="B7C69D">
                <a:gamma/>
                <a:shade val="60000"/>
                <a:invGamma/>
              </a:srgbClr>
            </a:prst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94A3B5"/>
                </a:solidFill>
                <a:effectLst/>
                <a:uLnTx/>
                <a:uFillTx/>
                <a:latin typeface="Arial" charset="0"/>
                <a:cs typeface="Arial" pitchFamily="34" charset="0"/>
              </a:rPr>
              <a:t>1</a:t>
            </a:r>
            <a:endParaRPr kumimoji="0" lang="en-US" sz="1400" b="0" i="0" u="none" strike="noStrike" kern="0" cap="none" spc="0" normalizeH="0" baseline="0" noProof="0">
              <a:ln>
                <a:noFill/>
              </a:ln>
              <a:solidFill>
                <a:srgbClr val="000000"/>
              </a:solidFill>
              <a:effectLst/>
              <a:uLnTx/>
              <a:uFillTx/>
              <a:latin typeface="Arial" charset="0"/>
              <a:cs typeface="Arial" pitchFamily="34" charset="0"/>
            </a:endParaRPr>
          </a:p>
        </p:txBody>
      </p:sp>
      <p:sp>
        <p:nvSpPr>
          <p:cNvPr id="60" name="Line 25"/>
          <p:cNvSpPr>
            <a:spLocks noChangeShapeType="1"/>
          </p:cNvSpPr>
          <p:nvPr/>
        </p:nvSpPr>
        <p:spPr bwMode="auto">
          <a:xfrm flipH="1">
            <a:off x="2133600" y="2286000"/>
            <a:ext cx="685800" cy="0"/>
          </a:xfrm>
          <a:prstGeom prst="line">
            <a:avLst/>
          </a:prstGeom>
          <a:noFill/>
          <a:ln w="381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1" name="Line 26"/>
          <p:cNvSpPr>
            <a:spLocks noChangeShapeType="1"/>
          </p:cNvSpPr>
          <p:nvPr/>
        </p:nvSpPr>
        <p:spPr bwMode="auto">
          <a:xfrm>
            <a:off x="2133600" y="3581400"/>
            <a:ext cx="685800" cy="0"/>
          </a:xfrm>
          <a:prstGeom prst="line">
            <a:avLst/>
          </a:prstGeom>
          <a:noFill/>
          <a:ln w="381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2" name="Line 27"/>
          <p:cNvSpPr>
            <a:spLocks noChangeShapeType="1"/>
          </p:cNvSpPr>
          <p:nvPr/>
        </p:nvSpPr>
        <p:spPr bwMode="auto">
          <a:xfrm>
            <a:off x="1219200" y="4800600"/>
            <a:ext cx="0" cy="0"/>
          </a:xfrm>
          <a:prstGeom prst="line">
            <a:avLst/>
          </a:prstGeom>
          <a:noFill/>
          <a:ln w="38100">
            <a:solidFill>
              <a:srgbClr val="3399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itchFamily="34" charset="0"/>
            </a:endParaRPr>
          </a:p>
        </p:txBody>
      </p:sp>
      <p:sp>
        <p:nvSpPr>
          <p:cNvPr id="63" name="Line 28"/>
          <p:cNvSpPr>
            <a:spLocks noChangeShapeType="1"/>
          </p:cNvSpPr>
          <p:nvPr/>
        </p:nvSpPr>
        <p:spPr bwMode="auto">
          <a:xfrm>
            <a:off x="1371600" y="3733800"/>
            <a:ext cx="0" cy="1066800"/>
          </a:xfrm>
          <a:prstGeom prst="line">
            <a:avLst/>
          </a:prstGeom>
          <a:noFill/>
          <a:ln w="38100">
            <a:solidFill>
              <a:srgbClr val="B7C69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4" name="Text Box 29"/>
          <p:cNvSpPr txBox="1">
            <a:spLocks noChangeArrowheads="1"/>
          </p:cNvSpPr>
          <p:nvPr/>
        </p:nvSpPr>
        <p:spPr bwMode="auto">
          <a:xfrm>
            <a:off x="593725" y="5345113"/>
            <a:ext cx="177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PC3 158.101.49.1</a:t>
            </a:r>
          </a:p>
          <a:p>
            <a:pPr eaLnBrk="1" fontAlgn="base" hangingPunct="1">
              <a:spcBef>
                <a:spcPct val="0"/>
              </a:spcBef>
              <a:spcAft>
                <a:spcPct val="0"/>
              </a:spcAft>
            </a:pPr>
            <a:r>
              <a:rPr lang="en-US" altLang="es-CO" sz="1400">
                <a:solidFill>
                  <a:srgbClr val="000000"/>
                </a:solidFill>
                <a:latin typeface="Arial" pitchFamily="34" charset="0"/>
                <a:cs typeface="Arial" pitchFamily="34" charset="0"/>
              </a:rPr>
              <a:t>GW 158.101.49.254</a:t>
            </a:r>
          </a:p>
        </p:txBody>
      </p:sp>
      <p:sp>
        <p:nvSpPr>
          <p:cNvPr id="65" name="Line 30"/>
          <p:cNvSpPr>
            <a:spLocks noChangeShapeType="1"/>
          </p:cNvSpPr>
          <p:nvPr/>
        </p:nvSpPr>
        <p:spPr bwMode="auto">
          <a:xfrm flipH="1">
            <a:off x="3581400" y="1752600"/>
            <a:ext cx="152400" cy="381000"/>
          </a:xfrm>
          <a:prstGeom prst="line">
            <a:avLst/>
          </a:prstGeom>
          <a:noFill/>
          <a:ln w="38100">
            <a:solidFill>
              <a:srgbClr val="E6B864"/>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6" name="Line 31"/>
          <p:cNvSpPr>
            <a:spLocks noChangeShapeType="1"/>
          </p:cNvSpPr>
          <p:nvPr/>
        </p:nvSpPr>
        <p:spPr bwMode="auto">
          <a:xfrm flipH="1" flipV="1">
            <a:off x="3733800" y="3657600"/>
            <a:ext cx="228600" cy="381000"/>
          </a:xfrm>
          <a:prstGeom prst="line">
            <a:avLst/>
          </a:prstGeom>
          <a:noFill/>
          <a:ln w="38100">
            <a:solidFill>
              <a:srgbClr val="E6B864"/>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7" name="Text Box 32"/>
          <p:cNvSpPr txBox="1">
            <a:spLocks noChangeArrowheads="1"/>
          </p:cNvSpPr>
          <p:nvPr/>
        </p:nvSpPr>
        <p:spPr bwMode="auto">
          <a:xfrm>
            <a:off x="914400" y="1524000"/>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158.101.49.254</a:t>
            </a:r>
          </a:p>
        </p:txBody>
      </p:sp>
      <p:sp>
        <p:nvSpPr>
          <p:cNvPr id="68" name="Line 33"/>
          <p:cNvSpPr>
            <a:spLocks noChangeShapeType="1"/>
          </p:cNvSpPr>
          <p:nvPr/>
        </p:nvSpPr>
        <p:spPr bwMode="auto">
          <a:xfrm>
            <a:off x="2286000" y="1752600"/>
            <a:ext cx="228600" cy="457200"/>
          </a:xfrm>
          <a:prstGeom prst="line">
            <a:avLst/>
          </a:prstGeom>
          <a:noFill/>
          <a:ln w="38100">
            <a:solidFill>
              <a:srgbClr val="B7C69D"/>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9" name="Text Box 34"/>
          <p:cNvSpPr txBox="1">
            <a:spLocks noChangeArrowheads="1"/>
          </p:cNvSpPr>
          <p:nvPr/>
        </p:nvSpPr>
        <p:spPr bwMode="auto">
          <a:xfrm>
            <a:off x="1371600" y="4267200"/>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r>
              <a:rPr lang="en-US" altLang="es-CO" sz="1400">
                <a:solidFill>
                  <a:srgbClr val="000000"/>
                </a:solidFill>
                <a:latin typeface="Arial" pitchFamily="34" charset="0"/>
                <a:cs typeface="Arial" pitchFamily="34" charset="0"/>
              </a:rPr>
              <a:t>158.101.49.253</a:t>
            </a:r>
          </a:p>
        </p:txBody>
      </p:sp>
      <p:sp>
        <p:nvSpPr>
          <p:cNvPr id="70" name="Line 35"/>
          <p:cNvSpPr>
            <a:spLocks noChangeShapeType="1"/>
          </p:cNvSpPr>
          <p:nvPr/>
        </p:nvSpPr>
        <p:spPr bwMode="auto">
          <a:xfrm flipV="1">
            <a:off x="2362200" y="3733800"/>
            <a:ext cx="304800" cy="609600"/>
          </a:xfrm>
          <a:prstGeom prst="line">
            <a:avLst/>
          </a:prstGeom>
          <a:noFill/>
          <a:ln w="38100">
            <a:solidFill>
              <a:srgbClr val="B7C69D"/>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1" name="AutoShape 36"/>
          <p:cNvSpPr>
            <a:spLocks noChangeArrowheads="1"/>
          </p:cNvSpPr>
          <p:nvPr/>
        </p:nvSpPr>
        <p:spPr bwMode="auto">
          <a:xfrm>
            <a:off x="3886200" y="1828800"/>
            <a:ext cx="838200" cy="914400"/>
          </a:xfrm>
          <a:prstGeom prst="irregularSeal1">
            <a:avLst/>
          </a:prstGeom>
          <a:solidFill>
            <a:srgbClr val="B7C69D"/>
          </a:solidFill>
          <a:ln w="38100">
            <a:solidFill>
              <a:srgbClr val="CC3300"/>
            </a:solidFill>
            <a:miter lim="800000"/>
            <a:headEnd type="none" w="sm" len="sm"/>
            <a:tailEnd type="none" w="sm" len="sm"/>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2" name="Text Box 37"/>
          <p:cNvSpPr txBox="1">
            <a:spLocks noChangeArrowheads="1"/>
          </p:cNvSpPr>
          <p:nvPr/>
        </p:nvSpPr>
        <p:spPr bwMode="auto">
          <a:xfrm>
            <a:off x="3108325" y="49641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73" name="Freeform 38"/>
          <p:cNvSpPr>
            <a:spLocks/>
          </p:cNvSpPr>
          <p:nvPr/>
        </p:nvSpPr>
        <p:spPr bwMode="auto">
          <a:xfrm>
            <a:off x="1117600" y="2209800"/>
            <a:ext cx="1397000" cy="2514600"/>
          </a:xfrm>
          <a:custGeom>
            <a:avLst/>
            <a:gdLst>
              <a:gd name="T0" fmla="*/ 64 w 880"/>
              <a:gd name="T1" fmla="*/ 1584 h 1584"/>
              <a:gd name="T2" fmla="*/ 136 w 880"/>
              <a:gd name="T3" fmla="*/ 416 h 1584"/>
              <a:gd name="T4" fmla="*/ 880 w 880"/>
              <a:gd name="T5" fmla="*/ 0 h 1584"/>
              <a:gd name="T6" fmla="*/ 0 60000 65536"/>
              <a:gd name="T7" fmla="*/ 0 60000 65536"/>
              <a:gd name="T8" fmla="*/ 0 60000 65536"/>
            </a:gdLst>
            <a:ahLst/>
            <a:cxnLst>
              <a:cxn ang="T6">
                <a:pos x="T0" y="T1"/>
              </a:cxn>
              <a:cxn ang="T7">
                <a:pos x="T2" y="T3"/>
              </a:cxn>
              <a:cxn ang="T8">
                <a:pos x="T4" y="T5"/>
              </a:cxn>
            </a:cxnLst>
            <a:rect l="0" t="0" r="r" b="b"/>
            <a:pathLst>
              <a:path w="880" h="1584">
                <a:moveTo>
                  <a:pt x="64" y="1584"/>
                </a:moveTo>
                <a:cubicBezTo>
                  <a:pt x="76" y="1389"/>
                  <a:pt x="0" y="680"/>
                  <a:pt x="136" y="416"/>
                </a:cubicBezTo>
                <a:cubicBezTo>
                  <a:pt x="272" y="152"/>
                  <a:pt x="725" y="87"/>
                  <a:pt x="880" y="0"/>
                </a:cubicBezTo>
              </a:path>
            </a:pathLst>
          </a:custGeom>
          <a:noFill/>
          <a:ln w="38100" cap="flat" cmpd="sng">
            <a:solidFill>
              <a:srgbClr val="94A3B5"/>
            </a:solidFill>
            <a:prstDash val="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74" name="Text Box 39"/>
          <p:cNvSpPr txBox="1">
            <a:spLocks noChangeArrowheads="1"/>
          </p:cNvSpPr>
          <p:nvPr/>
        </p:nvSpPr>
        <p:spPr bwMode="auto">
          <a:xfrm>
            <a:off x="2609484" y="4724400"/>
            <a:ext cx="6553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marL="349250" indent="-349250"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85000"/>
              </a:lnSpc>
              <a:spcBef>
                <a:spcPct val="30000"/>
              </a:spcBef>
              <a:spcAft>
                <a:spcPct val="0"/>
              </a:spcAft>
              <a:buClr>
                <a:srgbClr val="94A3B5"/>
              </a:buClr>
              <a:buSzPct val="60000"/>
              <a:buFont typeface="Wingdings" pitchFamily="2" charset="2"/>
              <a:buChar char="¡"/>
            </a:pPr>
            <a:r>
              <a:rPr lang="en-US" altLang="es-CO" sz="1600" dirty="0">
                <a:solidFill>
                  <a:srgbClr val="000000"/>
                </a:solidFill>
                <a:cs typeface="Arial" pitchFamily="34" charset="0"/>
              </a:rPr>
              <a:t>If a link failure occurs on CB-1 and Dynamic Routing is Not enabled, traffic destined for network 10.1.1.0 through CB-1 would be dropped. Without Dynamic Routing CB-1 does not have a path to network 10.1.1.0</a:t>
            </a:r>
          </a:p>
          <a:p>
            <a:pPr fontAlgn="base">
              <a:lnSpc>
                <a:spcPct val="85000"/>
              </a:lnSpc>
              <a:spcBef>
                <a:spcPct val="30000"/>
              </a:spcBef>
              <a:spcAft>
                <a:spcPct val="0"/>
              </a:spcAft>
              <a:buClr>
                <a:srgbClr val="94A3B5"/>
              </a:buClr>
              <a:buSzPct val="60000"/>
              <a:buFont typeface="Wingdings" pitchFamily="2" charset="2"/>
              <a:buChar char="¡"/>
            </a:pPr>
            <a:r>
              <a:rPr lang="en-US" altLang="es-CO" sz="1600" dirty="0">
                <a:solidFill>
                  <a:srgbClr val="000000"/>
                </a:solidFill>
                <a:cs typeface="Arial" pitchFamily="34" charset="0"/>
              </a:rPr>
              <a:t>OSPF is recommended due to its quick convergence time. RIP can be used, but fail-over time could be as high as 30 seconds. Fail-over times with OSPF are usually under 5 seconds.</a:t>
            </a:r>
          </a:p>
        </p:txBody>
      </p:sp>
      <p:sp>
        <p:nvSpPr>
          <p:cNvPr id="75" name="Freeform 40"/>
          <p:cNvSpPr>
            <a:spLocks/>
          </p:cNvSpPr>
          <p:nvPr/>
        </p:nvSpPr>
        <p:spPr bwMode="auto">
          <a:xfrm>
            <a:off x="1604963" y="2300288"/>
            <a:ext cx="909637" cy="1473200"/>
          </a:xfrm>
          <a:custGeom>
            <a:avLst/>
            <a:gdLst>
              <a:gd name="T0" fmla="*/ 573 w 573"/>
              <a:gd name="T1" fmla="*/ 39 h 928"/>
              <a:gd name="T2" fmla="*/ 109 w 573"/>
              <a:gd name="T3" fmla="*/ 127 h 928"/>
              <a:gd name="T4" fmla="*/ 77 w 573"/>
              <a:gd name="T5" fmla="*/ 799 h 928"/>
              <a:gd name="T6" fmla="*/ 573 w 573"/>
              <a:gd name="T7" fmla="*/ 903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928">
                <a:moveTo>
                  <a:pt x="573" y="39"/>
                </a:moveTo>
                <a:cubicBezTo>
                  <a:pt x="496" y="54"/>
                  <a:pt x="192" y="0"/>
                  <a:pt x="109" y="127"/>
                </a:cubicBezTo>
                <a:cubicBezTo>
                  <a:pt x="26" y="254"/>
                  <a:pt x="0" y="670"/>
                  <a:pt x="77" y="799"/>
                </a:cubicBezTo>
                <a:cubicBezTo>
                  <a:pt x="154" y="928"/>
                  <a:pt x="470" y="881"/>
                  <a:pt x="573" y="903"/>
                </a:cubicBezTo>
              </a:path>
            </a:pathLst>
          </a:custGeom>
          <a:noFill/>
          <a:ln w="38100" cap="flat" cmpd="sng">
            <a:solidFill>
              <a:srgbClr val="94A3B5"/>
            </a:solidFill>
            <a:prstDash val="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pic>
        <p:nvPicPr>
          <p:cNvPr id="76" name="Picture 41" descr="Wintel P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0400" y="1752600"/>
            <a:ext cx="609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42" descr="Wintel P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0400" y="3052763"/>
            <a:ext cx="6096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4" descr="Nexus_Switch_4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900" y="1924050"/>
            <a:ext cx="8683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45" descr="Nexus_Switch_4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900" y="3173413"/>
            <a:ext cx="8683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6" descr="Wintel P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00" y="4652963"/>
            <a:ext cx="6096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75</a:t>
            </a:fld>
            <a:endParaRPr lang="es-CO"/>
          </a:p>
        </p:txBody>
      </p:sp>
    </p:spTree>
    <p:extLst>
      <p:ext uri="{BB962C8B-B14F-4D97-AF65-F5344CB8AC3E}">
        <p14:creationId xmlns:p14="http://schemas.microsoft.com/office/powerpoint/2010/main" val="7201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OUND50.WAV"/>
                                        </p:tgtEl>
                                      </p:cMediaNode>
                                    </p:audio>
                                  </p:subTnLst>
                                </p:cTn>
                              </p:par>
                            </p:childTnLst>
                          </p:cTn>
                        </p:par>
                        <p:par>
                          <p:cTn id="9" fill="hold">
                            <p:stCondLst>
                              <p:cond delay="500"/>
                            </p:stCondLst>
                            <p:childTnLst>
                              <p:par>
                                <p:cTn id="10" presetID="22" presetClass="entr" presetSubtype="4" fill="hold" grpId="0" nodeType="afterEffect">
                                  <p:stCondLst>
                                    <p:cond delay="2000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up)">
                                      <p:cBhvr>
                                        <p:cTn id="1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570CD137-348B-4B48-B402-D36823E59260}" type="datetime1">
              <a:rPr lang="es-CO" smtClean="0"/>
              <a:t>15/10/2022</a:t>
            </a:fld>
            <a:endParaRPr lang="es-CO" dirty="0"/>
          </a:p>
        </p:txBody>
      </p:sp>
      <p:sp>
        <p:nvSpPr>
          <p:cNvPr id="5" name="4 Rectángulo"/>
          <p:cNvSpPr/>
          <p:nvPr/>
        </p:nvSpPr>
        <p:spPr>
          <a:xfrm>
            <a:off x="6819823" y="1172953"/>
            <a:ext cx="7090871" cy="523220"/>
          </a:xfrm>
          <a:prstGeom prst="rect">
            <a:avLst/>
          </a:prstGeom>
        </p:spPr>
        <p:txBody>
          <a:bodyPr wrap="square">
            <a:spAutoFit/>
          </a:bodyPr>
          <a:lstStyle/>
          <a:p>
            <a:pPr marL="342900" indent="-342900">
              <a:buFont typeface="Wingdings" panose="05000000000000000000" pitchFamily="2" charset="2"/>
              <a:buChar char="Ø"/>
            </a:pPr>
            <a:r>
              <a:rPr lang="es-CO" sz="2400" b="1" dirty="0">
                <a:solidFill>
                  <a:srgbClr val="0070C0"/>
                </a:solidFill>
              </a:rPr>
              <a:t> VRRP - </a:t>
            </a:r>
            <a:r>
              <a:rPr lang="en-US" altLang="es-CO" sz="2800" dirty="0">
                <a:solidFill>
                  <a:srgbClr val="0070C0"/>
                </a:solidFill>
              </a:rPr>
              <a:t>Configuration Sequence</a:t>
            </a:r>
            <a:endParaRPr lang="es-CO" sz="2400" b="1" dirty="0">
              <a:solidFill>
                <a:srgbClr val="0070C0"/>
              </a:solidFill>
            </a:endParaRPr>
          </a:p>
        </p:txBody>
      </p:sp>
      <p:sp>
        <p:nvSpPr>
          <p:cNvPr id="37" name="Text Box 2"/>
          <p:cNvSpPr txBox="1">
            <a:spLocks noChangeArrowheads="1"/>
          </p:cNvSpPr>
          <p:nvPr/>
        </p:nvSpPr>
        <p:spPr bwMode="auto">
          <a:xfrm>
            <a:off x="1508125" y="11541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4" name="3 Rectángulo"/>
          <p:cNvSpPr/>
          <p:nvPr/>
        </p:nvSpPr>
        <p:spPr>
          <a:xfrm>
            <a:off x="1277815" y="2087269"/>
            <a:ext cx="6096000" cy="3354765"/>
          </a:xfrm>
          <a:prstGeom prst="rect">
            <a:avLst/>
          </a:prstGeom>
        </p:spPr>
        <p:txBody>
          <a:bodyPr>
            <a:spAutoFit/>
          </a:bodyPr>
          <a:lstStyle/>
          <a:p>
            <a:pPr marL="285750" indent="-285750">
              <a:buFont typeface="Arial" panose="020B0604020202020204" pitchFamily="34" charset="0"/>
              <a:buChar char="•"/>
            </a:pPr>
            <a:r>
              <a:rPr lang="en-US" sz="2400" dirty="0"/>
              <a:t>Create a Protocol-based/IP VLAN</a:t>
            </a:r>
          </a:p>
          <a:p>
            <a:pPr marL="285750" indent="-285750">
              <a:buFont typeface="Arial" panose="020B0604020202020204" pitchFamily="34" charset="0"/>
              <a:buChar char="•"/>
            </a:pPr>
            <a:r>
              <a:rPr lang="en-US" sz="2400" dirty="0"/>
              <a:t>Create IP Interface(s) on top of the IP VLAN</a:t>
            </a:r>
          </a:p>
          <a:p>
            <a:pPr marL="285750" indent="-285750">
              <a:buFont typeface="Arial" panose="020B0604020202020204" pitchFamily="34" charset="0"/>
              <a:buChar char="•"/>
            </a:pPr>
            <a:r>
              <a:rPr lang="en-US" sz="2400" dirty="0"/>
              <a:t>Enable routing on the switch</a:t>
            </a:r>
          </a:p>
          <a:p>
            <a:pPr marL="285750" indent="-285750">
              <a:buFont typeface="Arial" panose="020B0604020202020204" pitchFamily="34" charset="0"/>
              <a:buChar char="•"/>
            </a:pPr>
            <a:r>
              <a:rPr lang="en-US" sz="2400" dirty="0"/>
              <a:t>Configure routing for the IP Interface</a:t>
            </a:r>
          </a:p>
          <a:p>
            <a:pPr marL="285750" indent="-285750">
              <a:buFont typeface="Arial" panose="020B0604020202020204" pitchFamily="34" charset="0"/>
              <a:buChar char="•"/>
            </a:pPr>
            <a:r>
              <a:rPr lang="en-US" sz="2400" dirty="0"/>
              <a:t>Create a VRRP router on top of the IP VLAN</a:t>
            </a:r>
          </a:p>
          <a:p>
            <a:pPr marL="285750" indent="-285750">
              <a:buFont typeface="Arial" panose="020B0604020202020204" pitchFamily="34" charset="0"/>
              <a:buChar char="•"/>
            </a:pPr>
            <a:r>
              <a:rPr lang="en-US" sz="2400" dirty="0"/>
              <a:t>Enable VRRP</a:t>
            </a:r>
          </a:p>
          <a:p>
            <a:pPr marL="285750" indent="-285750">
              <a:buFont typeface="Arial" panose="020B0604020202020204" pitchFamily="34" charset="0"/>
              <a:buChar char="•"/>
            </a:pPr>
            <a:r>
              <a:rPr lang="en-US" sz="2400" dirty="0"/>
              <a:t>When a VRRP router is created, it is disabled </a:t>
            </a:r>
            <a:br>
              <a:rPr lang="en-US" sz="2400" dirty="0"/>
            </a:br>
            <a:r>
              <a:rPr lang="en-US" sz="2400" dirty="0"/>
              <a:t>by default</a:t>
            </a:r>
          </a:p>
          <a:p>
            <a:pPr marL="285750" indent="-285750">
              <a:buFont typeface="Arial" panose="020B0604020202020204" pitchFamily="34" charset="0"/>
              <a:buChar char="•"/>
            </a:pPr>
            <a:endParaRPr lang="en-US" sz="2000" dirty="0"/>
          </a:p>
        </p:txBody>
      </p:sp>
      <p:sp>
        <p:nvSpPr>
          <p:cNvPr id="6" name="5 Marcador de pie de página"/>
          <p:cNvSpPr>
            <a:spLocks noGrp="1"/>
          </p:cNvSpPr>
          <p:nvPr>
            <p:ph type="ftr" sz="quarter" idx="11"/>
          </p:nvPr>
        </p:nvSpPr>
        <p:spPr/>
        <p:txBody>
          <a:bodyPr/>
          <a:lstStyle/>
          <a:p>
            <a:r>
              <a:rPr lang="es-CO"/>
              <a:t>Switching &amp; routing</a:t>
            </a:r>
          </a:p>
        </p:txBody>
      </p:sp>
      <p:sp>
        <p:nvSpPr>
          <p:cNvPr id="81" name="80 Marcador de número de diapositiva"/>
          <p:cNvSpPr>
            <a:spLocks noGrp="1"/>
          </p:cNvSpPr>
          <p:nvPr>
            <p:ph type="sldNum" sz="quarter" idx="12"/>
          </p:nvPr>
        </p:nvSpPr>
        <p:spPr/>
        <p:txBody>
          <a:bodyPr/>
          <a:lstStyle/>
          <a:p>
            <a:fld id="{1D98C600-A5FB-4C43-9210-1E9FA66CBA4A}" type="slidenum">
              <a:rPr lang="es-CO" smtClean="0"/>
              <a:t>76</a:t>
            </a:fld>
            <a:endParaRPr lang="es-CO"/>
          </a:p>
        </p:txBody>
      </p:sp>
    </p:spTree>
    <p:extLst>
      <p:ext uri="{BB962C8B-B14F-4D97-AF65-F5344CB8AC3E}">
        <p14:creationId xmlns:p14="http://schemas.microsoft.com/office/powerpoint/2010/main" val="3799990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558800" y="706911"/>
            <a:ext cx="11074400" cy="843357"/>
          </a:xfrm>
        </p:spPr>
        <p:txBody>
          <a:bodyPr>
            <a:normAutofit fontScale="90000"/>
          </a:bodyPr>
          <a:lstStyle/>
          <a:p>
            <a:br>
              <a:rPr lang="en-US" altLang="es-CO" dirty="0">
                <a:solidFill>
                  <a:srgbClr val="FF0000"/>
                </a:solidFill>
              </a:rPr>
            </a:br>
            <a:br>
              <a:rPr lang="en-US" altLang="es-CO" dirty="0"/>
            </a:br>
            <a:r>
              <a:rPr lang="en-US" altLang="es-CO" dirty="0">
                <a:solidFill>
                  <a:srgbClr val="FF0000"/>
                </a:solidFill>
              </a:rPr>
              <a:t>High Availability – </a:t>
            </a:r>
            <a:r>
              <a:rPr lang="en-US" altLang="es-CO" dirty="0" err="1">
                <a:solidFill>
                  <a:srgbClr val="FF0000"/>
                </a:solidFill>
              </a:rPr>
              <a:t>Protocolos</a:t>
            </a:r>
            <a:r>
              <a:rPr lang="en-US" altLang="es-CO" dirty="0">
                <a:solidFill>
                  <a:srgbClr val="FF0000"/>
                </a:solidFill>
              </a:rPr>
              <a:t> </a:t>
            </a:r>
            <a:r>
              <a:rPr lang="en-US" altLang="es-CO" dirty="0" err="1">
                <a:solidFill>
                  <a:srgbClr val="FF0000"/>
                </a:solidFill>
              </a:rPr>
              <a:t>redundantes</a:t>
            </a:r>
            <a:br>
              <a:rPr lang="en-US" altLang="es-CO" dirty="0">
                <a:solidFill>
                  <a:srgbClr val="FF0000"/>
                </a:solidFill>
              </a:rPr>
            </a:br>
            <a:endParaRPr lang="es-CO" dirty="0">
              <a:solidFill>
                <a:srgbClr val="FF0000"/>
              </a:solidFill>
            </a:endParaRPr>
          </a:p>
        </p:txBody>
      </p:sp>
      <p:sp>
        <p:nvSpPr>
          <p:cNvPr id="3" name="2 Marcador de fecha"/>
          <p:cNvSpPr>
            <a:spLocks noGrp="1"/>
          </p:cNvSpPr>
          <p:nvPr>
            <p:ph type="dt" sz="half" idx="10"/>
          </p:nvPr>
        </p:nvSpPr>
        <p:spPr/>
        <p:txBody>
          <a:bodyPr/>
          <a:lstStyle/>
          <a:p>
            <a:fld id="{1E4D44D0-2518-44E2-B6A0-CA979FC892FA}" type="datetime1">
              <a:rPr lang="es-CO" smtClean="0"/>
              <a:t>15/10/2022</a:t>
            </a:fld>
            <a:endParaRPr lang="es-CO" dirty="0"/>
          </a:p>
        </p:txBody>
      </p:sp>
      <p:sp>
        <p:nvSpPr>
          <p:cNvPr id="5" name="4 Rectángulo"/>
          <p:cNvSpPr/>
          <p:nvPr/>
        </p:nvSpPr>
        <p:spPr>
          <a:xfrm>
            <a:off x="8646564" y="1154113"/>
            <a:ext cx="7090871" cy="461665"/>
          </a:xfrm>
          <a:prstGeom prst="rect">
            <a:avLst/>
          </a:prstGeom>
        </p:spPr>
        <p:txBody>
          <a:bodyPr wrap="square">
            <a:spAutoFit/>
          </a:bodyPr>
          <a:lstStyle/>
          <a:p>
            <a:r>
              <a:rPr lang="es-CO" sz="2400" b="1" dirty="0">
                <a:solidFill>
                  <a:srgbClr val="0070C0"/>
                </a:solidFill>
              </a:rPr>
              <a:t>- VRRP – </a:t>
            </a:r>
            <a:r>
              <a:rPr lang="es-CO" sz="2400" b="1" dirty="0" err="1">
                <a:solidFill>
                  <a:srgbClr val="0070C0"/>
                </a:solidFill>
              </a:rPr>
              <a:t>Config</a:t>
            </a:r>
            <a:r>
              <a:rPr lang="es-CO" sz="2400" b="1" dirty="0">
                <a:solidFill>
                  <a:srgbClr val="0070C0"/>
                </a:solidFill>
              </a:rPr>
              <a:t>. básica</a:t>
            </a:r>
          </a:p>
        </p:txBody>
      </p:sp>
      <p:sp>
        <p:nvSpPr>
          <p:cNvPr id="37" name="Text Box 2"/>
          <p:cNvSpPr txBox="1">
            <a:spLocks noChangeArrowheads="1"/>
          </p:cNvSpPr>
          <p:nvPr/>
        </p:nvSpPr>
        <p:spPr bwMode="auto">
          <a:xfrm>
            <a:off x="1508125" y="11541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sz="1400">
              <a:solidFill>
                <a:srgbClr val="000000"/>
              </a:solidFill>
              <a:latin typeface="Arial" pitchFamily="34" charset="0"/>
              <a:cs typeface="Arial" pitchFamily="34" charset="0"/>
            </a:endParaRPr>
          </a:p>
        </p:txBody>
      </p:sp>
      <p:sp>
        <p:nvSpPr>
          <p:cNvPr id="16" name="Rectangle 2"/>
          <p:cNvSpPr>
            <a:spLocks noChangeArrowheads="1"/>
          </p:cNvSpPr>
          <p:nvPr/>
        </p:nvSpPr>
        <p:spPr bwMode="auto">
          <a:xfrm>
            <a:off x="1444020" y="6169333"/>
            <a:ext cx="1908780" cy="44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27" name="Rectangle 3"/>
          <p:cNvSpPr>
            <a:spLocks noChangeArrowheads="1"/>
          </p:cNvSpPr>
          <p:nvPr/>
        </p:nvSpPr>
        <p:spPr bwMode="auto">
          <a:xfrm>
            <a:off x="3880455" y="6169333"/>
            <a:ext cx="2901345" cy="44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eaLnBrk="1" fontAlgn="base" hangingPunct="1">
              <a:spcBef>
                <a:spcPct val="0"/>
              </a:spcBef>
              <a:spcAft>
                <a:spcPct val="0"/>
              </a:spcAft>
            </a:pPr>
            <a:endParaRPr lang="es-CO" altLang="es-CO">
              <a:solidFill>
                <a:srgbClr val="000000"/>
              </a:solidFill>
              <a:cs typeface="Arial" pitchFamily="34" charset="0"/>
            </a:endParaRPr>
          </a:p>
        </p:txBody>
      </p:sp>
      <p:sp>
        <p:nvSpPr>
          <p:cNvPr id="28" name="Text Box 5"/>
          <p:cNvSpPr txBox="1">
            <a:spLocks noChangeArrowheads="1"/>
          </p:cNvSpPr>
          <p:nvPr/>
        </p:nvSpPr>
        <p:spPr bwMode="auto">
          <a:xfrm>
            <a:off x="4644269" y="3502333"/>
            <a:ext cx="1985131" cy="44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endParaRPr lang="es-CO" altLang="es-CO" sz="2400">
              <a:solidFill>
                <a:srgbClr val="000000"/>
              </a:solidFill>
              <a:latin typeface="Arial" pitchFamily="34" charset="0"/>
              <a:cs typeface="Arial" pitchFamily="34" charset="0"/>
            </a:endParaRPr>
          </a:p>
        </p:txBody>
      </p:sp>
      <p:sp>
        <p:nvSpPr>
          <p:cNvPr id="29" name="Text Box 6"/>
          <p:cNvSpPr txBox="1">
            <a:spLocks noChangeArrowheads="1"/>
          </p:cNvSpPr>
          <p:nvPr/>
        </p:nvSpPr>
        <p:spPr bwMode="auto">
          <a:xfrm>
            <a:off x="1596723" y="3730933"/>
            <a:ext cx="1756077" cy="44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spcBef>
                <a:spcPct val="50000"/>
              </a:spcBef>
              <a:spcAft>
                <a:spcPct val="0"/>
              </a:spcAft>
            </a:pPr>
            <a:endParaRPr lang="es-CO" altLang="es-CO" sz="2400">
              <a:solidFill>
                <a:srgbClr val="000000"/>
              </a:solidFill>
              <a:latin typeface="Arial" pitchFamily="34" charset="0"/>
              <a:cs typeface="Arial" pitchFamily="34" charset="0"/>
            </a:endParaRPr>
          </a:p>
        </p:txBody>
      </p:sp>
      <p:grpSp>
        <p:nvGrpSpPr>
          <p:cNvPr id="30" name="Group 7"/>
          <p:cNvGrpSpPr>
            <a:grpSpLocks/>
          </p:cNvGrpSpPr>
          <p:nvPr/>
        </p:nvGrpSpPr>
        <p:grpSpPr bwMode="auto">
          <a:xfrm>
            <a:off x="1508125" y="1216333"/>
            <a:ext cx="8016875" cy="5173286"/>
            <a:chOff x="480" y="816"/>
            <a:chExt cx="5040" cy="3327"/>
          </a:xfrm>
        </p:grpSpPr>
        <p:grpSp>
          <p:nvGrpSpPr>
            <p:cNvPr id="31" name="Group 8"/>
            <p:cNvGrpSpPr>
              <a:grpSpLocks/>
            </p:cNvGrpSpPr>
            <p:nvPr/>
          </p:nvGrpSpPr>
          <p:grpSpPr bwMode="auto">
            <a:xfrm>
              <a:off x="480" y="816"/>
              <a:ext cx="5040" cy="3327"/>
              <a:chOff x="480" y="816"/>
              <a:chExt cx="5040" cy="3327"/>
            </a:xfrm>
          </p:grpSpPr>
          <p:grpSp>
            <p:nvGrpSpPr>
              <p:cNvPr id="33" name="Group 9"/>
              <p:cNvGrpSpPr>
                <a:grpSpLocks/>
              </p:cNvGrpSpPr>
              <p:nvPr/>
            </p:nvGrpSpPr>
            <p:grpSpPr bwMode="auto">
              <a:xfrm>
                <a:off x="960" y="1344"/>
                <a:ext cx="3888" cy="336"/>
                <a:chOff x="960" y="1344"/>
                <a:chExt cx="3888" cy="336"/>
              </a:xfrm>
            </p:grpSpPr>
            <p:sp>
              <p:nvSpPr>
                <p:cNvPr id="62" name="Rectangle 10"/>
                <p:cNvSpPr>
                  <a:spLocks noChangeArrowheads="1"/>
                </p:cNvSpPr>
                <p:nvPr/>
              </p:nvSpPr>
              <p:spPr bwMode="auto">
                <a:xfrm>
                  <a:off x="960" y="1344"/>
                  <a:ext cx="144" cy="336"/>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3" name="Rectangle 11"/>
                <p:cNvSpPr>
                  <a:spLocks noChangeArrowheads="1"/>
                </p:cNvSpPr>
                <p:nvPr/>
              </p:nvSpPr>
              <p:spPr bwMode="auto">
                <a:xfrm>
                  <a:off x="4704" y="1344"/>
                  <a:ext cx="144" cy="336"/>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4" name="Rectangle 12"/>
                <p:cNvSpPr>
                  <a:spLocks noChangeArrowheads="1"/>
                </p:cNvSpPr>
                <p:nvPr/>
              </p:nvSpPr>
              <p:spPr bwMode="auto">
                <a:xfrm>
                  <a:off x="1104" y="1344"/>
                  <a:ext cx="3600" cy="144"/>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5" name="Line 13"/>
                <p:cNvSpPr>
                  <a:spLocks noChangeShapeType="1"/>
                </p:cNvSpPr>
                <p:nvPr/>
              </p:nvSpPr>
              <p:spPr bwMode="auto">
                <a:xfrm>
                  <a:off x="1440" y="1392"/>
                  <a:ext cx="384" cy="0"/>
                </a:xfrm>
                <a:prstGeom prst="line">
                  <a:avLst/>
                </a:prstGeom>
                <a:noFill/>
                <a:ln w="12700">
                  <a:solidFill>
                    <a:srgbClr val="94A3B5"/>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6" name="Line 14"/>
                <p:cNvSpPr>
                  <a:spLocks noChangeShapeType="1"/>
                </p:cNvSpPr>
                <p:nvPr/>
              </p:nvSpPr>
              <p:spPr bwMode="auto">
                <a:xfrm>
                  <a:off x="2640" y="1392"/>
                  <a:ext cx="384" cy="0"/>
                </a:xfrm>
                <a:prstGeom prst="line">
                  <a:avLst/>
                </a:prstGeom>
                <a:noFill/>
                <a:ln w="12700">
                  <a:solidFill>
                    <a:srgbClr val="94A3B5"/>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7" name="Line 15"/>
                <p:cNvSpPr>
                  <a:spLocks noChangeShapeType="1"/>
                </p:cNvSpPr>
                <p:nvPr/>
              </p:nvSpPr>
              <p:spPr bwMode="auto">
                <a:xfrm>
                  <a:off x="3888" y="1392"/>
                  <a:ext cx="384" cy="0"/>
                </a:xfrm>
                <a:prstGeom prst="line">
                  <a:avLst/>
                </a:prstGeom>
                <a:noFill/>
                <a:ln w="12700">
                  <a:solidFill>
                    <a:srgbClr val="94A3B5"/>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68" name="Line 16"/>
                <p:cNvSpPr>
                  <a:spLocks noChangeShapeType="1"/>
                </p:cNvSpPr>
                <p:nvPr/>
              </p:nvSpPr>
              <p:spPr bwMode="auto">
                <a:xfrm>
                  <a:off x="4752" y="1392"/>
                  <a:ext cx="0" cy="240"/>
                </a:xfrm>
                <a:prstGeom prst="line">
                  <a:avLst/>
                </a:prstGeom>
                <a:noFill/>
                <a:ln w="12700">
                  <a:solidFill>
                    <a:srgbClr val="94A3B5"/>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grpSp>
            <p:nvGrpSpPr>
              <p:cNvPr id="34" name="Group 17"/>
              <p:cNvGrpSpPr>
                <a:grpSpLocks/>
              </p:cNvGrpSpPr>
              <p:nvPr/>
            </p:nvGrpSpPr>
            <p:grpSpPr bwMode="auto">
              <a:xfrm>
                <a:off x="1632" y="1488"/>
                <a:ext cx="2640" cy="2655"/>
                <a:chOff x="1632" y="1488"/>
                <a:chExt cx="2640" cy="2655"/>
              </a:xfrm>
            </p:grpSpPr>
            <p:sp>
              <p:nvSpPr>
                <p:cNvPr id="60" name="Text Box 18"/>
                <p:cNvSpPr txBox="1">
                  <a:spLocks noChangeArrowheads="1"/>
                </p:cNvSpPr>
                <p:nvPr/>
              </p:nvSpPr>
              <p:spPr bwMode="auto">
                <a:xfrm>
                  <a:off x="1632" y="2112"/>
                  <a:ext cx="2640" cy="203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The Primary Virtual Router sends periodic VRRP Advertisement  messages.  These are layer 3 IP Multicast frames, using the VRRP Mac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addr</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at layer 2,  not  the Routers Mac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addr</a:t>
                  </a:r>
                  <a:endPar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Frame Headers contain:</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Eth DA = 01-00-5E-00-00-12</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Eth SA = 00-00-5E-00-01-34   (x’34’ = 52)</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Eth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prot</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type = x’0800’  (IP)</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IP DA = 224.0.0.8   IP  SA = 44.4.4.1</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IP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prot</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type = x’70’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vrrp</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Frame Data contains:</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Vrrp</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Priority (255)</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Virtual Router ID:  52  (x’34’)</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Router IP </a:t>
                  </a:r>
                  <a:r>
                    <a:rPr kumimoji="0" lang="en-US" altLang="es-CO" sz="1200" b="0" i="0" u="none" strike="noStrike" kern="0" cap="none" spc="0" normalizeH="0" baseline="0" noProof="0" dirty="0" err="1">
                      <a:ln>
                        <a:noFill/>
                      </a:ln>
                      <a:solidFill>
                        <a:srgbClr val="000000"/>
                      </a:solidFill>
                      <a:effectLst/>
                      <a:uLnTx/>
                      <a:uFillTx/>
                      <a:latin typeface="Arial" pitchFamily="34" charset="0"/>
                      <a:cs typeface="Arial" pitchFamily="34" charset="0"/>
                    </a:rPr>
                    <a:t>addrs</a:t>
                  </a: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44.4.4.1</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                                  55.5.5.1</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(note: reference RFC2338 for full  list of data items </a:t>
                  </a:r>
                  <a:b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br>
                  <a:r>
                    <a:rPr kumimoji="0" lang="en-US" altLang="es-CO" sz="1200" b="0" i="0" u="none" strike="noStrike" kern="0" cap="none" spc="0" normalizeH="0" baseline="0" noProof="0" dirty="0">
                      <a:ln>
                        <a:noFill/>
                      </a:ln>
                      <a:solidFill>
                        <a:srgbClr val="000000"/>
                      </a:solidFill>
                      <a:effectLst/>
                      <a:uLnTx/>
                      <a:uFillTx/>
                      <a:latin typeface="Arial" pitchFamily="34" charset="0"/>
                      <a:cs typeface="Arial" pitchFamily="34" charset="0"/>
                    </a:rPr>
                    <a:t>in frame)</a:t>
                  </a:r>
                  <a:endParaRPr kumimoji="0" lang="en-US" altLang="es-CO" sz="24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61" name="Line 19"/>
                <p:cNvSpPr>
                  <a:spLocks noChangeShapeType="1"/>
                </p:cNvSpPr>
                <p:nvPr/>
              </p:nvSpPr>
              <p:spPr bwMode="auto">
                <a:xfrm>
                  <a:off x="2928" y="1488"/>
                  <a:ext cx="0" cy="624"/>
                </a:xfrm>
                <a:prstGeom prst="line">
                  <a:avLst/>
                </a:prstGeom>
                <a:noFill/>
                <a:ln w="2857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grpSp>
            <p:nvGrpSpPr>
              <p:cNvPr id="35" name="Group 20"/>
              <p:cNvGrpSpPr>
                <a:grpSpLocks/>
              </p:cNvGrpSpPr>
              <p:nvPr/>
            </p:nvGrpSpPr>
            <p:grpSpPr bwMode="auto">
              <a:xfrm>
                <a:off x="480" y="816"/>
                <a:ext cx="5040" cy="3206"/>
                <a:chOff x="480" y="816"/>
                <a:chExt cx="5040" cy="3206"/>
              </a:xfrm>
            </p:grpSpPr>
            <p:grpSp>
              <p:nvGrpSpPr>
                <p:cNvPr id="36" name="Group 21"/>
                <p:cNvGrpSpPr>
                  <a:grpSpLocks/>
                </p:cNvGrpSpPr>
                <p:nvPr/>
              </p:nvGrpSpPr>
              <p:grpSpPr bwMode="auto">
                <a:xfrm>
                  <a:off x="480" y="816"/>
                  <a:ext cx="5040" cy="3070"/>
                  <a:chOff x="480" y="816"/>
                  <a:chExt cx="5040" cy="3070"/>
                </a:xfrm>
              </p:grpSpPr>
              <p:sp>
                <p:nvSpPr>
                  <p:cNvPr id="39" name="Text Box 22"/>
                  <p:cNvSpPr txBox="1">
                    <a:spLocks noChangeArrowheads="1"/>
                  </p:cNvSpPr>
                  <p:nvPr/>
                </p:nvSpPr>
                <p:spPr bwMode="auto">
                  <a:xfrm>
                    <a:off x="1344" y="864"/>
                    <a:ext cx="384" cy="17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PC-A</a:t>
                    </a:r>
                  </a:p>
                </p:txBody>
              </p:sp>
              <p:sp>
                <p:nvSpPr>
                  <p:cNvPr id="40" name="Text Box 23"/>
                  <p:cNvSpPr txBox="1">
                    <a:spLocks noChangeArrowheads="1"/>
                  </p:cNvSpPr>
                  <p:nvPr/>
                </p:nvSpPr>
                <p:spPr bwMode="auto">
                  <a:xfrm>
                    <a:off x="3696" y="864"/>
                    <a:ext cx="384" cy="17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PC-B</a:t>
                    </a:r>
                  </a:p>
                </p:txBody>
              </p:sp>
              <p:sp>
                <p:nvSpPr>
                  <p:cNvPr id="41" name="Text Box 24"/>
                  <p:cNvSpPr txBox="1">
                    <a:spLocks noChangeArrowheads="1"/>
                  </p:cNvSpPr>
                  <p:nvPr/>
                </p:nvSpPr>
                <p:spPr bwMode="auto">
                  <a:xfrm>
                    <a:off x="1776" y="816"/>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IP = 44.4.4.4</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GW = 44.4.4.1</a:t>
                    </a:r>
                  </a:p>
                </p:txBody>
              </p:sp>
              <p:sp>
                <p:nvSpPr>
                  <p:cNvPr id="42" name="Text Box 25"/>
                  <p:cNvSpPr txBox="1">
                    <a:spLocks noChangeArrowheads="1"/>
                  </p:cNvSpPr>
                  <p:nvPr/>
                </p:nvSpPr>
                <p:spPr bwMode="auto">
                  <a:xfrm>
                    <a:off x="4080" y="816"/>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IP = 55..5.5.5</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GW = 55.5.5.</a:t>
                    </a:r>
                    <a:r>
                      <a:rPr kumimoji="0" lang="en-US" altLang="es-CO" sz="1200" b="0" i="0" u="none" strike="noStrike" kern="0" cap="none" spc="0" normalizeH="0" baseline="0" noProof="0">
                        <a:ln>
                          <a:noFill/>
                        </a:ln>
                        <a:solidFill>
                          <a:srgbClr val="F5DB01"/>
                        </a:solidFill>
                        <a:effectLst/>
                        <a:uLnTx/>
                        <a:uFillTx/>
                        <a:latin typeface="Arial" pitchFamily="34" charset="0"/>
                        <a:cs typeface="Arial" pitchFamily="34" charset="0"/>
                      </a:rPr>
                      <a:t>1</a:t>
                    </a: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p:txBody>
              </p:sp>
              <p:grpSp>
                <p:nvGrpSpPr>
                  <p:cNvPr id="43" name="Group 26"/>
                  <p:cNvGrpSpPr>
                    <a:grpSpLocks/>
                  </p:cNvGrpSpPr>
                  <p:nvPr/>
                </p:nvGrpSpPr>
                <p:grpSpPr bwMode="auto">
                  <a:xfrm>
                    <a:off x="480" y="1728"/>
                    <a:ext cx="1440" cy="2158"/>
                    <a:chOff x="480" y="1824"/>
                    <a:chExt cx="1440" cy="2158"/>
                  </a:xfrm>
                </p:grpSpPr>
                <p:grpSp>
                  <p:nvGrpSpPr>
                    <p:cNvPr id="56" name="Group 27"/>
                    <p:cNvGrpSpPr>
                      <a:grpSpLocks/>
                    </p:cNvGrpSpPr>
                    <p:nvPr/>
                  </p:nvGrpSpPr>
                  <p:grpSpPr bwMode="auto">
                    <a:xfrm>
                      <a:off x="480" y="1824"/>
                      <a:ext cx="1152" cy="2158"/>
                      <a:chOff x="480" y="1776"/>
                      <a:chExt cx="1152" cy="2158"/>
                    </a:xfrm>
                  </p:grpSpPr>
                  <p:sp>
                    <p:nvSpPr>
                      <p:cNvPr id="58" name="Text Box 28"/>
                      <p:cNvSpPr txBox="1">
                        <a:spLocks noChangeArrowheads="1"/>
                      </p:cNvSpPr>
                      <p:nvPr/>
                    </p:nvSpPr>
                    <p:spPr bwMode="auto">
                      <a:xfrm>
                        <a:off x="576" y="1776"/>
                        <a:ext cx="672" cy="346"/>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ROUTER</a:t>
                        </a: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A</a:t>
                        </a:r>
                      </a:p>
                    </p:txBody>
                  </p:sp>
                  <p:sp>
                    <p:nvSpPr>
                      <p:cNvPr id="59" name="Text Box 29"/>
                      <p:cNvSpPr txBox="1">
                        <a:spLocks noChangeArrowheads="1"/>
                      </p:cNvSpPr>
                      <p:nvPr/>
                    </p:nvSpPr>
                    <p:spPr bwMode="auto">
                      <a:xfrm>
                        <a:off x="480" y="2208"/>
                        <a:ext cx="1152"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Primary Virtual Router</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vrrp priority = 255</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Virtual Router ID = 52</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Virtual Router IP = 44.4.4.1</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Primary for subnets:</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44.4.4  and  55.5.5</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1" i="0" u="none" strike="noStrike" kern="0" cap="none" spc="0" normalizeH="0" baseline="0" noProof="0">
                            <a:ln>
                              <a:noFill/>
                            </a:ln>
                            <a:solidFill>
                              <a:srgbClr val="000000"/>
                            </a:solidFill>
                            <a:effectLst/>
                            <a:uLnTx/>
                            <a:uFillTx/>
                            <a:latin typeface="Arial" pitchFamily="34" charset="0"/>
                            <a:cs typeface="Arial" pitchFamily="34" charset="0"/>
                          </a:rPr>
                          <a:t>Virtual Router</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1" i="0" u="none" strike="noStrike" kern="0" cap="none" spc="0" normalizeH="0" baseline="0" noProof="0">
                            <a:ln>
                              <a:noFill/>
                            </a:ln>
                            <a:solidFill>
                              <a:srgbClr val="000000"/>
                            </a:solidFill>
                            <a:effectLst/>
                            <a:uLnTx/>
                            <a:uFillTx/>
                            <a:latin typeface="Arial" pitchFamily="34" charset="0"/>
                            <a:cs typeface="Arial" pitchFamily="34" charset="0"/>
                          </a:rPr>
                          <a:t>MAC Addr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1" i="0" u="none" strike="noStrike" kern="0" cap="none" spc="0" normalizeH="0" baseline="0" noProof="0">
                            <a:ln>
                              <a:noFill/>
                            </a:ln>
                            <a:solidFill>
                              <a:srgbClr val="000000"/>
                            </a:solidFill>
                            <a:effectLst/>
                            <a:uLnTx/>
                            <a:uFillTx/>
                            <a:latin typeface="Arial" pitchFamily="34" charset="0"/>
                            <a:cs typeface="Arial" pitchFamily="34" charset="0"/>
                          </a:rPr>
                          <a:t>00-00-5E-00-01-34</a:t>
                        </a: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5000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p:txBody>
                  </p:sp>
                </p:grpSp>
                <p:sp>
                  <p:nvSpPr>
                    <p:cNvPr id="57" name="Text Box 30"/>
                    <p:cNvSpPr txBox="1">
                      <a:spLocks noChangeArrowheads="1"/>
                    </p:cNvSpPr>
                    <p:nvPr/>
                  </p:nvSpPr>
                  <p:spPr bwMode="auto">
                    <a:xfrm>
                      <a:off x="1248" y="1824"/>
                      <a:ext cx="6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IP = 44.4.4.1</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        55.5.5.1</a:t>
                      </a:r>
                    </a:p>
                  </p:txBody>
                </p:sp>
              </p:grpSp>
              <p:grpSp>
                <p:nvGrpSpPr>
                  <p:cNvPr id="44" name="Group 31"/>
                  <p:cNvGrpSpPr>
                    <a:grpSpLocks/>
                  </p:cNvGrpSpPr>
                  <p:nvPr/>
                </p:nvGrpSpPr>
                <p:grpSpPr bwMode="auto">
                  <a:xfrm>
                    <a:off x="3888" y="1728"/>
                    <a:ext cx="1632" cy="1631"/>
                    <a:chOff x="3888" y="1824"/>
                    <a:chExt cx="1632" cy="1631"/>
                  </a:xfrm>
                </p:grpSpPr>
                <p:grpSp>
                  <p:nvGrpSpPr>
                    <p:cNvPr id="52" name="Group 32"/>
                    <p:cNvGrpSpPr>
                      <a:grpSpLocks/>
                    </p:cNvGrpSpPr>
                    <p:nvPr/>
                  </p:nvGrpSpPr>
                  <p:grpSpPr bwMode="auto">
                    <a:xfrm>
                      <a:off x="4464" y="1824"/>
                      <a:ext cx="1056" cy="1631"/>
                      <a:chOff x="4464" y="1920"/>
                      <a:chExt cx="1056" cy="1631"/>
                    </a:xfrm>
                  </p:grpSpPr>
                  <p:sp>
                    <p:nvSpPr>
                      <p:cNvPr id="54" name="Text Box 33"/>
                      <p:cNvSpPr txBox="1">
                        <a:spLocks noChangeArrowheads="1"/>
                      </p:cNvSpPr>
                      <p:nvPr/>
                    </p:nvSpPr>
                    <p:spPr bwMode="auto">
                      <a:xfrm>
                        <a:off x="4560" y="1920"/>
                        <a:ext cx="672" cy="346"/>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ROUTER</a:t>
                        </a: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s-CO" sz="1200" b="1" i="0" u="none" strike="noStrike" kern="0" cap="none" spc="0" normalizeH="0" baseline="0" noProof="0">
                            <a:ln>
                              <a:noFill/>
                            </a:ln>
                            <a:solidFill>
                              <a:srgbClr val="94A3B5"/>
                            </a:solidFill>
                            <a:effectLst/>
                            <a:uLnTx/>
                            <a:uFillTx/>
                            <a:latin typeface="Arial" pitchFamily="34" charset="0"/>
                            <a:cs typeface="Arial" pitchFamily="34" charset="0"/>
                          </a:rPr>
                          <a:t>B</a:t>
                        </a:r>
                      </a:p>
                    </p:txBody>
                  </p:sp>
                  <p:sp>
                    <p:nvSpPr>
                      <p:cNvPr id="55" name="Text Box 34"/>
                      <p:cNvSpPr txBox="1">
                        <a:spLocks noChangeArrowheads="1"/>
                      </p:cNvSpPr>
                      <p:nvPr/>
                    </p:nvSpPr>
                    <p:spPr bwMode="auto">
                      <a:xfrm>
                        <a:off x="4464" y="2400"/>
                        <a:ext cx="1056"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Backup Virtual Router</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vrrp priority = 100</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Virtual Router ID = 52</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Virtual Router IP = 44.4.4.2</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Backup for subnets:</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44.4.4  and  55.5.5</a:t>
                        </a:r>
                      </a:p>
                      <a:p>
                        <a:pPr marL="0" marR="0" lvl="0" indent="0" defTabSz="914400" eaLnBrk="0" fontAlgn="base" latinLnBrk="0" hangingPunct="0">
                          <a:lnSpc>
                            <a:spcPct val="100000"/>
                          </a:lnSpc>
                          <a:spcBef>
                            <a:spcPct val="50000"/>
                          </a:spcBef>
                          <a:spcAft>
                            <a:spcPct val="0"/>
                          </a:spcAft>
                          <a:buClrTx/>
                          <a:buSzTx/>
                          <a:buFontTx/>
                          <a:buNone/>
                          <a:tabLst/>
                          <a:defRPr/>
                        </a:pPr>
                        <a:endPar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endParaRPr>
                      </a:p>
                    </p:txBody>
                  </p:sp>
                </p:grpSp>
                <p:sp>
                  <p:nvSpPr>
                    <p:cNvPr id="53" name="Text Box 35"/>
                    <p:cNvSpPr txBox="1">
                      <a:spLocks noChangeArrowheads="1"/>
                    </p:cNvSpPr>
                    <p:nvPr/>
                  </p:nvSpPr>
                  <p:spPr bwMode="auto">
                    <a:xfrm>
                      <a:off x="3888" y="1824"/>
                      <a:ext cx="6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IP = 44.4.4.2</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        55.5.5.2</a:t>
                      </a:r>
                    </a:p>
                  </p:txBody>
                </p:sp>
              </p:grpSp>
              <p:grpSp>
                <p:nvGrpSpPr>
                  <p:cNvPr id="45" name="Group 36"/>
                  <p:cNvGrpSpPr>
                    <a:grpSpLocks/>
                  </p:cNvGrpSpPr>
                  <p:nvPr/>
                </p:nvGrpSpPr>
                <p:grpSpPr bwMode="auto">
                  <a:xfrm>
                    <a:off x="576" y="1104"/>
                    <a:ext cx="4944" cy="192"/>
                    <a:chOff x="576" y="1200"/>
                    <a:chExt cx="4944" cy="192"/>
                  </a:xfrm>
                </p:grpSpPr>
                <p:sp>
                  <p:nvSpPr>
                    <p:cNvPr id="50" name="Line 37"/>
                    <p:cNvSpPr>
                      <a:spLocks noChangeShapeType="1"/>
                    </p:cNvSpPr>
                    <p:nvPr/>
                  </p:nvSpPr>
                  <p:spPr bwMode="auto">
                    <a:xfrm>
                      <a:off x="576" y="1392"/>
                      <a:ext cx="47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51" name="Text Box 38"/>
                    <p:cNvSpPr txBox="1">
                      <a:spLocks noChangeArrowheads="1"/>
                    </p:cNvSpPr>
                    <p:nvPr/>
                  </p:nvSpPr>
                  <p:spPr bwMode="auto">
                    <a:xfrm>
                      <a:off x="5040" y="1200"/>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LAN</a:t>
                      </a:r>
                    </a:p>
                  </p:txBody>
                </p:sp>
              </p:grpSp>
              <p:sp>
                <p:nvSpPr>
                  <p:cNvPr id="46" name="Line 39"/>
                  <p:cNvSpPr>
                    <a:spLocks noChangeShapeType="1"/>
                  </p:cNvSpPr>
                  <p:nvPr/>
                </p:nvSpPr>
                <p:spPr bwMode="auto">
                  <a:xfrm>
                    <a:off x="912" y="1296"/>
                    <a:ext cx="0" cy="4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7" name="Line 40"/>
                  <p:cNvSpPr>
                    <a:spLocks noChangeShapeType="1"/>
                  </p:cNvSpPr>
                  <p:nvPr/>
                </p:nvSpPr>
                <p:spPr bwMode="auto">
                  <a:xfrm>
                    <a:off x="4896" y="1296"/>
                    <a:ext cx="0" cy="4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8" name="Line 41"/>
                  <p:cNvSpPr>
                    <a:spLocks noChangeShapeType="1"/>
                  </p:cNvSpPr>
                  <p:nvPr/>
                </p:nvSpPr>
                <p:spPr bwMode="auto">
                  <a:xfrm>
                    <a:off x="1536" y="1008"/>
                    <a:ext cx="0" cy="2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sp>
                <p:nvSpPr>
                  <p:cNvPr id="49" name="Line 42"/>
                  <p:cNvSpPr>
                    <a:spLocks noChangeShapeType="1"/>
                  </p:cNvSpPr>
                  <p:nvPr/>
                </p:nvSpPr>
                <p:spPr bwMode="auto">
                  <a:xfrm>
                    <a:off x="3888" y="1008"/>
                    <a:ext cx="0" cy="2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38" name="Text Box 43"/>
                <p:cNvSpPr txBox="1">
                  <a:spLocks noChangeArrowheads="1"/>
                </p:cNvSpPr>
                <p:nvPr/>
              </p:nvSpPr>
              <p:spPr bwMode="auto">
                <a:xfrm>
                  <a:off x="4464" y="3504"/>
                  <a:ext cx="100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CO" sz="1200" b="0" i="0" u="none" strike="noStrike" kern="0" cap="none" spc="0" normalizeH="0" baseline="0" noProof="0">
                      <a:ln>
                        <a:noFill/>
                      </a:ln>
                      <a:solidFill>
                        <a:srgbClr val="000000"/>
                      </a:solidFill>
                      <a:effectLst/>
                      <a:uLnTx/>
                      <a:uFillTx/>
                      <a:latin typeface="Arial" pitchFamily="34" charset="0"/>
                      <a:cs typeface="Arial" pitchFamily="34" charset="0"/>
                    </a:rPr>
                    <a:t>All  IP addresses are subnetted to a Class C addr with a mask of 255.255.255.0</a:t>
                  </a:r>
                </a:p>
              </p:txBody>
            </p:sp>
          </p:grpSp>
        </p:grpSp>
        <p:sp>
          <p:nvSpPr>
            <p:cNvPr id="32" name="Line 44"/>
            <p:cNvSpPr>
              <a:spLocks noChangeShapeType="1"/>
            </p:cNvSpPr>
            <p:nvPr/>
          </p:nvSpPr>
          <p:spPr bwMode="auto">
            <a:xfrm>
              <a:off x="1008" y="1392"/>
              <a:ext cx="0" cy="240"/>
            </a:xfrm>
            <a:prstGeom prst="line">
              <a:avLst/>
            </a:prstGeom>
            <a:noFill/>
            <a:ln w="12700">
              <a:solidFill>
                <a:srgbClr val="94A3B5"/>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DIN-Medium"/>
                <a:cs typeface="Arial" pitchFamily="34" charset="0"/>
              </a:endParaRPr>
            </a:p>
          </p:txBody>
        </p:sp>
      </p:grpSp>
      <p:sp>
        <p:nvSpPr>
          <p:cNvPr id="4" name="3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77</a:t>
            </a:fld>
            <a:endParaRPr lang="es-CO"/>
          </a:p>
        </p:txBody>
      </p:sp>
    </p:spTree>
    <p:extLst>
      <p:ext uri="{BB962C8B-B14F-4D97-AF65-F5344CB8AC3E}">
        <p14:creationId xmlns:p14="http://schemas.microsoft.com/office/powerpoint/2010/main" val="3841709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O" dirty="0"/>
              <a:t>Gestión de redes</a:t>
            </a:r>
          </a:p>
        </p:txBody>
      </p:sp>
      <p:sp>
        <p:nvSpPr>
          <p:cNvPr id="3" name="2 Subtítulo"/>
          <p:cNvSpPr>
            <a:spLocks noGrp="1"/>
          </p:cNvSpPr>
          <p:nvPr>
            <p:ph type="subTitle" idx="1"/>
          </p:nvPr>
        </p:nvSpPr>
        <p:spPr/>
        <p:txBody>
          <a:bodyPr/>
          <a:lstStyle/>
          <a:p>
            <a:r>
              <a:rPr lang="es-CO" dirty="0"/>
              <a:t>RAV</a:t>
            </a:r>
          </a:p>
        </p:txBody>
      </p:sp>
      <p:sp>
        <p:nvSpPr>
          <p:cNvPr id="4" name="3 Marcador de fecha"/>
          <p:cNvSpPr>
            <a:spLocks noGrp="1"/>
          </p:cNvSpPr>
          <p:nvPr>
            <p:ph type="dt" sz="half" idx="10"/>
          </p:nvPr>
        </p:nvSpPr>
        <p:spPr/>
        <p:txBody>
          <a:bodyPr/>
          <a:lstStyle/>
          <a:p>
            <a:fld id="{A903B5B8-54C4-4752-BF28-5DC61405BC3F}"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78</a:t>
            </a:fld>
            <a:endParaRPr lang="es-CO"/>
          </a:p>
        </p:txBody>
      </p:sp>
    </p:spTree>
    <p:extLst>
      <p:ext uri="{BB962C8B-B14F-4D97-AF65-F5344CB8AC3E}">
        <p14:creationId xmlns:p14="http://schemas.microsoft.com/office/powerpoint/2010/main" val="3133701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EE0670-588A-4E3D-9B78-DCB67B77CE49}"/>
              </a:ext>
            </a:extLst>
          </p:cNvPr>
          <p:cNvSpPr>
            <a:spLocks noGrp="1"/>
          </p:cNvSpPr>
          <p:nvPr>
            <p:ph type="title"/>
          </p:nvPr>
        </p:nvSpPr>
        <p:spPr>
          <a:xfrm>
            <a:off x="550985" y="258612"/>
            <a:ext cx="11074400" cy="972311"/>
          </a:xfrm>
        </p:spPr>
        <p:txBody>
          <a:bodyPr/>
          <a:lstStyle/>
          <a:p>
            <a:r>
              <a:rPr lang="es-CO" dirty="0">
                <a:solidFill>
                  <a:srgbClr val="FF0000"/>
                </a:solidFill>
              </a:rPr>
              <a:t>Gestión de redes</a:t>
            </a:r>
          </a:p>
        </p:txBody>
      </p:sp>
      <p:sp>
        <p:nvSpPr>
          <p:cNvPr id="4" name="3 Marcador de fecha"/>
          <p:cNvSpPr>
            <a:spLocks noGrp="1"/>
          </p:cNvSpPr>
          <p:nvPr>
            <p:ph type="dt" sz="half" idx="10"/>
          </p:nvPr>
        </p:nvSpPr>
        <p:spPr/>
        <p:txBody>
          <a:bodyPr/>
          <a:lstStyle/>
          <a:p>
            <a:fld id="{67DC5530-DF3B-46A7-BD02-ECEC7A8DBF05}"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79</a:t>
            </a:fld>
            <a:endParaRPr lang="es-CO"/>
          </a:p>
        </p:txBody>
      </p:sp>
      <p:sp>
        <p:nvSpPr>
          <p:cNvPr id="3" name="Rectángulo 2">
            <a:extLst>
              <a:ext uri="{FF2B5EF4-FFF2-40B4-BE49-F238E27FC236}">
                <a16:creationId xmlns:a16="http://schemas.microsoft.com/office/drawing/2014/main" id="{F55125D5-AC11-48DD-B4C9-E77B6A38D73F}"/>
              </a:ext>
            </a:extLst>
          </p:cNvPr>
          <p:cNvSpPr/>
          <p:nvPr/>
        </p:nvSpPr>
        <p:spPr>
          <a:xfrm>
            <a:off x="838200" y="1690688"/>
            <a:ext cx="5142875" cy="3170099"/>
          </a:xfrm>
          <a:prstGeom prst="rect">
            <a:avLst/>
          </a:prstGeom>
        </p:spPr>
        <p:txBody>
          <a:bodyPr wrap="square">
            <a:spAutoFit/>
          </a:bodyPr>
          <a:lstStyle/>
          <a:p>
            <a:r>
              <a:rPr lang="es-CO" sz="2000" b="0" i="0" dirty="0">
                <a:solidFill>
                  <a:srgbClr val="333333"/>
                </a:solidFill>
                <a:effectLst/>
              </a:rPr>
              <a:t>La gestión de redes abarca muchos aspectos, que pueden resumirse o sintetizarse en:</a:t>
            </a:r>
          </a:p>
          <a:p>
            <a:r>
              <a:rPr lang="es-CO" sz="2000" b="0" i="0" dirty="0">
                <a:solidFill>
                  <a:srgbClr val="333333"/>
                </a:solidFill>
                <a:effectLst/>
              </a:rPr>
              <a:t>tareas de “despliegue, integración y coordinación del hardware, software y los elementos humanos para monitorizar, probar, sondear, configurar, analizar, evaluar y controlar los recursos “de una red para conseguir niveles de trabajo y de servicio adecuados a los objetivos de una instalación y de una organización.</a:t>
            </a:r>
            <a:endParaRPr lang="es-CO"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569" y="1963711"/>
            <a:ext cx="5608215" cy="338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47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60F72-9EB7-49E5-BCF5-2DFC04254230}"/>
              </a:ext>
            </a:extLst>
          </p:cNvPr>
          <p:cNvSpPr>
            <a:spLocks noGrp="1"/>
          </p:cNvSpPr>
          <p:nvPr>
            <p:ph type="title"/>
          </p:nvPr>
        </p:nvSpPr>
        <p:spPr>
          <a:xfrm>
            <a:off x="492369" y="293781"/>
            <a:ext cx="11074400" cy="843357"/>
          </a:xfrm>
        </p:spPr>
        <p:txBody>
          <a:bodyPr/>
          <a:lstStyle/>
          <a:p>
            <a:r>
              <a:rPr lang="es-CO" dirty="0" err="1">
                <a:solidFill>
                  <a:srgbClr val="FF0000"/>
                </a:solidFill>
              </a:rPr>
              <a:t>Switching</a:t>
            </a:r>
            <a:r>
              <a:rPr lang="es-CO" dirty="0">
                <a:solidFill>
                  <a:srgbClr val="FF0000"/>
                </a:solidFill>
              </a:rPr>
              <a:t> Ethernet</a:t>
            </a:r>
          </a:p>
        </p:txBody>
      </p:sp>
      <p:sp>
        <p:nvSpPr>
          <p:cNvPr id="3" name="2 Marcador de fecha"/>
          <p:cNvSpPr>
            <a:spLocks noGrp="1"/>
          </p:cNvSpPr>
          <p:nvPr>
            <p:ph type="dt" sz="half" idx="10"/>
          </p:nvPr>
        </p:nvSpPr>
        <p:spPr/>
        <p:txBody>
          <a:bodyPr/>
          <a:lstStyle/>
          <a:p>
            <a:fld id="{F15EC42D-0C77-464F-AAF1-C306A9B3CD4A}"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a:t>
            </a:fld>
            <a:endParaRPr lang="es-CO"/>
          </a:p>
        </p:txBody>
      </p:sp>
      <p:sp>
        <p:nvSpPr>
          <p:cNvPr id="4" name="Rectángulo 3">
            <a:extLst>
              <a:ext uri="{FF2B5EF4-FFF2-40B4-BE49-F238E27FC236}">
                <a16:creationId xmlns:a16="http://schemas.microsoft.com/office/drawing/2014/main" id="{A4DFEA9D-D9F7-43EB-B777-56D98628D29A}"/>
              </a:ext>
            </a:extLst>
          </p:cNvPr>
          <p:cNvSpPr/>
          <p:nvPr/>
        </p:nvSpPr>
        <p:spPr>
          <a:xfrm>
            <a:off x="1006143" y="1303826"/>
            <a:ext cx="10224564" cy="1938992"/>
          </a:xfrm>
          <a:prstGeom prst="rect">
            <a:avLst/>
          </a:prstGeom>
        </p:spPr>
        <p:txBody>
          <a:bodyPr wrap="square">
            <a:spAutoFit/>
          </a:bodyPr>
          <a:lstStyle/>
          <a:p>
            <a:endParaRPr lang="es-CO" sz="1600" dirty="0">
              <a:latin typeface="Arial" panose="020B0604020202020204" pitchFamily="34" charset="0"/>
              <a:cs typeface="Arial" panose="020B0604020202020204" pitchFamily="34" charset="0"/>
            </a:endParaRPr>
          </a:p>
          <a:p>
            <a:r>
              <a:rPr lang="es-CO" sz="2000" b="1" dirty="0">
                <a:solidFill>
                  <a:srgbClr val="0070C0"/>
                </a:solidFill>
                <a:latin typeface="Arial" panose="020B0604020202020204" pitchFamily="34" charset="0"/>
                <a:cs typeface="Arial" panose="020B0604020202020204" pitchFamily="34" charset="0"/>
              </a:rPr>
              <a:t>Funciones básicas</a:t>
            </a:r>
          </a:p>
          <a:p>
            <a:endParaRPr lang="es-CO" sz="20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cs typeface="Arial" panose="020B0604020202020204" pitchFamily="34" charset="0"/>
            </a:endParaRPr>
          </a:p>
        </p:txBody>
      </p:sp>
      <p:sp>
        <p:nvSpPr>
          <p:cNvPr id="5" name="4 Rectángulo"/>
          <p:cNvSpPr/>
          <p:nvPr/>
        </p:nvSpPr>
        <p:spPr>
          <a:xfrm>
            <a:off x="504092" y="2063823"/>
            <a:ext cx="9777046" cy="3816429"/>
          </a:xfrm>
          <a:prstGeom prst="rect">
            <a:avLst/>
          </a:prstGeom>
        </p:spPr>
        <p:txBody>
          <a:bodyPr wrap="square">
            <a:spAutoFit/>
          </a:bodyPr>
          <a:lstStyle/>
          <a:p>
            <a:r>
              <a:rPr lang="es-CO" b="1" dirty="0">
                <a:solidFill>
                  <a:srgbClr val="0070C0"/>
                </a:solidFill>
                <a:latin typeface="Arial" panose="020B0604020202020204" pitchFamily="34" charset="0"/>
                <a:cs typeface="Arial" panose="020B0604020202020204" pitchFamily="34" charset="0"/>
              </a:rPr>
              <a:t>Control de bucles </a:t>
            </a:r>
          </a:p>
          <a:p>
            <a:endParaRPr lang="es-CO" dirty="0"/>
          </a:p>
          <a:p>
            <a:pPr marL="285750" indent="-285750">
              <a:buFont typeface="Wingdings" panose="05000000000000000000" pitchFamily="2" charset="2"/>
              <a:buChar char="Ø"/>
            </a:pPr>
            <a:r>
              <a:rPr lang="es-CO" sz="2000" dirty="0">
                <a:cs typeface="Arial" panose="020B0604020202020204" pitchFamily="34" charset="0"/>
              </a:rPr>
              <a:t>Pueden darse por dos razones: </a:t>
            </a:r>
          </a:p>
          <a:p>
            <a:r>
              <a:rPr lang="es-CO" sz="1600" dirty="0">
                <a:cs typeface="Arial" panose="020B0604020202020204" pitchFamily="34" charset="0"/>
              </a:rPr>
              <a:t> </a:t>
            </a:r>
          </a:p>
          <a:p>
            <a:pPr marL="742950" lvl="1" indent="-285750">
              <a:buFont typeface="Arial" panose="020B0604020202020204" pitchFamily="34" charset="0"/>
              <a:buChar char="•"/>
            </a:pPr>
            <a:r>
              <a:rPr lang="es-CO" sz="2000" dirty="0">
                <a:cs typeface="Arial" panose="020B0604020202020204" pitchFamily="34" charset="0"/>
              </a:rPr>
              <a:t>Error humano (confusión con el cableado) </a:t>
            </a:r>
            <a:endParaRPr lang="es-CO" sz="1600" dirty="0">
              <a:cs typeface="Arial" panose="020B0604020202020204" pitchFamily="34" charset="0"/>
            </a:endParaRPr>
          </a:p>
          <a:p>
            <a:pPr marL="742950" lvl="1" indent="-285750">
              <a:buFont typeface="Arial" panose="020B0604020202020204" pitchFamily="34" charset="0"/>
              <a:buChar char="•"/>
            </a:pPr>
            <a:r>
              <a:rPr lang="es-CO" sz="2000" dirty="0">
                <a:cs typeface="Arial" panose="020B0604020202020204" pitchFamily="34" charset="0"/>
              </a:rPr>
              <a:t>Para proveer redundancia</a:t>
            </a:r>
            <a:r>
              <a:rPr lang="es-CO" sz="1600" dirty="0">
                <a:cs typeface="Arial" panose="020B0604020202020204" pitchFamily="34" charset="0"/>
              </a:rPr>
              <a:t> </a:t>
            </a:r>
          </a:p>
          <a:p>
            <a:pPr lvl="1"/>
            <a:endParaRPr lang="es-CO" sz="1600" dirty="0">
              <a:cs typeface="Arial" panose="020B0604020202020204" pitchFamily="34" charset="0"/>
            </a:endParaRPr>
          </a:p>
          <a:p>
            <a:pPr marL="285750" indent="-285750">
              <a:buFont typeface="Wingdings" panose="05000000000000000000" pitchFamily="2" charset="2"/>
              <a:buChar char="Ø"/>
            </a:pPr>
            <a:r>
              <a:rPr lang="es-CO" sz="2000" dirty="0">
                <a:cs typeface="Arial" panose="020B0604020202020204" pitchFamily="34" charset="0"/>
              </a:rPr>
              <a:t>Si no hay un mecanismo de control:</a:t>
            </a:r>
            <a:endParaRPr lang="es-CO" sz="1600" dirty="0">
              <a:cs typeface="Arial" panose="020B0604020202020204" pitchFamily="34" charset="0"/>
            </a:endParaRPr>
          </a:p>
          <a:p>
            <a:pPr marL="814388" indent="-285750">
              <a:buFont typeface="Arial" panose="020B0604020202020204" pitchFamily="34" charset="0"/>
              <a:buChar char="•"/>
            </a:pPr>
            <a:r>
              <a:rPr lang="es-CO" sz="2000" u="sng" dirty="0" err="1">
                <a:cs typeface="Arial" panose="020B0604020202020204" pitchFamily="34" charset="0"/>
              </a:rPr>
              <a:t>Broadcast</a:t>
            </a:r>
            <a:r>
              <a:rPr lang="es-CO" sz="2000" u="sng" dirty="0">
                <a:cs typeface="Arial" panose="020B0604020202020204" pitchFamily="34" charset="0"/>
              </a:rPr>
              <a:t> </a:t>
            </a:r>
            <a:r>
              <a:rPr lang="es-CO" sz="2000" u="sng" dirty="0" err="1">
                <a:cs typeface="Arial" panose="020B0604020202020204" pitchFamily="34" charset="0"/>
              </a:rPr>
              <a:t>Storms</a:t>
            </a:r>
            <a:r>
              <a:rPr lang="es-CO" sz="2000" u="sng" dirty="0">
                <a:cs typeface="Arial" panose="020B0604020202020204" pitchFamily="34" charset="0"/>
              </a:rPr>
              <a:t> </a:t>
            </a:r>
          </a:p>
          <a:p>
            <a:pPr marL="814388" indent="-285750">
              <a:buFont typeface="Arial" panose="020B0604020202020204" pitchFamily="34" charset="0"/>
              <a:buChar char="•"/>
            </a:pPr>
            <a:endParaRPr lang="es-CO" sz="1600" u="sng" dirty="0">
              <a:cs typeface="Arial" panose="020B0604020202020204" pitchFamily="34" charset="0"/>
            </a:endParaRPr>
          </a:p>
          <a:p>
            <a:pPr marL="814388" indent="-285750">
              <a:buFont typeface="Arial" panose="020B0604020202020204" pitchFamily="34" charset="0"/>
              <a:buChar char="•"/>
            </a:pPr>
            <a:r>
              <a:rPr lang="es-CO" sz="2000" u="sng" dirty="0">
                <a:cs typeface="Arial" panose="020B0604020202020204" pitchFamily="34" charset="0"/>
              </a:rPr>
              <a:t>Imposibilidad aprendizaje de direcciones </a:t>
            </a:r>
            <a:r>
              <a:rPr lang="es-CO" sz="2000" b="1" dirty="0">
                <a:cs typeface="Arial" panose="020B0604020202020204" pitchFamily="34" charset="0"/>
              </a:rPr>
              <a:t> </a:t>
            </a:r>
          </a:p>
          <a:p>
            <a:pPr marL="285750" indent="-285750">
              <a:buFont typeface="Arial" panose="020B0604020202020204" pitchFamily="34" charset="0"/>
              <a:buChar char="•"/>
            </a:pPr>
            <a:endParaRPr lang="es-CO" sz="2000" dirty="0">
              <a:cs typeface="Arial" panose="020B0604020202020204" pitchFamily="34" charset="0"/>
            </a:endParaRPr>
          </a:p>
          <a:p>
            <a:r>
              <a:rPr lang="es-CO" sz="2000" dirty="0">
                <a:cs typeface="Arial" panose="020B0604020202020204" pitchFamily="34" charset="0"/>
              </a:rPr>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615" y="2380346"/>
            <a:ext cx="52673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423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6319" y="2563318"/>
            <a:ext cx="4120827" cy="303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E240C815-A2F9-468E-AA64-1CAD1704A5CD}"/>
              </a:ext>
            </a:extLst>
          </p:cNvPr>
          <p:cNvSpPr>
            <a:spLocks noGrp="1"/>
          </p:cNvSpPr>
          <p:nvPr>
            <p:ph type="title"/>
          </p:nvPr>
        </p:nvSpPr>
        <p:spPr>
          <a:xfrm>
            <a:off x="527539" y="340601"/>
            <a:ext cx="11074400" cy="878599"/>
          </a:xfrm>
        </p:spPr>
        <p:txBody>
          <a:bodyPr/>
          <a:lstStyle/>
          <a:p>
            <a:r>
              <a:rPr lang="es-CO" dirty="0">
                <a:solidFill>
                  <a:srgbClr val="FF0000"/>
                </a:solidFill>
              </a:rPr>
              <a:t>Gestión de redes</a:t>
            </a:r>
          </a:p>
        </p:txBody>
      </p:sp>
      <p:sp>
        <p:nvSpPr>
          <p:cNvPr id="4" name="3 Marcador de fecha"/>
          <p:cNvSpPr>
            <a:spLocks noGrp="1"/>
          </p:cNvSpPr>
          <p:nvPr>
            <p:ph type="dt" sz="half" idx="10"/>
          </p:nvPr>
        </p:nvSpPr>
        <p:spPr/>
        <p:txBody>
          <a:bodyPr/>
          <a:lstStyle/>
          <a:p>
            <a:fld id="{FEDDFC01-53A0-4860-9B46-CC6F1F5D2E74}"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80</a:t>
            </a:fld>
            <a:endParaRPr lang="es-CO"/>
          </a:p>
        </p:txBody>
      </p:sp>
      <p:sp>
        <p:nvSpPr>
          <p:cNvPr id="3" name="Rectángulo 2">
            <a:extLst>
              <a:ext uri="{FF2B5EF4-FFF2-40B4-BE49-F238E27FC236}">
                <a16:creationId xmlns:a16="http://schemas.microsoft.com/office/drawing/2014/main" id="{FF0C0108-79DF-45CB-8C18-4930C4C68EEB}"/>
              </a:ext>
            </a:extLst>
          </p:cNvPr>
          <p:cNvSpPr/>
          <p:nvPr/>
        </p:nvSpPr>
        <p:spPr>
          <a:xfrm>
            <a:off x="746454" y="1487849"/>
            <a:ext cx="7576930" cy="5539978"/>
          </a:xfrm>
          <a:prstGeom prst="rect">
            <a:avLst/>
          </a:prstGeom>
        </p:spPr>
        <p:txBody>
          <a:bodyPr wrap="square">
            <a:spAutoFit/>
          </a:bodyPr>
          <a:lstStyle/>
          <a:p>
            <a:pPr marL="285750" indent="-285750">
              <a:buFont typeface="Wingdings" panose="05000000000000000000" pitchFamily="2" charset="2"/>
              <a:buChar char="Ø"/>
            </a:pPr>
            <a:r>
              <a:rPr lang="es-CO" b="0" i="0" dirty="0">
                <a:solidFill>
                  <a:srgbClr val="222222"/>
                </a:solidFill>
                <a:effectLst/>
              </a:rPr>
              <a:t>La gestión de red consiste en monitorizar y controlar los recursos de una red con el fin de evitar que esta llegue a funcionar incorrectamente degradando sus prestaciones.</a:t>
            </a:r>
          </a:p>
          <a:p>
            <a:pPr marL="285750" indent="-285750">
              <a:buFont typeface="Wingdings" panose="05000000000000000000" pitchFamily="2" charset="2"/>
              <a:buChar char="Ø"/>
            </a:pPr>
            <a:endParaRPr lang="es-CO" sz="1600" dirty="0">
              <a:solidFill>
                <a:srgbClr val="222222"/>
              </a:solidFill>
            </a:endParaRPr>
          </a:p>
          <a:p>
            <a:pPr marL="285750" indent="-285750">
              <a:buFont typeface="Wingdings" panose="05000000000000000000" pitchFamily="2" charset="2"/>
              <a:buChar char="Ø"/>
            </a:pPr>
            <a:r>
              <a:rPr lang="es-CO" b="1" dirty="0">
                <a:solidFill>
                  <a:srgbClr val="002060"/>
                </a:solidFill>
              </a:rPr>
              <a:t>Componentes:</a:t>
            </a:r>
            <a:endParaRPr lang="es-CO" sz="1600" b="1" dirty="0">
              <a:solidFill>
                <a:srgbClr val="002060"/>
              </a:solidFill>
            </a:endParaRPr>
          </a:p>
          <a:p>
            <a:pPr marL="714375" indent="-444500">
              <a:buFont typeface="Arial" panose="020B0604020202020204" pitchFamily="34" charset="0"/>
              <a:buChar char="•"/>
            </a:pPr>
            <a:r>
              <a:rPr lang="es-CO" sz="1600" b="1" dirty="0">
                <a:cs typeface="Arial" panose="020B0604020202020204" pitchFamily="34" charset="0"/>
              </a:rPr>
              <a:t>Estación de gestión.</a:t>
            </a:r>
          </a:p>
          <a:p>
            <a:pPr marL="714375" indent="-444500">
              <a:buFont typeface="Arial" panose="020B0604020202020204" pitchFamily="34" charset="0"/>
              <a:buChar char="•"/>
            </a:pPr>
            <a:r>
              <a:rPr lang="es-CO" sz="1600" b="1" dirty="0">
                <a:cs typeface="Arial" panose="020B0604020202020204" pitchFamily="34" charset="0"/>
              </a:rPr>
              <a:t>AGENTE</a:t>
            </a:r>
            <a:r>
              <a:rPr lang="es-CO" sz="1600" dirty="0">
                <a:cs typeface="Arial" panose="020B0604020202020204" pitchFamily="34" charset="0"/>
              </a:rPr>
              <a:t> (</a:t>
            </a:r>
            <a:r>
              <a:rPr lang="es-CO" dirty="0">
                <a:cs typeface="Arial" panose="020B0604020202020204" pitchFamily="34" charset="0"/>
              </a:rPr>
              <a:t>sistemas gestionados). Se trata de </a:t>
            </a:r>
            <a:r>
              <a:rPr lang="es-CO" dirty="0">
                <a:cs typeface="Arial" panose="020B0604020202020204" pitchFamily="34" charset="0"/>
                <a:hlinkClick r:id="rId3" tooltip="Software"/>
              </a:rPr>
              <a:t>software</a:t>
            </a:r>
            <a:r>
              <a:rPr lang="es-CO" dirty="0">
                <a:cs typeface="Arial" panose="020B0604020202020204" pitchFamily="34" charset="0"/>
              </a:rPr>
              <a:t> que responde a solicitudes de información del gestor y que proporciona información no solicitada pero de vital importancia.</a:t>
            </a:r>
          </a:p>
          <a:p>
            <a:pPr marL="714375" indent="-444500">
              <a:buFont typeface="Arial" panose="020B0604020202020204" pitchFamily="34" charset="0"/>
              <a:buChar char="•"/>
            </a:pPr>
            <a:r>
              <a:rPr lang="es-CO" sz="1600" b="1" dirty="0">
                <a:cs typeface="Arial" panose="020B0604020202020204" pitchFamily="34" charset="0"/>
              </a:rPr>
              <a:t>MIB</a:t>
            </a:r>
            <a:r>
              <a:rPr lang="es-CO" sz="1600" dirty="0">
                <a:cs typeface="Arial" panose="020B0604020202020204" pitchFamily="34" charset="0"/>
              </a:rPr>
              <a:t> (</a:t>
            </a:r>
            <a:r>
              <a:rPr lang="es-CO" i="1" dirty="0">
                <a:cs typeface="Arial" panose="020B0604020202020204" pitchFamily="34" charset="0"/>
              </a:rPr>
              <a:t>base de información de gestión</a:t>
            </a:r>
            <a:r>
              <a:rPr lang="es-CO" dirty="0">
                <a:cs typeface="Arial" panose="020B0604020202020204" pitchFamily="34" charset="0"/>
              </a:rPr>
              <a:t>).</a:t>
            </a:r>
          </a:p>
          <a:p>
            <a:pPr marL="714375" indent="-444500">
              <a:buFont typeface="Arial" panose="020B0604020202020204" pitchFamily="34" charset="0"/>
              <a:buChar char="•"/>
            </a:pPr>
            <a:r>
              <a:rPr lang="es-CO" sz="1600" b="1" dirty="0">
                <a:cs typeface="Arial" panose="020B0604020202020204" pitchFamily="34" charset="0"/>
              </a:rPr>
              <a:t>OBJETOS</a:t>
            </a:r>
            <a:r>
              <a:rPr lang="es-CO" sz="1600" dirty="0">
                <a:cs typeface="Arial" panose="020B0604020202020204" pitchFamily="34" charset="0"/>
              </a:rPr>
              <a:t>. </a:t>
            </a:r>
            <a:r>
              <a:rPr lang="es-CO" dirty="0">
                <a:cs typeface="Arial" panose="020B0604020202020204" pitchFamily="34" charset="0"/>
              </a:rPr>
              <a:t>Variable que representa el aspecto de un agente.</a:t>
            </a:r>
          </a:p>
          <a:p>
            <a:pPr marL="285750" indent="-285750">
              <a:buFont typeface="Wingdings" panose="05000000000000000000" pitchFamily="2" charset="2"/>
              <a:buChar char="Ø"/>
            </a:pPr>
            <a:endParaRPr lang="es-CO" sz="1600" dirty="0">
              <a:cs typeface="Arial" panose="020B0604020202020204" pitchFamily="34" charset="0"/>
            </a:endParaRPr>
          </a:p>
          <a:p>
            <a:pPr marL="285750" indent="-285750">
              <a:buFont typeface="Wingdings" panose="05000000000000000000" pitchFamily="2" charset="2"/>
              <a:buChar char="Ø"/>
            </a:pPr>
            <a:r>
              <a:rPr lang="es-CO" b="1" dirty="0">
                <a:solidFill>
                  <a:srgbClr val="002060"/>
                </a:solidFill>
                <a:cs typeface="Arial" panose="020B0604020202020204" pitchFamily="34" charset="0"/>
              </a:rPr>
              <a:t>Aspectos de la gestión. Según </a:t>
            </a:r>
            <a:r>
              <a:rPr lang="es-CO" b="1" dirty="0">
                <a:solidFill>
                  <a:srgbClr val="002060"/>
                </a:solidFill>
                <a:cs typeface="Arial" panose="020B0604020202020204" pitchFamily="34" charset="0"/>
                <a:hlinkClick r:id="rId4" tooltip="Modelo OSI">
                  <a:extLst>
                    <a:ext uri="{A12FA001-AC4F-418D-AE19-62706E023703}">
                      <ahyp:hlinkClr xmlns:ahyp="http://schemas.microsoft.com/office/drawing/2018/hyperlinkcolor" val="tx"/>
                    </a:ext>
                  </a:extLst>
                </a:hlinkClick>
              </a:rPr>
              <a:t>OSI</a:t>
            </a:r>
            <a:endParaRPr lang="es-CO" b="1" dirty="0">
              <a:solidFill>
                <a:srgbClr val="002060"/>
              </a:solidFill>
              <a:cs typeface="Arial" panose="020B0604020202020204" pitchFamily="34" charset="0"/>
            </a:endParaRPr>
          </a:p>
          <a:p>
            <a:pPr marL="627062" indent="-285750">
              <a:buFont typeface="Arial" panose="020B0604020202020204" pitchFamily="34" charset="0"/>
              <a:buChar char="•"/>
            </a:pPr>
            <a:r>
              <a:rPr lang="es-CO" dirty="0">
                <a:cs typeface="Arial" panose="020B0604020202020204" pitchFamily="34" charset="0"/>
              </a:rPr>
              <a:t>Configuración.</a:t>
            </a:r>
          </a:p>
          <a:p>
            <a:pPr marL="627062" indent="-285750">
              <a:buFont typeface="Arial" panose="020B0604020202020204" pitchFamily="34" charset="0"/>
              <a:buChar char="•"/>
            </a:pPr>
            <a:r>
              <a:rPr lang="es-CO" dirty="0">
                <a:cs typeface="Arial" panose="020B0604020202020204" pitchFamily="34" charset="0"/>
              </a:rPr>
              <a:t>Prestaciones.</a:t>
            </a:r>
          </a:p>
          <a:p>
            <a:pPr marL="627062" indent="-285750">
              <a:buFont typeface="Arial" panose="020B0604020202020204" pitchFamily="34" charset="0"/>
              <a:buChar char="•"/>
            </a:pPr>
            <a:r>
              <a:rPr lang="es-CO" dirty="0">
                <a:cs typeface="Arial" panose="020B0604020202020204" pitchFamily="34" charset="0"/>
              </a:rPr>
              <a:t>Fallos.</a:t>
            </a:r>
          </a:p>
          <a:p>
            <a:pPr marL="627062" indent="-285750">
              <a:buFont typeface="Arial" panose="020B0604020202020204" pitchFamily="34" charset="0"/>
              <a:buChar char="•"/>
            </a:pPr>
            <a:r>
              <a:rPr lang="es-CO" dirty="0">
                <a:cs typeface="Arial" panose="020B0604020202020204" pitchFamily="34" charset="0"/>
              </a:rPr>
              <a:t>Seguridad.</a:t>
            </a:r>
          </a:p>
          <a:p>
            <a:pPr marL="627062" indent="-285750">
              <a:buFont typeface="Arial" panose="020B0604020202020204" pitchFamily="34" charset="0"/>
              <a:buChar char="•"/>
            </a:pPr>
            <a:r>
              <a:rPr lang="es-CO" dirty="0">
                <a:cs typeface="Arial" panose="020B0604020202020204" pitchFamily="34" charset="0"/>
              </a:rPr>
              <a:t>Costos</a:t>
            </a:r>
            <a:r>
              <a:rPr lang="es-CO" sz="1600" dirty="0">
                <a:cs typeface="Arial" panose="020B0604020202020204" pitchFamily="34" charset="0"/>
              </a:rPr>
              <a:t>.</a:t>
            </a:r>
          </a:p>
          <a:p>
            <a:endParaRPr lang="es-CO" dirty="0">
              <a:cs typeface="Arial" panose="020B0604020202020204" pitchFamily="34" charset="0"/>
            </a:endParaRPr>
          </a:p>
          <a:p>
            <a:endParaRPr lang="es-CO" dirty="0">
              <a:cs typeface="Arial" panose="020B0604020202020204" pitchFamily="34" charset="0"/>
            </a:endParaRPr>
          </a:p>
        </p:txBody>
      </p:sp>
    </p:spTree>
    <p:extLst>
      <p:ext uri="{BB962C8B-B14F-4D97-AF65-F5344CB8AC3E}">
        <p14:creationId xmlns:p14="http://schemas.microsoft.com/office/powerpoint/2010/main" val="2050726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78F48-F00D-4FB4-A0C2-7CB8E1474FC7}"/>
              </a:ext>
            </a:extLst>
          </p:cNvPr>
          <p:cNvSpPr>
            <a:spLocks noGrp="1"/>
          </p:cNvSpPr>
          <p:nvPr>
            <p:ph type="title"/>
          </p:nvPr>
        </p:nvSpPr>
        <p:spPr>
          <a:xfrm>
            <a:off x="609600" y="270334"/>
            <a:ext cx="11074400" cy="878528"/>
          </a:xfrm>
        </p:spPr>
        <p:txBody>
          <a:bodyPr>
            <a:normAutofit/>
          </a:bodyPr>
          <a:lstStyle/>
          <a:p>
            <a:r>
              <a:rPr lang="es-CO" sz="3200" dirty="0">
                <a:solidFill>
                  <a:srgbClr val="FF0000"/>
                </a:solidFill>
              </a:rPr>
              <a:t>Gestión de redes</a:t>
            </a:r>
          </a:p>
        </p:txBody>
      </p:sp>
      <p:sp>
        <p:nvSpPr>
          <p:cNvPr id="3" name="2 Marcador de fecha"/>
          <p:cNvSpPr>
            <a:spLocks noGrp="1"/>
          </p:cNvSpPr>
          <p:nvPr>
            <p:ph type="dt" sz="half" idx="10"/>
          </p:nvPr>
        </p:nvSpPr>
        <p:spPr/>
        <p:txBody>
          <a:bodyPr/>
          <a:lstStyle/>
          <a:p>
            <a:fld id="{32D9FC61-C091-4B92-A297-4A43C1F18427}"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81</a:t>
            </a:fld>
            <a:endParaRPr lang="es-CO"/>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885950"/>
            <a:ext cx="51816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3641"/>
            <a:ext cx="4582539" cy="304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a:extLst>
              <a:ext uri="{FF2B5EF4-FFF2-40B4-BE49-F238E27FC236}">
                <a16:creationId xmlns:a16="http://schemas.microsoft.com/office/drawing/2014/main" id="{9A68FE73-9BD6-42E1-9DD3-A027F47AD346}"/>
              </a:ext>
            </a:extLst>
          </p:cNvPr>
          <p:cNvSpPr txBox="1"/>
          <p:nvPr/>
        </p:nvSpPr>
        <p:spPr>
          <a:xfrm>
            <a:off x="1170039" y="1966452"/>
            <a:ext cx="5066643" cy="1661993"/>
          </a:xfrm>
          <a:prstGeom prst="rect">
            <a:avLst/>
          </a:prstGeom>
          <a:noFill/>
        </p:spPr>
        <p:txBody>
          <a:bodyPr wrap="none" rtlCol="0">
            <a:spAutoFit/>
          </a:bodyPr>
          <a:lstStyle/>
          <a:p>
            <a:pPr marL="342900" indent="-342900">
              <a:buFont typeface="Wingdings" panose="05000000000000000000" pitchFamily="2" charset="2"/>
              <a:buChar char="Ø"/>
            </a:pPr>
            <a:r>
              <a:rPr lang="es-CO" sz="2400" b="1" dirty="0">
                <a:solidFill>
                  <a:srgbClr val="0070C0"/>
                </a:solidFill>
              </a:rPr>
              <a:t>Arquitecturas de gestión:</a:t>
            </a:r>
          </a:p>
          <a:p>
            <a:endParaRPr lang="es-CO" sz="2400" dirty="0">
              <a:solidFill>
                <a:srgbClr val="0070C0"/>
              </a:solidFill>
            </a:endParaRPr>
          </a:p>
          <a:p>
            <a:pPr marL="285750" indent="-285750">
              <a:buFontTx/>
              <a:buChar char="-"/>
            </a:pPr>
            <a:r>
              <a:rPr lang="es-CO" dirty="0"/>
              <a:t>OSI de ISO (CMIS/CMIP)</a:t>
            </a:r>
          </a:p>
          <a:p>
            <a:pPr marL="285750" indent="-285750">
              <a:buFontTx/>
              <a:buChar char="-"/>
            </a:pPr>
            <a:r>
              <a:rPr lang="es-CO" dirty="0"/>
              <a:t>TMN (Telecom Management Network) de ITU-T</a:t>
            </a:r>
          </a:p>
          <a:p>
            <a:pPr marL="285750" indent="-285750">
              <a:buFontTx/>
              <a:buChar char="-"/>
            </a:pPr>
            <a:r>
              <a:rPr lang="es-CO" dirty="0"/>
              <a:t>Internet – IETF – basado en SNMP</a:t>
            </a:r>
          </a:p>
        </p:txBody>
      </p:sp>
    </p:spTree>
    <p:extLst>
      <p:ext uri="{BB962C8B-B14F-4D97-AF65-F5344CB8AC3E}">
        <p14:creationId xmlns:p14="http://schemas.microsoft.com/office/powerpoint/2010/main" val="775251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43BFC-FCA4-4F1C-A437-741C4A73834E}"/>
              </a:ext>
            </a:extLst>
          </p:cNvPr>
          <p:cNvSpPr>
            <a:spLocks noGrp="1"/>
          </p:cNvSpPr>
          <p:nvPr>
            <p:ph type="title"/>
          </p:nvPr>
        </p:nvSpPr>
        <p:spPr>
          <a:xfrm>
            <a:off x="457200" y="186620"/>
            <a:ext cx="11074400" cy="1032580"/>
          </a:xfrm>
        </p:spPr>
        <p:txBody>
          <a:bodyPr/>
          <a:lstStyle/>
          <a:p>
            <a:r>
              <a:rPr lang="es-CO" dirty="0">
                <a:solidFill>
                  <a:srgbClr val="FF0000"/>
                </a:solidFill>
              </a:rPr>
              <a:t>Protocolos de gestión de redes</a:t>
            </a:r>
          </a:p>
        </p:txBody>
      </p:sp>
      <p:sp>
        <p:nvSpPr>
          <p:cNvPr id="5" name="4 Marcador de fecha"/>
          <p:cNvSpPr>
            <a:spLocks noGrp="1"/>
          </p:cNvSpPr>
          <p:nvPr>
            <p:ph type="dt" sz="half" idx="10"/>
          </p:nvPr>
        </p:nvSpPr>
        <p:spPr/>
        <p:txBody>
          <a:bodyPr/>
          <a:lstStyle/>
          <a:p>
            <a:fld id="{C9719A86-6A9C-49A6-8A1D-723BD2473809}"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82</a:t>
            </a:fld>
            <a:endParaRPr lang="es-CO"/>
          </a:p>
        </p:txBody>
      </p:sp>
      <p:sp>
        <p:nvSpPr>
          <p:cNvPr id="3" name="Rectángulo 2">
            <a:extLst>
              <a:ext uri="{FF2B5EF4-FFF2-40B4-BE49-F238E27FC236}">
                <a16:creationId xmlns:a16="http://schemas.microsoft.com/office/drawing/2014/main" id="{4DFF73D7-B5E8-47EF-9EB8-39F55A901FA9}"/>
              </a:ext>
            </a:extLst>
          </p:cNvPr>
          <p:cNvSpPr/>
          <p:nvPr/>
        </p:nvSpPr>
        <p:spPr>
          <a:xfrm>
            <a:off x="626050" y="1892328"/>
            <a:ext cx="7391400" cy="3970318"/>
          </a:xfrm>
          <a:prstGeom prst="rect">
            <a:avLst/>
          </a:prstGeom>
        </p:spPr>
        <p:txBody>
          <a:bodyPr wrap="square">
            <a:spAutoFit/>
          </a:bodyPr>
          <a:lstStyle/>
          <a:p>
            <a:pPr marL="342900" indent="-342900">
              <a:buFont typeface="Wingdings" panose="05000000000000000000" pitchFamily="2" charset="2"/>
              <a:buChar char="Ø"/>
            </a:pPr>
            <a:r>
              <a:rPr lang="es-CO" sz="2400" b="1" i="0" dirty="0">
                <a:solidFill>
                  <a:srgbClr val="0070C0"/>
                </a:solidFill>
                <a:effectLst/>
                <a:latin typeface="Arial" panose="020B0604020202020204" pitchFamily="34" charset="0"/>
              </a:rPr>
              <a:t>Protocolo simple de administración de red</a:t>
            </a:r>
            <a:r>
              <a:rPr lang="es-CO" sz="2400" b="0" i="0" dirty="0">
                <a:solidFill>
                  <a:srgbClr val="0070C0"/>
                </a:solidFill>
                <a:effectLst/>
                <a:latin typeface="Arial" panose="020B0604020202020204" pitchFamily="34" charset="0"/>
              </a:rPr>
              <a:t> o </a:t>
            </a:r>
            <a:r>
              <a:rPr lang="es-CO" sz="2400" b="1" i="0" dirty="0">
                <a:solidFill>
                  <a:srgbClr val="0070C0"/>
                </a:solidFill>
                <a:effectLst/>
                <a:latin typeface="Arial" panose="020B0604020202020204" pitchFamily="34" charset="0"/>
              </a:rPr>
              <a:t>SNMP</a:t>
            </a:r>
            <a:r>
              <a:rPr lang="es-CO" sz="2400" b="0" i="0" dirty="0">
                <a:solidFill>
                  <a:srgbClr val="0070C0"/>
                </a:solidFill>
                <a:effectLst/>
                <a:latin typeface="Arial" panose="020B0604020202020204" pitchFamily="34" charset="0"/>
              </a:rPr>
              <a:t> (</a:t>
            </a:r>
            <a:r>
              <a:rPr lang="es-CO" sz="2400" b="1" i="1" dirty="0">
                <a:solidFill>
                  <a:srgbClr val="0070C0"/>
                </a:solidFill>
                <a:effectLst/>
                <a:latin typeface="Arial" panose="020B0604020202020204" pitchFamily="34" charset="0"/>
              </a:rPr>
              <a:t>Simple Network Management </a:t>
            </a:r>
            <a:r>
              <a:rPr lang="es-CO" sz="2400" b="1" i="1" dirty="0" err="1">
                <a:solidFill>
                  <a:srgbClr val="0070C0"/>
                </a:solidFill>
                <a:effectLst/>
                <a:latin typeface="Arial" panose="020B0604020202020204" pitchFamily="34" charset="0"/>
              </a:rPr>
              <a:t>Protocol</a:t>
            </a:r>
            <a:r>
              <a:rPr lang="es-CO" sz="2400" b="0" i="0" dirty="0">
                <a:solidFill>
                  <a:srgbClr val="0070C0"/>
                </a:solidFill>
                <a:effectLst/>
                <a:latin typeface="Arial" panose="020B0604020202020204" pitchFamily="34" charset="0"/>
              </a:rPr>
              <a:t>) </a:t>
            </a:r>
          </a:p>
          <a:p>
            <a:pPr marL="285750" indent="-285750">
              <a:buFont typeface="Arial" panose="020B0604020202020204" pitchFamily="34" charset="0"/>
              <a:buChar char="•"/>
            </a:pPr>
            <a:endParaRPr lang="es-CO" dirty="0">
              <a:solidFill>
                <a:srgbClr val="222222"/>
              </a:solidFill>
              <a:latin typeface="Arial" panose="020B0604020202020204" pitchFamily="34" charset="0"/>
            </a:endParaRPr>
          </a:p>
          <a:p>
            <a:pPr marL="285750" indent="-285750">
              <a:buFont typeface="Arial" panose="020B0604020202020204" pitchFamily="34" charset="0"/>
              <a:buChar char="•"/>
            </a:pPr>
            <a:r>
              <a:rPr lang="es-CO" b="0" i="0" dirty="0">
                <a:solidFill>
                  <a:srgbClr val="222222"/>
                </a:solidFill>
                <a:effectLst/>
                <a:latin typeface="Arial" panose="020B0604020202020204" pitchFamily="34" charset="0"/>
              </a:rPr>
              <a:t>Es un protocolo de la </a:t>
            </a:r>
            <a:r>
              <a:rPr lang="es-CO" b="0" i="0" u="none" strike="noStrike" dirty="0">
                <a:solidFill>
                  <a:srgbClr val="0B0080"/>
                </a:solidFill>
                <a:effectLst/>
                <a:latin typeface="Arial" panose="020B0604020202020204" pitchFamily="34" charset="0"/>
                <a:hlinkClick r:id="rId2" tooltip="Nivel de aplicación"/>
              </a:rPr>
              <a:t>capa de aplicación</a:t>
            </a:r>
            <a:r>
              <a:rPr lang="es-CO" b="0" i="0" dirty="0">
                <a:solidFill>
                  <a:srgbClr val="222222"/>
                </a:solidFill>
                <a:effectLst/>
                <a:latin typeface="Arial" panose="020B0604020202020204" pitchFamily="34" charset="0"/>
              </a:rPr>
              <a:t> que facilita el intercambio de información de administración entre dispositivos de red. Los dispositivos que normalmente soportan SNMP incluyen </a:t>
            </a:r>
            <a:r>
              <a:rPr lang="es-CO" b="0" i="0" u="none" strike="noStrike" dirty="0" err="1">
                <a:solidFill>
                  <a:srgbClr val="0B0080"/>
                </a:solidFill>
                <a:effectLst/>
                <a:latin typeface="Arial" panose="020B0604020202020204" pitchFamily="34" charset="0"/>
                <a:hlinkClick r:id="rId3" tooltip="Router"/>
              </a:rPr>
              <a:t>routers</a:t>
            </a:r>
            <a:r>
              <a:rPr lang="es-CO" b="0" i="0" dirty="0">
                <a:solidFill>
                  <a:srgbClr val="222222"/>
                </a:solidFill>
                <a:effectLst/>
                <a:latin typeface="Arial" panose="020B0604020202020204" pitchFamily="34" charset="0"/>
              </a:rPr>
              <a:t>, </a:t>
            </a:r>
            <a:r>
              <a:rPr lang="es-CO" b="0" i="0" u="none" strike="noStrike" dirty="0" err="1">
                <a:solidFill>
                  <a:srgbClr val="0B0080"/>
                </a:solidFill>
                <a:effectLst/>
                <a:latin typeface="Arial" panose="020B0604020202020204" pitchFamily="34" charset="0"/>
                <a:hlinkClick r:id="rId4" tooltip="Switch"/>
              </a:rPr>
              <a:t>switches</a:t>
            </a:r>
            <a:r>
              <a:rPr lang="es-CO" b="0" i="0" dirty="0">
                <a:solidFill>
                  <a:srgbClr val="222222"/>
                </a:solidFill>
                <a:effectLst/>
                <a:latin typeface="Arial" panose="020B0604020202020204" pitchFamily="34" charset="0"/>
              </a:rPr>
              <a:t>, servidores, estaciones de trabajo, impresoras, bastidores de módem y muchos más. Permite a los administradores supervisar el funcionamiento de la red, buscar y resolver sus problemas, y planear su crecimiento.</a:t>
            </a:r>
          </a:p>
          <a:p>
            <a:pPr marL="285750" indent="-285750">
              <a:buFont typeface="Arial" panose="020B0604020202020204" pitchFamily="34" charset="0"/>
              <a:buChar char="•"/>
            </a:pPr>
            <a:endParaRPr lang="es-CO" b="0" i="0" dirty="0">
              <a:solidFill>
                <a:srgbClr val="222222"/>
              </a:solidFill>
              <a:effectLst/>
              <a:latin typeface="Arial" panose="020B0604020202020204" pitchFamily="34" charset="0"/>
            </a:endParaRPr>
          </a:p>
          <a:p>
            <a:endParaRPr lang="es-CO" b="0" i="0" dirty="0">
              <a:solidFill>
                <a:srgbClr val="222222"/>
              </a:solidFill>
              <a:effectLst/>
              <a:latin typeface="Arial" panose="020B0604020202020204" pitchFamily="34" charset="0"/>
            </a:endParaRPr>
          </a:p>
        </p:txBody>
      </p:sp>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450" y="2039816"/>
            <a:ext cx="3599964" cy="3681046"/>
          </a:xfrm>
          <a:prstGeom prst="rect">
            <a:avLst/>
          </a:prstGeom>
        </p:spPr>
      </p:pic>
    </p:spTree>
    <p:extLst>
      <p:ext uri="{BB962C8B-B14F-4D97-AF65-F5344CB8AC3E}">
        <p14:creationId xmlns:p14="http://schemas.microsoft.com/office/powerpoint/2010/main" val="1490512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43BFC-FCA4-4F1C-A437-741C4A73834E}"/>
              </a:ext>
            </a:extLst>
          </p:cNvPr>
          <p:cNvSpPr>
            <a:spLocks noGrp="1"/>
          </p:cNvSpPr>
          <p:nvPr>
            <p:ph type="title"/>
          </p:nvPr>
        </p:nvSpPr>
        <p:spPr>
          <a:xfrm>
            <a:off x="492369" y="280405"/>
            <a:ext cx="11074400" cy="903626"/>
          </a:xfrm>
        </p:spPr>
        <p:txBody>
          <a:bodyPr/>
          <a:lstStyle/>
          <a:p>
            <a:r>
              <a:rPr lang="es-CO" dirty="0">
                <a:solidFill>
                  <a:srgbClr val="FF0000"/>
                </a:solidFill>
              </a:rPr>
              <a:t>Protocolos de gestión de redes</a:t>
            </a:r>
          </a:p>
        </p:txBody>
      </p:sp>
      <p:sp>
        <p:nvSpPr>
          <p:cNvPr id="5" name="4 Marcador de fecha"/>
          <p:cNvSpPr>
            <a:spLocks noGrp="1"/>
          </p:cNvSpPr>
          <p:nvPr>
            <p:ph type="dt" sz="half" idx="10"/>
          </p:nvPr>
        </p:nvSpPr>
        <p:spPr/>
        <p:txBody>
          <a:bodyPr/>
          <a:lstStyle/>
          <a:p>
            <a:fld id="{38A4619D-7BD7-478E-AA63-279FB4AD2E51}" type="datetime1">
              <a:rPr lang="es-CO" smtClean="0"/>
              <a:t>15/10/2022</a:t>
            </a:fld>
            <a:endParaRPr lang="es-CO" dirty="0"/>
          </a:p>
        </p:txBody>
      </p:sp>
      <p:sp>
        <p:nvSpPr>
          <p:cNvPr id="6" name="5 Marcador de pie de página"/>
          <p:cNvSpPr>
            <a:spLocks noGrp="1"/>
          </p:cNvSpPr>
          <p:nvPr>
            <p:ph type="ftr" sz="quarter" idx="11"/>
          </p:nvPr>
        </p:nvSpPr>
        <p:spPr/>
        <p:txBody>
          <a:bodyPr/>
          <a:lstStyle/>
          <a:p>
            <a:r>
              <a:rPr lang="es-CO" dirty="0" err="1"/>
              <a:t>Switching</a:t>
            </a:r>
            <a:r>
              <a:rPr lang="es-CO" dirty="0"/>
              <a:t> &amp; </a:t>
            </a:r>
            <a:r>
              <a:rPr lang="es-CO" dirty="0" err="1"/>
              <a:t>routing</a:t>
            </a:r>
            <a:endParaRPr lang="es-CO" dirty="0"/>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83</a:t>
            </a:fld>
            <a:endParaRPr lang="es-CO"/>
          </a:p>
        </p:txBody>
      </p:sp>
      <p:sp>
        <p:nvSpPr>
          <p:cNvPr id="3" name="Rectángulo 2">
            <a:extLst>
              <a:ext uri="{FF2B5EF4-FFF2-40B4-BE49-F238E27FC236}">
                <a16:creationId xmlns:a16="http://schemas.microsoft.com/office/drawing/2014/main" id="{4DFF73D7-B5E8-47EF-9EB8-39F55A901FA9}"/>
              </a:ext>
            </a:extLst>
          </p:cNvPr>
          <p:cNvSpPr/>
          <p:nvPr/>
        </p:nvSpPr>
        <p:spPr>
          <a:xfrm>
            <a:off x="732183" y="1587528"/>
            <a:ext cx="7391400" cy="4770537"/>
          </a:xfrm>
          <a:prstGeom prst="rect">
            <a:avLst/>
          </a:prstGeom>
        </p:spPr>
        <p:txBody>
          <a:bodyPr wrap="square">
            <a:spAutoFit/>
          </a:bodyPr>
          <a:lstStyle/>
          <a:p>
            <a:endParaRPr lang="es-CO" sz="1600"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s-CO" sz="1600" b="1" i="0" dirty="0">
                <a:solidFill>
                  <a:srgbClr val="FF0000"/>
                </a:solidFill>
                <a:effectLst/>
                <a:latin typeface="Arial" panose="020B0604020202020204" pitchFamily="34" charset="0"/>
              </a:rPr>
              <a:t>SNMP</a:t>
            </a:r>
            <a:r>
              <a:rPr lang="es-CO" sz="1600" b="0" i="0" dirty="0">
                <a:solidFill>
                  <a:srgbClr val="222222"/>
                </a:solidFill>
                <a:effectLst/>
                <a:latin typeface="Arial" panose="020B0604020202020204" pitchFamily="34" charset="0"/>
              </a:rPr>
              <a:t> es un componente de la suite de protocolo de Internet como se define por el </a:t>
            </a:r>
            <a:r>
              <a:rPr lang="es-CO" sz="1600" b="0" i="0" u="none" strike="noStrike" dirty="0">
                <a:solidFill>
                  <a:srgbClr val="0B0080"/>
                </a:solidFill>
                <a:effectLst/>
                <a:latin typeface="Arial" panose="020B0604020202020204" pitchFamily="34" charset="0"/>
                <a:hlinkClick r:id="rId2" tooltip="Grupo de Trabajo de Ingeniería de Internet"/>
              </a:rPr>
              <a:t>IETF</a:t>
            </a:r>
            <a:r>
              <a:rPr lang="es-CO" sz="16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s-CO" sz="1600" b="0" i="0" dirty="0">
                <a:solidFill>
                  <a:srgbClr val="222222"/>
                </a:solidFill>
                <a:effectLst/>
                <a:latin typeface="Arial" panose="020B0604020202020204" pitchFamily="34" charset="0"/>
              </a:rPr>
              <a:t>Se compone de un conjunto de normas para la gestión de la red, incluyendo una capa de aplicación del protocolo, una base de datos de esquema, y un conjunto de objetos de datos. Las versiones de SNMP más utilizadas son SNMP </a:t>
            </a:r>
            <a:r>
              <a:rPr lang="es-CO" sz="1400" b="0" i="0" dirty="0">
                <a:solidFill>
                  <a:srgbClr val="222222"/>
                </a:solidFill>
                <a:effectLst/>
                <a:latin typeface="Arial" panose="020B0604020202020204" pitchFamily="34" charset="0"/>
              </a:rPr>
              <a:t>versión</a:t>
            </a:r>
            <a:r>
              <a:rPr lang="es-CO" sz="1600" b="0" i="0" dirty="0">
                <a:solidFill>
                  <a:srgbClr val="222222"/>
                </a:solidFill>
                <a:effectLst/>
                <a:latin typeface="Arial" panose="020B0604020202020204" pitchFamily="34" charset="0"/>
              </a:rPr>
              <a:t> 1 (SNMPv1) y SNMP versión 2 (SNMPv2).</a:t>
            </a:r>
          </a:p>
          <a:p>
            <a:pPr marL="285750" indent="-285750">
              <a:buFont typeface="Arial" panose="020B0604020202020204" pitchFamily="34" charset="0"/>
              <a:buChar char="•"/>
            </a:pPr>
            <a:endParaRPr lang="es-CO" sz="1600"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s-CO" sz="1600" b="0" i="0" dirty="0">
                <a:solidFill>
                  <a:srgbClr val="222222"/>
                </a:solidFill>
                <a:effectLst/>
                <a:latin typeface="Arial" panose="020B0604020202020204" pitchFamily="34" charset="0"/>
              </a:rPr>
              <a:t>SNMP en su última versión (SNMPv3) posee cambios significativos con relación a sus predecesores, sobre todo en aspectos de seguridad</a:t>
            </a:r>
            <a:r>
              <a:rPr lang="es-CO" sz="1600" b="0" i="0" baseline="30000" dirty="0">
                <a:solidFill>
                  <a:srgbClr val="222222"/>
                </a:solidFill>
                <a:effectLst/>
                <a:latin typeface="Arial" panose="020B0604020202020204" pitchFamily="34" charset="0"/>
              </a:rPr>
              <a:t>]</a:t>
            </a:r>
            <a:r>
              <a:rPr lang="es-CO" sz="1600" b="0" i="0" dirty="0">
                <a:solidFill>
                  <a:srgbClr val="222222"/>
                </a:solidFill>
                <a:effectLst/>
                <a:latin typeface="Arial" panose="020B0604020202020204" pitchFamily="34" charset="0"/>
              </a:rPr>
              <a:t> sin embargo no ha sido mayoritariamente aceptado en la industria.</a:t>
            </a:r>
          </a:p>
          <a:p>
            <a:pPr marL="285750" indent="-285750">
              <a:buFont typeface="Arial" panose="020B0604020202020204" pitchFamily="34" charset="0"/>
              <a:buChar char="•"/>
            </a:pPr>
            <a:endParaRPr lang="es-CO" sz="1600" dirty="0">
              <a:solidFill>
                <a:srgbClr val="222222"/>
              </a:solidFill>
              <a:latin typeface="Arial" panose="020B0604020202020204" pitchFamily="34" charset="0"/>
            </a:endParaRPr>
          </a:p>
          <a:p>
            <a:pPr marL="285750" indent="-285750">
              <a:buFont typeface="Arial" panose="020B0604020202020204" pitchFamily="34" charset="0"/>
              <a:buChar char="•"/>
            </a:pPr>
            <a:r>
              <a:rPr lang="es-CO" sz="1600" dirty="0"/>
              <a:t>Una red administrada a través de SNMP consta de tres componentes clave:</a:t>
            </a:r>
          </a:p>
          <a:p>
            <a:endParaRPr lang="es-CO" sz="1600" dirty="0"/>
          </a:p>
          <a:p>
            <a:pPr marL="620713" indent="-350838">
              <a:buFont typeface="Wingdings" panose="05000000000000000000" pitchFamily="2" charset="2"/>
              <a:buChar char="§"/>
            </a:pPr>
            <a:r>
              <a:rPr lang="es-CO" sz="1600" b="1" dirty="0">
                <a:solidFill>
                  <a:srgbClr val="0070C0"/>
                </a:solidFill>
              </a:rPr>
              <a:t>Sistemas administradores de red (</a:t>
            </a:r>
            <a:r>
              <a:rPr lang="es-CO" sz="1600" b="1" i="1" dirty="0">
                <a:solidFill>
                  <a:srgbClr val="0070C0"/>
                </a:solidFill>
              </a:rPr>
              <a:t>Network Management </a:t>
            </a:r>
            <a:r>
              <a:rPr lang="es-CO" sz="1600" b="1" i="1" dirty="0" err="1">
                <a:solidFill>
                  <a:srgbClr val="0070C0"/>
                </a:solidFill>
              </a:rPr>
              <a:t>Systems</a:t>
            </a:r>
            <a:r>
              <a:rPr lang="es-CO" sz="1600" b="1" dirty="0">
                <a:solidFill>
                  <a:srgbClr val="0070C0"/>
                </a:solidFill>
              </a:rPr>
              <a:t>, NMS</a:t>
            </a:r>
            <a:r>
              <a:rPr lang="es-CO" sz="1600" dirty="0">
                <a:solidFill>
                  <a:srgbClr val="0070C0"/>
                </a:solidFill>
              </a:rPr>
              <a:t>);</a:t>
            </a:r>
          </a:p>
          <a:p>
            <a:pPr marL="620713" indent="-350838">
              <a:buFont typeface="Wingdings" panose="05000000000000000000" pitchFamily="2" charset="2"/>
              <a:buChar char="§"/>
            </a:pPr>
            <a:r>
              <a:rPr lang="es-CO" sz="1600" b="1" dirty="0">
                <a:solidFill>
                  <a:srgbClr val="0070C0"/>
                </a:solidFill>
              </a:rPr>
              <a:t>Dispositivos administrados;</a:t>
            </a:r>
          </a:p>
          <a:p>
            <a:pPr marL="620713" indent="-350838">
              <a:buFont typeface="Wingdings" panose="05000000000000000000" pitchFamily="2" charset="2"/>
              <a:buChar char="§"/>
            </a:pPr>
            <a:r>
              <a:rPr lang="es-CO" sz="1600" b="1" dirty="0">
                <a:solidFill>
                  <a:srgbClr val="0070C0"/>
                </a:solidFill>
              </a:rPr>
              <a:t> Agentes.</a:t>
            </a:r>
          </a:p>
          <a:p>
            <a:endParaRPr lang="es-CO" sz="1600" b="0" i="0" dirty="0">
              <a:solidFill>
                <a:srgbClr val="222222"/>
              </a:solidFill>
              <a:effectLst/>
              <a:latin typeface="Arial" panose="020B0604020202020204" pitchFamily="34"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450" y="2039816"/>
            <a:ext cx="3599964" cy="3681046"/>
          </a:xfrm>
          <a:prstGeom prst="rect">
            <a:avLst/>
          </a:prstGeom>
        </p:spPr>
      </p:pic>
    </p:spTree>
    <p:extLst>
      <p:ext uri="{BB962C8B-B14F-4D97-AF65-F5344CB8AC3E}">
        <p14:creationId xmlns:p14="http://schemas.microsoft.com/office/powerpoint/2010/main" val="1996155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88D0-3A18-49C8-B354-41420B988DC5}"/>
              </a:ext>
            </a:extLst>
          </p:cNvPr>
          <p:cNvSpPr>
            <a:spLocks noGrp="1"/>
          </p:cNvSpPr>
          <p:nvPr>
            <p:ph type="title"/>
          </p:nvPr>
        </p:nvSpPr>
        <p:spPr>
          <a:xfrm>
            <a:off x="515815" y="328949"/>
            <a:ext cx="11074400" cy="819913"/>
          </a:xfrm>
        </p:spPr>
        <p:txBody>
          <a:bodyPr/>
          <a:lstStyle/>
          <a:p>
            <a:r>
              <a:rPr lang="es-CO" dirty="0">
                <a:solidFill>
                  <a:srgbClr val="FF0000"/>
                </a:solidFill>
              </a:rPr>
              <a:t>Protocolos de gestión de redes</a:t>
            </a:r>
          </a:p>
        </p:txBody>
      </p:sp>
      <p:sp>
        <p:nvSpPr>
          <p:cNvPr id="5" name="4 Marcador de fecha"/>
          <p:cNvSpPr>
            <a:spLocks noGrp="1"/>
          </p:cNvSpPr>
          <p:nvPr>
            <p:ph type="dt" sz="half" idx="10"/>
          </p:nvPr>
        </p:nvSpPr>
        <p:spPr/>
        <p:txBody>
          <a:bodyPr/>
          <a:lstStyle/>
          <a:p>
            <a:fld id="{B3023B7E-E9F5-401F-AE27-19615B6307E3}"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84</a:t>
            </a:fld>
            <a:endParaRPr lang="es-CO"/>
          </a:p>
        </p:txBody>
      </p:sp>
      <p:sp>
        <p:nvSpPr>
          <p:cNvPr id="3" name="Rectángulo 2">
            <a:extLst>
              <a:ext uri="{FF2B5EF4-FFF2-40B4-BE49-F238E27FC236}">
                <a16:creationId xmlns:a16="http://schemas.microsoft.com/office/drawing/2014/main" id="{891B6F9A-BF59-49EA-AF9B-9547260DAF1E}"/>
              </a:ext>
            </a:extLst>
          </p:cNvPr>
          <p:cNvSpPr/>
          <p:nvPr/>
        </p:nvSpPr>
        <p:spPr>
          <a:xfrm>
            <a:off x="967409" y="2253014"/>
            <a:ext cx="6096000" cy="2585323"/>
          </a:xfrm>
          <a:prstGeom prst="rect">
            <a:avLst/>
          </a:prstGeom>
        </p:spPr>
        <p:txBody>
          <a:bodyPr>
            <a:spAutoFit/>
          </a:bodyPr>
          <a:lstStyle/>
          <a:p>
            <a:r>
              <a:rPr lang="es-CO" b="1" i="0" dirty="0">
                <a:solidFill>
                  <a:srgbClr val="FF0000"/>
                </a:solidFill>
                <a:effectLst/>
                <a:latin typeface="arial" panose="020B0604020202020204" pitchFamily="34" charset="0"/>
              </a:rPr>
              <a:t>RMON</a:t>
            </a:r>
            <a:r>
              <a:rPr lang="es-CO" b="1" dirty="0">
                <a:solidFill>
                  <a:srgbClr val="FF0000"/>
                </a:solidFill>
                <a:latin typeface="arial" panose="020B0604020202020204" pitchFamily="34" charset="0"/>
              </a:rPr>
              <a:t> (</a:t>
            </a:r>
            <a:r>
              <a:rPr lang="es-CO" b="1" dirty="0" err="1">
                <a:solidFill>
                  <a:srgbClr val="FF0000"/>
                </a:solidFill>
                <a:latin typeface="arial" panose="020B0604020202020204" pitchFamily="34" charset="0"/>
              </a:rPr>
              <a:t>Remote</a:t>
            </a:r>
            <a:r>
              <a:rPr lang="es-CO" b="1" dirty="0">
                <a:solidFill>
                  <a:srgbClr val="FF0000"/>
                </a:solidFill>
                <a:latin typeface="arial" panose="020B0604020202020204" pitchFamily="34" charset="0"/>
              </a:rPr>
              <a:t> </a:t>
            </a:r>
            <a:r>
              <a:rPr lang="es-CO" b="1" dirty="0" err="1">
                <a:solidFill>
                  <a:srgbClr val="FF0000"/>
                </a:solidFill>
                <a:latin typeface="arial" panose="020B0604020202020204" pitchFamily="34" charset="0"/>
              </a:rPr>
              <a:t>Monitoring</a:t>
            </a:r>
            <a:r>
              <a:rPr lang="es-CO" b="1" dirty="0">
                <a:solidFill>
                  <a:srgbClr val="FF0000"/>
                </a:solidFill>
                <a:latin typeface="arial" panose="020B0604020202020204" pitchFamily="34" charset="0"/>
              </a:rPr>
              <a:t>)</a:t>
            </a:r>
            <a:endParaRPr lang="es-CO" b="1" i="0" dirty="0">
              <a:solidFill>
                <a:srgbClr val="FF0000"/>
              </a:solidFill>
              <a:effectLst/>
              <a:latin typeface="arial" panose="020B0604020202020204" pitchFamily="34" charset="0"/>
            </a:endParaRPr>
          </a:p>
          <a:p>
            <a:endParaRPr lang="es-CO" b="0" i="0" dirty="0">
              <a:solidFill>
                <a:srgbClr val="002060"/>
              </a:solidFill>
              <a:effectLst/>
              <a:latin typeface="arial" panose="020B0604020202020204" pitchFamily="34" charset="0"/>
            </a:endParaRPr>
          </a:p>
          <a:p>
            <a:pPr marL="285750" indent="-285750">
              <a:buFont typeface="Arial" panose="020B0604020202020204" pitchFamily="34" charset="0"/>
              <a:buChar char="•"/>
            </a:pPr>
            <a:r>
              <a:rPr lang="es-CO" b="0" i="0" dirty="0">
                <a:solidFill>
                  <a:srgbClr val="222222"/>
                </a:solidFill>
                <a:effectLst/>
                <a:latin typeface="arial" panose="020B0604020202020204" pitchFamily="34" charset="0"/>
              </a:rPr>
              <a:t>La MIB de Monitoreo de Red Remota fue desarrollada por el IETF para soportar el monitoreo y el análisis de protocolo de LAN. La versión original se centró en la información OSI </a:t>
            </a:r>
            <a:r>
              <a:rPr lang="es-CO" b="0" i="0" dirty="0" err="1">
                <a:solidFill>
                  <a:srgbClr val="222222"/>
                </a:solidFill>
                <a:effectLst/>
                <a:latin typeface="arial" panose="020B0604020202020204" pitchFamily="34" charset="0"/>
              </a:rPr>
              <a:t>Layer</a:t>
            </a:r>
            <a:r>
              <a:rPr lang="es-CO" b="0" i="0" dirty="0">
                <a:solidFill>
                  <a:srgbClr val="222222"/>
                </a:solidFill>
                <a:effectLst/>
                <a:latin typeface="arial" panose="020B0604020202020204" pitchFamily="34" charset="0"/>
              </a:rPr>
              <a:t> 1 y </a:t>
            </a:r>
            <a:r>
              <a:rPr lang="es-CO" b="0" i="0" dirty="0" err="1">
                <a:solidFill>
                  <a:srgbClr val="222222"/>
                </a:solidFill>
                <a:effectLst/>
                <a:latin typeface="arial" panose="020B0604020202020204" pitchFamily="34" charset="0"/>
              </a:rPr>
              <a:t>Layer</a:t>
            </a:r>
            <a:r>
              <a:rPr lang="es-CO" b="0" i="0" dirty="0">
                <a:solidFill>
                  <a:srgbClr val="222222"/>
                </a:solidFill>
                <a:effectLst/>
                <a:latin typeface="arial" panose="020B0604020202020204" pitchFamily="34" charset="0"/>
              </a:rPr>
              <a:t> 2 en redes Ethernet y </a:t>
            </a:r>
            <a:r>
              <a:rPr lang="es-CO" b="0" i="0" dirty="0" err="1">
                <a:solidFill>
                  <a:srgbClr val="222222"/>
                </a:solidFill>
                <a:effectLst/>
                <a:latin typeface="arial" panose="020B0604020202020204" pitchFamily="34" charset="0"/>
              </a:rPr>
              <a:t>Token</a:t>
            </a:r>
            <a:r>
              <a:rPr lang="es-CO" b="0" i="0" dirty="0">
                <a:solidFill>
                  <a:srgbClr val="222222"/>
                </a:solidFill>
                <a:effectLst/>
                <a:latin typeface="arial" panose="020B0604020202020204" pitchFamily="34" charset="0"/>
              </a:rPr>
              <a:t> Ring.</a:t>
            </a:r>
          </a:p>
          <a:p>
            <a:pPr marL="285750" indent="-285750">
              <a:buFont typeface="Arial" panose="020B0604020202020204" pitchFamily="34" charset="0"/>
              <a:buChar char="•"/>
            </a:pPr>
            <a:endParaRPr lang="es-CO" dirty="0">
              <a:solidFill>
                <a:srgbClr val="222222"/>
              </a:solidFill>
              <a:latin typeface="arial" panose="020B0604020202020204" pitchFamily="34" charset="0"/>
            </a:endParaRPr>
          </a:p>
          <a:p>
            <a:pPr marL="285750" indent="-285750">
              <a:buFont typeface="Arial" panose="020B0604020202020204" pitchFamily="34" charset="0"/>
              <a:buChar char="•"/>
            </a:pPr>
            <a:r>
              <a:rPr lang="es-CO" dirty="0">
                <a:solidFill>
                  <a:srgbClr val="222222"/>
                </a:solidFill>
                <a:latin typeface="arial" panose="020B0604020202020204" pitchFamily="34" charset="0"/>
              </a:rPr>
              <a:t>Existen RMON1 y RMON2</a:t>
            </a:r>
            <a:endParaRPr lang="es-CO"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471" y="2664255"/>
            <a:ext cx="3987482" cy="2177375"/>
          </a:xfrm>
          <a:prstGeom prst="rect">
            <a:avLst/>
          </a:prstGeom>
        </p:spPr>
      </p:pic>
    </p:spTree>
    <p:extLst>
      <p:ext uri="{BB962C8B-B14F-4D97-AF65-F5344CB8AC3E}">
        <p14:creationId xmlns:p14="http://schemas.microsoft.com/office/powerpoint/2010/main" val="11733376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90C39-434F-4465-B782-9FD9BE255243}"/>
              </a:ext>
            </a:extLst>
          </p:cNvPr>
          <p:cNvSpPr>
            <a:spLocks noGrp="1"/>
          </p:cNvSpPr>
          <p:nvPr>
            <p:ph type="title"/>
          </p:nvPr>
        </p:nvSpPr>
        <p:spPr>
          <a:xfrm>
            <a:off x="706284" y="161337"/>
            <a:ext cx="11074400" cy="1077819"/>
          </a:xfrm>
        </p:spPr>
        <p:txBody>
          <a:bodyPr/>
          <a:lstStyle/>
          <a:p>
            <a:r>
              <a:rPr lang="es-CO" dirty="0">
                <a:solidFill>
                  <a:srgbClr val="FF0000"/>
                </a:solidFill>
              </a:rPr>
              <a:t>RMON - Grupos</a:t>
            </a:r>
          </a:p>
        </p:txBody>
      </p:sp>
      <p:sp>
        <p:nvSpPr>
          <p:cNvPr id="3" name="2 Marcador de fecha"/>
          <p:cNvSpPr>
            <a:spLocks noGrp="1"/>
          </p:cNvSpPr>
          <p:nvPr>
            <p:ph type="dt" sz="half" idx="10"/>
          </p:nvPr>
        </p:nvSpPr>
        <p:spPr/>
        <p:txBody>
          <a:bodyPr/>
          <a:lstStyle/>
          <a:p>
            <a:fld id="{6F304FBB-15C1-4051-B865-89DC9B43FF81}" type="datetime1">
              <a:rPr lang="es-CO" smtClean="0"/>
              <a:t>15/10/2022</a:t>
            </a:fld>
            <a:endParaRPr lang="es-CO"/>
          </a:p>
        </p:txBody>
      </p:sp>
      <p:sp>
        <p:nvSpPr>
          <p:cNvPr id="6" name="5 Marcador de pie de página"/>
          <p:cNvSpPr>
            <a:spLocks noGrp="1"/>
          </p:cNvSpPr>
          <p:nvPr>
            <p:ph type="ftr" sz="quarter" idx="11"/>
          </p:nvPr>
        </p:nvSpPr>
        <p:spPr/>
        <p:txBody>
          <a:bodyPr/>
          <a:lstStyle/>
          <a:p>
            <a:r>
              <a:rPr lang="es-CO"/>
              <a:t>Switching &amp; routing</a:t>
            </a:r>
          </a:p>
        </p:txBody>
      </p:sp>
      <p:sp>
        <p:nvSpPr>
          <p:cNvPr id="7" name="6 Marcador de número de diapositiva"/>
          <p:cNvSpPr>
            <a:spLocks noGrp="1"/>
          </p:cNvSpPr>
          <p:nvPr>
            <p:ph type="sldNum" sz="quarter" idx="12"/>
          </p:nvPr>
        </p:nvSpPr>
        <p:spPr/>
        <p:txBody>
          <a:bodyPr/>
          <a:lstStyle/>
          <a:p>
            <a:fld id="{1D98C600-A5FB-4C43-9210-1E9FA66CBA4A}" type="slidenum">
              <a:rPr lang="es-CO" smtClean="0"/>
              <a:t>85</a:t>
            </a:fld>
            <a:endParaRPr lang="es-CO"/>
          </a:p>
        </p:txBody>
      </p:sp>
      <p:sp>
        <p:nvSpPr>
          <p:cNvPr id="4" name="Rectángulo 3">
            <a:extLst>
              <a:ext uri="{FF2B5EF4-FFF2-40B4-BE49-F238E27FC236}">
                <a16:creationId xmlns:a16="http://schemas.microsoft.com/office/drawing/2014/main" id="{76949FB3-A683-46F7-BB54-389E9F5EA777}"/>
              </a:ext>
            </a:extLst>
          </p:cNvPr>
          <p:cNvSpPr/>
          <p:nvPr/>
        </p:nvSpPr>
        <p:spPr>
          <a:xfrm>
            <a:off x="471947" y="1762045"/>
            <a:ext cx="5146976" cy="3754874"/>
          </a:xfrm>
          <a:prstGeom prst="rect">
            <a:avLst/>
          </a:prstGeom>
          <a:ln w="12700">
            <a:solidFill>
              <a:schemeClr val="tx1"/>
            </a:solidFill>
          </a:ln>
          <a:effectLst>
            <a:glow rad="101600">
              <a:schemeClr val="accent2">
                <a:satMod val="175000"/>
                <a:alpha val="40000"/>
              </a:schemeClr>
            </a:glow>
          </a:effectLst>
          <a:scene3d>
            <a:camera prst="orthographicFront"/>
            <a:lightRig rig="threePt" dir="t"/>
          </a:scene3d>
          <a:sp3d>
            <a:bevelT w="114300" prst="hardEdge"/>
          </a:sp3d>
        </p:spPr>
        <p:txBody>
          <a:bodyPr wrap="square">
            <a:spAutoFit/>
          </a:bodyPr>
          <a:lstStyle/>
          <a:p>
            <a:r>
              <a:rPr lang="en-US" sz="1400" b="1" i="0" dirty="0">
                <a:solidFill>
                  <a:srgbClr val="FF0000"/>
                </a:solidFill>
                <a:effectLst/>
                <a:latin typeface="Arial" panose="020B0604020202020204" pitchFamily="34" charset="0"/>
              </a:rPr>
              <a:t>The RMON1 MIB:</a:t>
            </a:r>
          </a:p>
          <a:p>
            <a:endParaRPr lang="en-US" sz="1400" b="0" i="0" dirty="0">
              <a:solidFill>
                <a:srgbClr val="222222"/>
              </a:solidFill>
              <a:effectLst/>
              <a:latin typeface="Arial" panose="020B0604020202020204" pitchFamily="34" charset="0"/>
            </a:endParaRPr>
          </a:p>
          <a:p>
            <a:pPr marL="342900" indent="-342900">
              <a:buFont typeface="+mj-lt"/>
              <a:buAutoNum type="arabicPeriod"/>
            </a:pPr>
            <a:r>
              <a:rPr lang="en-US" sz="1400" b="0" i="0" dirty="0">
                <a:solidFill>
                  <a:srgbClr val="222222"/>
                </a:solidFill>
                <a:effectLst/>
                <a:latin typeface="Arial" panose="020B0604020202020204" pitchFamily="34" charset="0"/>
              </a:rPr>
              <a:t>Statistics: real-time LAN statistics e.g. utilization, collisions, </a:t>
            </a:r>
            <a:r>
              <a:rPr lang="en-US" sz="1400" b="0" i="0" u="none" strike="noStrike" dirty="0">
                <a:solidFill>
                  <a:srgbClr val="0B0080"/>
                </a:solidFill>
                <a:effectLst/>
                <a:latin typeface="Arial" panose="020B0604020202020204" pitchFamily="34" charset="0"/>
                <a:hlinkClick r:id="rId2" tooltip="Cyclic Redundancy Check"/>
              </a:rPr>
              <a:t>CRC</a:t>
            </a:r>
            <a:r>
              <a:rPr lang="en-US" sz="1400" b="0" i="0" dirty="0">
                <a:solidFill>
                  <a:srgbClr val="222222"/>
                </a:solidFill>
                <a:effectLst/>
                <a:latin typeface="Arial" panose="020B0604020202020204" pitchFamily="34" charset="0"/>
              </a:rPr>
              <a:t> errors</a:t>
            </a:r>
          </a:p>
          <a:p>
            <a:pPr marL="342900" indent="-342900">
              <a:buFont typeface="+mj-lt"/>
              <a:buAutoNum type="arabicPeriod"/>
            </a:pPr>
            <a:r>
              <a:rPr lang="en-US" sz="1400" b="0" i="0" dirty="0">
                <a:solidFill>
                  <a:srgbClr val="222222"/>
                </a:solidFill>
                <a:effectLst/>
                <a:latin typeface="Arial" panose="020B0604020202020204" pitchFamily="34" charset="0"/>
              </a:rPr>
              <a:t>History: history of selected statistics</a:t>
            </a:r>
          </a:p>
          <a:p>
            <a:pPr marL="342900" indent="-342900">
              <a:buFont typeface="+mj-lt"/>
              <a:buAutoNum type="arabicPeriod"/>
            </a:pPr>
            <a:r>
              <a:rPr lang="en-US" sz="1400" b="0" i="0" dirty="0">
                <a:solidFill>
                  <a:srgbClr val="222222"/>
                </a:solidFill>
                <a:effectLst/>
                <a:latin typeface="Arial" panose="020B0604020202020204" pitchFamily="34" charset="0"/>
              </a:rPr>
              <a:t>Alarm: definitions for RMON SNMP traps to be sent when statistics exceed defined thresholds</a:t>
            </a:r>
          </a:p>
          <a:p>
            <a:pPr marL="342900" indent="-342900">
              <a:buFont typeface="+mj-lt"/>
              <a:buAutoNum type="arabicPeriod"/>
            </a:pPr>
            <a:r>
              <a:rPr lang="en-US" sz="1400" b="0" i="0" dirty="0">
                <a:solidFill>
                  <a:srgbClr val="222222"/>
                </a:solidFill>
                <a:effectLst/>
                <a:latin typeface="Arial" panose="020B0604020202020204" pitchFamily="34" charset="0"/>
              </a:rPr>
              <a:t>Hosts: host specific LAN statistics e.g. bytes sent/received, frames sent/received</a:t>
            </a:r>
          </a:p>
          <a:p>
            <a:pPr marL="342900" indent="-342900">
              <a:buFont typeface="+mj-lt"/>
              <a:buAutoNum type="arabicPeriod"/>
            </a:pPr>
            <a:r>
              <a:rPr lang="en-US" sz="1400" b="0" i="0" dirty="0">
                <a:solidFill>
                  <a:srgbClr val="222222"/>
                </a:solidFill>
                <a:effectLst/>
                <a:latin typeface="Arial" panose="020B0604020202020204" pitchFamily="34" charset="0"/>
              </a:rPr>
              <a:t>Hosts top N: record of N most active connections over a given time period</a:t>
            </a:r>
          </a:p>
          <a:p>
            <a:pPr marL="342900" indent="-342900">
              <a:buFont typeface="+mj-lt"/>
              <a:buAutoNum type="arabicPeriod"/>
            </a:pPr>
            <a:r>
              <a:rPr lang="en-US" sz="1400" b="0" i="0" dirty="0">
                <a:solidFill>
                  <a:srgbClr val="222222"/>
                </a:solidFill>
                <a:effectLst/>
                <a:latin typeface="Arial" panose="020B0604020202020204" pitchFamily="34" charset="0"/>
              </a:rPr>
              <a:t>Matrix: the sent-received traffic matrix between systems</a:t>
            </a:r>
          </a:p>
          <a:p>
            <a:pPr marL="342900" indent="-342900">
              <a:buFont typeface="+mj-lt"/>
              <a:buAutoNum type="arabicPeriod"/>
            </a:pPr>
            <a:r>
              <a:rPr lang="en-US" sz="1400" b="0" i="0" dirty="0">
                <a:solidFill>
                  <a:srgbClr val="222222"/>
                </a:solidFill>
                <a:effectLst/>
                <a:latin typeface="Arial" panose="020B0604020202020204" pitchFamily="34" charset="0"/>
              </a:rPr>
              <a:t>Filter: defines packet data patterns of interest e.g. MAC address or </a:t>
            </a:r>
            <a:r>
              <a:rPr lang="en-US" sz="1400" b="0" i="0" u="none" strike="noStrike" dirty="0">
                <a:solidFill>
                  <a:srgbClr val="0B0080"/>
                </a:solidFill>
                <a:effectLst/>
                <a:latin typeface="Arial" panose="020B0604020202020204" pitchFamily="34" charset="0"/>
                <a:hlinkClick r:id="rId3" tooltip="Transmission Control Protocol"/>
              </a:rPr>
              <a:t>TCP</a:t>
            </a:r>
            <a:r>
              <a:rPr lang="en-US" sz="1400" b="0" i="0" dirty="0">
                <a:solidFill>
                  <a:srgbClr val="222222"/>
                </a:solidFill>
                <a:effectLst/>
                <a:latin typeface="Arial" panose="020B0604020202020204" pitchFamily="34" charset="0"/>
              </a:rPr>
              <a:t> port</a:t>
            </a:r>
          </a:p>
          <a:p>
            <a:pPr marL="342900" indent="-342900">
              <a:buFont typeface="+mj-lt"/>
              <a:buAutoNum type="arabicPeriod"/>
            </a:pPr>
            <a:r>
              <a:rPr lang="en-US" sz="1400" b="0" i="0" dirty="0">
                <a:solidFill>
                  <a:srgbClr val="222222"/>
                </a:solidFill>
                <a:effectLst/>
                <a:latin typeface="Arial" panose="020B0604020202020204" pitchFamily="34" charset="0"/>
              </a:rPr>
              <a:t>Capture: collect and forward packets matching the Filter</a:t>
            </a:r>
          </a:p>
          <a:p>
            <a:pPr marL="342900" indent="-342900">
              <a:buFont typeface="+mj-lt"/>
              <a:buAutoNum type="arabicPeriod"/>
            </a:pPr>
            <a:r>
              <a:rPr lang="en-US" sz="1400" b="0" i="0" dirty="0">
                <a:solidFill>
                  <a:srgbClr val="222222"/>
                </a:solidFill>
                <a:effectLst/>
                <a:latin typeface="Arial" panose="020B0604020202020204" pitchFamily="34" charset="0"/>
              </a:rPr>
              <a:t>Event: send alerts (SNMP traps) for the Alarm group</a:t>
            </a:r>
          </a:p>
          <a:p>
            <a:pPr marL="342900" indent="-342900">
              <a:buFont typeface="+mj-lt"/>
              <a:buAutoNum type="arabicPeriod"/>
            </a:pPr>
            <a:r>
              <a:rPr lang="en-US" sz="1400" b="0" i="0" dirty="0">
                <a:solidFill>
                  <a:srgbClr val="222222"/>
                </a:solidFill>
                <a:effectLst/>
                <a:latin typeface="Arial" panose="020B0604020202020204" pitchFamily="34" charset="0"/>
              </a:rPr>
              <a:t>Token Ring: extensions specific to Token Ring</a:t>
            </a:r>
          </a:p>
        </p:txBody>
      </p:sp>
      <p:sp>
        <p:nvSpPr>
          <p:cNvPr id="5" name="Rectángulo 4">
            <a:extLst>
              <a:ext uri="{FF2B5EF4-FFF2-40B4-BE49-F238E27FC236}">
                <a16:creationId xmlns:a16="http://schemas.microsoft.com/office/drawing/2014/main" id="{E1D59A89-C63B-465E-9696-562B707BEB15}"/>
              </a:ext>
            </a:extLst>
          </p:cNvPr>
          <p:cNvSpPr/>
          <p:nvPr/>
        </p:nvSpPr>
        <p:spPr>
          <a:xfrm>
            <a:off x="6573078" y="1762047"/>
            <a:ext cx="5079659" cy="3970318"/>
          </a:xfrm>
          <a:prstGeom prst="rect">
            <a:avLst/>
          </a:prstGeom>
          <a:ln w="19050">
            <a:solidFill>
              <a:schemeClr val="tx1"/>
            </a:solidFill>
          </a:ln>
          <a:effectLst>
            <a:glow rad="101600">
              <a:schemeClr val="accent1">
                <a:satMod val="175000"/>
                <a:alpha val="40000"/>
              </a:schemeClr>
            </a:glow>
          </a:effectLst>
        </p:spPr>
        <p:txBody>
          <a:bodyPr wrap="square">
            <a:spAutoFit/>
          </a:bodyPr>
          <a:lstStyle/>
          <a:p>
            <a:r>
              <a:rPr lang="es-CO" sz="1400" b="1" i="0" dirty="0" err="1">
                <a:solidFill>
                  <a:srgbClr val="FF0000"/>
                </a:solidFill>
                <a:effectLst/>
                <a:latin typeface="Arial" panose="020B0604020202020204" pitchFamily="34" charset="0"/>
              </a:rPr>
              <a:t>The</a:t>
            </a:r>
            <a:r>
              <a:rPr lang="es-CO" sz="1400" b="1" i="0" dirty="0">
                <a:solidFill>
                  <a:srgbClr val="FF0000"/>
                </a:solidFill>
                <a:effectLst/>
                <a:latin typeface="Arial" panose="020B0604020202020204" pitchFamily="34" charset="0"/>
              </a:rPr>
              <a:t> RMON2 MIB:</a:t>
            </a:r>
          </a:p>
          <a:p>
            <a:endParaRPr lang="es-CO" sz="1400" b="0" i="0" dirty="0">
              <a:solidFill>
                <a:srgbClr val="222222"/>
              </a:solidFill>
              <a:effectLst/>
              <a:latin typeface="Arial" panose="020B0604020202020204" pitchFamily="34" charset="0"/>
            </a:endParaRPr>
          </a:p>
          <a:p>
            <a:pPr marL="342900" indent="-342900">
              <a:buFont typeface="+mj-lt"/>
              <a:buAutoNum type="arabicPeriod"/>
            </a:pPr>
            <a:r>
              <a:rPr lang="es-CO" sz="1400" b="0" i="0" dirty="0" err="1">
                <a:solidFill>
                  <a:srgbClr val="222222"/>
                </a:solidFill>
                <a:effectLst/>
                <a:latin typeface="Arial" panose="020B0604020202020204" pitchFamily="34" charset="0"/>
              </a:rPr>
              <a:t>Protocol</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Directory</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list</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of</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protocols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the</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probe</a:t>
            </a:r>
            <a:r>
              <a:rPr lang="es-CO" sz="1400" b="0" i="0" dirty="0">
                <a:solidFill>
                  <a:srgbClr val="222222"/>
                </a:solidFill>
                <a:effectLst/>
                <a:latin typeface="Arial" panose="020B0604020202020204" pitchFamily="34" charset="0"/>
              </a:rPr>
              <a:t> can monitor</a:t>
            </a:r>
          </a:p>
          <a:p>
            <a:pPr marL="342900" indent="-342900">
              <a:buFont typeface="+mj-lt"/>
              <a:buAutoNum type="arabicPeriod"/>
            </a:pPr>
            <a:r>
              <a:rPr lang="es-CO" sz="1400" b="0" i="0" dirty="0" err="1">
                <a:solidFill>
                  <a:srgbClr val="222222"/>
                </a:solidFill>
                <a:effectLst/>
                <a:latin typeface="Arial" panose="020B0604020202020204" pitchFamily="34" charset="0"/>
              </a:rPr>
              <a:t>Protocol</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Distribution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traffic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statistics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for</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each</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protocol</a:t>
            </a:r>
            <a:endParaRPr lang="es-CO" sz="1400" b="0" i="0" dirty="0">
              <a:solidFill>
                <a:srgbClr val="222222"/>
              </a:solidFill>
              <a:effectLst/>
              <a:latin typeface="Arial" panose="020B0604020202020204" pitchFamily="34" charset="0"/>
            </a:endParaRPr>
          </a:p>
          <a:p>
            <a:pPr marL="342900" indent="-342900">
              <a:buFont typeface="+mj-lt"/>
              <a:buAutoNum type="arabicPeriod"/>
            </a:pPr>
            <a:r>
              <a:rPr lang="es-CO" sz="1400" b="0" i="0" dirty="0" err="1">
                <a:solidFill>
                  <a:srgbClr val="222222"/>
                </a:solidFill>
                <a:effectLst/>
                <a:latin typeface="Arial" panose="020B0604020202020204" pitchFamily="34" charset="0"/>
              </a:rPr>
              <a:t>Address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Map</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maps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network-layer</a:t>
            </a:r>
            <a:r>
              <a:rPr lang="es-CO" sz="1400" b="0" i="0" dirty="0">
                <a:solidFill>
                  <a:srgbClr val="222222"/>
                </a:solidFill>
                <a:effectLst/>
                <a:latin typeface="Arial" panose="020B0604020202020204" pitchFamily="34" charset="0"/>
              </a:rPr>
              <a:t> (IP) </a:t>
            </a:r>
            <a:r>
              <a:rPr lang="es-CO" sz="1400" b="0" i="0" dirty="0" err="1">
                <a:solidFill>
                  <a:srgbClr val="222222"/>
                </a:solidFill>
                <a:effectLst/>
                <a:latin typeface="Arial" panose="020B0604020202020204" pitchFamily="34" charset="0"/>
              </a:rPr>
              <a:t>to</a:t>
            </a:r>
            <a:r>
              <a:rPr lang="es-CO" sz="1400" b="0" i="0" dirty="0">
                <a:solidFill>
                  <a:srgbClr val="222222"/>
                </a:solidFill>
                <a:effectLst/>
                <a:latin typeface="Arial" panose="020B0604020202020204" pitchFamily="34" charset="0"/>
              </a:rPr>
              <a:t> MAC-</a:t>
            </a:r>
            <a:r>
              <a:rPr lang="es-CO" sz="1400" b="0" i="0" dirty="0" err="1">
                <a:solidFill>
                  <a:srgbClr val="222222"/>
                </a:solidFill>
                <a:effectLst/>
                <a:latin typeface="Arial" panose="020B0604020202020204" pitchFamily="34" charset="0"/>
              </a:rPr>
              <a:t>layer</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addresses</a:t>
            </a:r>
            <a:endParaRPr lang="es-CO" sz="1400" b="0" i="0" dirty="0">
              <a:solidFill>
                <a:srgbClr val="222222"/>
              </a:solidFill>
              <a:effectLst/>
              <a:latin typeface="Arial" panose="020B0604020202020204" pitchFamily="34" charset="0"/>
            </a:endParaRPr>
          </a:p>
          <a:p>
            <a:pPr marL="342900" indent="-342900">
              <a:buFont typeface="+mj-lt"/>
              <a:buAutoNum type="arabicPeriod"/>
            </a:pPr>
            <a:r>
              <a:rPr lang="es-CO" sz="1400" b="0" i="0" dirty="0">
                <a:solidFill>
                  <a:srgbClr val="222222"/>
                </a:solidFill>
                <a:effectLst/>
                <a:latin typeface="Arial" panose="020B0604020202020204" pitchFamily="34" charset="0"/>
              </a:rPr>
              <a:t>Network-</a:t>
            </a:r>
            <a:r>
              <a:rPr lang="es-CO" sz="1400" b="0" i="0" dirty="0" err="1">
                <a:solidFill>
                  <a:srgbClr val="222222"/>
                </a:solidFill>
                <a:effectLst/>
                <a:latin typeface="Arial" panose="020B0604020202020204" pitchFamily="34" charset="0"/>
              </a:rPr>
              <a:t>Layer</a:t>
            </a:r>
            <a:r>
              <a:rPr lang="es-CO" sz="1400" b="0" i="0" dirty="0">
                <a:solidFill>
                  <a:srgbClr val="222222"/>
                </a:solidFill>
                <a:effectLst/>
                <a:latin typeface="Arial" panose="020B0604020202020204" pitchFamily="34" charset="0"/>
              </a:rPr>
              <a:t> Host: </a:t>
            </a:r>
            <a:r>
              <a:rPr lang="es-CO" sz="1400" b="0" i="0" dirty="0" err="1">
                <a:solidFill>
                  <a:srgbClr val="222222"/>
                </a:solidFill>
                <a:effectLst/>
                <a:latin typeface="Arial" panose="020B0604020202020204" pitchFamily="34" charset="0"/>
              </a:rPr>
              <a:t>layer</a:t>
            </a:r>
            <a:r>
              <a:rPr lang="es-CO" sz="1400" b="0" i="0" dirty="0">
                <a:solidFill>
                  <a:srgbClr val="222222"/>
                </a:solidFill>
                <a:effectLst/>
                <a:latin typeface="Arial" panose="020B0604020202020204" pitchFamily="34" charset="0"/>
              </a:rPr>
              <a:t> 3 </a:t>
            </a:r>
            <a:r>
              <a:rPr lang="es-CO" sz="1400" b="0" i="0" dirty="0" err="1">
                <a:solidFill>
                  <a:srgbClr val="222222"/>
                </a:solidFill>
                <a:effectLst/>
                <a:latin typeface="Arial" panose="020B0604020202020204" pitchFamily="34" charset="0"/>
              </a:rPr>
              <a:t>traffic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statistics</a:t>
            </a:r>
            <a:r>
              <a:rPr lang="es-CO" sz="1400" b="0" i="0" dirty="0">
                <a:solidFill>
                  <a:srgbClr val="222222"/>
                </a:solidFill>
                <a:effectLst/>
                <a:latin typeface="Arial" panose="020B0604020202020204" pitchFamily="34" charset="0"/>
              </a:rPr>
              <a:t>, per </a:t>
            </a:r>
            <a:r>
              <a:rPr lang="es-CO" sz="1400" b="0" i="0" dirty="0" err="1">
                <a:solidFill>
                  <a:srgbClr val="222222"/>
                </a:solidFill>
                <a:effectLst/>
                <a:latin typeface="Arial" panose="020B0604020202020204" pitchFamily="34" charset="0"/>
              </a:rPr>
              <a:t>each</a:t>
            </a:r>
            <a:r>
              <a:rPr lang="es-CO" sz="1400" b="0" i="0" dirty="0">
                <a:solidFill>
                  <a:srgbClr val="222222"/>
                </a:solidFill>
                <a:effectLst/>
                <a:latin typeface="Arial" panose="020B0604020202020204" pitchFamily="34" charset="0"/>
              </a:rPr>
              <a:t> host</a:t>
            </a:r>
          </a:p>
          <a:p>
            <a:pPr marL="342900" indent="-342900">
              <a:buFont typeface="+mj-lt"/>
              <a:buAutoNum type="arabicPeriod"/>
            </a:pPr>
            <a:r>
              <a:rPr lang="es-CO" sz="1400" b="0" i="0" dirty="0">
                <a:solidFill>
                  <a:srgbClr val="222222"/>
                </a:solidFill>
                <a:effectLst/>
                <a:latin typeface="Arial" panose="020B0604020202020204" pitchFamily="34" charset="0"/>
              </a:rPr>
              <a:t>Network-</a:t>
            </a:r>
            <a:r>
              <a:rPr lang="es-CO" sz="1400" b="0" i="0" dirty="0" err="1">
                <a:solidFill>
                  <a:srgbClr val="222222"/>
                </a:solidFill>
                <a:effectLst/>
                <a:latin typeface="Arial" panose="020B0604020202020204" pitchFamily="34" charset="0"/>
              </a:rPr>
              <a:t>Layer</a:t>
            </a:r>
            <a:r>
              <a:rPr lang="es-CO" sz="1400" b="0" i="0" dirty="0">
                <a:solidFill>
                  <a:srgbClr val="222222"/>
                </a:solidFill>
                <a:effectLst/>
                <a:latin typeface="Arial" panose="020B0604020202020204" pitchFamily="34" charset="0"/>
              </a:rPr>
              <a:t> Matrix: </a:t>
            </a:r>
            <a:r>
              <a:rPr lang="es-CO" sz="1400" b="0" i="0" dirty="0" err="1">
                <a:solidFill>
                  <a:srgbClr val="222222"/>
                </a:solidFill>
                <a:effectLst/>
                <a:latin typeface="Arial" panose="020B0604020202020204" pitchFamily="34" charset="0"/>
              </a:rPr>
              <a:t>layer</a:t>
            </a:r>
            <a:r>
              <a:rPr lang="es-CO" sz="1400" b="0" i="0" dirty="0">
                <a:solidFill>
                  <a:srgbClr val="222222"/>
                </a:solidFill>
                <a:effectLst/>
                <a:latin typeface="Arial" panose="020B0604020202020204" pitchFamily="34" charset="0"/>
              </a:rPr>
              <a:t> 3 </a:t>
            </a:r>
            <a:r>
              <a:rPr lang="es-CO" sz="1400" b="0" i="0" dirty="0" err="1">
                <a:solidFill>
                  <a:srgbClr val="222222"/>
                </a:solidFill>
                <a:effectLst/>
                <a:latin typeface="Arial" panose="020B0604020202020204" pitchFamily="34" charset="0"/>
              </a:rPr>
              <a:t>traffic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statistics</a:t>
            </a:r>
            <a:r>
              <a:rPr lang="es-CO" sz="1400" b="0" i="0" dirty="0">
                <a:solidFill>
                  <a:srgbClr val="222222"/>
                </a:solidFill>
                <a:effectLst/>
                <a:latin typeface="Arial" panose="020B0604020202020204" pitchFamily="34" charset="0"/>
              </a:rPr>
              <a:t>, per </a:t>
            </a:r>
            <a:r>
              <a:rPr lang="es-CO" sz="1400" b="0" i="0" dirty="0" err="1">
                <a:solidFill>
                  <a:srgbClr val="222222"/>
                </a:solidFill>
                <a:effectLst/>
                <a:latin typeface="Arial" panose="020B0604020202020204" pitchFamily="34" charset="0"/>
              </a:rPr>
              <a:t>source</a:t>
            </a:r>
            <a:r>
              <a:rPr lang="es-CO" sz="1400" b="0" i="0" dirty="0">
                <a:solidFill>
                  <a:srgbClr val="222222"/>
                </a:solidFill>
                <a:effectLst/>
                <a:latin typeface="Arial" panose="020B0604020202020204" pitchFamily="34" charset="0"/>
              </a:rPr>
              <a:t>/</a:t>
            </a:r>
            <a:r>
              <a:rPr lang="es-CO" sz="1400" b="0" i="0" dirty="0" err="1">
                <a:solidFill>
                  <a:srgbClr val="222222"/>
                </a:solidFill>
                <a:effectLst/>
                <a:latin typeface="Arial" panose="020B0604020202020204" pitchFamily="34" charset="0"/>
              </a:rPr>
              <a:t>destination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pairs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of</a:t>
            </a:r>
            <a:r>
              <a:rPr lang="es-CO" sz="1400" b="0" i="0" dirty="0">
                <a:solidFill>
                  <a:srgbClr val="222222"/>
                </a:solidFill>
                <a:effectLst/>
                <a:latin typeface="Arial" panose="020B0604020202020204" pitchFamily="34" charset="0"/>
              </a:rPr>
              <a:t> hosts</a:t>
            </a:r>
          </a:p>
          <a:p>
            <a:pPr marL="342900" indent="-342900">
              <a:buFont typeface="+mj-lt"/>
              <a:buAutoNum type="arabicPeriod"/>
            </a:pPr>
            <a:r>
              <a:rPr lang="es-CO" sz="1400" b="0" i="0" dirty="0" err="1">
                <a:solidFill>
                  <a:srgbClr val="222222"/>
                </a:solidFill>
                <a:effectLst/>
                <a:latin typeface="Arial" panose="020B0604020202020204" pitchFamily="34" charset="0"/>
              </a:rPr>
              <a:t>Application-Layer</a:t>
            </a:r>
            <a:r>
              <a:rPr lang="es-CO" sz="1400" b="0" i="0" dirty="0">
                <a:solidFill>
                  <a:srgbClr val="222222"/>
                </a:solidFill>
                <a:effectLst/>
                <a:latin typeface="Arial" panose="020B0604020202020204" pitchFamily="34" charset="0"/>
              </a:rPr>
              <a:t> Host: </a:t>
            </a:r>
            <a:r>
              <a:rPr lang="es-CO" sz="1400" b="0" i="0" dirty="0" err="1">
                <a:solidFill>
                  <a:srgbClr val="222222"/>
                </a:solidFill>
                <a:effectLst/>
                <a:latin typeface="Arial" panose="020B0604020202020204" pitchFamily="34" charset="0"/>
              </a:rPr>
              <a:t>traffic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statistics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by</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application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protocol</a:t>
            </a:r>
            <a:r>
              <a:rPr lang="es-CO" sz="1400" b="0" i="0" dirty="0">
                <a:solidFill>
                  <a:srgbClr val="222222"/>
                </a:solidFill>
                <a:effectLst/>
                <a:latin typeface="Arial" panose="020B0604020202020204" pitchFamily="34" charset="0"/>
              </a:rPr>
              <a:t>, per host</a:t>
            </a:r>
          </a:p>
          <a:p>
            <a:pPr marL="342900" indent="-342900">
              <a:buFont typeface="+mj-lt"/>
              <a:buAutoNum type="arabicPeriod"/>
            </a:pPr>
            <a:r>
              <a:rPr lang="es-CO" sz="1400" b="0" i="0" dirty="0" err="1">
                <a:solidFill>
                  <a:srgbClr val="222222"/>
                </a:solidFill>
                <a:effectLst/>
                <a:latin typeface="Arial" panose="020B0604020202020204" pitchFamily="34" charset="0"/>
              </a:rPr>
              <a:t>Application-Layer</a:t>
            </a:r>
            <a:r>
              <a:rPr lang="es-CO" sz="1400" b="0" i="0" dirty="0">
                <a:solidFill>
                  <a:srgbClr val="222222"/>
                </a:solidFill>
                <a:effectLst/>
                <a:latin typeface="Arial" panose="020B0604020202020204" pitchFamily="34" charset="0"/>
              </a:rPr>
              <a:t> Matrix: </a:t>
            </a:r>
            <a:r>
              <a:rPr lang="es-CO" sz="1400" b="0" i="0" dirty="0" err="1">
                <a:solidFill>
                  <a:srgbClr val="222222"/>
                </a:solidFill>
                <a:effectLst/>
                <a:latin typeface="Arial" panose="020B0604020202020204" pitchFamily="34" charset="0"/>
              </a:rPr>
              <a:t>traffic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statistics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by</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application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protocol</a:t>
            </a:r>
            <a:r>
              <a:rPr lang="es-CO" sz="1400" b="0" i="0" dirty="0">
                <a:solidFill>
                  <a:srgbClr val="222222"/>
                </a:solidFill>
                <a:effectLst/>
                <a:latin typeface="Arial" panose="020B0604020202020204" pitchFamily="34" charset="0"/>
              </a:rPr>
              <a:t>, per </a:t>
            </a:r>
            <a:r>
              <a:rPr lang="es-CO" sz="1400" b="0" i="0" dirty="0" err="1">
                <a:solidFill>
                  <a:srgbClr val="222222"/>
                </a:solidFill>
                <a:effectLst/>
                <a:latin typeface="Arial" panose="020B0604020202020204" pitchFamily="34" charset="0"/>
              </a:rPr>
              <a:t>source</a:t>
            </a:r>
            <a:r>
              <a:rPr lang="es-CO" sz="1400" b="0" i="0" dirty="0">
                <a:solidFill>
                  <a:srgbClr val="222222"/>
                </a:solidFill>
                <a:effectLst/>
                <a:latin typeface="Arial" panose="020B0604020202020204" pitchFamily="34" charset="0"/>
              </a:rPr>
              <a:t>/</a:t>
            </a:r>
            <a:r>
              <a:rPr lang="es-CO" sz="1400" b="0" i="0" dirty="0" err="1">
                <a:solidFill>
                  <a:srgbClr val="222222"/>
                </a:solidFill>
                <a:effectLst/>
                <a:latin typeface="Arial" panose="020B0604020202020204" pitchFamily="34" charset="0"/>
              </a:rPr>
              <a:t>destination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pairs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of</a:t>
            </a:r>
            <a:r>
              <a:rPr lang="es-CO" sz="1400" b="0" i="0" dirty="0">
                <a:solidFill>
                  <a:srgbClr val="222222"/>
                </a:solidFill>
                <a:effectLst/>
                <a:latin typeface="Arial" panose="020B0604020202020204" pitchFamily="34" charset="0"/>
              </a:rPr>
              <a:t> hosts</a:t>
            </a:r>
          </a:p>
          <a:p>
            <a:pPr marL="342900" indent="-342900">
              <a:buFont typeface="+mj-lt"/>
              <a:buAutoNum type="arabicPeriod"/>
            </a:pPr>
            <a:r>
              <a:rPr lang="es-CO" sz="1400" b="0" i="0" dirty="0" err="1">
                <a:solidFill>
                  <a:srgbClr val="222222"/>
                </a:solidFill>
                <a:effectLst/>
                <a:latin typeface="Arial" panose="020B0604020202020204" pitchFamily="34" charset="0"/>
              </a:rPr>
              <a:t>User</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History</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periodic</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samples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of</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user-specified</a:t>
            </a:r>
            <a:r>
              <a:rPr lang="es-CO" sz="1400" b="0" i="0" dirty="0">
                <a:solidFill>
                  <a:srgbClr val="222222"/>
                </a:solidFill>
                <a:effectLst/>
                <a:latin typeface="Arial" panose="020B0604020202020204" pitchFamily="34" charset="0"/>
              </a:rPr>
              <a:t> variables</a:t>
            </a:r>
          </a:p>
          <a:p>
            <a:pPr marL="342900" indent="-342900">
              <a:buFont typeface="+mj-lt"/>
              <a:buAutoNum type="arabicPeriod"/>
            </a:pPr>
            <a:r>
              <a:rPr lang="es-CO" sz="1400" b="0" i="0" dirty="0" err="1">
                <a:solidFill>
                  <a:srgbClr val="222222"/>
                </a:solidFill>
                <a:effectLst/>
                <a:latin typeface="Arial" panose="020B0604020202020204" pitchFamily="34" charset="0"/>
              </a:rPr>
              <a:t>Probe</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Configuration</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remote</a:t>
            </a:r>
            <a:r>
              <a:rPr lang="es-CO" sz="1400" b="0" i="0" dirty="0">
                <a:solidFill>
                  <a:srgbClr val="222222"/>
                </a:solidFill>
                <a:effectLst/>
                <a:latin typeface="Arial" panose="020B0604020202020204" pitchFamily="34" charset="0"/>
              </a:rPr>
              <a:t> configure </a:t>
            </a:r>
            <a:r>
              <a:rPr lang="es-CO" sz="1400" b="0" i="0" dirty="0" err="1">
                <a:solidFill>
                  <a:srgbClr val="222222"/>
                </a:solidFill>
                <a:effectLst/>
                <a:latin typeface="Arial" panose="020B0604020202020204" pitchFamily="34" charset="0"/>
              </a:rPr>
              <a:t>of</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probes</a:t>
            </a:r>
            <a:endParaRPr lang="es-CO" sz="1400" b="0" i="0" dirty="0">
              <a:solidFill>
                <a:srgbClr val="222222"/>
              </a:solidFill>
              <a:effectLst/>
              <a:latin typeface="Arial" panose="020B0604020202020204" pitchFamily="34" charset="0"/>
            </a:endParaRPr>
          </a:p>
          <a:p>
            <a:pPr marL="342900" indent="-342900">
              <a:buFont typeface="+mj-lt"/>
              <a:buAutoNum type="arabicPeriod"/>
            </a:pPr>
            <a:r>
              <a:rPr lang="es-CO" sz="1400" b="0" i="0" dirty="0">
                <a:solidFill>
                  <a:srgbClr val="222222"/>
                </a:solidFill>
                <a:effectLst/>
                <a:latin typeface="Arial" panose="020B0604020202020204" pitchFamily="34" charset="0"/>
              </a:rPr>
              <a:t>RMON </a:t>
            </a:r>
            <a:r>
              <a:rPr lang="es-CO" sz="1400" b="0" i="0" dirty="0" err="1">
                <a:solidFill>
                  <a:srgbClr val="222222"/>
                </a:solidFill>
                <a:effectLst/>
                <a:latin typeface="Arial" panose="020B0604020202020204" pitchFamily="34" charset="0"/>
              </a:rPr>
              <a:t>Conformance</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requirements</a:t>
            </a:r>
            <a:r>
              <a:rPr lang="es-CO" sz="1400" b="0" i="0" dirty="0">
                <a:solidFill>
                  <a:srgbClr val="222222"/>
                </a:solidFill>
                <a:effectLst/>
                <a:latin typeface="Arial" panose="020B0604020202020204" pitchFamily="34" charset="0"/>
              </a:rPr>
              <a:t> </a:t>
            </a:r>
            <a:r>
              <a:rPr lang="es-CO" sz="1400" b="0" i="0" dirty="0" err="1">
                <a:solidFill>
                  <a:srgbClr val="222222"/>
                </a:solidFill>
                <a:effectLst/>
                <a:latin typeface="Arial" panose="020B0604020202020204" pitchFamily="34" charset="0"/>
              </a:rPr>
              <a:t>for</a:t>
            </a:r>
            <a:r>
              <a:rPr lang="es-CO" sz="1400" b="0" i="0" dirty="0">
                <a:solidFill>
                  <a:srgbClr val="222222"/>
                </a:solidFill>
                <a:effectLst/>
                <a:latin typeface="Arial" panose="020B0604020202020204" pitchFamily="34" charset="0"/>
              </a:rPr>
              <a:t> RMON2 MIB </a:t>
            </a:r>
            <a:r>
              <a:rPr lang="es-CO" sz="1400" b="0" i="0" dirty="0" err="1">
                <a:solidFill>
                  <a:srgbClr val="222222"/>
                </a:solidFill>
                <a:effectLst/>
                <a:latin typeface="Arial" panose="020B0604020202020204" pitchFamily="34" charset="0"/>
              </a:rPr>
              <a:t>conformance</a:t>
            </a:r>
            <a:endParaRPr lang="es-CO" sz="14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813967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90C39-434F-4465-B782-9FD9BE255243}"/>
              </a:ext>
            </a:extLst>
          </p:cNvPr>
          <p:cNvSpPr>
            <a:spLocks noGrp="1"/>
          </p:cNvSpPr>
          <p:nvPr>
            <p:ph type="title"/>
          </p:nvPr>
        </p:nvSpPr>
        <p:spPr>
          <a:xfrm>
            <a:off x="609600" y="228600"/>
            <a:ext cx="10972800" cy="914400"/>
          </a:xfrm>
        </p:spPr>
        <p:txBody>
          <a:bodyPr vert="horz" anchor="b" anchorCtr="0">
            <a:normAutofit/>
          </a:bodyPr>
          <a:lstStyle/>
          <a:p>
            <a:r>
              <a:rPr lang="es-CO" dirty="0">
                <a:solidFill>
                  <a:srgbClr val="FF0000"/>
                </a:solidFill>
              </a:rPr>
              <a:t>Gestión de redes</a:t>
            </a:r>
          </a:p>
        </p:txBody>
      </p:sp>
      <p:sp>
        <p:nvSpPr>
          <p:cNvPr id="3" name="2 Marcador de fecha"/>
          <p:cNvSpPr>
            <a:spLocks noGrp="1"/>
          </p:cNvSpPr>
          <p:nvPr>
            <p:ph type="dt" sz="half" idx="10"/>
          </p:nvPr>
        </p:nvSpPr>
        <p:spPr>
          <a:xfrm>
            <a:off x="8534400" y="6356350"/>
            <a:ext cx="3052064" cy="365760"/>
          </a:xfrm>
        </p:spPr>
        <p:txBody>
          <a:bodyPr vert="horz">
            <a:normAutofit/>
          </a:bodyPr>
          <a:lstStyle/>
          <a:p>
            <a:pPr>
              <a:spcAft>
                <a:spcPts val="600"/>
              </a:spcAft>
            </a:pPr>
            <a:fld id="{6F304FBB-15C1-4051-B865-89DC9B43FF81}" type="datetime1">
              <a:rPr lang="es-CO" smtClean="0"/>
              <a:pPr>
                <a:spcAft>
                  <a:spcPts val="600"/>
                </a:spcAft>
              </a:pPr>
              <a:t>15/10/2022</a:t>
            </a:fld>
            <a:endParaRPr lang="es-CO"/>
          </a:p>
        </p:txBody>
      </p:sp>
      <p:sp>
        <p:nvSpPr>
          <p:cNvPr id="6" name="5 Marcador de pie de página"/>
          <p:cNvSpPr>
            <a:spLocks noGrp="1"/>
          </p:cNvSpPr>
          <p:nvPr>
            <p:ph type="ftr" sz="quarter" idx="11"/>
          </p:nvPr>
        </p:nvSpPr>
        <p:spPr>
          <a:xfrm>
            <a:off x="3864864" y="6356350"/>
            <a:ext cx="4673600" cy="365760"/>
          </a:xfrm>
        </p:spPr>
        <p:txBody>
          <a:bodyPr vert="horz">
            <a:normAutofit/>
          </a:bodyPr>
          <a:lstStyle/>
          <a:p>
            <a:pPr>
              <a:spcAft>
                <a:spcPts val="600"/>
              </a:spcAft>
            </a:pPr>
            <a:r>
              <a:rPr kumimoji="0" lang="es-CO" kern="1200">
                <a:latin typeface="+mn-lt"/>
                <a:ea typeface="+mn-ea"/>
                <a:cs typeface="+mn-cs"/>
              </a:rPr>
              <a:t>Switching &amp; routing</a:t>
            </a:r>
          </a:p>
        </p:txBody>
      </p:sp>
      <p:sp>
        <p:nvSpPr>
          <p:cNvPr id="7" name="6 Marcador de número de diapositiva"/>
          <p:cNvSpPr>
            <a:spLocks noGrp="1"/>
          </p:cNvSpPr>
          <p:nvPr>
            <p:ph type="sldNum" sz="quarter" idx="12"/>
          </p:nvPr>
        </p:nvSpPr>
        <p:spPr>
          <a:xfrm>
            <a:off x="816864" y="6356350"/>
            <a:ext cx="2641600" cy="365760"/>
          </a:xfrm>
        </p:spPr>
        <p:txBody>
          <a:bodyPr vert="horz">
            <a:normAutofit/>
          </a:bodyPr>
          <a:lstStyle/>
          <a:p>
            <a:pPr>
              <a:spcAft>
                <a:spcPts val="600"/>
              </a:spcAft>
            </a:pPr>
            <a:fld id="{1D98C600-A5FB-4C43-9210-1E9FA66CBA4A}" type="slidenum">
              <a:rPr lang="es-CO" smtClean="0"/>
              <a:pPr>
                <a:spcAft>
                  <a:spcPts val="600"/>
                </a:spcAft>
              </a:pPr>
              <a:t>86</a:t>
            </a:fld>
            <a:endParaRPr lang="es-CO"/>
          </a:p>
        </p:txBody>
      </p:sp>
      <p:sp>
        <p:nvSpPr>
          <p:cNvPr id="9" name="CuadroTexto 8">
            <a:extLst>
              <a:ext uri="{FF2B5EF4-FFF2-40B4-BE49-F238E27FC236}">
                <a16:creationId xmlns:a16="http://schemas.microsoft.com/office/drawing/2014/main" id="{D87D8DEA-4BE2-4E4B-9EB4-846002337AAB}"/>
              </a:ext>
            </a:extLst>
          </p:cNvPr>
          <p:cNvSpPr txBox="1"/>
          <p:nvPr/>
        </p:nvSpPr>
        <p:spPr>
          <a:xfrm>
            <a:off x="609600" y="1219200"/>
            <a:ext cx="5388864" cy="4937760"/>
          </a:xfrm>
          <a:prstGeom prst="rect">
            <a:avLst/>
          </a:prstGeom>
        </p:spPr>
        <p:txBody>
          <a:bodyPr vert="horz">
            <a:normAutofit/>
          </a:bodyPr>
          <a:lstStyle/>
          <a:p>
            <a:pPr marL="285750" marR="0" lvl="0" indent="-285750" defTabSz="914400" fontAlgn="auto">
              <a:lnSpc>
                <a:spcPct val="90000"/>
              </a:lnSpc>
              <a:spcBef>
                <a:spcPts val="0"/>
              </a:spcBef>
              <a:spcAft>
                <a:spcPts val="600"/>
              </a:spcAft>
              <a:buClrTx/>
              <a:buSzTx/>
              <a:buFont typeface="Wingdings" panose="05000000000000000000" pitchFamily="2" charset="2"/>
              <a:buChar char="Ø"/>
              <a:tabLst/>
              <a:defRPr/>
            </a:pPr>
            <a:r>
              <a:rPr lang="es-CO" b="1" i="0" u="none" strike="noStrike" cap="none" spc="0" normalizeH="0" baseline="0" noProof="0" dirty="0">
                <a:ln>
                  <a:noFill/>
                </a:ln>
                <a:solidFill>
                  <a:srgbClr val="0070C0"/>
                </a:solidFill>
                <a:effectLst/>
                <a:uLnTx/>
                <a:uFillTx/>
              </a:rPr>
              <a:t>Herramientas de gestión y monitoreo:</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err="1">
                <a:ln>
                  <a:noFill/>
                </a:ln>
                <a:effectLst/>
                <a:uLnTx/>
                <a:uFillTx/>
              </a:rPr>
              <a:t>Tivoli</a:t>
            </a:r>
            <a:endParaRPr lang="es-CO" b="0" i="0" u="none" strike="noStrike" cap="none" spc="0" normalizeH="0" baseline="0" noProof="0" dirty="0">
              <a:ln>
                <a:noFill/>
              </a:ln>
              <a:effectLst/>
              <a:uLnTx/>
              <a:uFillTx/>
            </a:endParaRP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OP Manager</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Nagios</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HP Open View</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IMC de HP</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PRTG</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Pandora FMS</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OP 5 Monitor</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Cisco Prime</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err="1">
                <a:ln>
                  <a:noFill/>
                </a:ln>
                <a:effectLst/>
                <a:uLnTx/>
                <a:uFillTx/>
              </a:rPr>
              <a:t>SolarWinds</a:t>
            </a:r>
            <a:endParaRPr lang="es-CO" b="0" i="0" u="none" strike="noStrike" cap="none" spc="0" normalizeH="0" baseline="0" noProof="0" dirty="0">
              <a:ln>
                <a:noFill/>
              </a:ln>
              <a:effectLst/>
              <a:uLnTx/>
              <a:uFillTx/>
            </a:endParaRP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err="1">
                <a:ln>
                  <a:noFill/>
                </a:ln>
                <a:effectLst/>
                <a:uLnTx/>
                <a:uFillTx/>
              </a:rPr>
              <a:t>WhatsUp</a:t>
            </a:r>
            <a:r>
              <a:rPr lang="es-CO" b="0" i="0" u="none" strike="noStrike" cap="none" spc="0" normalizeH="0" baseline="0" noProof="0" dirty="0">
                <a:ln>
                  <a:noFill/>
                </a:ln>
                <a:effectLst/>
                <a:uLnTx/>
                <a:uFillTx/>
              </a:rPr>
              <a:t> Gold</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Open NMS</a:t>
            </a:r>
          </a:p>
          <a:p>
            <a:pPr marL="628650" marR="0" lvl="0" indent="-274638" defTabSz="914400" fontAlgn="auto">
              <a:lnSpc>
                <a:spcPct val="90000"/>
              </a:lnSpc>
              <a:spcBef>
                <a:spcPts val="0"/>
              </a:spcBef>
              <a:spcAft>
                <a:spcPts val="600"/>
              </a:spcAft>
              <a:buClrTx/>
              <a:buSzTx/>
              <a:buFont typeface="Arial" panose="020B0604020202020204" pitchFamily="34" charset="0"/>
              <a:buChar char="•"/>
              <a:tabLst>
                <a:tab pos="895350" algn="l"/>
              </a:tabLst>
              <a:defRPr/>
            </a:pPr>
            <a:r>
              <a:rPr lang="es-CO" b="0" i="0" u="none" strike="noStrike" cap="none" spc="0" normalizeH="0" baseline="0" noProof="0" dirty="0">
                <a:ln>
                  <a:noFill/>
                </a:ln>
                <a:effectLst/>
                <a:uLnTx/>
                <a:uFillTx/>
              </a:rPr>
              <a:t>Microsoft Network Monitor /Microsoft </a:t>
            </a:r>
            <a:r>
              <a:rPr lang="es-CO" b="0" i="0" u="none" strike="noStrike" cap="none" spc="0" normalizeH="0" baseline="0" noProof="0" dirty="0" err="1">
                <a:ln>
                  <a:noFill/>
                </a:ln>
                <a:effectLst/>
                <a:uLnTx/>
                <a:uFillTx/>
              </a:rPr>
              <a:t>Message</a:t>
            </a:r>
            <a:r>
              <a:rPr lang="es-CO" b="0" i="0" u="none" strike="noStrike" cap="none" spc="0" normalizeH="0" baseline="0" noProof="0" dirty="0">
                <a:ln>
                  <a:noFill/>
                </a:ln>
                <a:effectLst/>
                <a:uLnTx/>
                <a:uFillTx/>
              </a:rPr>
              <a:t> </a:t>
            </a:r>
            <a:r>
              <a:rPr lang="es-CO" b="0" i="0" u="none" strike="noStrike" cap="none" spc="0" normalizeH="0" baseline="0" noProof="0" dirty="0" err="1">
                <a:ln>
                  <a:noFill/>
                </a:ln>
                <a:effectLst/>
                <a:uLnTx/>
                <a:uFillTx/>
              </a:rPr>
              <a:t>Analyzer</a:t>
            </a:r>
            <a:endParaRPr lang="es-CO" b="0" i="0" u="none" strike="noStrike" cap="none" spc="0" normalizeH="0" baseline="0" noProof="0" dirty="0">
              <a:ln>
                <a:noFill/>
              </a:ln>
              <a:effectLst/>
              <a:uLnTx/>
              <a:uFillTx/>
            </a:endParaRPr>
          </a:p>
        </p:txBody>
      </p:sp>
      <p:pic>
        <p:nvPicPr>
          <p:cNvPr id="10" name="Picture 4" descr="Diagrama, Dibujo de ingeniería&#10;&#10;Descripción generada automáticamente">
            <a:extLst>
              <a:ext uri="{FF2B5EF4-FFF2-40B4-BE49-F238E27FC236}">
                <a16:creationId xmlns:a16="http://schemas.microsoft.com/office/drawing/2014/main" id="{41E50822-ADB2-44EC-8BF2-48ECA15C27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6264" y="1892010"/>
            <a:ext cx="5388864" cy="358604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7946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O" b="1" dirty="0" err="1">
                <a:solidFill>
                  <a:srgbClr val="0070C0"/>
                </a:solidFill>
              </a:rPr>
              <a:t>Routing</a:t>
            </a:r>
            <a:endParaRPr lang="es-CO" b="1" dirty="0">
              <a:solidFill>
                <a:srgbClr val="0070C0"/>
              </a:solidFill>
            </a:endParaRPr>
          </a:p>
        </p:txBody>
      </p:sp>
      <p:sp>
        <p:nvSpPr>
          <p:cNvPr id="3" name="2 Subtítulo"/>
          <p:cNvSpPr>
            <a:spLocks noGrp="1"/>
          </p:cNvSpPr>
          <p:nvPr>
            <p:ph type="subTitle" idx="1"/>
          </p:nvPr>
        </p:nvSpPr>
        <p:spPr/>
        <p:txBody>
          <a:bodyPr/>
          <a:lstStyle/>
          <a:p>
            <a:r>
              <a:rPr lang="es-CO" dirty="0"/>
              <a:t>RAV</a:t>
            </a:r>
          </a:p>
        </p:txBody>
      </p:sp>
      <p:sp>
        <p:nvSpPr>
          <p:cNvPr id="4" name="3 Marcador de fecha"/>
          <p:cNvSpPr>
            <a:spLocks noGrp="1"/>
          </p:cNvSpPr>
          <p:nvPr>
            <p:ph type="dt" sz="half" idx="10"/>
          </p:nvPr>
        </p:nvSpPr>
        <p:spPr/>
        <p:txBody>
          <a:bodyPr/>
          <a:lstStyle/>
          <a:p>
            <a:fld id="{F703A40B-C6F7-47E6-8A17-D7195E4817A1}"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87</a:t>
            </a:fld>
            <a:endParaRPr lang="es-CO"/>
          </a:p>
        </p:txBody>
      </p:sp>
    </p:spTree>
    <p:extLst>
      <p:ext uri="{BB962C8B-B14F-4D97-AF65-F5344CB8AC3E}">
        <p14:creationId xmlns:p14="http://schemas.microsoft.com/office/powerpoint/2010/main" val="3502424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3047" y="0"/>
            <a:ext cx="11074400" cy="1143000"/>
          </a:xfrm>
        </p:spPr>
        <p:txBody>
          <a:bodyPr/>
          <a:lstStyle/>
          <a:p>
            <a:r>
              <a:rPr lang="es-CO" dirty="0" err="1">
                <a:solidFill>
                  <a:srgbClr val="FF0000"/>
                </a:solidFill>
              </a:rPr>
              <a:t>Routing</a:t>
            </a:r>
            <a:endParaRPr lang="es-CO" dirty="0">
              <a:solidFill>
                <a:srgbClr val="FF0000"/>
              </a:solidFill>
            </a:endParaRPr>
          </a:p>
        </p:txBody>
      </p:sp>
      <p:sp>
        <p:nvSpPr>
          <p:cNvPr id="34" name="33 Marcador de fecha"/>
          <p:cNvSpPr>
            <a:spLocks noGrp="1"/>
          </p:cNvSpPr>
          <p:nvPr>
            <p:ph type="dt" sz="half" idx="10"/>
          </p:nvPr>
        </p:nvSpPr>
        <p:spPr/>
        <p:txBody>
          <a:bodyPr/>
          <a:lstStyle/>
          <a:p>
            <a:fld id="{2CF5013A-F19E-4F52-9822-07CB9505A02A}" type="datetime1">
              <a:rPr lang="es-CO" smtClean="0"/>
              <a:t>15/10/2022</a:t>
            </a:fld>
            <a:endParaRPr lang="es-CO"/>
          </a:p>
        </p:txBody>
      </p:sp>
      <p:sp>
        <p:nvSpPr>
          <p:cNvPr id="35" name="34 Marcador de pie de página"/>
          <p:cNvSpPr>
            <a:spLocks noGrp="1"/>
          </p:cNvSpPr>
          <p:nvPr>
            <p:ph type="ftr" sz="quarter" idx="11"/>
          </p:nvPr>
        </p:nvSpPr>
        <p:spPr/>
        <p:txBody>
          <a:bodyPr/>
          <a:lstStyle/>
          <a:p>
            <a:r>
              <a:rPr lang="es-CO"/>
              <a:t>Switching &amp; routing</a:t>
            </a:r>
          </a:p>
        </p:txBody>
      </p:sp>
      <p:sp>
        <p:nvSpPr>
          <p:cNvPr id="36" name="35 Marcador de número de diapositiva"/>
          <p:cNvSpPr>
            <a:spLocks noGrp="1"/>
          </p:cNvSpPr>
          <p:nvPr>
            <p:ph type="sldNum" sz="quarter" idx="12"/>
          </p:nvPr>
        </p:nvSpPr>
        <p:spPr/>
        <p:txBody>
          <a:bodyPr/>
          <a:lstStyle/>
          <a:p>
            <a:fld id="{1D98C600-A5FB-4C43-9210-1E9FA66CBA4A}" type="slidenum">
              <a:rPr lang="es-CO" smtClean="0"/>
              <a:t>88</a:t>
            </a:fld>
            <a:endParaRPr lang="es-CO"/>
          </a:p>
        </p:txBody>
      </p:sp>
      <p:pic>
        <p:nvPicPr>
          <p:cNvPr id="12290" name="Picture 2" descr="Internet routing protocol (article) | Khan Academy">
            <a:extLst>
              <a:ext uri="{FF2B5EF4-FFF2-40B4-BE49-F238E27FC236}">
                <a16:creationId xmlns:a16="http://schemas.microsoft.com/office/drawing/2014/main" id="{49869403-331C-411D-8A9D-0B71EA38D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83" y="4422955"/>
            <a:ext cx="4024297" cy="1639529"/>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a:extLst>
              <a:ext uri="{FF2B5EF4-FFF2-40B4-BE49-F238E27FC236}">
                <a16:creationId xmlns:a16="http://schemas.microsoft.com/office/drawing/2014/main" id="{A56B175D-BAA4-4D45-86A6-91781F00DB11}"/>
              </a:ext>
            </a:extLst>
          </p:cNvPr>
          <p:cNvPicPr>
            <a:picLocks noChangeAspect="1"/>
          </p:cNvPicPr>
          <p:nvPr/>
        </p:nvPicPr>
        <p:blipFill>
          <a:blip r:embed="rId3"/>
          <a:stretch>
            <a:fillRect/>
          </a:stretch>
        </p:blipFill>
        <p:spPr>
          <a:xfrm>
            <a:off x="5565057" y="2246312"/>
            <a:ext cx="6362700" cy="3648075"/>
          </a:xfrm>
          <a:prstGeom prst="rect">
            <a:avLst/>
          </a:prstGeom>
        </p:spPr>
      </p:pic>
      <p:sp>
        <p:nvSpPr>
          <p:cNvPr id="39" name="CuadroTexto 38">
            <a:extLst>
              <a:ext uri="{FF2B5EF4-FFF2-40B4-BE49-F238E27FC236}">
                <a16:creationId xmlns:a16="http://schemas.microsoft.com/office/drawing/2014/main" id="{09B91E60-8627-4811-A831-CD57405EAEF1}"/>
              </a:ext>
            </a:extLst>
          </p:cNvPr>
          <p:cNvSpPr txBox="1"/>
          <p:nvPr/>
        </p:nvSpPr>
        <p:spPr>
          <a:xfrm>
            <a:off x="649858" y="1281797"/>
            <a:ext cx="1465466" cy="707886"/>
          </a:xfrm>
          <a:prstGeom prst="rect">
            <a:avLst/>
          </a:prstGeom>
          <a:noFill/>
        </p:spPr>
        <p:txBody>
          <a:bodyPr wrap="none" rtlCol="0">
            <a:spAutoFit/>
          </a:bodyPr>
          <a:lstStyle/>
          <a:p>
            <a:pPr marL="285750" indent="-285750">
              <a:buFont typeface="Arial" panose="020B0604020202020204" pitchFamily="34" charset="0"/>
              <a:buChar char="•"/>
            </a:pPr>
            <a:r>
              <a:rPr lang="es-CO" sz="2000" dirty="0"/>
              <a:t>Estático</a:t>
            </a:r>
          </a:p>
          <a:p>
            <a:pPr marL="285750" indent="-285750">
              <a:buFont typeface="Arial" panose="020B0604020202020204" pitchFamily="34" charset="0"/>
              <a:buChar char="•"/>
            </a:pPr>
            <a:r>
              <a:rPr lang="es-CO" sz="2000" dirty="0"/>
              <a:t>Dinámico</a:t>
            </a:r>
          </a:p>
        </p:txBody>
      </p:sp>
      <p:pic>
        <p:nvPicPr>
          <p:cNvPr id="40" name="Imagen 39">
            <a:extLst>
              <a:ext uri="{FF2B5EF4-FFF2-40B4-BE49-F238E27FC236}">
                <a16:creationId xmlns:a16="http://schemas.microsoft.com/office/drawing/2014/main" id="{099F014A-9ABB-4B2E-B7C2-5BC4268B1F51}"/>
              </a:ext>
            </a:extLst>
          </p:cNvPr>
          <p:cNvPicPr>
            <a:picLocks noChangeAspect="1"/>
          </p:cNvPicPr>
          <p:nvPr/>
        </p:nvPicPr>
        <p:blipFill>
          <a:blip r:embed="rId4"/>
          <a:stretch>
            <a:fillRect/>
          </a:stretch>
        </p:blipFill>
        <p:spPr>
          <a:xfrm>
            <a:off x="611019" y="2128480"/>
            <a:ext cx="3853027" cy="2000610"/>
          </a:xfrm>
          <a:prstGeom prst="rect">
            <a:avLst/>
          </a:prstGeom>
        </p:spPr>
      </p:pic>
    </p:spTree>
    <p:extLst>
      <p:ext uri="{BB962C8B-B14F-4D97-AF65-F5344CB8AC3E}">
        <p14:creationId xmlns:p14="http://schemas.microsoft.com/office/powerpoint/2010/main" val="31314413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3047" y="0"/>
            <a:ext cx="11074400" cy="1143000"/>
          </a:xfrm>
        </p:spPr>
        <p:txBody>
          <a:bodyPr/>
          <a:lstStyle/>
          <a:p>
            <a:r>
              <a:rPr lang="es-CO" dirty="0" err="1">
                <a:solidFill>
                  <a:srgbClr val="FF0000"/>
                </a:solidFill>
              </a:rPr>
              <a:t>Routing</a:t>
            </a:r>
            <a:endParaRPr lang="es-CO" dirty="0">
              <a:solidFill>
                <a:srgbClr val="FF0000"/>
              </a:solidFill>
            </a:endParaRPr>
          </a:p>
        </p:txBody>
      </p:sp>
      <p:sp>
        <p:nvSpPr>
          <p:cNvPr id="34" name="33 Marcador de fecha"/>
          <p:cNvSpPr>
            <a:spLocks noGrp="1"/>
          </p:cNvSpPr>
          <p:nvPr>
            <p:ph type="dt" sz="half" idx="10"/>
          </p:nvPr>
        </p:nvSpPr>
        <p:spPr/>
        <p:txBody>
          <a:bodyPr/>
          <a:lstStyle/>
          <a:p>
            <a:fld id="{2CF5013A-F19E-4F52-9822-07CB9505A02A}" type="datetime1">
              <a:rPr lang="es-CO" smtClean="0"/>
              <a:t>15/10/2022</a:t>
            </a:fld>
            <a:endParaRPr lang="es-CO"/>
          </a:p>
        </p:txBody>
      </p:sp>
      <p:sp>
        <p:nvSpPr>
          <p:cNvPr id="35" name="34 Marcador de pie de página"/>
          <p:cNvSpPr>
            <a:spLocks noGrp="1"/>
          </p:cNvSpPr>
          <p:nvPr>
            <p:ph type="ftr" sz="quarter" idx="11"/>
          </p:nvPr>
        </p:nvSpPr>
        <p:spPr/>
        <p:txBody>
          <a:bodyPr/>
          <a:lstStyle/>
          <a:p>
            <a:r>
              <a:rPr lang="es-CO"/>
              <a:t>Switching &amp; routing</a:t>
            </a:r>
          </a:p>
        </p:txBody>
      </p:sp>
      <p:sp>
        <p:nvSpPr>
          <p:cNvPr id="36" name="35 Marcador de número de diapositiva"/>
          <p:cNvSpPr>
            <a:spLocks noGrp="1"/>
          </p:cNvSpPr>
          <p:nvPr>
            <p:ph type="sldNum" sz="quarter" idx="12"/>
          </p:nvPr>
        </p:nvSpPr>
        <p:spPr/>
        <p:txBody>
          <a:bodyPr/>
          <a:lstStyle/>
          <a:p>
            <a:fld id="{1D98C600-A5FB-4C43-9210-1E9FA66CBA4A}" type="slidenum">
              <a:rPr lang="es-CO" smtClean="0"/>
              <a:t>89</a:t>
            </a:fld>
            <a:endParaRPr lang="es-CO"/>
          </a:p>
        </p:txBody>
      </p:sp>
      <p:sp>
        <p:nvSpPr>
          <p:cNvPr id="3" name="2 Rectángulo"/>
          <p:cNvSpPr/>
          <p:nvPr/>
        </p:nvSpPr>
        <p:spPr>
          <a:xfrm>
            <a:off x="2946400" y="1713256"/>
            <a:ext cx="3477812" cy="400110"/>
          </a:xfrm>
          <a:prstGeom prst="rect">
            <a:avLst/>
          </a:prstGeom>
        </p:spPr>
        <p:txBody>
          <a:bodyPr wrap="none">
            <a:spAutoFit/>
          </a:bodyPr>
          <a:lstStyle/>
          <a:p>
            <a:r>
              <a:rPr lang="en-US" altLang="es-CO" sz="2000" b="1" dirty="0">
                <a:solidFill>
                  <a:srgbClr val="0070C0"/>
                </a:solidFill>
              </a:rPr>
              <a:t>Standard IP Routing Model</a:t>
            </a:r>
            <a:endParaRPr lang="es-CO" sz="2000" b="1" dirty="0">
              <a:solidFill>
                <a:srgbClr val="0070C0"/>
              </a:solidFill>
            </a:endParaRPr>
          </a:p>
        </p:txBody>
      </p:sp>
      <p:sp>
        <p:nvSpPr>
          <p:cNvPr id="4" name="Rectangle 4"/>
          <p:cNvSpPr>
            <a:spLocks noChangeArrowheads="1"/>
          </p:cNvSpPr>
          <p:nvPr/>
        </p:nvSpPr>
        <p:spPr bwMode="auto">
          <a:xfrm>
            <a:off x="9569450" y="4653940"/>
            <a:ext cx="24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a:solidFill>
                  <a:srgbClr val="000000"/>
                </a:solidFill>
                <a:latin typeface="Times New Roman" pitchFamily="18" charset="0"/>
              </a:rPr>
              <a:t> </a:t>
            </a:r>
          </a:p>
          <a:p>
            <a:pPr algn="ctr" eaLnBrk="0" hangingPunct="0"/>
            <a:endParaRPr lang="en-US" altLang="es-CO">
              <a:solidFill>
                <a:srgbClr val="000000"/>
              </a:solidFill>
              <a:latin typeface="Times New Roman" pitchFamily="18" charset="0"/>
            </a:endParaRPr>
          </a:p>
        </p:txBody>
      </p:sp>
      <p:sp>
        <p:nvSpPr>
          <p:cNvPr id="5" name="Rectangle 5"/>
          <p:cNvSpPr>
            <a:spLocks noChangeArrowheads="1"/>
          </p:cNvSpPr>
          <p:nvPr/>
        </p:nvSpPr>
        <p:spPr bwMode="auto">
          <a:xfrm>
            <a:off x="9609137" y="4920640"/>
            <a:ext cx="24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a:solidFill>
                  <a:srgbClr val="000000"/>
                </a:solidFill>
                <a:latin typeface="Times New Roman" pitchFamily="18" charset="0"/>
              </a:rPr>
              <a:t> </a:t>
            </a:r>
          </a:p>
        </p:txBody>
      </p:sp>
      <p:grpSp>
        <p:nvGrpSpPr>
          <p:cNvPr id="6" name="Group 6"/>
          <p:cNvGrpSpPr>
            <a:grpSpLocks/>
          </p:cNvGrpSpPr>
          <p:nvPr/>
        </p:nvGrpSpPr>
        <p:grpSpPr bwMode="auto">
          <a:xfrm>
            <a:off x="2946400" y="4341202"/>
            <a:ext cx="2119312" cy="1168400"/>
            <a:chOff x="1143" y="2632"/>
            <a:chExt cx="1502" cy="736"/>
          </a:xfrm>
        </p:grpSpPr>
        <p:sp>
          <p:nvSpPr>
            <p:cNvPr id="7" name="Oval 7"/>
            <p:cNvSpPr>
              <a:spLocks noChangeArrowheads="1"/>
            </p:cNvSpPr>
            <p:nvPr/>
          </p:nvSpPr>
          <p:spPr bwMode="auto">
            <a:xfrm>
              <a:off x="1486" y="2815"/>
              <a:ext cx="292"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 name="Oval 8"/>
            <p:cNvSpPr>
              <a:spLocks noChangeArrowheads="1"/>
            </p:cNvSpPr>
            <p:nvPr/>
          </p:nvSpPr>
          <p:spPr bwMode="auto">
            <a:xfrm>
              <a:off x="1143" y="2815"/>
              <a:ext cx="59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 name="Oval 9"/>
            <p:cNvSpPr>
              <a:spLocks noChangeArrowheads="1"/>
            </p:cNvSpPr>
            <p:nvPr/>
          </p:nvSpPr>
          <p:spPr bwMode="auto">
            <a:xfrm>
              <a:off x="1336" y="2632"/>
              <a:ext cx="75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0" name="Oval 10"/>
            <p:cNvSpPr>
              <a:spLocks noChangeArrowheads="1"/>
            </p:cNvSpPr>
            <p:nvPr/>
          </p:nvSpPr>
          <p:spPr bwMode="auto">
            <a:xfrm>
              <a:off x="1336" y="2997"/>
              <a:ext cx="75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1" name="Oval 11"/>
            <p:cNvSpPr>
              <a:spLocks noChangeArrowheads="1"/>
            </p:cNvSpPr>
            <p:nvPr/>
          </p:nvSpPr>
          <p:spPr bwMode="auto">
            <a:xfrm>
              <a:off x="1690" y="2646"/>
              <a:ext cx="757"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Oval 12"/>
            <p:cNvSpPr>
              <a:spLocks noChangeArrowheads="1"/>
            </p:cNvSpPr>
            <p:nvPr/>
          </p:nvSpPr>
          <p:spPr bwMode="auto">
            <a:xfrm>
              <a:off x="1690" y="3011"/>
              <a:ext cx="757"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Oval 13"/>
            <p:cNvSpPr>
              <a:spLocks noChangeArrowheads="1"/>
            </p:cNvSpPr>
            <p:nvPr/>
          </p:nvSpPr>
          <p:spPr bwMode="auto">
            <a:xfrm>
              <a:off x="2049" y="2815"/>
              <a:ext cx="59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Freeform 14"/>
            <p:cNvSpPr>
              <a:spLocks/>
            </p:cNvSpPr>
            <p:nvPr/>
          </p:nvSpPr>
          <p:spPr bwMode="auto">
            <a:xfrm>
              <a:off x="1237" y="2687"/>
              <a:ext cx="1261" cy="614"/>
            </a:xfrm>
            <a:custGeom>
              <a:avLst/>
              <a:gdLst>
                <a:gd name="T0" fmla="*/ 0 w 1261"/>
                <a:gd name="T1" fmla="*/ 325 h 614"/>
                <a:gd name="T2" fmla="*/ 279 w 1261"/>
                <a:gd name="T3" fmla="*/ 0 h 614"/>
                <a:gd name="T4" fmla="*/ 967 w 1261"/>
                <a:gd name="T5" fmla="*/ 25 h 614"/>
                <a:gd name="T6" fmla="*/ 1260 w 1261"/>
                <a:gd name="T7" fmla="*/ 229 h 614"/>
                <a:gd name="T8" fmla="*/ 1107 w 1261"/>
                <a:gd name="T9" fmla="*/ 588 h 614"/>
                <a:gd name="T10" fmla="*/ 330 w 1261"/>
                <a:gd name="T11" fmla="*/ 613 h 614"/>
                <a:gd name="T12" fmla="*/ 0 w 1261"/>
                <a:gd name="T13" fmla="*/ 325 h 614"/>
              </a:gdLst>
              <a:ahLst/>
              <a:cxnLst>
                <a:cxn ang="0">
                  <a:pos x="T0" y="T1"/>
                </a:cxn>
                <a:cxn ang="0">
                  <a:pos x="T2" y="T3"/>
                </a:cxn>
                <a:cxn ang="0">
                  <a:pos x="T4" y="T5"/>
                </a:cxn>
                <a:cxn ang="0">
                  <a:pos x="T6" y="T7"/>
                </a:cxn>
                <a:cxn ang="0">
                  <a:pos x="T8" y="T9"/>
                </a:cxn>
                <a:cxn ang="0">
                  <a:pos x="T10" y="T11"/>
                </a:cxn>
                <a:cxn ang="0">
                  <a:pos x="T12" y="T13"/>
                </a:cxn>
              </a:cxnLst>
              <a:rect l="0" t="0" r="r" b="b"/>
              <a:pathLst>
                <a:path w="1261" h="614">
                  <a:moveTo>
                    <a:pt x="0" y="325"/>
                  </a:moveTo>
                  <a:lnTo>
                    <a:pt x="279" y="0"/>
                  </a:lnTo>
                  <a:lnTo>
                    <a:pt x="967" y="25"/>
                  </a:lnTo>
                  <a:lnTo>
                    <a:pt x="1260" y="229"/>
                  </a:lnTo>
                  <a:lnTo>
                    <a:pt x="1107" y="588"/>
                  </a:lnTo>
                  <a:lnTo>
                    <a:pt x="330" y="613"/>
                  </a:lnTo>
                  <a:lnTo>
                    <a:pt x="0" y="325"/>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sp>
        <p:nvSpPr>
          <p:cNvPr id="15" name="Rectangle 15"/>
          <p:cNvSpPr>
            <a:spLocks noChangeArrowheads="1"/>
          </p:cNvSpPr>
          <p:nvPr/>
        </p:nvSpPr>
        <p:spPr bwMode="auto">
          <a:xfrm>
            <a:off x="3103562" y="4647590"/>
            <a:ext cx="179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b="1" dirty="0">
                <a:solidFill>
                  <a:srgbClr val="000000"/>
                </a:solidFill>
                <a:latin typeface="Arial" charset="0"/>
              </a:rPr>
              <a:t>158.101.145.0</a:t>
            </a:r>
          </a:p>
          <a:p>
            <a:pPr algn="ctr" eaLnBrk="0" hangingPunct="0"/>
            <a:r>
              <a:rPr lang="en-US" altLang="es-CO" b="1" dirty="0">
                <a:solidFill>
                  <a:srgbClr val="000000"/>
                </a:solidFill>
                <a:latin typeface="Arial" charset="0"/>
              </a:rPr>
              <a:t>(255.255.255.0)</a:t>
            </a:r>
          </a:p>
        </p:txBody>
      </p:sp>
      <p:grpSp>
        <p:nvGrpSpPr>
          <p:cNvPr id="16" name="Group 16"/>
          <p:cNvGrpSpPr>
            <a:grpSpLocks/>
          </p:cNvGrpSpPr>
          <p:nvPr/>
        </p:nvGrpSpPr>
        <p:grpSpPr bwMode="auto">
          <a:xfrm>
            <a:off x="1555750" y="3274402"/>
            <a:ext cx="2119312" cy="1168400"/>
            <a:chOff x="157" y="1960"/>
            <a:chExt cx="1502" cy="736"/>
          </a:xfrm>
        </p:grpSpPr>
        <p:sp>
          <p:nvSpPr>
            <p:cNvPr id="17" name="Oval 17"/>
            <p:cNvSpPr>
              <a:spLocks noChangeArrowheads="1"/>
            </p:cNvSpPr>
            <p:nvPr/>
          </p:nvSpPr>
          <p:spPr bwMode="auto">
            <a:xfrm>
              <a:off x="500" y="2143"/>
              <a:ext cx="292"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 name="Oval 18"/>
            <p:cNvSpPr>
              <a:spLocks noChangeArrowheads="1"/>
            </p:cNvSpPr>
            <p:nvPr/>
          </p:nvSpPr>
          <p:spPr bwMode="auto">
            <a:xfrm>
              <a:off x="157" y="2143"/>
              <a:ext cx="59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 name="Oval 19"/>
            <p:cNvSpPr>
              <a:spLocks noChangeArrowheads="1"/>
            </p:cNvSpPr>
            <p:nvPr/>
          </p:nvSpPr>
          <p:spPr bwMode="auto">
            <a:xfrm>
              <a:off x="350" y="1960"/>
              <a:ext cx="75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0" name="Oval 20"/>
            <p:cNvSpPr>
              <a:spLocks noChangeArrowheads="1"/>
            </p:cNvSpPr>
            <p:nvPr/>
          </p:nvSpPr>
          <p:spPr bwMode="auto">
            <a:xfrm>
              <a:off x="350" y="2325"/>
              <a:ext cx="756"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1" name="Oval 21"/>
            <p:cNvSpPr>
              <a:spLocks noChangeArrowheads="1"/>
            </p:cNvSpPr>
            <p:nvPr/>
          </p:nvSpPr>
          <p:spPr bwMode="auto">
            <a:xfrm>
              <a:off x="703" y="1974"/>
              <a:ext cx="757"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2" name="Oval 22"/>
            <p:cNvSpPr>
              <a:spLocks noChangeArrowheads="1"/>
            </p:cNvSpPr>
            <p:nvPr/>
          </p:nvSpPr>
          <p:spPr bwMode="auto">
            <a:xfrm>
              <a:off x="703" y="2339"/>
              <a:ext cx="757"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3" name="Oval 23"/>
            <p:cNvSpPr>
              <a:spLocks noChangeArrowheads="1"/>
            </p:cNvSpPr>
            <p:nvPr/>
          </p:nvSpPr>
          <p:spPr bwMode="auto">
            <a:xfrm>
              <a:off x="1062" y="2143"/>
              <a:ext cx="597" cy="357"/>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4" name="Freeform 24"/>
            <p:cNvSpPr>
              <a:spLocks/>
            </p:cNvSpPr>
            <p:nvPr/>
          </p:nvSpPr>
          <p:spPr bwMode="auto">
            <a:xfrm>
              <a:off x="250" y="2015"/>
              <a:ext cx="1261" cy="614"/>
            </a:xfrm>
            <a:custGeom>
              <a:avLst/>
              <a:gdLst>
                <a:gd name="T0" fmla="*/ 0 w 1261"/>
                <a:gd name="T1" fmla="*/ 325 h 614"/>
                <a:gd name="T2" fmla="*/ 279 w 1261"/>
                <a:gd name="T3" fmla="*/ 0 h 614"/>
                <a:gd name="T4" fmla="*/ 967 w 1261"/>
                <a:gd name="T5" fmla="*/ 25 h 614"/>
                <a:gd name="T6" fmla="*/ 1260 w 1261"/>
                <a:gd name="T7" fmla="*/ 229 h 614"/>
                <a:gd name="T8" fmla="*/ 1107 w 1261"/>
                <a:gd name="T9" fmla="*/ 588 h 614"/>
                <a:gd name="T10" fmla="*/ 330 w 1261"/>
                <a:gd name="T11" fmla="*/ 613 h 614"/>
                <a:gd name="T12" fmla="*/ 0 w 1261"/>
                <a:gd name="T13" fmla="*/ 325 h 614"/>
              </a:gdLst>
              <a:ahLst/>
              <a:cxnLst>
                <a:cxn ang="0">
                  <a:pos x="T0" y="T1"/>
                </a:cxn>
                <a:cxn ang="0">
                  <a:pos x="T2" y="T3"/>
                </a:cxn>
                <a:cxn ang="0">
                  <a:pos x="T4" y="T5"/>
                </a:cxn>
                <a:cxn ang="0">
                  <a:pos x="T6" y="T7"/>
                </a:cxn>
                <a:cxn ang="0">
                  <a:pos x="T8" y="T9"/>
                </a:cxn>
                <a:cxn ang="0">
                  <a:pos x="T10" y="T11"/>
                </a:cxn>
                <a:cxn ang="0">
                  <a:pos x="T12" y="T13"/>
                </a:cxn>
              </a:cxnLst>
              <a:rect l="0" t="0" r="r" b="b"/>
              <a:pathLst>
                <a:path w="1261" h="614">
                  <a:moveTo>
                    <a:pt x="0" y="325"/>
                  </a:moveTo>
                  <a:lnTo>
                    <a:pt x="279" y="0"/>
                  </a:lnTo>
                  <a:lnTo>
                    <a:pt x="967" y="25"/>
                  </a:lnTo>
                  <a:lnTo>
                    <a:pt x="1260" y="229"/>
                  </a:lnTo>
                  <a:lnTo>
                    <a:pt x="1107" y="588"/>
                  </a:lnTo>
                  <a:lnTo>
                    <a:pt x="330" y="613"/>
                  </a:lnTo>
                  <a:lnTo>
                    <a:pt x="0" y="325"/>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sp>
        <p:nvSpPr>
          <p:cNvPr id="25" name="Rectangle 25"/>
          <p:cNvSpPr>
            <a:spLocks noChangeArrowheads="1"/>
          </p:cNvSpPr>
          <p:nvPr/>
        </p:nvSpPr>
        <p:spPr bwMode="auto">
          <a:xfrm>
            <a:off x="1712912" y="3580790"/>
            <a:ext cx="179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b="1">
                <a:solidFill>
                  <a:srgbClr val="000000"/>
                </a:solidFill>
                <a:latin typeface="Arial" charset="0"/>
              </a:rPr>
              <a:t>158.101.112.0</a:t>
            </a:r>
          </a:p>
          <a:p>
            <a:pPr algn="ctr" eaLnBrk="0" hangingPunct="0"/>
            <a:r>
              <a:rPr lang="en-US" altLang="es-CO" b="1">
                <a:solidFill>
                  <a:srgbClr val="000000"/>
                </a:solidFill>
                <a:latin typeface="Arial" charset="0"/>
              </a:rPr>
              <a:t>(255.255.255.0)</a:t>
            </a:r>
          </a:p>
        </p:txBody>
      </p:sp>
      <p:sp>
        <p:nvSpPr>
          <p:cNvPr id="26" name="Line 26"/>
          <p:cNvSpPr>
            <a:spLocks noChangeShapeType="1"/>
          </p:cNvSpPr>
          <p:nvPr/>
        </p:nvSpPr>
        <p:spPr bwMode="auto">
          <a:xfrm>
            <a:off x="3421062" y="4582502"/>
            <a:ext cx="1157288" cy="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7" name="Line 27"/>
          <p:cNvSpPr>
            <a:spLocks noChangeShapeType="1"/>
          </p:cNvSpPr>
          <p:nvPr/>
        </p:nvSpPr>
        <p:spPr bwMode="auto">
          <a:xfrm>
            <a:off x="2762250" y="2556852"/>
            <a:ext cx="0" cy="9525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8" name="Line 28"/>
          <p:cNvSpPr>
            <a:spLocks noChangeShapeType="1"/>
          </p:cNvSpPr>
          <p:nvPr/>
        </p:nvSpPr>
        <p:spPr bwMode="auto">
          <a:xfrm>
            <a:off x="3752850" y="2556852"/>
            <a:ext cx="4762" cy="202565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9" name="Rectangle 29"/>
          <p:cNvSpPr>
            <a:spLocks noChangeArrowheads="1"/>
          </p:cNvSpPr>
          <p:nvPr/>
        </p:nvSpPr>
        <p:spPr bwMode="blackWhite">
          <a:xfrm>
            <a:off x="2292350" y="2296502"/>
            <a:ext cx="1930400" cy="590550"/>
          </a:xfrm>
          <a:prstGeom prst="rect">
            <a:avLst/>
          </a:prstGeom>
          <a:solidFill>
            <a:srgbClr val="33CCCC"/>
          </a:solidFill>
          <a:ln w="9525">
            <a:solidFill>
              <a:srgbClr val="EA451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0" name="Rectangle 30"/>
          <p:cNvSpPr>
            <a:spLocks noChangeArrowheads="1"/>
          </p:cNvSpPr>
          <p:nvPr/>
        </p:nvSpPr>
        <p:spPr bwMode="auto">
          <a:xfrm>
            <a:off x="2306637" y="2401277"/>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b="1">
                <a:latin typeface="Arial" charset="0"/>
              </a:rPr>
              <a:t>Layer 3 Switch</a:t>
            </a:r>
          </a:p>
        </p:txBody>
      </p:sp>
      <p:sp>
        <p:nvSpPr>
          <p:cNvPr id="31" name="Line 31"/>
          <p:cNvSpPr>
            <a:spLocks noChangeShapeType="1"/>
          </p:cNvSpPr>
          <p:nvPr/>
        </p:nvSpPr>
        <p:spPr bwMode="auto">
          <a:xfrm>
            <a:off x="1990725" y="3515702"/>
            <a:ext cx="1149350" cy="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2" name="31 Rectángulo"/>
          <p:cNvSpPr/>
          <p:nvPr/>
        </p:nvSpPr>
        <p:spPr>
          <a:xfrm>
            <a:off x="6602533" y="2113366"/>
            <a:ext cx="4428881" cy="1477328"/>
          </a:xfrm>
          <a:prstGeom prst="rect">
            <a:avLst/>
          </a:prstGeom>
        </p:spPr>
        <p:txBody>
          <a:bodyPr wrap="square">
            <a:spAutoFit/>
          </a:bodyPr>
          <a:lstStyle/>
          <a:p>
            <a:pPr marL="349250" indent="-349250">
              <a:buFont typeface="Arial" panose="020B0604020202020204" pitchFamily="34" charset="0"/>
              <a:buChar char="•"/>
            </a:pPr>
            <a:r>
              <a:rPr lang="en-US" altLang="es-CO" dirty="0"/>
              <a:t>Forwarding decisions are based solely on Network ID (IP address plus subnet mask)</a:t>
            </a:r>
          </a:p>
          <a:p>
            <a:pPr marL="349250" indent="-349250">
              <a:buFont typeface="Arial" panose="020B0604020202020204" pitchFamily="34" charset="0"/>
              <a:buChar char="•"/>
            </a:pPr>
            <a:r>
              <a:rPr lang="en-US" altLang="es-CO" dirty="0"/>
              <a:t>Subnets can help control network traffic</a:t>
            </a:r>
          </a:p>
          <a:p>
            <a:pPr marL="349250" indent="-349250">
              <a:buFont typeface="Arial" panose="020B0604020202020204" pitchFamily="34" charset="0"/>
              <a:buChar char="•"/>
            </a:pPr>
            <a:r>
              <a:rPr lang="en-US" altLang="es-CO" dirty="0"/>
              <a:t>This type of routing is </a:t>
            </a:r>
            <a:br>
              <a:rPr lang="en-US" altLang="es-CO" dirty="0"/>
            </a:br>
            <a:r>
              <a:rPr lang="en-US" altLang="es-CO" dirty="0"/>
              <a:t>internetwork routing</a:t>
            </a:r>
          </a:p>
        </p:txBody>
      </p:sp>
      <p:sp>
        <p:nvSpPr>
          <p:cNvPr id="33" name="32 CuadroTexto"/>
          <p:cNvSpPr txBox="1"/>
          <p:nvPr/>
        </p:nvSpPr>
        <p:spPr>
          <a:xfrm>
            <a:off x="2494967" y="5532345"/>
            <a:ext cx="801823" cy="369332"/>
          </a:xfrm>
          <a:prstGeom prst="rect">
            <a:avLst/>
          </a:prstGeom>
          <a:noFill/>
        </p:spPr>
        <p:txBody>
          <a:bodyPr wrap="none" rtlCol="0">
            <a:spAutoFit/>
          </a:bodyPr>
          <a:lstStyle/>
          <a:p>
            <a:r>
              <a:rPr lang="es-CO" b="1" dirty="0" err="1">
                <a:solidFill>
                  <a:srgbClr val="0070C0"/>
                </a:solidFill>
              </a:rPr>
              <a:t>VLANs</a:t>
            </a:r>
            <a:endParaRPr lang="es-CO" b="1" dirty="0">
              <a:solidFill>
                <a:srgbClr val="0070C0"/>
              </a:solidFill>
            </a:endParaRPr>
          </a:p>
        </p:txBody>
      </p:sp>
    </p:spTree>
    <p:extLst>
      <p:ext uri="{BB962C8B-B14F-4D97-AF65-F5344CB8AC3E}">
        <p14:creationId xmlns:p14="http://schemas.microsoft.com/office/powerpoint/2010/main" val="5778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8C2956-42DA-4340-99BC-BAF10D8BCD48}"/>
              </a:ext>
            </a:extLst>
          </p:cNvPr>
          <p:cNvSpPr>
            <a:spLocks noGrp="1"/>
          </p:cNvSpPr>
          <p:nvPr>
            <p:ph type="title"/>
          </p:nvPr>
        </p:nvSpPr>
        <p:spPr>
          <a:xfrm>
            <a:off x="683206" y="0"/>
            <a:ext cx="11074400" cy="1054374"/>
          </a:xfrm>
        </p:spPr>
        <p:txBody>
          <a:bodyPr/>
          <a:lstStyle/>
          <a:p>
            <a:r>
              <a:rPr lang="es-CO" dirty="0" err="1">
                <a:solidFill>
                  <a:srgbClr val="FF0000"/>
                </a:solidFill>
              </a:rPr>
              <a:t>Stacking</a:t>
            </a:r>
            <a:endParaRPr lang="es-CO" dirty="0">
              <a:solidFill>
                <a:srgbClr val="FF0000"/>
              </a:solidFill>
            </a:endParaRPr>
          </a:p>
        </p:txBody>
      </p:sp>
      <p:sp>
        <p:nvSpPr>
          <p:cNvPr id="4" name="3 Marcador de fecha"/>
          <p:cNvSpPr>
            <a:spLocks noGrp="1"/>
          </p:cNvSpPr>
          <p:nvPr>
            <p:ph type="dt" sz="half" idx="10"/>
          </p:nvPr>
        </p:nvSpPr>
        <p:spPr/>
        <p:txBody>
          <a:bodyPr/>
          <a:lstStyle/>
          <a:p>
            <a:fld id="{C1C9F099-BA54-4AE8-A5EA-DF7E015ADB1C}" type="datetime1">
              <a:rPr lang="es-CO" smtClean="0"/>
              <a:t>15/10/2022</a:t>
            </a:fld>
            <a:endParaRPr lang="es-CO"/>
          </a:p>
        </p:txBody>
      </p:sp>
      <p:sp>
        <p:nvSpPr>
          <p:cNvPr id="5" name="4 Marcador de pie de página"/>
          <p:cNvSpPr>
            <a:spLocks noGrp="1"/>
          </p:cNvSpPr>
          <p:nvPr>
            <p:ph type="ftr" sz="quarter" idx="11"/>
          </p:nvPr>
        </p:nvSpPr>
        <p:spPr/>
        <p:txBody>
          <a:bodyPr/>
          <a:lstStyle/>
          <a:p>
            <a:r>
              <a:rPr lang="es-CO"/>
              <a:t>Switching &amp; routing</a:t>
            </a:r>
          </a:p>
        </p:txBody>
      </p:sp>
      <p:sp>
        <p:nvSpPr>
          <p:cNvPr id="6" name="5 Marcador de número de diapositiva"/>
          <p:cNvSpPr>
            <a:spLocks noGrp="1"/>
          </p:cNvSpPr>
          <p:nvPr>
            <p:ph type="sldNum" sz="quarter" idx="12"/>
          </p:nvPr>
        </p:nvSpPr>
        <p:spPr/>
        <p:txBody>
          <a:bodyPr/>
          <a:lstStyle/>
          <a:p>
            <a:fld id="{1D98C600-A5FB-4C43-9210-1E9FA66CBA4A}" type="slidenum">
              <a:rPr lang="es-CO" smtClean="0"/>
              <a:t>9</a:t>
            </a:fld>
            <a:endParaRPr lang="es-CO"/>
          </a:p>
        </p:txBody>
      </p:sp>
      <p:sp>
        <p:nvSpPr>
          <p:cNvPr id="3" name="Rectángulo 2">
            <a:extLst>
              <a:ext uri="{FF2B5EF4-FFF2-40B4-BE49-F238E27FC236}">
                <a16:creationId xmlns:a16="http://schemas.microsoft.com/office/drawing/2014/main" id="{38369E7C-2C8D-485E-AB59-92AC69850430}"/>
              </a:ext>
            </a:extLst>
          </p:cNvPr>
          <p:cNvSpPr/>
          <p:nvPr/>
        </p:nvSpPr>
        <p:spPr>
          <a:xfrm>
            <a:off x="628336" y="1322155"/>
            <a:ext cx="7037723" cy="5724644"/>
          </a:xfrm>
          <a:prstGeom prst="rect">
            <a:avLst/>
          </a:prstGeom>
        </p:spPr>
        <p:txBody>
          <a:bodyPr wrap="square">
            <a:spAutoFit/>
          </a:bodyPr>
          <a:lstStyle/>
          <a:p>
            <a:pPr marL="285750" indent="-285750">
              <a:buFont typeface="Arial" panose="020B0604020202020204" pitchFamily="34" charset="0"/>
              <a:buChar char="•"/>
            </a:pPr>
            <a:r>
              <a:rPr lang="es-CO" b="0" i="0" dirty="0">
                <a:solidFill>
                  <a:srgbClr val="222222"/>
                </a:solidFill>
                <a:effectLst/>
                <a:cs typeface="Arial" panose="020B0604020202020204" pitchFamily="34" charset="0"/>
              </a:rPr>
              <a:t>Un conmutador (</a:t>
            </a:r>
            <a:r>
              <a:rPr lang="es-CO" b="0" i="0" dirty="0" err="1">
                <a:solidFill>
                  <a:srgbClr val="222222"/>
                </a:solidFill>
                <a:effectLst/>
                <a:cs typeface="Arial" panose="020B0604020202020204" pitchFamily="34" charset="0"/>
              </a:rPr>
              <a:t>switch</a:t>
            </a:r>
            <a:r>
              <a:rPr lang="es-CO" b="0" i="0" dirty="0">
                <a:solidFill>
                  <a:srgbClr val="222222"/>
                </a:solidFill>
                <a:effectLst/>
                <a:cs typeface="Arial" panose="020B0604020202020204" pitchFamily="34" charset="0"/>
              </a:rPr>
              <a:t>) apilable es un conmutador de red que es completamente funcional y funciona independientemente, pero que también se puede configurar para funcionar junto con uno o más conmutadores de red en una pila.</a:t>
            </a:r>
          </a:p>
          <a:p>
            <a:pPr marL="285750" indent="-285750">
              <a:buFont typeface="Arial" panose="020B0604020202020204" pitchFamily="34" charset="0"/>
              <a:buChar char="•"/>
            </a:pPr>
            <a:endParaRPr lang="es-CO" sz="2000" b="0" i="0" dirty="0">
              <a:solidFill>
                <a:srgbClr val="222222"/>
              </a:solidFill>
              <a:effectLst/>
              <a:cs typeface="Arial" panose="020B0604020202020204" pitchFamily="34" charset="0"/>
            </a:endParaRPr>
          </a:p>
          <a:p>
            <a:pPr marL="285750" indent="-285750">
              <a:buFont typeface="Arial" panose="020B0604020202020204" pitchFamily="34" charset="0"/>
              <a:buChar char="•"/>
            </a:pPr>
            <a:r>
              <a:rPr lang="es-CO" dirty="0">
                <a:solidFill>
                  <a:srgbClr val="002060"/>
                </a:solidFill>
                <a:cs typeface="Arial" panose="020B0604020202020204" pitchFamily="34" charset="0"/>
              </a:rPr>
              <a:t>El apilamiento es propietario.</a:t>
            </a:r>
          </a:p>
          <a:p>
            <a:pPr marL="285750" indent="-285750">
              <a:buFont typeface="Arial" panose="020B0604020202020204" pitchFamily="34" charset="0"/>
              <a:buChar char="•"/>
            </a:pPr>
            <a:endParaRPr lang="es-CO" sz="2000" dirty="0">
              <a:solidFill>
                <a:srgbClr val="222222"/>
              </a:solidFill>
              <a:cs typeface="Arial" panose="020B0604020202020204" pitchFamily="34" charset="0"/>
            </a:endParaRPr>
          </a:p>
          <a:p>
            <a:pPr marL="285750" indent="-285750">
              <a:buFont typeface="Arial" panose="020B0604020202020204" pitchFamily="34" charset="0"/>
              <a:buChar char="•"/>
            </a:pPr>
            <a:r>
              <a:rPr lang="es-CO" dirty="0">
                <a:solidFill>
                  <a:srgbClr val="222222"/>
                </a:solidFill>
                <a:cs typeface="Arial" panose="020B0604020202020204" pitchFamily="34" charset="0"/>
              </a:rPr>
              <a:t>C</a:t>
            </a:r>
            <a:r>
              <a:rPr lang="es-CO" dirty="0">
                <a:cs typeface="Arial" panose="020B0604020202020204" pitchFamily="34" charset="0"/>
              </a:rPr>
              <a:t>onsiste en agrupar diversos </a:t>
            </a:r>
            <a:r>
              <a:rPr lang="es-CO" dirty="0" err="1">
                <a:cs typeface="Arial" panose="020B0604020202020204" pitchFamily="34" charset="0"/>
              </a:rPr>
              <a:t>switches</a:t>
            </a:r>
            <a:r>
              <a:rPr lang="es-CO" dirty="0">
                <a:cs typeface="Arial" panose="020B0604020202020204" pitchFamily="34" charset="0"/>
              </a:rPr>
              <a:t> de manera que de cara  la red aparentan ser un solo dispositivo. Una sola </a:t>
            </a:r>
            <a:r>
              <a:rPr lang="es-CO" dirty="0" err="1">
                <a:cs typeface="Arial" panose="020B0604020202020204" pitchFamily="34" charset="0"/>
              </a:rPr>
              <a:t>dir.</a:t>
            </a:r>
            <a:r>
              <a:rPr lang="es-CO" dirty="0">
                <a:cs typeface="Arial" panose="020B0604020202020204" pitchFamily="34" charset="0"/>
              </a:rPr>
              <a:t> IP por pila.</a:t>
            </a:r>
          </a:p>
          <a:p>
            <a:pPr marL="285750" indent="-285750">
              <a:buFont typeface="Arial" panose="020B0604020202020204" pitchFamily="34" charset="0"/>
              <a:buChar char="•"/>
            </a:pPr>
            <a:endParaRPr lang="es-CO" dirty="0">
              <a:cs typeface="Arial" panose="020B0604020202020204" pitchFamily="34" charset="0"/>
            </a:endParaRPr>
          </a:p>
          <a:p>
            <a:pPr marL="285750" indent="-285750">
              <a:buFont typeface="Arial" panose="020B0604020202020204" pitchFamily="34" charset="0"/>
              <a:buChar char="•"/>
            </a:pPr>
            <a:r>
              <a:rPr lang="es-CO" sz="2000" dirty="0">
                <a:solidFill>
                  <a:srgbClr val="002060"/>
                </a:solidFill>
                <a:cs typeface="Arial" panose="020B0604020202020204" pitchFamily="34" charset="0"/>
              </a:rPr>
              <a:t>¿Y cómo se realiza este apilamiento? </a:t>
            </a:r>
          </a:p>
          <a:p>
            <a:pPr marL="285750" indent="-285750">
              <a:buFont typeface="Arial" panose="020B0604020202020204" pitchFamily="34" charset="0"/>
              <a:buChar char="•"/>
            </a:pPr>
            <a:r>
              <a:rPr lang="es-CO" dirty="0">
                <a:cs typeface="Arial" panose="020B0604020202020204" pitchFamily="34" charset="0"/>
              </a:rPr>
              <a:t>Para ello los </a:t>
            </a:r>
            <a:r>
              <a:rPr lang="es-CO" dirty="0" err="1">
                <a:cs typeface="Arial" panose="020B0604020202020204" pitchFamily="34" charset="0"/>
              </a:rPr>
              <a:t>switchs</a:t>
            </a:r>
            <a:r>
              <a:rPr lang="es-CO" dirty="0">
                <a:cs typeface="Arial" panose="020B0604020202020204" pitchFamily="34" charset="0"/>
              </a:rPr>
              <a:t> que permiten esta acción disponen de unos puertos específicos para ser enlazados entre sí, empleando conectores dedicados (pueden ser de cobre o FO) pero no se trata de cables de red convencionales. Las dos configuraciones que se pueden emplear son la cadena (</a:t>
            </a:r>
            <a:r>
              <a:rPr lang="es-CO" dirty="0" err="1">
                <a:cs typeface="Arial" panose="020B0604020202020204" pitchFamily="34" charset="0"/>
              </a:rPr>
              <a:t>chain</a:t>
            </a:r>
            <a:r>
              <a:rPr lang="es-CO" dirty="0">
                <a:cs typeface="Arial" panose="020B0604020202020204" pitchFamily="34" charset="0"/>
              </a:rPr>
              <a:t>) o el anillo (ring)…</a:t>
            </a:r>
          </a:p>
          <a:p>
            <a:endParaRPr lang="es-CO" dirty="0"/>
          </a:p>
          <a:p>
            <a:endParaRPr lang="es-CO" dirty="0"/>
          </a:p>
          <a:p>
            <a:endParaRPr lang="es-CO" dirty="0"/>
          </a:p>
          <a:p>
            <a:endParaRPr lang="es-CO" dirty="0"/>
          </a:p>
        </p:txBody>
      </p:sp>
      <p:pic>
        <p:nvPicPr>
          <p:cNvPr id="10" name="Imagen 9">
            <a:extLst>
              <a:ext uri="{FF2B5EF4-FFF2-40B4-BE49-F238E27FC236}">
                <a16:creationId xmlns:a16="http://schemas.microsoft.com/office/drawing/2014/main" id="{4C1ED149-806C-461E-B3E0-3866EA73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060" y="1846543"/>
            <a:ext cx="3892893" cy="2141091"/>
          </a:xfrm>
          <a:prstGeom prst="rect">
            <a:avLst/>
          </a:prstGeom>
        </p:spPr>
      </p:pic>
      <p:pic>
        <p:nvPicPr>
          <p:cNvPr id="12" name="Imagen 11">
            <a:extLst>
              <a:ext uri="{FF2B5EF4-FFF2-40B4-BE49-F238E27FC236}">
                <a16:creationId xmlns:a16="http://schemas.microsoft.com/office/drawing/2014/main" id="{F706974F-5872-4A0A-931F-BC4733D79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2" y="4394339"/>
            <a:ext cx="3902977" cy="1582288"/>
          </a:xfrm>
          <a:prstGeom prst="rect">
            <a:avLst/>
          </a:prstGeom>
        </p:spPr>
      </p:pic>
    </p:spTree>
    <p:extLst>
      <p:ext uri="{BB962C8B-B14F-4D97-AF65-F5344CB8AC3E}">
        <p14:creationId xmlns:p14="http://schemas.microsoft.com/office/powerpoint/2010/main" val="3861754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1475" y="199995"/>
            <a:ext cx="11074400" cy="984036"/>
          </a:xfrm>
        </p:spPr>
        <p:txBody>
          <a:bodyPr/>
          <a:lstStyle/>
          <a:p>
            <a:r>
              <a:rPr lang="es-CO" dirty="0" err="1">
                <a:solidFill>
                  <a:srgbClr val="FF0000"/>
                </a:solidFill>
              </a:rPr>
              <a:t>Routing</a:t>
            </a:r>
            <a:endParaRPr lang="es-CO" dirty="0">
              <a:solidFill>
                <a:srgbClr val="FF0000"/>
              </a:solidFill>
            </a:endParaRPr>
          </a:p>
        </p:txBody>
      </p:sp>
      <p:sp>
        <p:nvSpPr>
          <p:cNvPr id="49" name="48 Marcador de fecha"/>
          <p:cNvSpPr>
            <a:spLocks noGrp="1"/>
          </p:cNvSpPr>
          <p:nvPr>
            <p:ph type="dt" sz="half" idx="10"/>
          </p:nvPr>
        </p:nvSpPr>
        <p:spPr/>
        <p:txBody>
          <a:bodyPr/>
          <a:lstStyle/>
          <a:p>
            <a:fld id="{FF919DF5-70FF-4547-A325-F4B19548C293}" type="datetime1">
              <a:rPr lang="es-CO" smtClean="0"/>
              <a:t>15/10/2022</a:t>
            </a:fld>
            <a:endParaRPr lang="es-CO"/>
          </a:p>
        </p:txBody>
      </p:sp>
      <p:sp>
        <p:nvSpPr>
          <p:cNvPr id="50" name="49 Marcador de pie de página"/>
          <p:cNvSpPr>
            <a:spLocks noGrp="1"/>
          </p:cNvSpPr>
          <p:nvPr>
            <p:ph type="ftr" sz="quarter" idx="11"/>
          </p:nvPr>
        </p:nvSpPr>
        <p:spPr/>
        <p:txBody>
          <a:bodyPr/>
          <a:lstStyle/>
          <a:p>
            <a:r>
              <a:rPr lang="es-CO"/>
              <a:t>Switching &amp; routing</a:t>
            </a:r>
          </a:p>
        </p:txBody>
      </p:sp>
      <p:sp>
        <p:nvSpPr>
          <p:cNvPr id="51" name="50 Marcador de número de diapositiva"/>
          <p:cNvSpPr>
            <a:spLocks noGrp="1"/>
          </p:cNvSpPr>
          <p:nvPr>
            <p:ph type="sldNum" sz="quarter" idx="12"/>
          </p:nvPr>
        </p:nvSpPr>
        <p:spPr/>
        <p:txBody>
          <a:bodyPr/>
          <a:lstStyle/>
          <a:p>
            <a:fld id="{1D98C600-A5FB-4C43-9210-1E9FA66CBA4A}" type="slidenum">
              <a:rPr lang="es-CO" smtClean="0"/>
              <a:t>90</a:t>
            </a:fld>
            <a:endParaRPr lang="es-CO"/>
          </a:p>
        </p:txBody>
      </p:sp>
      <p:sp>
        <p:nvSpPr>
          <p:cNvPr id="3" name="Rectangle 3"/>
          <p:cNvSpPr txBox="1">
            <a:spLocks noChangeArrowheads="1"/>
          </p:cNvSpPr>
          <p:nvPr/>
        </p:nvSpPr>
        <p:spPr>
          <a:xfrm>
            <a:off x="4445000" y="2001961"/>
            <a:ext cx="5086350" cy="1962150"/>
          </a:xfrm>
          <a:prstGeom prst="rect">
            <a:avLst/>
          </a:prstGeom>
          <a:noFill/>
          <a:ln/>
        </p:spPr>
        <p:txBody>
          <a:bodyPr lIns="92075" tIns="46038" rIns="92075" bIns="46038"/>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lnSpc>
                <a:spcPct val="75000"/>
              </a:lnSpc>
              <a:spcBef>
                <a:spcPct val="61000"/>
              </a:spcBef>
            </a:pPr>
            <a:r>
              <a:rPr lang="en-US" altLang="es-CO" sz="2400"/>
              <a:t>Placing a bridge engine between the router and the subnet allows multiple connections to </a:t>
            </a:r>
            <a:br>
              <a:rPr lang="en-US" altLang="es-CO" sz="2400"/>
            </a:br>
            <a:r>
              <a:rPr lang="en-US" altLang="es-CO" sz="2400"/>
              <a:t>the subnet</a:t>
            </a:r>
          </a:p>
          <a:p>
            <a:pPr marL="349250" indent="-349250">
              <a:lnSpc>
                <a:spcPct val="75000"/>
              </a:lnSpc>
              <a:spcBef>
                <a:spcPct val="61000"/>
              </a:spcBef>
            </a:pPr>
            <a:r>
              <a:rPr lang="en-US" altLang="es-CO" sz="2400"/>
              <a:t>A router forwards based </a:t>
            </a:r>
            <a:br>
              <a:rPr lang="en-US" altLang="es-CO" sz="2400"/>
            </a:br>
            <a:r>
              <a:rPr lang="en-US" altLang="es-CO" sz="2400"/>
              <a:t>on IP address</a:t>
            </a:r>
          </a:p>
          <a:p>
            <a:pPr marL="349250" indent="-349250">
              <a:lnSpc>
                <a:spcPct val="75000"/>
              </a:lnSpc>
              <a:spcBef>
                <a:spcPct val="61000"/>
              </a:spcBef>
            </a:pPr>
            <a:r>
              <a:rPr lang="en-US" altLang="es-CO" sz="2400"/>
              <a:t>A bridge forwards based on </a:t>
            </a:r>
            <a:br>
              <a:rPr lang="en-US" altLang="es-CO" sz="2400"/>
            </a:br>
            <a:r>
              <a:rPr lang="en-US" altLang="es-CO" sz="2400"/>
              <a:t>MAC address</a:t>
            </a:r>
          </a:p>
        </p:txBody>
      </p:sp>
      <p:sp>
        <p:nvSpPr>
          <p:cNvPr id="4" name="Line 4"/>
          <p:cNvSpPr>
            <a:spLocks noChangeShapeType="1"/>
          </p:cNvSpPr>
          <p:nvPr/>
        </p:nvSpPr>
        <p:spPr bwMode="auto">
          <a:xfrm flipV="1">
            <a:off x="2425700" y="3165598"/>
            <a:ext cx="0" cy="7620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 name="Line 5"/>
          <p:cNvSpPr>
            <a:spLocks noChangeShapeType="1"/>
          </p:cNvSpPr>
          <p:nvPr/>
        </p:nvSpPr>
        <p:spPr bwMode="auto">
          <a:xfrm flipV="1">
            <a:off x="1816100" y="2251198"/>
            <a:ext cx="0" cy="5334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 name="Line 6"/>
          <p:cNvSpPr>
            <a:spLocks noChangeShapeType="1"/>
          </p:cNvSpPr>
          <p:nvPr/>
        </p:nvSpPr>
        <p:spPr bwMode="auto">
          <a:xfrm flipV="1">
            <a:off x="3035300" y="2251198"/>
            <a:ext cx="0" cy="5334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7" name="Rectangle 7"/>
          <p:cNvSpPr>
            <a:spLocks noChangeArrowheads="1"/>
          </p:cNvSpPr>
          <p:nvPr/>
        </p:nvSpPr>
        <p:spPr bwMode="auto">
          <a:xfrm>
            <a:off x="2422525" y="3408486"/>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158.101.112.0</a:t>
            </a:r>
          </a:p>
        </p:txBody>
      </p:sp>
      <p:sp>
        <p:nvSpPr>
          <p:cNvPr id="8" name="Rectangle 8"/>
          <p:cNvSpPr>
            <a:spLocks noChangeArrowheads="1"/>
          </p:cNvSpPr>
          <p:nvPr/>
        </p:nvSpPr>
        <p:spPr bwMode="auto">
          <a:xfrm>
            <a:off x="2498725" y="1886073"/>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158.101.48.0</a:t>
            </a:r>
          </a:p>
        </p:txBody>
      </p:sp>
      <p:sp>
        <p:nvSpPr>
          <p:cNvPr id="9" name="Rectangle 9"/>
          <p:cNvSpPr>
            <a:spLocks noChangeArrowheads="1"/>
          </p:cNvSpPr>
          <p:nvPr/>
        </p:nvSpPr>
        <p:spPr bwMode="auto">
          <a:xfrm>
            <a:off x="974725" y="1886073"/>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158.101.32.0</a:t>
            </a:r>
          </a:p>
        </p:txBody>
      </p:sp>
      <p:grpSp>
        <p:nvGrpSpPr>
          <p:cNvPr id="10" name="Group 10"/>
          <p:cNvGrpSpPr>
            <a:grpSpLocks/>
          </p:cNvGrpSpPr>
          <p:nvPr/>
        </p:nvGrpSpPr>
        <p:grpSpPr bwMode="auto">
          <a:xfrm>
            <a:off x="857250" y="5210298"/>
            <a:ext cx="3190875" cy="901700"/>
            <a:chOff x="180" y="3316"/>
            <a:chExt cx="2261" cy="568"/>
          </a:xfrm>
        </p:grpSpPr>
        <p:sp>
          <p:nvSpPr>
            <p:cNvPr id="11" name="Line 11"/>
            <p:cNvSpPr>
              <a:spLocks noChangeShapeType="1"/>
            </p:cNvSpPr>
            <p:nvPr/>
          </p:nvSpPr>
          <p:spPr bwMode="auto">
            <a:xfrm>
              <a:off x="1320" y="3696"/>
              <a:ext cx="953" cy="0"/>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Oval 12"/>
            <p:cNvSpPr>
              <a:spLocks noChangeArrowheads="1"/>
            </p:cNvSpPr>
            <p:nvPr/>
          </p:nvSpPr>
          <p:spPr bwMode="auto">
            <a:xfrm>
              <a:off x="180" y="3316"/>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Oval 13"/>
            <p:cNvSpPr>
              <a:spLocks noChangeArrowheads="1"/>
            </p:cNvSpPr>
            <p:nvPr/>
          </p:nvSpPr>
          <p:spPr bwMode="auto">
            <a:xfrm>
              <a:off x="408" y="3316"/>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Oval 14"/>
            <p:cNvSpPr>
              <a:spLocks noChangeArrowheads="1"/>
            </p:cNvSpPr>
            <p:nvPr/>
          </p:nvSpPr>
          <p:spPr bwMode="auto">
            <a:xfrm>
              <a:off x="635" y="3316"/>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5" name="Oval 15"/>
            <p:cNvSpPr>
              <a:spLocks noChangeArrowheads="1"/>
            </p:cNvSpPr>
            <p:nvPr/>
          </p:nvSpPr>
          <p:spPr bwMode="auto">
            <a:xfrm>
              <a:off x="860" y="3316"/>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6" name="Oval 16"/>
            <p:cNvSpPr>
              <a:spLocks noChangeArrowheads="1"/>
            </p:cNvSpPr>
            <p:nvPr/>
          </p:nvSpPr>
          <p:spPr bwMode="auto">
            <a:xfrm>
              <a:off x="1087" y="3316"/>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7" name="Oval 17"/>
            <p:cNvSpPr>
              <a:spLocks noChangeArrowheads="1"/>
            </p:cNvSpPr>
            <p:nvPr/>
          </p:nvSpPr>
          <p:spPr bwMode="auto">
            <a:xfrm>
              <a:off x="1315" y="3316"/>
              <a:ext cx="446"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 name="Oval 18"/>
            <p:cNvSpPr>
              <a:spLocks noChangeArrowheads="1"/>
            </p:cNvSpPr>
            <p:nvPr/>
          </p:nvSpPr>
          <p:spPr bwMode="auto">
            <a:xfrm>
              <a:off x="1542" y="3316"/>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 name="Oval 19"/>
            <p:cNvSpPr>
              <a:spLocks noChangeArrowheads="1"/>
            </p:cNvSpPr>
            <p:nvPr/>
          </p:nvSpPr>
          <p:spPr bwMode="auto">
            <a:xfrm>
              <a:off x="1769" y="3316"/>
              <a:ext cx="445"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0" name="Oval 20"/>
            <p:cNvSpPr>
              <a:spLocks noChangeArrowheads="1"/>
            </p:cNvSpPr>
            <p:nvPr/>
          </p:nvSpPr>
          <p:spPr bwMode="auto">
            <a:xfrm>
              <a:off x="1994" y="3316"/>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1" name="Oval 21"/>
            <p:cNvSpPr>
              <a:spLocks noChangeArrowheads="1"/>
            </p:cNvSpPr>
            <p:nvPr/>
          </p:nvSpPr>
          <p:spPr bwMode="auto">
            <a:xfrm>
              <a:off x="180" y="3460"/>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2" name="Oval 22"/>
            <p:cNvSpPr>
              <a:spLocks noChangeArrowheads="1"/>
            </p:cNvSpPr>
            <p:nvPr/>
          </p:nvSpPr>
          <p:spPr bwMode="auto">
            <a:xfrm>
              <a:off x="408" y="3460"/>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3" name="Oval 23"/>
            <p:cNvSpPr>
              <a:spLocks noChangeArrowheads="1"/>
            </p:cNvSpPr>
            <p:nvPr/>
          </p:nvSpPr>
          <p:spPr bwMode="auto">
            <a:xfrm>
              <a:off x="635" y="3460"/>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4" name="Oval 24"/>
            <p:cNvSpPr>
              <a:spLocks noChangeArrowheads="1"/>
            </p:cNvSpPr>
            <p:nvPr/>
          </p:nvSpPr>
          <p:spPr bwMode="auto">
            <a:xfrm>
              <a:off x="860" y="3460"/>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5" name="Oval 25"/>
            <p:cNvSpPr>
              <a:spLocks noChangeArrowheads="1"/>
            </p:cNvSpPr>
            <p:nvPr/>
          </p:nvSpPr>
          <p:spPr bwMode="auto">
            <a:xfrm>
              <a:off x="1087" y="3460"/>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6" name="Oval 26"/>
            <p:cNvSpPr>
              <a:spLocks noChangeArrowheads="1"/>
            </p:cNvSpPr>
            <p:nvPr/>
          </p:nvSpPr>
          <p:spPr bwMode="auto">
            <a:xfrm>
              <a:off x="1315" y="3460"/>
              <a:ext cx="446"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7" name="Oval 27"/>
            <p:cNvSpPr>
              <a:spLocks noChangeArrowheads="1"/>
            </p:cNvSpPr>
            <p:nvPr/>
          </p:nvSpPr>
          <p:spPr bwMode="auto">
            <a:xfrm>
              <a:off x="1542" y="3460"/>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8" name="Oval 28"/>
            <p:cNvSpPr>
              <a:spLocks noChangeArrowheads="1"/>
            </p:cNvSpPr>
            <p:nvPr/>
          </p:nvSpPr>
          <p:spPr bwMode="auto">
            <a:xfrm>
              <a:off x="1769" y="3460"/>
              <a:ext cx="445"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9" name="Oval 29"/>
            <p:cNvSpPr>
              <a:spLocks noChangeArrowheads="1"/>
            </p:cNvSpPr>
            <p:nvPr/>
          </p:nvSpPr>
          <p:spPr bwMode="auto">
            <a:xfrm>
              <a:off x="1994" y="3460"/>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0" name="Oval 30"/>
            <p:cNvSpPr>
              <a:spLocks noChangeArrowheads="1"/>
            </p:cNvSpPr>
            <p:nvPr/>
          </p:nvSpPr>
          <p:spPr bwMode="auto">
            <a:xfrm>
              <a:off x="180" y="3604"/>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1" name="Oval 31"/>
            <p:cNvSpPr>
              <a:spLocks noChangeArrowheads="1"/>
            </p:cNvSpPr>
            <p:nvPr/>
          </p:nvSpPr>
          <p:spPr bwMode="auto">
            <a:xfrm>
              <a:off x="408" y="3604"/>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2" name="Oval 32"/>
            <p:cNvSpPr>
              <a:spLocks noChangeArrowheads="1"/>
            </p:cNvSpPr>
            <p:nvPr/>
          </p:nvSpPr>
          <p:spPr bwMode="auto">
            <a:xfrm>
              <a:off x="635" y="3604"/>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3" name="Oval 33"/>
            <p:cNvSpPr>
              <a:spLocks noChangeArrowheads="1"/>
            </p:cNvSpPr>
            <p:nvPr/>
          </p:nvSpPr>
          <p:spPr bwMode="auto">
            <a:xfrm>
              <a:off x="860" y="3604"/>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4" name="Oval 34"/>
            <p:cNvSpPr>
              <a:spLocks noChangeArrowheads="1"/>
            </p:cNvSpPr>
            <p:nvPr/>
          </p:nvSpPr>
          <p:spPr bwMode="auto">
            <a:xfrm>
              <a:off x="1087" y="3604"/>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5" name="Oval 35"/>
            <p:cNvSpPr>
              <a:spLocks noChangeArrowheads="1"/>
            </p:cNvSpPr>
            <p:nvPr/>
          </p:nvSpPr>
          <p:spPr bwMode="auto">
            <a:xfrm>
              <a:off x="1315" y="3604"/>
              <a:ext cx="446"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6" name="Oval 36"/>
            <p:cNvSpPr>
              <a:spLocks noChangeArrowheads="1"/>
            </p:cNvSpPr>
            <p:nvPr/>
          </p:nvSpPr>
          <p:spPr bwMode="auto">
            <a:xfrm>
              <a:off x="1542" y="3604"/>
              <a:ext cx="444"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7"/>
            <p:cNvSpPr>
              <a:spLocks noChangeArrowheads="1"/>
            </p:cNvSpPr>
            <p:nvPr/>
          </p:nvSpPr>
          <p:spPr bwMode="auto">
            <a:xfrm>
              <a:off x="1769" y="3604"/>
              <a:ext cx="445"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 name="Oval 38"/>
            <p:cNvSpPr>
              <a:spLocks noChangeArrowheads="1"/>
            </p:cNvSpPr>
            <p:nvPr/>
          </p:nvSpPr>
          <p:spPr bwMode="auto">
            <a:xfrm>
              <a:off x="1994" y="3604"/>
              <a:ext cx="447" cy="280"/>
            </a:xfrm>
            <a:prstGeom prst="ellipse">
              <a:avLst/>
            </a:prstGeom>
            <a:solidFill>
              <a:srgbClr val="CECECE"/>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9" name="Rectangle 39"/>
            <p:cNvSpPr>
              <a:spLocks noChangeArrowheads="1"/>
            </p:cNvSpPr>
            <p:nvPr/>
          </p:nvSpPr>
          <p:spPr bwMode="auto">
            <a:xfrm>
              <a:off x="289" y="3360"/>
              <a:ext cx="2043" cy="480"/>
            </a:xfrm>
            <a:prstGeom prst="rect">
              <a:avLst/>
            </a:prstGeom>
            <a:solidFill>
              <a:srgbClr val="CECE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40" name="Line 40"/>
          <p:cNvSpPr>
            <a:spLocks noChangeShapeType="1"/>
          </p:cNvSpPr>
          <p:nvPr/>
        </p:nvSpPr>
        <p:spPr bwMode="auto">
          <a:xfrm>
            <a:off x="2590800" y="5451598"/>
            <a:ext cx="1155700" cy="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1" name="Rectangle 41"/>
          <p:cNvSpPr>
            <a:spLocks noChangeArrowheads="1"/>
          </p:cNvSpPr>
          <p:nvPr/>
        </p:nvSpPr>
        <p:spPr bwMode="auto">
          <a:xfrm>
            <a:off x="982663" y="5554786"/>
            <a:ext cx="332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dirty="0">
                <a:solidFill>
                  <a:srgbClr val="000000"/>
                </a:solidFill>
                <a:latin typeface="Arial" charset="0"/>
              </a:rPr>
              <a:t>158.101.112.0 (255.255.255.0)</a:t>
            </a:r>
          </a:p>
        </p:txBody>
      </p:sp>
      <p:sp>
        <p:nvSpPr>
          <p:cNvPr id="42" name="Line 42"/>
          <p:cNvSpPr>
            <a:spLocks noChangeShapeType="1"/>
          </p:cNvSpPr>
          <p:nvPr/>
        </p:nvSpPr>
        <p:spPr bwMode="auto">
          <a:xfrm>
            <a:off x="1930400" y="4492748"/>
            <a:ext cx="0" cy="9525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3" name="Line 43"/>
          <p:cNvSpPr>
            <a:spLocks noChangeShapeType="1"/>
          </p:cNvSpPr>
          <p:nvPr/>
        </p:nvSpPr>
        <p:spPr bwMode="auto">
          <a:xfrm>
            <a:off x="2921000" y="4492748"/>
            <a:ext cx="0" cy="95250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4" name="Rectangle 44"/>
          <p:cNvSpPr>
            <a:spLocks noChangeArrowheads="1"/>
          </p:cNvSpPr>
          <p:nvPr/>
        </p:nvSpPr>
        <p:spPr bwMode="blackWhite">
          <a:xfrm>
            <a:off x="1460500" y="3927598"/>
            <a:ext cx="1930400" cy="59055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5" name="Rectangle 45"/>
          <p:cNvSpPr>
            <a:spLocks noChangeArrowheads="1"/>
          </p:cNvSpPr>
          <p:nvPr/>
        </p:nvSpPr>
        <p:spPr bwMode="auto">
          <a:xfrm>
            <a:off x="1914525" y="4030786"/>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b="1">
                <a:latin typeface="Arial" charset="0"/>
              </a:rPr>
              <a:t>Bridge</a:t>
            </a:r>
          </a:p>
        </p:txBody>
      </p:sp>
      <p:sp>
        <p:nvSpPr>
          <p:cNvPr id="46" name="Line 46"/>
          <p:cNvSpPr>
            <a:spLocks noChangeShapeType="1"/>
          </p:cNvSpPr>
          <p:nvPr/>
        </p:nvSpPr>
        <p:spPr bwMode="auto">
          <a:xfrm>
            <a:off x="1092200" y="5451598"/>
            <a:ext cx="1150938" cy="0"/>
          </a:xfrm>
          <a:prstGeom prst="line">
            <a:avLst/>
          </a:prstGeom>
          <a:noFill/>
          <a:ln w="25400">
            <a:solidFill>
              <a:srgbClr val="00968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7" name="Rectangle 47"/>
          <p:cNvSpPr>
            <a:spLocks noChangeArrowheads="1"/>
          </p:cNvSpPr>
          <p:nvPr/>
        </p:nvSpPr>
        <p:spPr bwMode="blackWhite">
          <a:xfrm>
            <a:off x="1460500" y="2555998"/>
            <a:ext cx="1930400" cy="59055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8" name="Rectangle 48"/>
          <p:cNvSpPr>
            <a:spLocks noChangeArrowheads="1"/>
          </p:cNvSpPr>
          <p:nvPr/>
        </p:nvSpPr>
        <p:spPr bwMode="auto">
          <a:xfrm>
            <a:off x="1908175" y="2660773"/>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b="1">
                <a:latin typeface="Arial" charset="0"/>
              </a:rPr>
              <a:t>Router</a:t>
            </a:r>
          </a:p>
        </p:txBody>
      </p:sp>
    </p:spTree>
    <p:extLst>
      <p:ext uri="{BB962C8B-B14F-4D97-AF65-F5344CB8AC3E}">
        <p14:creationId xmlns:p14="http://schemas.microsoft.com/office/powerpoint/2010/main" val="635923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9424" y="339915"/>
            <a:ext cx="11074400" cy="855839"/>
          </a:xfrm>
        </p:spPr>
        <p:txBody>
          <a:bodyPr/>
          <a:lstStyle/>
          <a:p>
            <a:r>
              <a:rPr lang="es-CO" dirty="0" err="1">
                <a:solidFill>
                  <a:srgbClr val="FF0000"/>
                </a:solidFill>
              </a:rPr>
              <a:t>Routing</a:t>
            </a:r>
            <a:endParaRPr lang="es-CO" dirty="0">
              <a:solidFill>
                <a:srgbClr val="FF0000"/>
              </a:solidFill>
            </a:endParaRPr>
          </a:p>
        </p:txBody>
      </p:sp>
      <p:sp>
        <p:nvSpPr>
          <p:cNvPr id="47" name="46 Marcador de fecha"/>
          <p:cNvSpPr>
            <a:spLocks noGrp="1"/>
          </p:cNvSpPr>
          <p:nvPr>
            <p:ph type="dt" sz="half" idx="10"/>
          </p:nvPr>
        </p:nvSpPr>
        <p:spPr/>
        <p:txBody>
          <a:bodyPr/>
          <a:lstStyle/>
          <a:p>
            <a:fld id="{6AA56CB9-1FAE-427F-9665-E343EB68A571}" type="datetime1">
              <a:rPr lang="es-CO" smtClean="0"/>
              <a:t>15/10/2022</a:t>
            </a:fld>
            <a:endParaRPr lang="es-CO"/>
          </a:p>
        </p:txBody>
      </p:sp>
      <p:sp>
        <p:nvSpPr>
          <p:cNvPr id="48" name="47 Marcador de pie de página"/>
          <p:cNvSpPr>
            <a:spLocks noGrp="1"/>
          </p:cNvSpPr>
          <p:nvPr>
            <p:ph type="ftr" sz="quarter" idx="11"/>
          </p:nvPr>
        </p:nvSpPr>
        <p:spPr/>
        <p:txBody>
          <a:bodyPr/>
          <a:lstStyle/>
          <a:p>
            <a:r>
              <a:rPr lang="es-CO"/>
              <a:t>Switching &amp; routing</a:t>
            </a:r>
          </a:p>
        </p:txBody>
      </p:sp>
      <p:sp>
        <p:nvSpPr>
          <p:cNvPr id="49" name="48 Marcador de número de diapositiva"/>
          <p:cNvSpPr>
            <a:spLocks noGrp="1"/>
          </p:cNvSpPr>
          <p:nvPr>
            <p:ph type="sldNum" sz="quarter" idx="12"/>
          </p:nvPr>
        </p:nvSpPr>
        <p:spPr/>
        <p:txBody>
          <a:bodyPr/>
          <a:lstStyle/>
          <a:p>
            <a:fld id="{1D98C600-A5FB-4C43-9210-1E9FA66CBA4A}" type="slidenum">
              <a:rPr lang="es-CO" smtClean="0"/>
              <a:t>91</a:t>
            </a:fld>
            <a:endParaRPr lang="es-CO"/>
          </a:p>
        </p:txBody>
      </p:sp>
      <p:sp>
        <p:nvSpPr>
          <p:cNvPr id="3" name="2 Rectángulo"/>
          <p:cNvSpPr/>
          <p:nvPr/>
        </p:nvSpPr>
        <p:spPr>
          <a:xfrm>
            <a:off x="4399818" y="1298249"/>
            <a:ext cx="2287101" cy="369332"/>
          </a:xfrm>
          <a:prstGeom prst="rect">
            <a:avLst/>
          </a:prstGeom>
        </p:spPr>
        <p:txBody>
          <a:bodyPr wrap="none">
            <a:spAutoFit/>
          </a:bodyPr>
          <a:lstStyle/>
          <a:p>
            <a:r>
              <a:rPr lang="en-US" altLang="es-CO" b="1" dirty="0">
                <a:solidFill>
                  <a:srgbClr val="FF0000"/>
                </a:solidFill>
              </a:rPr>
              <a:t>Intra-Network routing</a:t>
            </a:r>
            <a:endParaRPr lang="es-CO" b="1" dirty="0">
              <a:solidFill>
                <a:srgbClr val="FF0000"/>
              </a:solidFill>
            </a:endParaRPr>
          </a:p>
        </p:txBody>
      </p:sp>
      <p:sp>
        <p:nvSpPr>
          <p:cNvPr id="4" name="Rectangle 2"/>
          <p:cNvSpPr>
            <a:spLocks noChangeArrowheads="1"/>
          </p:cNvSpPr>
          <p:nvPr/>
        </p:nvSpPr>
        <p:spPr bwMode="auto">
          <a:xfrm>
            <a:off x="2404086" y="3236302"/>
            <a:ext cx="609600" cy="457200"/>
          </a:xfrm>
          <a:prstGeom prst="rect">
            <a:avLst/>
          </a:prstGeom>
          <a:solidFill>
            <a:srgbClr val="00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1"/>
          <a:lstStyle/>
          <a:p>
            <a:pPr algn="ctr" eaLnBrk="0" hangingPunct="0">
              <a:lnSpc>
                <a:spcPct val="90000"/>
              </a:lnSpc>
            </a:pPr>
            <a:r>
              <a:rPr lang="en-US" altLang="es-CO" sz="1400">
                <a:effectLst>
                  <a:outerShdw blurRad="38100" dist="38100" dir="2700000" algn="tl">
                    <a:srgbClr val="FFFFFF"/>
                  </a:outerShdw>
                </a:effectLst>
                <a:latin typeface="Arial" charset="0"/>
              </a:rPr>
              <a:t>IP</a:t>
            </a:r>
          </a:p>
          <a:p>
            <a:pPr algn="ctr" eaLnBrk="0" hangingPunct="0">
              <a:lnSpc>
                <a:spcPct val="90000"/>
              </a:lnSpc>
            </a:pPr>
            <a:r>
              <a:rPr lang="en-US" altLang="es-CO" sz="1400">
                <a:effectLst>
                  <a:outerShdw blurRad="38100" dist="38100" dir="2700000" algn="tl">
                    <a:srgbClr val="FFFFFF"/>
                  </a:outerShdw>
                </a:effectLst>
                <a:latin typeface="Arial" charset="0"/>
              </a:rPr>
              <a:t>VLAN 1</a:t>
            </a:r>
          </a:p>
        </p:txBody>
      </p:sp>
      <p:sp>
        <p:nvSpPr>
          <p:cNvPr id="5" name="Line 3"/>
          <p:cNvSpPr>
            <a:spLocks noChangeShapeType="1"/>
          </p:cNvSpPr>
          <p:nvPr/>
        </p:nvSpPr>
        <p:spPr bwMode="auto">
          <a:xfrm>
            <a:off x="4029686" y="4512652"/>
            <a:ext cx="0" cy="7620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 name="Rectangle 5"/>
          <p:cNvSpPr>
            <a:spLocks noChangeArrowheads="1"/>
          </p:cNvSpPr>
          <p:nvPr/>
        </p:nvSpPr>
        <p:spPr bwMode="auto">
          <a:xfrm>
            <a:off x="8565174" y="5917590"/>
            <a:ext cx="163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endParaRPr lang="en-US" altLang="es-CO">
              <a:solidFill>
                <a:srgbClr val="000000"/>
              </a:solidFill>
              <a:latin typeface="Times New Roman" pitchFamily="18" charset="0"/>
            </a:endParaRPr>
          </a:p>
          <a:p>
            <a:pPr algn="ctr" eaLnBrk="0" hangingPunct="0"/>
            <a:endParaRPr lang="en-US" altLang="es-CO">
              <a:solidFill>
                <a:srgbClr val="000000"/>
              </a:solidFill>
              <a:latin typeface="Times New Roman" pitchFamily="18" charset="0"/>
            </a:endParaRPr>
          </a:p>
        </p:txBody>
      </p:sp>
      <p:sp>
        <p:nvSpPr>
          <p:cNvPr id="7" name="Rectangle 6"/>
          <p:cNvSpPr>
            <a:spLocks noChangeArrowheads="1"/>
          </p:cNvSpPr>
          <p:nvPr/>
        </p:nvSpPr>
        <p:spPr bwMode="auto">
          <a:xfrm>
            <a:off x="1257911" y="2899752"/>
            <a:ext cx="8270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600">
                <a:solidFill>
                  <a:schemeClr val="tx2"/>
                </a:solidFill>
                <a:latin typeface="Arial" charset="0"/>
              </a:rPr>
              <a:t>Bridge </a:t>
            </a:r>
          </a:p>
          <a:p>
            <a:pPr algn="ctr" eaLnBrk="0" hangingPunct="0"/>
            <a:r>
              <a:rPr lang="en-US" altLang="es-CO" sz="1600">
                <a:solidFill>
                  <a:schemeClr val="tx2"/>
                </a:solidFill>
                <a:latin typeface="Arial" charset="0"/>
              </a:rPr>
              <a:t>engine</a:t>
            </a:r>
          </a:p>
        </p:txBody>
      </p:sp>
      <p:sp>
        <p:nvSpPr>
          <p:cNvPr id="8" name="Rectangle 7"/>
          <p:cNvSpPr>
            <a:spLocks noChangeArrowheads="1"/>
          </p:cNvSpPr>
          <p:nvPr/>
        </p:nvSpPr>
        <p:spPr bwMode="auto">
          <a:xfrm>
            <a:off x="2316774" y="1737702"/>
            <a:ext cx="4559300" cy="2978150"/>
          </a:xfrm>
          <a:prstGeom prst="rect">
            <a:avLst/>
          </a:prstGeom>
          <a:noFill/>
          <a:ln w="12700">
            <a:solidFill>
              <a:srgbClr val="FCFE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 name="Rectangle 8"/>
          <p:cNvSpPr>
            <a:spLocks noChangeArrowheads="1"/>
          </p:cNvSpPr>
          <p:nvPr/>
        </p:nvSpPr>
        <p:spPr bwMode="auto">
          <a:xfrm>
            <a:off x="2245336" y="2896577"/>
            <a:ext cx="16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endParaRPr lang="en-US" altLang="es-CO" sz="2400">
              <a:solidFill>
                <a:srgbClr val="000000"/>
              </a:solidFill>
              <a:latin typeface="Arial" charset="0"/>
            </a:endParaRPr>
          </a:p>
          <a:p>
            <a:pPr algn="ctr" eaLnBrk="0" hangingPunct="0"/>
            <a:endParaRPr lang="en-US" altLang="es-CO" sz="2400">
              <a:solidFill>
                <a:srgbClr val="000000"/>
              </a:solidFill>
              <a:latin typeface="Arial" charset="0"/>
            </a:endParaRPr>
          </a:p>
        </p:txBody>
      </p:sp>
      <p:sp>
        <p:nvSpPr>
          <p:cNvPr id="10" name="Line 9"/>
          <p:cNvSpPr>
            <a:spLocks noChangeShapeType="1"/>
          </p:cNvSpPr>
          <p:nvPr/>
        </p:nvSpPr>
        <p:spPr bwMode="auto">
          <a:xfrm>
            <a:off x="5344136" y="3693502"/>
            <a:ext cx="0" cy="3048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1" name="Line 10"/>
          <p:cNvSpPr>
            <a:spLocks noChangeShapeType="1"/>
          </p:cNvSpPr>
          <p:nvPr/>
        </p:nvSpPr>
        <p:spPr bwMode="auto">
          <a:xfrm>
            <a:off x="6506186" y="3698265"/>
            <a:ext cx="0" cy="2921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Line 11"/>
          <p:cNvSpPr>
            <a:spLocks noChangeShapeType="1"/>
          </p:cNvSpPr>
          <p:nvPr/>
        </p:nvSpPr>
        <p:spPr bwMode="auto">
          <a:xfrm>
            <a:off x="2677136" y="2455252"/>
            <a:ext cx="0" cy="78105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Line 12"/>
          <p:cNvSpPr>
            <a:spLocks noChangeShapeType="1"/>
          </p:cNvSpPr>
          <p:nvPr/>
        </p:nvSpPr>
        <p:spPr bwMode="auto">
          <a:xfrm>
            <a:off x="4048736" y="2302852"/>
            <a:ext cx="0" cy="93345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Line 13"/>
          <p:cNvSpPr>
            <a:spLocks noChangeShapeType="1"/>
          </p:cNvSpPr>
          <p:nvPr/>
        </p:nvSpPr>
        <p:spPr bwMode="auto">
          <a:xfrm>
            <a:off x="5877536" y="2340952"/>
            <a:ext cx="0" cy="89535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5" name="Line 14"/>
          <p:cNvSpPr>
            <a:spLocks noChangeShapeType="1"/>
          </p:cNvSpPr>
          <p:nvPr/>
        </p:nvSpPr>
        <p:spPr bwMode="auto">
          <a:xfrm>
            <a:off x="2677136" y="4531702"/>
            <a:ext cx="0" cy="76200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6" name="Rectangle 15"/>
          <p:cNvSpPr>
            <a:spLocks noChangeArrowheads="1"/>
          </p:cNvSpPr>
          <p:nvPr/>
        </p:nvSpPr>
        <p:spPr bwMode="auto">
          <a:xfrm>
            <a:off x="1813536" y="5355615"/>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158.101.100.0</a:t>
            </a:r>
          </a:p>
        </p:txBody>
      </p:sp>
      <p:sp>
        <p:nvSpPr>
          <p:cNvPr id="17" name="Rectangle 16"/>
          <p:cNvSpPr>
            <a:spLocks noChangeArrowheads="1"/>
          </p:cNvSpPr>
          <p:nvPr/>
        </p:nvSpPr>
        <p:spPr bwMode="auto">
          <a:xfrm>
            <a:off x="3510574" y="5392127"/>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158.101.20.0</a:t>
            </a:r>
          </a:p>
        </p:txBody>
      </p:sp>
      <p:sp>
        <p:nvSpPr>
          <p:cNvPr id="18" name="Rectangle 17"/>
          <p:cNvSpPr>
            <a:spLocks noChangeArrowheads="1"/>
          </p:cNvSpPr>
          <p:nvPr/>
        </p:nvSpPr>
        <p:spPr bwMode="auto">
          <a:xfrm>
            <a:off x="5318736" y="5355615"/>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s-CO" b="1">
                <a:latin typeface="Arial" charset="0"/>
              </a:rPr>
              <a:t>158.101.30.0</a:t>
            </a:r>
          </a:p>
        </p:txBody>
      </p:sp>
      <p:sp>
        <p:nvSpPr>
          <p:cNvPr id="19" name="Rectangle 18"/>
          <p:cNvSpPr>
            <a:spLocks noChangeArrowheads="1"/>
          </p:cNvSpPr>
          <p:nvPr/>
        </p:nvSpPr>
        <p:spPr bwMode="auto">
          <a:xfrm>
            <a:off x="1916724" y="5674702"/>
            <a:ext cx="11541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endParaRPr lang="en-US" altLang="es-CO" sz="1600" b="1">
              <a:solidFill>
                <a:schemeClr val="tx2"/>
              </a:solidFill>
              <a:latin typeface="Arial" charset="0"/>
            </a:endParaRPr>
          </a:p>
          <a:p>
            <a:pPr algn="ctr" eaLnBrk="0" hangingPunct="0">
              <a:lnSpc>
                <a:spcPct val="90000"/>
              </a:lnSpc>
            </a:pPr>
            <a:r>
              <a:rPr lang="en-US" altLang="es-CO" sz="1600" b="1">
                <a:solidFill>
                  <a:schemeClr val="tx2"/>
                </a:solidFill>
                <a:latin typeface="Arial" charset="0"/>
              </a:rPr>
              <a:t>IP VLAN 1</a:t>
            </a:r>
          </a:p>
        </p:txBody>
      </p:sp>
      <p:sp>
        <p:nvSpPr>
          <p:cNvPr id="20" name="Rectangle 19"/>
          <p:cNvSpPr>
            <a:spLocks noChangeArrowheads="1"/>
          </p:cNvSpPr>
          <p:nvPr/>
        </p:nvSpPr>
        <p:spPr bwMode="auto">
          <a:xfrm>
            <a:off x="3626461" y="5674702"/>
            <a:ext cx="1154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endParaRPr lang="en-US" altLang="es-CO" sz="1600" b="1">
              <a:solidFill>
                <a:schemeClr val="tx2"/>
              </a:solidFill>
              <a:latin typeface="Arial" charset="0"/>
            </a:endParaRPr>
          </a:p>
          <a:p>
            <a:pPr algn="ctr" eaLnBrk="0" hangingPunct="0">
              <a:lnSpc>
                <a:spcPct val="90000"/>
              </a:lnSpc>
            </a:pPr>
            <a:r>
              <a:rPr lang="en-US" altLang="es-CO" sz="1600" b="1">
                <a:solidFill>
                  <a:schemeClr val="tx2"/>
                </a:solidFill>
                <a:latin typeface="Arial" charset="0"/>
              </a:rPr>
              <a:t>IP VLAN 2</a:t>
            </a:r>
          </a:p>
        </p:txBody>
      </p:sp>
      <p:sp>
        <p:nvSpPr>
          <p:cNvPr id="21" name="Rectangle 20"/>
          <p:cNvSpPr>
            <a:spLocks noChangeArrowheads="1"/>
          </p:cNvSpPr>
          <p:nvPr/>
        </p:nvSpPr>
        <p:spPr bwMode="auto">
          <a:xfrm>
            <a:off x="5372711" y="5674702"/>
            <a:ext cx="1154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endParaRPr lang="en-US" altLang="es-CO" sz="1600" b="1">
              <a:solidFill>
                <a:schemeClr val="tx2"/>
              </a:solidFill>
              <a:latin typeface="Arial" charset="0"/>
            </a:endParaRPr>
          </a:p>
          <a:p>
            <a:pPr algn="ctr" eaLnBrk="0" hangingPunct="0">
              <a:lnSpc>
                <a:spcPct val="90000"/>
              </a:lnSpc>
            </a:pPr>
            <a:r>
              <a:rPr lang="en-US" altLang="es-CO" sz="1600" b="1">
                <a:solidFill>
                  <a:schemeClr val="tx2"/>
                </a:solidFill>
                <a:latin typeface="Arial" charset="0"/>
              </a:rPr>
              <a:t>IP VLAN 3</a:t>
            </a:r>
          </a:p>
        </p:txBody>
      </p:sp>
      <p:sp>
        <p:nvSpPr>
          <p:cNvPr id="22" name="Line 21"/>
          <p:cNvSpPr>
            <a:spLocks noChangeShapeType="1"/>
          </p:cNvSpPr>
          <p:nvPr/>
        </p:nvSpPr>
        <p:spPr bwMode="auto">
          <a:xfrm>
            <a:off x="1397611" y="3464902"/>
            <a:ext cx="1050925" cy="0"/>
          </a:xfrm>
          <a:prstGeom prst="line">
            <a:avLst/>
          </a:prstGeom>
          <a:noFill/>
          <a:ln w="25400">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3" name="Line 22"/>
          <p:cNvSpPr>
            <a:spLocks noChangeShapeType="1"/>
          </p:cNvSpPr>
          <p:nvPr/>
        </p:nvSpPr>
        <p:spPr bwMode="auto">
          <a:xfrm>
            <a:off x="2677136" y="3693502"/>
            <a:ext cx="0" cy="30480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4" name="Line 23"/>
          <p:cNvSpPr>
            <a:spLocks noChangeShapeType="1"/>
          </p:cNvSpPr>
          <p:nvPr/>
        </p:nvSpPr>
        <p:spPr bwMode="auto">
          <a:xfrm>
            <a:off x="5344136" y="4531702"/>
            <a:ext cx="0" cy="3810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5" name="Line 24"/>
          <p:cNvSpPr>
            <a:spLocks noChangeShapeType="1"/>
          </p:cNvSpPr>
          <p:nvPr/>
        </p:nvSpPr>
        <p:spPr bwMode="auto">
          <a:xfrm>
            <a:off x="6487136" y="4531702"/>
            <a:ext cx="0" cy="3810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6" name="Line 25"/>
          <p:cNvSpPr>
            <a:spLocks noChangeShapeType="1"/>
          </p:cNvSpPr>
          <p:nvPr/>
        </p:nvSpPr>
        <p:spPr bwMode="auto">
          <a:xfrm flipV="1">
            <a:off x="5953736" y="4912702"/>
            <a:ext cx="533400" cy="4572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7" name="Line 26"/>
          <p:cNvSpPr>
            <a:spLocks noChangeShapeType="1"/>
          </p:cNvSpPr>
          <p:nvPr/>
        </p:nvSpPr>
        <p:spPr bwMode="auto">
          <a:xfrm>
            <a:off x="5344136" y="4912702"/>
            <a:ext cx="609600" cy="457200"/>
          </a:xfrm>
          <a:prstGeom prst="line">
            <a:avLst/>
          </a:prstGeom>
          <a:noFill/>
          <a:ln w="127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8" name="Rectangle 27"/>
          <p:cNvSpPr>
            <a:spLocks noChangeArrowheads="1"/>
          </p:cNvSpPr>
          <p:nvPr/>
        </p:nvSpPr>
        <p:spPr bwMode="auto">
          <a:xfrm>
            <a:off x="7328511" y="1731352"/>
            <a:ext cx="28987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28600" indent="-228600">
              <a:tabLst>
                <a:tab pos="2057400" algn="l"/>
              </a:tabLst>
              <a:defRPr>
                <a:solidFill>
                  <a:schemeClr val="tx1"/>
                </a:solidFill>
                <a:latin typeface="Arial" charset="0"/>
              </a:defRPr>
            </a:lvl1pPr>
            <a:lvl2pPr marL="635000" indent="-292100">
              <a:tabLst>
                <a:tab pos="2057400" algn="l"/>
              </a:tabLst>
              <a:defRPr>
                <a:solidFill>
                  <a:schemeClr val="tx1"/>
                </a:solidFill>
                <a:latin typeface="Arial" charset="0"/>
              </a:defRPr>
            </a:lvl2pPr>
            <a:lvl3pPr marL="977900" indent="-228600">
              <a:tabLst>
                <a:tab pos="2057400" algn="l"/>
              </a:tabLst>
              <a:defRPr>
                <a:solidFill>
                  <a:schemeClr val="tx1"/>
                </a:solidFill>
                <a:latin typeface="Arial" charset="0"/>
              </a:defRPr>
            </a:lvl3pPr>
            <a:lvl4pPr marL="1320800" indent="-228600">
              <a:tabLst>
                <a:tab pos="2057400" algn="l"/>
              </a:tabLst>
              <a:defRPr>
                <a:solidFill>
                  <a:schemeClr val="tx1"/>
                </a:solidFill>
                <a:latin typeface="Arial" charset="0"/>
              </a:defRPr>
            </a:lvl4pPr>
            <a:lvl5pPr marL="1739900" indent="-228600">
              <a:tabLst>
                <a:tab pos="2057400" algn="l"/>
              </a:tabLst>
              <a:defRPr>
                <a:solidFill>
                  <a:schemeClr val="tx1"/>
                </a:solidFill>
                <a:latin typeface="Arial" charset="0"/>
              </a:defRPr>
            </a:lvl5pPr>
            <a:lvl6pPr marL="2197100" indent="-228600" fontAlgn="base">
              <a:spcBef>
                <a:spcPct val="0"/>
              </a:spcBef>
              <a:spcAft>
                <a:spcPct val="0"/>
              </a:spcAft>
              <a:tabLst>
                <a:tab pos="2057400" algn="l"/>
              </a:tabLst>
              <a:defRPr>
                <a:solidFill>
                  <a:schemeClr val="tx1"/>
                </a:solidFill>
                <a:latin typeface="Arial" charset="0"/>
              </a:defRPr>
            </a:lvl6pPr>
            <a:lvl7pPr marL="2654300" indent="-228600" fontAlgn="base">
              <a:spcBef>
                <a:spcPct val="0"/>
              </a:spcBef>
              <a:spcAft>
                <a:spcPct val="0"/>
              </a:spcAft>
              <a:tabLst>
                <a:tab pos="2057400" algn="l"/>
              </a:tabLst>
              <a:defRPr>
                <a:solidFill>
                  <a:schemeClr val="tx1"/>
                </a:solidFill>
                <a:latin typeface="Arial" charset="0"/>
              </a:defRPr>
            </a:lvl7pPr>
            <a:lvl8pPr marL="3111500" indent="-228600" fontAlgn="base">
              <a:spcBef>
                <a:spcPct val="0"/>
              </a:spcBef>
              <a:spcAft>
                <a:spcPct val="0"/>
              </a:spcAft>
              <a:tabLst>
                <a:tab pos="2057400" algn="l"/>
              </a:tabLst>
              <a:defRPr>
                <a:solidFill>
                  <a:schemeClr val="tx1"/>
                </a:solidFill>
                <a:latin typeface="Arial" charset="0"/>
              </a:defRPr>
            </a:lvl8pPr>
            <a:lvl9pPr marL="3568700" indent="-228600" fontAlgn="base">
              <a:spcBef>
                <a:spcPct val="0"/>
              </a:spcBef>
              <a:spcAft>
                <a:spcPct val="0"/>
              </a:spcAft>
              <a:tabLst>
                <a:tab pos="2057400" algn="l"/>
              </a:tabLst>
              <a:defRPr>
                <a:solidFill>
                  <a:schemeClr val="tx1"/>
                </a:solidFill>
                <a:latin typeface="Arial" charset="0"/>
              </a:defRPr>
            </a:lvl9pPr>
          </a:lstStyle>
          <a:p>
            <a:pPr eaLnBrk="0" hangingPunct="0">
              <a:lnSpc>
                <a:spcPct val="90000"/>
              </a:lnSpc>
              <a:spcBef>
                <a:spcPct val="38000"/>
              </a:spcBef>
              <a:buClr>
                <a:schemeClr val="tx2"/>
              </a:buClr>
              <a:buFontTx/>
              <a:buChar char="•"/>
            </a:pPr>
            <a:r>
              <a:rPr lang="en-US" altLang="es-CO" dirty="0"/>
              <a:t>Assigning ports to routes logically segments the bridging engine</a:t>
            </a:r>
          </a:p>
          <a:p>
            <a:pPr eaLnBrk="0" hangingPunct="0">
              <a:lnSpc>
                <a:spcPct val="90000"/>
              </a:lnSpc>
              <a:spcBef>
                <a:spcPct val="38000"/>
              </a:spcBef>
              <a:buClr>
                <a:schemeClr val="tx2"/>
              </a:buClr>
              <a:buFontTx/>
              <a:buChar char="•"/>
            </a:pPr>
            <a:r>
              <a:rPr lang="en-US" altLang="es-CO" sz="2000" dirty="0"/>
              <a:t>IP subnets </a:t>
            </a:r>
            <a:br>
              <a:rPr lang="en-US" altLang="es-CO" sz="2000" dirty="0"/>
            </a:br>
            <a:r>
              <a:rPr lang="en-US" altLang="es-CO" sz="2000" dirty="0"/>
              <a:t>can span</a:t>
            </a:r>
            <a:br>
              <a:rPr lang="en-US" altLang="es-CO" sz="2000" dirty="0"/>
            </a:br>
            <a:r>
              <a:rPr lang="en-US" altLang="es-CO" sz="2000" dirty="0"/>
              <a:t>multiple ports</a:t>
            </a:r>
          </a:p>
          <a:p>
            <a:pPr eaLnBrk="0" hangingPunct="0">
              <a:lnSpc>
                <a:spcPct val="90000"/>
              </a:lnSpc>
              <a:spcBef>
                <a:spcPct val="38000"/>
              </a:spcBef>
              <a:buClr>
                <a:schemeClr val="tx2"/>
              </a:buClr>
              <a:buFontTx/>
              <a:buChar char="•"/>
            </a:pPr>
            <a:r>
              <a:rPr lang="en-US" altLang="es-CO" sz="2000" dirty="0"/>
              <a:t>Traffic within </a:t>
            </a:r>
            <a:br>
              <a:rPr lang="en-US" altLang="es-CO" sz="2000" dirty="0"/>
            </a:br>
            <a:r>
              <a:rPr lang="en-US" altLang="es-CO" sz="2000" dirty="0"/>
              <a:t>a subnet </a:t>
            </a:r>
            <a:br>
              <a:rPr lang="en-US" altLang="es-CO" sz="2000" dirty="0"/>
            </a:br>
            <a:r>
              <a:rPr lang="en-US" altLang="es-CO" sz="2000" dirty="0"/>
              <a:t>is switched</a:t>
            </a:r>
          </a:p>
          <a:p>
            <a:pPr eaLnBrk="0" hangingPunct="0">
              <a:lnSpc>
                <a:spcPct val="90000"/>
              </a:lnSpc>
              <a:spcBef>
                <a:spcPct val="38000"/>
              </a:spcBef>
              <a:buClr>
                <a:schemeClr val="tx2"/>
              </a:buClr>
              <a:buFontTx/>
              <a:buChar char="•"/>
            </a:pPr>
            <a:r>
              <a:rPr lang="en-US" altLang="es-CO" sz="2000" dirty="0"/>
              <a:t>Traffic between different subnets is routed</a:t>
            </a:r>
          </a:p>
        </p:txBody>
      </p:sp>
      <p:sp>
        <p:nvSpPr>
          <p:cNvPr id="29" name="Rectangle 28"/>
          <p:cNvSpPr>
            <a:spLocks noChangeArrowheads="1"/>
          </p:cNvSpPr>
          <p:nvPr/>
        </p:nvSpPr>
        <p:spPr bwMode="auto">
          <a:xfrm>
            <a:off x="2399324" y="399671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30" name="Line 29"/>
          <p:cNvSpPr>
            <a:spLocks noChangeShapeType="1"/>
          </p:cNvSpPr>
          <p:nvPr/>
        </p:nvSpPr>
        <p:spPr bwMode="auto">
          <a:xfrm>
            <a:off x="4158274" y="3674452"/>
            <a:ext cx="0" cy="3048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1" name="Line 30"/>
          <p:cNvSpPr>
            <a:spLocks noChangeShapeType="1"/>
          </p:cNvSpPr>
          <p:nvPr/>
        </p:nvSpPr>
        <p:spPr bwMode="auto">
          <a:xfrm>
            <a:off x="4529749" y="3679215"/>
            <a:ext cx="0" cy="32385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2" name="Line 31"/>
          <p:cNvSpPr>
            <a:spLocks noChangeShapeType="1"/>
          </p:cNvSpPr>
          <p:nvPr/>
        </p:nvSpPr>
        <p:spPr bwMode="auto">
          <a:xfrm>
            <a:off x="3548674" y="3674452"/>
            <a:ext cx="0" cy="3048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3" name="Line 32"/>
          <p:cNvSpPr>
            <a:spLocks noChangeShapeType="1"/>
          </p:cNvSpPr>
          <p:nvPr/>
        </p:nvSpPr>
        <p:spPr bwMode="auto">
          <a:xfrm>
            <a:off x="4539274" y="4499952"/>
            <a:ext cx="0" cy="3810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4" name="Line 33"/>
          <p:cNvSpPr>
            <a:spLocks noChangeShapeType="1"/>
          </p:cNvSpPr>
          <p:nvPr/>
        </p:nvSpPr>
        <p:spPr bwMode="auto">
          <a:xfrm>
            <a:off x="3548674" y="4512652"/>
            <a:ext cx="0" cy="3810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5" name="Rectangle 34"/>
          <p:cNvSpPr>
            <a:spLocks noChangeArrowheads="1"/>
          </p:cNvSpPr>
          <p:nvPr/>
        </p:nvSpPr>
        <p:spPr bwMode="auto">
          <a:xfrm>
            <a:off x="3221649" y="397766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36" name="Rectangle 35"/>
          <p:cNvSpPr>
            <a:spLocks noChangeArrowheads="1"/>
          </p:cNvSpPr>
          <p:nvPr/>
        </p:nvSpPr>
        <p:spPr bwMode="auto">
          <a:xfrm>
            <a:off x="4269399" y="397766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37" name="Rectangle 36"/>
          <p:cNvSpPr>
            <a:spLocks noChangeArrowheads="1"/>
          </p:cNvSpPr>
          <p:nvPr/>
        </p:nvSpPr>
        <p:spPr bwMode="auto">
          <a:xfrm>
            <a:off x="3745524" y="397766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38" name="Rectangle 37"/>
          <p:cNvSpPr>
            <a:spLocks noChangeArrowheads="1"/>
          </p:cNvSpPr>
          <p:nvPr/>
        </p:nvSpPr>
        <p:spPr bwMode="auto">
          <a:xfrm>
            <a:off x="5104424" y="399671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39" name="Rectangle 38"/>
          <p:cNvSpPr>
            <a:spLocks noChangeArrowheads="1"/>
          </p:cNvSpPr>
          <p:nvPr/>
        </p:nvSpPr>
        <p:spPr bwMode="auto">
          <a:xfrm>
            <a:off x="6196624" y="3996715"/>
            <a:ext cx="620712" cy="561975"/>
          </a:xfrm>
          <a:prstGeom prst="rect">
            <a:avLst/>
          </a:prstGeom>
          <a:solidFill>
            <a:srgbClr val="FCFEB9"/>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es-CO" sz="1500">
                <a:solidFill>
                  <a:srgbClr val="000000"/>
                </a:solidFill>
                <a:latin typeface="Arial" charset="0"/>
              </a:rPr>
              <a:t>Enet</a:t>
            </a:r>
          </a:p>
          <a:p>
            <a:pPr algn="ctr" eaLnBrk="0" hangingPunct="0"/>
            <a:r>
              <a:rPr lang="en-US" altLang="es-CO" sz="1500">
                <a:solidFill>
                  <a:srgbClr val="000000"/>
                </a:solidFill>
                <a:latin typeface="Arial" charset="0"/>
              </a:rPr>
              <a:t>MAC</a:t>
            </a:r>
          </a:p>
        </p:txBody>
      </p:sp>
      <p:sp>
        <p:nvSpPr>
          <p:cNvPr id="40" name="Rectangle 39"/>
          <p:cNvSpPr>
            <a:spLocks noChangeArrowheads="1"/>
          </p:cNvSpPr>
          <p:nvPr/>
        </p:nvSpPr>
        <p:spPr bwMode="auto">
          <a:xfrm>
            <a:off x="2448536" y="2018690"/>
            <a:ext cx="4114800" cy="512762"/>
          </a:xfrm>
          <a:prstGeom prst="rect">
            <a:avLst/>
          </a:prstGeom>
          <a:solidFill>
            <a:srgbClr val="FDA4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chorCtr="1"/>
          <a:lstStyle/>
          <a:p>
            <a:pPr eaLnBrk="0" hangingPunct="0">
              <a:lnSpc>
                <a:spcPct val="90000"/>
              </a:lnSpc>
            </a:pPr>
            <a:r>
              <a:rPr lang="en-US" altLang="es-CO" b="1">
                <a:solidFill>
                  <a:srgbClr val="000000"/>
                </a:solidFill>
                <a:latin typeface="Arial" charset="0"/>
              </a:rPr>
              <a:t>Router engine</a:t>
            </a:r>
          </a:p>
        </p:txBody>
      </p:sp>
      <p:sp>
        <p:nvSpPr>
          <p:cNvPr id="41" name="Line 40"/>
          <p:cNvSpPr>
            <a:spLocks noChangeShapeType="1"/>
          </p:cNvSpPr>
          <p:nvPr/>
        </p:nvSpPr>
        <p:spPr bwMode="auto">
          <a:xfrm>
            <a:off x="3540736" y="4887302"/>
            <a:ext cx="485775" cy="390525"/>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2" name="Line 41"/>
          <p:cNvSpPr>
            <a:spLocks noChangeShapeType="1"/>
          </p:cNvSpPr>
          <p:nvPr/>
        </p:nvSpPr>
        <p:spPr bwMode="auto">
          <a:xfrm flipV="1">
            <a:off x="4021749" y="4871427"/>
            <a:ext cx="519112" cy="41275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3" name="Rectangle 42"/>
          <p:cNvSpPr>
            <a:spLocks noChangeArrowheads="1"/>
          </p:cNvSpPr>
          <p:nvPr/>
        </p:nvSpPr>
        <p:spPr bwMode="auto">
          <a:xfrm>
            <a:off x="3074011" y="3236302"/>
            <a:ext cx="1982788" cy="457200"/>
          </a:xfrm>
          <a:prstGeom prst="rect">
            <a:avLst/>
          </a:prstGeom>
          <a:solidFill>
            <a:srgbClr val="00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1"/>
          <a:lstStyle/>
          <a:p>
            <a:pPr eaLnBrk="0" hangingPunct="0">
              <a:lnSpc>
                <a:spcPct val="90000"/>
              </a:lnSpc>
            </a:pPr>
            <a:r>
              <a:rPr lang="en-US" altLang="es-CO" sz="1400">
                <a:effectLst>
                  <a:outerShdw blurRad="38100" dist="38100" dir="2700000" algn="tl">
                    <a:srgbClr val="FFFFFF"/>
                  </a:outerShdw>
                </a:effectLst>
                <a:latin typeface="Arial" charset="0"/>
              </a:rPr>
              <a:t>IP VLAN 2</a:t>
            </a:r>
          </a:p>
        </p:txBody>
      </p:sp>
      <p:sp>
        <p:nvSpPr>
          <p:cNvPr id="44" name="Rectangle 43"/>
          <p:cNvSpPr>
            <a:spLocks noChangeArrowheads="1"/>
          </p:cNvSpPr>
          <p:nvPr/>
        </p:nvSpPr>
        <p:spPr bwMode="auto">
          <a:xfrm>
            <a:off x="5191736" y="3236302"/>
            <a:ext cx="1447800" cy="457200"/>
          </a:xfrm>
          <a:prstGeom prst="rect">
            <a:avLst/>
          </a:prstGeom>
          <a:solidFill>
            <a:srgbClr val="00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1"/>
          <a:lstStyle/>
          <a:p>
            <a:pPr eaLnBrk="0" hangingPunct="0">
              <a:lnSpc>
                <a:spcPct val="90000"/>
              </a:lnSpc>
            </a:pPr>
            <a:r>
              <a:rPr lang="en-US" altLang="es-CO" sz="1400">
                <a:effectLst>
                  <a:outerShdw blurRad="38100" dist="38100" dir="2700000" algn="tl">
                    <a:srgbClr val="FFFFFF"/>
                  </a:outerShdw>
                </a:effectLst>
                <a:latin typeface="Arial" charset="0"/>
              </a:rPr>
              <a:t>IP VLAN 3</a:t>
            </a:r>
          </a:p>
        </p:txBody>
      </p:sp>
      <p:sp>
        <p:nvSpPr>
          <p:cNvPr id="45" name="Rectangle 44"/>
          <p:cNvSpPr>
            <a:spLocks noChangeArrowheads="1"/>
          </p:cNvSpPr>
          <p:nvPr/>
        </p:nvSpPr>
        <p:spPr bwMode="auto">
          <a:xfrm>
            <a:off x="1305536" y="2240940"/>
            <a:ext cx="1152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r>
              <a:rPr lang="en-US" altLang="es-CO" sz="1600">
                <a:latin typeface="Arial" charset="0"/>
              </a:rPr>
              <a:t>Router</a:t>
            </a:r>
          </a:p>
          <a:p>
            <a:pPr eaLnBrk="0" hangingPunct="0"/>
            <a:r>
              <a:rPr lang="en-US" altLang="es-CO" sz="1600">
                <a:latin typeface="Arial" charset="0"/>
              </a:rPr>
              <a:t>interfaces</a:t>
            </a:r>
          </a:p>
        </p:txBody>
      </p:sp>
      <p:sp>
        <p:nvSpPr>
          <p:cNvPr id="46" name="Line 45"/>
          <p:cNvSpPr>
            <a:spLocks noChangeShapeType="1"/>
          </p:cNvSpPr>
          <p:nvPr/>
        </p:nvSpPr>
        <p:spPr bwMode="auto">
          <a:xfrm>
            <a:off x="1397611" y="2817202"/>
            <a:ext cx="1227138"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Tree>
    <p:extLst>
      <p:ext uri="{BB962C8B-B14F-4D97-AF65-F5344CB8AC3E}">
        <p14:creationId xmlns:p14="http://schemas.microsoft.com/office/powerpoint/2010/main" val="556918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9424" y="339915"/>
            <a:ext cx="11074400" cy="855839"/>
          </a:xfrm>
        </p:spPr>
        <p:txBody>
          <a:bodyPr/>
          <a:lstStyle/>
          <a:p>
            <a:r>
              <a:rPr lang="es-CO" dirty="0" err="1">
                <a:solidFill>
                  <a:srgbClr val="FF0000"/>
                </a:solidFill>
              </a:rPr>
              <a:t>Routing</a:t>
            </a:r>
            <a:endParaRPr lang="es-CO" dirty="0">
              <a:solidFill>
                <a:srgbClr val="FF0000"/>
              </a:solidFill>
            </a:endParaRPr>
          </a:p>
        </p:txBody>
      </p:sp>
      <p:sp>
        <p:nvSpPr>
          <p:cNvPr id="47" name="46 Marcador de fecha"/>
          <p:cNvSpPr>
            <a:spLocks noGrp="1"/>
          </p:cNvSpPr>
          <p:nvPr>
            <p:ph type="dt" sz="half" idx="10"/>
          </p:nvPr>
        </p:nvSpPr>
        <p:spPr/>
        <p:txBody>
          <a:bodyPr/>
          <a:lstStyle/>
          <a:p>
            <a:fld id="{6AA56CB9-1FAE-427F-9665-E343EB68A571}" type="datetime1">
              <a:rPr lang="es-CO" smtClean="0"/>
              <a:t>15/10/2022</a:t>
            </a:fld>
            <a:endParaRPr lang="es-CO"/>
          </a:p>
        </p:txBody>
      </p:sp>
      <p:sp>
        <p:nvSpPr>
          <p:cNvPr id="48" name="47 Marcador de pie de página"/>
          <p:cNvSpPr>
            <a:spLocks noGrp="1"/>
          </p:cNvSpPr>
          <p:nvPr>
            <p:ph type="ftr" sz="quarter" idx="11"/>
          </p:nvPr>
        </p:nvSpPr>
        <p:spPr/>
        <p:txBody>
          <a:bodyPr/>
          <a:lstStyle/>
          <a:p>
            <a:r>
              <a:rPr lang="es-CO"/>
              <a:t>Switching &amp; routing</a:t>
            </a:r>
          </a:p>
        </p:txBody>
      </p:sp>
      <p:sp>
        <p:nvSpPr>
          <p:cNvPr id="49" name="48 Marcador de número de diapositiva"/>
          <p:cNvSpPr>
            <a:spLocks noGrp="1"/>
          </p:cNvSpPr>
          <p:nvPr>
            <p:ph type="sldNum" sz="quarter" idx="12"/>
          </p:nvPr>
        </p:nvSpPr>
        <p:spPr/>
        <p:txBody>
          <a:bodyPr/>
          <a:lstStyle/>
          <a:p>
            <a:fld id="{1D98C600-A5FB-4C43-9210-1E9FA66CBA4A}" type="slidenum">
              <a:rPr lang="es-CO" smtClean="0"/>
              <a:t>92</a:t>
            </a:fld>
            <a:endParaRPr lang="es-CO"/>
          </a:p>
        </p:txBody>
      </p:sp>
      <p:sp>
        <p:nvSpPr>
          <p:cNvPr id="6" name="Rectangle 5"/>
          <p:cNvSpPr>
            <a:spLocks noChangeArrowheads="1"/>
          </p:cNvSpPr>
          <p:nvPr/>
        </p:nvSpPr>
        <p:spPr bwMode="auto">
          <a:xfrm>
            <a:off x="8565174" y="5917590"/>
            <a:ext cx="163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endParaRPr lang="en-US" altLang="es-CO">
              <a:solidFill>
                <a:srgbClr val="000000"/>
              </a:solidFill>
              <a:latin typeface="Times New Roman" pitchFamily="18" charset="0"/>
            </a:endParaRPr>
          </a:p>
          <a:p>
            <a:pPr algn="ctr" eaLnBrk="0" hangingPunct="0"/>
            <a:endParaRPr lang="en-US" altLang="es-CO">
              <a:solidFill>
                <a:srgbClr val="000000"/>
              </a:solidFill>
              <a:latin typeface="Times New Roman" pitchFamily="18" charset="0"/>
            </a:endParaRPr>
          </a:p>
        </p:txBody>
      </p:sp>
      <p:pic>
        <p:nvPicPr>
          <p:cNvPr id="50" name="Imagen 49">
            <a:extLst>
              <a:ext uri="{FF2B5EF4-FFF2-40B4-BE49-F238E27FC236}">
                <a16:creationId xmlns:a16="http://schemas.microsoft.com/office/drawing/2014/main" id="{5B6035BA-5BA1-4DA7-AD97-A912C4535880}"/>
              </a:ext>
            </a:extLst>
          </p:cNvPr>
          <p:cNvPicPr>
            <a:picLocks noChangeAspect="1"/>
          </p:cNvPicPr>
          <p:nvPr/>
        </p:nvPicPr>
        <p:blipFill>
          <a:blip r:embed="rId2"/>
          <a:stretch>
            <a:fillRect/>
          </a:stretch>
        </p:blipFill>
        <p:spPr>
          <a:xfrm>
            <a:off x="1514167" y="1494231"/>
            <a:ext cx="7895303" cy="4447688"/>
          </a:xfrm>
          <a:prstGeom prst="rect">
            <a:avLst/>
          </a:prstGeom>
        </p:spPr>
      </p:pic>
    </p:spTree>
    <p:extLst>
      <p:ext uri="{BB962C8B-B14F-4D97-AF65-F5344CB8AC3E}">
        <p14:creationId xmlns:p14="http://schemas.microsoft.com/office/powerpoint/2010/main" val="4209012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0538" y="305503"/>
            <a:ext cx="11074400" cy="890251"/>
          </a:xfrm>
        </p:spPr>
        <p:txBody>
          <a:bodyPr/>
          <a:lstStyle/>
          <a:p>
            <a:r>
              <a:rPr lang="es-CO" dirty="0" err="1">
                <a:solidFill>
                  <a:srgbClr val="FF0000"/>
                </a:solidFill>
              </a:rPr>
              <a:t>Routing</a:t>
            </a:r>
            <a:r>
              <a:rPr lang="es-CO" dirty="0">
                <a:solidFill>
                  <a:srgbClr val="FF0000"/>
                </a:solidFill>
              </a:rPr>
              <a:t>.</a:t>
            </a:r>
            <a:r>
              <a:rPr lang="es-CO" dirty="0"/>
              <a:t>   </a:t>
            </a:r>
            <a:r>
              <a:rPr lang="es-CO" dirty="0">
                <a:solidFill>
                  <a:srgbClr val="FF0000"/>
                </a:solidFill>
              </a:rPr>
              <a:t>RIP</a:t>
            </a:r>
          </a:p>
        </p:txBody>
      </p:sp>
      <p:sp>
        <p:nvSpPr>
          <p:cNvPr id="34" name="33 Marcador de fecha"/>
          <p:cNvSpPr>
            <a:spLocks noGrp="1"/>
          </p:cNvSpPr>
          <p:nvPr>
            <p:ph type="dt" sz="half" idx="10"/>
          </p:nvPr>
        </p:nvSpPr>
        <p:spPr/>
        <p:txBody>
          <a:bodyPr/>
          <a:lstStyle/>
          <a:p>
            <a:fld id="{53DB0445-0175-40CD-AB9A-60670DBA3B80}" type="datetime1">
              <a:rPr lang="es-CO" smtClean="0"/>
              <a:t>15/10/2022</a:t>
            </a:fld>
            <a:endParaRPr lang="es-CO"/>
          </a:p>
        </p:txBody>
      </p:sp>
      <p:sp>
        <p:nvSpPr>
          <p:cNvPr id="35" name="34 Marcador de pie de página"/>
          <p:cNvSpPr>
            <a:spLocks noGrp="1"/>
          </p:cNvSpPr>
          <p:nvPr>
            <p:ph type="ftr" sz="quarter" idx="11"/>
          </p:nvPr>
        </p:nvSpPr>
        <p:spPr/>
        <p:txBody>
          <a:bodyPr/>
          <a:lstStyle/>
          <a:p>
            <a:r>
              <a:rPr lang="es-CO"/>
              <a:t>Switching &amp; routing</a:t>
            </a:r>
          </a:p>
        </p:txBody>
      </p:sp>
      <p:sp>
        <p:nvSpPr>
          <p:cNvPr id="36" name="35 Marcador de número de diapositiva"/>
          <p:cNvSpPr>
            <a:spLocks noGrp="1"/>
          </p:cNvSpPr>
          <p:nvPr>
            <p:ph type="sldNum" sz="quarter" idx="12"/>
          </p:nvPr>
        </p:nvSpPr>
        <p:spPr/>
        <p:txBody>
          <a:bodyPr/>
          <a:lstStyle/>
          <a:p>
            <a:fld id="{1D98C600-A5FB-4C43-9210-1E9FA66CBA4A}" type="slidenum">
              <a:rPr lang="es-CO" smtClean="0"/>
              <a:t>93</a:t>
            </a:fld>
            <a:endParaRPr lang="es-CO"/>
          </a:p>
        </p:txBody>
      </p:sp>
      <p:sp>
        <p:nvSpPr>
          <p:cNvPr id="3" name="Line 2"/>
          <p:cNvSpPr>
            <a:spLocks noChangeShapeType="1"/>
          </p:cNvSpPr>
          <p:nvPr/>
        </p:nvSpPr>
        <p:spPr bwMode="auto">
          <a:xfrm>
            <a:off x="3756025" y="5486400"/>
            <a:ext cx="0" cy="381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 name="Line 3"/>
          <p:cNvSpPr>
            <a:spLocks noChangeShapeType="1"/>
          </p:cNvSpPr>
          <p:nvPr/>
        </p:nvSpPr>
        <p:spPr bwMode="auto">
          <a:xfrm>
            <a:off x="5449888" y="5486400"/>
            <a:ext cx="0" cy="381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 name="Rectangle 5"/>
          <p:cNvSpPr>
            <a:spLocks noChangeArrowheads="1"/>
          </p:cNvSpPr>
          <p:nvPr/>
        </p:nvSpPr>
        <p:spPr bwMode="auto">
          <a:xfrm>
            <a:off x="2024063" y="1774825"/>
            <a:ext cx="1420812" cy="15716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lnSpc>
                <a:spcPct val="90000"/>
              </a:lnSpc>
            </a:pPr>
            <a:r>
              <a:rPr lang="en-US" altLang="es-CO" sz="2000">
                <a:latin typeface="Arial" charset="0"/>
              </a:rPr>
              <a:t>N1…direct</a:t>
            </a:r>
          </a:p>
          <a:p>
            <a:pPr eaLnBrk="0" hangingPunct="0">
              <a:lnSpc>
                <a:spcPct val="90000"/>
              </a:lnSpc>
            </a:pPr>
            <a:r>
              <a:rPr lang="en-US" altLang="es-CO" sz="2000">
                <a:latin typeface="Arial" charset="0"/>
              </a:rPr>
              <a:t>N2…direct</a:t>
            </a:r>
          </a:p>
          <a:p>
            <a:pPr eaLnBrk="0" hangingPunct="0">
              <a:lnSpc>
                <a:spcPct val="90000"/>
              </a:lnSpc>
            </a:pPr>
            <a:r>
              <a:rPr lang="en-US" altLang="es-CO" sz="2000">
                <a:latin typeface="Arial" charset="0"/>
              </a:rPr>
              <a:t>N3…1 hop</a:t>
            </a:r>
          </a:p>
          <a:p>
            <a:pPr eaLnBrk="0" hangingPunct="0">
              <a:lnSpc>
                <a:spcPct val="90000"/>
              </a:lnSpc>
            </a:pPr>
            <a:r>
              <a:rPr lang="en-US" altLang="es-CO" sz="2000">
                <a:latin typeface="Arial" charset="0"/>
              </a:rPr>
              <a:t>N4…1 hop</a:t>
            </a:r>
          </a:p>
          <a:p>
            <a:pPr eaLnBrk="0" hangingPunct="0">
              <a:lnSpc>
                <a:spcPct val="90000"/>
              </a:lnSpc>
            </a:pPr>
            <a:r>
              <a:rPr lang="en-US" altLang="es-CO" sz="2000">
                <a:latin typeface="Arial" charset="0"/>
              </a:rPr>
              <a:t>N5…direct</a:t>
            </a:r>
          </a:p>
        </p:txBody>
      </p:sp>
      <p:sp>
        <p:nvSpPr>
          <p:cNvPr id="6" name="Line 6"/>
          <p:cNvSpPr>
            <a:spLocks noChangeShapeType="1"/>
          </p:cNvSpPr>
          <p:nvPr/>
        </p:nvSpPr>
        <p:spPr bwMode="auto">
          <a:xfrm>
            <a:off x="3897313" y="4349750"/>
            <a:ext cx="51435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7" name="Line 7"/>
          <p:cNvSpPr>
            <a:spLocks noChangeShapeType="1"/>
          </p:cNvSpPr>
          <p:nvPr/>
        </p:nvSpPr>
        <p:spPr bwMode="auto">
          <a:xfrm>
            <a:off x="4806950" y="4349750"/>
            <a:ext cx="512763"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 name="Rectangle 8"/>
          <p:cNvSpPr>
            <a:spLocks noChangeArrowheads="1"/>
          </p:cNvSpPr>
          <p:nvPr/>
        </p:nvSpPr>
        <p:spPr bwMode="auto">
          <a:xfrm>
            <a:off x="1579563" y="5905500"/>
            <a:ext cx="1101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defRPr>
                <a:solidFill>
                  <a:schemeClr val="tx1"/>
                </a:solidFill>
                <a:latin typeface="Arial" charset="0"/>
              </a:defRPr>
            </a:lvl1pPr>
            <a:lvl2pPr marL="320675" defTabSz="447675">
              <a:defRPr>
                <a:solidFill>
                  <a:schemeClr val="tx1"/>
                </a:solidFill>
                <a:latin typeface="Arial" charset="0"/>
              </a:defRPr>
            </a:lvl2pPr>
            <a:lvl3pPr marL="639763" defTabSz="447675">
              <a:defRPr>
                <a:solidFill>
                  <a:schemeClr val="tx1"/>
                </a:solidFill>
                <a:latin typeface="Arial" charset="0"/>
              </a:defRPr>
            </a:lvl3pPr>
            <a:lvl4pPr marL="960438" defTabSz="447675">
              <a:defRPr>
                <a:solidFill>
                  <a:schemeClr val="tx1"/>
                </a:solidFill>
                <a:latin typeface="Arial" charset="0"/>
              </a:defRPr>
            </a:lvl4pPr>
            <a:lvl5pPr marL="1279525" defTabSz="447675">
              <a:defRPr>
                <a:solidFill>
                  <a:schemeClr val="tx1"/>
                </a:solidFill>
                <a:latin typeface="Arial" charset="0"/>
              </a:defRPr>
            </a:lvl5pPr>
            <a:lvl6pPr marL="1736725" defTabSz="447675" fontAlgn="base">
              <a:spcBef>
                <a:spcPct val="0"/>
              </a:spcBef>
              <a:spcAft>
                <a:spcPct val="0"/>
              </a:spcAft>
              <a:defRPr>
                <a:solidFill>
                  <a:schemeClr val="tx1"/>
                </a:solidFill>
                <a:latin typeface="Arial" charset="0"/>
              </a:defRPr>
            </a:lvl6pPr>
            <a:lvl7pPr marL="2193925" defTabSz="447675" fontAlgn="base">
              <a:spcBef>
                <a:spcPct val="0"/>
              </a:spcBef>
              <a:spcAft>
                <a:spcPct val="0"/>
              </a:spcAft>
              <a:defRPr>
                <a:solidFill>
                  <a:schemeClr val="tx1"/>
                </a:solidFill>
                <a:latin typeface="Arial" charset="0"/>
              </a:defRPr>
            </a:lvl7pPr>
            <a:lvl8pPr marL="2651125" defTabSz="447675" fontAlgn="base">
              <a:spcBef>
                <a:spcPct val="0"/>
              </a:spcBef>
              <a:spcAft>
                <a:spcPct val="0"/>
              </a:spcAft>
              <a:defRPr>
                <a:solidFill>
                  <a:schemeClr val="tx1"/>
                </a:solidFill>
                <a:latin typeface="Arial" charset="0"/>
              </a:defRPr>
            </a:lvl8pPr>
            <a:lvl9pPr marL="3108325" defTabSz="447675" fontAlgn="base">
              <a:spcBef>
                <a:spcPct val="0"/>
              </a:spcBef>
              <a:spcAft>
                <a:spcPct val="0"/>
              </a:spcAft>
              <a:defRPr>
                <a:solidFill>
                  <a:schemeClr val="tx1"/>
                </a:solidFill>
                <a:latin typeface="Arial" charset="0"/>
              </a:defRPr>
            </a:lvl9pPr>
          </a:lstStyle>
          <a:p>
            <a:pPr algn="ctr" eaLnBrk="0" hangingPunct="0"/>
            <a:r>
              <a:rPr lang="en-US" altLang="es-CO" sz="1600" b="1"/>
              <a:t>Network 2</a:t>
            </a:r>
          </a:p>
        </p:txBody>
      </p:sp>
      <p:sp>
        <p:nvSpPr>
          <p:cNvPr id="9" name="Line 9"/>
          <p:cNvSpPr>
            <a:spLocks noChangeShapeType="1"/>
          </p:cNvSpPr>
          <p:nvPr/>
        </p:nvSpPr>
        <p:spPr bwMode="auto">
          <a:xfrm>
            <a:off x="5316538" y="5861050"/>
            <a:ext cx="1693862"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0" name="Line 10"/>
          <p:cNvSpPr>
            <a:spLocks noChangeShapeType="1"/>
          </p:cNvSpPr>
          <p:nvPr/>
        </p:nvSpPr>
        <p:spPr bwMode="auto">
          <a:xfrm>
            <a:off x="1949450" y="4443413"/>
            <a:ext cx="0" cy="140335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1" name="Rectangle 11"/>
          <p:cNvSpPr>
            <a:spLocks noChangeArrowheads="1"/>
          </p:cNvSpPr>
          <p:nvPr/>
        </p:nvSpPr>
        <p:spPr bwMode="auto">
          <a:xfrm>
            <a:off x="639763" y="5135563"/>
            <a:ext cx="1101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defRPr>
                <a:solidFill>
                  <a:schemeClr val="tx1"/>
                </a:solidFill>
                <a:latin typeface="Arial" charset="0"/>
              </a:defRPr>
            </a:lvl1pPr>
            <a:lvl2pPr marL="320675" defTabSz="447675">
              <a:defRPr>
                <a:solidFill>
                  <a:schemeClr val="tx1"/>
                </a:solidFill>
                <a:latin typeface="Arial" charset="0"/>
              </a:defRPr>
            </a:lvl2pPr>
            <a:lvl3pPr marL="639763" defTabSz="447675">
              <a:defRPr>
                <a:solidFill>
                  <a:schemeClr val="tx1"/>
                </a:solidFill>
                <a:latin typeface="Arial" charset="0"/>
              </a:defRPr>
            </a:lvl3pPr>
            <a:lvl4pPr marL="960438" defTabSz="447675">
              <a:defRPr>
                <a:solidFill>
                  <a:schemeClr val="tx1"/>
                </a:solidFill>
                <a:latin typeface="Arial" charset="0"/>
              </a:defRPr>
            </a:lvl4pPr>
            <a:lvl5pPr marL="1279525" defTabSz="447675">
              <a:defRPr>
                <a:solidFill>
                  <a:schemeClr val="tx1"/>
                </a:solidFill>
                <a:latin typeface="Arial" charset="0"/>
              </a:defRPr>
            </a:lvl5pPr>
            <a:lvl6pPr marL="1736725" defTabSz="447675" fontAlgn="base">
              <a:spcBef>
                <a:spcPct val="0"/>
              </a:spcBef>
              <a:spcAft>
                <a:spcPct val="0"/>
              </a:spcAft>
              <a:defRPr>
                <a:solidFill>
                  <a:schemeClr val="tx1"/>
                </a:solidFill>
                <a:latin typeface="Arial" charset="0"/>
              </a:defRPr>
            </a:lvl6pPr>
            <a:lvl7pPr marL="2193925" defTabSz="447675" fontAlgn="base">
              <a:spcBef>
                <a:spcPct val="0"/>
              </a:spcBef>
              <a:spcAft>
                <a:spcPct val="0"/>
              </a:spcAft>
              <a:defRPr>
                <a:solidFill>
                  <a:schemeClr val="tx1"/>
                </a:solidFill>
                <a:latin typeface="Arial" charset="0"/>
              </a:defRPr>
            </a:lvl7pPr>
            <a:lvl8pPr marL="2651125" defTabSz="447675" fontAlgn="base">
              <a:spcBef>
                <a:spcPct val="0"/>
              </a:spcBef>
              <a:spcAft>
                <a:spcPct val="0"/>
              </a:spcAft>
              <a:defRPr>
                <a:solidFill>
                  <a:schemeClr val="tx1"/>
                </a:solidFill>
                <a:latin typeface="Arial" charset="0"/>
              </a:defRPr>
            </a:lvl8pPr>
            <a:lvl9pPr marL="3108325" defTabSz="447675" fontAlgn="base">
              <a:spcBef>
                <a:spcPct val="0"/>
              </a:spcBef>
              <a:spcAft>
                <a:spcPct val="0"/>
              </a:spcAft>
              <a:defRPr>
                <a:solidFill>
                  <a:schemeClr val="tx1"/>
                </a:solidFill>
                <a:latin typeface="Arial" charset="0"/>
              </a:defRPr>
            </a:lvl9pPr>
          </a:lstStyle>
          <a:p>
            <a:pPr algn="ctr" eaLnBrk="0" hangingPunct="0"/>
            <a:r>
              <a:rPr lang="en-US" altLang="es-CO" sz="1600" b="1"/>
              <a:t>Network 1</a:t>
            </a:r>
          </a:p>
        </p:txBody>
      </p:sp>
      <p:sp>
        <p:nvSpPr>
          <p:cNvPr id="12" name="Line 12"/>
          <p:cNvSpPr>
            <a:spLocks noChangeShapeType="1"/>
          </p:cNvSpPr>
          <p:nvPr/>
        </p:nvSpPr>
        <p:spPr bwMode="auto">
          <a:xfrm>
            <a:off x="1296988" y="4419600"/>
            <a:ext cx="0" cy="66675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Line 13"/>
          <p:cNvSpPr>
            <a:spLocks noChangeShapeType="1"/>
          </p:cNvSpPr>
          <p:nvPr/>
        </p:nvSpPr>
        <p:spPr bwMode="auto">
          <a:xfrm>
            <a:off x="742950" y="5091113"/>
            <a:ext cx="825500"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Rectangle 14"/>
          <p:cNvSpPr>
            <a:spLocks noChangeArrowheads="1"/>
          </p:cNvSpPr>
          <p:nvPr/>
        </p:nvSpPr>
        <p:spPr bwMode="auto">
          <a:xfrm>
            <a:off x="6230938" y="6042025"/>
            <a:ext cx="1101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defRPr>
                <a:solidFill>
                  <a:schemeClr val="tx1"/>
                </a:solidFill>
                <a:latin typeface="Arial" charset="0"/>
              </a:defRPr>
            </a:lvl1pPr>
            <a:lvl2pPr marL="320675" defTabSz="447675">
              <a:defRPr>
                <a:solidFill>
                  <a:schemeClr val="tx1"/>
                </a:solidFill>
                <a:latin typeface="Arial" charset="0"/>
              </a:defRPr>
            </a:lvl2pPr>
            <a:lvl3pPr marL="639763" defTabSz="447675">
              <a:defRPr>
                <a:solidFill>
                  <a:schemeClr val="tx1"/>
                </a:solidFill>
                <a:latin typeface="Arial" charset="0"/>
              </a:defRPr>
            </a:lvl3pPr>
            <a:lvl4pPr marL="960438" defTabSz="447675">
              <a:defRPr>
                <a:solidFill>
                  <a:schemeClr val="tx1"/>
                </a:solidFill>
                <a:latin typeface="Arial" charset="0"/>
              </a:defRPr>
            </a:lvl4pPr>
            <a:lvl5pPr marL="1279525" defTabSz="447675">
              <a:defRPr>
                <a:solidFill>
                  <a:schemeClr val="tx1"/>
                </a:solidFill>
                <a:latin typeface="Arial" charset="0"/>
              </a:defRPr>
            </a:lvl5pPr>
            <a:lvl6pPr marL="1736725" defTabSz="447675" fontAlgn="base">
              <a:spcBef>
                <a:spcPct val="0"/>
              </a:spcBef>
              <a:spcAft>
                <a:spcPct val="0"/>
              </a:spcAft>
              <a:defRPr>
                <a:solidFill>
                  <a:schemeClr val="tx1"/>
                </a:solidFill>
                <a:latin typeface="Arial" charset="0"/>
              </a:defRPr>
            </a:lvl6pPr>
            <a:lvl7pPr marL="2193925" defTabSz="447675" fontAlgn="base">
              <a:spcBef>
                <a:spcPct val="0"/>
              </a:spcBef>
              <a:spcAft>
                <a:spcPct val="0"/>
              </a:spcAft>
              <a:defRPr>
                <a:solidFill>
                  <a:schemeClr val="tx1"/>
                </a:solidFill>
                <a:latin typeface="Arial" charset="0"/>
              </a:defRPr>
            </a:lvl7pPr>
            <a:lvl8pPr marL="2651125" defTabSz="447675" fontAlgn="base">
              <a:spcBef>
                <a:spcPct val="0"/>
              </a:spcBef>
              <a:spcAft>
                <a:spcPct val="0"/>
              </a:spcAft>
              <a:defRPr>
                <a:solidFill>
                  <a:schemeClr val="tx1"/>
                </a:solidFill>
                <a:latin typeface="Arial" charset="0"/>
              </a:defRPr>
            </a:lvl8pPr>
            <a:lvl9pPr marL="3108325" defTabSz="447675" fontAlgn="base">
              <a:spcBef>
                <a:spcPct val="0"/>
              </a:spcBef>
              <a:spcAft>
                <a:spcPct val="0"/>
              </a:spcAft>
              <a:defRPr>
                <a:solidFill>
                  <a:schemeClr val="tx1"/>
                </a:solidFill>
                <a:latin typeface="Arial" charset="0"/>
              </a:defRPr>
            </a:lvl9pPr>
          </a:lstStyle>
          <a:p>
            <a:pPr algn="ctr" eaLnBrk="0" hangingPunct="0"/>
            <a:r>
              <a:rPr lang="en-US" altLang="es-CO" sz="1600" b="1"/>
              <a:t>Network 4</a:t>
            </a:r>
          </a:p>
        </p:txBody>
      </p:sp>
      <p:sp>
        <p:nvSpPr>
          <p:cNvPr id="15" name="Line 15"/>
          <p:cNvSpPr>
            <a:spLocks noChangeShapeType="1"/>
          </p:cNvSpPr>
          <p:nvPr/>
        </p:nvSpPr>
        <p:spPr bwMode="auto">
          <a:xfrm>
            <a:off x="6600825" y="4268788"/>
            <a:ext cx="0" cy="1598612"/>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6" name="Rectangle 16"/>
          <p:cNvSpPr>
            <a:spLocks noChangeArrowheads="1"/>
          </p:cNvSpPr>
          <p:nvPr/>
        </p:nvSpPr>
        <p:spPr bwMode="auto">
          <a:xfrm>
            <a:off x="6988175" y="5135563"/>
            <a:ext cx="1101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defRPr>
                <a:solidFill>
                  <a:schemeClr val="tx1"/>
                </a:solidFill>
                <a:latin typeface="Arial" charset="0"/>
              </a:defRPr>
            </a:lvl1pPr>
            <a:lvl2pPr marL="320675" defTabSz="447675">
              <a:defRPr>
                <a:solidFill>
                  <a:schemeClr val="tx1"/>
                </a:solidFill>
                <a:latin typeface="Arial" charset="0"/>
              </a:defRPr>
            </a:lvl2pPr>
            <a:lvl3pPr marL="639763" defTabSz="447675">
              <a:defRPr>
                <a:solidFill>
                  <a:schemeClr val="tx1"/>
                </a:solidFill>
                <a:latin typeface="Arial" charset="0"/>
              </a:defRPr>
            </a:lvl3pPr>
            <a:lvl4pPr marL="960438" defTabSz="447675">
              <a:defRPr>
                <a:solidFill>
                  <a:schemeClr val="tx1"/>
                </a:solidFill>
                <a:latin typeface="Arial" charset="0"/>
              </a:defRPr>
            </a:lvl4pPr>
            <a:lvl5pPr marL="1279525" defTabSz="447675">
              <a:defRPr>
                <a:solidFill>
                  <a:schemeClr val="tx1"/>
                </a:solidFill>
                <a:latin typeface="Arial" charset="0"/>
              </a:defRPr>
            </a:lvl5pPr>
            <a:lvl6pPr marL="1736725" defTabSz="447675" fontAlgn="base">
              <a:spcBef>
                <a:spcPct val="0"/>
              </a:spcBef>
              <a:spcAft>
                <a:spcPct val="0"/>
              </a:spcAft>
              <a:defRPr>
                <a:solidFill>
                  <a:schemeClr val="tx1"/>
                </a:solidFill>
                <a:latin typeface="Arial" charset="0"/>
              </a:defRPr>
            </a:lvl6pPr>
            <a:lvl7pPr marL="2193925" defTabSz="447675" fontAlgn="base">
              <a:spcBef>
                <a:spcPct val="0"/>
              </a:spcBef>
              <a:spcAft>
                <a:spcPct val="0"/>
              </a:spcAft>
              <a:defRPr>
                <a:solidFill>
                  <a:schemeClr val="tx1"/>
                </a:solidFill>
                <a:latin typeface="Arial" charset="0"/>
              </a:defRPr>
            </a:lvl7pPr>
            <a:lvl8pPr marL="2651125" defTabSz="447675" fontAlgn="base">
              <a:spcBef>
                <a:spcPct val="0"/>
              </a:spcBef>
              <a:spcAft>
                <a:spcPct val="0"/>
              </a:spcAft>
              <a:defRPr>
                <a:solidFill>
                  <a:schemeClr val="tx1"/>
                </a:solidFill>
                <a:latin typeface="Arial" charset="0"/>
              </a:defRPr>
            </a:lvl8pPr>
            <a:lvl9pPr marL="3108325" defTabSz="447675" fontAlgn="base">
              <a:spcBef>
                <a:spcPct val="0"/>
              </a:spcBef>
              <a:spcAft>
                <a:spcPct val="0"/>
              </a:spcAft>
              <a:defRPr>
                <a:solidFill>
                  <a:schemeClr val="tx1"/>
                </a:solidFill>
                <a:latin typeface="Arial" charset="0"/>
              </a:defRPr>
            </a:lvl9pPr>
          </a:lstStyle>
          <a:p>
            <a:pPr algn="ctr" eaLnBrk="0" hangingPunct="0"/>
            <a:r>
              <a:rPr lang="en-US" altLang="es-CO" sz="1600" b="1"/>
              <a:t>Network 3</a:t>
            </a:r>
          </a:p>
        </p:txBody>
      </p:sp>
      <p:sp>
        <p:nvSpPr>
          <p:cNvPr id="17" name="Line 17"/>
          <p:cNvSpPr>
            <a:spLocks noChangeShapeType="1"/>
          </p:cNvSpPr>
          <p:nvPr/>
        </p:nvSpPr>
        <p:spPr bwMode="auto">
          <a:xfrm>
            <a:off x="7643813" y="4419600"/>
            <a:ext cx="0" cy="66675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 name="Line 18"/>
          <p:cNvSpPr>
            <a:spLocks noChangeShapeType="1"/>
          </p:cNvSpPr>
          <p:nvPr/>
        </p:nvSpPr>
        <p:spPr bwMode="auto">
          <a:xfrm>
            <a:off x="7091363" y="5091113"/>
            <a:ext cx="823912"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 name="Rectangle 19"/>
          <p:cNvSpPr>
            <a:spLocks noChangeArrowheads="1"/>
          </p:cNvSpPr>
          <p:nvPr/>
        </p:nvSpPr>
        <p:spPr bwMode="auto">
          <a:xfrm>
            <a:off x="3209925" y="3965575"/>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en-US" altLang="es-CO" sz="2000">
                <a:effectLst>
                  <a:outerShdw blurRad="38100" dist="38100" dir="2700000" algn="tl">
                    <a:srgbClr val="C0C0C0"/>
                  </a:outerShdw>
                </a:effectLst>
                <a:latin typeface="Arial" charset="0"/>
              </a:rPr>
              <a:t>RIP update</a:t>
            </a:r>
          </a:p>
        </p:txBody>
      </p:sp>
      <p:sp>
        <p:nvSpPr>
          <p:cNvPr id="20" name="Rectangle 20"/>
          <p:cNvSpPr>
            <a:spLocks noChangeArrowheads="1"/>
          </p:cNvSpPr>
          <p:nvPr/>
        </p:nvSpPr>
        <p:spPr bwMode="auto">
          <a:xfrm>
            <a:off x="4573588" y="3965575"/>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en-US" altLang="es-CO" sz="2000">
                <a:effectLst>
                  <a:outerShdw blurRad="38100" dist="38100" dir="2700000" algn="tl">
                    <a:srgbClr val="C0C0C0"/>
                  </a:outerShdw>
                </a:effectLst>
                <a:latin typeface="Arial" charset="0"/>
              </a:rPr>
              <a:t>RIP update</a:t>
            </a:r>
          </a:p>
        </p:txBody>
      </p:sp>
      <p:sp>
        <p:nvSpPr>
          <p:cNvPr id="21" name="Rectangle 21"/>
          <p:cNvSpPr>
            <a:spLocks noChangeArrowheads="1"/>
          </p:cNvSpPr>
          <p:nvPr/>
        </p:nvSpPr>
        <p:spPr bwMode="auto">
          <a:xfrm>
            <a:off x="3694113" y="4518025"/>
            <a:ext cx="1739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31750" rIns="65088" bIns="31750">
            <a:spAutoFit/>
          </a:bodyPr>
          <a:lstStyle>
            <a:lvl1pPr defTabSz="447675">
              <a:defRPr>
                <a:solidFill>
                  <a:schemeClr val="tx1"/>
                </a:solidFill>
                <a:latin typeface="Arial" charset="0"/>
              </a:defRPr>
            </a:lvl1pPr>
            <a:lvl2pPr marL="320675" defTabSz="447675">
              <a:defRPr>
                <a:solidFill>
                  <a:schemeClr val="tx1"/>
                </a:solidFill>
                <a:latin typeface="Arial" charset="0"/>
              </a:defRPr>
            </a:lvl2pPr>
            <a:lvl3pPr marL="639763" defTabSz="447675">
              <a:defRPr>
                <a:solidFill>
                  <a:schemeClr val="tx1"/>
                </a:solidFill>
                <a:latin typeface="Arial" charset="0"/>
              </a:defRPr>
            </a:lvl3pPr>
            <a:lvl4pPr marL="960438" defTabSz="447675">
              <a:defRPr>
                <a:solidFill>
                  <a:schemeClr val="tx1"/>
                </a:solidFill>
                <a:latin typeface="Arial" charset="0"/>
              </a:defRPr>
            </a:lvl4pPr>
            <a:lvl5pPr marL="1279525" defTabSz="447675">
              <a:defRPr>
                <a:solidFill>
                  <a:schemeClr val="tx1"/>
                </a:solidFill>
                <a:latin typeface="Arial" charset="0"/>
              </a:defRPr>
            </a:lvl5pPr>
            <a:lvl6pPr marL="1736725" defTabSz="447675" fontAlgn="base">
              <a:spcBef>
                <a:spcPct val="0"/>
              </a:spcBef>
              <a:spcAft>
                <a:spcPct val="0"/>
              </a:spcAft>
              <a:defRPr>
                <a:solidFill>
                  <a:schemeClr val="tx1"/>
                </a:solidFill>
                <a:latin typeface="Arial" charset="0"/>
              </a:defRPr>
            </a:lvl6pPr>
            <a:lvl7pPr marL="2193925" defTabSz="447675" fontAlgn="base">
              <a:spcBef>
                <a:spcPct val="0"/>
              </a:spcBef>
              <a:spcAft>
                <a:spcPct val="0"/>
              </a:spcAft>
              <a:defRPr>
                <a:solidFill>
                  <a:schemeClr val="tx1"/>
                </a:solidFill>
                <a:latin typeface="Arial" charset="0"/>
              </a:defRPr>
            </a:lvl7pPr>
            <a:lvl8pPr marL="2651125" defTabSz="447675" fontAlgn="base">
              <a:spcBef>
                <a:spcPct val="0"/>
              </a:spcBef>
              <a:spcAft>
                <a:spcPct val="0"/>
              </a:spcAft>
              <a:defRPr>
                <a:solidFill>
                  <a:schemeClr val="tx1"/>
                </a:solidFill>
                <a:latin typeface="Arial" charset="0"/>
              </a:defRPr>
            </a:lvl8pPr>
            <a:lvl9pPr marL="3108325" defTabSz="447675" fontAlgn="base">
              <a:spcBef>
                <a:spcPct val="0"/>
              </a:spcBef>
              <a:spcAft>
                <a:spcPct val="0"/>
              </a:spcAft>
              <a:defRPr>
                <a:solidFill>
                  <a:schemeClr val="tx1"/>
                </a:solidFill>
                <a:latin typeface="Arial" charset="0"/>
              </a:defRPr>
            </a:lvl9pPr>
          </a:lstStyle>
          <a:p>
            <a:pPr algn="ctr" eaLnBrk="0" hangingPunct="0"/>
            <a:r>
              <a:rPr lang="en-US" altLang="es-CO" sz="1600" b="1"/>
              <a:t>Network 5</a:t>
            </a:r>
          </a:p>
        </p:txBody>
      </p:sp>
      <p:sp>
        <p:nvSpPr>
          <p:cNvPr id="22" name="Rectangle 22"/>
          <p:cNvSpPr>
            <a:spLocks noChangeArrowheads="1"/>
          </p:cNvSpPr>
          <p:nvPr/>
        </p:nvSpPr>
        <p:spPr bwMode="auto">
          <a:xfrm>
            <a:off x="6062663" y="3816350"/>
            <a:ext cx="2135187" cy="60007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90000"/>
              </a:lnSpc>
            </a:pPr>
            <a:r>
              <a:rPr lang="en-US" altLang="es-CO" sz="2400">
                <a:solidFill>
                  <a:srgbClr val="000000"/>
                </a:solidFill>
                <a:effectLst>
                  <a:outerShdw blurRad="38100" dist="38100" dir="2700000" algn="tl">
                    <a:srgbClr val="C0C0C0"/>
                  </a:outerShdw>
                </a:effectLst>
                <a:latin typeface="Arial" charset="0"/>
              </a:rPr>
              <a:t>Router B</a:t>
            </a:r>
            <a:endParaRPr lang="en-US" altLang="es-CO" sz="2400">
              <a:solidFill>
                <a:schemeClr val="folHlink"/>
              </a:solidFill>
              <a:effectLst>
                <a:outerShdw blurRad="38100" dist="38100" dir="2700000" algn="tl">
                  <a:srgbClr val="C0C0C0"/>
                </a:outerShdw>
              </a:effectLst>
              <a:latin typeface="Arial" charset="0"/>
            </a:endParaRPr>
          </a:p>
        </p:txBody>
      </p:sp>
      <p:grpSp>
        <p:nvGrpSpPr>
          <p:cNvPr id="23" name="Group 23"/>
          <p:cNvGrpSpPr>
            <a:grpSpLocks/>
          </p:cNvGrpSpPr>
          <p:nvPr/>
        </p:nvGrpSpPr>
        <p:grpSpPr bwMode="auto">
          <a:xfrm>
            <a:off x="2757488" y="4419600"/>
            <a:ext cx="3644900" cy="381000"/>
            <a:chOff x="1954" y="2784"/>
            <a:chExt cx="2583" cy="240"/>
          </a:xfrm>
        </p:grpSpPr>
        <p:sp>
          <p:nvSpPr>
            <p:cNvPr id="24" name="Line 24"/>
            <p:cNvSpPr>
              <a:spLocks noChangeShapeType="1"/>
            </p:cNvSpPr>
            <p:nvPr/>
          </p:nvSpPr>
          <p:spPr bwMode="auto">
            <a:xfrm>
              <a:off x="4473" y="2784"/>
              <a:ext cx="0" cy="238"/>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5" name="Line 25"/>
            <p:cNvSpPr>
              <a:spLocks noChangeShapeType="1"/>
            </p:cNvSpPr>
            <p:nvPr/>
          </p:nvSpPr>
          <p:spPr bwMode="auto">
            <a:xfrm>
              <a:off x="1954" y="3024"/>
              <a:ext cx="2583"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6" name="Line 26"/>
            <p:cNvSpPr>
              <a:spLocks noChangeShapeType="1"/>
            </p:cNvSpPr>
            <p:nvPr/>
          </p:nvSpPr>
          <p:spPr bwMode="auto">
            <a:xfrm>
              <a:off x="2137" y="2784"/>
              <a:ext cx="0" cy="238"/>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27" name="Rectangle 27"/>
          <p:cNvSpPr>
            <a:spLocks noChangeArrowheads="1"/>
          </p:cNvSpPr>
          <p:nvPr/>
        </p:nvSpPr>
        <p:spPr bwMode="auto">
          <a:xfrm>
            <a:off x="3481388" y="1873250"/>
            <a:ext cx="2667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en-US" altLang="es-CO" sz="2000">
                <a:latin typeface="Arial" charset="0"/>
              </a:rPr>
              <a:t>Update period: 30 sec</a:t>
            </a:r>
          </a:p>
          <a:p>
            <a:pPr algn="ctr" eaLnBrk="0" hangingPunct="0">
              <a:lnSpc>
                <a:spcPct val="90000"/>
              </a:lnSpc>
            </a:pPr>
            <a:r>
              <a:rPr lang="en-US" altLang="es-CO" sz="2000">
                <a:latin typeface="Arial" charset="0"/>
              </a:rPr>
              <a:t>Max path: 15 hops </a:t>
            </a:r>
          </a:p>
          <a:p>
            <a:pPr algn="ctr" eaLnBrk="0" hangingPunct="0">
              <a:lnSpc>
                <a:spcPct val="90000"/>
              </a:lnSpc>
            </a:pPr>
            <a:r>
              <a:rPr lang="en-US" altLang="es-CO" sz="2000">
                <a:latin typeface="Arial" charset="0"/>
              </a:rPr>
              <a:t>16 hops: unreachable</a:t>
            </a:r>
          </a:p>
          <a:p>
            <a:pPr algn="ctr" eaLnBrk="0" hangingPunct="0">
              <a:lnSpc>
                <a:spcPct val="90000"/>
              </a:lnSpc>
            </a:pPr>
            <a:r>
              <a:rPr lang="en-US" altLang="es-CO" sz="2000">
                <a:latin typeface="Arial" charset="0"/>
              </a:rPr>
              <a:t>Timeout: 180 sec</a:t>
            </a:r>
          </a:p>
        </p:txBody>
      </p:sp>
      <p:sp>
        <p:nvSpPr>
          <p:cNvPr id="28" name="Rectangle 28"/>
          <p:cNvSpPr>
            <a:spLocks noChangeArrowheads="1"/>
          </p:cNvSpPr>
          <p:nvPr/>
        </p:nvSpPr>
        <p:spPr bwMode="auto">
          <a:xfrm>
            <a:off x="1069975" y="3816350"/>
            <a:ext cx="2136775" cy="60007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90000"/>
              </a:lnSpc>
            </a:pPr>
            <a:r>
              <a:rPr lang="en-US" altLang="es-CO" sz="2400">
                <a:solidFill>
                  <a:srgbClr val="000000"/>
                </a:solidFill>
                <a:effectLst>
                  <a:outerShdw blurRad="38100" dist="38100" dir="2700000" algn="tl">
                    <a:srgbClr val="C0C0C0"/>
                  </a:outerShdw>
                </a:effectLst>
                <a:latin typeface="Arial" charset="0"/>
              </a:rPr>
              <a:t>Router A</a:t>
            </a:r>
            <a:endParaRPr lang="en-US" altLang="es-CO" sz="2400">
              <a:solidFill>
                <a:schemeClr val="folHlink"/>
              </a:solidFill>
              <a:effectLst>
                <a:outerShdw blurRad="38100" dist="38100" dir="2700000" algn="tl">
                  <a:srgbClr val="C0C0C0"/>
                </a:outerShdw>
              </a:effectLst>
              <a:latin typeface="Arial" charset="0"/>
            </a:endParaRPr>
          </a:p>
        </p:txBody>
      </p:sp>
      <p:sp>
        <p:nvSpPr>
          <p:cNvPr id="29" name="Rectangle 29"/>
          <p:cNvSpPr>
            <a:spLocks noChangeArrowheads="1"/>
          </p:cNvSpPr>
          <p:nvPr/>
        </p:nvSpPr>
        <p:spPr bwMode="auto">
          <a:xfrm>
            <a:off x="1917700" y="338613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a:latin typeface="Arial" charset="0"/>
              </a:rPr>
              <a:t>Routing table (A)</a:t>
            </a:r>
          </a:p>
        </p:txBody>
      </p:sp>
      <p:sp>
        <p:nvSpPr>
          <p:cNvPr id="30" name="Rectangle 30"/>
          <p:cNvSpPr>
            <a:spLocks noChangeArrowheads="1"/>
          </p:cNvSpPr>
          <p:nvPr/>
        </p:nvSpPr>
        <p:spPr bwMode="auto">
          <a:xfrm>
            <a:off x="6426200" y="1774825"/>
            <a:ext cx="1473200" cy="15716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lnSpc>
                <a:spcPct val="90000"/>
              </a:lnSpc>
            </a:pPr>
            <a:r>
              <a:rPr lang="en-US" altLang="es-CO" sz="2000">
                <a:latin typeface="Arial" charset="0"/>
              </a:rPr>
              <a:t>N1…1 hop</a:t>
            </a:r>
          </a:p>
          <a:p>
            <a:pPr eaLnBrk="0" hangingPunct="0">
              <a:lnSpc>
                <a:spcPct val="90000"/>
              </a:lnSpc>
            </a:pPr>
            <a:r>
              <a:rPr lang="en-US" altLang="es-CO" sz="2000">
                <a:latin typeface="Arial" charset="0"/>
              </a:rPr>
              <a:t>N2…1 hop</a:t>
            </a:r>
          </a:p>
          <a:p>
            <a:pPr eaLnBrk="0" hangingPunct="0">
              <a:lnSpc>
                <a:spcPct val="90000"/>
              </a:lnSpc>
            </a:pPr>
            <a:r>
              <a:rPr lang="en-US" altLang="es-CO" sz="2000">
                <a:latin typeface="Arial" charset="0"/>
              </a:rPr>
              <a:t>N3…direct</a:t>
            </a:r>
          </a:p>
          <a:p>
            <a:pPr eaLnBrk="0" hangingPunct="0">
              <a:lnSpc>
                <a:spcPct val="90000"/>
              </a:lnSpc>
            </a:pPr>
            <a:r>
              <a:rPr lang="en-US" altLang="es-CO" sz="2000">
                <a:latin typeface="Arial" charset="0"/>
              </a:rPr>
              <a:t>N4…direct</a:t>
            </a:r>
          </a:p>
          <a:p>
            <a:pPr eaLnBrk="0" hangingPunct="0">
              <a:lnSpc>
                <a:spcPct val="90000"/>
              </a:lnSpc>
            </a:pPr>
            <a:r>
              <a:rPr lang="en-US" altLang="es-CO" sz="2000">
                <a:latin typeface="Arial" charset="0"/>
              </a:rPr>
              <a:t>N5…direct</a:t>
            </a:r>
          </a:p>
        </p:txBody>
      </p:sp>
      <p:sp>
        <p:nvSpPr>
          <p:cNvPr id="31" name="Rectangle 31"/>
          <p:cNvSpPr>
            <a:spLocks noChangeArrowheads="1"/>
          </p:cNvSpPr>
          <p:nvPr/>
        </p:nvSpPr>
        <p:spPr bwMode="auto">
          <a:xfrm>
            <a:off x="6319838" y="338613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a:latin typeface="Arial" charset="0"/>
              </a:rPr>
              <a:t>Routing table (B)</a:t>
            </a:r>
          </a:p>
        </p:txBody>
      </p:sp>
      <p:sp>
        <p:nvSpPr>
          <p:cNvPr id="32" name="Rectangle 32"/>
          <p:cNvSpPr>
            <a:spLocks noChangeArrowheads="1"/>
          </p:cNvSpPr>
          <p:nvPr/>
        </p:nvSpPr>
        <p:spPr bwMode="auto">
          <a:xfrm>
            <a:off x="3575050" y="5111750"/>
            <a:ext cx="2136775" cy="5207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90000"/>
              </a:lnSpc>
            </a:pPr>
            <a:r>
              <a:rPr lang="en-US" altLang="es-CO" sz="2400">
                <a:solidFill>
                  <a:srgbClr val="000000"/>
                </a:solidFill>
                <a:effectLst>
                  <a:outerShdw blurRad="38100" dist="38100" dir="2700000" algn="tl">
                    <a:srgbClr val="C0C0C0"/>
                  </a:outerShdw>
                </a:effectLst>
                <a:latin typeface="Arial" charset="0"/>
              </a:rPr>
              <a:t>Router C</a:t>
            </a:r>
            <a:endParaRPr lang="en-US" altLang="es-CO" sz="2400">
              <a:solidFill>
                <a:schemeClr val="folHlink"/>
              </a:solidFill>
              <a:effectLst>
                <a:outerShdw blurRad="38100" dist="38100" dir="2700000" algn="tl">
                  <a:srgbClr val="C0C0C0"/>
                </a:outerShdw>
              </a:effectLst>
              <a:latin typeface="Arial" charset="0"/>
            </a:endParaRPr>
          </a:p>
        </p:txBody>
      </p:sp>
      <p:sp>
        <p:nvSpPr>
          <p:cNvPr id="33" name="Line 33"/>
          <p:cNvSpPr>
            <a:spLocks noChangeShapeType="1"/>
          </p:cNvSpPr>
          <p:nvPr/>
        </p:nvSpPr>
        <p:spPr bwMode="auto">
          <a:xfrm>
            <a:off x="1508125" y="5861050"/>
            <a:ext cx="2589213"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Tree>
    <p:extLst>
      <p:ext uri="{BB962C8B-B14F-4D97-AF65-F5344CB8AC3E}">
        <p14:creationId xmlns:p14="http://schemas.microsoft.com/office/powerpoint/2010/main" val="2593567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0538" y="305503"/>
            <a:ext cx="11074400" cy="890251"/>
          </a:xfrm>
        </p:spPr>
        <p:txBody>
          <a:bodyPr/>
          <a:lstStyle/>
          <a:p>
            <a:r>
              <a:rPr lang="es-CO" dirty="0" err="1">
                <a:solidFill>
                  <a:srgbClr val="FF0000"/>
                </a:solidFill>
              </a:rPr>
              <a:t>Routing</a:t>
            </a:r>
            <a:r>
              <a:rPr lang="es-CO" dirty="0">
                <a:solidFill>
                  <a:srgbClr val="FF0000"/>
                </a:solidFill>
              </a:rPr>
              <a:t>.</a:t>
            </a:r>
            <a:r>
              <a:rPr lang="es-CO" dirty="0"/>
              <a:t>   </a:t>
            </a:r>
            <a:r>
              <a:rPr lang="es-CO" dirty="0">
                <a:solidFill>
                  <a:srgbClr val="FF0000"/>
                </a:solidFill>
              </a:rPr>
              <a:t>RIP</a:t>
            </a:r>
          </a:p>
        </p:txBody>
      </p:sp>
      <p:sp>
        <p:nvSpPr>
          <p:cNvPr id="34" name="33 Marcador de fecha"/>
          <p:cNvSpPr>
            <a:spLocks noGrp="1"/>
          </p:cNvSpPr>
          <p:nvPr>
            <p:ph type="dt" sz="half" idx="10"/>
          </p:nvPr>
        </p:nvSpPr>
        <p:spPr/>
        <p:txBody>
          <a:bodyPr/>
          <a:lstStyle/>
          <a:p>
            <a:fld id="{53DB0445-0175-40CD-AB9A-60670DBA3B80}" type="datetime1">
              <a:rPr lang="es-CO" smtClean="0"/>
              <a:t>15/10/2022</a:t>
            </a:fld>
            <a:endParaRPr lang="es-CO"/>
          </a:p>
        </p:txBody>
      </p:sp>
      <p:sp>
        <p:nvSpPr>
          <p:cNvPr id="35" name="34 Marcador de pie de página"/>
          <p:cNvSpPr>
            <a:spLocks noGrp="1"/>
          </p:cNvSpPr>
          <p:nvPr>
            <p:ph type="ftr" sz="quarter" idx="11"/>
          </p:nvPr>
        </p:nvSpPr>
        <p:spPr/>
        <p:txBody>
          <a:bodyPr/>
          <a:lstStyle/>
          <a:p>
            <a:r>
              <a:rPr lang="es-CO"/>
              <a:t>Switching &amp; routing</a:t>
            </a:r>
          </a:p>
        </p:txBody>
      </p:sp>
      <p:sp>
        <p:nvSpPr>
          <p:cNvPr id="36" name="35 Marcador de número de diapositiva"/>
          <p:cNvSpPr>
            <a:spLocks noGrp="1"/>
          </p:cNvSpPr>
          <p:nvPr>
            <p:ph type="sldNum" sz="quarter" idx="12"/>
          </p:nvPr>
        </p:nvSpPr>
        <p:spPr/>
        <p:txBody>
          <a:bodyPr/>
          <a:lstStyle/>
          <a:p>
            <a:fld id="{1D98C600-A5FB-4C43-9210-1E9FA66CBA4A}" type="slidenum">
              <a:rPr lang="es-CO" smtClean="0"/>
              <a:t>94</a:t>
            </a:fld>
            <a:endParaRPr lang="es-CO"/>
          </a:p>
        </p:txBody>
      </p:sp>
      <p:pic>
        <p:nvPicPr>
          <p:cNvPr id="13314" name="Picture 2" descr="CCNA Training » RIP Tutorial">
            <a:extLst>
              <a:ext uri="{FF2B5EF4-FFF2-40B4-BE49-F238E27FC236}">
                <a16:creationId xmlns:a16="http://schemas.microsoft.com/office/drawing/2014/main" id="{2D768E0D-7E51-4ED1-9364-7934AD768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5" y="1599739"/>
            <a:ext cx="5376919" cy="36585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IP - Routing Information Protocol Explained">
            <a:extLst>
              <a:ext uri="{FF2B5EF4-FFF2-40B4-BE49-F238E27FC236}">
                <a16:creationId xmlns:a16="http://schemas.microsoft.com/office/drawing/2014/main" id="{C0EA93B1-F87D-4B51-97FC-2F21ADA45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518" y="2293843"/>
            <a:ext cx="5672649" cy="2310550"/>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40">
            <a:extLst>
              <a:ext uri="{FF2B5EF4-FFF2-40B4-BE49-F238E27FC236}">
                <a16:creationId xmlns:a16="http://schemas.microsoft.com/office/drawing/2014/main" id="{2FE31B90-E2D8-4FBB-82BC-3F43AF362E8B}"/>
              </a:ext>
            </a:extLst>
          </p:cNvPr>
          <p:cNvSpPr txBox="1"/>
          <p:nvPr/>
        </p:nvSpPr>
        <p:spPr>
          <a:xfrm>
            <a:off x="4375355" y="5477580"/>
            <a:ext cx="6096000" cy="646331"/>
          </a:xfrm>
          <a:prstGeom prst="rect">
            <a:avLst/>
          </a:prstGeom>
          <a:noFill/>
        </p:spPr>
        <p:txBody>
          <a:bodyPr wrap="square">
            <a:spAutoFit/>
          </a:bodyPr>
          <a:lstStyle/>
          <a:p>
            <a:r>
              <a:rPr lang="es-CO" dirty="0">
                <a:hlinkClick r:id="rId4"/>
              </a:rPr>
              <a:t>https://sites.google.com/site/asmccna2redes2/7-rip-version-2</a:t>
            </a:r>
            <a:endParaRPr lang="es-CO" dirty="0"/>
          </a:p>
          <a:p>
            <a:endParaRPr lang="es-CO" dirty="0"/>
          </a:p>
        </p:txBody>
      </p:sp>
    </p:spTree>
    <p:extLst>
      <p:ext uri="{BB962C8B-B14F-4D97-AF65-F5344CB8AC3E}">
        <p14:creationId xmlns:p14="http://schemas.microsoft.com/office/powerpoint/2010/main" val="1665662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7069" y="434457"/>
            <a:ext cx="11074400" cy="690958"/>
          </a:xfrm>
        </p:spPr>
        <p:txBody>
          <a:bodyPr/>
          <a:lstStyle/>
          <a:p>
            <a:r>
              <a:rPr lang="es-CO" dirty="0" err="1">
                <a:solidFill>
                  <a:srgbClr val="FF0000"/>
                </a:solidFill>
              </a:rPr>
              <a:t>Routing</a:t>
            </a:r>
            <a:r>
              <a:rPr lang="es-CO" dirty="0"/>
              <a:t>- </a:t>
            </a:r>
            <a:r>
              <a:rPr lang="es-CO" dirty="0">
                <a:solidFill>
                  <a:srgbClr val="FF0000"/>
                </a:solidFill>
              </a:rPr>
              <a:t>RIP</a:t>
            </a:r>
          </a:p>
        </p:txBody>
      </p:sp>
      <p:sp>
        <p:nvSpPr>
          <p:cNvPr id="46" name="45 Marcador de fecha"/>
          <p:cNvSpPr>
            <a:spLocks noGrp="1"/>
          </p:cNvSpPr>
          <p:nvPr>
            <p:ph type="dt" sz="half" idx="10"/>
          </p:nvPr>
        </p:nvSpPr>
        <p:spPr/>
        <p:txBody>
          <a:bodyPr/>
          <a:lstStyle/>
          <a:p>
            <a:fld id="{C2B501B9-2489-4F65-9031-94A7FB18E2C0}" type="datetime1">
              <a:rPr lang="es-CO" smtClean="0"/>
              <a:t>15/10/2022</a:t>
            </a:fld>
            <a:endParaRPr lang="es-CO"/>
          </a:p>
        </p:txBody>
      </p:sp>
      <p:sp>
        <p:nvSpPr>
          <p:cNvPr id="47" name="46 Marcador de pie de página"/>
          <p:cNvSpPr>
            <a:spLocks noGrp="1"/>
          </p:cNvSpPr>
          <p:nvPr>
            <p:ph type="ftr" sz="quarter" idx="11"/>
          </p:nvPr>
        </p:nvSpPr>
        <p:spPr/>
        <p:txBody>
          <a:bodyPr/>
          <a:lstStyle/>
          <a:p>
            <a:r>
              <a:rPr lang="es-CO"/>
              <a:t>Switching &amp; routing</a:t>
            </a:r>
          </a:p>
        </p:txBody>
      </p:sp>
      <p:sp>
        <p:nvSpPr>
          <p:cNvPr id="48" name="47 Marcador de número de diapositiva"/>
          <p:cNvSpPr>
            <a:spLocks noGrp="1"/>
          </p:cNvSpPr>
          <p:nvPr>
            <p:ph type="sldNum" sz="quarter" idx="12"/>
          </p:nvPr>
        </p:nvSpPr>
        <p:spPr/>
        <p:txBody>
          <a:bodyPr/>
          <a:lstStyle/>
          <a:p>
            <a:fld id="{1D98C600-A5FB-4C43-9210-1E9FA66CBA4A}" type="slidenum">
              <a:rPr lang="es-CO" smtClean="0"/>
              <a:t>95</a:t>
            </a:fld>
            <a:endParaRPr lang="es-CO"/>
          </a:p>
        </p:txBody>
      </p:sp>
      <p:grpSp>
        <p:nvGrpSpPr>
          <p:cNvPr id="3" name="Group 3"/>
          <p:cNvGrpSpPr>
            <a:grpSpLocks/>
          </p:cNvGrpSpPr>
          <p:nvPr/>
        </p:nvGrpSpPr>
        <p:grpSpPr bwMode="auto">
          <a:xfrm>
            <a:off x="2582256" y="1445357"/>
            <a:ext cx="6804025" cy="4591050"/>
            <a:chOff x="1003" y="1117"/>
            <a:chExt cx="4822" cy="2892"/>
          </a:xfrm>
        </p:grpSpPr>
        <p:sp>
          <p:nvSpPr>
            <p:cNvPr id="4" name="Rectangle 4"/>
            <p:cNvSpPr>
              <a:spLocks noChangeArrowheads="1"/>
            </p:cNvSpPr>
            <p:nvPr/>
          </p:nvSpPr>
          <p:spPr bwMode="auto">
            <a:xfrm>
              <a:off x="1020" y="1442"/>
              <a:ext cx="105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Convergence </a:t>
              </a:r>
            </a:p>
          </p:txBody>
        </p:sp>
        <p:sp>
          <p:nvSpPr>
            <p:cNvPr id="5" name="Rectangle 5"/>
            <p:cNvSpPr>
              <a:spLocks noChangeArrowheads="1"/>
            </p:cNvSpPr>
            <p:nvPr/>
          </p:nvSpPr>
          <p:spPr bwMode="auto">
            <a:xfrm>
              <a:off x="2725" y="1442"/>
              <a:ext cx="960"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600" b="1">
                  <a:solidFill>
                    <a:schemeClr val="hlink"/>
                  </a:solidFill>
                </a:rPr>
                <a:t>Slow</a:t>
              </a:r>
            </a:p>
          </p:txBody>
        </p:sp>
        <p:sp>
          <p:nvSpPr>
            <p:cNvPr id="6" name="Rectangle 6"/>
            <p:cNvSpPr>
              <a:spLocks noChangeArrowheads="1"/>
            </p:cNvSpPr>
            <p:nvPr/>
          </p:nvSpPr>
          <p:spPr bwMode="auto">
            <a:xfrm>
              <a:off x="1020" y="1666"/>
              <a:ext cx="103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Transmission</a:t>
              </a:r>
            </a:p>
          </p:txBody>
        </p:sp>
        <p:sp>
          <p:nvSpPr>
            <p:cNvPr id="7" name="Rectangle 7"/>
            <p:cNvSpPr>
              <a:spLocks noChangeArrowheads="1"/>
            </p:cNvSpPr>
            <p:nvPr/>
          </p:nvSpPr>
          <p:spPr bwMode="auto">
            <a:xfrm>
              <a:off x="2583" y="1666"/>
              <a:ext cx="1398"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Broadcast address</a:t>
              </a:r>
            </a:p>
          </p:txBody>
        </p:sp>
        <p:sp>
          <p:nvSpPr>
            <p:cNvPr id="8" name="Rectangle 8"/>
            <p:cNvSpPr>
              <a:spLocks noChangeArrowheads="1"/>
            </p:cNvSpPr>
            <p:nvPr/>
          </p:nvSpPr>
          <p:spPr bwMode="auto">
            <a:xfrm>
              <a:off x="1020" y="1884"/>
              <a:ext cx="865"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Metric type</a:t>
              </a:r>
            </a:p>
          </p:txBody>
        </p:sp>
        <p:sp>
          <p:nvSpPr>
            <p:cNvPr id="9" name="Rectangle 9"/>
            <p:cNvSpPr>
              <a:spLocks noChangeArrowheads="1"/>
            </p:cNvSpPr>
            <p:nvPr/>
          </p:nvSpPr>
          <p:spPr bwMode="auto">
            <a:xfrm>
              <a:off x="2844" y="1884"/>
              <a:ext cx="81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Hop count</a:t>
              </a:r>
            </a:p>
          </p:txBody>
        </p:sp>
        <p:sp>
          <p:nvSpPr>
            <p:cNvPr id="10" name="Rectangle 10"/>
            <p:cNvSpPr>
              <a:spLocks noChangeArrowheads="1"/>
            </p:cNvSpPr>
            <p:nvPr/>
          </p:nvSpPr>
          <p:spPr bwMode="auto">
            <a:xfrm>
              <a:off x="1020" y="2143"/>
              <a:ext cx="138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Distance limitation</a:t>
              </a:r>
            </a:p>
          </p:txBody>
        </p:sp>
        <p:sp>
          <p:nvSpPr>
            <p:cNvPr id="11" name="Rectangle 11"/>
            <p:cNvSpPr>
              <a:spLocks noChangeArrowheads="1"/>
            </p:cNvSpPr>
            <p:nvPr/>
          </p:nvSpPr>
          <p:spPr bwMode="auto">
            <a:xfrm>
              <a:off x="2917" y="2143"/>
              <a:ext cx="64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15 hops</a:t>
              </a:r>
            </a:p>
          </p:txBody>
        </p:sp>
        <p:sp>
          <p:nvSpPr>
            <p:cNvPr id="12" name="Rectangle 12"/>
            <p:cNvSpPr>
              <a:spLocks noChangeArrowheads="1"/>
            </p:cNvSpPr>
            <p:nvPr/>
          </p:nvSpPr>
          <p:spPr bwMode="auto">
            <a:xfrm>
              <a:off x="1020" y="3315"/>
              <a:ext cx="1015"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Area Support</a:t>
              </a:r>
            </a:p>
          </p:txBody>
        </p:sp>
        <p:sp>
          <p:nvSpPr>
            <p:cNvPr id="13" name="Rectangle 13"/>
            <p:cNvSpPr>
              <a:spLocks noChangeArrowheads="1"/>
            </p:cNvSpPr>
            <p:nvPr/>
          </p:nvSpPr>
          <p:spPr bwMode="auto">
            <a:xfrm>
              <a:off x="3063" y="3315"/>
              <a:ext cx="31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NO</a:t>
              </a:r>
            </a:p>
          </p:txBody>
        </p:sp>
        <p:sp>
          <p:nvSpPr>
            <p:cNvPr id="14" name="Rectangle 14"/>
            <p:cNvSpPr>
              <a:spLocks noChangeArrowheads="1"/>
            </p:cNvSpPr>
            <p:nvPr/>
          </p:nvSpPr>
          <p:spPr bwMode="auto">
            <a:xfrm>
              <a:off x="1020" y="2854"/>
              <a:ext cx="880"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Complexity</a:t>
              </a:r>
            </a:p>
          </p:txBody>
        </p:sp>
        <p:sp>
          <p:nvSpPr>
            <p:cNvPr id="15" name="Rectangle 15"/>
            <p:cNvSpPr>
              <a:spLocks noChangeArrowheads="1"/>
            </p:cNvSpPr>
            <p:nvPr/>
          </p:nvSpPr>
          <p:spPr bwMode="auto">
            <a:xfrm>
              <a:off x="2558" y="2854"/>
              <a:ext cx="103"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r" eaLnBrk="0" hangingPunct="0">
                <a:lnSpc>
                  <a:spcPct val="90000"/>
                </a:lnSpc>
              </a:pPr>
              <a:endParaRPr lang="es-ES" altLang="es-CO" sz="1600" b="1">
                <a:solidFill>
                  <a:schemeClr val="hlink"/>
                </a:solidFill>
              </a:endParaRPr>
            </a:p>
          </p:txBody>
        </p:sp>
        <p:sp>
          <p:nvSpPr>
            <p:cNvPr id="16" name="Rectangle 16"/>
            <p:cNvSpPr>
              <a:spLocks noChangeArrowheads="1"/>
            </p:cNvSpPr>
            <p:nvPr/>
          </p:nvSpPr>
          <p:spPr bwMode="auto">
            <a:xfrm>
              <a:off x="1020" y="2393"/>
              <a:ext cx="114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Update interval</a:t>
              </a:r>
            </a:p>
          </p:txBody>
        </p:sp>
        <p:sp>
          <p:nvSpPr>
            <p:cNvPr id="17" name="Rectangle 17"/>
            <p:cNvSpPr>
              <a:spLocks noChangeArrowheads="1"/>
            </p:cNvSpPr>
            <p:nvPr/>
          </p:nvSpPr>
          <p:spPr bwMode="auto">
            <a:xfrm>
              <a:off x="2426" y="2393"/>
              <a:ext cx="1288"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Updates (30 sec)</a:t>
              </a:r>
              <a:r>
                <a:rPr lang="en-US" altLang="es-CO" sz="1600" b="1">
                  <a:solidFill>
                    <a:schemeClr val="accent1"/>
                  </a:solidFill>
                </a:rPr>
                <a:t> </a:t>
              </a:r>
            </a:p>
          </p:txBody>
        </p:sp>
        <p:sp>
          <p:nvSpPr>
            <p:cNvPr id="18" name="Rectangle 18"/>
            <p:cNvSpPr>
              <a:spLocks noChangeArrowheads="1"/>
            </p:cNvSpPr>
            <p:nvPr/>
          </p:nvSpPr>
          <p:spPr bwMode="auto">
            <a:xfrm>
              <a:off x="1020" y="3085"/>
              <a:ext cx="991"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Routing path</a:t>
              </a:r>
            </a:p>
          </p:txBody>
        </p:sp>
        <p:sp>
          <p:nvSpPr>
            <p:cNvPr id="19" name="Rectangle 19"/>
            <p:cNvSpPr>
              <a:spLocks noChangeArrowheads="1"/>
            </p:cNvSpPr>
            <p:nvPr/>
          </p:nvSpPr>
          <p:spPr bwMode="auto">
            <a:xfrm>
              <a:off x="2576" y="3085"/>
              <a:ext cx="141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Single path routing</a:t>
              </a:r>
            </a:p>
          </p:txBody>
        </p:sp>
        <p:sp>
          <p:nvSpPr>
            <p:cNvPr id="20" name="Rectangle 20"/>
            <p:cNvSpPr>
              <a:spLocks noChangeArrowheads="1"/>
            </p:cNvSpPr>
            <p:nvPr/>
          </p:nvSpPr>
          <p:spPr bwMode="auto">
            <a:xfrm>
              <a:off x="1020" y="3565"/>
              <a:ext cx="111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VLSM  support</a:t>
              </a:r>
            </a:p>
          </p:txBody>
        </p:sp>
        <p:sp>
          <p:nvSpPr>
            <p:cNvPr id="21" name="Rectangle 21"/>
            <p:cNvSpPr>
              <a:spLocks noChangeArrowheads="1"/>
            </p:cNvSpPr>
            <p:nvPr/>
          </p:nvSpPr>
          <p:spPr bwMode="auto">
            <a:xfrm>
              <a:off x="3063" y="3565"/>
              <a:ext cx="31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NO</a:t>
              </a:r>
            </a:p>
          </p:txBody>
        </p:sp>
        <p:sp>
          <p:nvSpPr>
            <p:cNvPr id="22" name="Rectangle 22"/>
            <p:cNvSpPr>
              <a:spLocks noChangeArrowheads="1"/>
            </p:cNvSpPr>
            <p:nvPr/>
          </p:nvSpPr>
          <p:spPr bwMode="auto">
            <a:xfrm>
              <a:off x="1020" y="2595"/>
              <a:ext cx="1295"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Bandwidth usage</a:t>
              </a:r>
            </a:p>
          </p:txBody>
        </p:sp>
        <p:sp>
          <p:nvSpPr>
            <p:cNvPr id="23" name="Rectangle 23"/>
            <p:cNvSpPr>
              <a:spLocks noChangeArrowheads="1"/>
            </p:cNvSpPr>
            <p:nvPr/>
          </p:nvSpPr>
          <p:spPr bwMode="auto">
            <a:xfrm>
              <a:off x="2800" y="2595"/>
              <a:ext cx="91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chemeClr val="hlink"/>
                  </a:solidFill>
                </a:rPr>
                <a:t>Whole table</a:t>
              </a:r>
            </a:p>
          </p:txBody>
        </p:sp>
        <p:sp>
          <p:nvSpPr>
            <p:cNvPr id="24" name="Rectangle 24"/>
            <p:cNvSpPr>
              <a:spLocks noChangeArrowheads="1"/>
            </p:cNvSpPr>
            <p:nvPr/>
          </p:nvSpPr>
          <p:spPr bwMode="auto">
            <a:xfrm>
              <a:off x="1129" y="1148"/>
              <a:ext cx="1124"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2400" b="1"/>
                <a:t>FEATURE</a:t>
              </a:r>
            </a:p>
          </p:txBody>
        </p:sp>
        <p:sp>
          <p:nvSpPr>
            <p:cNvPr id="25" name="Rectangle 25"/>
            <p:cNvSpPr>
              <a:spLocks noChangeArrowheads="1"/>
            </p:cNvSpPr>
            <p:nvPr/>
          </p:nvSpPr>
          <p:spPr bwMode="auto">
            <a:xfrm>
              <a:off x="2849" y="1133"/>
              <a:ext cx="70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2400" b="1">
                  <a:solidFill>
                    <a:schemeClr val="hlink"/>
                  </a:solidFill>
                </a:rPr>
                <a:t>RIP-1</a:t>
              </a:r>
            </a:p>
          </p:txBody>
        </p:sp>
        <p:sp>
          <p:nvSpPr>
            <p:cNvPr id="26" name="Rectangle 26"/>
            <p:cNvSpPr>
              <a:spLocks noChangeArrowheads="1"/>
            </p:cNvSpPr>
            <p:nvPr/>
          </p:nvSpPr>
          <p:spPr bwMode="auto">
            <a:xfrm>
              <a:off x="1020" y="3805"/>
              <a:ext cx="81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Scalability</a:t>
              </a:r>
            </a:p>
          </p:txBody>
        </p:sp>
        <p:sp>
          <p:nvSpPr>
            <p:cNvPr id="27" name="Rectangle 27"/>
            <p:cNvSpPr>
              <a:spLocks noChangeArrowheads="1"/>
            </p:cNvSpPr>
            <p:nvPr/>
          </p:nvSpPr>
          <p:spPr bwMode="auto">
            <a:xfrm>
              <a:off x="2931" y="3781"/>
              <a:ext cx="61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600" b="1">
                  <a:solidFill>
                    <a:schemeClr val="hlink"/>
                  </a:solidFill>
                </a:rPr>
                <a:t>Limited</a:t>
              </a:r>
            </a:p>
          </p:txBody>
        </p:sp>
        <p:sp>
          <p:nvSpPr>
            <p:cNvPr id="28" name="Line 28"/>
            <p:cNvSpPr>
              <a:spLocks noChangeShapeType="1"/>
            </p:cNvSpPr>
            <p:nvPr/>
          </p:nvSpPr>
          <p:spPr bwMode="auto">
            <a:xfrm>
              <a:off x="2412" y="1128"/>
              <a:ext cx="0" cy="2880"/>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9" name="Line 29"/>
            <p:cNvSpPr>
              <a:spLocks noChangeShapeType="1"/>
            </p:cNvSpPr>
            <p:nvPr/>
          </p:nvSpPr>
          <p:spPr bwMode="auto">
            <a:xfrm>
              <a:off x="1018" y="1117"/>
              <a:ext cx="4428" cy="5"/>
            </a:xfrm>
            <a:prstGeom prst="line">
              <a:avLst/>
            </a:prstGeom>
            <a:noFill/>
            <a:ln w="254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0" name="Line 30"/>
            <p:cNvSpPr>
              <a:spLocks noChangeShapeType="1"/>
            </p:cNvSpPr>
            <p:nvPr/>
          </p:nvSpPr>
          <p:spPr bwMode="auto">
            <a:xfrm>
              <a:off x="4004" y="1128"/>
              <a:ext cx="0" cy="2880"/>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1" name="Rectangle 31"/>
            <p:cNvSpPr>
              <a:spLocks noChangeArrowheads="1"/>
            </p:cNvSpPr>
            <p:nvPr/>
          </p:nvSpPr>
          <p:spPr bwMode="auto">
            <a:xfrm>
              <a:off x="4461" y="1128"/>
              <a:ext cx="683"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s-CO" sz="2400" b="1">
                  <a:solidFill>
                    <a:srgbClr val="FF0000"/>
                  </a:solidFill>
                  <a:latin typeface="Arial" charset="0"/>
                </a:rPr>
                <a:t>RIP-2</a:t>
              </a:r>
            </a:p>
          </p:txBody>
        </p:sp>
        <p:sp>
          <p:nvSpPr>
            <p:cNvPr id="32" name="Rectangle 32"/>
            <p:cNvSpPr>
              <a:spLocks noChangeArrowheads="1"/>
            </p:cNvSpPr>
            <p:nvPr/>
          </p:nvSpPr>
          <p:spPr bwMode="auto">
            <a:xfrm>
              <a:off x="4522" y="2136"/>
              <a:ext cx="738"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solidFill>
                    <a:srgbClr val="FF0000"/>
                  </a:solidFill>
                </a:rPr>
                <a:t>&gt;15 hops</a:t>
              </a:r>
            </a:p>
          </p:txBody>
        </p:sp>
        <p:sp>
          <p:nvSpPr>
            <p:cNvPr id="33" name="Rectangle 33"/>
            <p:cNvSpPr>
              <a:spLocks noChangeArrowheads="1"/>
            </p:cNvSpPr>
            <p:nvPr/>
          </p:nvSpPr>
          <p:spPr bwMode="auto">
            <a:xfrm>
              <a:off x="3992" y="2376"/>
              <a:ext cx="127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updates (30 sec) </a:t>
              </a:r>
            </a:p>
          </p:txBody>
        </p:sp>
        <p:sp>
          <p:nvSpPr>
            <p:cNvPr id="34" name="Rectangle 34"/>
            <p:cNvSpPr>
              <a:spLocks noChangeArrowheads="1"/>
            </p:cNvSpPr>
            <p:nvPr/>
          </p:nvSpPr>
          <p:spPr bwMode="auto">
            <a:xfrm>
              <a:off x="4222" y="1634"/>
              <a:ext cx="1321"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solidFill>
                    <a:srgbClr val="FF0000"/>
                  </a:solidFill>
                </a:rPr>
                <a:t>Multicast address</a:t>
              </a:r>
            </a:p>
          </p:txBody>
        </p:sp>
        <p:sp>
          <p:nvSpPr>
            <p:cNvPr id="35" name="Rectangle 35"/>
            <p:cNvSpPr>
              <a:spLocks noChangeArrowheads="1"/>
            </p:cNvSpPr>
            <p:nvPr/>
          </p:nvSpPr>
          <p:spPr bwMode="auto">
            <a:xfrm>
              <a:off x="4448" y="1884"/>
              <a:ext cx="81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Hop count</a:t>
              </a:r>
            </a:p>
          </p:txBody>
        </p:sp>
        <p:sp>
          <p:nvSpPr>
            <p:cNvPr id="36" name="Rectangle 36"/>
            <p:cNvSpPr>
              <a:spLocks noChangeArrowheads="1"/>
            </p:cNvSpPr>
            <p:nvPr/>
          </p:nvSpPr>
          <p:spPr bwMode="auto">
            <a:xfrm>
              <a:off x="4404" y="2624"/>
              <a:ext cx="91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Whole table</a:t>
              </a:r>
            </a:p>
          </p:txBody>
        </p:sp>
        <p:sp>
          <p:nvSpPr>
            <p:cNvPr id="37" name="Rectangle 37"/>
            <p:cNvSpPr>
              <a:spLocks noChangeArrowheads="1"/>
            </p:cNvSpPr>
            <p:nvPr/>
          </p:nvSpPr>
          <p:spPr bwMode="auto">
            <a:xfrm>
              <a:off x="4016" y="2854"/>
              <a:ext cx="180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Low – single-packet type</a:t>
              </a:r>
            </a:p>
          </p:txBody>
        </p:sp>
        <p:sp>
          <p:nvSpPr>
            <p:cNvPr id="38" name="Rectangle 38"/>
            <p:cNvSpPr>
              <a:spLocks noChangeArrowheads="1"/>
            </p:cNvSpPr>
            <p:nvPr/>
          </p:nvSpPr>
          <p:spPr bwMode="auto">
            <a:xfrm>
              <a:off x="4180" y="3085"/>
              <a:ext cx="141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Single path routing</a:t>
              </a:r>
            </a:p>
          </p:txBody>
        </p:sp>
        <p:sp>
          <p:nvSpPr>
            <p:cNvPr id="39" name="Rectangle 39"/>
            <p:cNvSpPr>
              <a:spLocks noChangeArrowheads="1"/>
            </p:cNvSpPr>
            <p:nvPr/>
          </p:nvSpPr>
          <p:spPr bwMode="auto">
            <a:xfrm>
              <a:off x="4668" y="3315"/>
              <a:ext cx="320"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NO</a:t>
              </a:r>
            </a:p>
          </p:txBody>
        </p:sp>
        <p:sp>
          <p:nvSpPr>
            <p:cNvPr id="40" name="Rectangle 40"/>
            <p:cNvSpPr>
              <a:spLocks noChangeArrowheads="1"/>
            </p:cNvSpPr>
            <p:nvPr/>
          </p:nvSpPr>
          <p:spPr bwMode="auto">
            <a:xfrm>
              <a:off x="4636" y="3565"/>
              <a:ext cx="390"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YES</a:t>
              </a:r>
            </a:p>
          </p:txBody>
        </p:sp>
        <p:sp>
          <p:nvSpPr>
            <p:cNvPr id="41" name="Rectangle 41"/>
            <p:cNvSpPr>
              <a:spLocks noChangeArrowheads="1"/>
            </p:cNvSpPr>
            <p:nvPr/>
          </p:nvSpPr>
          <p:spPr bwMode="auto">
            <a:xfrm>
              <a:off x="4579" y="3805"/>
              <a:ext cx="520"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Better</a:t>
              </a:r>
            </a:p>
          </p:txBody>
        </p:sp>
        <p:sp>
          <p:nvSpPr>
            <p:cNvPr id="42" name="Rectangle 42"/>
            <p:cNvSpPr>
              <a:spLocks noChangeArrowheads="1"/>
            </p:cNvSpPr>
            <p:nvPr/>
          </p:nvSpPr>
          <p:spPr bwMode="auto">
            <a:xfrm>
              <a:off x="4225" y="1416"/>
              <a:ext cx="1315" cy="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s-CO" sz="1600" b="1">
                  <a:solidFill>
                    <a:srgbClr val="FF0000"/>
                  </a:solidFill>
                  <a:latin typeface="Arial" charset="0"/>
                </a:rPr>
                <a:t>Faster than RIP-1</a:t>
              </a:r>
            </a:p>
          </p:txBody>
        </p:sp>
        <p:sp>
          <p:nvSpPr>
            <p:cNvPr id="43" name="Line 43"/>
            <p:cNvSpPr>
              <a:spLocks noChangeShapeType="1"/>
            </p:cNvSpPr>
            <p:nvPr/>
          </p:nvSpPr>
          <p:spPr bwMode="auto">
            <a:xfrm>
              <a:off x="1003" y="1393"/>
              <a:ext cx="4464" cy="5"/>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4" name="Line 44"/>
            <p:cNvSpPr>
              <a:spLocks noChangeShapeType="1"/>
            </p:cNvSpPr>
            <p:nvPr/>
          </p:nvSpPr>
          <p:spPr bwMode="auto">
            <a:xfrm>
              <a:off x="1040" y="4004"/>
              <a:ext cx="4584" cy="5"/>
            </a:xfrm>
            <a:prstGeom prst="line">
              <a:avLst/>
            </a:prstGeom>
            <a:noFill/>
            <a:ln w="254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45" name="Text Box 45"/>
          <p:cNvSpPr txBox="1">
            <a:spLocks noChangeArrowheads="1"/>
          </p:cNvSpPr>
          <p:nvPr/>
        </p:nvSpPr>
        <p:spPr bwMode="auto">
          <a:xfrm>
            <a:off x="4561943" y="4217925"/>
            <a:ext cx="212725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spcBef>
                <a:spcPct val="30000"/>
              </a:spcBef>
              <a:buClr>
                <a:schemeClr val="bg2"/>
              </a:buClr>
              <a:buSzPct val="60000"/>
            </a:pPr>
            <a:r>
              <a:rPr lang="en-US" altLang="es-CO" sz="1600" b="1" dirty="0">
                <a:solidFill>
                  <a:schemeClr val="hlink"/>
                </a:solidFill>
                <a:latin typeface="Arial" charset="0"/>
              </a:rPr>
              <a:t>Low – Single packet</a:t>
            </a:r>
          </a:p>
        </p:txBody>
      </p:sp>
    </p:spTree>
    <p:extLst>
      <p:ext uri="{BB962C8B-B14F-4D97-AF65-F5344CB8AC3E}">
        <p14:creationId xmlns:p14="http://schemas.microsoft.com/office/powerpoint/2010/main" val="1348654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ángulo 138">
            <a:extLst>
              <a:ext uri="{FF2B5EF4-FFF2-40B4-BE49-F238E27FC236}">
                <a16:creationId xmlns:a16="http://schemas.microsoft.com/office/drawing/2014/main" id="{7A5E4ED3-ED3E-4781-AC23-38C98B185A0E}"/>
              </a:ext>
            </a:extLst>
          </p:cNvPr>
          <p:cNvSpPr/>
          <p:nvPr/>
        </p:nvSpPr>
        <p:spPr>
          <a:xfrm>
            <a:off x="621075" y="4692650"/>
            <a:ext cx="568053" cy="8498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2" name="1 Título"/>
          <p:cNvSpPr>
            <a:spLocks noGrp="1"/>
          </p:cNvSpPr>
          <p:nvPr>
            <p:ph type="title"/>
          </p:nvPr>
        </p:nvSpPr>
        <p:spPr>
          <a:xfrm>
            <a:off x="481224" y="425450"/>
            <a:ext cx="11074400" cy="711688"/>
          </a:xfrm>
        </p:spPr>
        <p:txBody>
          <a:bodyPr/>
          <a:lstStyle/>
          <a:p>
            <a:r>
              <a:rPr lang="es-CO" dirty="0" err="1">
                <a:solidFill>
                  <a:srgbClr val="FF0000"/>
                </a:solidFill>
              </a:rPr>
              <a:t>Routing</a:t>
            </a:r>
            <a:r>
              <a:rPr lang="es-CO" dirty="0"/>
              <a:t>. </a:t>
            </a:r>
            <a:r>
              <a:rPr lang="es-CO" dirty="0">
                <a:solidFill>
                  <a:srgbClr val="FF0000"/>
                </a:solidFill>
              </a:rPr>
              <a:t>OSPF - Open </a:t>
            </a:r>
            <a:r>
              <a:rPr lang="es-CO" dirty="0" err="1">
                <a:solidFill>
                  <a:srgbClr val="FF0000"/>
                </a:solidFill>
              </a:rPr>
              <a:t>Shortest</a:t>
            </a:r>
            <a:r>
              <a:rPr lang="es-CO" dirty="0">
                <a:solidFill>
                  <a:srgbClr val="FF0000"/>
                </a:solidFill>
              </a:rPr>
              <a:t> </a:t>
            </a:r>
            <a:r>
              <a:rPr lang="es-CO" dirty="0" err="1">
                <a:solidFill>
                  <a:srgbClr val="FF0000"/>
                </a:solidFill>
              </a:rPr>
              <a:t>Path</a:t>
            </a:r>
            <a:r>
              <a:rPr lang="es-CO" dirty="0">
                <a:solidFill>
                  <a:srgbClr val="FF0000"/>
                </a:solidFill>
              </a:rPr>
              <a:t> </a:t>
            </a:r>
            <a:r>
              <a:rPr lang="es-CO" dirty="0" err="1">
                <a:solidFill>
                  <a:srgbClr val="FF0000"/>
                </a:solidFill>
              </a:rPr>
              <a:t>First</a:t>
            </a:r>
            <a:endParaRPr lang="es-CO" dirty="0">
              <a:solidFill>
                <a:srgbClr val="FF0000"/>
              </a:solidFill>
            </a:endParaRPr>
          </a:p>
        </p:txBody>
      </p:sp>
      <p:sp>
        <p:nvSpPr>
          <p:cNvPr id="129" name="128 Marcador de fecha"/>
          <p:cNvSpPr>
            <a:spLocks noGrp="1"/>
          </p:cNvSpPr>
          <p:nvPr>
            <p:ph type="dt" sz="half" idx="10"/>
          </p:nvPr>
        </p:nvSpPr>
        <p:spPr/>
        <p:txBody>
          <a:bodyPr/>
          <a:lstStyle/>
          <a:p>
            <a:fld id="{7E23A4AD-E4E4-4A92-B719-7687F5250B17}" type="datetime1">
              <a:rPr lang="es-CO" smtClean="0"/>
              <a:t>15/10/2022</a:t>
            </a:fld>
            <a:endParaRPr lang="es-CO"/>
          </a:p>
        </p:txBody>
      </p:sp>
      <p:sp>
        <p:nvSpPr>
          <p:cNvPr id="130" name="129 Marcador de pie de página"/>
          <p:cNvSpPr>
            <a:spLocks noGrp="1"/>
          </p:cNvSpPr>
          <p:nvPr>
            <p:ph type="ftr" sz="quarter" idx="11"/>
          </p:nvPr>
        </p:nvSpPr>
        <p:spPr/>
        <p:txBody>
          <a:bodyPr/>
          <a:lstStyle/>
          <a:p>
            <a:r>
              <a:rPr lang="es-CO"/>
              <a:t>Switching &amp; routing</a:t>
            </a:r>
          </a:p>
        </p:txBody>
      </p:sp>
      <p:sp>
        <p:nvSpPr>
          <p:cNvPr id="131" name="130 Marcador de número de diapositiva"/>
          <p:cNvSpPr>
            <a:spLocks noGrp="1"/>
          </p:cNvSpPr>
          <p:nvPr>
            <p:ph type="sldNum" sz="quarter" idx="12"/>
          </p:nvPr>
        </p:nvSpPr>
        <p:spPr/>
        <p:txBody>
          <a:bodyPr/>
          <a:lstStyle/>
          <a:p>
            <a:fld id="{1D98C600-A5FB-4C43-9210-1E9FA66CBA4A}" type="slidenum">
              <a:rPr lang="es-CO" smtClean="0"/>
              <a:t>96</a:t>
            </a:fld>
            <a:endParaRPr lang="es-CO"/>
          </a:p>
        </p:txBody>
      </p:sp>
      <p:grpSp>
        <p:nvGrpSpPr>
          <p:cNvPr id="3" name="Group 12"/>
          <p:cNvGrpSpPr>
            <a:grpSpLocks/>
          </p:cNvGrpSpPr>
          <p:nvPr/>
        </p:nvGrpSpPr>
        <p:grpSpPr bwMode="auto">
          <a:xfrm>
            <a:off x="1389274" y="2090738"/>
            <a:ext cx="2882900" cy="1973262"/>
            <a:chOff x="237" y="1241"/>
            <a:chExt cx="2044" cy="1243"/>
          </a:xfrm>
        </p:grpSpPr>
        <p:sp>
          <p:nvSpPr>
            <p:cNvPr id="4" name="AutoShape 13"/>
            <p:cNvSpPr>
              <a:spLocks noChangeArrowheads="1"/>
            </p:cNvSpPr>
            <p:nvPr/>
          </p:nvSpPr>
          <p:spPr bwMode="auto">
            <a:xfrm>
              <a:off x="1666" y="1241"/>
              <a:ext cx="339" cy="136"/>
            </a:xfrm>
            <a:prstGeom prst="rightArrow">
              <a:avLst>
                <a:gd name="adj1" fmla="val 50000"/>
                <a:gd name="adj2" fmla="val 124644"/>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 name="Line 14"/>
            <p:cNvSpPr>
              <a:spLocks noChangeShapeType="1"/>
            </p:cNvSpPr>
            <p:nvPr/>
          </p:nvSpPr>
          <p:spPr bwMode="auto">
            <a:xfrm>
              <a:off x="675" y="1437"/>
              <a:ext cx="0"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 name="Rectangle 15"/>
            <p:cNvSpPr>
              <a:spLocks noChangeArrowheads="1"/>
            </p:cNvSpPr>
            <p:nvPr/>
          </p:nvSpPr>
          <p:spPr bwMode="blackWhite">
            <a:xfrm>
              <a:off x="515" y="1535"/>
              <a:ext cx="304" cy="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1</a:t>
              </a:r>
              <a:endParaRPr lang="en-US" altLang="es-CO" sz="800" b="1"/>
            </a:p>
          </p:txBody>
        </p:sp>
        <p:sp>
          <p:nvSpPr>
            <p:cNvPr id="7" name="Line 16"/>
            <p:cNvSpPr>
              <a:spLocks noChangeShapeType="1"/>
            </p:cNvSpPr>
            <p:nvPr/>
          </p:nvSpPr>
          <p:spPr bwMode="auto">
            <a:xfrm>
              <a:off x="569" y="1429"/>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 name="Line 17"/>
            <p:cNvSpPr>
              <a:spLocks noChangeShapeType="1"/>
            </p:cNvSpPr>
            <p:nvPr/>
          </p:nvSpPr>
          <p:spPr bwMode="auto">
            <a:xfrm>
              <a:off x="569" y="1717"/>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 name="Line 18"/>
            <p:cNvSpPr>
              <a:spLocks noChangeShapeType="1"/>
            </p:cNvSpPr>
            <p:nvPr/>
          </p:nvSpPr>
          <p:spPr bwMode="auto">
            <a:xfrm>
              <a:off x="1059" y="1437"/>
              <a:ext cx="0"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0" name="Rectangle 19"/>
            <p:cNvSpPr>
              <a:spLocks noChangeArrowheads="1"/>
            </p:cNvSpPr>
            <p:nvPr/>
          </p:nvSpPr>
          <p:spPr bwMode="blackWhite">
            <a:xfrm>
              <a:off x="905" y="1529"/>
              <a:ext cx="304" cy="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2</a:t>
              </a:r>
              <a:endParaRPr lang="en-US" altLang="es-CO" sz="800" b="1"/>
            </a:p>
          </p:txBody>
        </p:sp>
        <p:sp>
          <p:nvSpPr>
            <p:cNvPr id="11" name="Line 20"/>
            <p:cNvSpPr>
              <a:spLocks noChangeShapeType="1"/>
            </p:cNvSpPr>
            <p:nvPr/>
          </p:nvSpPr>
          <p:spPr bwMode="auto">
            <a:xfrm>
              <a:off x="953" y="1429"/>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Line 21"/>
            <p:cNvSpPr>
              <a:spLocks noChangeShapeType="1"/>
            </p:cNvSpPr>
            <p:nvPr/>
          </p:nvSpPr>
          <p:spPr bwMode="auto">
            <a:xfrm>
              <a:off x="953" y="1717"/>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Line 22"/>
            <p:cNvSpPr>
              <a:spLocks noChangeShapeType="1"/>
            </p:cNvSpPr>
            <p:nvPr/>
          </p:nvSpPr>
          <p:spPr bwMode="auto">
            <a:xfrm>
              <a:off x="1443" y="1437"/>
              <a:ext cx="0"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Rectangle 23"/>
            <p:cNvSpPr>
              <a:spLocks noChangeArrowheads="1"/>
            </p:cNvSpPr>
            <p:nvPr/>
          </p:nvSpPr>
          <p:spPr bwMode="blackWhite">
            <a:xfrm>
              <a:off x="1289" y="1529"/>
              <a:ext cx="304" cy="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3</a:t>
              </a:r>
              <a:endParaRPr lang="en-US" altLang="es-CO" sz="800" b="1"/>
            </a:p>
          </p:txBody>
        </p:sp>
        <p:sp>
          <p:nvSpPr>
            <p:cNvPr id="15" name="Line 24"/>
            <p:cNvSpPr>
              <a:spLocks noChangeShapeType="1"/>
            </p:cNvSpPr>
            <p:nvPr/>
          </p:nvSpPr>
          <p:spPr bwMode="auto">
            <a:xfrm>
              <a:off x="1337" y="1429"/>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6" name="Line 25"/>
            <p:cNvSpPr>
              <a:spLocks noChangeShapeType="1"/>
            </p:cNvSpPr>
            <p:nvPr/>
          </p:nvSpPr>
          <p:spPr bwMode="auto">
            <a:xfrm>
              <a:off x="1337" y="1717"/>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7" name="Line 26"/>
            <p:cNvSpPr>
              <a:spLocks noChangeShapeType="1"/>
            </p:cNvSpPr>
            <p:nvPr/>
          </p:nvSpPr>
          <p:spPr bwMode="auto">
            <a:xfrm>
              <a:off x="867" y="1821"/>
              <a:ext cx="0"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 name="Rectangle 27"/>
            <p:cNvSpPr>
              <a:spLocks noChangeArrowheads="1"/>
            </p:cNvSpPr>
            <p:nvPr/>
          </p:nvSpPr>
          <p:spPr bwMode="blackWhite">
            <a:xfrm>
              <a:off x="713" y="1913"/>
              <a:ext cx="304" cy="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4</a:t>
              </a:r>
              <a:endParaRPr lang="en-US" altLang="es-CO" sz="800" b="1"/>
            </a:p>
          </p:txBody>
        </p:sp>
        <p:sp>
          <p:nvSpPr>
            <p:cNvPr id="19" name="Line 28"/>
            <p:cNvSpPr>
              <a:spLocks noChangeShapeType="1"/>
            </p:cNvSpPr>
            <p:nvPr/>
          </p:nvSpPr>
          <p:spPr bwMode="auto">
            <a:xfrm>
              <a:off x="761" y="1813"/>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0" name="Line 29"/>
            <p:cNvSpPr>
              <a:spLocks noChangeShapeType="1"/>
            </p:cNvSpPr>
            <p:nvPr/>
          </p:nvSpPr>
          <p:spPr bwMode="auto">
            <a:xfrm>
              <a:off x="761" y="2101"/>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1" name="Line 30"/>
            <p:cNvSpPr>
              <a:spLocks noChangeShapeType="1"/>
            </p:cNvSpPr>
            <p:nvPr/>
          </p:nvSpPr>
          <p:spPr bwMode="auto">
            <a:xfrm>
              <a:off x="1299" y="1821"/>
              <a:ext cx="0"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2" name="Rectangle 31"/>
            <p:cNvSpPr>
              <a:spLocks noChangeArrowheads="1"/>
            </p:cNvSpPr>
            <p:nvPr/>
          </p:nvSpPr>
          <p:spPr bwMode="blackWhite">
            <a:xfrm>
              <a:off x="1145" y="1913"/>
              <a:ext cx="304" cy="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5</a:t>
              </a:r>
              <a:endParaRPr lang="en-US" altLang="es-CO" sz="800" b="1"/>
            </a:p>
          </p:txBody>
        </p:sp>
        <p:sp>
          <p:nvSpPr>
            <p:cNvPr id="23" name="Line 32"/>
            <p:cNvSpPr>
              <a:spLocks noChangeShapeType="1"/>
            </p:cNvSpPr>
            <p:nvPr/>
          </p:nvSpPr>
          <p:spPr bwMode="auto">
            <a:xfrm>
              <a:off x="1193" y="1813"/>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4" name="Line 33"/>
            <p:cNvSpPr>
              <a:spLocks noChangeShapeType="1"/>
            </p:cNvSpPr>
            <p:nvPr/>
          </p:nvSpPr>
          <p:spPr bwMode="auto">
            <a:xfrm>
              <a:off x="1193" y="2101"/>
              <a:ext cx="19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5" name="Oval 34"/>
            <p:cNvSpPr>
              <a:spLocks noChangeArrowheads="1"/>
            </p:cNvSpPr>
            <p:nvPr/>
          </p:nvSpPr>
          <p:spPr bwMode="auto">
            <a:xfrm>
              <a:off x="237" y="1241"/>
              <a:ext cx="1624" cy="10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6" name="Rectangle 35"/>
            <p:cNvSpPr>
              <a:spLocks noChangeArrowheads="1"/>
            </p:cNvSpPr>
            <p:nvPr/>
          </p:nvSpPr>
          <p:spPr bwMode="auto">
            <a:xfrm>
              <a:off x="271" y="2253"/>
              <a:ext cx="201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b="1">
                  <a:solidFill>
                    <a:schemeClr val="tx2"/>
                  </a:solidFill>
                  <a:latin typeface="Arial" charset="0"/>
                </a:rPr>
                <a:t>2. Link-state database</a:t>
              </a:r>
            </a:p>
          </p:txBody>
        </p:sp>
      </p:grpSp>
      <p:sp>
        <p:nvSpPr>
          <p:cNvPr id="27" name="Line 36"/>
          <p:cNvSpPr>
            <a:spLocks noChangeShapeType="1"/>
          </p:cNvSpPr>
          <p:nvPr/>
        </p:nvSpPr>
        <p:spPr bwMode="auto">
          <a:xfrm>
            <a:off x="5626311" y="1993900"/>
            <a:ext cx="0" cy="4270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8" name="Rectangle 37"/>
          <p:cNvSpPr>
            <a:spLocks noChangeArrowheads="1"/>
          </p:cNvSpPr>
          <p:nvPr/>
        </p:nvSpPr>
        <p:spPr bwMode="blackWhite">
          <a:xfrm>
            <a:off x="5408824" y="2139950"/>
            <a:ext cx="428625" cy="17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a:t>
            </a:r>
            <a:r>
              <a:rPr lang="en-US" altLang="es-CO" sz="800" b="1"/>
              <a:t> </a:t>
            </a:r>
            <a:r>
              <a:rPr lang="en-US" altLang="es-CO" sz="800" b="1">
                <a:solidFill>
                  <a:srgbClr val="000000"/>
                </a:solidFill>
              </a:rPr>
              <a:t>5</a:t>
            </a:r>
            <a:endParaRPr lang="en-US" altLang="es-CO" sz="800" b="1"/>
          </a:p>
        </p:txBody>
      </p:sp>
      <p:sp>
        <p:nvSpPr>
          <p:cNvPr id="29" name="Line 38"/>
          <p:cNvSpPr>
            <a:spLocks noChangeShapeType="1"/>
          </p:cNvSpPr>
          <p:nvPr/>
        </p:nvSpPr>
        <p:spPr bwMode="auto">
          <a:xfrm>
            <a:off x="5162761" y="2451100"/>
            <a:ext cx="0" cy="4270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0" name="Rectangle 39"/>
          <p:cNvSpPr>
            <a:spLocks noChangeArrowheads="1"/>
          </p:cNvSpPr>
          <p:nvPr/>
        </p:nvSpPr>
        <p:spPr bwMode="blackWhite">
          <a:xfrm>
            <a:off x="4943686" y="2597150"/>
            <a:ext cx="430213" cy="17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1</a:t>
            </a:r>
          </a:p>
        </p:txBody>
      </p:sp>
      <p:sp>
        <p:nvSpPr>
          <p:cNvPr id="31" name="Line 40"/>
          <p:cNvSpPr>
            <a:spLocks noChangeShapeType="1"/>
          </p:cNvSpPr>
          <p:nvPr/>
        </p:nvSpPr>
        <p:spPr bwMode="auto">
          <a:xfrm>
            <a:off x="5577099" y="2908300"/>
            <a:ext cx="0" cy="427038"/>
          </a:xfrm>
          <a:prstGeom prst="line">
            <a:avLst/>
          </a:prstGeom>
          <a:no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2" name="Rectangle 41"/>
          <p:cNvSpPr>
            <a:spLocks noChangeArrowheads="1"/>
          </p:cNvSpPr>
          <p:nvPr/>
        </p:nvSpPr>
        <p:spPr bwMode="blackWhite">
          <a:xfrm>
            <a:off x="5359611" y="3054350"/>
            <a:ext cx="428625" cy="17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2</a:t>
            </a:r>
            <a:endParaRPr lang="en-US" altLang="es-CO" sz="800" b="1"/>
          </a:p>
        </p:txBody>
      </p:sp>
      <p:sp>
        <p:nvSpPr>
          <p:cNvPr id="33" name="Line 42"/>
          <p:cNvSpPr>
            <a:spLocks noChangeShapeType="1"/>
          </p:cNvSpPr>
          <p:nvPr/>
        </p:nvSpPr>
        <p:spPr bwMode="auto">
          <a:xfrm>
            <a:off x="5162761" y="3365500"/>
            <a:ext cx="0" cy="4270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4" name="Rectangle 43"/>
          <p:cNvSpPr>
            <a:spLocks noChangeArrowheads="1"/>
          </p:cNvSpPr>
          <p:nvPr/>
        </p:nvSpPr>
        <p:spPr bwMode="blackWhite">
          <a:xfrm>
            <a:off x="4945274" y="3511550"/>
            <a:ext cx="430212" cy="17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3</a:t>
            </a:r>
            <a:endParaRPr lang="en-US" altLang="es-CO" sz="800" b="1"/>
          </a:p>
        </p:txBody>
      </p:sp>
      <p:sp>
        <p:nvSpPr>
          <p:cNvPr id="35" name="Line 44"/>
          <p:cNvSpPr>
            <a:spLocks noChangeShapeType="1"/>
          </p:cNvSpPr>
          <p:nvPr/>
        </p:nvSpPr>
        <p:spPr bwMode="auto">
          <a:xfrm>
            <a:off x="4426161" y="2895600"/>
            <a:ext cx="0"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6" name="Rectangle 45"/>
          <p:cNvSpPr>
            <a:spLocks noChangeArrowheads="1"/>
          </p:cNvSpPr>
          <p:nvPr/>
        </p:nvSpPr>
        <p:spPr bwMode="blackWhite">
          <a:xfrm>
            <a:off x="4208674" y="3206750"/>
            <a:ext cx="430212" cy="17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1750" tIns="17462" rIns="31750" bIns="17462" anchor="ctr" anchorCtr="1"/>
          <a:lstStyle>
            <a:lvl1pPr defTabSz="112713">
              <a:defRPr>
                <a:solidFill>
                  <a:schemeClr val="tx1"/>
                </a:solidFill>
                <a:latin typeface="Arial" charset="0"/>
              </a:defRPr>
            </a:lvl1pPr>
            <a:lvl2pPr marL="160338" defTabSz="112713">
              <a:defRPr>
                <a:solidFill>
                  <a:schemeClr val="tx1"/>
                </a:solidFill>
                <a:latin typeface="Arial" charset="0"/>
              </a:defRPr>
            </a:lvl2pPr>
            <a:lvl3pPr marL="320675" defTabSz="112713">
              <a:defRPr>
                <a:solidFill>
                  <a:schemeClr val="tx1"/>
                </a:solidFill>
                <a:latin typeface="Arial" charset="0"/>
              </a:defRPr>
            </a:lvl3pPr>
            <a:lvl4pPr marL="479425" defTabSz="112713">
              <a:defRPr>
                <a:solidFill>
                  <a:schemeClr val="tx1"/>
                </a:solidFill>
                <a:latin typeface="Arial" charset="0"/>
              </a:defRPr>
            </a:lvl4pPr>
            <a:lvl5pPr marL="639763" defTabSz="112713">
              <a:defRPr>
                <a:solidFill>
                  <a:schemeClr val="tx1"/>
                </a:solidFill>
                <a:latin typeface="Arial" charset="0"/>
              </a:defRPr>
            </a:lvl5pPr>
            <a:lvl6pPr marL="1096963" defTabSz="112713" fontAlgn="base">
              <a:spcBef>
                <a:spcPct val="0"/>
              </a:spcBef>
              <a:spcAft>
                <a:spcPct val="0"/>
              </a:spcAft>
              <a:defRPr>
                <a:solidFill>
                  <a:schemeClr val="tx1"/>
                </a:solidFill>
                <a:latin typeface="Arial" charset="0"/>
              </a:defRPr>
            </a:lvl6pPr>
            <a:lvl7pPr marL="1554163" defTabSz="112713" fontAlgn="base">
              <a:spcBef>
                <a:spcPct val="0"/>
              </a:spcBef>
              <a:spcAft>
                <a:spcPct val="0"/>
              </a:spcAft>
              <a:defRPr>
                <a:solidFill>
                  <a:schemeClr val="tx1"/>
                </a:solidFill>
                <a:latin typeface="Arial" charset="0"/>
              </a:defRPr>
            </a:lvl7pPr>
            <a:lvl8pPr marL="2011363" defTabSz="112713" fontAlgn="base">
              <a:spcBef>
                <a:spcPct val="0"/>
              </a:spcBef>
              <a:spcAft>
                <a:spcPct val="0"/>
              </a:spcAft>
              <a:defRPr>
                <a:solidFill>
                  <a:schemeClr val="tx1"/>
                </a:solidFill>
                <a:latin typeface="Arial" charset="0"/>
              </a:defRPr>
            </a:lvl8pPr>
            <a:lvl9pPr marL="2468563" defTabSz="112713"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Router 4</a:t>
            </a:r>
            <a:endParaRPr lang="en-US" altLang="es-CO" sz="800" b="1"/>
          </a:p>
        </p:txBody>
      </p:sp>
      <p:sp>
        <p:nvSpPr>
          <p:cNvPr id="37" name="Line 46"/>
          <p:cNvSpPr>
            <a:spLocks noChangeShapeType="1"/>
          </p:cNvSpPr>
          <p:nvPr/>
        </p:nvSpPr>
        <p:spPr bwMode="auto">
          <a:xfrm>
            <a:off x="4934161" y="1981200"/>
            <a:ext cx="108426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 name="Line 47"/>
          <p:cNvSpPr>
            <a:spLocks noChangeShapeType="1"/>
          </p:cNvSpPr>
          <p:nvPr/>
        </p:nvSpPr>
        <p:spPr bwMode="auto">
          <a:xfrm>
            <a:off x="4189624" y="2438400"/>
            <a:ext cx="182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9" name="Line 48"/>
          <p:cNvSpPr>
            <a:spLocks noChangeShapeType="1"/>
          </p:cNvSpPr>
          <p:nvPr/>
        </p:nvSpPr>
        <p:spPr bwMode="auto">
          <a:xfrm>
            <a:off x="4189624" y="2895600"/>
            <a:ext cx="182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0" name="Line 49"/>
          <p:cNvSpPr>
            <a:spLocks noChangeShapeType="1"/>
          </p:cNvSpPr>
          <p:nvPr/>
        </p:nvSpPr>
        <p:spPr bwMode="auto">
          <a:xfrm>
            <a:off x="4867486" y="3352800"/>
            <a:ext cx="115093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1" name="Line 50"/>
          <p:cNvSpPr>
            <a:spLocks noChangeShapeType="1"/>
          </p:cNvSpPr>
          <p:nvPr/>
        </p:nvSpPr>
        <p:spPr bwMode="auto">
          <a:xfrm>
            <a:off x="4189624" y="3810000"/>
            <a:ext cx="182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2" name="Rectangle 51"/>
          <p:cNvSpPr>
            <a:spLocks noChangeArrowheads="1"/>
          </p:cNvSpPr>
          <p:nvPr/>
        </p:nvSpPr>
        <p:spPr bwMode="auto">
          <a:xfrm>
            <a:off x="5027824" y="1790700"/>
            <a:ext cx="4937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1000" b="1">
                <a:latin typeface="Arial" charset="0"/>
              </a:rPr>
              <a:t>Net 1</a:t>
            </a:r>
          </a:p>
        </p:txBody>
      </p:sp>
      <p:sp>
        <p:nvSpPr>
          <p:cNvPr id="43" name="Rectangle 52"/>
          <p:cNvSpPr>
            <a:spLocks noChangeArrowheads="1"/>
          </p:cNvSpPr>
          <p:nvPr/>
        </p:nvSpPr>
        <p:spPr bwMode="auto">
          <a:xfrm>
            <a:off x="4215024" y="2247900"/>
            <a:ext cx="4937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1000" b="1">
                <a:latin typeface="Arial" charset="0"/>
              </a:rPr>
              <a:t>Net 2</a:t>
            </a:r>
          </a:p>
        </p:txBody>
      </p:sp>
      <p:sp>
        <p:nvSpPr>
          <p:cNvPr id="44" name="Rectangle 53"/>
          <p:cNvSpPr>
            <a:spLocks noChangeArrowheads="1"/>
          </p:cNvSpPr>
          <p:nvPr/>
        </p:nvSpPr>
        <p:spPr bwMode="auto">
          <a:xfrm>
            <a:off x="5502486" y="3619500"/>
            <a:ext cx="4937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1000" b="1">
                <a:latin typeface="Arial" charset="0"/>
              </a:rPr>
              <a:t>Net 5</a:t>
            </a:r>
          </a:p>
        </p:txBody>
      </p:sp>
      <p:sp>
        <p:nvSpPr>
          <p:cNvPr id="45" name="Rectangle 54"/>
          <p:cNvSpPr>
            <a:spLocks noChangeArrowheads="1"/>
          </p:cNvSpPr>
          <p:nvPr/>
        </p:nvSpPr>
        <p:spPr bwMode="auto">
          <a:xfrm>
            <a:off x="4215024" y="2705100"/>
            <a:ext cx="4937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1000" b="1">
                <a:latin typeface="Arial" charset="0"/>
              </a:rPr>
              <a:t>Net 3</a:t>
            </a:r>
          </a:p>
        </p:txBody>
      </p:sp>
      <p:sp>
        <p:nvSpPr>
          <p:cNvPr id="46" name="Rectangle 55"/>
          <p:cNvSpPr>
            <a:spLocks noChangeArrowheads="1"/>
          </p:cNvSpPr>
          <p:nvPr/>
        </p:nvSpPr>
        <p:spPr bwMode="auto">
          <a:xfrm>
            <a:off x="4824624" y="3162300"/>
            <a:ext cx="4937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1000" b="1">
                <a:latin typeface="Arial" charset="0"/>
              </a:rPr>
              <a:t>Net 4</a:t>
            </a:r>
          </a:p>
        </p:txBody>
      </p:sp>
      <p:sp>
        <p:nvSpPr>
          <p:cNvPr id="47" name="Oval 56"/>
          <p:cNvSpPr>
            <a:spLocks noChangeArrowheads="1"/>
          </p:cNvSpPr>
          <p:nvPr/>
        </p:nvSpPr>
        <p:spPr bwMode="auto">
          <a:xfrm>
            <a:off x="3891174" y="1568450"/>
            <a:ext cx="2697162" cy="29591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8" name="Rectangle 57"/>
          <p:cNvSpPr>
            <a:spLocks noChangeArrowheads="1"/>
          </p:cNvSpPr>
          <p:nvPr/>
        </p:nvSpPr>
        <p:spPr bwMode="auto">
          <a:xfrm>
            <a:off x="4311861" y="3917950"/>
            <a:ext cx="2173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a:solidFill>
                  <a:schemeClr val="tx2"/>
                </a:solidFill>
                <a:latin typeface="Arial" charset="0"/>
              </a:rPr>
              <a:t>3. </a:t>
            </a:r>
            <a:r>
              <a:rPr lang="en-US" altLang="es-CO" sz="2000" b="1">
                <a:solidFill>
                  <a:schemeClr val="tx2"/>
                </a:solidFill>
                <a:latin typeface="Arial" charset="0"/>
              </a:rPr>
              <a:t>Topology</a:t>
            </a:r>
            <a:r>
              <a:rPr lang="en-US" altLang="es-CO" sz="2000">
                <a:solidFill>
                  <a:schemeClr val="tx2"/>
                </a:solidFill>
                <a:latin typeface="Arial" charset="0"/>
              </a:rPr>
              <a:t> map</a:t>
            </a:r>
          </a:p>
        </p:txBody>
      </p:sp>
      <p:sp>
        <p:nvSpPr>
          <p:cNvPr id="49" name="AutoShape 58"/>
          <p:cNvSpPr>
            <a:spLocks noChangeArrowheads="1"/>
          </p:cNvSpPr>
          <p:nvPr/>
        </p:nvSpPr>
        <p:spPr bwMode="auto">
          <a:xfrm>
            <a:off x="6347036" y="1987550"/>
            <a:ext cx="479425" cy="215900"/>
          </a:xfrm>
          <a:prstGeom prst="rightArrow">
            <a:avLst>
              <a:gd name="adj1" fmla="val 50000"/>
              <a:gd name="adj2" fmla="val 111040"/>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0" name="Rectangle 59"/>
          <p:cNvSpPr>
            <a:spLocks noChangeArrowheads="1"/>
          </p:cNvSpPr>
          <p:nvPr/>
        </p:nvSpPr>
        <p:spPr bwMode="auto">
          <a:xfrm>
            <a:off x="7120149" y="4152900"/>
            <a:ext cx="2636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b="1">
                <a:solidFill>
                  <a:schemeClr val="tx2"/>
                </a:solidFill>
                <a:latin typeface="Arial" charset="0"/>
              </a:rPr>
              <a:t>4. Shortest path tree</a:t>
            </a:r>
          </a:p>
        </p:txBody>
      </p:sp>
      <p:sp>
        <p:nvSpPr>
          <p:cNvPr id="51" name="AutoShape 60"/>
          <p:cNvSpPr>
            <a:spLocks noChangeArrowheads="1"/>
          </p:cNvSpPr>
          <p:nvPr/>
        </p:nvSpPr>
        <p:spPr bwMode="auto">
          <a:xfrm>
            <a:off x="9769686" y="3767138"/>
            <a:ext cx="207963" cy="463550"/>
          </a:xfrm>
          <a:prstGeom prst="downArrow">
            <a:avLst>
              <a:gd name="adj1" fmla="val 50000"/>
              <a:gd name="adj2" fmla="val 111460"/>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2" name="Line 61"/>
          <p:cNvSpPr>
            <a:spLocks noChangeShapeType="1"/>
          </p:cNvSpPr>
          <p:nvPr/>
        </p:nvSpPr>
        <p:spPr bwMode="auto">
          <a:xfrm>
            <a:off x="8267911" y="2636838"/>
            <a:ext cx="0" cy="7556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3" name="Line 62"/>
          <p:cNvSpPr>
            <a:spLocks noChangeShapeType="1"/>
          </p:cNvSpPr>
          <p:nvPr/>
        </p:nvSpPr>
        <p:spPr bwMode="auto">
          <a:xfrm flipH="1">
            <a:off x="7666249" y="2714625"/>
            <a:ext cx="601662" cy="67945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4" name="Line 63"/>
          <p:cNvSpPr>
            <a:spLocks noChangeShapeType="1"/>
          </p:cNvSpPr>
          <p:nvPr/>
        </p:nvSpPr>
        <p:spPr bwMode="auto">
          <a:xfrm>
            <a:off x="8267911" y="2036763"/>
            <a:ext cx="0" cy="75247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5" name="Line 64"/>
          <p:cNvSpPr>
            <a:spLocks noChangeShapeType="1"/>
          </p:cNvSpPr>
          <p:nvPr/>
        </p:nvSpPr>
        <p:spPr bwMode="auto">
          <a:xfrm>
            <a:off x="8871161" y="2638425"/>
            <a:ext cx="0" cy="12414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6" name="Line 65"/>
          <p:cNvSpPr>
            <a:spLocks noChangeShapeType="1"/>
          </p:cNvSpPr>
          <p:nvPr/>
        </p:nvSpPr>
        <p:spPr bwMode="auto">
          <a:xfrm>
            <a:off x="8269499" y="3392488"/>
            <a:ext cx="438150" cy="48736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7" name="Line 66"/>
          <p:cNvSpPr>
            <a:spLocks noChangeShapeType="1"/>
          </p:cNvSpPr>
          <p:nvPr/>
        </p:nvSpPr>
        <p:spPr bwMode="auto">
          <a:xfrm>
            <a:off x="9542674" y="2713038"/>
            <a:ext cx="0" cy="52863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8" name="Line 67"/>
          <p:cNvSpPr>
            <a:spLocks noChangeShapeType="1"/>
          </p:cNvSpPr>
          <p:nvPr/>
        </p:nvSpPr>
        <p:spPr bwMode="auto">
          <a:xfrm flipH="1">
            <a:off x="7062999" y="2033588"/>
            <a:ext cx="1138237" cy="52863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9" name="Line 68"/>
          <p:cNvSpPr>
            <a:spLocks noChangeShapeType="1"/>
          </p:cNvSpPr>
          <p:nvPr/>
        </p:nvSpPr>
        <p:spPr bwMode="auto">
          <a:xfrm flipH="1">
            <a:off x="7466224" y="2035175"/>
            <a:ext cx="736600" cy="83026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0" name="Line 69"/>
          <p:cNvSpPr>
            <a:spLocks noChangeShapeType="1"/>
          </p:cNvSpPr>
          <p:nvPr/>
        </p:nvSpPr>
        <p:spPr bwMode="auto">
          <a:xfrm>
            <a:off x="8337761" y="2033588"/>
            <a:ext cx="601663" cy="6778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1" name="Line 70"/>
          <p:cNvSpPr>
            <a:spLocks noChangeShapeType="1"/>
          </p:cNvSpPr>
          <p:nvPr/>
        </p:nvSpPr>
        <p:spPr bwMode="auto">
          <a:xfrm>
            <a:off x="8337761" y="2033588"/>
            <a:ext cx="1271588" cy="6778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2" name="Rectangle 71"/>
          <p:cNvSpPr>
            <a:spLocks noChangeArrowheads="1"/>
          </p:cNvSpPr>
          <p:nvPr/>
        </p:nvSpPr>
        <p:spPr bwMode="blackWhite">
          <a:xfrm>
            <a:off x="8082174" y="1873250"/>
            <a:ext cx="392112" cy="1778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11112" rIns="19050" bIns="11112" anchor="ctr" anchorCtr="1"/>
          <a:lstStyle>
            <a:lvl1pPr defTabSz="323850">
              <a:defRPr>
                <a:solidFill>
                  <a:schemeClr val="tx1"/>
                </a:solidFill>
                <a:latin typeface="Arial" charset="0"/>
              </a:defRPr>
            </a:lvl1pPr>
            <a:lvl2pPr marL="273050" defTabSz="323850">
              <a:defRPr>
                <a:solidFill>
                  <a:schemeClr val="tx1"/>
                </a:solidFill>
                <a:latin typeface="Arial" charset="0"/>
              </a:defRPr>
            </a:lvl2pPr>
            <a:lvl3pPr marL="542925" defTabSz="323850">
              <a:defRPr>
                <a:solidFill>
                  <a:schemeClr val="tx1"/>
                </a:solidFill>
                <a:latin typeface="Arial" charset="0"/>
              </a:defRPr>
            </a:lvl3pPr>
            <a:lvl4pPr marL="814388" defTabSz="323850">
              <a:defRPr>
                <a:solidFill>
                  <a:schemeClr val="tx1"/>
                </a:solidFill>
                <a:latin typeface="Arial" charset="0"/>
              </a:defRPr>
            </a:lvl4pPr>
            <a:lvl5pPr marL="1085850" defTabSz="323850">
              <a:defRPr>
                <a:solidFill>
                  <a:schemeClr val="tx1"/>
                </a:solidFill>
                <a:latin typeface="Arial" charset="0"/>
              </a:defRPr>
            </a:lvl5pPr>
            <a:lvl6pPr marL="1543050" defTabSz="323850" fontAlgn="base">
              <a:spcBef>
                <a:spcPct val="0"/>
              </a:spcBef>
              <a:spcAft>
                <a:spcPct val="0"/>
              </a:spcAft>
              <a:defRPr>
                <a:solidFill>
                  <a:schemeClr val="tx1"/>
                </a:solidFill>
                <a:latin typeface="Arial" charset="0"/>
              </a:defRPr>
            </a:lvl6pPr>
            <a:lvl7pPr marL="2000250" defTabSz="323850" fontAlgn="base">
              <a:spcBef>
                <a:spcPct val="0"/>
              </a:spcBef>
              <a:spcAft>
                <a:spcPct val="0"/>
              </a:spcAft>
              <a:defRPr>
                <a:solidFill>
                  <a:schemeClr val="tx1"/>
                </a:solidFill>
                <a:latin typeface="Arial" charset="0"/>
              </a:defRPr>
            </a:lvl7pPr>
            <a:lvl8pPr marL="2457450" defTabSz="323850" fontAlgn="base">
              <a:spcBef>
                <a:spcPct val="0"/>
              </a:spcBef>
              <a:spcAft>
                <a:spcPct val="0"/>
              </a:spcAft>
              <a:defRPr>
                <a:solidFill>
                  <a:schemeClr val="tx1"/>
                </a:solidFill>
                <a:latin typeface="Arial" charset="0"/>
              </a:defRPr>
            </a:lvl8pPr>
            <a:lvl9pPr marL="2914650" defTabSz="323850" fontAlgn="base">
              <a:spcBef>
                <a:spcPct val="0"/>
              </a:spcBef>
              <a:spcAft>
                <a:spcPct val="0"/>
              </a:spcAft>
              <a:defRPr>
                <a:solidFill>
                  <a:schemeClr val="tx1"/>
                </a:solidFill>
                <a:latin typeface="Arial" charset="0"/>
              </a:defRPr>
            </a:lvl9pPr>
          </a:lstStyle>
          <a:p>
            <a:pPr eaLnBrk="0" hangingPunct="0">
              <a:lnSpc>
                <a:spcPct val="90000"/>
              </a:lnSpc>
            </a:pPr>
            <a:r>
              <a:rPr lang="en-US" altLang="es-CO" sz="800" b="1">
                <a:solidFill>
                  <a:srgbClr val="000000"/>
                </a:solidFill>
              </a:rPr>
              <a:t>Router 1</a:t>
            </a:r>
            <a:endParaRPr lang="en-US" altLang="es-CO" sz="800" b="1"/>
          </a:p>
        </p:txBody>
      </p:sp>
      <p:sp>
        <p:nvSpPr>
          <p:cNvPr id="63" name="Rectangle 72"/>
          <p:cNvSpPr>
            <a:spLocks noChangeArrowheads="1"/>
          </p:cNvSpPr>
          <p:nvPr/>
        </p:nvSpPr>
        <p:spPr bwMode="blackWhite">
          <a:xfrm>
            <a:off x="8082174" y="2627313"/>
            <a:ext cx="392112" cy="1762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11112" rIns="19050" bIns="11112" anchor="ctr" anchorCtr="1"/>
          <a:lstStyle>
            <a:lvl1pPr defTabSz="323850">
              <a:defRPr>
                <a:solidFill>
                  <a:schemeClr val="tx1"/>
                </a:solidFill>
                <a:latin typeface="Arial" charset="0"/>
              </a:defRPr>
            </a:lvl1pPr>
            <a:lvl2pPr marL="273050" defTabSz="323850">
              <a:defRPr>
                <a:solidFill>
                  <a:schemeClr val="tx1"/>
                </a:solidFill>
                <a:latin typeface="Arial" charset="0"/>
              </a:defRPr>
            </a:lvl2pPr>
            <a:lvl3pPr marL="542925" defTabSz="323850">
              <a:defRPr>
                <a:solidFill>
                  <a:schemeClr val="tx1"/>
                </a:solidFill>
                <a:latin typeface="Arial" charset="0"/>
              </a:defRPr>
            </a:lvl3pPr>
            <a:lvl4pPr marL="814388" defTabSz="323850">
              <a:defRPr>
                <a:solidFill>
                  <a:schemeClr val="tx1"/>
                </a:solidFill>
                <a:latin typeface="Arial" charset="0"/>
              </a:defRPr>
            </a:lvl4pPr>
            <a:lvl5pPr marL="1085850" defTabSz="323850">
              <a:defRPr>
                <a:solidFill>
                  <a:schemeClr val="tx1"/>
                </a:solidFill>
                <a:latin typeface="Arial" charset="0"/>
              </a:defRPr>
            </a:lvl5pPr>
            <a:lvl6pPr marL="1543050" defTabSz="323850" fontAlgn="base">
              <a:spcBef>
                <a:spcPct val="0"/>
              </a:spcBef>
              <a:spcAft>
                <a:spcPct val="0"/>
              </a:spcAft>
              <a:defRPr>
                <a:solidFill>
                  <a:schemeClr val="tx1"/>
                </a:solidFill>
                <a:latin typeface="Arial" charset="0"/>
              </a:defRPr>
            </a:lvl6pPr>
            <a:lvl7pPr marL="2000250" defTabSz="323850" fontAlgn="base">
              <a:spcBef>
                <a:spcPct val="0"/>
              </a:spcBef>
              <a:spcAft>
                <a:spcPct val="0"/>
              </a:spcAft>
              <a:defRPr>
                <a:solidFill>
                  <a:schemeClr val="tx1"/>
                </a:solidFill>
                <a:latin typeface="Arial" charset="0"/>
              </a:defRPr>
            </a:lvl7pPr>
            <a:lvl8pPr marL="2457450" defTabSz="323850" fontAlgn="base">
              <a:spcBef>
                <a:spcPct val="0"/>
              </a:spcBef>
              <a:spcAft>
                <a:spcPct val="0"/>
              </a:spcAft>
              <a:defRPr>
                <a:solidFill>
                  <a:schemeClr val="tx1"/>
                </a:solidFill>
                <a:latin typeface="Arial" charset="0"/>
              </a:defRPr>
            </a:lvl8pPr>
            <a:lvl9pPr marL="2914650" defTabSz="323850" fontAlgn="base">
              <a:spcBef>
                <a:spcPct val="0"/>
              </a:spcBef>
              <a:spcAft>
                <a:spcPct val="0"/>
              </a:spcAft>
              <a:defRPr>
                <a:solidFill>
                  <a:schemeClr val="tx1"/>
                </a:solidFill>
                <a:latin typeface="Arial" charset="0"/>
              </a:defRPr>
            </a:lvl9pPr>
          </a:lstStyle>
          <a:p>
            <a:pPr eaLnBrk="0" hangingPunct="0">
              <a:lnSpc>
                <a:spcPct val="90000"/>
              </a:lnSpc>
            </a:pPr>
            <a:r>
              <a:rPr lang="en-US" altLang="es-CO" sz="800" b="1">
                <a:solidFill>
                  <a:srgbClr val="000000"/>
                </a:solidFill>
              </a:rPr>
              <a:t>Router 2</a:t>
            </a:r>
            <a:endParaRPr lang="en-US" altLang="es-CO" sz="800" b="1"/>
          </a:p>
        </p:txBody>
      </p:sp>
      <p:sp>
        <p:nvSpPr>
          <p:cNvPr id="64" name="Rectangle 73"/>
          <p:cNvSpPr>
            <a:spLocks noChangeArrowheads="1"/>
          </p:cNvSpPr>
          <p:nvPr/>
        </p:nvSpPr>
        <p:spPr bwMode="blackWhite">
          <a:xfrm>
            <a:off x="8082174" y="3305175"/>
            <a:ext cx="392112" cy="1778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11112" rIns="19050" bIns="11112" anchor="ctr" anchorCtr="1"/>
          <a:lstStyle>
            <a:lvl1pPr defTabSz="323850">
              <a:defRPr>
                <a:solidFill>
                  <a:schemeClr val="tx1"/>
                </a:solidFill>
                <a:latin typeface="Arial" charset="0"/>
              </a:defRPr>
            </a:lvl1pPr>
            <a:lvl2pPr marL="273050" defTabSz="323850">
              <a:defRPr>
                <a:solidFill>
                  <a:schemeClr val="tx1"/>
                </a:solidFill>
                <a:latin typeface="Arial" charset="0"/>
              </a:defRPr>
            </a:lvl2pPr>
            <a:lvl3pPr marL="542925" defTabSz="323850">
              <a:defRPr>
                <a:solidFill>
                  <a:schemeClr val="tx1"/>
                </a:solidFill>
                <a:latin typeface="Arial" charset="0"/>
              </a:defRPr>
            </a:lvl3pPr>
            <a:lvl4pPr marL="814388" defTabSz="323850">
              <a:defRPr>
                <a:solidFill>
                  <a:schemeClr val="tx1"/>
                </a:solidFill>
                <a:latin typeface="Arial" charset="0"/>
              </a:defRPr>
            </a:lvl4pPr>
            <a:lvl5pPr marL="1085850" defTabSz="323850">
              <a:defRPr>
                <a:solidFill>
                  <a:schemeClr val="tx1"/>
                </a:solidFill>
                <a:latin typeface="Arial" charset="0"/>
              </a:defRPr>
            </a:lvl5pPr>
            <a:lvl6pPr marL="1543050" defTabSz="323850" fontAlgn="base">
              <a:spcBef>
                <a:spcPct val="0"/>
              </a:spcBef>
              <a:spcAft>
                <a:spcPct val="0"/>
              </a:spcAft>
              <a:defRPr>
                <a:solidFill>
                  <a:schemeClr val="tx1"/>
                </a:solidFill>
                <a:latin typeface="Arial" charset="0"/>
              </a:defRPr>
            </a:lvl6pPr>
            <a:lvl7pPr marL="2000250" defTabSz="323850" fontAlgn="base">
              <a:spcBef>
                <a:spcPct val="0"/>
              </a:spcBef>
              <a:spcAft>
                <a:spcPct val="0"/>
              </a:spcAft>
              <a:defRPr>
                <a:solidFill>
                  <a:schemeClr val="tx1"/>
                </a:solidFill>
                <a:latin typeface="Arial" charset="0"/>
              </a:defRPr>
            </a:lvl7pPr>
            <a:lvl8pPr marL="2457450" defTabSz="323850" fontAlgn="base">
              <a:spcBef>
                <a:spcPct val="0"/>
              </a:spcBef>
              <a:spcAft>
                <a:spcPct val="0"/>
              </a:spcAft>
              <a:defRPr>
                <a:solidFill>
                  <a:schemeClr val="tx1"/>
                </a:solidFill>
                <a:latin typeface="Arial" charset="0"/>
              </a:defRPr>
            </a:lvl8pPr>
            <a:lvl9pPr marL="2914650" defTabSz="323850" fontAlgn="base">
              <a:spcBef>
                <a:spcPct val="0"/>
              </a:spcBef>
              <a:spcAft>
                <a:spcPct val="0"/>
              </a:spcAft>
              <a:defRPr>
                <a:solidFill>
                  <a:schemeClr val="tx1"/>
                </a:solidFill>
                <a:latin typeface="Arial" charset="0"/>
              </a:defRPr>
            </a:lvl9pPr>
          </a:lstStyle>
          <a:p>
            <a:pPr eaLnBrk="0" hangingPunct="0">
              <a:lnSpc>
                <a:spcPct val="90000"/>
              </a:lnSpc>
            </a:pPr>
            <a:r>
              <a:rPr lang="en-US" altLang="es-CO" sz="800" b="1">
                <a:solidFill>
                  <a:srgbClr val="000000"/>
                </a:solidFill>
              </a:rPr>
              <a:t>Router 3</a:t>
            </a:r>
            <a:endParaRPr lang="en-US" altLang="es-CO" sz="800" b="1"/>
          </a:p>
        </p:txBody>
      </p:sp>
      <p:sp>
        <p:nvSpPr>
          <p:cNvPr id="65" name="Oval 74"/>
          <p:cNvSpPr>
            <a:spLocks noChangeArrowheads="1"/>
          </p:cNvSpPr>
          <p:nvPr/>
        </p:nvSpPr>
        <p:spPr bwMode="auto">
          <a:xfrm>
            <a:off x="7739274" y="2266950"/>
            <a:ext cx="188912" cy="214313"/>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66" name="Rectangle 75"/>
          <p:cNvSpPr>
            <a:spLocks noChangeArrowheads="1"/>
          </p:cNvSpPr>
          <p:nvPr/>
        </p:nvSpPr>
        <p:spPr bwMode="auto">
          <a:xfrm>
            <a:off x="6732799" y="2493963"/>
            <a:ext cx="525462" cy="13811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t>Net </a:t>
            </a:r>
            <a:r>
              <a:rPr lang="en-US" altLang="es-CO" sz="1000" b="1">
                <a:solidFill>
                  <a:srgbClr val="000000"/>
                </a:solidFill>
              </a:rPr>
              <a:t>2</a:t>
            </a:r>
          </a:p>
        </p:txBody>
      </p:sp>
      <p:sp>
        <p:nvSpPr>
          <p:cNvPr id="67" name="Oval 76"/>
          <p:cNvSpPr>
            <a:spLocks noChangeArrowheads="1"/>
          </p:cNvSpPr>
          <p:nvPr/>
        </p:nvSpPr>
        <p:spPr bwMode="auto">
          <a:xfrm>
            <a:off x="7402724" y="2266950"/>
            <a:ext cx="188912" cy="214313"/>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68" name="Oval 77"/>
          <p:cNvSpPr>
            <a:spLocks noChangeArrowheads="1"/>
          </p:cNvSpPr>
          <p:nvPr/>
        </p:nvSpPr>
        <p:spPr bwMode="auto">
          <a:xfrm>
            <a:off x="8140911" y="2266950"/>
            <a:ext cx="190500" cy="214313"/>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800" b="1">
                <a:solidFill>
                  <a:srgbClr val="000000"/>
                </a:solidFill>
              </a:rPr>
              <a:t>10</a:t>
            </a:r>
            <a:endParaRPr lang="en-US" altLang="es-CO" sz="1000" b="1">
              <a:solidFill>
                <a:schemeClr val="tx2"/>
              </a:solidFill>
            </a:endParaRPr>
          </a:p>
        </p:txBody>
      </p:sp>
      <p:sp>
        <p:nvSpPr>
          <p:cNvPr id="69" name="Oval 78"/>
          <p:cNvSpPr>
            <a:spLocks noChangeArrowheads="1"/>
          </p:cNvSpPr>
          <p:nvPr/>
        </p:nvSpPr>
        <p:spPr bwMode="auto">
          <a:xfrm>
            <a:off x="8140911" y="2946400"/>
            <a:ext cx="190500" cy="21272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70" name="Rectangle 79"/>
          <p:cNvSpPr>
            <a:spLocks noChangeArrowheads="1"/>
          </p:cNvSpPr>
          <p:nvPr/>
        </p:nvSpPr>
        <p:spPr bwMode="blackWhite">
          <a:xfrm>
            <a:off x="8685424" y="2627313"/>
            <a:ext cx="390525" cy="1762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11112" rIns="19050" bIns="11112" anchor="ctr" anchorCtr="1"/>
          <a:lstStyle>
            <a:lvl1pPr defTabSz="323850">
              <a:defRPr>
                <a:solidFill>
                  <a:schemeClr val="tx1"/>
                </a:solidFill>
                <a:latin typeface="Arial" charset="0"/>
              </a:defRPr>
            </a:lvl1pPr>
            <a:lvl2pPr marL="273050" defTabSz="323850">
              <a:defRPr>
                <a:solidFill>
                  <a:schemeClr val="tx1"/>
                </a:solidFill>
                <a:latin typeface="Arial" charset="0"/>
              </a:defRPr>
            </a:lvl2pPr>
            <a:lvl3pPr marL="542925" defTabSz="323850">
              <a:defRPr>
                <a:solidFill>
                  <a:schemeClr val="tx1"/>
                </a:solidFill>
                <a:latin typeface="Arial" charset="0"/>
              </a:defRPr>
            </a:lvl3pPr>
            <a:lvl4pPr marL="814388" defTabSz="323850">
              <a:defRPr>
                <a:solidFill>
                  <a:schemeClr val="tx1"/>
                </a:solidFill>
                <a:latin typeface="Arial" charset="0"/>
              </a:defRPr>
            </a:lvl4pPr>
            <a:lvl5pPr marL="1085850" defTabSz="323850">
              <a:defRPr>
                <a:solidFill>
                  <a:schemeClr val="tx1"/>
                </a:solidFill>
                <a:latin typeface="Arial" charset="0"/>
              </a:defRPr>
            </a:lvl5pPr>
            <a:lvl6pPr marL="1543050" defTabSz="323850" fontAlgn="base">
              <a:spcBef>
                <a:spcPct val="0"/>
              </a:spcBef>
              <a:spcAft>
                <a:spcPct val="0"/>
              </a:spcAft>
              <a:defRPr>
                <a:solidFill>
                  <a:schemeClr val="tx1"/>
                </a:solidFill>
                <a:latin typeface="Arial" charset="0"/>
              </a:defRPr>
            </a:lvl6pPr>
            <a:lvl7pPr marL="2000250" defTabSz="323850" fontAlgn="base">
              <a:spcBef>
                <a:spcPct val="0"/>
              </a:spcBef>
              <a:spcAft>
                <a:spcPct val="0"/>
              </a:spcAft>
              <a:defRPr>
                <a:solidFill>
                  <a:schemeClr val="tx1"/>
                </a:solidFill>
                <a:latin typeface="Arial" charset="0"/>
              </a:defRPr>
            </a:lvl7pPr>
            <a:lvl8pPr marL="2457450" defTabSz="323850" fontAlgn="base">
              <a:spcBef>
                <a:spcPct val="0"/>
              </a:spcBef>
              <a:spcAft>
                <a:spcPct val="0"/>
              </a:spcAft>
              <a:defRPr>
                <a:solidFill>
                  <a:schemeClr val="tx1"/>
                </a:solidFill>
                <a:latin typeface="Arial" charset="0"/>
              </a:defRPr>
            </a:lvl8pPr>
            <a:lvl9pPr marL="2914650" defTabSz="323850" fontAlgn="base">
              <a:spcBef>
                <a:spcPct val="0"/>
              </a:spcBef>
              <a:spcAft>
                <a:spcPct val="0"/>
              </a:spcAft>
              <a:defRPr>
                <a:solidFill>
                  <a:schemeClr val="tx1"/>
                </a:solidFill>
                <a:latin typeface="Arial" charset="0"/>
              </a:defRPr>
            </a:lvl9pPr>
          </a:lstStyle>
          <a:p>
            <a:pPr eaLnBrk="0" hangingPunct="0">
              <a:lnSpc>
                <a:spcPct val="90000"/>
              </a:lnSpc>
            </a:pPr>
            <a:r>
              <a:rPr lang="en-US" altLang="es-CO" sz="800" b="1">
                <a:solidFill>
                  <a:srgbClr val="000000"/>
                </a:solidFill>
              </a:rPr>
              <a:t>Router 4</a:t>
            </a:r>
            <a:endParaRPr lang="en-US" altLang="es-CO" sz="800" b="1"/>
          </a:p>
        </p:txBody>
      </p:sp>
      <p:sp>
        <p:nvSpPr>
          <p:cNvPr id="71" name="Rectangle 80"/>
          <p:cNvSpPr>
            <a:spLocks noChangeArrowheads="1"/>
          </p:cNvSpPr>
          <p:nvPr/>
        </p:nvSpPr>
        <p:spPr bwMode="blackWhite">
          <a:xfrm>
            <a:off x="9353761" y="2627313"/>
            <a:ext cx="393700" cy="1762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11112" rIns="19050" bIns="11112" anchor="ctr" anchorCtr="1"/>
          <a:lstStyle>
            <a:lvl1pPr defTabSz="323850">
              <a:defRPr>
                <a:solidFill>
                  <a:schemeClr val="tx1"/>
                </a:solidFill>
                <a:latin typeface="Arial" charset="0"/>
              </a:defRPr>
            </a:lvl1pPr>
            <a:lvl2pPr marL="273050" defTabSz="323850">
              <a:defRPr>
                <a:solidFill>
                  <a:schemeClr val="tx1"/>
                </a:solidFill>
                <a:latin typeface="Arial" charset="0"/>
              </a:defRPr>
            </a:lvl2pPr>
            <a:lvl3pPr marL="542925" defTabSz="323850">
              <a:defRPr>
                <a:solidFill>
                  <a:schemeClr val="tx1"/>
                </a:solidFill>
                <a:latin typeface="Arial" charset="0"/>
              </a:defRPr>
            </a:lvl3pPr>
            <a:lvl4pPr marL="814388" defTabSz="323850">
              <a:defRPr>
                <a:solidFill>
                  <a:schemeClr val="tx1"/>
                </a:solidFill>
                <a:latin typeface="Arial" charset="0"/>
              </a:defRPr>
            </a:lvl4pPr>
            <a:lvl5pPr marL="1085850" defTabSz="323850">
              <a:defRPr>
                <a:solidFill>
                  <a:schemeClr val="tx1"/>
                </a:solidFill>
                <a:latin typeface="Arial" charset="0"/>
              </a:defRPr>
            </a:lvl5pPr>
            <a:lvl6pPr marL="1543050" defTabSz="323850" fontAlgn="base">
              <a:spcBef>
                <a:spcPct val="0"/>
              </a:spcBef>
              <a:spcAft>
                <a:spcPct val="0"/>
              </a:spcAft>
              <a:defRPr>
                <a:solidFill>
                  <a:schemeClr val="tx1"/>
                </a:solidFill>
                <a:latin typeface="Arial" charset="0"/>
              </a:defRPr>
            </a:lvl6pPr>
            <a:lvl7pPr marL="2000250" defTabSz="323850" fontAlgn="base">
              <a:spcBef>
                <a:spcPct val="0"/>
              </a:spcBef>
              <a:spcAft>
                <a:spcPct val="0"/>
              </a:spcAft>
              <a:defRPr>
                <a:solidFill>
                  <a:schemeClr val="tx1"/>
                </a:solidFill>
                <a:latin typeface="Arial" charset="0"/>
              </a:defRPr>
            </a:lvl7pPr>
            <a:lvl8pPr marL="2457450" defTabSz="323850" fontAlgn="base">
              <a:spcBef>
                <a:spcPct val="0"/>
              </a:spcBef>
              <a:spcAft>
                <a:spcPct val="0"/>
              </a:spcAft>
              <a:defRPr>
                <a:solidFill>
                  <a:schemeClr val="tx1"/>
                </a:solidFill>
                <a:latin typeface="Arial" charset="0"/>
              </a:defRPr>
            </a:lvl8pPr>
            <a:lvl9pPr marL="2914650" defTabSz="323850" fontAlgn="base">
              <a:spcBef>
                <a:spcPct val="0"/>
              </a:spcBef>
              <a:spcAft>
                <a:spcPct val="0"/>
              </a:spcAft>
              <a:defRPr>
                <a:solidFill>
                  <a:schemeClr val="tx1"/>
                </a:solidFill>
                <a:latin typeface="Arial" charset="0"/>
              </a:defRPr>
            </a:lvl9pPr>
          </a:lstStyle>
          <a:p>
            <a:pPr eaLnBrk="0" hangingPunct="0">
              <a:lnSpc>
                <a:spcPct val="90000"/>
              </a:lnSpc>
            </a:pPr>
            <a:r>
              <a:rPr lang="en-US" altLang="es-CO" sz="800" b="1">
                <a:solidFill>
                  <a:srgbClr val="000000"/>
                </a:solidFill>
              </a:rPr>
              <a:t>Router 5</a:t>
            </a:r>
            <a:endParaRPr lang="en-US" altLang="es-CO" sz="800" b="1"/>
          </a:p>
        </p:txBody>
      </p:sp>
      <p:sp>
        <p:nvSpPr>
          <p:cNvPr id="72" name="Oval 81"/>
          <p:cNvSpPr>
            <a:spLocks noChangeArrowheads="1"/>
          </p:cNvSpPr>
          <p:nvPr/>
        </p:nvSpPr>
        <p:spPr bwMode="auto">
          <a:xfrm>
            <a:off x="8542549" y="2266950"/>
            <a:ext cx="190500" cy="214313"/>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73" name="Oval 82"/>
          <p:cNvSpPr>
            <a:spLocks noChangeArrowheads="1"/>
          </p:cNvSpPr>
          <p:nvPr/>
        </p:nvSpPr>
        <p:spPr bwMode="auto">
          <a:xfrm>
            <a:off x="8945774" y="2266950"/>
            <a:ext cx="190500" cy="214313"/>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74" name="Rectangle 83"/>
          <p:cNvSpPr>
            <a:spLocks noChangeArrowheads="1"/>
          </p:cNvSpPr>
          <p:nvPr/>
        </p:nvSpPr>
        <p:spPr bwMode="auto">
          <a:xfrm>
            <a:off x="7336049" y="2719388"/>
            <a:ext cx="523875" cy="1397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t>Net </a:t>
            </a:r>
            <a:r>
              <a:rPr lang="en-US" altLang="es-CO" sz="1000" b="1">
                <a:solidFill>
                  <a:srgbClr val="000000"/>
                </a:solidFill>
              </a:rPr>
              <a:t>3</a:t>
            </a:r>
          </a:p>
        </p:txBody>
      </p:sp>
      <p:sp>
        <p:nvSpPr>
          <p:cNvPr id="75" name="Rectangle 84"/>
          <p:cNvSpPr>
            <a:spLocks noChangeArrowheads="1"/>
          </p:cNvSpPr>
          <p:nvPr/>
        </p:nvSpPr>
        <p:spPr bwMode="auto">
          <a:xfrm>
            <a:off x="7336049" y="3324225"/>
            <a:ext cx="523875" cy="136525"/>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t>Net </a:t>
            </a:r>
            <a:r>
              <a:rPr lang="en-US" altLang="es-CO" sz="1000" b="1">
                <a:solidFill>
                  <a:srgbClr val="000000"/>
                </a:solidFill>
              </a:rPr>
              <a:t>4</a:t>
            </a:r>
          </a:p>
        </p:txBody>
      </p:sp>
      <p:sp>
        <p:nvSpPr>
          <p:cNvPr id="76" name="Rectangle 85"/>
          <p:cNvSpPr>
            <a:spLocks noChangeArrowheads="1"/>
          </p:cNvSpPr>
          <p:nvPr/>
        </p:nvSpPr>
        <p:spPr bwMode="auto">
          <a:xfrm>
            <a:off x="8542549" y="3795713"/>
            <a:ext cx="525462" cy="13811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t>Net </a:t>
            </a:r>
            <a:r>
              <a:rPr lang="en-US" altLang="es-CO" sz="1000" b="1">
                <a:solidFill>
                  <a:srgbClr val="000000"/>
                </a:solidFill>
              </a:rPr>
              <a:t>5</a:t>
            </a:r>
          </a:p>
        </p:txBody>
      </p:sp>
      <p:sp>
        <p:nvSpPr>
          <p:cNvPr id="77" name="Rectangle 86"/>
          <p:cNvSpPr>
            <a:spLocks noChangeArrowheads="1"/>
          </p:cNvSpPr>
          <p:nvPr/>
        </p:nvSpPr>
        <p:spPr bwMode="auto">
          <a:xfrm>
            <a:off x="9345824" y="3171825"/>
            <a:ext cx="527050" cy="1397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t>Net </a:t>
            </a:r>
            <a:r>
              <a:rPr lang="en-US" altLang="es-CO" sz="1000" b="1">
                <a:solidFill>
                  <a:srgbClr val="000000"/>
                </a:solidFill>
              </a:rPr>
              <a:t>1</a:t>
            </a:r>
          </a:p>
        </p:txBody>
      </p:sp>
      <p:sp>
        <p:nvSpPr>
          <p:cNvPr id="78" name="Oval 87"/>
          <p:cNvSpPr>
            <a:spLocks noChangeArrowheads="1"/>
          </p:cNvSpPr>
          <p:nvPr/>
        </p:nvSpPr>
        <p:spPr bwMode="auto">
          <a:xfrm>
            <a:off x="8744161" y="2933700"/>
            <a:ext cx="190500" cy="21272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79" name="Oval 88"/>
          <p:cNvSpPr>
            <a:spLocks noChangeArrowheads="1"/>
          </p:cNvSpPr>
          <p:nvPr/>
        </p:nvSpPr>
        <p:spPr bwMode="auto">
          <a:xfrm>
            <a:off x="9426786" y="2859088"/>
            <a:ext cx="188913" cy="21272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80" name="Oval 89"/>
          <p:cNvSpPr>
            <a:spLocks noChangeArrowheads="1"/>
          </p:cNvSpPr>
          <p:nvPr/>
        </p:nvSpPr>
        <p:spPr bwMode="auto">
          <a:xfrm>
            <a:off x="6648661" y="1574800"/>
            <a:ext cx="3441700" cy="2501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1" name="Oval 90"/>
          <p:cNvSpPr>
            <a:spLocks noChangeArrowheads="1"/>
          </p:cNvSpPr>
          <p:nvPr/>
        </p:nvSpPr>
        <p:spPr bwMode="auto">
          <a:xfrm>
            <a:off x="7864686" y="2946400"/>
            <a:ext cx="190500" cy="21272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82" name="Oval 91"/>
          <p:cNvSpPr>
            <a:spLocks noChangeArrowheads="1"/>
          </p:cNvSpPr>
          <p:nvPr/>
        </p:nvSpPr>
        <p:spPr bwMode="auto">
          <a:xfrm>
            <a:off x="8394911" y="3536950"/>
            <a:ext cx="190500" cy="212725"/>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6038" rIns="90488" bIns="46038" anchor="ctr"/>
          <a:lstStyle>
            <a:lvl1pPr defTabSz="895350">
              <a:defRPr>
                <a:solidFill>
                  <a:schemeClr val="tx1"/>
                </a:solidFill>
                <a:latin typeface="Arial" charset="0"/>
              </a:defRPr>
            </a:lvl1pPr>
            <a:lvl2pPr marL="452438" defTabSz="895350">
              <a:defRPr>
                <a:solidFill>
                  <a:schemeClr val="tx1"/>
                </a:solidFill>
                <a:latin typeface="Arial" charset="0"/>
              </a:defRPr>
            </a:lvl2pPr>
            <a:lvl3pPr marL="904875" defTabSz="895350">
              <a:defRPr>
                <a:solidFill>
                  <a:schemeClr val="tx1"/>
                </a:solidFill>
                <a:latin typeface="Arial" charset="0"/>
              </a:defRPr>
            </a:lvl3pPr>
            <a:lvl4pPr marL="1358900" defTabSz="895350">
              <a:defRPr>
                <a:solidFill>
                  <a:schemeClr val="tx1"/>
                </a:solidFill>
                <a:latin typeface="Arial" charset="0"/>
              </a:defRPr>
            </a:lvl4pPr>
            <a:lvl5pPr marL="1811338" defTabSz="895350">
              <a:defRPr>
                <a:solidFill>
                  <a:schemeClr val="tx1"/>
                </a:solidFill>
                <a:latin typeface="Arial" charset="0"/>
              </a:defRPr>
            </a:lvl5pPr>
            <a:lvl6pPr marL="2268538" defTabSz="895350" fontAlgn="base">
              <a:spcBef>
                <a:spcPct val="0"/>
              </a:spcBef>
              <a:spcAft>
                <a:spcPct val="0"/>
              </a:spcAft>
              <a:defRPr>
                <a:solidFill>
                  <a:schemeClr val="tx1"/>
                </a:solidFill>
                <a:latin typeface="Arial" charset="0"/>
              </a:defRPr>
            </a:lvl6pPr>
            <a:lvl7pPr marL="2725738" defTabSz="895350" fontAlgn="base">
              <a:spcBef>
                <a:spcPct val="0"/>
              </a:spcBef>
              <a:spcAft>
                <a:spcPct val="0"/>
              </a:spcAft>
              <a:defRPr>
                <a:solidFill>
                  <a:schemeClr val="tx1"/>
                </a:solidFill>
                <a:latin typeface="Arial" charset="0"/>
              </a:defRPr>
            </a:lvl7pPr>
            <a:lvl8pPr marL="3182938" defTabSz="895350" fontAlgn="base">
              <a:spcBef>
                <a:spcPct val="0"/>
              </a:spcBef>
              <a:spcAft>
                <a:spcPct val="0"/>
              </a:spcAft>
              <a:defRPr>
                <a:solidFill>
                  <a:schemeClr val="tx1"/>
                </a:solidFill>
                <a:latin typeface="Arial" charset="0"/>
              </a:defRPr>
            </a:lvl8pPr>
            <a:lvl9pPr marL="3640138" defTabSz="895350"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000" b="1">
                <a:solidFill>
                  <a:srgbClr val="000000"/>
                </a:solidFill>
              </a:rPr>
              <a:t>10</a:t>
            </a:r>
            <a:endParaRPr lang="en-US" altLang="es-CO" sz="1000" b="1">
              <a:solidFill>
                <a:schemeClr val="tx2"/>
              </a:solidFill>
            </a:endParaRPr>
          </a:p>
        </p:txBody>
      </p:sp>
      <p:sp>
        <p:nvSpPr>
          <p:cNvPr id="83" name="Rectangle 92"/>
          <p:cNvSpPr>
            <a:spLocks noChangeArrowheads="1"/>
          </p:cNvSpPr>
          <p:nvPr/>
        </p:nvSpPr>
        <p:spPr bwMode="auto">
          <a:xfrm>
            <a:off x="7157454" y="6103066"/>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pPr>
            <a:r>
              <a:rPr lang="en-US" altLang="es-CO" sz="2000" b="1" dirty="0">
                <a:solidFill>
                  <a:schemeClr val="tx2"/>
                </a:solidFill>
                <a:latin typeface="Arial" charset="0"/>
              </a:rPr>
              <a:t>5. Routing table</a:t>
            </a:r>
          </a:p>
        </p:txBody>
      </p:sp>
      <p:grpSp>
        <p:nvGrpSpPr>
          <p:cNvPr id="84" name="Group 93"/>
          <p:cNvGrpSpPr>
            <a:grpSpLocks/>
          </p:cNvGrpSpPr>
          <p:nvPr/>
        </p:nvGrpSpPr>
        <p:grpSpPr bwMode="auto">
          <a:xfrm>
            <a:off x="5846974" y="4772025"/>
            <a:ext cx="3479800" cy="136525"/>
            <a:chOff x="3396" y="2954"/>
            <a:chExt cx="2466" cy="86"/>
          </a:xfrm>
        </p:grpSpPr>
        <p:sp>
          <p:nvSpPr>
            <p:cNvPr id="85" name="Rectangle 94"/>
            <p:cNvSpPr>
              <a:spLocks noChangeArrowheads="1"/>
            </p:cNvSpPr>
            <p:nvPr/>
          </p:nvSpPr>
          <p:spPr bwMode="auto">
            <a:xfrm>
              <a:off x="3396" y="2954"/>
              <a:ext cx="39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a:t>
              </a:r>
              <a:r>
                <a:rPr lang="en-US" altLang="es-CO" sz="800" b="1">
                  <a:latin typeface="Times New Roman" pitchFamily="18" charset="0"/>
                </a:rPr>
                <a:t>ETWORK</a:t>
              </a:r>
              <a:endParaRPr lang="en-US" altLang="es-CO" sz="2400" b="1">
                <a:latin typeface="Times New Roman" pitchFamily="18" charset="0"/>
              </a:endParaRPr>
            </a:p>
          </p:txBody>
        </p:sp>
        <p:sp>
          <p:nvSpPr>
            <p:cNvPr id="86" name="Rectangle 95"/>
            <p:cNvSpPr>
              <a:spLocks noChangeArrowheads="1"/>
            </p:cNvSpPr>
            <p:nvPr/>
          </p:nvSpPr>
          <p:spPr bwMode="auto">
            <a:xfrm>
              <a:off x="4435" y="2954"/>
              <a:ext cx="75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a:t>
              </a:r>
              <a:r>
                <a:rPr lang="en-US" altLang="es-CO" sz="800" b="1">
                  <a:latin typeface="Times New Roman" pitchFamily="18" charset="0"/>
                </a:rPr>
                <a:t>EXT</a:t>
              </a:r>
              <a:r>
                <a:rPr lang="en-US" altLang="es-CO" sz="1000" b="1">
                  <a:latin typeface="Times New Roman" pitchFamily="18" charset="0"/>
                </a:rPr>
                <a:t> H</a:t>
              </a:r>
              <a:r>
                <a:rPr lang="en-US" altLang="es-CO" sz="800" b="1">
                  <a:latin typeface="Times New Roman" pitchFamily="18" charset="0"/>
                </a:rPr>
                <a:t>OP</a:t>
              </a:r>
              <a:r>
                <a:rPr lang="en-US" altLang="es-CO" sz="1000" b="1">
                  <a:latin typeface="Times New Roman" pitchFamily="18" charset="0"/>
                </a:rPr>
                <a:t> R</a:t>
              </a:r>
              <a:r>
                <a:rPr lang="en-US" altLang="es-CO" sz="800" b="1">
                  <a:latin typeface="Times New Roman" pitchFamily="18" charset="0"/>
                </a:rPr>
                <a:t>OUTER</a:t>
              </a:r>
              <a:endParaRPr lang="en-US" altLang="es-CO" sz="2400" b="1">
                <a:latin typeface="Times New Roman" pitchFamily="18" charset="0"/>
              </a:endParaRPr>
            </a:p>
          </p:txBody>
        </p:sp>
        <p:sp>
          <p:nvSpPr>
            <p:cNvPr id="87" name="Rectangle 96"/>
            <p:cNvSpPr>
              <a:spLocks noChangeArrowheads="1"/>
            </p:cNvSpPr>
            <p:nvPr/>
          </p:nvSpPr>
          <p:spPr bwMode="auto">
            <a:xfrm>
              <a:off x="5548" y="2954"/>
              <a:ext cx="31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M</a:t>
              </a:r>
              <a:r>
                <a:rPr lang="en-US" altLang="es-CO" sz="800" b="1">
                  <a:latin typeface="Times New Roman" pitchFamily="18" charset="0"/>
                </a:rPr>
                <a:t>ETRIC</a:t>
              </a:r>
              <a:endParaRPr lang="en-US" altLang="es-CO" sz="2400" b="1">
                <a:latin typeface="Times New Roman" pitchFamily="18" charset="0"/>
              </a:endParaRPr>
            </a:p>
          </p:txBody>
        </p:sp>
      </p:grpSp>
      <p:grpSp>
        <p:nvGrpSpPr>
          <p:cNvPr id="88" name="Group 97"/>
          <p:cNvGrpSpPr>
            <a:grpSpLocks/>
          </p:cNvGrpSpPr>
          <p:nvPr/>
        </p:nvGrpSpPr>
        <p:grpSpPr bwMode="auto">
          <a:xfrm>
            <a:off x="5799349" y="4692650"/>
            <a:ext cx="3895725" cy="17463"/>
            <a:chOff x="3363" y="2880"/>
            <a:chExt cx="2760" cy="11"/>
          </a:xfrm>
        </p:grpSpPr>
        <p:sp>
          <p:nvSpPr>
            <p:cNvPr id="89" name="Rectangle 98"/>
            <p:cNvSpPr>
              <a:spLocks noChangeArrowheads="1"/>
            </p:cNvSpPr>
            <p:nvPr/>
          </p:nvSpPr>
          <p:spPr bwMode="auto">
            <a:xfrm>
              <a:off x="3363" y="2880"/>
              <a:ext cx="1040" cy="6"/>
            </a:xfrm>
            <a:prstGeom prst="rect">
              <a:avLst/>
            </a:prstGeom>
            <a:solidFill>
              <a:srgbClr val="000000"/>
            </a:solidFill>
            <a:ln w="9525">
              <a:solidFill>
                <a:schemeClr val="tx1"/>
              </a:solidFill>
              <a:miter lim="800000"/>
              <a:headEnd/>
              <a:tailEnd/>
            </a:ln>
          </p:spPr>
          <p:txBody>
            <a:bodyPr/>
            <a:lstStyle/>
            <a:p>
              <a:endParaRPr lang="es-CO"/>
            </a:p>
          </p:txBody>
        </p:sp>
        <p:sp>
          <p:nvSpPr>
            <p:cNvPr id="90" name="Rectangle 99"/>
            <p:cNvSpPr>
              <a:spLocks noChangeArrowheads="1"/>
            </p:cNvSpPr>
            <p:nvPr/>
          </p:nvSpPr>
          <p:spPr bwMode="auto">
            <a:xfrm>
              <a:off x="3363" y="2886"/>
              <a:ext cx="1040" cy="5"/>
            </a:xfrm>
            <a:prstGeom prst="rect">
              <a:avLst/>
            </a:prstGeom>
            <a:solidFill>
              <a:srgbClr val="000000"/>
            </a:solidFill>
            <a:ln w="9525">
              <a:solidFill>
                <a:schemeClr val="tx1"/>
              </a:solidFill>
              <a:miter lim="800000"/>
              <a:headEnd/>
              <a:tailEnd/>
            </a:ln>
          </p:spPr>
          <p:txBody>
            <a:bodyPr/>
            <a:lstStyle/>
            <a:p>
              <a:endParaRPr lang="es-CO"/>
            </a:p>
          </p:txBody>
        </p:sp>
        <p:sp>
          <p:nvSpPr>
            <p:cNvPr id="91" name="Rectangle 100"/>
            <p:cNvSpPr>
              <a:spLocks noChangeArrowheads="1"/>
            </p:cNvSpPr>
            <p:nvPr/>
          </p:nvSpPr>
          <p:spPr bwMode="auto">
            <a:xfrm>
              <a:off x="4403" y="2880"/>
              <a:ext cx="12" cy="6"/>
            </a:xfrm>
            <a:prstGeom prst="rect">
              <a:avLst/>
            </a:prstGeom>
            <a:solidFill>
              <a:srgbClr val="000000"/>
            </a:solidFill>
            <a:ln w="9525">
              <a:solidFill>
                <a:schemeClr val="tx1"/>
              </a:solidFill>
              <a:miter lim="800000"/>
              <a:headEnd/>
              <a:tailEnd/>
            </a:ln>
          </p:spPr>
          <p:txBody>
            <a:bodyPr/>
            <a:lstStyle/>
            <a:p>
              <a:endParaRPr lang="es-CO"/>
            </a:p>
          </p:txBody>
        </p:sp>
        <p:sp>
          <p:nvSpPr>
            <p:cNvPr id="92" name="Rectangle 101"/>
            <p:cNvSpPr>
              <a:spLocks noChangeArrowheads="1"/>
            </p:cNvSpPr>
            <p:nvPr/>
          </p:nvSpPr>
          <p:spPr bwMode="auto">
            <a:xfrm>
              <a:off x="4403" y="2886"/>
              <a:ext cx="12" cy="5"/>
            </a:xfrm>
            <a:prstGeom prst="rect">
              <a:avLst/>
            </a:prstGeom>
            <a:solidFill>
              <a:srgbClr val="000000"/>
            </a:solidFill>
            <a:ln w="9525">
              <a:solidFill>
                <a:schemeClr val="tx1"/>
              </a:solidFill>
              <a:miter lim="800000"/>
              <a:headEnd/>
              <a:tailEnd/>
            </a:ln>
          </p:spPr>
          <p:txBody>
            <a:bodyPr/>
            <a:lstStyle/>
            <a:p>
              <a:endParaRPr lang="es-CO"/>
            </a:p>
          </p:txBody>
        </p:sp>
        <p:sp>
          <p:nvSpPr>
            <p:cNvPr id="93" name="Rectangle 102"/>
            <p:cNvSpPr>
              <a:spLocks noChangeArrowheads="1"/>
            </p:cNvSpPr>
            <p:nvPr/>
          </p:nvSpPr>
          <p:spPr bwMode="auto">
            <a:xfrm>
              <a:off x="4415" y="2880"/>
              <a:ext cx="1100" cy="6"/>
            </a:xfrm>
            <a:prstGeom prst="rect">
              <a:avLst/>
            </a:prstGeom>
            <a:solidFill>
              <a:srgbClr val="000000"/>
            </a:solidFill>
            <a:ln w="9525">
              <a:solidFill>
                <a:schemeClr val="tx1"/>
              </a:solidFill>
              <a:miter lim="800000"/>
              <a:headEnd/>
              <a:tailEnd/>
            </a:ln>
          </p:spPr>
          <p:txBody>
            <a:bodyPr/>
            <a:lstStyle/>
            <a:p>
              <a:endParaRPr lang="es-CO"/>
            </a:p>
          </p:txBody>
        </p:sp>
        <p:sp>
          <p:nvSpPr>
            <p:cNvPr id="94" name="Rectangle 103"/>
            <p:cNvSpPr>
              <a:spLocks noChangeArrowheads="1"/>
            </p:cNvSpPr>
            <p:nvPr/>
          </p:nvSpPr>
          <p:spPr bwMode="auto">
            <a:xfrm>
              <a:off x="4415" y="2886"/>
              <a:ext cx="1100" cy="5"/>
            </a:xfrm>
            <a:prstGeom prst="rect">
              <a:avLst/>
            </a:prstGeom>
            <a:solidFill>
              <a:srgbClr val="000000"/>
            </a:solidFill>
            <a:ln w="9525">
              <a:solidFill>
                <a:schemeClr val="tx1"/>
              </a:solidFill>
              <a:miter lim="800000"/>
              <a:headEnd/>
              <a:tailEnd/>
            </a:ln>
          </p:spPr>
          <p:txBody>
            <a:bodyPr/>
            <a:lstStyle/>
            <a:p>
              <a:endParaRPr lang="es-CO"/>
            </a:p>
          </p:txBody>
        </p:sp>
        <p:sp>
          <p:nvSpPr>
            <p:cNvPr id="95" name="Rectangle 104"/>
            <p:cNvSpPr>
              <a:spLocks noChangeArrowheads="1"/>
            </p:cNvSpPr>
            <p:nvPr/>
          </p:nvSpPr>
          <p:spPr bwMode="auto">
            <a:xfrm>
              <a:off x="5515" y="2880"/>
              <a:ext cx="11" cy="6"/>
            </a:xfrm>
            <a:prstGeom prst="rect">
              <a:avLst/>
            </a:prstGeom>
            <a:solidFill>
              <a:srgbClr val="000000"/>
            </a:solidFill>
            <a:ln w="9525">
              <a:solidFill>
                <a:schemeClr val="tx1"/>
              </a:solidFill>
              <a:miter lim="800000"/>
              <a:headEnd/>
              <a:tailEnd/>
            </a:ln>
          </p:spPr>
          <p:txBody>
            <a:bodyPr/>
            <a:lstStyle/>
            <a:p>
              <a:endParaRPr lang="es-CO"/>
            </a:p>
          </p:txBody>
        </p:sp>
        <p:sp>
          <p:nvSpPr>
            <p:cNvPr id="96" name="Rectangle 105"/>
            <p:cNvSpPr>
              <a:spLocks noChangeArrowheads="1"/>
            </p:cNvSpPr>
            <p:nvPr/>
          </p:nvSpPr>
          <p:spPr bwMode="auto">
            <a:xfrm>
              <a:off x="5515" y="2886"/>
              <a:ext cx="11" cy="5"/>
            </a:xfrm>
            <a:prstGeom prst="rect">
              <a:avLst/>
            </a:prstGeom>
            <a:solidFill>
              <a:srgbClr val="000000"/>
            </a:solidFill>
            <a:ln w="9525">
              <a:solidFill>
                <a:schemeClr val="tx1"/>
              </a:solidFill>
              <a:miter lim="800000"/>
              <a:headEnd/>
              <a:tailEnd/>
            </a:ln>
          </p:spPr>
          <p:txBody>
            <a:bodyPr/>
            <a:lstStyle/>
            <a:p>
              <a:endParaRPr lang="es-CO"/>
            </a:p>
          </p:txBody>
        </p:sp>
        <p:sp>
          <p:nvSpPr>
            <p:cNvPr id="97" name="Rectangle 106"/>
            <p:cNvSpPr>
              <a:spLocks noChangeArrowheads="1"/>
            </p:cNvSpPr>
            <p:nvPr/>
          </p:nvSpPr>
          <p:spPr bwMode="auto">
            <a:xfrm>
              <a:off x="5526" y="2880"/>
              <a:ext cx="597" cy="6"/>
            </a:xfrm>
            <a:prstGeom prst="rect">
              <a:avLst/>
            </a:prstGeom>
            <a:solidFill>
              <a:srgbClr val="000000"/>
            </a:solidFill>
            <a:ln w="9525">
              <a:solidFill>
                <a:schemeClr val="tx1"/>
              </a:solidFill>
              <a:miter lim="800000"/>
              <a:headEnd/>
              <a:tailEnd/>
            </a:ln>
          </p:spPr>
          <p:txBody>
            <a:bodyPr/>
            <a:lstStyle/>
            <a:p>
              <a:endParaRPr lang="es-CO"/>
            </a:p>
          </p:txBody>
        </p:sp>
        <p:sp>
          <p:nvSpPr>
            <p:cNvPr id="98" name="Rectangle 107"/>
            <p:cNvSpPr>
              <a:spLocks noChangeArrowheads="1"/>
            </p:cNvSpPr>
            <p:nvPr/>
          </p:nvSpPr>
          <p:spPr bwMode="auto">
            <a:xfrm>
              <a:off x="5526" y="2886"/>
              <a:ext cx="597" cy="5"/>
            </a:xfrm>
            <a:prstGeom prst="rect">
              <a:avLst/>
            </a:prstGeom>
            <a:solidFill>
              <a:srgbClr val="000000"/>
            </a:solidFill>
            <a:ln w="9525">
              <a:solidFill>
                <a:schemeClr val="tx1"/>
              </a:solidFill>
              <a:miter lim="800000"/>
              <a:headEnd/>
              <a:tailEnd/>
            </a:ln>
          </p:spPr>
          <p:txBody>
            <a:bodyPr/>
            <a:lstStyle/>
            <a:p>
              <a:endParaRPr lang="es-CO"/>
            </a:p>
          </p:txBody>
        </p:sp>
      </p:grpSp>
      <p:grpSp>
        <p:nvGrpSpPr>
          <p:cNvPr id="99" name="Group 108"/>
          <p:cNvGrpSpPr>
            <a:grpSpLocks/>
          </p:cNvGrpSpPr>
          <p:nvPr/>
        </p:nvGrpSpPr>
        <p:grpSpPr bwMode="auto">
          <a:xfrm>
            <a:off x="5799349" y="4932363"/>
            <a:ext cx="3895725" cy="9525"/>
            <a:chOff x="3363" y="3031"/>
            <a:chExt cx="2760" cy="6"/>
          </a:xfrm>
        </p:grpSpPr>
        <p:sp>
          <p:nvSpPr>
            <p:cNvPr id="100" name="Rectangle 109"/>
            <p:cNvSpPr>
              <a:spLocks noChangeArrowheads="1"/>
            </p:cNvSpPr>
            <p:nvPr/>
          </p:nvSpPr>
          <p:spPr bwMode="auto">
            <a:xfrm>
              <a:off x="3363" y="3031"/>
              <a:ext cx="1040" cy="6"/>
            </a:xfrm>
            <a:prstGeom prst="rect">
              <a:avLst/>
            </a:prstGeom>
            <a:solidFill>
              <a:srgbClr val="000000"/>
            </a:solidFill>
            <a:ln w="9525">
              <a:solidFill>
                <a:schemeClr val="tx1"/>
              </a:solidFill>
              <a:miter lim="800000"/>
              <a:headEnd/>
              <a:tailEnd/>
            </a:ln>
          </p:spPr>
          <p:txBody>
            <a:bodyPr/>
            <a:lstStyle/>
            <a:p>
              <a:endParaRPr lang="es-CO"/>
            </a:p>
          </p:txBody>
        </p:sp>
        <p:sp>
          <p:nvSpPr>
            <p:cNvPr id="101" name="Rectangle 110"/>
            <p:cNvSpPr>
              <a:spLocks noChangeArrowheads="1"/>
            </p:cNvSpPr>
            <p:nvPr/>
          </p:nvSpPr>
          <p:spPr bwMode="auto">
            <a:xfrm>
              <a:off x="4403" y="3031"/>
              <a:ext cx="6" cy="6"/>
            </a:xfrm>
            <a:prstGeom prst="rect">
              <a:avLst/>
            </a:prstGeom>
            <a:solidFill>
              <a:srgbClr val="000000"/>
            </a:solidFill>
            <a:ln w="9525">
              <a:solidFill>
                <a:schemeClr val="tx1"/>
              </a:solidFill>
              <a:miter lim="800000"/>
              <a:headEnd/>
              <a:tailEnd/>
            </a:ln>
          </p:spPr>
          <p:txBody>
            <a:bodyPr/>
            <a:lstStyle/>
            <a:p>
              <a:endParaRPr lang="es-CO"/>
            </a:p>
          </p:txBody>
        </p:sp>
        <p:sp>
          <p:nvSpPr>
            <p:cNvPr id="102" name="Rectangle 111"/>
            <p:cNvSpPr>
              <a:spLocks noChangeArrowheads="1"/>
            </p:cNvSpPr>
            <p:nvPr/>
          </p:nvSpPr>
          <p:spPr bwMode="auto">
            <a:xfrm>
              <a:off x="4409" y="3031"/>
              <a:ext cx="1106" cy="6"/>
            </a:xfrm>
            <a:prstGeom prst="rect">
              <a:avLst/>
            </a:prstGeom>
            <a:solidFill>
              <a:srgbClr val="000000"/>
            </a:solidFill>
            <a:ln w="9525">
              <a:solidFill>
                <a:schemeClr val="tx1"/>
              </a:solidFill>
              <a:miter lim="800000"/>
              <a:headEnd/>
              <a:tailEnd/>
            </a:ln>
          </p:spPr>
          <p:txBody>
            <a:bodyPr/>
            <a:lstStyle/>
            <a:p>
              <a:endParaRPr lang="es-CO"/>
            </a:p>
          </p:txBody>
        </p:sp>
        <p:sp>
          <p:nvSpPr>
            <p:cNvPr id="103" name="Rectangle 112"/>
            <p:cNvSpPr>
              <a:spLocks noChangeArrowheads="1"/>
            </p:cNvSpPr>
            <p:nvPr/>
          </p:nvSpPr>
          <p:spPr bwMode="auto">
            <a:xfrm>
              <a:off x="5515" y="3031"/>
              <a:ext cx="5" cy="6"/>
            </a:xfrm>
            <a:prstGeom prst="rect">
              <a:avLst/>
            </a:prstGeom>
            <a:solidFill>
              <a:srgbClr val="000000"/>
            </a:solidFill>
            <a:ln w="9525">
              <a:solidFill>
                <a:schemeClr val="tx1"/>
              </a:solidFill>
              <a:miter lim="800000"/>
              <a:headEnd/>
              <a:tailEnd/>
            </a:ln>
          </p:spPr>
          <p:txBody>
            <a:bodyPr/>
            <a:lstStyle/>
            <a:p>
              <a:endParaRPr lang="es-CO"/>
            </a:p>
          </p:txBody>
        </p:sp>
        <p:sp>
          <p:nvSpPr>
            <p:cNvPr id="104" name="Rectangle 113"/>
            <p:cNvSpPr>
              <a:spLocks noChangeArrowheads="1"/>
            </p:cNvSpPr>
            <p:nvPr/>
          </p:nvSpPr>
          <p:spPr bwMode="auto">
            <a:xfrm>
              <a:off x="5520" y="3031"/>
              <a:ext cx="603" cy="6"/>
            </a:xfrm>
            <a:prstGeom prst="rect">
              <a:avLst/>
            </a:prstGeom>
            <a:solidFill>
              <a:srgbClr val="000000"/>
            </a:solidFill>
            <a:ln w="9525">
              <a:solidFill>
                <a:schemeClr val="tx1"/>
              </a:solidFill>
              <a:miter lim="800000"/>
              <a:headEnd/>
              <a:tailEnd/>
            </a:ln>
          </p:spPr>
          <p:txBody>
            <a:bodyPr/>
            <a:lstStyle/>
            <a:p>
              <a:endParaRPr lang="es-CO"/>
            </a:p>
          </p:txBody>
        </p:sp>
      </p:grpSp>
      <p:grpSp>
        <p:nvGrpSpPr>
          <p:cNvPr id="105" name="Group 114"/>
          <p:cNvGrpSpPr>
            <a:grpSpLocks/>
          </p:cNvGrpSpPr>
          <p:nvPr/>
        </p:nvGrpSpPr>
        <p:grpSpPr bwMode="auto">
          <a:xfrm>
            <a:off x="5846974" y="5003800"/>
            <a:ext cx="3190875" cy="1027113"/>
            <a:chOff x="3396" y="3100"/>
            <a:chExt cx="2263" cy="647"/>
          </a:xfrm>
        </p:grpSpPr>
        <p:sp>
          <p:nvSpPr>
            <p:cNvPr id="106" name="Rectangle 115"/>
            <p:cNvSpPr>
              <a:spLocks noChangeArrowheads="1"/>
            </p:cNvSpPr>
            <p:nvPr/>
          </p:nvSpPr>
          <p:spPr bwMode="auto">
            <a:xfrm>
              <a:off x="3396" y="3100"/>
              <a:ext cx="4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Network 1</a:t>
              </a:r>
              <a:endParaRPr lang="en-US" altLang="es-CO" sz="2400" b="1">
                <a:latin typeface="Times New Roman" pitchFamily="18" charset="0"/>
              </a:endParaRPr>
            </a:p>
          </p:txBody>
        </p:sp>
        <p:sp>
          <p:nvSpPr>
            <p:cNvPr id="107" name="Rectangle 116"/>
            <p:cNvSpPr>
              <a:spLocks noChangeArrowheads="1"/>
            </p:cNvSpPr>
            <p:nvPr/>
          </p:nvSpPr>
          <p:spPr bwMode="auto">
            <a:xfrm>
              <a:off x="4436" y="3100"/>
              <a:ext cx="33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Router 5</a:t>
              </a:r>
              <a:endParaRPr lang="en-US" altLang="es-CO" sz="2400" b="1">
                <a:latin typeface="Times New Roman" pitchFamily="18" charset="0"/>
              </a:endParaRPr>
            </a:p>
          </p:txBody>
        </p:sp>
        <p:sp>
          <p:nvSpPr>
            <p:cNvPr id="108" name="Rectangle 117"/>
            <p:cNvSpPr>
              <a:spLocks noChangeArrowheads="1"/>
            </p:cNvSpPr>
            <p:nvPr/>
          </p:nvSpPr>
          <p:spPr bwMode="auto">
            <a:xfrm>
              <a:off x="5564" y="3100"/>
              <a:ext cx="9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20</a:t>
              </a:r>
              <a:endParaRPr lang="en-US" altLang="es-CO" sz="2400" b="1">
                <a:latin typeface="Times New Roman" pitchFamily="18" charset="0"/>
              </a:endParaRPr>
            </a:p>
          </p:txBody>
        </p:sp>
        <p:sp>
          <p:nvSpPr>
            <p:cNvPr id="109" name="Rectangle 118"/>
            <p:cNvSpPr>
              <a:spLocks noChangeArrowheads="1"/>
            </p:cNvSpPr>
            <p:nvPr/>
          </p:nvSpPr>
          <p:spPr bwMode="auto">
            <a:xfrm>
              <a:off x="3396" y="3240"/>
              <a:ext cx="4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Network 2</a:t>
              </a:r>
              <a:endParaRPr lang="en-US" altLang="es-CO" sz="2400" b="1">
                <a:latin typeface="Times New Roman" pitchFamily="18" charset="0"/>
              </a:endParaRPr>
            </a:p>
          </p:txBody>
        </p:sp>
        <p:sp>
          <p:nvSpPr>
            <p:cNvPr id="110" name="Rectangle 119"/>
            <p:cNvSpPr>
              <a:spLocks noChangeArrowheads="1"/>
            </p:cNvSpPr>
            <p:nvPr/>
          </p:nvSpPr>
          <p:spPr bwMode="auto">
            <a:xfrm>
              <a:off x="4436" y="3240"/>
              <a:ext cx="2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Direct</a:t>
              </a:r>
              <a:endParaRPr lang="en-US" altLang="es-CO" sz="2400" b="1">
                <a:latin typeface="Times New Roman" pitchFamily="18" charset="0"/>
              </a:endParaRPr>
            </a:p>
          </p:txBody>
        </p:sp>
        <p:sp>
          <p:nvSpPr>
            <p:cNvPr id="111" name="Rectangle 120"/>
            <p:cNvSpPr>
              <a:spLocks noChangeArrowheads="1"/>
            </p:cNvSpPr>
            <p:nvPr/>
          </p:nvSpPr>
          <p:spPr bwMode="auto">
            <a:xfrm>
              <a:off x="5592" y="3228"/>
              <a:ext cx="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0</a:t>
              </a:r>
              <a:endParaRPr lang="en-US" altLang="es-CO" sz="2400" b="1">
                <a:latin typeface="Times New Roman" pitchFamily="18" charset="0"/>
              </a:endParaRPr>
            </a:p>
          </p:txBody>
        </p:sp>
        <p:sp>
          <p:nvSpPr>
            <p:cNvPr id="112" name="Rectangle 121"/>
            <p:cNvSpPr>
              <a:spLocks noChangeArrowheads="1"/>
            </p:cNvSpPr>
            <p:nvPr/>
          </p:nvSpPr>
          <p:spPr bwMode="auto">
            <a:xfrm>
              <a:off x="3396" y="3380"/>
              <a:ext cx="4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Network 3</a:t>
              </a:r>
              <a:endParaRPr lang="en-US" altLang="es-CO" sz="2400" b="1">
                <a:latin typeface="Times New Roman" pitchFamily="18" charset="0"/>
              </a:endParaRPr>
            </a:p>
          </p:txBody>
        </p:sp>
        <p:sp>
          <p:nvSpPr>
            <p:cNvPr id="113" name="Rectangle 122"/>
            <p:cNvSpPr>
              <a:spLocks noChangeArrowheads="1"/>
            </p:cNvSpPr>
            <p:nvPr/>
          </p:nvSpPr>
          <p:spPr bwMode="auto">
            <a:xfrm>
              <a:off x="4436" y="3380"/>
              <a:ext cx="2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Direct</a:t>
              </a:r>
              <a:endParaRPr lang="en-US" altLang="es-CO" sz="2400" b="1">
                <a:latin typeface="Times New Roman" pitchFamily="18" charset="0"/>
              </a:endParaRPr>
            </a:p>
          </p:txBody>
        </p:sp>
        <p:sp>
          <p:nvSpPr>
            <p:cNvPr id="114" name="Rectangle 123"/>
            <p:cNvSpPr>
              <a:spLocks noChangeArrowheads="1"/>
            </p:cNvSpPr>
            <p:nvPr/>
          </p:nvSpPr>
          <p:spPr bwMode="auto">
            <a:xfrm>
              <a:off x="5592" y="3356"/>
              <a:ext cx="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0</a:t>
              </a:r>
              <a:endParaRPr lang="en-US" altLang="es-CO" sz="2400" b="1">
                <a:latin typeface="Times New Roman" pitchFamily="18" charset="0"/>
              </a:endParaRPr>
            </a:p>
          </p:txBody>
        </p:sp>
        <p:sp>
          <p:nvSpPr>
            <p:cNvPr id="115" name="Rectangle 124"/>
            <p:cNvSpPr>
              <a:spLocks noChangeArrowheads="1"/>
            </p:cNvSpPr>
            <p:nvPr/>
          </p:nvSpPr>
          <p:spPr bwMode="auto">
            <a:xfrm>
              <a:off x="3396" y="3521"/>
              <a:ext cx="4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Network</a:t>
              </a:r>
              <a:r>
                <a:rPr lang="en-US" altLang="es-CO" sz="1000" b="1">
                  <a:solidFill>
                    <a:srgbClr val="1FFF3C"/>
                  </a:solidFill>
                  <a:latin typeface="Times New Roman" pitchFamily="18" charset="0"/>
                </a:rPr>
                <a:t> </a:t>
              </a:r>
              <a:r>
                <a:rPr lang="en-US" altLang="es-CO" sz="1000" b="1">
                  <a:latin typeface="Times New Roman" pitchFamily="18" charset="0"/>
                </a:rPr>
                <a:t>4</a:t>
              </a:r>
              <a:endParaRPr lang="en-US" altLang="es-CO" sz="2400" b="1">
                <a:latin typeface="Times New Roman" pitchFamily="18" charset="0"/>
              </a:endParaRPr>
            </a:p>
          </p:txBody>
        </p:sp>
        <p:sp>
          <p:nvSpPr>
            <p:cNvPr id="116" name="Rectangle 125"/>
            <p:cNvSpPr>
              <a:spLocks noChangeArrowheads="1"/>
            </p:cNvSpPr>
            <p:nvPr/>
          </p:nvSpPr>
          <p:spPr bwMode="auto">
            <a:xfrm>
              <a:off x="4436" y="3521"/>
              <a:ext cx="33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Router 2</a:t>
              </a:r>
              <a:endParaRPr lang="en-US" altLang="es-CO" sz="2400" b="1">
                <a:latin typeface="Times New Roman" pitchFamily="18" charset="0"/>
              </a:endParaRPr>
            </a:p>
          </p:txBody>
        </p:sp>
        <p:sp>
          <p:nvSpPr>
            <p:cNvPr id="117" name="Rectangle 126"/>
            <p:cNvSpPr>
              <a:spLocks noChangeArrowheads="1"/>
            </p:cNvSpPr>
            <p:nvPr/>
          </p:nvSpPr>
          <p:spPr bwMode="auto">
            <a:xfrm>
              <a:off x="5568" y="3521"/>
              <a:ext cx="9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20</a:t>
              </a:r>
              <a:endParaRPr lang="en-US" altLang="es-CO" sz="2400" b="1">
                <a:latin typeface="Times New Roman" pitchFamily="18" charset="0"/>
              </a:endParaRPr>
            </a:p>
          </p:txBody>
        </p:sp>
        <p:sp>
          <p:nvSpPr>
            <p:cNvPr id="118" name="Rectangle 127"/>
            <p:cNvSpPr>
              <a:spLocks noChangeArrowheads="1"/>
            </p:cNvSpPr>
            <p:nvPr/>
          </p:nvSpPr>
          <p:spPr bwMode="auto">
            <a:xfrm>
              <a:off x="3396" y="3661"/>
              <a:ext cx="4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Network 5</a:t>
              </a:r>
              <a:endParaRPr lang="en-US" altLang="es-CO" sz="2400" b="1">
                <a:latin typeface="Times New Roman" pitchFamily="18" charset="0"/>
              </a:endParaRPr>
            </a:p>
          </p:txBody>
        </p:sp>
        <p:sp>
          <p:nvSpPr>
            <p:cNvPr id="119" name="Rectangle 128"/>
            <p:cNvSpPr>
              <a:spLocks noChangeArrowheads="1"/>
            </p:cNvSpPr>
            <p:nvPr/>
          </p:nvSpPr>
          <p:spPr bwMode="auto">
            <a:xfrm>
              <a:off x="4436" y="3661"/>
              <a:ext cx="33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Router 4</a:t>
              </a:r>
              <a:endParaRPr lang="en-US" altLang="es-CO" sz="2400" b="1">
                <a:latin typeface="Times New Roman" pitchFamily="18" charset="0"/>
              </a:endParaRPr>
            </a:p>
          </p:txBody>
        </p:sp>
        <p:sp>
          <p:nvSpPr>
            <p:cNvPr id="120" name="Rectangle 129"/>
            <p:cNvSpPr>
              <a:spLocks noChangeArrowheads="1"/>
            </p:cNvSpPr>
            <p:nvPr/>
          </p:nvSpPr>
          <p:spPr bwMode="auto">
            <a:xfrm>
              <a:off x="5569" y="3653"/>
              <a:ext cx="9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pPr>
              <a:r>
                <a:rPr lang="en-US" altLang="es-CO" sz="1000" b="1">
                  <a:latin typeface="Times New Roman" pitchFamily="18" charset="0"/>
                </a:rPr>
                <a:t>20</a:t>
              </a:r>
              <a:endParaRPr lang="en-US" altLang="es-CO" sz="2400" b="1">
                <a:latin typeface="Times New Roman" pitchFamily="18" charset="0"/>
              </a:endParaRPr>
            </a:p>
          </p:txBody>
        </p:sp>
      </p:grpSp>
      <p:sp>
        <p:nvSpPr>
          <p:cNvPr id="121" name="Rectangle 130"/>
          <p:cNvSpPr>
            <a:spLocks noChangeArrowheads="1"/>
          </p:cNvSpPr>
          <p:nvPr/>
        </p:nvSpPr>
        <p:spPr bwMode="auto">
          <a:xfrm>
            <a:off x="7267786" y="6054725"/>
            <a:ext cx="1587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122" name="Rectangle 131"/>
          <p:cNvSpPr>
            <a:spLocks noChangeArrowheads="1"/>
          </p:cNvSpPr>
          <p:nvPr/>
        </p:nvSpPr>
        <p:spPr bwMode="auto">
          <a:xfrm>
            <a:off x="8836236" y="6054725"/>
            <a:ext cx="1587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grpSp>
        <p:nvGrpSpPr>
          <p:cNvPr id="123" name="Group 132"/>
          <p:cNvGrpSpPr>
            <a:grpSpLocks/>
          </p:cNvGrpSpPr>
          <p:nvPr/>
        </p:nvGrpSpPr>
        <p:grpSpPr bwMode="auto">
          <a:xfrm>
            <a:off x="5799349" y="6051550"/>
            <a:ext cx="3895725" cy="9525"/>
            <a:chOff x="3363" y="3760"/>
            <a:chExt cx="2760" cy="6"/>
          </a:xfrm>
        </p:grpSpPr>
        <p:sp>
          <p:nvSpPr>
            <p:cNvPr id="124" name="Rectangle 133"/>
            <p:cNvSpPr>
              <a:spLocks noChangeArrowheads="1"/>
            </p:cNvSpPr>
            <p:nvPr/>
          </p:nvSpPr>
          <p:spPr bwMode="auto">
            <a:xfrm>
              <a:off x="3363" y="3760"/>
              <a:ext cx="1040" cy="6"/>
            </a:xfrm>
            <a:prstGeom prst="rect">
              <a:avLst/>
            </a:prstGeom>
            <a:solidFill>
              <a:srgbClr val="000000"/>
            </a:solidFill>
            <a:ln w="9525">
              <a:solidFill>
                <a:schemeClr val="tx1"/>
              </a:solidFill>
              <a:miter lim="800000"/>
              <a:headEnd/>
              <a:tailEnd/>
            </a:ln>
          </p:spPr>
          <p:txBody>
            <a:bodyPr/>
            <a:lstStyle/>
            <a:p>
              <a:endParaRPr lang="es-CO"/>
            </a:p>
          </p:txBody>
        </p:sp>
        <p:sp>
          <p:nvSpPr>
            <p:cNvPr id="125" name="Rectangle 134"/>
            <p:cNvSpPr>
              <a:spLocks noChangeArrowheads="1"/>
            </p:cNvSpPr>
            <p:nvPr/>
          </p:nvSpPr>
          <p:spPr bwMode="auto">
            <a:xfrm>
              <a:off x="4403" y="3760"/>
              <a:ext cx="12" cy="6"/>
            </a:xfrm>
            <a:prstGeom prst="rect">
              <a:avLst/>
            </a:prstGeom>
            <a:solidFill>
              <a:srgbClr val="000000"/>
            </a:solidFill>
            <a:ln w="9525">
              <a:solidFill>
                <a:schemeClr val="tx1"/>
              </a:solidFill>
              <a:miter lim="800000"/>
              <a:headEnd/>
              <a:tailEnd/>
            </a:ln>
          </p:spPr>
          <p:txBody>
            <a:bodyPr/>
            <a:lstStyle/>
            <a:p>
              <a:endParaRPr lang="es-CO"/>
            </a:p>
          </p:txBody>
        </p:sp>
        <p:sp>
          <p:nvSpPr>
            <p:cNvPr id="126" name="Rectangle 135"/>
            <p:cNvSpPr>
              <a:spLocks noChangeArrowheads="1"/>
            </p:cNvSpPr>
            <p:nvPr/>
          </p:nvSpPr>
          <p:spPr bwMode="auto">
            <a:xfrm>
              <a:off x="4415" y="3760"/>
              <a:ext cx="1100" cy="6"/>
            </a:xfrm>
            <a:prstGeom prst="rect">
              <a:avLst/>
            </a:prstGeom>
            <a:solidFill>
              <a:srgbClr val="000000"/>
            </a:solidFill>
            <a:ln w="9525">
              <a:solidFill>
                <a:schemeClr val="tx1"/>
              </a:solidFill>
              <a:miter lim="800000"/>
              <a:headEnd/>
              <a:tailEnd/>
            </a:ln>
          </p:spPr>
          <p:txBody>
            <a:bodyPr/>
            <a:lstStyle/>
            <a:p>
              <a:endParaRPr lang="es-CO"/>
            </a:p>
          </p:txBody>
        </p:sp>
        <p:sp>
          <p:nvSpPr>
            <p:cNvPr id="127" name="Rectangle 136"/>
            <p:cNvSpPr>
              <a:spLocks noChangeArrowheads="1"/>
            </p:cNvSpPr>
            <p:nvPr/>
          </p:nvSpPr>
          <p:spPr bwMode="auto">
            <a:xfrm>
              <a:off x="5515" y="3760"/>
              <a:ext cx="11" cy="6"/>
            </a:xfrm>
            <a:prstGeom prst="rect">
              <a:avLst/>
            </a:prstGeom>
            <a:solidFill>
              <a:srgbClr val="000000"/>
            </a:solidFill>
            <a:ln w="9525">
              <a:solidFill>
                <a:schemeClr val="tx1"/>
              </a:solidFill>
              <a:miter lim="800000"/>
              <a:headEnd/>
              <a:tailEnd/>
            </a:ln>
          </p:spPr>
          <p:txBody>
            <a:bodyPr/>
            <a:lstStyle/>
            <a:p>
              <a:endParaRPr lang="es-CO"/>
            </a:p>
          </p:txBody>
        </p:sp>
        <p:sp>
          <p:nvSpPr>
            <p:cNvPr id="128" name="Rectangle 137"/>
            <p:cNvSpPr>
              <a:spLocks noChangeArrowheads="1"/>
            </p:cNvSpPr>
            <p:nvPr/>
          </p:nvSpPr>
          <p:spPr bwMode="auto">
            <a:xfrm>
              <a:off x="5526" y="3760"/>
              <a:ext cx="597" cy="6"/>
            </a:xfrm>
            <a:prstGeom prst="rect">
              <a:avLst/>
            </a:prstGeom>
            <a:solidFill>
              <a:srgbClr val="000000"/>
            </a:solidFill>
            <a:ln w="9525">
              <a:solidFill>
                <a:schemeClr val="tx1"/>
              </a:solidFill>
              <a:miter lim="800000"/>
              <a:headEnd/>
              <a:tailEnd/>
            </a:ln>
          </p:spPr>
          <p:txBody>
            <a:bodyPr/>
            <a:lstStyle/>
            <a:p>
              <a:endParaRPr lang="es-CO"/>
            </a:p>
          </p:txBody>
        </p:sp>
      </p:grpSp>
      <p:sp>
        <p:nvSpPr>
          <p:cNvPr id="132" name="Rectangle 10">
            <a:extLst>
              <a:ext uri="{FF2B5EF4-FFF2-40B4-BE49-F238E27FC236}">
                <a16:creationId xmlns:a16="http://schemas.microsoft.com/office/drawing/2014/main" id="{0A94AD21-162B-4A3A-9013-3CF129E6743B}"/>
              </a:ext>
            </a:extLst>
          </p:cNvPr>
          <p:cNvSpPr>
            <a:spLocks noChangeArrowheads="1"/>
          </p:cNvSpPr>
          <p:nvPr/>
        </p:nvSpPr>
        <p:spPr bwMode="auto">
          <a:xfrm>
            <a:off x="425808" y="5803900"/>
            <a:ext cx="333339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000" b="1" dirty="0">
                <a:solidFill>
                  <a:srgbClr val="000000"/>
                </a:solidFill>
                <a:latin typeface="Arial" panose="020B0604020202020204" pitchFamily="34" charset="0"/>
                <a:cs typeface="Arial" panose="020B0604020202020204" pitchFamily="34" charset="0"/>
              </a:rPr>
              <a:t>1. Link-state advertisements</a:t>
            </a:r>
          </a:p>
        </p:txBody>
      </p:sp>
      <p:pic>
        <p:nvPicPr>
          <p:cNvPr id="133" name="Imagen 132">
            <a:extLst>
              <a:ext uri="{FF2B5EF4-FFF2-40B4-BE49-F238E27FC236}">
                <a16:creationId xmlns:a16="http://schemas.microsoft.com/office/drawing/2014/main" id="{4A63356F-CBE0-47A0-8CAE-DC874DC73A2A}"/>
              </a:ext>
            </a:extLst>
          </p:cNvPr>
          <p:cNvPicPr>
            <a:picLocks noChangeAspect="1"/>
          </p:cNvPicPr>
          <p:nvPr/>
        </p:nvPicPr>
        <p:blipFill>
          <a:blip r:embed="rId2"/>
          <a:stretch>
            <a:fillRect/>
          </a:stretch>
        </p:blipFill>
        <p:spPr>
          <a:xfrm>
            <a:off x="211882" y="4256806"/>
            <a:ext cx="2319477" cy="1611216"/>
          </a:xfrm>
          <a:prstGeom prst="rect">
            <a:avLst/>
          </a:prstGeom>
        </p:spPr>
      </p:pic>
      <p:pic>
        <p:nvPicPr>
          <p:cNvPr id="135" name="Imagen 134">
            <a:extLst>
              <a:ext uri="{FF2B5EF4-FFF2-40B4-BE49-F238E27FC236}">
                <a16:creationId xmlns:a16="http://schemas.microsoft.com/office/drawing/2014/main" id="{258D1F7C-F19B-47C3-A447-C5B2F91AECE8}"/>
              </a:ext>
            </a:extLst>
          </p:cNvPr>
          <p:cNvPicPr>
            <a:picLocks noChangeAspect="1"/>
          </p:cNvPicPr>
          <p:nvPr/>
        </p:nvPicPr>
        <p:blipFill>
          <a:blip r:embed="rId3"/>
          <a:stretch>
            <a:fillRect/>
          </a:stretch>
        </p:blipFill>
        <p:spPr>
          <a:xfrm>
            <a:off x="544866" y="4787540"/>
            <a:ext cx="621846" cy="487722"/>
          </a:xfrm>
          <a:prstGeom prst="rect">
            <a:avLst/>
          </a:prstGeom>
        </p:spPr>
      </p:pic>
      <p:sp>
        <p:nvSpPr>
          <p:cNvPr id="136" name="AutoShape 8">
            <a:extLst>
              <a:ext uri="{FF2B5EF4-FFF2-40B4-BE49-F238E27FC236}">
                <a16:creationId xmlns:a16="http://schemas.microsoft.com/office/drawing/2014/main" id="{12D2BC8B-6E17-4453-9C4C-77D1C2AE3202}"/>
              </a:ext>
            </a:extLst>
          </p:cNvPr>
          <p:cNvSpPr>
            <a:spLocks noChangeArrowheads="1"/>
          </p:cNvSpPr>
          <p:nvPr/>
        </p:nvSpPr>
        <p:spPr bwMode="auto">
          <a:xfrm>
            <a:off x="1372715" y="4784216"/>
            <a:ext cx="327412" cy="215900"/>
          </a:xfrm>
          <a:prstGeom prst="rightArrow">
            <a:avLst>
              <a:gd name="adj1" fmla="val 50000"/>
              <a:gd name="adj2" fmla="val 85302"/>
            </a:avLst>
          </a:prstGeom>
          <a:solidFill>
            <a:srgbClr val="B7C69D"/>
          </a:solidFill>
          <a:ln w="12700">
            <a:solidFill>
              <a:srgbClr val="D8DCE2"/>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dirty="0">
              <a:ln>
                <a:noFill/>
              </a:ln>
              <a:solidFill>
                <a:srgbClr val="000000"/>
              </a:solidFill>
              <a:effectLst/>
              <a:uLnTx/>
              <a:uFillTx/>
              <a:latin typeface="DIN-Medium"/>
              <a:cs typeface="Arial" panose="020B0604020202020204" pitchFamily="34" charset="0"/>
            </a:endParaRPr>
          </a:p>
        </p:txBody>
      </p:sp>
      <p:sp>
        <p:nvSpPr>
          <p:cNvPr id="137" name="AutoShape 8">
            <a:extLst>
              <a:ext uri="{FF2B5EF4-FFF2-40B4-BE49-F238E27FC236}">
                <a16:creationId xmlns:a16="http://schemas.microsoft.com/office/drawing/2014/main" id="{FC05FCFB-985E-4D46-A7BF-EC9E775D5067}"/>
              </a:ext>
            </a:extLst>
          </p:cNvPr>
          <p:cNvSpPr>
            <a:spLocks noChangeArrowheads="1"/>
          </p:cNvSpPr>
          <p:nvPr/>
        </p:nvSpPr>
        <p:spPr bwMode="auto">
          <a:xfrm>
            <a:off x="1366612" y="5022056"/>
            <a:ext cx="327412" cy="215900"/>
          </a:xfrm>
          <a:prstGeom prst="rightArrow">
            <a:avLst>
              <a:gd name="adj1" fmla="val 50000"/>
              <a:gd name="adj2" fmla="val 85302"/>
            </a:avLst>
          </a:prstGeom>
          <a:solidFill>
            <a:srgbClr val="B7C69D"/>
          </a:solidFill>
          <a:ln w="12700">
            <a:solidFill>
              <a:srgbClr val="D8DCE2"/>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dirty="0">
              <a:ln>
                <a:noFill/>
              </a:ln>
              <a:solidFill>
                <a:srgbClr val="000000"/>
              </a:solidFill>
              <a:effectLst/>
              <a:uLnTx/>
              <a:uFillTx/>
              <a:latin typeface="DIN-Medium"/>
              <a:cs typeface="Arial" panose="020B0604020202020204" pitchFamily="34" charset="0"/>
            </a:endParaRPr>
          </a:p>
        </p:txBody>
      </p:sp>
      <p:sp>
        <p:nvSpPr>
          <p:cNvPr id="138" name="AutoShape 8">
            <a:extLst>
              <a:ext uri="{FF2B5EF4-FFF2-40B4-BE49-F238E27FC236}">
                <a16:creationId xmlns:a16="http://schemas.microsoft.com/office/drawing/2014/main" id="{6CB24757-9DCA-4DFE-8F92-024656F1F3DD}"/>
              </a:ext>
            </a:extLst>
          </p:cNvPr>
          <p:cNvSpPr>
            <a:spLocks noChangeArrowheads="1"/>
          </p:cNvSpPr>
          <p:nvPr/>
        </p:nvSpPr>
        <p:spPr bwMode="auto">
          <a:xfrm>
            <a:off x="1366612" y="5240083"/>
            <a:ext cx="327412" cy="215900"/>
          </a:xfrm>
          <a:prstGeom prst="rightArrow">
            <a:avLst>
              <a:gd name="adj1" fmla="val 50000"/>
              <a:gd name="adj2" fmla="val 85302"/>
            </a:avLst>
          </a:prstGeom>
          <a:solidFill>
            <a:srgbClr val="B7C69D"/>
          </a:solidFill>
          <a:ln w="12700">
            <a:solidFill>
              <a:srgbClr val="D8DCE2"/>
            </a:solidFill>
            <a:miter lim="800000"/>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dirty="0">
              <a:ln>
                <a:noFill/>
              </a:ln>
              <a:solidFill>
                <a:srgbClr val="000000"/>
              </a:solidFill>
              <a:effectLst/>
              <a:uLnTx/>
              <a:uFillTx/>
              <a:latin typeface="DIN-Medium"/>
              <a:cs typeface="Arial" panose="020B0604020202020204" pitchFamily="34" charset="0"/>
            </a:endParaRPr>
          </a:p>
        </p:txBody>
      </p:sp>
      <p:sp>
        <p:nvSpPr>
          <p:cNvPr id="141" name="Flecha: hacia arriba 140">
            <a:extLst>
              <a:ext uri="{FF2B5EF4-FFF2-40B4-BE49-F238E27FC236}">
                <a16:creationId xmlns:a16="http://schemas.microsoft.com/office/drawing/2014/main" id="{11C671F5-99DA-4920-92DD-57D023D23913}"/>
              </a:ext>
            </a:extLst>
          </p:cNvPr>
          <p:cNvSpPr/>
          <p:nvPr/>
        </p:nvSpPr>
        <p:spPr>
          <a:xfrm>
            <a:off x="1712795" y="4041993"/>
            <a:ext cx="294243" cy="433170"/>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94250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vertical)">
                                      <p:cBhvr>
                                        <p:cTn id="7" dur="500"/>
                                        <p:tgtEl>
                                          <p:spTgt spid="48"/>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blinds(vertical)">
                                      <p:cBhvr>
                                        <p:cTn id="11" dur="500"/>
                                        <p:tgtEl>
                                          <p:spTgt spid="50"/>
                                        </p:tgtEl>
                                      </p:cBhvr>
                                    </p:animEffect>
                                  </p:childTnLst>
                                </p:cTn>
                              </p:par>
                            </p:childTnLst>
                          </p:cTn>
                        </p:par>
                        <p:par>
                          <p:cTn id="12" fill="hold">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linds(vertical)">
                                      <p:cBhvr>
                                        <p:cTn id="1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utoUpdateAnimBg="0"/>
      <p:bldP spid="50" grpId="0" autoUpdateAnimBg="0"/>
      <p:bldP spid="83"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1224" y="425450"/>
            <a:ext cx="11074400" cy="711688"/>
          </a:xfrm>
        </p:spPr>
        <p:txBody>
          <a:bodyPr/>
          <a:lstStyle/>
          <a:p>
            <a:r>
              <a:rPr lang="es-CO" dirty="0" err="1">
                <a:solidFill>
                  <a:srgbClr val="FF0000"/>
                </a:solidFill>
              </a:rPr>
              <a:t>Routing</a:t>
            </a:r>
            <a:r>
              <a:rPr lang="es-CO" dirty="0"/>
              <a:t>. </a:t>
            </a:r>
            <a:r>
              <a:rPr lang="es-CO" dirty="0">
                <a:solidFill>
                  <a:srgbClr val="FF0000"/>
                </a:solidFill>
              </a:rPr>
              <a:t>OSPF</a:t>
            </a:r>
          </a:p>
        </p:txBody>
      </p:sp>
      <p:sp>
        <p:nvSpPr>
          <p:cNvPr id="129" name="128 Marcador de fecha"/>
          <p:cNvSpPr>
            <a:spLocks noGrp="1"/>
          </p:cNvSpPr>
          <p:nvPr>
            <p:ph type="dt" sz="half" idx="10"/>
          </p:nvPr>
        </p:nvSpPr>
        <p:spPr/>
        <p:txBody>
          <a:bodyPr/>
          <a:lstStyle/>
          <a:p>
            <a:fld id="{7E23A4AD-E4E4-4A92-B719-7687F5250B17}" type="datetime1">
              <a:rPr lang="es-CO" smtClean="0"/>
              <a:t>15/10/2022</a:t>
            </a:fld>
            <a:endParaRPr lang="es-CO"/>
          </a:p>
        </p:txBody>
      </p:sp>
      <p:sp>
        <p:nvSpPr>
          <p:cNvPr id="130" name="129 Marcador de pie de página"/>
          <p:cNvSpPr>
            <a:spLocks noGrp="1"/>
          </p:cNvSpPr>
          <p:nvPr>
            <p:ph type="ftr" sz="quarter" idx="11"/>
          </p:nvPr>
        </p:nvSpPr>
        <p:spPr/>
        <p:txBody>
          <a:bodyPr/>
          <a:lstStyle/>
          <a:p>
            <a:r>
              <a:rPr lang="es-CO"/>
              <a:t>Switching &amp; routing</a:t>
            </a:r>
          </a:p>
        </p:txBody>
      </p:sp>
      <p:sp>
        <p:nvSpPr>
          <p:cNvPr id="131" name="130 Marcador de número de diapositiva"/>
          <p:cNvSpPr>
            <a:spLocks noGrp="1"/>
          </p:cNvSpPr>
          <p:nvPr>
            <p:ph type="sldNum" sz="quarter" idx="12"/>
          </p:nvPr>
        </p:nvSpPr>
        <p:spPr/>
        <p:txBody>
          <a:bodyPr/>
          <a:lstStyle/>
          <a:p>
            <a:fld id="{1D98C600-A5FB-4C43-9210-1E9FA66CBA4A}" type="slidenum">
              <a:rPr lang="es-CO" smtClean="0"/>
              <a:t>97</a:t>
            </a:fld>
            <a:endParaRPr lang="es-CO"/>
          </a:p>
        </p:txBody>
      </p:sp>
      <p:pic>
        <p:nvPicPr>
          <p:cNvPr id="132" name="Imagen 131">
            <a:extLst>
              <a:ext uri="{FF2B5EF4-FFF2-40B4-BE49-F238E27FC236}">
                <a16:creationId xmlns:a16="http://schemas.microsoft.com/office/drawing/2014/main" id="{9CF7EE0D-E7D3-4EE5-BCEB-82E22251EDEA}"/>
              </a:ext>
            </a:extLst>
          </p:cNvPr>
          <p:cNvPicPr>
            <a:picLocks noChangeAspect="1"/>
          </p:cNvPicPr>
          <p:nvPr/>
        </p:nvPicPr>
        <p:blipFill>
          <a:blip r:embed="rId2"/>
          <a:stretch>
            <a:fillRect/>
          </a:stretch>
        </p:blipFill>
        <p:spPr>
          <a:xfrm>
            <a:off x="95250" y="1450566"/>
            <a:ext cx="6000750" cy="3524250"/>
          </a:xfrm>
          <a:prstGeom prst="rect">
            <a:avLst/>
          </a:prstGeom>
        </p:spPr>
      </p:pic>
      <p:pic>
        <p:nvPicPr>
          <p:cNvPr id="133" name="Imagen 132">
            <a:extLst>
              <a:ext uri="{FF2B5EF4-FFF2-40B4-BE49-F238E27FC236}">
                <a16:creationId xmlns:a16="http://schemas.microsoft.com/office/drawing/2014/main" id="{2120EA41-A2B3-4013-ABB5-28FD38E5B6E3}"/>
              </a:ext>
            </a:extLst>
          </p:cNvPr>
          <p:cNvPicPr>
            <a:picLocks noChangeAspect="1"/>
          </p:cNvPicPr>
          <p:nvPr/>
        </p:nvPicPr>
        <p:blipFill>
          <a:blip r:embed="rId3"/>
          <a:stretch>
            <a:fillRect/>
          </a:stretch>
        </p:blipFill>
        <p:spPr>
          <a:xfrm>
            <a:off x="7328482" y="2179074"/>
            <a:ext cx="4762500" cy="2943225"/>
          </a:xfrm>
          <a:prstGeom prst="rect">
            <a:avLst/>
          </a:prstGeom>
        </p:spPr>
      </p:pic>
      <p:sp>
        <p:nvSpPr>
          <p:cNvPr id="135" name="CuadroTexto 134">
            <a:extLst>
              <a:ext uri="{FF2B5EF4-FFF2-40B4-BE49-F238E27FC236}">
                <a16:creationId xmlns:a16="http://schemas.microsoft.com/office/drawing/2014/main" id="{5E4B53CF-6AF7-46C2-87AA-99F0CAB4C6CA}"/>
              </a:ext>
            </a:extLst>
          </p:cNvPr>
          <p:cNvSpPr txBox="1"/>
          <p:nvPr/>
        </p:nvSpPr>
        <p:spPr>
          <a:xfrm>
            <a:off x="6479458" y="1269661"/>
            <a:ext cx="6096000" cy="584775"/>
          </a:xfrm>
          <a:prstGeom prst="rect">
            <a:avLst/>
          </a:prstGeom>
          <a:noFill/>
        </p:spPr>
        <p:txBody>
          <a:bodyPr wrap="square">
            <a:spAutoFit/>
          </a:bodyPr>
          <a:lstStyle/>
          <a:p>
            <a:r>
              <a:rPr lang="en-US" altLang="es-CO" sz="3200" kern="0" dirty="0">
                <a:solidFill>
                  <a:srgbClr val="000000"/>
                </a:solidFill>
                <a:latin typeface="DIN-Bold"/>
                <a:ea typeface="+mj-ea"/>
                <a:cs typeface="+mj-cs"/>
              </a:rPr>
              <a:t>A</a:t>
            </a:r>
            <a:r>
              <a:rPr kumimoji="0" lang="en-US" altLang="es-CO" sz="3200" b="0" i="0" u="none" strike="noStrike" kern="0" cap="none" spc="0" normalizeH="0" baseline="0" noProof="0" dirty="0">
                <a:ln>
                  <a:noFill/>
                </a:ln>
                <a:solidFill>
                  <a:srgbClr val="000000"/>
                </a:solidFill>
                <a:effectLst/>
                <a:uLnTx/>
                <a:uFillTx/>
                <a:latin typeface="DIN-Bold"/>
                <a:ea typeface="+mj-ea"/>
                <a:cs typeface="+mj-cs"/>
              </a:rPr>
              <a:t>rea Routing</a:t>
            </a:r>
            <a:endParaRPr lang="es-CO" dirty="0"/>
          </a:p>
        </p:txBody>
      </p:sp>
    </p:spTree>
    <p:extLst>
      <p:ext uri="{BB962C8B-B14F-4D97-AF65-F5344CB8AC3E}">
        <p14:creationId xmlns:p14="http://schemas.microsoft.com/office/powerpoint/2010/main" val="35423187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1224" y="425450"/>
            <a:ext cx="11074400" cy="711688"/>
          </a:xfrm>
        </p:spPr>
        <p:txBody>
          <a:bodyPr/>
          <a:lstStyle/>
          <a:p>
            <a:r>
              <a:rPr lang="es-CO" dirty="0" err="1">
                <a:solidFill>
                  <a:srgbClr val="FF0000"/>
                </a:solidFill>
              </a:rPr>
              <a:t>Routing</a:t>
            </a:r>
            <a:r>
              <a:rPr lang="es-CO" dirty="0"/>
              <a:t>. </a:t>
            </a:r>
            <a:r>
              <a:rPr lang="es-CO" dirty="0">
                <a:solidFill>
                  <a:srgbClr val="FF0000"/>
                </a:solidFill>
              </a:rPr>
              <a:t>OSPF</a:t>
            </a:r>
          </a:p>
        </p:txBody>
      </p:sp>
      <p:sp>
        <p:nvSpPr>
          <p:cNvPr id="129" name="128 Marcador de fecha"/>
          <p:cNvSpPr>
            <a:spLocks noGrp="1"/>
          </p:cNvSpPr>
          <p:nvPr>
            <p:ph type="dt" sz="half" idx="10"/>
          </p:nvPr>
        </p:nvSpPr>
        <p:spPr/>
        <p:txBody>
          <a:bodyPr/>
          <a:lstStyle/>
          <a:p>
            <a:fld id="{7E23A4AD-E4E4-4A92-B719-7687F5250B17}" type="datetime1">
              <a:rPr lang="es-CO" smtClean="0"/>
              <a:t>15/10/2022</a:t>
            </a:fld>
            <a:endParaRPr lang="es-CO"/>
          </a:p>
        </p:txBody>
      </p:sp>
      <p:sp>
        <p:nvSpPr>
          <p:cNvPr id="130" name="129 Marcador de pie de página"/>
          <p:cNvSpPr>
            <a:spLocks noGrp="1"/>
          </p:cNvSpPr>
          <p:nvPr>
            <p:ph type="ftr" sz="quarter" idx="11"/>
          </p:nvPr>
        </p:nvSpPr>
        <p:spPr/>
        <p:txBody>
          <a:bodyPr/>
          <a:lstStyle/>
          <a:p>
            <a:r>
              <a:rPr lang="es-CO"/>
              <a:t>Switching &amp; routing</a:t>
            </a:r>
          </a:p>
        </p:txBody>
      </p:sp>
      <p:sp>
        <p:nvSpPr>
          <p:cNvPr id="131" name="130 Marcador de número de diapositiva"/>
          <p:cNvSpPr>
            <a:spLocks noGrp="1"/>
          </p:cNvSpPr>
          <p:nvPr>
            <p:ph type="sldNum" sz="quarter" idx="12"/>
          </p:nvPr>
        </p:nvSpPr>
        <p:spPr/>
        <p:txBody>
          <a:bodyPr/>
          <a:lstStyle/>
          <a:p>
            <a:fld id="{1D98C600-A5FB-4C43-9210-1E9FA66CBA4A}" type="slidenum">
              <a:rPr lang="es-CO" smtClean="0"/>
              <a:t>98</a:t>
            </a:fld>
            <a:endParaRPr lang="es-CO"/>
          </a:p>
        </p:txBody>
      </p:sp>
      <p:sp>
        <p:nvSpPr>
          <p:cNvPr id="35" name="AutoShape 2">
            <a:extLst>
              <a:ext uri="{FF2B5EF4-FFF2-40B4-BE49-F238E27FC236}">
                <a16:creationId xmlns:a16="http://schemas.microsoft.com/office/drawing/2014/main" id="{72EFC966-5663-476F-846C-FC0122A058C3}"/>
              </a:ext>
            </a:extLst>
          </p:cNvPr>
          <p:cNvSpPr>
            <a:spLocks noChangeArrowheads="1"/>
          </p:cNvSpPr>
          <p:nvPr/>
        </p:nvSpPr>
        <p:spPr bwMode="auto">
          <a:xfrm>
            <a:off x="3359150" y="2825750"/>
            <a:ext cx="1617663" cy="850900"/>
          </a:xfrm>
          <a:prstGeom prst="roundRect">
            <a:avLst>
              <a:gd name="adj" fmla="val 12495"/>
            </a:avLst>
          </a:prstGeom>
          <a:solidFill>
            <a:srgbClr val="33CCCC"/>
          </a:solidFill>
          <a:ln w="12700">
            <a:solidFill>
              <a:srgbClr val="000000"/>
            </a:solidFill>
            <a:round/>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36" name="AutoShape 3">
            <a:extLst>
              <a:ext uri="{FF2B5EF4-FFF2-40B4-BE49-F238E27FC236}">
                <a16:creationId xmlns:a16="http://schemas.microsoft.com/office/drawing/2014/main" id="{C66D92E3-9911-4037-BB4A-14C9F7CEF95B}"/>
              </a:ext>
            </a:extLst>
          </p:cNvPr>
          <p:cNvSpPr>
            <a:spLocks noChangeArrowheads="1"/>
          </p:cNvSpPr>
          <p:nvPr/>
        </p:nvSpPr>
        <p:spPr bwMode="auto">
          <a:xfrm>
            <a:off x="517525" y="2520950"/>
            <a:ext cx="1339850" cy="825500"/>
          </a:xfrm>
          <a:prstGeom prst="roundRect">
            <a:avLst>
              <a:gd name="adj" fmla="val 12495"/>
            </a:avLst>
          </a:prstGeom>
          <a:solidFill>
            <a:srgbClr val="33CCCC"/>
          </a:solidFill>
          <a:ln w="12700">
            <a:solidFill>
              <a:srgbClr val="000000"/>
            </a:solidFill>
            <a:round/>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37" name="AutoShape 4">
            <a:extLst>
              <a:ext uri="{FF2B5EF4-FFF2-40B4-BE49-F238E27FC236}">
                <a16:creationId xmlns:a16="http://schemas.microsoft.com/office/drawing/2014/main" id="{07055176-FD1E-47A1-9376-482B7DD2320E}"/>
              </a:ext>
            </a:extLst>
          </p:cNvPr>
          <p:cNvSpPr>
            <a:spLocks noChangeArrowheads="1"/>
          </p:cNvSpPr>
          <p:nvPr/>
        </p:nvSpPr>
        <p:spPr bwMode="auto">
          <a:xfrm>
            <a:off x="2003425" y="2292350"/>
            <a:ext cx="1139825" cy="3340100"/>
          </a:xfrm>
          <a:prstGeom prst="roundRect">
            <a:avLst>
              <a:gd name="adj" fmla="val 12495"/>
            </a:avLst>
          </a:prstGeom>
          <a:solidFill>
            <a:srgbClr val="33CCCC"/>
          </a:solidFill>
          <a:ln w="12700">
            <a:solidFill>
              <a:srgbClr val="000000"/>
            </a:solidFill>
            <a:round/>
            <a:headEnd/>
            <a:tailEnd/>
          </a:ln>
        </p:spPr>
        <p:txBody>
          <a:bodyPr wrap="none" lIns="92075" tIns="46038" rIns="92075" bIns="46038" anchorCtr="1"/>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Area 0.0.0.0</a:t>
            </a:r>
          </a:p>
          <a:p>
            <a:pPr marL="0" marR="0" lvl="0" indent="0" algn="ctr" defTabSz="914400" eaLnBrk="0" fontAlgn="base" latinLnBrk="0" hangingPunct="0">
              <a:lnSpc>
                <a:spcPct val="90000"/>
              </a:lnSpc>
              <a:spcBef>
                <a:spcPct val="0"/>
              </a:spcBef>
              <a:spcAft>
                <a:spcPct val="0"/>
              </a:spcAft>
              <a:buClrTx/>
              <a:buSzTx/>
              <a:buFontTx/>
              <a:buNone/>
              <a:tabLst/>
              <a:defRPr/>
            </a:pPr>
            <a:r>
              <a:rPr kumimoji="0" lang="en-US" altLang="es-CO"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(Backbone)</a:t>
            </a:r>
          </a:p>
        </p:txBody>
      </p:sp>
      <p:sp>
        <p:nvSpPr>
          <p:cNvPr id="38" name="Rectangle 6">
            <a:extLst>
              <a:ext uri="{FF2B5EF4-FFF2-40B4-BE49-F238E27FC236}">
                <a16:creationId xmlns:a16="http://schemas.microsoft.com/office/drawing/2014/main" id="{9C8B23B6-DB14-482E-AC2A-FE1BBD9C94EC}"/>
              </a:ext>
            </a:extLst>
          </p:cNvPr>
          <p:cNvSpPr txBox="1">
            <a:spLocks noChangeArrowheads="1"/>
          </p:cNvSpPr>
          <p:nvPr/>
        </p:nvSpPr>
        <p:spPr bwMode="auto">
          <a:xfrm>
            <a:off x="5838209" y="1689588"/>
            <a:ext cx="358933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168275" indent="-168275" algn="l" rtl="0" eaLnBrk="0" fontAlgn="base" hangingPunct="0">
              <a:lnSpc>
                <a:spcPct val="90000"/>
              </a:lnSpc>
              <a:spcBef>
                <a:spcPct val="45000"/>
              </a:spcBef>
              <a:spcAft>
                <a:spcPct val="0"/>
              </a:spcAft>
              <a:buClr>
                <a:srgbClr val="94A3B5"/>
              </a:buClr>
              <a:buFont typeface="DIN-Black"/>
              <a:buChar char="&gt;"/>
              <a:defRPr sz="2000">
                <a:solidFill>
                  <a:schemeClr val="tx1"/>
                </a:solidFill>
                <a:latin typeface="+mn-lt"/>
                <a:ea typeface="+mn-ea"/>
                <a:cs typeface="+mn-cs"/>
              </a:defRPr>
            </a:lvl1pPr>
            <a:lvl2pPr marL="625475" indent="-342900" algn="l" rtl="0" eaLnBrk="0" fontAlgn="base" hangingPunct="0">
              <a:lnSpc>
                <a:spcPct val="90000"/>
              </a:lnSpc>
              <a:spcBef>
                <a:spcPct val="45000"/>
              </a:spcBef>
              <a:spcAft>
                <a:spcPct val="0"/>
              </a:spcAft>
              <a:buClr>
                <a:srgbClr val="94A3B5"/>
              </a:buClr>
              <a:buFont typeface="DIN-Black"/>
              <a:buChar char="—"/>
              <a:defRPr>
                <a:solidFill>
                  <a:schemeClr val="tx1"/>
                </a:solidFill>
                <a:latin typeface="+mn-lt"/>
              </a:defRPr>
            </a:lvl2pPr>
            <a:lvl3pPr marL="914400" indent="-174625" algn="l" rtl="0" eaLnBrk="0" fontAlgn="base" hangingPunct="0">
              <a:lnSpc>
                <a:spcPct val="90000"/>
              </a:lnSpc>
              <a:spcBef>
                <a:spcPct val="45000"/>
              </a:spcBef>
              <a:spcAft>
                <a:spcPct val="0"/>
              </a:spcAft>
              <a:buClr>
                <a:srgbClr val="94A3B5"/>
              </a:buClr>
              <a:buFont typeface="DIN-Black"/>
              <a:buChar char="&gt;"/>
              <a:defRPr sz="1600">
                <a:solidFill>
                  <a:schemeClr val="tx1"/>
                </a:solidFill>
                <a:latin typeface="DIN-Regular" pitchFamily="34" charset="0"/>
              </a:defRPr>
            </a:lvl3pPr>
            <a:lvl4pPr marL="1262063" indent="-179388" algn="l" rtl="0" eaLnBrk="0" fontAlgn="base" hangingPunct="0">
              <a:lnSpc>
                <a:spcPct val="90000"/>
              </a:lnSpc>
              <a:spcBef>
                <a:spcPct val="45000"/>
              </a:spcBef>
              <a:spcAft>
                <a:spcPct val="0"/>
              </a:spcAft>
              <a:buClr>
                <a:srgbClr val="94A3B5"/>
              </a:buClr>
              <a:buFont typeface="DIN-Black"/>
              <a:buChar char="–"/>
              <a:defRPr sz="1600">
                <a:solidFill>
                  <a:schemeClr val="tx1"/>
                </a:solidFill>
                <a:latin typeface="DIN-Regular" pitchFamily="34" charset="0"/>
              </a:defRPr>
            </a:lvl4pPr>
            <a:lvl5pPr marL="2057400" indent="-228600" algn="l" rtl="0" eaLnBrk="0" fontAlgn="base" hangingPunct="0">
              <a:spcBef>
                <a:spcPct val="20000"/>
              </a:spcBef>
              <a:spcAft>
                <a:spcPct val="0"/>
              </a:spcAft>
              <a:buClr>
                <a:srgbClr val="94A3B5"/>
              </a:buClr>
              <a:buChar char="»"/>
              <a:defRPr sz="1600">
                <a:solidFill>
                  <a:schemeClr val="tx1"/>
                </a:solidFill>
                <a:latin typeface="DIN-Regular" pitchFamily="34" charset="0"/>
              </a:defRPr>
            </a:lvl5pPr>
            <a:lvl6pPr marL="2514600" indent="-228600" algn="l" rtl="0" fontAlgn="base">
              <a:spcBef>
                <a:spcPct val="20000"/>
              </a:spcBef>
              <a:spcAft>
                <a:spcPct val="0"/>
              </a:spcAft>
              <a:buClr>
                <a:srgbClr val="94A3B5"/>
              </a:buClr>
              <a:buChar char="»"/>
              <a:defRPr sz="1600">
                <a:solidFill>
                  <a:schemeClr val="tx1"/>
                </a:solidFill>
                <a:latin typeface="DIN-Regular" pitchFamily="34" charset="0"/>
              </a:defRPr>
            </a:lvl6pPr>
            <a:lvl7pPr marL="2971800" indent="-228600" algn="l" rtl="0" fontAlgn="base">
              <a:spcBef>
                <a:spcPct val="20000"/>
              </a:spcBef>
              <a:spcAft>
                <a:spcPct val="0"/>
              </a:spcAft>
              <a:buClr>
                <a:srgbClr val="94A3B5"/>
              </a:buClr>
              <a:buChar char="»"/>
              <a:defRPr sz="1600">
                <a:solidFill>
                  <a:schemeClr val="tx1"/>
                </a:solidFill>
                <a:latin typeface="DIN-Regular" pitchFamily="34" charset="0"/>
              </a:defRPr>
            </a:lvl7pPr>
            <a:lvl8pPr marL="3429000" indent="-228600" algn="l" rtl="0" fontAlgn="base">
              <a:spcBef>
                <a:spcPct val="20000"/>
              </a:spcBef>
              <a:spcAft>
                <a:spcPct val="0"/>
              </a:spcAft>
              <a:buClr>
                <a:srgbClr val="94A3B5"/>
              </a:buClr>
              <a:buChar char="»"/>
              <a:defRPr sz="1600">
                <a:solidFill>
                  <a:schemeClr val="tx1"/>
                </a:solidFill>
                <a:latin typeface="DIN-Regular" pitchFamily="34" charset="0"/>
              </a:defRPr>
            </a:lvl8pPr>
            <a:lvl9pPr marL="3886200" indent="-228600" algn="l" rtl="0" fontAlgn="base">
              <a:spcBef>
                <a:spcPct val="20000"/>
              </a:spcBef>
              <a:spcAft>
                <a:spcPct val="0"/>
              </a:spcAft>
              <a:buClr>
                <a:srgbClr val="94A3B5"/>
              </a:buClr>
              <a:buChar char="»"/>
              <a:defRPr sz="1600">
                <a:solidFill>
                  <a:schemeClr val="tx1"/>
                </a:solidFill>
                <a:latin typeface="DIN-Regular" pitchFamily="34" charset="0"/>
              </a:defRPr>
            </a:lvl9pPr>
          </a:lstStyle>
          <a:p>
            <a:pPr marL="228600" marR="0" lvl="0" indent="-228600" algn="l" defTabSz="914400" rtl="0" eaLnBrk="1" fontAlgn="base" latinLnBrk="0" hangingPunct="1">
              <a:lnSpc>
                <a:spcPct val="90000"/>
              </a:lnSpc>
              <a:spcBef>
                <a:spcPct val="45000"/>
              </a:spcBef>
              <a:spcAft>
                <a:spcPct val="0"/>
              </a:spcAft>
              <a:buClr>
                <a:srgbClr val="94A3B5"/>
              </a:buClr>
              <a:buSzTx/>
              <a:buFont typeface="DIN-Black"/>
              <a:buChar char="&gt;"/>
              <a:tabLst>
                <a:tab pos="2057400" algn="l"/>
              </a:tabLst>
              <a:defRPr/>
            </a:pP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Dividing into areas </a:t>
            </a:r>
            <a:br>
              <a:rPr kumimoji="0" lang="en-US" altLang="es-CO" sz="2000" b="0" i="0" u="none" strike="noStrike" kern="0" cap="none" spc="0" normalizeH="0" baseline="0" noProof="0" dirty="0">
                <a:ln>
                  <a:noFill/>
                </a:ln>
                <a:solidFill>
                  <a:srgbClr val="000000"/>
                </a:solidFill>
                <a:effectLst/>
                <a:uLnTx/>
                <a:uFillTx/>
                <a:latin typeface="DIN-Medium"/>
                <a:ea typeface="+mn-ea"/>
                <a:cs typeface="+mn-cs"/>
              </a:rPr>
            </a:b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enables the creation of larger networks</a:t>
            </a:r>
          </a:p>
          <a:p>
            <a:pPr marL="228600" marR="0" lvl="0" indent="-228600" algn="l" defTabSz="914400" rtl="0" eaLnBrk="1" fontAlgn="base" latinLnBrk="0" hangingPunct="1">
              <a:lnSpc>
                <a:spcPct val="90000"/>
              </a:lnSpc>
              <a:spcBef>
                <a:spcPct val="45000"/>
              </a:spcBef>
              <a:spcAft>
                <a:spcPct val="0"/>
              </a:spcAft>
              <a:buClr>
                <a:srgbClr val="94A3B5"/>
              </a:buClr>
              <a:buSzTx/>
              <a:buFont typeface="DIN-Black"/>
              <a:buChar char="&gt;"/>
              <a:tabLst>
                <a:tab pos="2057400" algn="l"/>
              </a:tabLst>
              <a:defRPr/>
            </a:pP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All areas are required to be connected to Area 0.0.0.0 with an Area Border </a:t>
            </a:r>
            <a:br>
              <a:rPr kumimoji="0" lang="en-US" altLang="es-CO" sz="2000" b="0" i="0" u="none" strike="noStrike" kern="0" cap="none" spc="0" normalizeH="0" baseline="0" noProof="0" dirty="0">
                <a:ln>
                  <a:noFill/>
                </a:ln>
                <a:solidFill>
                  <a:srgbClr val="000000"/>
                </a:solidFill>
                <a:effectLst/>
                <a:uLnTx/>
                <a:uFillTx/>
                <a:latin typeface="DIN-Medium"/>
                <a:ea typeface="+mn-ea"/>
                <a:cs typeface="+mn-cs"/>
              </a:rPr>
            </a:b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Router (ABR)</a:t>
            </a:r>
          </a:p>
          <a:p>
            <a:pPr marL="228600" marR="0" lvl="0" indent="-228600" algn="l" defTabSz="914400" rtl="0" eaLnBrk="1" fontAlgn="base" latinLnBrk="0" hangingPunct="1">
              <a:lnSpc>
                <a:spcPct val="90000"/>
              </a:lnSpc>
              <a:spcBef>
                <a:spcPct val="45000"/>
              </a:spcBef>
              <a:spcAft>
                <a:spcPct val="0"/>
              </a:spcAft>
              <a:buClr>
                <a:srgbClr val="94A3B5"/>
              </a:buClr>
              <a:buSzTx/>
              <a:buFont typeface="DIN-Black"/>
              <a:buChar char="&gt;"/>
              <a:tabLst>
                <a:tab pos="2057400" algn="l"/>
              </a:tabLst>
              <a:defRPr/>
            </a:pP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Area 0.0.0.0 = backbone </a:t>
            </a:r>
            <a:br>
              <a:rPr kumimoji="0" lang="en-US" altLang="es-CO" sz="2000" b="0" i="0" u="none" strike="noStrike" kern="0" cap="none" spc="0" normalizeH="0" baseline="0" noProof="0" dirty="0">
                <a:ln>
                  <a:noFill/>
                </a:ln>
                <a:solidFill>
                  <a:srgbClr val="000000"/>
                </a:solidFill>
                <a:effectLst/>
                <a:uLnTx/>
                <a:uFillTx/>
                <a:latin typeface="DIN-Medium"/>
                <a:ea typeface="+mn-ea"/>
                <a:cs typeface="+mn-cs"/>
              </a:rPr>
            </a:b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area (default)</a:t>
            </a:r>
          </a:p>
          <a:p>
            <a:pPr marL="228600" marR="0" lvl="0" indent="-228600" algn="l" defTabSz="914400" rtl="0" eaLnBrk="1" fontAlgn="base" latinLnBrk="0" hangingPunct="1">
              <a:lnSpc>
                <a:spcPct val="90000"/>
              </a:lnSpc>
              <a:spcBef>
                <a:spcPct val="45000"/>
              </a:spcBef>
              <a:spcAft>
                <a:spcPct val="0"/>
              </a:spcAft>
              <a:buClr>
                <a:srgbClr val="94A3B5"/>
              </a:buClr>
              <a:buSzTx/>
              <a:buFont typeface="DIN-Black"/>
              <a:buChar char="&gt;"/>
              <a:tabLst>
                <a:tab pos="2057400" algn="l"/>
              </a:tabLst>
              <a:defRPr/>
            </a:pP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One link-state database </a:t>
            </a:r>
            <a:br>
              <a:rPr kumimoji="0" lang="en-US" altLang="es-CO" sz="2000" b="0" i="0" u="none" strike="noStrike" kern="0" cap="none" spc="0" normalizeH="0" baseline="0" noProof="0" dirty="0">
                <a:ln>
                  <a:noFill/>
                </a:ln>
                <a:solidFill>
                  <a:srgbClr val="000000"/>
                </a:solidFill>
                <a:effectLst/>
                <a:uLnTx/>
                <a:uFillTx/>
                <a:latin typeface="DIN-Medium"/>
                <a:ea typeface="+mn-ea"/>
                <a:cs typeface="+mn-cs"/>
              </a:rPr>
            </a:b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per area</a:t>
            </a:r>
          </a:p>
          <a:p>
            <a:pPr marL="228600" marR="0" lvl="0" indent="-228600" algn="l" defTabSz="914400" rtl="0" eaLnBrk="1" fontAlgn="base" latinLnBrk="0" hangingPunct="1">
              <a:lnSpc>
                <a:spcPct val="90000"/>
              </a:lnSpc>
              <a:spcBef>
                <a:spcPct val="45000"/>
              </a:spcBef>
              <a:spcAft>
                <a:spcPct val="0"/>
              </a:spcAft>
              <a:buClr>
                <a:srgbClr val="94A3B5"/>
              </a:buClr>
              <a:buSzTx/>
              <a:buFont typeface="DIN-Black"/>
              <a:buChar char="&gt;"/>
              <a:tabLst>
                <a:tab pos="2057400" algn="l"/>
              </a:tabLst>
              <a:defRPr/>
            </a:pP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One shortest-path tree </a:t>
            </a:r>
            <a:br>
              <a:rPr kumimoji="0" lang="en-US" altLang="es-CO" sz="2000" b="0" i="0" u="none" strike="noStrike" kern="0" cap="none" spc="0" normalizeH="0" baseline="0" noProof="0" dirty="0">
                <a:ln>
                  <a:noFill/>
                </a:ln>
                <a:solidFill>
                  <a:srgbClr val="000000"/>
                </a:solidFill>
                <a:effectLst/>
                <a:uLnTx/>
                <a:uFillTx/>
                <a:latin typeface="DIN-Medium"/>
                <a:ea typeface="+mn-ea"/>
                <a:cs typeface="+mn-cs"/>
              </a:rPr>
            </a:br>
            <a:r>
              <a:rPr kumimoji="0" lang="en-US" altLang="es-CO" sz="2000" b="0" i="0" u="none" strike="noStrike" kern="0" cap="none" spc="0" normalizeH="0" baseline="0" noProof="0" dirty="0">
                <a:ln>
                  <a:noFill/>
                </a:ln>
                <a:solidFill>
                  <a:srgbClr val="000000"/>
                </a:solidFill>
                <a:effectLst/>
                <a:uLnTx/>
                <a:uFillTx/>
                <a:latin typeface="DIN-Medium"/>
                <a:ea typeface="+mn-ea"/>
                <a:cs typeface="+mn-cs"/>
              </a:rPr>
              <a:t>per router</a:t>
            </a:r>
          </a:p>
        </p:txBody>
      </p:sp>
      <p:sp>
        <p:nvSpPr>
          <p:cNvPr id="39" name="Rectangle 7">
            <a:extLst>
              <a:ext uri="{FF2B5EF4-FFF2-40B4-BE49-F238E27FC236}">
                <a16:creationId xmlns:a16="http://schemas.microsoft.com/office/drawing/2014/main" id="{0F5FC353-FC61-444A-B046-8EFE42C24ECC}"/>
              </a:ext>
            </a:extLst>
          </p:cNvPr>
          <p:cNvSpPr>
            <a:spLocks noChangeArrowheads="1"/>
          </p:cNvSpPr>
          <p:nvPr/>
        </p:nvSpPr>
        <p:spPr bwMode="auto">
          <a:xfrm>
            <a:off x="1327150" y="1903413"/>
            <a:ext cx="2820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2200">
                <a:solidFill>
                  <a:srgbClr val="000000"/>
                </a:solidFill>
                <a:latin typeface="Arial" panose="020B0604020202020204" pitchFamily="34" charset="0"/>
                <a:cs typeface="Arial" panose="020B0604020202020204" pitchFamily="34" charset="0"/>
              </a:rPr>
              <a:t>Autonomous system</a:t>
            </a:r>
          </a:p>
        </p:txBody>
      </p:sp>
      <p:sp>
        <p:nvSpPr>
          <p:cNvPr id="40" name="Line 8">
            <a:extLst>
              <a:ext uri="{FF2B5EF4-FFF2-40B4-BE49-F238E27FC236}">
                <a16:creationId xmlns:a16="http://schemas.microsoft.com/office/drawing/2014/main" id="{1A3AE0D3-B986-4049-B37D-446BD939B650}"/>
              </a:ext>
            </a:extLst>
          </p:cNvPr>
          <p:cNvSpPr>
            <a:spLocks noChangeShapeType="1"/>
          </p:cNvSpPr>
          <p:nvPr/>
        </p:nvSpPr>
        <p:spPr bwMode="auto">
          <a:xfrm>
            <a:off x="779463" y="2971800"/>
            <a:ext cx="1760537"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41" name="Line 9">
            <a:extLst>
              <a:ext uri="{FF2B5EF4-FFF2-40B4-BE49-F238E27FC236}">
                <a16:creationId xmlns:a16="http://schemas.microsoft.com/office/drawing/2014/main" id="{2D052638-43EA-4339-BBBE-56698C08AC6D}"/>
              </a:ext>
            </a:extLst>
          </p:cNvPr>
          <p:cNvSpPr>
            <a:spLocks noChangeShapeType="1"/>
          </p:cNvSpPr>
          <p:nvPr/>
        </p:nvSpPr>
        <p:spPr bwMode="auto">
          <a:xfrm>
            <a:off x="755650" y="27432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graphicFrame>
        <p:nvGraphicFramePr>
          <p:cNvPr id="42" name="Object 10">
            <a:extLst>
              <a:ext uri="{FF2B5EF4-FFF2-40B4-BE49-F238E27FC236}">
                <a16:creationId xmlns:a16="http://schemas.microsoft.com/office/drawing/2014/main" id="{CAA4C556-C130-4843-95C4-0909C38AAF30}"/>
              </a:ext>
            </a:extLst>
          </p:cNvPr>
          <p:cNvGraphicFramePr>
            <a:graphicFrameLocks/>
          </p:cNvGraphicFramePr>
          <p:nvPr>
            <p:extLst>
              <p:ext uri="{D42A27DB-BD31-4B8C-83A1-F6EECF244321}">
                <p14:modId xmlns:p14="http://schemas.microsoft.com/office/powerpoint/2010/main" val="1688782234"/>
              </p:ext>
            </p:extLst>
          </p:nvPr>
        </p:nvGraphicFramePr>
        <p:xfrm>
          <a:off x="895350" y="2851150"/>
          <a:ext cx="560388" cy="220663"/>
        </p:xfrm>
        <a:graphic>
          <a:graphicData uri="http://schemas.openxmlformats.org/presentationml/2006/ole">
            <mc:AlternateContent xmlns:mc="http://schemas.openxmlformats.org/markup-compatibility/2006">
              <mc:Choice xmlns:v="urn:schemas-microsoft-com:vml" Requires="v">
                <p:oleObj name="VISIO" r:id="rId2" imgW="1577340" imgH="553212" progId="Visio.Drawing.5">
                  <p:embed/>
                </p:oleObj>
              </mc:Choice>
              <mc:Fallback>
                <p:oleObj name="VISIO" r:id="rId2" imgW="1577340" imgH="553212" progId="Visio.Drawing.5">
                  <p:embed/>
                  <p:pic>
                    <p:nvPicPr>
                      <p:cNvPr id="125964" name="Object 10">
                        <a:extLst>
                          <a:ext uri="{FF2B5EF4-FFF2-40B4-BE49-F238E27FC236}">
                            <a16:creationId xmlns:a16="http://schemas.microsoft.com/office/drawing/2014/main" id="{655702D2-5E1F-472F-87A6-8FD9C46F4C1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851150"/>
                        <a:ext cx="560388"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 name="Rectangle 11">
            <a:extLst>
              <a:ext uri="{FF2B5EF4-FFF2-40B4-BE49-F238E27FC236}">
                <a16:creationId xmlns:a16="http://schemas.microsoft.com/office/drawing/2014/main" id="{88E362FF-63AB-452D-9461-DC4A757F77F0}"/>
              </a:ext>
            </a:extLst>
          </p:cNvPr>
          <p:cNvSpPr>
            <a:spLocks noChangeArrowheads="1"/>
          </p:cNvSpPr>
          <p:nvPr/>
        </p:nvSpPr>
        <p:spPr bwMode="auto">
          <a:xfrm>
            <a:off x="1733550" y="2825750"/>
            <a:ext cx="665163" cy="292100"/>
          </a:xfrm>
          <a:prstGeom prst="rect">
            <a:avLst/>
          </a:prstGeom>
          <a:solidFill>
            <a:srgbClr val="78FFF3"/>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b="1">
                <a:solidFill>
                  <a:srgbClr val="000000"/>
                </a:solidFill>
                <a:latin typeface="Arial" panose="020B0604020202020204" pitchFamily="34" charset="0"/>
                <a:cs typeface="Arial" panose="020B0604020202020204" pitchFamily="34" charset="0"/>
              </a:rPr>
              <a:t>ABR</a:t>
            </a:r>
          </a:p>
        </p:txBody>
      </p:sp>
      <p:sp>
        <p:nvSpPr>
          <p:cNvPr id="44" name="Rectangle 12">
            <a:extLst>
              <a:ext uri="{FF2B5EF4-FFF2-40B4-BE49-F238E27FC236}">
                <a16:creationId xmlns:a16="http://schemas.microsoft.com/office/drawing/2014/main" id="{CC32AA9A-661B-4080-8E5E-6A2CC798E488}"/>
              </a:ext>
            </a:extLst>
          </p:cNvPr>
          <p:cNvSpPr>
            <a:spLocks noChangeArrowheads="1"/>
          </p:cNvSpPr>
          <p:nvPr/>
        </p:nvSpPr>
        <p:spPr bwMode="auto">
          <a:xfrm>
            <a:off x="614363" y="2476500"/>
            <a:ext cx="126841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400" b="1">
                <a:solidFill>
                  <a:srgbClr val="000000"/>
                </a:solidFill>
                <a:latin typeface="Arial" panose="020B0604020202020204" pitchFamily="34" charset="0"/>
                <a:cs typeface="Arial" panose="020B0604020202020204" pitchFamily="34" charset="0"/>
              </a:rPr>
              <a:t>Area 10.0.0.0</a:t>
            </a:r>
          </a:p>
        </p:txBody>
      </p:sp>
      <p:sp>
        <p:nvSpPr>
          <p:cNvPr id="45" name="Line 13">
            <a:extLst>
              <a:ext uri="{FF2B5EF4-FFF2-40B4-BE49-F238E27FC236}">
                <a16:creationId xmlns:a16="http://schemas.microsoft.com/office/drawing/2014/main" id="{12401450-300B-4FC2-99D0-370C1D24BFD3}"/>
              </a:ext>
            </a:extLst>
          </p:cNvPr>
          <p:cNvSpPr>
            <a:spLocks noChangeShapeType="1"/>
          </p:cNvSpPr>
          <p:nvPr/>
        </p:nvSpPr>
        <p:spPr bwMode="auto">
          <a:xfrm>
            <a:off x="1635125" y="27432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46" name="AutoShape 14">
            <a:extLst>
              <a:ext uri="{FF2B5EF4-FFF2-40B4-BE49-F238E27FC236}">
                <a16:creationId xmlns:a16="http://schemas.microsoft.com/office/drawing/2014/main" id="{71C4979C-E69E-441F-86CA-94FB17AFE975}"/>
              </a:ext>
            </a:extLst>
          </p:cNvPr>
          <p:cNvSpPr>
            <a:spLocks noChangeArrowheads="1"/>
          </p:cNvSpPr>
          <p:nvPr/>
        </p:nvSpPr>
        <p:spPr bwMode="auto">
          <a:xfrm>
            <a:off x="522288" y="4654550"/>
            <a:ext cx="1409700" cy="825500"/>
          </a:xfrm>
          <a:prstGeom prst="roundRect">
            <a:avLst>
              <a:gd name="adj" fmla="val 12495"/>
            </a:avLst>
          </a:prstGeom>
          <a:solidFill>
            <a:srgbClr val="33CCCC"/>
          </a:solidFill>
          <a:ln w="12700">
            <a:solidFill>
              <a:srgbClr val="000000"/>
            </a:solidFill>
            <a:round/>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47" name="Line 15">
            <a:extLst>
              <a:ext uri="{FF2B5EF4-FFF2-40B4-BE49-F238E27FC236}">
                <a16:creationId xmlns:a16="http://schemas.microsoft.com/office/drawing/2014/main" id="{2124D026-CCF9-4067-A943-304D8DFFCAB4}"/>
              </a:ext>
            </a:extLst>
          </p:cNvPr>
          <p:cNvSpPr>
            <a:spLocks noChangeShapeType="1"/>
          </p:cNvSpPr>
          <p:nvPr/>
        </p:nvSpPr>
        <p:spPr bwMode="auto">
          <a:xfrm>
            <a:off x="779463" y="5105400"/>
            <a:ext cx="1760537"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48" name="Line 16">
            <a:extLst>
              <a:ext uri="{FF2B5EF4-FFF2-40B4-BE49-F238E27FC236}">
                <a16:creationId xmlns:a16="http://schemas.microsoft.com/office/drawing/2014/main" id="{22445442-9A72-4E32-9ADE-89613ED0EFD3}"/>
              </a:ext>
            </a:extLst>
          </p:cNvPr>
          <p:cNvSpPr>
            <a:spLocks noChangeShapeType="1"/>
          </p:cNvSpPr>
          <p:nvPr/>
        </p:nvSpPr>
        <p:spPr bwMode="auto">
          <a:xfrm>
            <a:off x="755650" y="48768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graphicFrame>
        <p:nvGraphicFramePr>
          <p:cNvPr id="49" name="Object 17">
            <a:extLst>
              <a:ext uri="{FF2B5EF4-FFF2-40B4-BE49-F238E27FC236}">
                <a16:creationId xmlns:a16="http://schemas.microsoft.com/office/drawing/2014/main" id="{67BBAF98-1020-4D0A-82BE-B393453D8B55}"/>
              </a:ext>
            </a:extLst>
          </p:cNvPr>
          <p:cNvGraphicFramePr>
            <a:graphicFrameLocks/>
          </p:cNvGraphicFramePr>
          <p:nvPr>
            <p:extLst>
              <p:ext uri="{D42A27DB-BD31-4B8C-83A1-F6EECF244321}">
                <p14:modId xmlns:p14="http://schemas.microsoft.com/office/powerpoint/2010/main" val="444352956"/>
              </p:ext>
            </p:extLst>
          </p:nvPr>
        </p:nvGraphicFramePr>
        <p:xfrm>
          <a:off x="895350" y="4984750"/>
          <a:ext cx="560388" cy="220663"/>
        </p:xfrm>
        <a:graphic>
          <a:graphicData uri="http://schemas.openxmlformats.org/presentationml/2006/ole">
            <mc:AlternateContent xmlns:mc="http://schemas.openxmlformats.org/markup-compatibility/2006">
              <mc:Choice xmlns:v="urn:schemas-microsoft-com:vml" Requires="v">
                <p:oleObj name="VISIO" r:id="rId4" imgW="1577340" imgH="553212" progId="Visio.Drawing.5">
                  <p:embed/>
                </p:oleObj>
              </mc:Choice>
              <mc:Fallback>
                <p:oleObj name="VISIO" r:id="rId4" imgW="1577340" imgH="553212" progId="Visio.Drawing.5">
                  <p:embed/>
                  <p:pic>
                    <p:nvPicPr>
                      <p:cNvPr id="125971" name="Object 17">
                        <a:extLst>
                          <a:ext uri="{FF2B5EF4-FFF2-40B4-BE49-F238E27FC236}">
                            <a16:creationId xmlns:a16="http://schemas.microsoft.com/office/drawing/2014/main" id="{1005D12E-B15C-494A-B5A9-425CA4877A3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4984750"/>
                        <a:ext cx="560388"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Rectangle 18">
            <a:extLst>
              <a:ext uri="{FF2B5EF4-FFF2-40B4-BE49-F238E27FC236}">
                <a16:creationId xmlns:a16="http://schemas.microsoft.com/office/drawing/2014/main" id="{F8FB1734-3F2F-4D0E-93B7-143E1553F48A}"/>
              </a:ext>
            </a:extLst>
          </p:cNvPr>
          <p:cNvSpPr>
            <a:spLocks noChangeArrowheads="1"/>
          </p:cNvSpPr>
          <p:nvPr/>
        </p:nvSpPr>
        <p:spPr bwMode="auto">
          <a:xfrm>
            <a:off x="1733550" y="4959350"/>
            <a:ext cx="665163" cy="292100"/>
          </a:xfrm>
          <a:prstGeom prst="rect">
            <a:avLst/>
          </a:prstGeom>
          <a:solidFill>
            <a:srgbClr val="78FFF3"/>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b="1">
                <a:solidFill>
                  <a:srgbClr val="000000"/>
                </a:solidFill>
                <a:latin typeface="Arial" panose="020B0604020202020204" pitchFamily="34" charset="0"/>
                <a:cs typeface="Arial" panose="020B0604020202020204" pitchFamily="34" charset="0"/>
              </a:rPr>
              <a:t>ABR</a:t>
            </a:r>
          </a:p>
        </p:txBody>
      </p:sp>
      <p:sp>
        <p:nvSpPr>
          <p:cNvPr id="51" name="Rectangle 19">
            <a:extLst>
              <a:ext uri="{FF2B5EF4-FFF2-40B4-BE49-F238E27FC236}">
                <a16:creationId xmlns:a16="http://schemas.microsoft.com/office/drawing/2014/main" id="{F601559E-BE08-409E-93D6-709558B6503A}"/>
              </a:ext>
            </a:extLst>
          </p:cNvPr>
          <p:cNvSpPr>
            <a:spLocks noChangeArrowheads="1"/>
          </p:cNvSpPr>
          <p:nvPr/>
        </p:nvSpPr>
        <p:spPr bwMode="auto">
          <a:xfrm>
            <a:off x="639763" y="4635500"/>
            <a:ext cx="126841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400" b="1">
                <a:solidFill>
                  <a:srgbClr val="000000"/>
                </a:solidFill>
                <a:latin typeface="Arial" panose="020B0604020202020204" pitchFamily="34" charset="0"/>
                <a:cs typeface="Arial" panose="020B0604020202020204" pitchFamily="34" charset="0"/>
              </a:rPr>
              <a:t>Area 20.0.0.0</a:t>
            </a:r>
          </a:p>
        </p:txBody>
      </p:sp>
      <p:sp>
        <p:nvSpPr>
          <p:cNvPr id="52" name="Line 20">
            <a:extLst>
              <a:ext uri="{FF2B5EF4-FFF2-40B4-BE49-F238E27FC236}">
                <a16:creationId xmlns:a16="http://schemas.microsoft.com/office/drawing/2014/main" id="{62650AE7-ED40-4D9C-B25C-7A3413DDEA20}"/>
              </a:ext>
            </a:extLst>
          </p:cNvPr>
          <p:cNvSpPr>
            <a:spLocks noChangeShapeType="1"/>
          </p:cNvSpPr>
          <p:nvPr/>
        </p:nvSpPr>
        <p:spPr bwMode="auto">
          <a:xfrm>
            <a:off x="1635125" y="48768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53" name="Line 21">
            <a:extLst>
              <a:ext uri="{FF2B5EF4-FFF2-40B4-BE49-F238E27FC236}">
                <a16:creationId xmlns:a16="http://schemas.microsoft.com/office/drawing/2014/main" id="{6832BFCA-446B-4DE5-8D19-81E2A76041CE}"/>
              </a:ext>
            </a:extLst>
          </p:cNvPr>
          <p:cNvSpPr>
            <a:spLocks noChangeShapeType="1"/>
          </p:cNvSpPr>
          <p:nvPr/>
        </p:nvSpPr>
        <p:spPr bwMode="auto">
          <a:xfrm>
            <a:off x="2584450" y="2743200"/>
            <a:ext cx="0" cy="2743200"/>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54" name="Line 22">
            <a:extLst>
              <a:ext uri="{FF2B5EF4-FFF2-40B4-BE49-F238E27FC236}">
                <a16:creationId xmlns:a16="http://schemas.microsoft.com/office/drawing/2014/main" id="{7D43D93A-3D1C-40F7-AA0E-187631C69156}"/>
              </a:ext>
            </a:extLst>
          </p:cNvPr>
          <p:cNvSpPr>
            <a:spLocks noChangeShapeType="1"/>
          </p:cNvSpPr>
          <p:nvPr/>
        </p:nvSpPr>
        <p:spPr bwMode="auto">
          <a:xfrm>
            <a:off x="3735388" y="30480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55" name="Rectangle 23">
            <a:extLst>
              <a:ext uri="{FF2B5EF4-FFF2-40B4-BE49-F238E27FC236}">
                <a16:creationId xmlns:a16="http://schemas.microsoft.com/office/drawing/2014/main" id="{03A6C247-DC6F-497B-8FB0-C439862199B7}"/>
              </a:ext>
            </a:extLst>
          </p:cNvPr>
          <p:cNvSpPr>
            <a:spLocks noChangeArrowheads="1"/>
          </p:cNvSpPr>
          <p:nvPr/>
        </p:nvSpPr>
        <p:spPr bwMode="auto">
          <a:xfrm>
            <a:off x="3609975" y="2781300"/>
            <a:ext cx="126841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400" b="1">
                <a:solidFill>
                  <a:srgbClr val="000000"/>
                </a:solidFill>
                <a:latin typeface="Arial" panose="020B0604020202020204" pitchFamily="34" charset="0"/>
                <a:cs typeface="Arial" panose="020B0604020202020204" pitchFamily="34" charset="0"/>
              </a:rPr>
              <a:t>Area 30.0.0.0</a:t>
            </a:r>
          </a:p>
        </p:txBody>
      </p:sp>
      <p:sp>
        <p:nvSpPr>
          <p:cNvPr id="56" name="Line 24">
            <a:extLst>
              <a:ext uri="{FF2B5EF4-FFF2-40B4-BE49-F238E27FC236}">
                <a16:creationId xmlns:a16="http://schemas.microsoft.com/office/drawing/2014/main" id="{AE458102-FD51-4456-A7FC-FEF3EBF35DB5}"/>
              </a:ext>
            </a:extLst>
          </p:cNvPr>
          <p:cNvSpPr>
            <a:spLocks noChangeShapeType="1"/>
          </p:cNvSpPr>
          <p:nvPr/>
        </p:nvSpPr>
        <p:spPr bwMode="auto">
          <a:xfrm>
            <a:off x="4640263" y="30480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57" name="Line 25">
            <a:extLst>
              <a:ext uri="{FF2B5EF4-FFF2-40B4-BE49-F238E27FC236}">
                <a16:creationId xmlns:a16="http://schemas.microsoft.com/office/drawing/2014/main" id="{9E27CD7B-3957-47C5-9AB3-2891F6FB0D15}"/>
              </a:ext>
            </a:extLst>
          </p:cNvPr>
          <p:cNvSpPr>
            <a:spLocks noChangeShapeType="1"/>
          </p:cNvSpPr>
          <p:nvPr/>
        </p:nvSpPr>
        <p:spPr bwMode="auto">
          <a:xfrm>
            <a:off x="2608263" y="3276600"/>
            <a:ext cx="2032000"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58" name="Rectangle 26">
            <a:extLst>
              <a:ext uri="{FF2B5EF4-FFF2-40B4-BE49-F238E27FC236}">
                <a16:creationId xmlns:a16="http://schemas.microsoft.com/office/drawing/2014/main" id="{399FE1D0-6747-4E42-9655-30EA4BB6A4CF}"/>
              </a:ext>
            </a:extLst>
          </p:cNvPr>
          <p:cNvSpPr>
            <a:spLocks noChangeArrowheads="1"/>
          </p:cNvSpPr>
          <p:nvPr/>
        </p:nvSpPr>
        <p:spPr bwMode="auto">
          <a:xfrm>
            <a:off x="2816225" y="3130550"/>
            <a:ext cx="666750" cy="292100"/>
          </a:xfrm>
          <a:prstGeom prst="rect">
            <a:avLst/>
          </a:prstGeom>
          <a:solidFill>
            <a:srgbClr val="78FFF3"/>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b="1">
                <a:solidFill>
                  <a:srgbClr val="000000"/>
                </a:solidFill>
                <a:latin typeface="Arial" panose="020B0604020202020204" pitchFamily="34" charset="0"/>
                <a:cs typeface="Arial" panose="020B0604020202020204" pitchFamily="34" charset="0"/>
              </a:rPr>
              <a:t>ABR</a:t>
            </a:r>
          </a:p>
        </p:txBody>
      </p:sp>
      <p:graphicFrame>
        <p:nvGraphicFramePr>
          <p:cNvPr id="59" name="Object 27">
            <a:extLst>
              <a:ext uri="{FF2B5EF4-FFF2-40B4-BE49-F238E27FC236}">
                <a16:creationId xmlns:a16="http://schemas.microsoft.com/office/drawing/2014/main" id="{00CF9125-0C82-4A8A-8966-177FC846D901}"/>
              </a:ext>
            </a:extLst>
          </p:cNvPr>
          <p:cNvGraphicFramePr>
            <a:graphicFrameLocks/>
          </p:cNvGraphicFramePr>
          <p:nvPr>
            <p:extLst>
              <p:ext uri="{D42A27DB-BD31-4B8C-83A1-F6EECF244321}">
                <p14:modId xmlns:p14="http://schemas.microsoft.com/office/powerpoint/2010/main" val="639669831"/>
              </p:ext>
            </p:extLst>
          </p:nvPr>
        </p:nvGraphicFramePr>
        <p:xfrm>
          <a:off x="3876675" y="3155950"/>
          <a:ext cx="560388" cy="220663"/>
        </p:xfrm>
        <a:graphic>
          <a:graphicData uri="http://schemas.openxmlformats.org/presentationml/2006/ole">
            <mc:AlternateContent xmlns:mc="http://schemas.openxmlformats.org/markup-compatibility/2006">
              <mc:Choice xmlns:v="urn:schemas-microsoft-com:vml" Requires="v">
                <p:oleObj name="VISIO" r:id="rId5" imgW="1577340" imgH="553212" progId="Visio.Drawing.5">
                  <p:embed/>
                </p:oleObj>
              </mc:Choice>
              <mc:Fallback>
                <p:oleObj name="VISIO" r:id="rId5" imgW="1577340" imgH="553212" progId="Visio.Drawing.5">
                  <p:embed/>
                  <p:pic>
                    <p:nvPicPr>
                      <p:cNvPr id="125981" name="Object 27">
                        <a:extLst>
                          <a:ext uri="{FF2B5EF4-FFF2-40B4-BE49-F238E27FC236}">
                            <a16:creationId xmlns:a16="http://schemas.microsoft.com/office/drawing/2014/main" id="{88BDAEA4-485B-4316-9752-457E98D61D6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155950"/>
                        <a:ext cx="560388"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 name="AutoShape 28">
            <a:extLst>
              <a:ext uri="{FF2B5EF4-FFF2-40B4-BE49-F238E27FC236}">
                <a16:creationId xmlns:a16="http://schemas.microsoft.com/office/drawing/2014/main" id="{F7887B73-DD23-480D-88E8-7625B3655DD4}"/>
              </a:ext>
            </a:extLst>
          </p:cNvPr>
          <p:cNvSpPr>
            <a:spLocks noChangeArrowheads="1"/>
          </p:cNvSpPr>
          <p:nvPr/>
        </p:nvSpPr>
        <p:spPr bwMode="auto">
          <a:xfrm>
            <a:off x="3359150" y="4425950"/>
            <a:ext cx="1593850" cy="825500"/>
          </a:xfrm>
          <a:prstGeom prst="roundRect">
            <a:avLst>
              <a:gd name="adj" fmla="val 12495"/>
            </a:avLst>
          </a:prstGeom>
          <a:solidFill>
            <a:srgbClr val="33CCCC"/>
          </a:solidFill>
          <a:ln w="12700">
            <a:solidFill>
              <a:srgbClr val="000000"/>
            </a:solidFill>
            <a:round/>
            <a:headEnd/>
            <a:tailEnd/>
          </a:ln>
        </p:spPr>
        <p:txBody>
          <a:bodyPr wrap="none"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altLang="es-CO" sz="1800" b="0" i="0" u="none" strike="noStrike" kern="0" cap="none" spc="0" normalizeH="0" baseline="0" noProof="0">
              <a:ln>
                <a:noFill/>
              </a:ln>
              <a:solidFill>
                <a:srgbClr val="000000"/>
              </a:solidFill>
              <a:effectLst/>
              <a:uLnTx/>
              <a:uFillTx/>
              <a:latin typeface="DIN-Medium"/>
              <a:cs typeface="Arial" panose="020B0604020202020204" pitchFamily="34" charset="0"/>
            </a:endParaRPr>
          </a:p>
        </p:txBody>
      </p:sp>
      <p:sp>
        <p:nvSpPr>
          <p:cNvPr id="61" name="Line 29">
            <a:extLst>
              <a:ext uri="{FF2B5EF4-FFF2-40B4-BE49-F238E27FC236}">
                <a16:creationId xmlns:a16="http://schemas.microsoft.com/office/drawing/2014/main" id="{C3058A26-F61C-4F1C-BEEA-ECA629395E46}"/>
              </a:ext>
            </a:extLst>
          </p:cNvPr>
          <p:cNvSpPr>
            <a:spLocks noChangeShapeType="1"/>
          </p:cNvSpPr>
          <p:nvPr/>
        </p:nvSpPr>
        <p:spPr bwMode="auto">
          <a:xfrm>
            <a:off x="3735388" y="46482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62" name="Rectangle 30">
            <a:extLst>
              <a:ext uri="{FF2B5EF4-FFF2-40B4-BE49-F238E27FC236}">
                <a16:creationId xmlns:a16="http://schemas.microsoft.com/office/drawing/2014/main" id="{FA913FAA-B3CF-4778-9922-23118E2AD3E0}"/>
              </a:ext>
            </a:extLst>
          </p:cNvPr>
          <p:cNvSpPr>
            <a:spLocks noChangeArrowheads="1"/>
          </p:cNvSpPr>
          <p:nvPr/>
        </p:nvSpPr>
        <p:spPr bwMode="auto">
          <a:xfrm>
            <a:off x="3609975" y="4381500"/>
            <a:ext cx="126841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fontAlgn="base">
              <a:lnSpc>
                <a:spcPct val="90000"/>
              </a:lnSpc>
              <a:spcBef>
                <a:spcPct val="0"/>
              </a:spcBef>
              <a:spcAft>
                <a:spcPct val="0"/>
              </a:spcAft>
            </a:pPr>
            <a:r>
              <a:rPr lang="en-US" altLang="es-CO" sz="1400" b="1">
                <a:solidFill>
                  <a:srgbClr val="000000"/>
                </a:solidFill>
                <a:latin typeface="Arial" panose="020B0604020202020204" pitchFamily="34" charset="0"/>
                <a:cs typeface="Arial" panose="020B0604020202020204" pitchFamily="34" charset="0"/>
              </a:rPr>
              <a:t>Area 40.0.0.0</a:t>
            </a:r>
          </a:p>
        </p:txBody>
      </p:sp>
      <p:sp>
        <p:nvSpPr>
          <p:cNvPr id="63" name="Line 31">
            <a:extLst>
              <a:ext uri="{FF2B5EF4-FFF2-40B4-BE49-F238E27FC236}">
                <a16:creationId xmlns:a16="http://schemas.microsoft.com/office/drawing/2014/main" id="{A4DF189D-D6F9-4B36-94DA-6505318EF86B}"/>
              </a:ext>
            </a:extLst>
          </p:cNvPr>
          <p:cNvSpPr>
            <a:spLocks noChangeShapeType="1"/>
          </p:cNvSpPr>
          <p:nvPr/>
        </p:nvSpPr>
        <p:spPr bwMode="auto">
          <a:xfrm>
            <a:off x="4640263" y="4648200"/>
            <a:ext cx="0" cy="45720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64" name="Line 32">
            <a:extLst>
              <a:ext uri="{FF2B5EF4-FFF2-40B4-BE49-F238E27FC236}">
                <a16:creationId xmlns:a16="http://schemas.microsoft.com/office/drawing/2014/main" id="{228330A3-FCB0-4B94-B881-427484A6C8C4}"/>
              </a:ext>
            </a:extLst>
          </p:cNvPr>
          <p:cNvSpPr>
            <a:spLocks noChangeShapeType="1"/>
          </p:cNvSpPr>
          <p:nvPr/>
        </p:nvSpPr>
        <p:spPr bwMode="auto">
          <a:xfrm>
            <a:off x="2608263" y="4876800"/>
            <a:ext cx="2032000"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CO">
              <a:solidFill>
                <a:srgbClr val="000000"/>
              </a:solidFill>
              <a:latin typeface="DIN-Medium"/>
              <a:cs typeface="Arial" panose="020B0604020202020204" pitchFamily="34" charset="0"/>
            </a:endParaRPr>
          </a:p>
        </p:txBody>
      </p:sp>
      <p:sp>
        <p:nvSpPr>
          <p:cNvPr id="65" name="Rectangle 33">
            <a:extLst>
              <a:ext uri="{FF2B5EF4-FFF2-40B4-BE49-F238E27FC236}">
                <a16:creationId xmlns:a16="http://schemas.microsoft.com/office/drawing/2014/main" id="{AD7233C0-675B-46BE-AF15-5287F225C32B}"/>
              </a:ext>
            </a:extLst>
          </p:cNvPr>
          <p:cNvSpPr>
            <a:spLocks noChangeArrowheads="1"/>
          </p:cNvSpPr>
          <p:nvPr/>
        </p:nvSpPr>
        <p:spPr bwMode="auto">
          <a:xfrm>
            <a:off x="2816225" y="4730750"/>
            <a:ext cx="666750" cy="292100"/>
          </a:xfrm>
          <a:prstGeom prst="rect">
            <a:avLst/>
          </a:prstGeom>
          <a:solidFill>
            <a:srgbClr val="78FFF3"/>
          </a:solidFill>
          <a:ln w="12700">
            <a:solidFill>
              <a:srgbClr val="000000"/>
            </a:solidFill>
            <a:miter lim="800000"/>
            <a:headEnd/>
            <a:tailEnd/>
          </a:ln>
        </p:spPr>
        <p:txBody>
          <a:bodyPr wrap="none" lIns="92075" tIns="46038" rIns="92075" bIns="46038" anchor="ctr"/>
          <a:lstStyle>
            <a:lvl1pPr eaLnBrk="0" hangingPunct="0">
              <a:defRPr>
                <a:solidFill>
                  <a:schemeClr val="tx1"/>
                </a:solidFill>
                <a:latin typeface="DIN-Medium"/>
              </a:defRPr>
            </a:lvl1pPr>
            <a:lvl2pPr marL="742950" indent="-285750" eaLnBrk="0" hangingPunct="0">
              <a:defRPr>
                <a:solidFill>
                  <a:schemeClr val="tx1"/>
                </a:solidFill>
                <a:latin typeface="DIN-Medium"/>
              </a:defRPr>
            </a:lvl2pPr>
            <a:lvl3pPr marL="1143000" indent="-228600" eaLnBrk="0" hangingPunct="0">
              <a:defRPr>
                <a:solidFill>
                  <a:schemeClr val="tx1"/>
                </a:solidFill>
                <a:latin typeface="DIN-Medium"/>
              </a:defRPr>
            </a:lvl3pPr>
            <a:lvl4pPr marL="1600200" indent="-228600" eaLnBrk="0" hangingPunct="0">
              <a:defRPr>
                <a:solidFill>
                  <a:schemeClr val="tx1"/>
                </a:solidFill>
                <a:latin typeface="DIN-Medium"/>
              </a:defRPr>
            </a:lvl4pPr>
            <a:lvl5pPr marL="2057400" indent="-228600" eaLnBrk="0" hangingPunct="0">
              <a:defRPr>
                <a:solidFill>
                  <a:schemeClr val="tx1"/>
                </a:solidFill>
                <a:latin typeface="DIN-Medium"/>
              </a:defRPr>
            </a:lvl5pPr>
            <a:lvl6pPr marL="2514600" indent="-228600" eaLnBrk="0" fontAlgn="base" hangingPunct="0">
              <a:spcBef>
                <a:spcPct val="0"/>
              </a:spcBef>
              <a:spcAft>
                <a:spcPct val="0"/>
              </a:spcAft>
              <a:defRPr>
                <a:solidFill>
                  <a:schemeClr val="tx1"/>
                </a:solidFill>
                <a:latin typeface="DIN-Medium"/>
              </a:defRPr>
            </a:lvl6pPr>
            <a:lvl7pPr marL="2971800" indent="-228600" eaLnBrk="0" fontAlgn="base" hangingPunct="0">
              <a:spcBef>
                <a:spcPct val="0"/>
              </a:spcBef>
              <a:spcAft>
                <a:spcPct val="0"/>
              </a:spcAft>
              <a:defRPr>
                <a:solidFill>
                  <a:schemeClr val="tx1"/>
                </a:solidFill>
                <a:latin typeface="DIN-Medium"/>
              </a:defRPr>
            </a:lvl7pPr>
            <a:lvl8pPr marL="3429000" indent="-228600" eaLnBrk="0" fontAlgn="base" hangingPunct="0">
              <a:spcBef>
                <a:spcPct val="0"/>
              </a:spcBef>
              <a:spcAft>
                <a:spcPct val="0"/>
              </a:spcAft>
              <a:defRPr>
                <a:solidFill>
                  <a:schemeClr val="tx1"/>
                </a:solidFill>
                <a:latin typeface="DIN-Medium"/>
              </a:defRPr>
            </a:lvl8pPr>
            <a:lvl9pPr marL="3886200" indent="-228600" eaLnBrk="0" fontAlgn="base" hangingPunct="0">
              <a:spcBef>
                <a:spcPct val="0"/>
              </a:spcBef>
              <a:spcAft>
                <a:spcPct val="0"/>
              </a:spcAft>
              <a:defRPr>
                <a:solidFill>
                  <a:schemeClr val="tx1"/>
                </a:solidFill>
                <a:latin typeface="DIN-Medium"/>
              </a:defRPr>
            </a:lvl9pPr>
          </a:lstStyle>
          <a:p>
            <a:pPr algn="ctr" fontAlgn="base">
              <a:lnSpc>
                <a:spcPct val="90000"/>
              </a:lnSpc>
              <a:spcBef>
                <a:spcPct val="0"/>
              </a:spcBef>
              <a:spcAft>
                <a:spcPct val="0"/>
              </a:spcAft>
            </a:pPr>
            <a:r>
              <a:rPr lang="en-US" altLang="es-CO" b="1">
                <a:solidFill>
                  <a:srgbClr val="000000"/>
                </a:solidFill>
                <a:latin typeface="Arial" panose="020B0604020202020204" pitchFamily="34" charset="0"/>
                <a:cs typeface="Arial" panose="020B0604020202020204" pitchFamily="34" charset="0"/>
              </a:rPr>
              <a:t>ABR</a:t>
            </a:r>
          </a:p>
        </p:txBody>
      </p:sp>
      <p:graphicFrame>
        <p:nvGraphicFramePr>
          <p:cNvPr id="66" name="Object 34">
            <a:extLst>
              <a:ext uri="{FF2B5EF4-FFF2-40B4-BE49-F238E27FC236}">
                <a16:creationId xmlns:a16="http://schemas.microsoft.com/office/drawing/2014/main" id="{5A392F3D-2171-4A0E-8726-C965EDB86391}"/>
              </a:ext>
            </a:extLst>
          </p:cNvPr>
          <p:cNvGraphicFramePr>
            <a:graphicFrameLocks/>
          </p:cNvGraphicFramePr>
          <p:nvPr>
            <p:extLst>
              <p:ext uri="{D42A27DB-BD31-4B8C-83A1-F6EECF244321}">
                <p14:modId xmlns:p14="http://schemas.microsoft.com/office/powerpoint/2010/main" val="832042518"/>
              </p:ext>
            </p:extLst>
          </p:nvPr>
        </p:nvGraphicFramePr>
        <p:xfrm>
          <a:off x="3876675" y="4756150"/>
          <a:ext cx="560388" cy="220663"/>
        </p:xfrm>
        <a:graphic>
          <a:graphicData uri="http://schemas.openxmlformats.org/presentationml/2006/ole">
            <mc:AlternateContent xmlns:mc="http://schemas.openxmlformats.org/markup-compatibility/2006">
              <mc:Choice xmlns:v="urn:schemas-microsoft-com:vml" Requires="v">
                <p:oleObj name="VISIO" r:id="rId6" imgW="1577340" imgH="553212" progId="Visio.Drawing.5">
                  <p:embed/>
                </p:oleObj>
              </mc:Choice>
              <mc:Fallback>
                <p:oleObj name="VISIO" r:id="rId6" imgW="1577340" imgH="553212" progId="Visio.Drawing.5">
                  <p:embed/>
                  <p:pic>
                    <p:nvPicPr>
                      <p:cNvPr id="125988" name="Object 34">
                        <a:extLst>
                          <a:ext uri="{FF2B5EF4-FFF2-40B4-BE49-F238E27FC236}">
                            <a16:creationId xmlns:a16="http://schemas.microsoft.com/office/drawing/2014/main" id="{E1B8035C-FF4C-4857-AAC2-7195258DE05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4756150"/>
                        <a:ext cx="560388"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 name="CuadroTexto 66">
            <a:extLst>
              <a:ext uri="{FF2B5EF4-FFF2-40B4-BE49-F238E27FC236}">
                <a16:creationId xmlns:a16="http://schemas.microsoft.com/office/drawing/2014/main" id="{1335F7CE-B1E3-465C-BAB8-3C4DCD7E7364}"/>
              </a:ext>
            </a:extLst>
          </p:cNvPr>
          <p:cNvSpPr txBox="1"/>
          <p:nvPr/>
        </p:nvSpPr>
        <p:spPr>
          <a:xfrm>
            <a:off x="895350" y="1193225"/>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s-CO" sz="3200" b="0" i="0" u="none" strike="noStrike" kern="0" cap="none" spc="0" normalizeH="0" baseline="0" noProof="0" dirty="0">
                <a:ln>
                  <a:noFill/>
                </a:ln>
                <a:solidFill>
                  <a:srgbClr val="000000"/>
                </a:solidFill>
                <a:effectLst/>
                <a:uLnTx/>
                <a:uFillTx/>
                <a:latin typeface="DIN-Bold"/>
                <a:ea typeface="+mn-ea"/>
                <a:cs typeface="+mn-cs"/>
              </a:rPr>
              <a:t>Intra-area Routing</a:t>
            </a:r>
            <a:endParaRPr kumimoji="0" lang="es-CO"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605187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8977" y="188272"/>
            <a:ext cx="11074400" cy="925420"/>
          </a:xfrm>
        </p:spPr>
        <p:txBody>
          <a:bodyPr/>
          <a:lstStyle/>
          <a:p>
            <a:r>
              <a:rPr lang="es-CO" dirty="0" err="1">
                <a:solidFill>
                  <a:srgbClr val="FF0000"/>
                </a:solidFill>
              </a:rPr>
              <a:t>Routing</a:t>
            </a:r>
            <a:r>
              <a:rPr lang="es-CO" dirty="0">
                <a:solidFill>
                  <a:srgbClr val="FF0000"/>
                </a:solidFill>
              </a:rPr>
              <a:t>. </a:t>
            </a:r>
            <a:r>
              <a:rPr lang="es-CO" b="1" dirty="0">
                <a:solidFill>
                  <a:srgbClr val="FF0000"/>
                </a:solidFill>
              </a:rPr>
              <a:t>RIP vs OSPF</a:t>
            </a:r>
          </a:p>
        </p:txBody>
      </p:sp>
      <p:sp>
        <p:nvSpPr>
          <p:cNvPr id="57" name="56 Marcador de fecha"/>
          <p:cNvSpPr>
            <a:spLocks noGrp="1"/>
          </p:cNvSpPr>
          <p:nvPr>
            <p:ph type="dt" sz="half" idx="10"/>
          </p:nvPr>
        </p:nvSpPr>
        <p:spPr/>
        <p:txBody>
          <a:bodyPr/>
          <a:lstStyle/>
          <a:p>
            <a:fld id="{6F450BD6-E1F6-498F-B190-B84F95ED6FC6}" type="datetime1">
              <a:rPr lang="es-CO" smtClean="0"/>
              <a:t>15/10/2022</a:t>
            </a:fld>
            <a:endParaRPr lang="es-CO"/>
          </a:p>
        </p:txBody>
      </p:sp>
      <p:sp>
        <p:nvSpPr>
          <p:cNvPr id="58" name="57 Marcador de pie de página"/>
          <p:cNvSpPr>
            <a:spLocks noGrp="1"/>
          </p:cNvSpPr>
          <p:nvPr>
            <p:ph type="ftr" sz="quarter" idx="11"/>
          </p:nvPr>
        </p:nvSpPr>
        <p:spPr/>
        <p:txBody>
          <a:bodyPr/>
          <a:lstStyle/>
          <a:p>
            <a:r>
              <a:rPr lang="es-CO"/>
              <a:t>Switching &amp; routing</a:t>
            </a:r>
          </a:p>
        </p:txBody>
      </p:sp>
      <p:sp>
        <p:nvSpPr>
          <p:cNvPr id="59" name="58 Marcador de número de diapositiva"/>
          <p:cNvSpPr>
            <a:spLocks noGrp="1"/>
          </p:cNvSpPr>
          <p:nvPr>
            <p:ph type="sldNum" sz="quarter" idx="12"/>
          </p:nvPr>
        </p:nvSpPr>
        <p:spPr/>
        <p:txBody>
          <a:bodyPr/>
          <a:lstStyle/>
          <a:p>
            <a:fld id="{1D98C600-A5FB-4C43-9210-1E9FA66CBA4A}" type="slidenum">
              <a:rPr lang="es-CO" smtClean="0"/>
              <a:t>99</a:t>
            </a:fld>
            <a:endParaRPr lang="es-CO"/>
          </a:p>
        </p:txBody>
      </p:sp>
      <p:sp>
        <p:nvSpPr>
          <p:cNvPr id="3" name="Rectangle 3"/>
          <p:cNvSpPr>
            <a:spLocks noChangeArrowheads="1"/>
          </p:cNvSpPr>
          <p:nvPr/>
        </p:nvSpPr>
        <p:spPr bwMode="auto">
          <a:xfrm>
            <a:off x="959567" y="2225064"/>
            <a:ext cx="2298777"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t>Convergence speed</a:t>
            </a:r>
          </a:p>
        </p:txBody>
      </p:sp>
      <p:sp>
        <p:nvSpPr>
          <p:cNvPr id="4" name="Rectangle 4"/>
          <p:cNvSpPr>
            <a:spLocks noChangeArrowheads="1"/>
          </p:cNvSpPr>
          <p:nvPr/>
        </p:nvSpPr>
        <p:spPr bwMode="auto">
          <a:xfrm>
            <a:off x="3590131" y="2225064"/>
            <a:ext cx="13557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1600" b="1">
                <a:solidFill>
                  <a:srgbClr val="0070C0"/>
                </a:solidFill>
              </a:rPr>
              <a:t>Slow</a:t>
            </a:r>
          </a:p>
        </p:txBody>
      </p:sp>
      <p:sp>
        <p:nvSpPr>
          <p:cNvPr id="5" name="Rectangle 5"/>
          <p:cNvSpPr>
            <a:spLocks noChangeArrowheads="1"/>
          </p:cNvSpPr>
          <p:nvPr/>
        </p:nvSpPr>
        <p:spPr bwMode="auto">
          <a:xfrm>
            <a:off x="8397081" y="2225064"/>
            <a:ext cx="563563"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Fast</a:t>
            </a:r>
          </a:p>
        </p:txBody>
      </p:sp>
      <p:sp>
        <p:nvSpPr>
          <p:cNvPr id="6" name="Rectangle 6"/>
          <p:cNvSpPr>
            <a:spLocks noChangeArrowheads="1"/>
          </p:cNvSpPr>
          <p:nvPr/>
        </p:nvSpPr>
        <p:spPr bwMode="auto">
          <a:xfrm>
            <a:off x="939537" y="2580664"/>
            <a:ext cx="2502957"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t>Transmission method</a:t>
            </a:r>
          </a:p>
        </p:txBody>
      </p:sp>
      <p:sp>
        <p:nvSpPr>
          <p:cNvPr id="7" name="Rectangle 7"/>
          <p:cNvSpPr>
            <a:spLocks noChangeArrowheads="1"/>
          </p:cNvSpPr>
          <p:nvPr/>
        </p:nvSpPr>
        <p:spPr bwMode="auto">
          <a:xfrm>
            <a:off x="3390106" y="2580664"/>
            <a:ext cx="1973263"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Broadcast address</a:t>
            </a:r>
          </a:p>
        </p:txBody>
      </p:sp>
      <p:sp>
        <p:nvSpPr>
          <p:cNvPr id="8" name="Rectangle 8"/>
          <p:cNvSpPr>
            <a:spLocks noChangeArrowheads="1"/>
          </p:cNvSpPr>
          <p:nvPr/>
        </p:nvSpPr>
        <p:spPr bwMode="auto">
          <a:xfrm>
            <a:off x="7819231" y="2580664"/>
            <a:ext cx="18637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Multicast address</a:t>
            </a:r>
          </a:p>
        </p:txBody>
      </p:sp>
      <p:sp>
        <p:nvSpPr>
          <p:cNvPr id="9" name="Rectangle 9"/>
          <p:cNvSpPr>
            <a:spLocks noChangeArrowheads="1"/>
          </p:cNvSpPr>
          <p:nvPr/>
        </p:nvSpPr>
        <p:spPr bwMode="auto">
          <a:xfrm>
            <a:off x="1050992" y="2926738"/>
            <a:ext cx="1366787"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t>Metric type</a:t>
            </a:r>
          </a:p>
        </p:txBody>
      </p:sp>
      <p:sp>
        <p:nvSpPr>
          <p:cNvPr id="10" name="Rectangle 10"/>
          <p:cNvSpPr>
            <a:spLocks noChangeArrowheads="1"/>
          </p:cNvSpPr>
          <p:nvPr/>
        </p:nvSpPr>
        <p:spPr bwMode="auto">
          <a:xfrm>
            <a:off x="3756819" y="2926739"/>
            <a:ext cx="1149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Hop count</a:t>
            </a:r>
          </a:p>
        </p:txBody>
      </p:sp>
      <p:sp>
        <p:nvSpPr>
          <p:cNvPr id="11" name="Rectangle 11"/>
          <p:cNvSpPr>
            <a:spLocks noChangeArrowheads="1"/>
          </p:cNvSpPr>
          <p:nvPr/>
        </p:nvSpPr>
        <p:spPr bwMode="auto">
          <a:xfrm>
            <a:off x="7649369" y="2926739"/>
            <a:ext cx="22479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dirty="0">
                <a:solidFill>
                  <a:srgbClr val="002060"/>
                </a:solidFill>
              </a:rPr>
              <a:t>Path cost (link speed)</a:t>
            </a:r>
          </a:p>
        </p:txBody>
      </p:sp>
      <p:sp>
        <p:nvSpPr>
          <p:cNvPr id="12" name="Rectangle 12"/>
          <p:cNvSpPr>
            <a:spLocks noChangeArrowheads="1"/>
          </p:cNvSpPr>
          <p:nvPr/>
        </p:nvSpPr>
        <p:spPr bwMode="auto">
          <a:xfrm>
            <a:off x="972344" y="3337902"/>
            <a:ext cx="2168525"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Distance limitation</a:t>
            </a:r>
          </a:p>
        </p:txBody>
      </p:sp>
      <p:sp>
        <p:nvSpPr>
          <p:cNvPr id="13" name="Rectangle 13"/>
          <p:cNvSpPr>
            <a:spLocks noChangeArrowheads="1"/>
          </p:cNvSpPr>
          <p:nvPr/>
        </p:nvSpPr>
        <p:spPr bwMode="auto">
          <a:xfrm>
            <a:off x="3861594" y="3337902"/>
            <a:ext cx="921727"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15 hops</a:t>
            </a:r>
          </a:p>
        </p:txBody>
      </p:sp>
      <p:sp>
        <p:nvSpPr>
          <p:cNvPr id="14" name="Rectangle 14"/>
          <p:cNvSpPr>
            <a:spLocks noChangeArrowheads="1"/>
          </p:cNvSpPr>
          <p:nvPr/>
        </p:nvSpPr>
        <p:spPr bwMode="auto">
          <a:xfrm>
            <a:off x="7904956" y="3337902"/>
            <a:ext cx="1671638"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Unlimited  hops</a:t>
            </a:r>
          </a:p>
        </p:txBody>
      </p:sp>
      <p:sp>
        <p:nvSpPr>
          <p:cNvPr id="15" name="Rectangle 15"/>
          <p:cNvSpPr>
            <a:spLocks noChangeArrowheads="1"/>
          </p:cNvSpPr>
          <p:nvPr/>
        </p:nvSpPr>
        <p:spPr bwMode="auto">
          <a:xfrm>
            <a:off x="945408" y="5198452"/>
            <a:ext cx="2443111"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Multiple area support</a:t>
            </a:r>
          </a:p>
        </p:txBody>
      </p:sp>
      <p:sp>
        <p:nvSpPr>
          <p:cNvPr id="16" name="Rectangle 16"/>
          <p:cNvSpPr>
            <a:spLocks noChangeArrowheads="1"/>
          </p:cNvSpPr>
          <p:nvPr/>
        </p:nvSpPr>
        <p:spPr bwMode="auto">
          <a:xfrm>
            <a:off x="4067969" y="5198452"/>
            <a:ext cx="45085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NO</a:t>
            </a:r>
          </a:p>
        </p:txBody>
      </p:sp>
      <p:sp>
        <p:nvSpPr>
          <p:cNvPr id="17" name="Rectangle 17"/>
          <p:cNvSpPr>
            <a:spLocks noChangeArrowheads="1"/>
          </p:cNvSpPr>
          <p:nvPr/>
        </p:nvSpPr>
        <p:spPr bwMode="auto">
          <a:xfrm>
            <a:off x="8400256" y="5198452"/>
            <a:ext cx="550863"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YES</a:t>
            </a:r>
          </a:p>
        </p:txBody>
      </p:sp>
      <p:sp>
        <p:nvSpPr>
          <p:cNvPr id="18" name="Rectangle 18"/>
          <p:cNvSpPr>
            <a:spLocks noChangeArrowheads="1"/>
          </p:cNvSpPr>
          <p:nvPr/>
        </p:nvSpPr>
        <p:spPr bwMode="auto">
          <a:xfrm>
            <a:off x="957840" y="4466614"/>
            <a:ext cx="2316379"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Protocol complexity</a:t>
            </a:r>
          </a:p>
        </p:txBody>
      </p:sp>
      <p:sp>
        <p:nvSpPr>
          <p:cNvPr id="19" name="Rectangle 19"/>
          <p:cNvSpPr>
            <a:spLocks noChangeArrowheads="1"/>
          </p:cNvSpPr>
          <p:nvPr/>
        </p:nvSpPr>
        <p:spPr bwMode="auto">
          <a:xfrm>
            <a:off x="3148806" y="4466614"/>
            <a:ext cx="22399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400" b="1">
                <a:solidFill>
                  <a:srgbClr val="0070C0"/>
                </a:solidFill>
              </a:rPr>
              <a:t>Low – single-packet type</a:t>
            </a:r>
          </a:p>
        </p:txBody>
      </p:sp>
      <p:sp>
        <p:nvSpPr>
          <p:cNvPr id="20" name="Rectangle 21"/>
          <p:cNvSpPr>
            <a:spLocks noChangeArrowheads="1"/>
          </p:cNvSpPr>
          <p:nvPr/>
        </p:nvSpPr>
        <p:spPr bwMode="auto">
          <a:xfrm>
            <a:off x="1007752" y="3734776"/>
            <a:ext cx="1807571"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Update interval</a:t>
            </a:r>
          </a:p>
        </p:txBody>
      </p:sp>
      <p:sp>
        <p:nvSpPr>
          <p:cNvPr id="21" name="Rectangle 22"/>
          <p:cNvSpPr>
            <a:spLocks noChangeArrowheads="1"/>
          </p:cNvSpPr>
          <p:nvPr/>
        </p:nvSpPr>
        <p:spPr bwMode="auto">
          <a:xfrm>
            <a:off x="3167856" y="3734777"/>
            <a:ext cx="2338388"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400" b="1" dirty="0">
                <a:solidFill>
                  <a:srgbClr val="0070C0"/>
                </a:solidFill>
              </a:rPr>
              <a:t>Periodic updates (30 sec)</a:t>
            </a:r>
            <a:r>
              <a:rPr lang="en-US" altLang="es-CO" sz="1600" b="1" dirty="0">
                <a:solidFill>
                  <a:srgbClr val="0070C0"/>
                </a:solidFill>
              </a:rPr>
              <a:t> </a:t>
            </a:r>
          </a:p>
        </p:txBody>
      </p:sp>
      <p:sp>
        <p:nvSpPr>
          <p:cNvPr id="22" name="Rectangle 23"/>
          <p:cNvSpPr>
            <a:spLocks noChangeArrowheads="1"/>
          </p:cNvSpPr>
          <p:nvPr/>
        </p:nvSpPr>
        <p:spPr bwMode="auto">
          <a:xfrm>
            <a:off x="7800181" y="3734777"/>
            <a:ext cx="19177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Triggered updates</a:t>
            </a:r>
          </a:p>
        </p:txBody>
      </p:sp>
      <p:sp>
        <p:nvSpPr>
          <p:cNvPr id="23" name="Rectangle 24"/>
          <p:cNvSpPr>
            <a:spLocks noChangeArrowheads="1"/>
          </p:cNvSpPr>
          <p:nvPr/>
        </p:nvSpPr>
        <p:spPr bwMode="auto">
          <a:xfrm>
            <a:off x="1031464" y="4833326"/>
            <a:ext cx="1565851"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Routing path</a:t>
            </a:r>
          </a:p>
        </p:txBody>
      </p:sp>
      <p:sp>
        <p:nvSpPr>
          <p:cNvPr id="24" name="Rectangle 25"/>
          <p:cNvSpPr>
            <a:spLocks noChangeArrowheads="1"/>
          </p:cNvSpPr>
          <p:nvPr/>
        </p:nvSpPr>
        <p:spPr bwMode="auto">
          <a:xfrm>
            <a:off x="3380581" y="4833327"/>
            <a:ext cx="1998663"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Single path routing</a:t>
            </a:r>
          </a:p>
        </p:txBody>
      </p:sp>
      <p:sp>
        <p:nvSpPr>
          <p:cNvPr id="25" name="Rectangle 26"/>
          <p:cNvSpPr>
            <a:spLocks noChangeArrowheads="1"/>
          </p:cNvSpPr>
          <p:nvPr/>
        </p:nvSpPr>
        <p:spPr bwMode="auto">
          <a:xfrm>
            <a:off x="7814469" y="4833327"/>
            <a:ext cx="1876425"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Multi-path routing</a:t>
            </a:r>
          </a:p>
        </p:txBody>
      </p:sp>
      <p:sp>
        <p:nvSpPr>
          <p:cNvPr id="26" name="Rectangle 27"/>
          <p:cNvSpPr>
            <a:spLocks noChangeArrowheads="1"/>
          </p:cNvSpPr>
          <p:nvPr/>
        </p:nvSpPr>
        <p:spPr bwMode="auto">
          <a:xfrm>
            <a:off x="1011588" y="5595326"/>
            <a:ext cx="1768469"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VLSM  support</a:t>
            </a:r>
          </a:p>
        </p:txBody>
      </p:sp>
      <p:sp>
        <p:nvSpPr>
          <p:cNvPr id="27" name="Rectangle 28"/>
          <p:cNvSpPr>
            <a:spLocks noChangeArrowheads="1"/>
          </p:cNvSpPr>
          <p:nvPr/>
        </p:nvSpPr>
        <p:spPr bwMode="auto">
          <a:xfrm>
            <a:off x="4067969" y="5595327"/>
            <a:ext cx="45085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NO</a:t>
            </a:r>
          </a:p>
        </p:txBody>
      </p:sp>
      <p:sp>
        <p:nvSpPr>
          <p:cNvPr id="28" name="Rectangle 29"/>
          <p:cNvSpPr>
            <a:spLocks noChangeArrowheads="1"/>
          </p:cNvSpPr>
          <p:nvPr/>
        </p:nvSpPr>
        <p:spPr bwMode="auto">
          <a:xfrm>
            <a:off x="8400256" y="5595327"/>
            <a:ext cx="550863"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YES</a:t>
            </a:r>
          </a:p>
        </p:txBody>
      </p:sp>
      <p:sp>
        <p:nvSpPr>
          <p:cNvPr id="29" name="Rectangle 30"/>
          <p:cNvSpPr>
            <a:spLocks noChangeArrowheads="1"/>
          </p:cNvSpPr>
          <p:nvPr/>
        </p:nvSpPr>
        <p:spPr bwMode="auto">
          <a:xfrm>
            <a:off x="984389" y="4055451"/>
            <a:ext cx="2045737"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Bandwidth usage</a:t>
            </a:r>
          </a:p>
        </p:txBody>
      </p:sp>
      <p:sp>
        <p:nvSpPr>
          <p:cNvPr id="30" name="Rectangle 31"/>
          <p:cNvSpPr>
            <a:spLocks noChangeArrowheads="1"/>
          </p:cNvSpPr>
          <p:nvPr/>
        </p:nvSpPr>
        <p:spPr bwMode="auto">
          <a:xfrm>
            <a:off x="3696494" y="4055452"/>
            <a:ext cx="1300036"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Whole table</a:t>
            </a:r>
          </a:p>
        </p:txBody>
      </p:sp>
      <p:sp>
        <p:nvSpPr>
          <p:cNvPr id="31" name="Rectangle 32"/>
          <p:cNvSpPr>
            <a:spLocks noChangeArrowheads="1"/>
          </p:cNvSpPr>
          <p:nvPr/>
        </p:nvSpPr>
        <p:spPr bwMode="auto">
          <a:xfrm>
            <a:off x="7990681" y="4055452"/>
            <a:ext cx="1476375"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Changes only</a:t>
            </a:r>
          </a:p>
        </p:txBody>
      </p:sp>
      <p:sp>
        <p:nvSpPr>
          <p:cNvPr id="32" name="Rectangle 33"/>
          <p:cNvSpPr>
            <a:spLocks noChangeArrowheads="1"/>
          </p:cNvSpPr>
          <p:nvPr/>
        </p:nvSpPr>
        <p:spPr bwMode="auto">
          <a:xfrm>
            <a:off x="1339056" y="1758339"/>
            <a:ext cx="158591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2400" b="1"/>
              <a:t>FEATURE</a:t>
            </a:r>
          </a:p>
        </p:txBody>
      </p:sp>
      <p:sp>
        <p:nvSpPr>
          <p:cNvPr id="33" name="Rectangle 34"/>
          <p:cNvSpPr>
            <a:spLocks noChangeArrowheads="1"/>
          </p:cNvSpPr>
          <p:nvPr/>
        </p:nvSpPr>
        <p:spPr bwMode="auto">
          <a:xfrm>
            <a:off x="3764756" y="1734527"/>
            <a:ext cx="990600" cy="40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algn="ctr" eaLnBrk="0" hangingPunct="0">
              <a:lnSpc>
                <a:spcPct val="90000"/>
              </a:lnSpc>
            </a:pPr>
            <a:r>
              <a:rPr lang="en-US" altLang="es-CO" sz="2400" b="1" dirty="0">
                <a:solidFill>
                  <a:srgbClr val="0070C0"/>
                </a:solidFill>
              </a:rPr>
              <a:t>RIP-1</a:t>
            </a:r>
          </a:p>
        </p:txBody>
      </p:sp>
      <p:sp>
        <p:nvSpPr>
          <p:cNvPr id="34" name="Rectangle 35"/>
          <p:cNvSpPr>
            <a:spLocks noChangeArrowheads="1"/>
          </p:cNvSpPr>
          <p:nvPr/>
        </p:nvSpPr>
        <p:spPr bwMode="auto">
          <a:xfrm>
            <a:off x="8212931" y="1748814"/>
            <a:ext cx="984244" cy="40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2400" b="1">
                <a:solidFill>
                  <a:srgbClr val="002060"/>
                </a:solidFill>
              </a:rPr>
              <a:t>OSPF</a:t>
            </a:r>
          </a:p>
        </p:txBody>
      </p:sp>
      <p:sp>
        <p:nvSpPr>
          <p:cNvPr id="35" name="Rectangle 36"/>
          <p:cNvSpPr>
            <a:spLocks noChangeArrowheads="1"/>
          </p:cNvSpPr>
          <p:nvPr/>
        </p:nvSpPr>
        <p:spPr bwMode="auto">
          <a:xfrm>
            <a:off x="1059713" y="5976327"/>
            <a:ext cx="1277881" cy="29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t>Scalability</a:t>
            </a:r>
          </a:p>
        </p:txBody>
      </p:sp>
      <p:sp>
        <p:nvSpPr>
          <p:cNvPr id="36" name="Rectangle 37"/>
          <p:cNvSpPr>
            <a:spLocks noChangeArrowheads="1"/>
          </p:cNvSpPr>
          <p:nvPr/>
        </p:nvSpPr>
        <p:spPr bwMode="auto">
          <a:xfrm>
            <a:off x="3996531" y="5976327"/>
            <a:ext cx="86995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70C0"/>
                </a:solidFill>
              </a:rPr>
              <a:t>Limited</a:t>
            </a:r>
          </a:p>
        </p:txBody>
      </p:sp>
      <p:sp>
        <p:nvSpPr>
          <p:cNvPr id="37" name="Rectangle 38"/>
          <p:cNvSpPr>
            <a:spLocks noChangeArrowheads="1"/>
          </p:cNvSpPr>
          <p:nvPr/>
        </p:nvSpPr>
        <p:spPr bwMode="auto">
          <a:xfrm>
            <a:off x="8184356" y="5976327"/>
            <a:ext cx="1038225"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002060"/>
                </a:solidFill>
              </a:rPr>
              <a:t>Excellent</a:t>
            </a:r>
          </a:p>
        </p:txBody>
      </p:sp>
      <p:sp>
        <p:nvSpPr>
          <p:cNvPr id="38" name="Line 39"/>
          <p:cNvSpPr>
            <a:spLocks noChangeShapeType="1"/>
          </p:cNvSpPr>
          <p:nvPr/>
        </p:nvSpPr>
        <p:spPr bwMode="auto">
          <a:xfrm>
            <a:off x="3148806" y="1726589"/>
            <a:ext cx="0" cy="4572000"/>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0070C0"/>
              </a:solidFill>
            </a:endParaRPr>
          </a:p>
        </p:txBody>
      </p:sp>
      <p:sp>
        <p:nvSpPr>
          <p:cNvPr id="39" name="Rectangle 40"/>
          <p:cNvSpPr>
            <a:spLocks noChangeArrowheads="1"/>
          </p:cNvSpPr>
          <p:nvPr/>
        </p:nvSpPr>
        <p:spPr bwMode="auto">
          <a:xfrm>
            <a:off x="1116806" y="1739289"/>
            <a:ext cx="8602663"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lnSpc>
                <a:spcPct val="90000"/>
              </a:lnSpc>
            </a:pPr>
            <a:endParaRPr lang="es-ES" altLang="es-CO" sz="2400" b="1">
              <a:solidFill>
                <a:schemeClr val="tx2"/>
              </a:solidFill>
              <a:effectLst>
                <a:outerShdw blurRad="38100" dist="38100" dir="2700000" algn="tl">
                  <a:srgbClr val="C0C0C0"/>
                </a:outerShdw>
              </a:effectLst>
              <a:latin typeface="Arial" charset="0"/>
            </a:endParaRPr>
          </a:p>
        </p:txBody>
      </p:sp>
      <p:sp>
        <p:nvSpPr>
          <p:cNvPr id="40" name="Line 41"/>
          <p:cNvSpPr>
            <a:spLocks noChangeShapeType="1"/>
          </p:cNvSpPr>
          <p:nvPr/>
        </p:nvSpPr>
        <p:spPr bwMode="auto">
          <a:xfrm>
            <a:off x="1181894" y="1709127"/>
            <a:ext cx="8602662" cy="7937"/>
          </a:xfrm>
          <a:prstGeom prst="line">
            <a:avLst/>
          </a:prstGeom>
          <a:noFill/>
          <a:ln w="254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41" name="Line 42"/>
          <p:cNvSpPr>
            <a:spLocks noChangeShapeType="1"/>
          </p:cNvSpPr>
          <p:nvPr/>
        </p:nvSpPr>
        <p:spPr bwMode="auto">
          <a:xfrm>
            <a:off x="5395119" y="1726589"/>
            <a:ext cx="0" cy="4572000"/>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0070C0"/>
              </a:solidFill>
            </a:endParaRPr>
          </a:p>
        </p:txBody>
      </p:sp>
      <p:sp>
        <p:nvSpPr>
          <p:cNvPr id="42" name="Line 43"/>
          <p:cNvSpPr>
            <a:spLocks noChangeShapeType="1"/>
          </p:cNvSpPr>
          <p:nvPr/>
        </p:nvSpPr>
        <p:spPr bwMode="auto">
          <a:xfrm>
            <a:off x="7619206" y="1726589"/>
            <a:ext cx="0" cy="4572000"/>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002060"/>
              </a:solidFill>
            </a:endParaRPr>
          </a:p>
        </p:txBody>
      </p:sp>
      <p:sp>
        <p:nvSpPr>
          <p:cNvPr id="43" name="Rectangle 44"/>
          <p:cNvSpPr>
            <a:spLocks noChangeArrowheads="1"/>
          </p:cNvSpPr>
          <p:nvPr/>
        </p:nvSpPr>
        <p:spPr bwMode="auto">
          <a:xfrm>
            <a:off x="6039644" y="1726589"/>
            <a:ext cx="963612"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s-CO" sz="2400" b="1">
                <a:solidFill>
                  <a:srgbClr val="FF0000"/>
                </a:solidFill>
                <a:latin typeface="Arial" charset="0"/>
              </a:rPr>
              <a:t>RIP-2</a:t>
            </a:r>
          </a:p>
        </p:txBody>
      </p:sp>
      <p:sp>
        <p:nvSpPr>
          <p:cNvPr id="44" name="Rectangle 45"/>
          <p:cNvSpPr>
            <a:spLocks noChangeArrowheads="1"/>
          </p:cNvSpPr>
          <p:nvPr/>
        </p:nvSpPr>
        <p:spPr bwMode="auto">
          <a:xfrm>
            <a:off x="6126956" y="3326789"/>
            <a:ext cx="10255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128 hops</a:t>
            </a:r>
          </a:p>
        </p:txBody>
      </p:sp>
      <p:sp>
        <p:nvSpPr>
          <p:cNvPr id="45" name="Rectangle 46"/>
          <p:cNvSpPr>
            <a:spLocks noChangeArrowheads="1"/>
          </p:cNvSpPr>
          <p:nvPr/>
        </p:nvSpPr>
        <p:spPr bwMode="auto">
          <a:xfrm>
            <a:off x="5377656" y="3707789"/>
            <a:ext cx="23304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400" b="1" dirty="0">
                <a:solidFill>
                  <a:srgbClr val="FF0000"/>
                </a:solidFill>
              </a:rPr>
              <a:t>Periodic updates (30 sec)</a:t>
            </a:r>
            <a:r>
              <a:rPr lang="en-US" altLang="es-CO" sz="1400" b="1" dirty="0">
                <a:solidFill>
                  <a:srgbClr val="1FFF3C"/>
                </a:solidFill>
              </a:rPr>
              <a:t> </a:t>
            </a:r>
          </a:p>
        </p:txBody>
      </p:sp>
      <p:sp>
        <p:nvSpPr>
          <p:cNvPr id="46" name="Rectangle 47"/>
          <p:cNvSpPr>
            <a:spLocks noChangeArrowheads="1"/>
          </p:cNvSpPr>
          <p:nvPr/>
        </p:nvSpPr>
        <p:spPr bwMode="auto">
          <a:xfrm>
            <a:off x="5704681" y="2518752"/>
            <a:ext cx="1863725"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Multicast address</a:t>
            </a:r>
          </a:p>
        </p:txBody>
      </p:sp>
      <p:sp>
        <p:nvSpPr>
          <p:cNvPr id="47" name="Rectangle 48"/>
          <p:cNvSpPr>
            <a:spLocks noChangeArrowheads="1"/>
          </p:cNvSpPr>
          <p:nvPr/>
        </p:nvSpPr>
        <p:spPr bwMode="auto">
          <a:xfrm>
            <a:off x="6022181" y="2926739"/>
            <a:ext cx="1149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Hop count</a:t>
            </a:r>
          </a:p>
        </p:txBody>
      </p:sp>
      <p:sp>
        <p:nvSpPr>
          <p:cNvPr id="48" name="Rectangle 49"/>
          <p:cNvSpPr>
            <a:spLocks noChangeArrowheads="1"/>
          </p:cNvSpPr>
          <p:nvPr/>
        </p:nvSpPr>
        <p:spPr bwMode="auto">
          <a:xfrm>
            <a:off x="5960269" y="4101489"/>
            <a:ext cx="1287462"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Whole table</a:t>
            </a:r>
          </a:p>
        </p:txBody>
      </p:sp>
      <p:sp>
        <p:nvSpPr>
          <p:cNvPr id="49" name="Rectangle 50"/>
          <p:cNvSpPr>
            <a:spLocks noChangeArrowheads="1"/>
          </p:cNvSpPr>
          <p:nvPr/>
        </p:nvSpPr>
        <p:spPr bwMode="auto">
          <a:xfrm>
            <a:off x="5412581" y="4466614"/>
            <a:ext cx="22399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400" b="1">
                <a:solidFill>
                  <a:srgbClr val="FF0000"/>
                </a:solidFill>
              </a:rPr>
              <a:t>Low – single-packet type</a:t>
            </a:r>
          </a:p>
        </p:txBody>
      </p:sp>
      <p:sp>
        <p:nvSpPr>
          <p:cNvPr id="50" name="Rectangle 51"/>
          <p:cNvSpPr>
            <a:spLocks noChangeArrowheads="1"/>
          </p:cNvSpPr>
          <p:nvPr/>
        </p:nvSpPr>
        <p:spPr bwMode="auto">
          <a:xfrm>
            <a:off x="5676106" y="4833327"/>
            <a:ext cx="1998663"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Single path routing</a:t>
            </a:r>
          </a:p>
        </p:txBody>
      </p:sp>
      <p:sp>
        <p:nvSpPr>
          <p:cNvPr id="51" name="Rectangle 52"/>
          <p:cNvSpPr>
            <a:spLocks noChangeArrowheads="1"/>
          </p:cNvSpPr>
          <p:nvPr/>
        </p:nvSpPr>
        <p:spPr bwMode="auto">
          <a:xfrm>
            <a:off x="6331744" y="5198452"/>
            <a:ext cx="45085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NO</a:t>
            </a:r>
          </a:p>
        </p:txBody>
      </p:sp>
      <p:sp>
        <p:nvSpPr>
          <p:cNvPr id="52" name="Rectangle 53"/>
          <p:cNvSpPr>
            <a:spLocks noChangeArrowheads="1"/>
          </p:cNvSpPr>
          <p:nvPr/>
        </p:nvSpPr>
        <p:spPr bwMode="auto">
          <a:xfrm>
            <a:off x="6287294" y="5595327"/>
            <a:ext cx="550862"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YES</a:t>
            </a:r>
          </a:p>
        </p:txBody>
      </p:sp>
      <p:sp>
        <p:nvSpPr>
          <p:cNvPr id="53" name="Rectangle 54"/>
          <p:cNvSpPr>
            <a:spLocks noChangeArrowheads="1"/>
          </p:cNvSpPr>
          <p:nvPr/>
        </p:nvSpPr>
        <p:spPr bwMode="auto">
          <a:xfrm>
            <a:off x="6206331" y="5976327"/>
            <a:ext cx="733425"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defRPr>
                <a:solidFill>
                  <a:schemeClr val="tx1"/>
                </a:solidFill>
                <a:latin typeface="Arial" charset="0"/>
              </a:defRPr>
            </a:lvl1pPr>
            <a:lvl2pPr marL="365125" defTabSz="585788">
              <a:defRPr>
                <a:solidFill>
                  <a:schemeClr val="tx1"/>
                </a:solidFill>
                <a:latin typeface="Arial" charset="0"/>
              </a:defRPr>
            </a:lvl2pPr>
            <a:lvl3pPr marL="731838" defTabSz="585788">
              <a:defRPr>
                <a:solidFill>
                  <a:schemeClr val="tx1"/>
                </a:solidFill>
                <a:latin typeface="Arial" charset="0"/>
              </a:defRPr>
            </a:lvl3pPr>
            <a:lvl4pPr marL="1096963" defTabSz="585788">
              <a:defRPr>
                <a:solidFill>
                  <a:schemeClr val="tx1"/>
                </a:solidFill>
                <a:latin typeface="Arial" charset="0"/>
              </a:defRPr>
            </a:lvl4pPr>
            <a:lvl5pPr marL="1463675" defTabSz="585788">
              <a:defRPr>
                <a:solidFill>
                  <a:schemeClr val="tx1"/>
                </a:solidFill>
                <a:latin typeface="Arial" charset="0"/>
              </a:defRPr>
            </a:lvl5pPr>
            <a:lvl6pPr marL="1920875" defTabSz="585788" fontAlgn="base">
              <a:spcBef>
                <a:spcPct val="0"/>
              </a:spcBef>
              <a:spcAft>
                <a:spcPct val="0"/>
              </a:spcAft>
              <a:defRPr>
                <a:solidFill>
                  <a:schemeClr val="tx1"/>
                </a:solidFill>
                <a:latin typeface="Arial" charset="0"/>
              </a:defRPr>
            </a:lvl6pPr>
            <a:lvl7pPr marL="2378075" defTabSz="585788" fontAlgn="base">
              <a:spcBef>
                <a:spcPct val="0"/>
              </a:spcBef>
              <a:spcAft>
                <a:spcPct val="0"/>
              </a:spcAft>
              <a:defRPr>
                <a:solidFill>
                  <a:schemeClr val="tx1"/>
                </a:solidFill>
                <a:latin typeface="Arial" charset="0"/>
              </a:defRPr>
            </a:lvl7pPr>
            <a:lvl8pPr marL="2835275" defTabSz="585788" fontAlgn="base">
              <a:spcBef>
                <a:spcPct val="0"/>
              </a:spcBef>
              <a:spcAft>
                <a:spcPct val="0"/>
              </a:spcAft>
              <a:defRPr>
                <a:solidFill>
                  <a:schemeClr val="tx1"/>
                </a:solidFill>
                <a:latin typeface="Arial" charset="0"/>
              </a:defRPr>
            </a:lvl8pPr>
            <a:lvl9pPr marL="3292475" defTabSz="585788" fontAlgn="base">
              <a:spcBef>
                <a:spcPct val="0"/>
              </a:spcBef>
              <a:spcAft>
                <a:spcPct val="0"/>
              </a:spcAft>
              <a:defRPr>
                <a:solidFill>
                  <a:schemeClr val="tx1"/>
                </a:solidFill>
                <a:latin typeface="Arial" charset="0"/>
              </a:defRPr>
            </a:lvl9pPr>
          </a:lstStyle>
          <a:p>
            <a:pPr eaLnBrk="0" hangingPunct="0">
              <a:lnSpc>
                <a:spcPct val="90000"/>
              </a:lnSpc>
            </a:pPr>
            <a:r>
              <a:rPr lang="en-US" altLang="es-CO" sz="1600" b="1">
                <a:solidFill>
                  <a:srgbClr val="FF0000"/>
                </a:solidFill>
              </a:rPr>
              <a:t>Better</a:t>
            </a:r>
          </a:p>
        </p:txBody>
      </p:sp>
      <p:sp>
        <p:nvSpPr>
          <p:cNvPr id="54" name="Rectangle 55"/>
          <p:cNvSpPr>
            <a:spLocks noChangeArrowheads="1"/>
          </p:cNvSpPr>
          <p:nvPr/>
        </p:nvSpPr>
        <p:spPr bwMode="auto">
          <a:xfrm>
            <a:off x="5707856" y="2183789"/>
            <a:ext cx="1855788"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s-CO" sz="1600" b="1">
                <a:solidFill>
                  <a:srgbClr val="FF0000"/>
                </a:solidFill>
                <a:latin typeface="Arial" charset="0"/>
              </a:rPr>
              <a:t>Faster than RIP-1</a:t>
            </a:r>
          </a:p>
        </p:txBody>
      </p:sp>
      <p:sp>
        <p:nvSpPr>
          <p:cNvPr id="55" name="Line 56"/>
          <p:cNvSpPr>
            <a:spLocks noChangeShapeType="1"/>
          </p:cNvSpPr>
          <p:nvPr/>
        </p:nvSpPr>
        <p:spPr bwMode="auto">
          <a:xfrm>
            <a:off x="1161256" y="2147277"/>
            <a:ext cx="8601075" cy="7937"/>
          </a:xfrm>
          <a:prstGeom prst="line">
            <a:avLst/>
          </a:prstGeom>
          <a:noFill/>
          <a:ln w="127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6" name="Line 57"/>
          <p:cNvSpPr>
            <a:spLocks noChangeShapeType="1"/>
          </p:cNvSpPr>
          <p:nvPr/>
        </p:nvSpPr>
        <p:spPr bwMode="auto">
          <a:xfrm>
            <a:off x="1212056" y="6292239"/>
            <a:ext cx="8602663" cy="7938"/>
          </a:xfrm>
          <a:prstGeom prst="line">
            <a:avLst/>
          </a:prstGeom>
          <a:noFill/>
          <a:ln w="25400">
            <a:solidFill>
              <a:srgbClr val="C0C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1" name="CuadroTexto 60">
            <a:extLst>
              <a:ext uri="{FF2B5EF4-FFF2-40B4-BE49-F238E27FC236}">
                <a16:creationId xmlns:a16="http://schemas.microsoft.com/office/drawing/2014/main" id="{3D7587F9-07E7-45D5-A40C-6270073D4E2C}"/>
              </a:ext>
            </a:extLst>
          </p:cNvPr>
          <p:cNvSpPr txBox="1"/>
          <p:nvPr/>
        </p:nvSpPr>
        <p:spPr>
          <a:xfrm>
            <a:off x="7783512" y="4444390"/>
            <a:ext cx="2575718" cy="323963"/>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s-CO"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High – multiple types</a:t>
            </a:r>
          </a:p>
        </p:txBody>
      </p:sp>
    </p:spTree>
    <p:extLst>
      <p:ext uri="{BB962C8B-B14F-4D97-AF65-F5344CB8AC3E}">
        <p14:creationId xmlns:p14="http://schemas.microsoft.com/office/powerpoint/2010/main" val="1684971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7934</Words>
  <Application>Microsoft Office PowerPoint</Application>
  <PresentationFormat>Panorámica</PresentationFormat>
  <Paragraphs>1709</Paragraphs>
  <Slides>118</Slides>
  <Notes>0</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3</vt:i4>
      </vt:variant>
      <vt:variant>
        <vt:lpstr>Títulos de diapositiva</vt:lpstr>
      </vt:variant>
      <vt:variant>
        <vt:i4>118</vt:i4>
      </vt:variant>
    </vt:vector>
  </HeadingPairs>
  <TitlesOfParts>
    <vt:vector size="136" baseType="lpstr">
      <vt:lpstr>Arial</vt:lpstr>
      <vt:lpstr>Arial</vt:lpstr>
      <vt:lpstr>Bookman Old Style</vt:lpstr>
      <vt:lpstr>Calibri</vt:lpstr>
      <vt:lpstr>Courier New</vt:lpstr>
      <vt:lpstr>DIN-Black</vt:lpstr>
      <vt:lpstr>DIN-Bold</vt:lpstr>
      <vt:lpstr>DIN-Medium</vt:lpstr>
      <vt:lpstr>DIN-Regular</vt:lpstr>
      <vt:lpstr>Gill Sans MT</vt:lpstr>
      <vt:lpstr>Times</vt:lpstr>
      <vt:lpstr>Times New Roman</vt:lpstr>
      <vt:lpstr>Wingdings</vt:lpstr>
      <vt:lpstr>Wingdings 3</vt:lpstr>
      <vt:lpstr>Origen</vt:lpstr>
      <vt:lpstr>Artwork</vt:lpstr>
      <vt:lpstr>VISIO</vt:lpstr>
      <vt:lpstr>Bitmap Image</vt:lpstr>
      <vt:lpstr>Switching y routing</vt:lpstr>
      <vt:lpstr>Switching Ethernet</vt:lpstr>
      <vt:lpstr>Switching ethernet</vt:lpstr>
      <vt:lpstr>Switching ethernet</vt:lpstr>
      <vt:lpstr>Switching Ethernet</vt:lpstr>
      <vt:lpstr>Switching Ethernet</vt:lpstr>
      <vt:lpstr>Switching Ethernet</vt:lpstr>
      <vt:lpstr>Switching Ethernet</vt:lpstr>
      <vt:lpstr>Stacking</vt:lpstr>
      <vt:lpstr>PoE</vt:lpstr>
      <vt:lpstr>PoE</vt:lpstr>
      <vt:lpstr>PoE</vt:lpstr>
      <vt:lpstr>PoE</vt:lpstr>
      <vt:lpstr>Ejemplos de dispositivos</vt:lpstr>
      <vt:lpstr>PoE. Funcionamiento</vt:lpstr>
      <vt:lpstr>Segmentación de redes Virtual 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VLANs</vt:lpstr>
      <vt:lpstr>Alta disponibilidad</vt:lpstr>
      <vt:lpstr>High Availability – Alta disponibilidad</vt:lpstr>
      <vt:lpstr>High Availability - Resilient Links Support</vt:lpstr>
      <vt:lpstr>High Availability -Resilient Links Operation</vt:lpstr>
      <vt:lpstr>High Availability - Spanning Tree Protocol </vt:lpstr>
      <vt:lpstr>High Availability - Spanning Tree Protocol </vt:lpstr>
      <vt:lpstr>High Availability - Spanning Tree Protocol </vt:lpstr>
      <vt:lpstr>High Availability - Spanning Tree Protocol </vt:lpstr>
      <vt:lpstr>High Availability - Spanning Tree Protocol </vt:lpstr>
      <vt:lpstr>High Availability - Spanning Tree Protocol </vt:lpstr>
      <vt:lpstr>High Availability - Spanning Tree Protocol </vt:lpstr>
      <vt:lpstr>High Availability – Rapid Spanning Tree Protocol </vt:lpstr>
      <vt:lpstr>High Availability – Rapid Spanning Tree Protocol </vt:lpstr>
      <vt:lpstr>High Availability – Rapid Spanning Tree Protocol </vt:lpstr>
      <vt:lpstr>High Availability – Rapid Spanning Tree Protocol </vt:lpstr>
      <vt:lpstr>High Availability – Rapid Spanning Tree Protocol </vt:lpstr>
      <vt:lpstr>High Availability – Rapid Spanning Tree Protocol </vt:lpstr>
      <vt:lpstr>High Availability – Rapid Spanning Tree Protocol </vt:lpstr>
      <vt:lpstr>High Availability – Rapid Spanning Tree Protocol </vt:lpstr>
      <vt:lpstr>High Availability – Multiple Spanning Tree Protocol </vt:lpstr>
      <vt:lpstr>High Availability – Multiple Spanning Tree Protocol </vt:lpstr>
      <vt:lpstr>High Availability – Multiple Spanning Tree Protocol </vt:lpstr>
      <vt:lpstr>High Availability – Multiple Spanning Tree Protocol </vt:lpstr>
      <vt:lpstr>High Availability – Link Aggregation or Trunking</vt:lpstr>
      <vt:lpstr>High Availability – Link Aggregation or Trunking</vt:lpstr>
      <vt:lpstr>High Availability – Link Aggregation or Trunking</vt:lpstr>
      <vt:lpstr>High Availability – LACP</vt:lpstr>
      <vt:lpstr>High Availability – LACP</vt:lpstr>
      <vt:lpstr>High Availability – LACP</vt:lpstr>
      <vt:lpstr>High Availability – LACP</vt:lpstr>
      <vt:lpstr>High Availability – LACP - DLA</vt:lpstr>
      <vt:lpstr>High Availability –  DLA</vt:lpstr>
      <vt:lpstr>High Availability – Power Redundancy</vt:lpstr>
      <vt:lpstr>High Availability – Power Redundancy</vt:lpstr>
      <vt:lpstr>  High Availability – Protocolos redundantes </vt:lpstr>
      <vt:lpstr>  High Availability – Protocolos redundantes - VRRP </vt:lpstr>
      <vt:lpstr>  High Availability – Protocolos redundantes </vt:lpstr>
      <vt:lpstr>  High Availability – Protocolos redundantes </vt:lpstr>
      <vt:lpstr>  High Availability – Protocolos redundantes </vt:lpstr>
      <vt:lpstr>  High Availability – Protocolos redundantes </vt:lpstr>
      <vt:lpstr>  High Availability – Protocolos redundantes </vt:lpstr>
      <vt:lpstr>Gestión de redes</vt:lpstr>
      <vt:lpstr>Gestión de redes</vt:lpstr>
      <vt:lpstr>Gestión de redes</vt:lpstr>
      <vt:lpstr>Gestión de redes</vt:lpstr>
      <vt:lpstr>Protocolos de gestión de redes</vt:lpstr>
      <vt:lpstr>Protocolos de gestión de redes</vt:lpstr>
      <vt:lpstr>Protocolos de gestión de redes</vt:lpstr>
      <vt:lpstr>RMON - Grupos</vt:lpstr>
      <vt:lpstr>Gestión de redes</vt:lpstr>
      <vt:lpstr>Routing</vt:lpstr>
      <vt:lpstr>Routing</vt:lpstr>
      <vt:lpstr>Routing</vt:lpstr>
      <vt:lpstr>Routing</vt:lpstr>
      <vt:lpstr>Routing</vt:lpstr>
      <vt:lpstr>Routing</vt:lpstr>
      <vt:lpstr>Routing.   RIP</vt:lpstr>
      <vt:lpstr>Routing.   RIP</vt:lpstr>
      <vt:lpstr>Routing- RIP</vt:lpstr>
      <vt:lpstr>Routing. OSPF - Open Shortest Path First</vt:lpstr>
      <vt:lpstr>Routing. OSPF</vt:lpstr>
      <vt:lpstr>Routing. OSPF</vt:lpstr>
      <vt:lpstr>Routing. RIP vs OSPF</vt:lpstr>
      <vt:lpstr>ACLs</vt:lpstr>
      <vt:lpstr>ACL- Access Control Lists </vt:lpstr>
      <vt:lpstr>ACL- Access Control Lists </vt:lpstr>
      <vt:lpstr>ACL- Access Control Lists </vt:lpstr>
      <vt:lpstr>ACL- Access Control Lists </vt:lpstr>
      <vt:lpstr>ACL- Access Control Lists </vt:lpstr>
      <vt:lpstr>ACL- Access Control Lists </vt:lpstr>
      <vt:lpstr>ACL- Access Control Lists </vt:lpstr>
      <vt:lpstr>ACL- Access Control Lists </vt:lpstr>
      <vt:lpstr>ACL- Access Control Lists </vt:lpstr>
      <vt:lpstr>IP Multicasting</vt:lpstr>
      <vt:lpstr>IP Multicast</vt:lpstr>
      <vt:lpstr>IP Multicast</vt:lpstr>
      <vt:lpstr>IP Multicast</vt:lpstr>
      <vt:lpstr>IP Multicast - IGMP</vt:lpstr>
      <vt:lpstr>IP Multicast - IGMP</vt:lpstr>
      <vt:lpstr>IP Multicast - Multicast Routing Protocol </vt:lpstr>
      <vt:lpstr>IP Multicast – Direccionamiento multicast </vt:lpstr>
      <vt:lpstr>IP Multicast - Multicast Routing Protocol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Switching y routing</dc:title>
  <dc:creator>Jairo Hernández Gutiérrez</dc:creator>
  <cp:lastModifiedBy>Jairo Hernández Gutiérrez</cp:lastModifiedBy>
  <cp:revision>28</cp:revision>
  <dcterms:created xsi:type="dcterms:W3CDTF">2020-11-24T21:08:09Z</dcterms:created>
  <dcterms:modified xsi:type="dcterms:W3CDTF">2022-10-15T15:16:07Z</dcterms:modified>
</cp:coreProperties>
</file>