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76" r:id="rId5"/>
    <p:sldId id="277" r:id="rId6"/>
    <p:sldId id="274" r:id="rId7"/>
    <p:sldId id="275" r:id="rId8"/>
    <p:sldId id="262" r:id="rId9"/>
    <p:sldId id="259" r:id="rId10"/>
    <p:sldId id="260" r:id="rId11"/>
    <p:sldId id="263" r:id="rId12"/>
    <p:sldId id="264" r:id="rId13"/>
    <p:sldId id="265" r:id="rId14"/>
    <p:sldId id="261" r:id="rId15"/>
    <p:sldId id="268" r:id="rId16"/>
    <p:sldId id="266" r:id="rId17"/>
    <p:sldId id="267" r:id="rId18"/>
    <p:sldId id="269" r:id="rId19"/>
    <p:sldId id="272" r:id="rId20"/>
    <p:sldId id="271" r:id="rId21"/>
    <p:sldId id="270" r:id="rId22"/>
    <p:sldId id="273" r:id="rId23"/>
    <p:sldId id="278" r:id="rId2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D26F3-677C-4B73-AE75-D760D7A012E5}" type="datetimeFigureOut">
              <a:rPr lang="es-CO" smtClean="0"/>
              <a:t>19/04/2021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94D8B-D0DE-4816-B9BC-9E85DFF5C8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497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94D8B-D0DE-4816-B9BC-9E85DFF5C8E8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519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18D7CC6-B313-4F67-8D22-9694C6921B54}" type="datetime1">
              <a:rPr lang="es-CO" smtClean="0"/>
              <a:t>19/04/2021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s-CO"/>
              <a:t>Tecnologías LAN</a:t>
            </a: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8990D3A-9F22-490C-BBAE-439EB400EC92}" type="slidenum">
              <a:rPr lang="es-CO" smtClean="0"/>
              <a:t>‹Nº›</a:t>
            </a:fld>
            <a:endParaRPr lang="es-CO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DC56-1B2F-404E-B12C-DBA91C878A46}" type="datetime1">
              <a:rPr lang="es-CO" smtClean="0"/>
              <a:t>19/04/2021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Tecnologías LAN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0D3A-9F22-490C-BBAE-439EB400EC9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9B1A-9C93-4980-B54D-A553910EE6C3}" type="datetime1">
              <a:rPr lang="es-CO" smtClean="0"/>
              <a:t>19/04/2021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Tecnologías LAN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0D3A-9F22-490C-BBAE-439EB400EC92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FFEC-07BC-4B03-99EE-49AA46C1ED88}" type="datetime1">
              <a:rPr lang="es-CO" smtClean="0"/>
              <a:t>19/04/2021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Tecnologías LAN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0D3A-9F22-490C-BBAE-439EB400EC92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99DA584-2D53-422A-830A-756292CD608D}" type="datetime1">
              <a:rPr lang="es-CO" smtClean="0"/>
              <a:t>19/04/2021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s-CO"/>
              <a:t>Tecnologías LAN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8990D3A-9F22-490C-BBAE-439EB400EC92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F438-F30C-4F89-9098-2E8AA6F79977}" type="datetime1">
              <a:rPr lang="es-CO" smtClean="0"/>
              <a:t>19/04/2021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Tecnologías LAN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0D3A-9F22-490C-BBAE-439EB400EC92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FA44-8ED3-4BBB-BB2B-D82F871B63BB}" type="datetime1">
              <a:rPr lang="es-CO" smtClean="0"/>
              <a:t>19/04/2021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Tecnologías LAN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0D3A-9F22-490C-BBAE-439EB400EC92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0B92-F24F-4663-A616-65E799B3B5B2}" type="datetime1">
              <a:rPr lang="es-CO" smtClean="0"/>
              <a:t>19/04/2021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Tecnologías LAN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0D3A-9F22-490C-BBAE-439EB400EC92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ED4D-31BC-47A3-A60E-AB8A90A95A60}" type="datetime1">
              <a:rPr lang="es-CO" smtClean="0"/>
              <a:t>19/04/2021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Tecnologías LAN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0D3A-9F22-490C-BBAE-439EB400EC92}" type="slidenum">
              <a:rPr lang="es-CO" smtClean="0"/>
              <a:t>‹Nº›</a:t>
            </a:fld>
            <a:endParaRPr lang="es-CO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80BE-8D9C-42AC-8C06-86A21F4454E4}" type="datetime1">
              <a:rPr lang="es-CO" smtClean="0"/>
              <a:t>19/04/2021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Tecnologías LAN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0D3A-9F22-490C-BBAE-439EB400EC92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B2DC-7655-4272-AB32-BCD7A59274D3}" type="datetime1">
              <a:rPr lang="es-CO" smtClean="0"/>
              <a:t>19/04/2021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Tecnologías LAN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0D3A-9F22-490C-BBAE-439EB400EC92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BAC35B7-8475-44B2-9DFA-5E93DB820F63}" type="datetime1">
              <a:rPr lang="es-CO" smtClean="0"/>
              <a:t>19/04/2021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s-CO"/>
              <a:t>Tecnologías LAN</a:t>
            </a: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990D3A-9F22-490C-BBAE-439EB400EC92}" type="slidenum">
              <a:rPr lang="es-CO" smtClean="0"/>
              <a:t>‹Nº›</a:t>
            </a:fld>
            <a:endParaRPr lang="es-CO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varila.blogspot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FDDI" TargetMode="External"/><Relationship Id="rId3" Type="http://schemas.openxmlformats.org/officeDocument/2006/relationships/image" Target="../media/image31.jpeg"/><Relationship Id="rId7" Type="http://schemas.openxmlformats.org/officeDocument/2006/relationships/hyperlink" Target="https://es.wikipedia.org/wiki/Token_ri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Ethernet" TargetMode="External"/><Relationship Id="rId5" Type="http://schemas.openxmlformats.org/officeDocument/2006/relationships/hyperlink" Target="https://es.wikipedia.org/wiki/Control_de_acceso_al_medio" TargetMode="External"/><Relationship Id="rId10" Type="http://schemas.openxmlformats.org/officeDocument/2006/relationships/hyperlink" Target="https://es.wikipedia.org/wiki/Control_de_enlace_l%C3%B3gico" TargetMode="External"/><Relationship Id="rId4" Type="http://schemas.openxmlformats.org/officeDocument/2006/relationships/hyperlink" Target="https://es.wikipedia.org/wiki/Capa_de_red" TargetMode="External"/><Relationship Id="rId9" Type="http://schemas.openxmlformats.org/officeDocument/2006/relationships/hyperlink" Target="https://es.wikipedia.org/wiki/802.11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00B0F0"/>
                </a:solidFill>
              </a:rPr>
              <a:t>Tecnologías de redes LAN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s-CO" sz="5600" dirty="0">
                <a:solidFill>
                  <a:srgbClr val="FF0000"/>
                </a:solidFill>
              </a:rPr>
              <a:t>Redes de alta velocidad</a:t>
            </a:r>
          </a:p>
          <a:p>
            <a:r>
              <a:rPr lang="es-CO" sz="4400" dirty="0"/>
              <a:t>Jairo Hernández G</a:t>
            </a:r>
          </a:p>
          <a:p>
            <a:endParaRPr lang="es-CO" dirty="0"/>
          </a:p>
          <a:p>
            <a:r>
              <a:rPr lang="es-CO" sz="4000" dirty="0"/>
              <a:t>                                                                             </a:t>
            </a:r>
          </a:p>
          <a:p>
            <a:r>
              <a:rPr lang="es-CO" sz="4000" dirty="0"/>
              <a:t>				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BE30-9876-418B-956B-ED2C5364539C}" type="datetime1">
              <a:rPr lang="es-CO" smtClean="0"/>
              <a:t>19/04/2021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Tecnologías LAN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0D3A-9F22-490C-BBAE-439EB400EC92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1772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82" y="1793726"/>
            <a:ext cx="8583371" cy="172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00B0F0"/>
                </a:solidFill>
              </a:rPr>
              <a:t>Tecnologías de redes LAN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466700" y="1412776"/>
            <a:ext cx="252112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00B050"/>
                </a:solidFill>
              </a:rPr>
              <a:t>Ethernet</a:t>
            </a:r>
          </a:p>
        </p:txBody>
      </p:sp>
      <p:sp>
        <p:nvSpPr>
          <p:cNvPr id="4" name="AutoShape 4" descr="tecnologias en redes 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2" y="3393006"/>
            <a:ext cx="3613939" cy="271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637" y="3585027"/>
            <a:ext cx="3024336" cy="264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E149-A477-4DA1-97C2-11DA733ECD61}" type="datetime1">
              <a:rPr lang="es-CO" smtClean="0"/>
              <a:t>19/04/2021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Tecnologías LAN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0D3A-9F22-490C-BBAE-439EB400EC92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7393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00B0F0"/>
                </a:solidFill>
              </a:rPr>
              <a:t>Tecnologías de redes LAN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466700" y="1412776"/>
            <a:ext cx="194506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00B050"/>
                </a:solidFill>
              </a:rPr>
              <a:t>Ethernet</a:t>
            </a:r>
            <a:endParaRPr lang="es-CO" sz="2800" b="1" dirty="0">
              <a:solidFill>
                <a:srgbClr val="00B050"/>
              </a:solidFill>
            </a:endParaRPr>
          </a:p>
        </p:txBody>
      </p:sp>
      <p:sp>
        <p:nvSpPr>
          <p:cNvPr id="4" name="AutoShape 4" descr="tecnologias en redes 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74440"/>
            <a:ext cx="4606649" cy="254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81128"/>
            <a:ext cx="42576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052D-970A-4242-9196-0C9628708E8C}" type="datetime1">
              <a:rPr lang="es-CO" smtClean="0"/>
              <a:t>19/04/2021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Tecnologías LAN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0D3A-9F22-490C-BBAE-439EB400EC92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1146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24" y="1844824"/>
            <a:ext cx="440075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00B0F0"/>
                </a:solidFill>
              </a:rPr>
              <a:t>Tecnologías de redes LAN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466700" y="1412776"/>
            <a:ext cx="2305100" cy="584775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CO" sz="3200" b="1" dirty="0" err="1">
                <a:solidFill>
                  <a:srgbClr val="FF0000"/>
                </a:solidFill>
              </a:rPr>
              <a:t>Token</a:t>
            </a:r>
            <a:r>
              <a:rPr lang="es-CO" sz="3200" b="1" dirty="0">
                <a:solidFill>
                  <a:srgbClr val="FF0000"/>
                </a:solidFill>
              </a:rPr>
              <a:t> Ring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4" name="AutoShape 4" descr="tecnologias en redes 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155574" y="2333685"/>
            <a:ext cx="4776465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err="1">
                <a:solidFill>
                  <a:srgbClr val="FF0000"/>
                </a:solidFill>
              </a:rPr>
              <a:t>Médodo</a:t>
            </a:r>
            <a:r>
              <a:rPr lang="es-CO" b="1" dirty="0">
                <a:solidFill>
                  <a:srgbClr val="FF0000"/>
                </a:solidFill>
              </a:rPr>
              <a:t> de acceso:</a:t>
            </a:r>
          </a:p>
          <a:p>
            <a:r>
              <a:rPr lang="es-CO" b="1" dirty="0">
                <a:solidFill>
                  <a:srgbClr val="0070C0"/>
                </a:solidFill>
              </a:rPr>
              <a:t>       </a:t>
            </a:r>
            <a:r>
              <a:rPr lang="es-CO" b="1" dirty="0" err="1">
                <a:solidFill>
                  <a:srgbClr val="0070C0"/>
                </a:solidFill>
              </a:rPr>
              <a:t>token</a:t>
            </a:r>
            <a:r>
              <a:rPr lang="es-CO" b="1" dirty="0">
                <a:solidFill>
                  <a:srgbClr val="0070C0"/>
                </a:solidFill>
              </a:rPr>
              <a:t> </a:t>
            </a:r>
            <a:r>
              <a:rPr lang="es-CO" b="1" dirty="0" err="1">
                <a:solidFill>
                  <a:srgbClr val="0070C0"/>
                </a:solidFill>
              </a:rPr>
              <a:t>passing</a:t>
            </a:r>
            <a:r>
              <a:rPr lang="es-CO" b="1" dirty="0">
                <a:solidFill>
                  <a:srgbClr val="0070C0"/>
                </a:solidFill>
              </a:rPr>
              <a:t> (</a:t>
            </a:r>
            <a:r>
              <a:rPr lang="es-CO" b="1" dirty="0" err="1">
                <a:solidFill>
                  <a:srgbClr val="0070C0"/>
                </a:solidFill>
              </a:rPr>
              <a:t>token</a:t>
            </a:r>
            <a:r>
              <a:rPr lang="es-CO" b="1" dirty="0">
                <a:solidFill>
                  <a:srgbClr val="0070C0"/>
                </a:solidFill>
              </a:rPr>
              <a:t> 3 Bytes)</a:t>
            </a:r>
          </a:p>
          <a:p>
            <a:endParaRPr lang="es-CO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FF0000"/>
                </a:solidFill>
              </a:rPr>
              <a:t>Origen: </a:t>
            </a:r>
            <a:r>
              <a:rPr lang="es-CO" b="1" dirty="0">
                <a:solidFill>
                  <a:srgbClr val="0070C0"/>
                </a:solidFill>
              </a:rPr>
              <a:t>IBM, 1982</a:t>
            </a:r>
          </a:p>
          <a:p>
            <a:endParaRPr lang="es-CO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FF0000"/>
                </a:solidFill>
              </a:rPr>
              <a:t>Velocidad</a:t>
            </a:r>
            <a:r>
              <a:rPr lang="es-CO" b="1" dirty="0">
                <a:solidFill>
                  <a:srgbClr val="0070C0"/>
                </a:solidFill>
              </a:rPr>
              <a:t>: 4 / 16 Mbps</a:t>
            </a:r>
          </a:p>
          <a:p>
            <a:endParaRPr lang="es-CO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FF0000"/>
                </a:solidFill>
              </a:rPr>
              <a:t>Medio </a:t>
            </a:r>
            <a:r>
              <a:rPr lang="es-CO" b="1" dirty="0" err="1">
                <a:solidFill>
                  <a:srgbClr val="FF0000"/>
                </a:solidFill>
              </a:rPr>
              <a:t>Tx</a:t>
            </a:r>
            <a:r>
              <a:rPr lang="es-CO" b="1" dirty="0">
                <a:solidFill>
                  <a:srgbClr val="0070C0"/>
                </a:solidFill>
              </a:rPr>
              <a:t>: par trenzado (</a:t>
            </a:r>
            <a:r>
              <a:rPr lang="es-CO" b="1" dirty="0" err="1">
                <a:solidFill>
                  <a:srgbClr val="0070C0"/>
                </a:solidFill>
              </a:rPr>
              <a:t>blind</a:t>
            </a:r>
            <a:r>
              <a:rPr lang="es-CO" b="1" dirty="0">
                <a:solidFill>
                  <a:srgbClr val="0070C0"/>
                </a:solidFill>
              </a:rPr>
              <a:t>. tipo 1), FO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FF0000"/>
                </a:solidFill>
              </a:rPr>
              <a:t>Estándar</a:t>
            </a:r>
            <a:r>
              <a:rPr lang="es-CO" b="1" dirty="0">
                <a:solidFill>
                  <a:srgbClr val="0070C0"/>
                </a:solidFill>
              </a:rPr>
              <a:t>: IEEE 802.5, 1985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FF0000"/>
                </a:solidFill>
              </a:rPr>
              <a:t>Topología física: </a:t>
            </a:r>
            <a:r>
              <a:rPr lang="es-CO" b="1" dirty="0">
                <a:solidFill>
                  <a:srgbClr val="0070C0"/>
                </a:solidFill>
              </a:rPr>
              <a:t>estrella-anillo</a:t>
            </a:r>
          </a:p>
          <a:p>
            <a:endParaRPr lang="es-CO" b="1" dirty="0">
              <a:solidFill>
                <a:srgbClr val="0070C0"/>
              </a:solidFill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1827-EB76-4BC4-BE2B-E558F15524F5}" type="datetime1">
              <a:rPr lang="es-CO" smtClean="0"/>
              <a:t>19/04/2021</a:t>
            </a:fld>
            <a:endParaRPr lang="es-CO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Tecnologías LAN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0D3A-9F22-490C-BBAE-439EB400EC92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0523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32223"/>
            <a:ext cx="4540232" cy="353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00B0F0"/>
                </a:solidFill>
              </a:rPr>
              <a:t>Tecnologías de redes LAN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466700" y="1412776"/>
            <a:ext cx="2305100" cy="584775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CO" sz="3200" b="1" dirty="0" err="1">
                <a:solidFill>
                  <a:srgbClr val="FF0000"/>
                </a:solidFill>
              </a:rPr>
              <a:t>Token</a:t>
            </a:r>
            <a:r>
              <a:rPr lang="es-CO" sz="3200" b="1" dirty="0">
                <a:solidFill>
                  <a:srgbClr val="FF0000"/>
                </a:solidFill>
              </a:rPr>
              <a:t> Ring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4" name="AutoShape 4" descr="tecnologias en redes 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136" y="2377647"/>
            <a:ext cx="4016780" cy="217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AC4A-4D86-41FB-BC04-B96C65AF435B}" type="datetime1">
              <a:rPr lang="es-CO" smtClean="0"/>
              <a:t>19/04/2021</a:t>
            </a:fld>
            <a:endParaRPr lang="es-CO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Tecnologías LAN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0D3A-9F22-490C-BBAE-439EB400EC92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615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00B0F0"/>
                </a:solidFill>
              </a:rPr>
              <a:t>Tecnologías de redes LAN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460375" y="1291313"/>
            <a:ext cx="180104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FF0000"/>
                </a:solidFill>
              </a:rPr>
              <a:t>FDDI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4" name="AutoShape 4" descr="tecnologias en redes 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56718"/>
            <a:ext cx="5040560" cy="416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55575" y="1876088"/>
            <a:ext cx="3912369" cy="424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b="1" dirty="0" err="1">
                <a:solidFill>
                  <a:srgbClr val="0070C0"/>
                </a:solidFill>
              </a:rPr>
              <a:t>Fiber</a:t>
            </a:r>
            <a:r>
              <a:rPr lang="es-CO" b="1" dirty="0">
                <a:solidFill>
                  <a:srgbClr val="0070C0"/>
                </a:solidFill>
              </a:rPr>
              <a:t> Data </a:t>
            </a:r>
            <a:r>
              <a:rPr lang="es-CO" b="1" dirty="0" err="1">
                <a:solidFill>
                  <a:srgbClr val="0070C0"/>
                </a:solidFill>
              </a:rPr>
              <a:t>Distribution</a:t>
            </a:r>
            <a:r>
              <a:rPr lang="es-CO" b="1" dirty="0">
                <a:solidFill>
                  <a:srgbClr val="0070C0"/>
                </a:solidFill>
              </a:rPr>
              <a:t> </a:t>
            </a:r>
          </a:p>
          <a:p>
            <a:r>
              <a:rPr lang="es-CO" b="1" dirty="0">
                <a:solidFill>
                  <a:srgbClr val="0070C0"/>
                </a:solidFill>
              </a:rPr>
              <a:t>Interface</a:t>
            </a:r>
          </a:p>
          <a:p>
            <a:endParaRPr lang="es-CO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err="1">
                <a:solidFill>
                  <a:srgbClr val="FF0000"/>
                </a:solidFill>
              </a:rPr>
              <a:t>Médodo</a:t>
            </a:r>
            <a:r>
              <a:rPr lang="es-CO" b="1" dirty="0">
                <a:solidFill>
                  <a:srgbClr val="FF0000"/>
                </a:solidFill>
              </a:rPr>
              <a:t> de acceso:</a:t>
            </a:r>
          </a:p>
          <a:p>
            <a:r>
              <a:rPr lang="es-CO" b="1" dirty="0">
                <a:solidFill>
                  <a:srgbClr val="0070C0"/>
                </a:solidFill>
              </a:rPr>
              <a:t>      Doble </a:t>
            </a:r>
            <a:r>
              <a:rPr lang="es-CO" b="1" dirty="0" err="1">
                <a:solidFill>
                  <a:srgbClr val="0070C0"/>
                </a:solidFill>
              </a:rPr>
              <a:t>token</a:t>
            </a:r>
            <a:r>
              <a:rPr lang="es-CO" b="1" dirty="0">
                <a:solidFill>
                  <a:srgbClr val="0070C0"/>
                </a:solidFill>
              </a:rPr>
              <a:t> </a:t>
            </a:r>
            <a:r>
              <a:rPr lang="es-CO" b="1" dirty="0" err="1">
                <a:solidFill>
                  <a:srgbClr val="0070C0"/>
                </a:solidFill>
              </a:rPr>
              <a:t>passing</a:t>
            </a:r>
            <a:endParaRPr lang="es-CO" b="1" dirty="0">
              <a:solidFill>
                <a:srgbClr val="0070C0"/>
              </a:solidFill>
            </a:endParaRPr>
          </a:p>
          <a:p>
            <a:endParaRPr lang="es-CO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FF0000"/>
                </a:solidFill>
              </a:rPr>
              <a:t>Velocidad</a:t>
            </a:r>
            <a:r>
              <a:rPr lang="es-CO" b="1" dirty="0">
                <a:solidFill>
                  <a:srgbClr val="0070C0"/>
                </a:solidFill>
              </a:rPr>
              <a:t>: 100 Mbps</a:t>
            </a:r>
          </a:p>
          <a:p>
            <a:endParaRPr lang="es-CO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FF0000"/>
                </a:solidFill>
              </a:rPr>
              <a:t>Medio </a:t>
            </a:r>
            <a:r>
              <a:rPr lang="es-CO" b="1" dirty="0" err="1">
                <a:solidFill>
                  <a:srgbClr val="FF0000"/>
                </a:solidFill>
              </a:rPr>
              <a:t>Tx</a:t>
            </a:r>
            <a:r>
              <a:rPr lang="es-CO" b="1" dirty="0">
                <a:solidFill>
                  <a:srgbClr val="0070C0"/>
                </a:solidFill>
              </a:rPr>
              <a:t>: FO MM, OM1</a:t>
            </a:r>
          </a:p>
          <a:p>
            <a:r>
              <a:rPr lang="es-CO" b="1" dirty="0">
                <a:solidFill>
                  <a:srgbClr val="0070C0"/>
                </a:solidFill>
              </a:rPr>
              <a:t>     CDDI con cable de par        	trenzado.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FF0000"/>
                </a:solidFill>
              </a:rPr>
              <a:t>Estándar: </a:t>
            </a:r>
            <a:r>
              <a:rPr lang="es-CO" b="1" dirty="0">
                <a:solidFill>
                  <a:srgbClr val="0070C0"/>
                </a:solidFill>
              </a:rPr>
              <a:t>ANSI </a:t>
            </a:r>
            <a:r>
              <a:rPr lang="es-CO" dirty="0"/>
              <a:t>X3T9.5.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FF0000"/>
                </a:solidFill>
              </a:rPr>
              <a:t>Estaciones:</a:t>
            </a:r>
          </a:p>
          <a:p>
            <a:pPr marL="285750" indent="-11113">
              <a:buFont typeface="Wingdings" panose="05000000000000000000" pitchFamily="2" charset="2"/>
              <a:buChar char="§"/>
            </a:pPr>
            <a:r>
              <a:rPr lang="es-CO" i="1" dirty="0">
                <a:solidFill>
                  <a:srgbClr val="0070C0"/>
                </a:solidFill>
              </a:rPr>
              <a:t>Simple </a:t>
            </a:r>
            <a:r>
              <a:rPr lang="es-CO" i="1" dirty="0" err="1">
                <a:solidFill>
                  <a:srgbClr val="0070C0"/>
                </a:solidFill>
              </a:rPr>
              <a:t>Attachment</a:t>
            </a:r>
            <a:r>
              <a:rPr lang="es-CO" i="1" dirty="0">
                <a:solidFill>
                  <a:srgbClr val="0070C0"/>
                </a:solidFill>
              </a:rPr>
              <a:t> </a:t>
            </a:r>
            <a:r>
              <a:rPr lang="es-CO" i="1" dirty="0" err="1">
                <a:solidFill>
                  <a:srgbClr val="0070C0"/>
                </a:solidFill>
              </a:rPr>
              <a:t>Station</a:t>
            </a:r>
            <a:r>
              <a:rPr lang="es-CO" dirty="0">
                <a:solidFill>
                  <a:srgbClr val="0070C0"/>
                </a:solidFill>
              </a:rPr>
              <a:t>, </a:t>
            </a:r>
            <a:r>
              <a:rPr lang="es-CO" b="1" dirty="0">
                <a:solidFill>
                  <a:srgbClr val="0070C0"/>
                </a:solidFill>
              </a:rPr>
              <a:t>SAS</a:t>
            </a:r>
          </a:p>
          <a:p>
            <a:pPr marL="285750" indent="-11113">
              <a:buFont typeface="Wingdings" panose="05000000000000000000" pitchFamily="2" charset="2"/>
              <a:buChar char="§"/>
            </a:pPr>
            <a:r>
              <a:rPr lang="es-CO" i="1" dirty="0">
                <a:solidFill>
                  <a:srgbClr val="0070C0"/>
                </a:solidFill>
              </a:rPr>
              <a:t>Dual </a:t>
            </a:r>
            <a:r>
              <a:rPr lang="es-CO" i="1" dirty="0" err="1">
                <a:solidFill>
                  <a:srgbClr val="0070C0"/>
                </a:solidFill>
              </a:rPr>
              <a:t>Attachment</a:t>
            </a:r>
            <a:r>
              <a:rPr lang="es-CO" i="1" dirty="0">
                <a:solidFill>
                  <a:srgbClr val="0070C0"/>
                </a:solidFill>
              </a:rPr>
              <a:t> </a:t>
            </a:r>
            <a:r>
              <a:rPr lang="es-CO" i="1" dirty="0" err="1">
                <a:solidFill>
                  <a:srgbClr val="0070C0"/>
                </a:solidFill>
              </a:rPr>
              <a:t>Station</a:t>
            </a:r>
            <a:r>
              <a:rPr lang="es-CO" dirty="0">
                <a:solidFill>
                  <a:srgbClr val="0070C0"/>
                </a:solidFill>
              </a:rPr>
              <a:t>, </a:t>
            </a:r>
            <a:r>
              <a:rPr lang="es-CO" b="1" dirty="0">
                <a:solidFill>
                  <a:srgbClr val="0070C0"/>
                </a:solidFill>
              </a:rPr>
              <a:t>DAS</a:t>
            </a: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70BC-8456-460A-9D3C-11DC69064FFC}" type="datetime1">
              <a:rPr lang="es-CO" smtClean="0"/>
              <a:t>19/04/2021</a:t>
            </a:fld>
            <a:endParaRPr lang="es-CO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Tecnologías LAN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0D3A-9F22-490C-BBAE-439EB400EC92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2213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00B0F0"/>
                </a:solidFill>
              </a:rPr>
              <a:t>Tecnologías de redes LAN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460375" y="1291313"/>
            <a:ext cx="180104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FF0000"/>
                </a:solidFill>
              </a:rPr>
              <a:t>FDDI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4" name="AutoShape 4" descr="tecnologias en redes 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50821"/>
            <a:ext cx="4536504" cy="28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489319" y="2728225"/>
            <a:ext cx="205056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perspective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0070C0"/>
                </a:solidFill>
              </a:rPr>
              <a:t>Primer </a:t>
            </a:r>
            <a:r>
              <a:rPr lang="es-CO" b="1" dirty="0" err="1">
                <a:solidFill>
                  <a:srgbClr val="0070C0"/>
                </a:solidFill>
              </a:rPr>
              <a:t>backbone</a:t>
            </a:r>
            <a:endParaRPr lang="es-CO" b="1" dirty="0">
              <a:solidFill>
                <a:srgbClr val="0070C0"/>
              </a:solidFill>
            </a:endParaRPr>
          </a:p>
          <a:p>
            <a:r>
              <a:rPr lang="es-CO" b="1" dirty="0">
                <a:solidFill>
                  <a:srgbClr val="0070C0"/>
                </a:solidFill>
              </a:rPr>
              <a:t>redundante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61048"/>
            <a:ext cx="41148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3119-B3F8-4714-8842-8ADC17D48806}" type="datetime1">
              <a:rPr lang="es-CO" smtClean="0"/>
              <a:t>19/04/2021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Tecnologías LAN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0D3A-9F22-490C-BBAE-439EB400EC92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5240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00B0F0"/>
                </a:solidFill>
              </a:rPr>
              <a:t>Tecnologías de redes LAN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466700" y="1412776"/>
            <a:ext cx="23051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FF0000"/>
                </a:solidFill>
              </a:rPr>
              <a:t>ATM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4" name="AutoShape 4" descr="tecnologias en redes 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6 CuadroTexto"/>
          <p:cNvSpPr txBox="1"/>
          <p:nvPr/>
        </p:nvSpPr>
        <p:spPr>
          <a:xfrm>
            <a:off x="155575" y="2333685"/>
            <a:ext cx="4620367" cy="36933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b="1" dirty="0" err="1">
                <a:solidFill>
                  <a:srgbClr val="FF3300"/>
                </a:solidFill>
              </a:rPr>
              <a:t>Asynchronous</a:t>
            </a:r>
            <a:r>
              <a:rPr lang="es-CO" b="1" dirty="0">
                <a:solidFill>
                  <a:srgbClr val="FF3300"/>
                </a:solidFill>
              </a:rPr>
              <a:t> transfer </a:t>
            </a:r>
            <a:r>
              <a:rPr lang="es-CO" b="1" dirty="0" err="1">
                <a:solidFill>
                  <a:srgbClr val="FF3300"/>
                </a:solidFill>
              </a:rPr>
              <a:t>mode</a:t>
            </a:r>
            <a:endParaRPr lang="es-CO" b="1" dirty="0">
              <a:solidFill>
                <a:srgbClr val="FF33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b="1" dirty="0">
              <a:solidFill>
                <a:srgbClr val="FF3300"/>
              </a:solidFill>
            </a:endParaRPr>
          </a:p>
          <a:p>
            <a:r>
              <a:rPr lang="es-CO" b="1" dirty="0">
                <a:solidFill>
                  <a:srgbClr val="0070C0"/>
                </a:solidFill>
              </a:rPr>
              <a:t>LAN </a:t>
            </a:r>
            <a:r>
              <a:rPr lang="es-CO" b="1" dirty="0" err="1">
                <a:solidFill>
                  <a:srgbClr val="0070C0"/>
                </a:solidFill>
              </a:rPr>
              <a:t>Emulation</a:t>
            </a:r>
            <a:r>
              <a:rPr lang="es-CO" b="1" dirty="0">
                <a:solidFill>
                  <a:srgbClr val="0070C0"/>
                </a:solidFill>
              </a:rPr>
              <a:t>- LANE</a:t>
            </a:r>
          </a:p>
          <a:p>
            <a:endParaRPr lang="es-CO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FF0000"/>
                </a:solidFill>
              </a:rPr>
              <a:t>Origen: </a:t>
            </a:r>
            <a:r>
              <a:rPr lang="en-US" b="0" i="0" dirty="0">
                <a:solidFill>
                  <a:srgbClr val="333333"/>
                </a:solidFill>
                <a:effectLst/>
                <a:latin typeface="Lucida Grande"/>
              </a:rPr>
              <a:t> 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Lucida Grande"/>
              </a:rPr>
              <a:t>ITU-T Broadcast Integrated Services</a:t>
            </a:r>
          </a:p>
          <a:p>
            <a:r>
              <a:rPr lang="en-US" sz="1600" dirty="0">
                <a:solidFill>
                  <a:srgbClr val="333333"/>
                </a:solidFill>
                <a:latin typeface="Lucida Grande"/>
              </a:rPr>
              <a:t>	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Lucida Grande"/>
              </a:rPr>
              <a:t> Digital Network (BISDN) standard</a:t>
            </a:r>
            <a:r>
              <a:rPr lang="en-US" b="0" i="0" dirty="0">
                <a:solidFill>
                  <a:srgbClr val="333333"/>
                </a:solidFill>
                <a:effectLst/>
                <a:latin typeface="Lucida Grande"/>
              </a:rPr>
              <a:t>.</a:t>
            </a:r>
            <a:endParaRPr lang="es-CO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FF0000"/>
                </a:solidFill>
              </a:rPr>
              <a:t>Velocidad</a:t>
            </a:r>
            <a:r>
              <a:rPr lang="es-CO" b="1" dirty="0">
                <a:solidFill>
                  <a:srgbClr val="0070C0"/>
                </a:solidFill>
              </a:rPr>
              <a:t>: 55, 155, 622… Mbps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FF0000"/>
                </a:solidFill>
              </a:rPr>
              <a:t>Celdas: 53 </a:t>
            </a:r>
            <a:r>
              <a:rPr lang="es-CO" b="1" dirty="0">
                <a:solidFill>
                  <a:srgbClr val="0070C0"/>
                </a:solidFill>
              </a:rPr>
              <a:t>bytes (5, 48)</a:t>
            </a:r>
          </a:p>
          <a:p>
            <a:endParaRPr lang="es-CO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FF0000"/>
                </a:solidFill>
              </a:rPr>
              <a:t>Medio </a:t>
            </a:r>
            <a:r>
              <a:rPr lang="es-CO" b="1" dirty="0" err="1">
                <a:solidFill>
                  <a:srgbClr val="FF0000"/>
                </a:solidFill>
              </a:rPr>
              <a:t>Tx</a:t>
            </a:r>
            <a:r>
              <a:rPr lang="es-CO" b="1" dirty="0">
                <a:solidFill>
                  <a:srgbClr val="0070C0"/>
                </a:solidFill>
              </a:rPr>
              <a:t>: par trenzado, FO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FF0000"/>
                </a:solidFill>
              </a:rPr>
              <a:t>Topología física: </a:t>
            </a:r>
            <a:r>
              <a:rPr lang="es-CO" b="1" dirty="0">
                <a:solidFill>
                  <a:srgbClr val="0070C0"/>
                </a:solidFill>
              </a:rPr>
              <a:t>estrella</a:t>
            </a:r>
          </a:p>
          <a:p>
            <a:endParaRPr lang="es-CO" b="1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372" y="2708920"/>
            <a:ext cx="3807428" cy="280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210E-0D04-4C0E-B757-94C692929690}" type="datetime1">
              <a:rPr lang="es-CO" smtClean="0"/>
              <a:t>19/04/2021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Tecnologías LAN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0D3A-9F22-490C-BBAE-439EB400EC92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2756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00B0F0"/>
                </a:solidFill>
              </a:rPr>
              <a:t>Tecnologías de redes LAN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466700" y="1412776"/>
            <a:ext cx="23051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FF0000"/>
                </a:solidFill>
              </a:rPr>
              <a:t>ATM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4" name="AutoShape 4" descr="tecnologias en redes 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1266" name="Picture 2" descr="ATM 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99079"/>
            <a:ext cx="5391022" cy="402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CEA-A69E-48D0-9D9D-BED6EE365272}" type="datetime1">
              <a:rPr lang="es-CO" smtClean="0"/>
              <a:t>19/04/2021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Tecnologías LAN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0D3A-9F22-490C-BBAE-439EB400EC92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1359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FF0000"/>
                </a:solidFill>
              </a:rPr>
              <a:t>Proyecto 802</a:t>
            </a:r>
          </a:p>
        </p:txBody>
      </p:sp>
      <p:sp>
        <p:nvSpPr>
          <p:cNvPr id="4" name="AutoShape 4" descr="tecnologias en redes 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2" descr="Proyecto 802 IEEE - ICAS_OrtizMa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1143000"/>
            <a:ext cx="18192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81" y="1287463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4CFE-DE41-4939-9AE8-55519D0C8150}" type="datetime1">
              <a:rPr lang="es-CO" smtClean="0"/>
              <a:t>19/04/2021</a:t>
            </a:fld>
            <a:endParaRPr lang="es-CO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Tecnologías LAN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0D3A-9F22-490C-BBAE-439EB400EC92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4017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184" y="757425"/>
            <a:ext cx="18192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FF0000"/>
                </a:solidFill>
              </a:rPr>
              <a:t>Proyecto 802</a:t>
            </a:r>
          </a:p>
        </p:txBody>
      </p:sp>
      <p:sp>
        <p:nvSpPr>
          <p:cNvPr id="4" name="AutoShape 4" descr="tecnologias en redes 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2" descr="Proyecto 802 IEEE - ICAS_OrtizMa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196752"/>
            <a:ext cx="699096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1339-4CFC-483E-B353-2FBC9D8D950D}" type="datetime1">
              <a:rPr lang="es-CO" smtClean="0"/>
              <a:t>19/04/2021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Tecnologías LAN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0D3A-9F22-490C-BBAE-439EB400EC92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856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00B0F0"/>
                </a:solidFill>
              </a:rPr>
              <a:t>Tecnologías de redes LAN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dirty="0">
                <a:solidFill>
                  <a:srgbClr val="FF0000"/>
                </a:solidFill>
              </a:rPr>
              <a:t>Ethernet</a:t>
            </a:r>
          </a:p>
          <a:p>
            <a:r>
              <a:rPr lang="es-CO" dirty="0" err="1">
                <a:solidFill>
                  <a:srgbClr val="FF0000"/>
                </a:solidFill>
              </a:rPr>
              <a:t>Token</a:t>
            </a:r>
            <a:r>
              <a:rPr lang="es-CO" dirty="0">
                <a:solidFill>
                  <a:srgbClr val="FF0000"/>
                </a:solidFill>
              </a:rPr>
              <a:t> ring</a:t>
            </a:r>
          </a:p>
          <a:p>
            <a:r>
              <a:rPr lang="es-CO" dirty="0">
                <a:solidFill>
                  <a:srgbClr val="FF0000"/>
                </a:solidFill>
              </a:rPr>
              <a:t>FDDI</a:t>
            </a:r>
          </a:p>
          <a:p>
            <a:r>
              <a:rPr lang="es-CO" dirty="0">
                <a:solidFill>
                  <a:srgbClr val="FF0000"/>
                </a:solidFill>
              </a:rPr>
              <a:t>ATM</a:t>
            </a:r>
          </a:p>
          <a:p>
            <a:r>
              <a:rPr lang="es-CO" dirty="0">
                <a:solidFill>
                  <a:srgbClr val="FF0000"/>
                </a:solidFill>
              </a:rPr>
              <a:t>Proyecto IEEE 802</a:t>
            </a:r>
          </a:p>
          <a:p>
            <a:pPr marL="0" indent="0">
              <a:buNone/>
            </a:pPr>
            <a:endParaRPr lang="es-CO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72" y="1844824"/>
            <a:ext cx="4426732" cy="307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8D1B-82C5-41E9-A54B-1225E30A9B27}" type="datetime1">
              <a:rPr lang="es-CO" smtClean="0"/>
              <a:t>19/04/2021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Tecnologías LAN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0D3A-9F22-490C-BBAE-439EB400EC92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5330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FF0000"/>
                </a:solidFill>
              </a:rPr>
              <a:t>Proyecto 802</a:t>
            </a:r>
          </a:p>
        </p:txBody>
      </p:sp>
      <p:sp>
        <p:nvSpPr>
          <p:cNvPr id="4" name="AutoShape 4" descr="tecnologias en redes 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2" descr="Proyecto 802 IEEE - ICAS_OrtizMa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184" y="757425"/>
            <a:ext cx="18192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4" y="1268759"/>
            <a:ext cx="64260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 flipH="1">
            <a:off x="5660871" y="5770130"/>
            <a:ext cx="3471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hlinkClick r:id="rId4"/>
              </a:rPr>
              <a:t>http://avarila.blogspot.com/</a:t>
            </a:r>
            <a:endParaRPr lang="es-CO" dirty="0"/>
          </a:p>
          <a:p>
            <a:endParaRPr lang="es-CO" dirty="0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C71B-6144-4A98-B7A4-E6C7ECB30E98}" type="datetime1">
              <a:rPr lang="es-CO" smtClean="0"/>
              <a:t>19/04/2021</a:t>
            </a:fld>
            <a:endParaRPr lang="es-CO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Tecnologías LAN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0D3A-9F22-490C-BBAE-439EB400EC92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4392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1" y="1287504"/>
            <a:ext cx="4966003" cy="408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FF0000"/>
                </a:solidFill>
              </a:rPr>
              <a:t>Proyecto 802</a:t>
            </a:r>
          </a:p>
        </p:txBody>
      </p:sp>
      <p:sp>
        <p:nvSpPr>
          <p:cNvPr id="4" name="AutoShape 4" descr="tecnologias en redes 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2" descr="Proyecto 802 IEEE - ICAS_OrtizMa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184" y="757425"/>
            <a:ext cx="18192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07" y="3569494"/>
            <a:ext cx="424209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D8F3-C8ED-4024-8FF6-7C11B321FEC3}" type="datetime1">
              <a:rPr lang="es-CO" smtClean="0"/>
              <a:t>19/04/2021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Tecnologías LAN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0D3A-9F22-490C-BBAE-439EB400EC92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5085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FF0000"/>
                </a:solidFill>
              </a:rPr>
              <a:t>Proyecto 802</a:t>
            </a:r>
          </a:p>
        </p:txBody>
      </p:sp>
      <p:sp>
        <p:nvSpPr>
          <p:cNvPr id="4" name="AutoShape 4" descr="tecnologias en redes 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2" descr="Proyecto 802 IEEE - ICAS_OrtizMa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184" y="757425"/>
            <a:ext cx="18192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Capítulo 2 Estándar IEEE 802.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556792"/>
            <a:ext cx="5506738" cy="27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61173" y="4437112"/>
            <a:ext cx="73802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0" i="0" dirty="0">
                <a:solidFill>
                  <a:srgbClr val="222222"/>
                </a:solidFill>
                <a:effectLst/>
                <a:latin typeface="Arial"/>
              </a:rPr>
              <a:t> La subcapa </a:t>
            </a:r>
            <a:r>
              <a:rPr lang="es-CO" sz="1400" b="0" i="0" dirty="0">
                <a:solidFill>
                  <a:srgbClr val="FF0000"/>
                </a:solidFill>
                <a:effectLst/>
                <a:latin typeface="Arial"/>
              </a:rPr>
              <a:t>LLC : </a:t>
            </a:r>
            <a:r>
              <a:rPr lang="es-CO" sz="1400" b="0" i="0" dirty="0" err="1">
                <a:solidFill>
                  <a:srgbClr val="FF0000"/>
                </a:solidFill>
                <a:effectLst/>
                <a:latin typeface="Arial"/>
              </a:rPr>
              <a:t>Logical</a:t>
            </a:r>
            <a:r>
              <a:rPr lang="es-CO" sz="1400" b="0" i="0" dirty="0">
                <a:solidFill>
                  <a:srgbClr val="FF0000"/>
                </a:solidFill>
                <a:effectLst/>
                <a:latin typeface="Arial"/>
              </a:rPr>
              <a:t> Link Control., </a:t>
            </a:r>
            <a:r>
              <a:rPr lang="es-CO" sz="1400" b="0" i="0" dirty="0">
                <a:effectLst/>
                <a:latin typeface="Arial"/>
              </a:rPr>
              <a:t>p</a:t>
            </a:r>
            <a:r>
              <a:rPr lang="es-CO" sz="1400" b="0" i="0" dirty="0">
                <a:solidFill>
                  <a:srgbClr val="222222"/>
                </a:solidFill>
                <a:effectLst/>
                <a:latin typeface="Arial"/>
              </a:rPr>
              <a:t>resenta una interfaz uniforme al usuario del servicio enlace de datos, normalmente la </a:t>
            </a:r>
            <a:r>
              <a:rPr lang="es-CO" sz="1400" b="0" i="0" u="none" strike="noStrike" dirty="0">
                <a:solidFill>
                  <a:srgbClr val="0B0080"/>
                </a:solidFill>
                <a:effectLst/>
                <a:latin typeface="Arial"/>
                <a:hlinkClick r:id="rId4" tooltip="Capa de red"/>
              </a:rPr>
              <a:t>capa de red</a:t>
            </a:r>
            <a:r>
              <a:rPr lang="es-CO" sz="1400" b="0" i="0" dirty="0">
                <a:solidFill>
                  <a:srgbClr val="222222"/>
                </a:solidFill>
                <a:effectLst/>
                <a:latin typeface="Arial"/>
              </a:rPr>
              <a:t>. Bajo la subcapa LLC está la subcapa </a:t>
            </a:r>
            <a:r>
              <a:rPr lang="es-CO" sz="1400" b="0" i="0" u="none" strike="noStrike" dirty="0">
                <a:solidFill>
                  <a:srgbClr val="0B0080"/>
                </a:solidFill>
                <a:effectLst/>
                <a:latin typeface="Arial"/>
                <a:hlinkClick r:id="rId5" tooltip="Control de acceso al medio"/>
              </a:rPr>
              <a:t>Media Access Control</a:t>
            </a:r>
            <a:r>
              <a:rPr lang="es-CO" sz="1400" b="0" i="0" dirty="0">
                <a:solidFill>
                  <a:srgbClr val="222222"/>
                </a:solidFill>
                <a:effectLst/>
                <a:latin typeface="Arial"/>
              </a:rPr>
              <a:t> (MAC) , que depende de la configuración de red usada (</a:t>
            </a:r>
            <a:r>
              <a:rPr lang="es-CO" sz="1400" b="0" i="0" u="none" strike="noStrike" dirty="0">
                <a:solidFill>
                  <a:srgbClr val="0B0080"/>
                </a:solidFill>
                <a:effectLst/>
                <a:latin typeface="Arial"/>
                <a:hlinkClick r:id="rId6" tooltip="Ethernet"/>
              </a:rPr>
              <a:t>Ethernet</a:t>
            </a:r>
            <a:r>
              <a:rPr lang="es-CO" sz="1400" b="0" i="0" dirty="0">
                <a:solidFill>
                  <a:srgbClr val="222222"/>
                </a:solidFill>
                <a:effectLst/>
                <a:latin typeface="Arial"/>
              </a:rPr>
              <a:t>, </a:t>
            </a:r>
            <a:r>
              <a:rPr lang="es-CO" sz="1400" b="0" i="0" u="none" strike="noStrike" dirty="0" err="1">
                <a:solidFill>
                  <a:srgbClr val="0B0080"/>
                </a:solidFill>
                <a:effectLst/>
                <a:latin typeface="Arial"/>
                <a:hlinkClick r:id="rId7" tooltip="Token ring"/>
              </a:rPr>
              <a:t>token</a:t>
            </a:r>
            <a:r>
              <a:rPr lang="es-CO" sz="1400" b="0" i="0" u="none" strike="noStrike" dirty="0">
                <a:solidFill>
                  <a:srgbClr val="0B0080"/>
                </a:solidFill>
                <a:effectLst/>
                <a:latin typeface="Arial"/>
                <a:hlinkClick r:id="rId7" tooltip="Token ring"/>
              </a:rPr>
              <a:t> ring</a:t>
            </a:r>
            <a:r>
              <a:rPr lang="es-CO" sz="1400" b="0" i="0" dirty="0">
                <a:solidFill>
                  <a:srgbClr val="222222"/>
                </a:solidFill>
                <a:effectLst/>
                <a:latin typeface="Arial"/>
              </a:rPr>
              <a:t>, </a:t>
            </a:r>
            <a:r>
              <a:rPr lang="es-CO" sz="1400" b="0" i="0" u="none" strike="noStrike" dirty="0">
                <a:solidFill>
                  <a:srgbClr val="0B0080"/>
                </a:solidFill>
                <a:effectLst/>
                <a:latin typeface="Arial"/>
                <a:hlinkClick r:id="rId8" tooltip="FDDI"/>
              </a:rPr>
              <a:t>FDDI</a:t>
            </a:r>
            <a:r>
              <a:rPr lang="es-CO" sz="1400" b="0" i="0" dirty="0">
                <a:solidFill>
                  <a:srgbClr val="222222"/>
                </a:solidFill>
                <a:effectLst/>
                <a:latin typeface="Arial"/>
              </a:rPr>
              <a:t>, </a:t>
            </a:r>
            <a:r>
              <a:rPr lang="es-CO" sz="1400" b="0" i="0" u="none" strike="noStrike" dirty="0">
                <a:solidFill>
                  <a:srgbClr val="0B0080"/>
                </a:solidFill>
                <a:effectLst/>
                <a:latin typeface="Arial"/>
                <a:hlinkClick r:id="rId9" tooltip="802.11"/>
              </a:rPr>
              <a:t>802.11</a:t>
            </a:r>
            <a:r>
              <a:rPr lang="es-CO" sz="1400" b="0" i="0" dirty="0">
                <a:solidFill>
                  <a:srgbClr val="222222"/>
                </a:solidFill>
                <a:effectLst/>
                <a:latin typeface="Arial"/>
              </a:rPr>
              <a:t>, etc.). El uso de </a:t>
            </a:r>
            <a:r>
              <a:rPr lang="es-CO" sz="1400" b="0" i="0" u="none" strike="noStrike" dirty="0">
                <a:solidFill>
                  <a:srgbClr val="0B0080"/>
                </a:solidFill>
                <a:effectLst/>
                <a:latin typeface="Arial"/>
                <a:hlinkClick r:id="rId10" tooltip="Control de enlace lógico"/>
              </a:rPr>
              <a:t>control de enlace lógico</a:t>
            </a:r>
            <a:r>
              <a:rPr lang="es-CO" sz="1400" b="0" i="0" dirty="0">
                <a:solidFill>
                  <a:srgbClr val="222222"/>
                </a:solidFill>
                <a:effectLst/>
                <a:latin typeface="Arial"/>
              </a:rPr>
              <a:t> (LLC) es obligatorio en todas las redes del IEEE 802 a excepción de </a:t>
            </a:r>
            <a:r>
              <a:rPr lang="es-CO" sz="1400" b="0" i="0" u="none" strike="noStrike" dirty="0">
                <a:solidFill>
                  <a:srgbClr val="0B0080"/>
                </a:solidFill>
                <a:effectLst/>
                <a:latin typeface="Arial"/>
                <a:hlinkClick r:id="rId6" tooltip="Ethernet"/>
              </a:rPr>
              <a:t>Ethernet</a:t>
            </a:r>
            <a:r>
              <a:rPr lang="es-CO" sz="1400" b="0" i="0" dirty="0">
                <a:solidFill>
                  <a:srgbClr val="222222"/>
                </a:solidFill>
                <a:effectLst/>
                <a:latin typeface="Arial"/>
              </a:rPr>
              <a:t>.</a:t>
            </a:r>
          </a:p>
          <a:p>
            <a:endParaRPr lang="es-CO" sz="1400" dirty="0">
              <a:solidFill>
                <a:srgbClr val="222222"/>
              </a:solidFill>
              <a:latin typeface="Arial"/>
            </a:endParaRPr>
          </a:p>
          <a:p>
            <a:endParaRPr lang="es-CO" sz="1400" dirty="0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8831-8B2F-437A-A48C-3919A89E38AF}" type="datetime1">
              <a:rPr lang="es-CO" smtClean="0"/>
              <a:t>19/04/2021</a:t>
            </a:fld>
            <a:endParaRPr lang="es-CO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Tecnologías LAN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0D3A-9F22-490C-BBAE-439EB400EC92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8182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FF0000"/>
                </a:solidFill>
              </a:rPr>
              <a:t>Tecnologías LAN</a:t>
            </a:r>
          </a:p>
        </p:txBody>
      </p:sp>
      <p:sp>
        <p:nvSpPr>
          <p:cNvPr id="4" name="AutoShape 4" descr="tecnologias en redes 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2" descr="Proyecto 802 IEEE - ICAS_OrtizMa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8831-8B2F-437A-A48C-3919A89E38AF}" type="datetime1">
              <a:rPr lang="es-CO" smtClean="0"/>
              <a:t>19/04/2021</a:t>
            </a:fld>
            <a:endParaRPr lang="es-CO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Tecnologías LAN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0D3A-9F22-490C-BBAE-439EB400EC92}" type="slidenum">
              <a:rPr lang="es-CO" smtClean="0"/>
              <a:t>23</a:t>
            </a:fld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366A4C-D463-49E2-AAEC-C272A9BB7E7B}"/>
              </a:ext>
            </a:extLst>
          </p:cNvPr>
          <p:cNvSpPr txBox="1"/>
          <p:nvPr/>
        </p:nvSpPr>
        <p:spPr>
          <a:xfrm>
            <a:off x="612648" y="2060848"/>
            <a:ext cx="7715189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>
                <a:solidFill>
                  <a:srgbClr val="0070C0"/>
                </a:solidFill>
              </a:rPr>
              <a:t>Resumen y preguntas</a:t>
            </a:r>
          </a:p>
          <a:p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Recordemos las tecnologías LAN vigentes hoy en día.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¿Por qué ya no se usa Token ring, FDDI y ATM en LAN?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¿Qué grupos del Proyecto 802 están vivos?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¿Cuál es la función de las subcapas LLC y MAC en el Proyecto 802?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¿Cuáles son los grupos de Wireless del Proyecto y cómo se han desarrollado?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¿Cuál es el grupo de Wireless LAN y cómo se ha desarrollado?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1972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00B0F0"/>
                </a:solidFill>
              </a:rPr>
              <a:t>Tecnologías de redes LAN</a:t>
            </a:r>
            <a:endParaRPr lang="es-CO" dirty="0"/>
          </a:p>
        </p:txBody>
      </p:sp>
      <p:pic>
        <p:nvPicPr>
          <p:cNvPr id="2050" name="Picture 2" descr="Tecnologías de 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56280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9F93-9AD4-47C9-BB8C-AD83B0182EBA}" type="datetime1">
              <a:rPr lang="es-CO" smtClean="0"/>
              <a:t>19/04/2021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Tecnologías LAN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0D3A-9F22-490C-BBAE-439EB400EC92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125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00B0F0"/>
                </a:solidFill>
              </a:rPr>
              <a:t>Tecnologías de redes LAN</a:t>
            </a:r>
            <a:endParaRPr lang="es-CO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86096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020273" y="2852936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tecnologías LAN</a:t>
            </a:r>
          </a:p>
          <a:p>
            <a:r>
              <a:rPr lang="es-CO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funcionan en capas 1 y 2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BA1A-0286-44CC-92FA-D26592164F7D}" type="datetime1">
              <a:rPr lang="es-CO" smtClean="0"/>
              <a:t>19/04/2021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Tecnologías LAN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0D3A-9F22-490C-BBAE-439EB400EC92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9785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00B0F0"/>
                </a:solidFill>
              </a:rPr>
              <a:t>Tecnologías de redes LAN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7020273" y="2852936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tecnologías LAN</a:t>
            </a:r>
          </a:p>
          <a:p>
            <a:r>
              <a:rPr lang="es-CO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funcionan en capas 1 y 2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19064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F8AF-5590-496D-8F1A-902C9E59677A}" type="datetime1">
              <a:rPr lang="es-CO" smtClean="0"/>
              <a:t>19/04/2021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Tecnologías LAN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0D3A-9F22-490C-BBAE-439EB400EC92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6851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00B0F0"/>
                </a:solidFill>
              </a:rPr>
              <a:t>Tecnologías de redes LAN</a:t>
            </a:r>
            <a:endParaRPr lang="es-CO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298557"/>
            <a:ext cx="7035502" cy="473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69DE-E35F-4CC9-8090-F13670B833B4}" type="datetime1">
              <a:rPr lang="es-CO" smtClean="0"/>
              <a:t>19/04/2021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Tecnologías LAN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0D3A-9F22-490C-BBAE-439EB400EC92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02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00B0F0"/>
                </a:solidFill>
              </a:rPr>
              <a:t>Tecnologías de redes LAN</a:t>
            </a:r>
            <a:endParaRPr lang="es-CO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3048"/>
            <a:ext cx="3889009" cy="230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474604"/>
            <a:ext cx="3791896" cy="230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83568" y="1556792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FF0000"/>
                </a:solidFill>
              </a:rPr>
              <a:t>Métodos de acceso al medio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913B-60A8-4BB4-9864-F9D63C32D679}" type="datetime1">
              <a:rPr lang="es-CO" smtClean="0"/>
              <a:t>19/04/2021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Tecnologías LAN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0D3A-9F22-490C-BBAE-439EB400EC92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0498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00B0F0"/>
                </a:solidFill>
              </a:rPr>
              <a:t>Tecnologías de redes LAN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583783" y="1260049"/>
            <a:ext cx="213834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00B050"/>
                </a:solidFill>
              </a:rPr>
              <a:t>Ethernet</a:t>
            </a:r>
          </a:p>
        </p:txBody>
      </p:sp>
      <p:sp>
        <p:nvSpPr>
          <p:cNvPr id="4" name="AutoShape 4" descr="tecnologias en redes 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53" y="1843296"/>
            <a:ext cx="3575953" cy="315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59767" y="2060848"/>
            <a:ext cx="5228675" cy="4247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err="1">
                <a:solidFill>
                  <a:srgbClr val="FF0000"/>
                </a:solidFill>
              </a:rPr>
              <a:t>Médodo</a:t>
            </a:r>
            <a:r>
              <a:rPr lang="es-CO" b="1" dirty="0">
                <a:solidFill>
                  <a:srgbClr val="FF0000"/>
                </a:solidFill>
              </a:rPr>
              <a:t> de acceso:</a:t>
            </a:r>
          </a:p>
          <a:p>
            <a:r>
              <a:rPr lang="es-CO" b="1" dirty="0">
                <a:solidFill>
                  <a:srgbClr val="0070C0"/>
                </a:solidFill>
              </a:rPr>
              <a:t>      CSMA/CD: </a:t>
            </a:r>
            <a:r>
              <a:rPr lang="es-CO" b="1" dirty="0" err="1">
                <a:solidFill>
                  <a:srgbClr val="0070C0"/>
                </a:solidFill>
              </a:rPr>
              <a:t>Carrier</a:t>
            </a:r>
            <a:r>
              <a:rPr lang="es-CO" b="1" dirty="0">
                <a:solidFill>
                  <a:srgbClr val="0070C0"/>
                </a:solidFill>
              </a:rPr>
              <a:t> </a:t>
            </a:r>
            <a:r>
              <a:rPr lang="es-CO" b="1" dirty="0" err="1">
                <a:solidFill>
                  <a:srgbClr val="0070C0"/>
                </a:solidFill>
              </a:rPr>
              <a:t>sense</a:t>
            </a:r>
            <a:r>
              <a:rPr lang="es-CO" b="1" dirty="0">
                <a:solidFill>
                  <a:srgbClr val="0070C0"/>
                </a:solidFill>
              </a:rPr>
              <a:t> </a:t>
            </a:r>
            <a:r>
              <a:rPr lang="es-CO" b="1" dirty="0" err="1">
                <a:solidFill>
                  <a:srgbClr val="0070C0"/>
                </a:solidFill>
              </a:rPr>
              <a:t>for</a:t>
            </a:r>
            <a:r>
              <a:rPr lang="es-CO" b="1" dirty="0">
                <a:solidFill>
                  <a:srgbClr val="0070C0"/>
                </a:solidFill>
              </a:rPr>
              <a:t> </a:t>
            </a:r>
            <a:r>
              <a:rPr lang="es-CO" b="1" dirty="0" err="1">
                <a:solidFill>
                  <a:srgbClr val="0070C0"/>
                </a:solidFill>
              </a:rPr>
              <a:t>multiples</a:t>
            </a:r>
            <a:r>
              <a:rPr lang="es-CO" b="1" dirty="0">
                <a:solidFill>
                  <a:srgbClr val="0070C0"/>
                </a:solidFill>
              </a:rPr>
              <a:t> </a:t>
            </a:r>
          </a:p>
          <a:p>
            <a:r>
              <a:rPr lang="es-CO" b="1" dirty="0">
                <a:solidFill>
                  <a:srgbClr val="0070C0"/>
                </a:solidFill>
              </a:rPr>
              <a:t>                         </a:t>
            </a:r>
            <a:r>
              <a:rPr lang="es-CO" b="1" dirty="0" err="1">
                <a:solidFill>
                  <a:srgbClr val="0070C0"/>
                </a:solidFill>
              </a:rPr>
              <a:t>access</a:t>
            </a:r>
            <a:r>
              <a:rPr lang="es-CO" b="1" dirty="0">
                <a:solidFill>
                  <a:srgbClr val="0070C0"/>
                </a:solidFill>
              </a:rPr>
              <a:t>/</a:t>
            </a:r>
            <a:r>
              <a:rPr lang="es-CO" b="1" dirty="0" err="1">
                <a:solidFill>
                  <a:srgbClr val="0070C0"/>
                </a:solidFill>
              </a:rPr>
              <a:t>collision</a:t>
            </a:r>
            <a:r>
              <a:rPr lang="es-CO" b="1" dirty="0">
                <a:solidFill>
                  <a:srgbClr val="0070C0"/>
                </a:solidFill>
              </a:rPr>
              <a:t> </a:t>
            </a:r>
            <a:r>
              <a:rPr lang="es-CO" b="1" dirty="0" err="1">
                <a:solidFill>
                  <a:srgbClr val="0070C0"/>
                </a:solidFill>
              </a:rPr>
              <a:t>detect</a:t>
            </a:r>
            <a:endParaRPr lang="es-CO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FF0000"/>
                </a:solidFill>
              </a:rPr>
              <a:t>Velocidad</a:t>
            </a:r>
            <a:r>
              <a:rPr lang="es-CO" b="1" dirty="0">
                <a:solidFill>
                  <a:srgbClr val="0070C0"/>
                </a:solidFill>
              </a:rPr>
              <a:t>: 10 Mbps (inicial)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FF0000"/>
                </a:solidFill>
              </a:rPr>
              <a:t>Origen:</a:t>
            </a:r>
            <a:r>
              <a:rPr lang="es-CO" b="1" dirty="0">
                <a:solidFill>
                  <a:srgbClr val="0070C0"/>
                </a:solidFill>
              </a:rPr>
              <a:t>     Ethernet I (1973, 1978)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s-CO" b="1" dirty="0">
                <a:solidFill>
                  <a:srgbClr val="0070C0"/>
                </a:solidFill>
              </a:rPr>
              <a:t> Ethernet II (1980, </a:t>
            </a:r>
            <a:r>
              <a:rPr lang="es-CO" b="1" dirty="0">
                <a:solidFill>
                  <a:srgbClr val="00B050"/>
                </a:solidFill>
              </a:rPr>
              <a:t>DIX</a:t>
            </a:r>
            <a:r>
              <a:rPr lang="es-CO" b="1" dirty="0">
                <a:solidFill>
                  <a:srgbClr val="0070C0"/>
                </a:solidFill>
              </a:rPr>
              <a:t>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s-CO" b="1" dirty="0">
                <a:solidFill>
                  <a:srgbClr val="0070C0"/>
                </a:solidFill>
              </a:rPr>
              <a:t>IEEE 802.3 (1983)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FF0000"/>
                </a:solidFill>
              </a:rPr>
              <a:t>Medio </a:t>
            </a:r>
            <a:r>
              <a:rPr lang="es-CO" b="1" dirty="0" err="1">
                <a:solidFill>
                  <a:srgbClr val="FF0000"/>
                </a:solidFill>
              </a:rPr>
              <a:t>Tx</a:t>
            </a:r>
            <a:r>
              <a:rPr lang="es-CO" b="1" dirty="0">
                <a:solidFill>
                  <a:srgbClr val="0070C0"/>
                </a:solidFill>
              </a:rPr>
              <a:t>: coaxial, par trenzado, 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FF0000"/>
                </a:solidFill>
              </a:rPr>
              <a:t>Estándar: </a:t>
            </a:r>
            <a:r>
              <a:rPr lang="es-CO" b="1" dirty="0">
                <a:solidFill>
                  <a:srgbClr val="0070C0"/>
                </a:solidFill>
              </a:rPr>
              <a:t>IEEE 802.3</a:t>
            </a: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FF0000"/>
                </a:solidFill>
              </a:rPr>
              <a:t>Topologías físicas: </a:t>
            </a:r>
            <a:r>
              <a:rPr lang="es-CO" b="1" dirty="0">
                <a:solidFill>
                  <a:srgbClr val="0070C0"/>
                </a:solidFill>
              </a:rPr>
              <a:t>Bus, estrella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FF0000"/>
                </a:solidFill>
              </a:rPr>
              <a:t>Interfaces</a:t>
            </a:r>
            <a:r>
              <a:rPr lang="es-CO" b="1" dirty="0">
                <a:solidFill>
                  <a:srgbClr val="0070C0"/>
                </a:solidFill>
              </a:rPr>
              <a:t>:  </a:t>
            </a:r>
            <a:r>
              <a:rPr lang="es-CO" b="1" dirty="0" err="1">
                <a:solidFill>
                  <a:srgbClr val="00B050"/>
                </a:solidFill>
              </a:rPr>
              <a:t>VTx</a:t>
            </a:r>
            <a:r>
              <a:rPr lang="es-CO" b="1" dirty="0">
                <a:solidFill>
                  <a:srgbClr val="0070C0"/>
                </a:solidFill>
              </a:rPr>
              <a:t> </a:t>
            </a:r>
            <a:r>
              <a:rPr lang="es-CO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</a:t>
            </a:r>
            <a:r>
              <a:rPr lang="es-CO" b="1" dirty="0">
                <a:solidFill>
                  <a:srgbClr val="0070C0"/>
                </a:solidFill>
              </a:rPr>
              <a:t> </a:t>
            </a:r>
            <a:r>
              <a:rPr lang="es-CO" b="1" dirty="0" err="1">
                <a:solidFill>
                  <a:schemeClr val="accent6">
                    <a:lumMod val="75000"/>
                  </a:schemeClr>
                </a:solidFill>
              </a:rPr>
              <a:t>MedioTx</a:t>
            </a:r>
            <a:r>
              <a:rPr lang="es-CO" b="1" dirty="0">
                <a:solidFill>
                  <a:srgbClr val="0070C0"/>
                </a:solidFill>
              </a:rPr>
              <a:t>:  Ej. 10 Base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FF0000"/>
                </a:solidFill>
              </a:rPr>
              <a:t>Hoy</a:t>
            </a:r>
            <a:r>
              <a:rPr lang="es-CO" b="1" dirty="0">
                <a:solidFill>
                  <a:srgbClr val="0070C0"/>
                </a:solidFill>
              </a:rPr>
              <a:t>: </a:t>
            </a:r>
            <a:r>
              <a:rPr lang="es-CO" b="1" dirty="0" err="1">
                <a:solidFill>
                  <a:srgbClr val="0070C0"/>
                </a:solidFill>
              </a:rPr>
              <a:t>Fast</a:t>
            </a:r>
            <a:r>
              <a:rPr lang="es-CO" b="1" dirty="0">
                <a:solidFill>
                  <a:srgbClr val="0070C0"/>
                </a:solidFill>
              </a:rPr>
              <a:t> </a:t>
            </a:r>
            <a:r>
              <a:rPr lang="es-CO" b="1" dirty="0" err="1">
                <a:solidFill>
                  <a:srgbClr val="0070C0"/>
                </a:solidFill>
              </a:rPr>
              <a:t>ethernet</a:t>
            </a:r>
            <a:r>
              <a:rPr lang="es-CO" b="1" dirty="0">
                <a:solidFill>
                  <a:srgbClr val="0070C0"/>
                </a:solidFill>
              </a:rPr>
              <a:t>: 100 Mbps</a:t>
            </a:r>
          </a:p>
          <a:p>
            <a:pPr marL="560387" indent="-285750">
              <a:buFont typeface="Wingdings" panose="05000000000000000000" pitchFamily="2" charset="2"/>
              <a:buChar char="§"/>
            </a:pPr>
            <a:r>
              <a:rPr lang="es-CO" b="1" dirty="0">
                <a:solidFill>
                  <a:srgbClr val="0070C0"/>
                </a:solidFill>
              </a:rPr>
              <a:t>Gigabit: 1000 Mbps</a:t>
            </a:r>
          </a:p>
          <a:p>
            <a:pPr marL="560387" indent="-285750">
              <a:buFont typeface="Wingdings" panose="05000000000000000000" pitchFamily="2" charset="2"/>
              <a:buChar char="§"/>
            </a:pPr>
            <a:r>
              <a:rPr lang="es-CO" b="1" dirty="0">
                <a:solidFill>
                  <a:srgbClr val="0070C0"/>
                </a:solidFill>
              </a:rPr>
              <a:t>10GEth: 10 </a:t>
            </a:r>
            <a:r>
              <a:rPr lang="es-CO" b="1" dirty="0" err="1">
                <a:solidFill>
                  <a:srgbClr val="0070C0"/>
                </a:solidFill>
              </a:rPr>
              <a:t>Gbps</a:t>
            </a:r>
            <a:endParaRPr lang="es-CO" b="1" dirty="0">
              <a:solidFill>
                <a:srgbClr val="0070C0"/>
              </a:solidFill>
            </a:endParaRPr>
          </a:p>
          <a:p>
            <a:pPr marL="560387" indent="-285750">
              <a:buFont typeface="Wingdings" panose="05000000000000000000" pitchFamily="2" charset="2"/>
              <a:buChar char="§"/>
            </a:pPr>
            <a:r>
              <a:rPr lang="es-CO" b="1" dirty="0">
                <a:solidFill>
                  <a:srgbClr val="0070C0"/>
                </a:solidFill>
              </a:rPr>
              <a:t>40/100G: 40 Gbps, 100Gbps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9F0F-82E9-40EF-8155-82DE595CCFB4}" type="datetime1">
              <a:rPr lang="es-CO" smtClean="0"/>
              <a:t>19/04/2021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Tecnologías LAN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0D3A-9F22-490C-BBAE-439EB400EC92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2821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00B0F0"/>
                </a:solidFill>
              </a:rPr>
              <a:t>Tecnologías de redes LAN</a:t>
            </a:r>
            <a:endParaRPr lang="es-CO" dirty="0"/>
          </a:p>
        </p:txBody>
      </p:sp>
      <p:pic>
        <p:nvPicPr>
          <p:cNvPr id="3074" name="Picture 2" descr="Conceptos básicos de redes - Monografia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64904"/>
            <a:ext cx="459105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6700" y="1412776"/>
            <a:ext cx="244911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B050"/>
                </a:solidFill>
              </a:rPr>
              <a:t>Ethernet</a:t>
            </a:r>
            <a:endParaRPr lang="es-CO" sz="2800" b="1" dirty="0">
              <a:solidFill>
                <a:srgbClr val="00B050"/>
              </a:solidFill>
            </a:endParaRPr>
          </a:p>
        </p:txBody>
      </p:sp>
      <p:sp>
        <p:nvSpPr>
          <p:cNvPr id="4" name="AutoShape 4" descr="tecnologias en redes 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4" y="2708921"/>
            <a:ext cx="3268569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D785-669F-47AF-B28E-5336EE8DA9F1}" type="datetime1">
              <a:rPr lang="es-CO" smtClean="0"/>
              <a:t>19/04/2021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Tecnologías LAN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0D3A-9F22-490C-BBAE-439EB400EC92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3142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176</TotalTime>
  <Words>649</Words>
  <Application>Microsoft Office PowerPoint</Application>
  <PresentationFormat>Presentación en pantalla (4:3)</PresentationFormat>
  <Paragraphs>185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Bookman Old Style</vt:lpstr>
      <vt:lpstr>Calibri</vt:lpstr>
      <vt:lpstr>Gill Sans MT</vt:lpstr>
      <vt:lpstr>Lucida Grande</vt:lpstr>
      <vt:lpstr>Wingdings</vt:lpstr>
      <vt:lpstr>Wingdings 3</vt:lpstr>
      <vt:lpstr>Origen</vt:lpstr>
      <vt:lpstr>Tecnologías de redes LAN</vt:lpstr>
      <vt:lpstr>Tecnologías de redes LAN</vt:lpstr>
      <vt:lpstr>Tecnologías de redes LAN</vt:lpstr>
      <vt:lpstr>Tecnologías de redes LAN</vt:lpstr>
      <vt:lpstr>Tecnologías de redes LAN</vt:lpstr>
      <vt:lpstr>Tecnologías de redes LAN</vt:lpstr>
      <vt:lpstr>Tecnologías de redes LAN</vt:lpstr>
      <vt:lpstr>Tecnologías de redes LAN</vt:lpstr>
      <vt:lpstr>Tecnologías de redes LAN</vt:lpstr>
      <vt:lpstr>Tecnologías de redes LAN</vt:lpstr>
      <vt:lpstr>Tecnologías de redes LAN</vt:lpstr>
      <vt:lpstr>Tecnologías de redes LAN</vt:lpstr>
      <vt:lpstr>Tecnologías de redes LAN</vt:lpstr>
      <vt:lpstr>Tecnologías de redes LAN</vt:lpstr>
      <vt:lpstr>Tecnologías de redes LAN</vt:lpstr>
      <vt:lpstr>Tecnologías de redes LAN</vt:lpstr>
      <vt:lpstr>Tecnologías de redes LAN</vt:lpstr>
      <vt:lpstr>Proyecto 802</vt:lpstr>
      <vt:lpstr>Proyecto 802</vt:lpstr>
      <vt:lpstr>Proyecto 802</vt:lpstr>
      <vt:lpstr>Proyecto 802</vt:lpstr>
      <vt:lpstr>Proyecto 802</vt:lpstr>
      <vt:lpstr>Tecnologías LAN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Tecnologías de redes LAN</dc:title>
  <dc:creator>Jairo Hernández G.</dc:creator>
  <cp:lastModifiedBy>Jairo Hernández Gutiérrez</cp:lastModifiedBy>
  <cp:revision>29</cp:revision>
  <dcterms:created xsi:type="dcterms:W3CDTF">2020-05-15T19:48:35Z</dcterms:created>
  <dcterms:modified xsi:type="dcterms:W3CDTF">2021-04-19T17:23:20Z</dcterms:modified>
</cp:coreProperties>
</file>