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290" r:id="rId1"/>
  </p:sldMasterIdLst>
  <p:notesMasterIdLst>
    <p:notesMasterId r:id="rId79"/>
  </p:notesMasterIdLst>
  <p:sldIdLst>
    <p:sldId id="389" r:id="rId2"/>
    <p:sldId id="448" r:id="rId3"/>
    <p:sldId id="269" r:id="rId4"/>
    <p:sldId id="386" r:id="rId5"/>
    <p:sldId id="482" r:id="rId6"/>
    <p:sldId id="421" r:id="rId7"/>
    <p:sldId id="478" r:id="rId8"/>
    <p:sldId id="495" r:id="rId9"/>
    <p:sldId id="496" r:id="rId10"/>
    <p:sldId id="491" r:id="rId11"/>
    <p:sldId id="492" r:id="rId12"/>
    <p:sldId id="410" r:id="rId13"/>
    <p:sldId id="493" r:id="rId14"/>
    <p:sldId id="413" r:id="rId15"/>
    <p:sldId id="446" r:id="rId16"/>
    <p:sldId id="447" r:id="rId17"/>
    <p:sldId id="494" r:id="rId18"/>
    <p:sldId id="414" r:id="rId19"/>
    <p:sldId id="489" r:id="rId20"/>
    <p:sldId id="488" r:id="rId21"/>
    <p:sldId id="487" r:id="rId22"/>
    <p:sldId id="483" r:id="rId23"/>
    <p:sldId id="450" r:id="rId24"/>
    <p:sldId id="416" r:id="rId25"/>
    <p:sldId id="417" r:id="rId26"/>
    <p:sldId id="451" r:id="rId27"/>
    <p:sldId id="452" r:id="rId28"/>
    <p:sldId id="419" r:id="rId29"/>
    <p:sldId id="453" r:id="rId30"/>
    <p:sldId id="409" r:id="rId31"/>
    <p:sldId id="497" r:id="rId32"/>
    <p:sldId id="334" r:id="rId33"/>
    <p:sldId id="459" r:id="rId34"/>
    <p:sldId id="332" r:id="rId35"/>
    <p:sldId id="461" r:id="rId36"/>
    <p:sldId id="498" r:id="rId37"/>
    <p:sldId id="460" r:id="rId38"/>
    <p:sldId id="499" r:id="rId39"/>
    <p:sldId id="331" r:id="rId40"/>
    <p:sldId id="422" r:id="rId41"/>
    <p:sldId id="339" r:id="rId42"/>
    <p:sldId id="500" r:id="rId43"/>
    <p:sldId id="392" r:id="rId44"/>
    <p:sldId id="501" r:id="rId45"/>
    <p:sldId id="399" r:id="rId46"/>
    <p:sldId id="393" r:id="rId47"/>
    <p:sldId id="398" r:id="rId48"/>
    <p:sldId id="394" r:id="rId49"/>
    <p:sldId id="370" r:id="rId50"/>
    <p:sldId id="462" r:id="rId51"/>
    <p:sldId id="503" r:id="rId52"/>
    <p:sldId id="400" r:id="rId53"/>
    <p:sldId id="333" r:id="rId54"/>
    <p:sldId id="502" r:id="rId55"/>
    <p:sldId id="298" r:id="rId56"/>
    <p:sldId id="344" r:id="rId57"/>
    <p:sldId id="504" r:id="rId58"/>
    <p:sldId id="375" r:id="rId59"/>
    <p:sldId id="458" r:id="rId60"/>
    <p:sldId id="428" r:id="rId61"/>
    <p:sldId id="441" r:id="rId62"/>
    <p:sldId id="463" r:id="rId63"/>
    <p:sldId id="505" r:id="rId64"/>
    <p:sldId id="506" r:id="rId65"/>
    <p:sldId id="507" r:id="rId66"/>
    <p:sldId id="508" r:id="rId67"/>
    <p:sldId id="401" r:id="rId68"/>
    <p:sldId id="509" r:id="rId69"/>
    <p:sldId id="510" r:id="rId70"/>
    <p:sldId id="511" r:id="rId71"/>
    <p:sldId id="514" r:id="rId72"/>
    <p:sldId id="512" r:id="rId73"/>
    <p:sldId id="402" r:id="rId74"/>
    <p:sldId id="513" r:id="rId75"/>
    <p:sldId id="479" r:id="rId76"/>
    <p:sldId id="404" r:id="rId77"/>
    <p:sldId id="259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9" autoAdjust="0"/>
    <p:restoredTop sz="99631" autoAdjust="0"/>
  </p:normalViewPr>
  <p:slideViewPr>
    <p:cSldViewPr>
      <p:cViewPr varScale="1">
        <p:scale>
          <a:sx n="82" d="100"/>
          <a:sy n="82" d="100"/>
        </p:scale>
        <p:origin x="138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28CA-9B34-4E92-82F9-3C55B52376E3}" type="datetimeFigureOut">
              <a:rPr lang="es-CO" smtClean="0"/>
              <a:pPr/>
              <a:t>9/04/2021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5E48C-E053-46B8-9E3F-22346039CC9C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820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C5E48C-E053-46B8-9E3F-22346039CC9C}" type="slidenum">
              <a:rPr lang="es-CO" smtClean="0"/>
              <a:pPr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387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8A71A8-4120-44AA-B734-0F85F414FB0B}" type="datetime1">
              <a:rPr lang="es-CO" smtClean="0"/>
              <a:t>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4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64C7D-8A78-476F-A2B5-8F2F58DBEAF8}" type="datetime1">
              <a:rPr lang="es-CO" smtClean="0"/>
              <a:t>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007F-FADE-47F5-AD73-C53778D62F2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65538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64C7D-8A78-476F-A2B5-8F2F58DBEAF8}" type="datetime1">
              <a:rPr lang="es-CO" smtClean="0"/>
              <a:t>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007F-FADE-47F5-AD73-C53778D62F2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526405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64C7D-8A78-476F-A2B5-8F2F58DBEAF8}" type="datetime1">
              <a:rPr lang="es-CO" smtClean="0"/>
              <a:t>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007F-FADE-47F5-AD73-C53778D62F2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83312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1A661F-B803-4CF7-A372-11A21C3C4BE7}" type="datetime1">
              <a:rPr lang="es-CO" smtClean="0"/>
              <a:t>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68EDE-F2C6-4E45-80A8-48202661F229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551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64C7D-8A78-476F-A2B5-8F2F58DBEAF8}" type="datetime1">
              <a:rPr lang="es-CO" smtClean="0"/>
              <a:t>9/04/2021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007F-FADE-47F5-AD73-C53778D62F2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26187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64C7D-8A78-476F-A2B5-8F2F58DBEAF8}" type="datetime1">
              <a:rPr lang="es-CO" smtClean="0"/>
              <a:t>9/04/2021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007F-FADE-47F5-AD73-C53778D62F2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68161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64C7D-8A78-476F-A2B5-8F2F58DBEAF8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007F-FADE-47F5-AD73-C53778D62F2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471706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E275DD-9484-4FDC-A4A2-C76D96CE0FFF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2325B-2626-46EE-AFEF-E326B0F8806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46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64C7D-8A78-476F-A2B5-8F2F58DBEAF8}" type="datetime1">
              <a:rPr lang="es-CO" smtClean="0"/>
              <a:t>9/04/2021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007F-FADE-47F5-AD73-C53778D62F2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394021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64C7D-8A78-476F-A2B5-8F2F58DBEAF8}" type="datetime1">
              <a:rPr lang="es-CO" smtClean="0"/>
              <a:t>9/04/2021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7007F-FADE-47F5-AD73-C53778D62F2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369257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464C7D-8A78-476F-A2B5-8F2F58DBEAF8}" type="datetime1">
              <a:rPr lang="es-CO" smtClean="0"/>
              <a:t>9/04/2021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9E7007F-FADE-47F5-AD73-C53778D62F2F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5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siemon.com/standards/tia-standards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s://blog.siemon.com/standards/iso-iec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hyperlink" Target="http://www.eia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Subtítulo"/>
          <p:cNvSpPr txBox="1">
            <a:spLocks/>
          </p:cNvSpPr>
          <p:nvPr/>
        </p:nvSpPr>
        <p:spPr bwMode="auto">
          <a:xfrm>
            <a:off x="683568" y="1016341"/>
            <a:ext cx="7632848" cy="523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0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Conceptos y principios </a:t>
            </a:r>
          </a:p>
          <a:p>
            <a:pPr marL="0" indent="0" algn="ctr">
              <a:buNone/>
            </a:pPr>
            <a:r>
              <a:rPr lang="es-ES" sz="40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de Cableado Estructurado</a:t>
            </a:r>
          </a:p>
          <a:p>
            <a:pPr marL="0" indent="0">
              <a:buNone/>
            </a:pP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  <a:p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  <a:p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57" y="2341731"/>
            <a:ext cx="3182937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771800" y="5589240"/>
            <a:ext cx="577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				</a:t>
            </a:r>
            <a:r>
              <a:rPr lang="es-CO" sz="1400" dirty="0"/>
              <a:t>Ing. Jairo Hernández G.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4BEFF6-BF88-4327-9621-AD588F4FDE70}" type="datetime1">
              <a:rPr lang="es-CO" smtClean="0"/>
              <a:t>9/04/2021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4B16D-8D2F-47D2-9D56-4E42FFA24551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950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40059"/>
            <a:ext cx="5976664" cy="384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707904" y="5778715"/>
            <a:ext cx="5096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hlinkClick r:id="rId3"/>
              </a:rPr>
              <a:t>https://blog.siemon.com/standards/tia-standards</a:t>
            </a:r>
            <a:endParaRPr lang="es-CO" dirty="0"/>
          </a:p>
          <a:p>
            <a:endParaRPr lang="es-CO" dirty="0"/>
          </a:p>
        </p:txBody>
      </p:sp>
      <p:sp>
        <p:nvSpPr>
          <p:cNvPr id="3" name="2 CuadroTexto"/>
          <p:cNvSpPr txBox="1"/>
          <p:nvPr/>
        </p:nvSpPr>
        <p:spPr>
          <a:xfrm>
            <a:off x="2051720" y="739840"/>
            <a:ext cx="46865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Nuevas normas EITA/TIA  </a:t>
            </a:r>
          </a:p>
          <a:p>
            <a:pPr algn="ctr"/>
            <a:r>
              <a:rPr lang="es-CO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(Marzo, 2020)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7D8E2C-D7ED-4F2C-93FF-B1DD57883A22}" type="datetime1">
              <a:rPr lang="es-CO" smtClean="0"/>
              <a:t>9/04/2021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7881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707904" y="5778715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hlinkClick r:id="rId2"/>
              </a:rPr>
              <a:t>https://blog.siemon.com/standards/iso-iec</a:t>
            </a:r>
            <a:endParaRPr lang="es-CO" dirty="0"/>
          </a:p>
        </p:txBody>
      </p:sp>
      <p:sp>
        <p:nvSpPr>
          <p:cNvPr id="3" name="2 CuadroTexto"/>
          <p:cNvSpPr txBox="1"/>
          <p:nvPr/>
        </p:nvSpPr>
        <p:spPr>
          <a:xfrm>
            <a:off x="2915816" y="836712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Normas ISO/IEC</a:t>
            </a:r>
            <a:endParaRPr lang="es-CO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600200"/>
            <a:ext cx="566737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AB25AD-9C91-415B-A460-657449B3468C}" type="datetime1">
              <a:rPr lang="es-CO" smtClean="0"/>
              <a:t>9/04/2021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1707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899592" y="410454"/>
            <a:ext cx="7035694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PRINCIPALES NORMAS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EIA/TIA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838269" y="1551002"/>
            <a:ext cx="7887820" cy="4896544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s-ES" sz="1500" b="1" dirty="0">
                <a:latin typeface="Gill Sans MT" pitchFamily="34" charset="0"/>
              </a:rPr>
              <a:t>TIA 568	Estándar inicial (1993)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endParaRPr lang="es-ES" sz="1500" b="1" dirty="0">
              <a:latin typeface="Gill Sans MT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s-ES" sz="1500" b="1" dirty="0">
                <a:latin typeface="Gill Sans MT" pitchFamily="34" charset="0"/>
              </a:rPr>
              <a:t>TIA 568A	Normas sobre cableado de telecomunicaciones en edificios 			</a:t>
            </a:r>
            <a:r>
              <a:rPr lang="es-ES" sz="1500" b="1" u="sng" dirty="0">
                <a:latin typeface="Gill Sans MT" pitchFamily="34" charset="0"/>
              </a:rPr>
              <a:t>comerciales</a:t>
            </a:r>
            <a:r>
              <a:rPr lang="es-ES" sz="1500" b="1" dirty="0">
                <a:latin typeface="Gill Sans MT" pitchFamily="34" charset="0"/>
              </a:rPr>
              <a:t>. (1995)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endParaRPr lang="es-ES" sz="1500" b="1" dirty="0">
              <a:latin typeface="Gill Sans MT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s-ES" sz="1500" b="1" dirty="0">
                <a:latin typeface="Gill Sans MT" pitchFamily="34" charset="0"/>
              </a:rPr>
              <a:t>TIA 568B	Normas sobre cableado de telecomunicaciones en edificios 			</a:t>
            </a:r>
            <a:r>
              <a:rPr lang="es-ES" sz="1500" b="1" u="sng" dirty="0">
                <a:latin typeface="Gill Sans MT" pitchFamily="34" charset="0"/>
              </a:rPr>
              <a:t>comerciales</a:t>
            </a:r>
            <a:r>
              <a:rPr lang="es-ES" sz="1500" b="1" dirty="0">
                <a:latin typeface="Gill Sans MT" pitchFamily="34" charset="0"/>
              </a:rPr>
              <a:t>. (2001). </a:t>
            </a:r>
          </a:p>
          <a:p>
            <a:pPr eaLnBrk="1" hangingPunct="1"/>
            <a:r>
              <a:rPr lang="es-ES" sz="1500" b="1" dirty="0">
                <a:latin typeface="Gill Sans MT" pitchFamily="34" charset="0"/>
              </a:rPr>
              <a:t>	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500" b="1" dirty="0">
                <a:latin typeface="Gill Sans MT" pitchFamily="34" charset="0"/>
              </a:rPr>
              <a:t>TIA 568C	</a:t>
            </a:r>
            <a:r>
              <a:rPr lang="es-CO" sz="1500" b="1" dirty="0">
                <a:latin typeface="Gill Sans MT" pitchFamily="34" charset="0"/>
              </a:rPr>
              <a:t>Estándar para el Cableado de Telecomunicaciones 				</a:t>
            </a:r>
            <a:r>
              <a:rPr lang="es-CO" sz="1500" b="1" u="sng" dirty="0">
                <a:latin typeface="Gill Sans MT" pitchFamily="34" charset="0"/>
              </a:rPr>
              <a:t>Genérico</a:t>
            </a:r>
            <a:r>
              <a:rPr lang="es-CO" sz="1500" b="1" dirty="0">
                <a:latin typeface="Gill Sans MT" pitchFamily="34" charset="0"/>
              </a:rPr>
              <a:t> para instalaciones de Clientes. (2009)</a:t>
            </a:r>
          </a:p>
          <a:p>
            <a:pPr marL="285750" indent="-285750">
              <a:buFont typeface="Arial" pitchFamily="34" charset="0"/>
              <a:buChar char="•"/>
            </a:pPr>
            <a:endParaRPr lang="es-CO" sz="1500" b="1" dirty="0">
              <a:latin typeface="Gill Sans M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ANSI/TIA-568.0-D “Generic Telecommunications Cabling for Customer 	Premises” (2015)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u="sng" dirty="0">
                <a:solidFill>
                  <a:srgbClr val="00B0F0"/>
                </a:solidFill>
              </a:rPr>
              <a:t>ANSI/TIA-568.0-E</a:t>
            </a:r>
            <a:r>
              <a:rPr lang="en-US" sz="1600" b="1" dirty="0">
                <a:solidFill>
                  <a:srgbClr val="00B0F0"/>
                </a:solidFill>
              </a:rPr>
              <a:t> “Generic Telecommunications Cabling for Customer Premises” was developed by the TIA TR‑42.1 Commercial Building Cabling Subcommittee and originally published in March, 2020.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500" b="1" dirty="0">
              <a:solidFill>
                <a:srgbClr val="FF0000"/>
              </a:solidFill>
              <a:latin typeface="Gill Sans MT" pitchFamily="34" charset="0"/>
            </a:endParaRPr>
          </a:p>
          <a:p>
            <a:pPr eaLnBrk="1" hangingPunct="1"/>
            <a:endParaRPr lang="es-ES" sz="1500" b="1" dirty="0">
              <a:latin typeface="Gill Sans MT" pitchFamily="34" charset="0"/>
            </a:endParaRPr>
          </a:p>
          <a:p>
            <a:pPr marL="342900" indent="-342900" algn="ctr" eaLnBrk="1" hangingPunct="1">
              <a:buFont typeface="Arial" pitchFamily="34" charset="0"/>
              <a:buChar char="•"/>
            </a:pPr>
            <a:endParaRPr lang="es-ES" sz="2000" dirty="0">
              <a:latin typeface="Gill Sans MT" pitchFamily="34" charset="0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2F2F5A-A18B-46E1-A996-A32FE7A29F03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391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26883" y="345371"/>
            <a:ext cx="7035694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PRINCIPALES NORMAS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EIA/TIA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838269" y="1188275"/>
            <a:ext cx="7887820" cy="4896544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es-ES" sz="1500" b="1" dirty="0">
              <a:latin typeface="Gill Sans MT" pitchFamily="34" charset="0"/>
            </a:endParaRPr>
          </a:p>
          <a:p>
            <a:pPr eaLnBrk="1" hangingPunct="1"/>
            <a:endParaRPr lang="es-ES" sz="1500" b="1" dirty="0">
              <a:latin typeface="Gill Sans MT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s-ES" sz="1600" b="1" dirty="0">
                <a:latin typeface="Gill Sans MT" pitchFamily="34" charset="0"/>
              </a:rPr>
              <a:t>TIA 569	Norma de edificios comerciales para canalizaciones y 				espacios.</a:t>
            </a:r>
          </a:p>
          <a:p>
            <a:pPr eaLnBrk="1" hangingPunct="1"/>
            <a:endParaRPr lang="es-ES" sz="1600" b="1" dirty="0">
              <a:latin typeface="Gill Sans MT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s-ES" sz="1600" b="1" dirty="0">
                <a:latin typeface="Gill Sans MT" pitchFamily="34" charset="0"/>
              </a:rPr>
              <a:t>TIA 570	Norma para cableado residencial.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endParaRPr lang="es-ES" sz="1600" b="1" dirty="0">
              <a:latin typeface="Gill Sans MT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s-ES" sz="1600" b="1" dirty="0">
                <a:latin typeface="Gill Sans MT" pitchFamily="34" charset="0"/>
              </a:rPr>
              <a:t>TIA 606	Norma para administración de infraestructura de edificios 				comerciales.</a:t>
            </a:r>
          </a:p>
          <a:p>
            <a:pPr eaLnBrk="1" hangingPunct="1"/>
            <a:endParaRPr lang="es-ES" sz="1600" b="1" dirty="0">
              <a:latin typeface="Gill Sans MT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s-ES" sz="1600" b="1" dirty="0">
                <a:latin typeface="Gill Sans MT" pitchFamily="34" charset="0"/>
              </a:rPr>
              <a:t>TIA 607	Requisitos de conexión a tierra y conexión eléctrica de 				edificios  comerciales.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endParaRPr lang="es-ES" sz="1600" b="1" dirty="0">
              <a:latin typeface="Gill Sans MT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s-ES" sz="1600" b="1" dirty="0">
                <a:latin typeface="Gill Sans MT" pitchFamily="34" charset="0"/>
              </a:rPr>
              <a:t>TIA 758	Norma de telecomunicaciones para planta externa.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endParaRPr lang="es-ES" sz="1600" b="1" dirty="0">
              <a:latin typeface="Gill Sans MT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s-ES" sz="1600" b="1" dirty="0">
                <a:latin typeface="Gill Sans MT" pitchFamily="34" charset="0"/>
              </a:rPr>
              <a:t>TIA 942A	Norma de infraestructura de comunicaciones para centro de 				datos</a:t>
            </a:r>
          </a:p>
          <a:p>
            <a:pPr marL="342900" indent="-342900" algn="ctr" eaLnBrk="1" hangingPunct="1">
              <a:buFont typeface="Arial" pitchFamily="34" charset="0"/>
              <a:buChar char="•"/>
            </a:pPr>
            <a:endParaRPr lang="es-ES" sz="2000" dirty="0">
              <a:latin typeface="Gill Sans MT" pitchFamily="34" charset="0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63BFCF-CF1D-4E43-B370-BE19E200C756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134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33400" y="1981200"/>
            <a:ext cx="4110038" cy="3352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15426" y="2820753"/>
            <a:ext cx="771314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dirty="0">
                <a:latin typeface="Gill Sans MT"/>
              </a:rPr>
              <a:t>Vigente a partir del 2009</a:t>
            </a: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dirty="0">
                <a:latin typeface="Gill Sans MT"/>
              </a:rPr>
              <a:t>Incluye las adendas realizadas al estándar 568B.</a:t>
            </a:r>
          </a:p>
          <a:p>
            <a:pPr marL="285750" indent="-285750" algn="just" eaLnBrk="1" hangingPunct="1">
              <a:buFont typeface="Wingdings" pitchFamily="2" charset="2"/>
              <a:buChar char="ü"/>
            </a:pPr>
            <a:endParaRPr lang="es-ES" sz="1400" dirty="0">
              <a:latin typeface="Gill Sans MT"/>
            </a:endParaRPr>
          </a:p>
          <a:p>
            <a:pPr algn="just" eaLnBrk="1" hangingPunct="1"/>
            <a:r>
              <a:rPr lang="es-ES" sz="1400" b="1" u="sng" dirty="0">
                <a:latin typeface="Gill Sans MT"/>
              </a:rPr>
              <a:t>CAPITULOS:</a:t>
            </a: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v"/>
            </a:pPr>
            <a:r>
              <a:rPr lang="es-ES" sz="1400" b="1" dirty="0">
                <a:latin typeface="Gill Sans MT"/>
              </a:rPr>
              <a:t>ANSI/TIA/EIA-568-C-.0. </a:t>
            </a:r>
            <a:r>
              <a:rPr lang="es-ES" sz="1400" dirty="0">
                <a:latin typeface="Gill Sans MT"/>
              </a:rPr>
              <a:t>Requerimientos genéricos de cableado estructurado.(topologías, distancias, desempeño, pruebas)</a:t>
            </a:r>
            <a:endParaRPr lang="es-ES" sz="1400" b="1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v"/>
            </a:pPr>
            <a:endParaRPr lang="es-ES" sz="1400" b="1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v"/>
            </a:pPr>
            <a:r>
              <a:rPr lang="es-ES" sz="1400" b="1" dirty="0">
                <a:latin typeface="Gill Sans MT"/>
              </a:rPr>
              <a:t>ANSI/TIA/EIA-568-C-.1. </a:t>
            </a:r>
            <a:r>
              <a:rPr lang="es-ES" sz="1400" dirty="0">
                <a:latin typeface="Gill Sans MT"/>
              </a:rPr>
              <a:t>Requerimientos de cableado estructurado par edificaciones comerciales (3.000 y 1.000.000 metros cuadrados – 50.000 usuarios).</a:t>
            </a:r>
          </a:p>
          <a:p>
            <a:pPr marL="285750" indent="-285750" algn="just" eaLnBrk="1" hangingPunct="1">
              <a:buFont typeface="Wingdings" pitchFamily="2" charset="2"/>
              <a:buChar char="v"/>
            </a:pPr>
            <a:endParaRPr lang="es-ES" sz="1400" dirty="0">
              <a:latin typeface="Gill Sans MT"/>
            </a:endParaRPr>
          </a:p>
          <a:p>
            <a:pPr marL="285750" indent="-285750" eaLnBrk="1" hangingPunct="1">
              <a:buFont typeface="Wingdings" pitchFamily="2" charset="2"/>
              <a:buChar char="v"/>
            </a:pPr>
            <a:r>
              <a:rPr lang="es-ES" sz="1400" b="1" dirty="0">
                <a:latin typeface="Gill Sans MT"/>
              </a:rPr>
              <a:t>ANSI/TIA/EIA-568-C.2. </a:t>
            </a:r>
            <a:r>
              <a:rPr lang="es-ES" sz="1400" dirty="0">
                <a:latin typeface="Gill Sans MT"/>
              </a:rPr>
              <a:t>Definición de los componentes del sistema de cableado de cobre.</a:t>
            </a:r>
          </a:p>
          <a:p>
            <a:pPr marL="285750" indent="-285750" eaLnBrk="1" hangingPunct="1">
              <a:buFont typeface="Wingdings" pitchFamily="2" charset="2"/>
              <a:buChar char="v"/>
            </a:pPr>
            <a:endParaRPr lang="es-ES" sz="1400" dirty="0">
              <a:latin typeface="Gill Sans MT"/>
            </a:endParaRPr>
          </a:p>
          <a:p>
            <a:pPr marL="285750" indent="-285750" eaLnBrk="1" hangingPunct="1">
              <a:buFont typeface="Wingdings" pitchFamily="2" charset="2"/>
              <a:buChar char="v"/>
            </a:pPr>
            <a:r>
              <a:rPr lang="es-ES" sz="1400" b="1" dirty="0">
                <a:latin typeface="Gill Sans MT"/>
              </a:rPr>
              <a:t>ANSI/TIA/EIA-568-C-.3. </a:t>
            </a:r>
            <a:r>
              <a:rPr lang="es-ES" sz="1400" dirty="0">
                <a:latin typeface="Gill Sans MT"/>
              </a:rPr>
              <a:t>Definición de los componentes del sistema de cableado en fibra. </a:t>
            </a:r>
          </a:p>
          <a:p>
            <a:pPr marL="285750" indent="-285750" eaLnBrk="1" hangingPunct="1">
              <a:buFont typeface="Wingdings" pitchFamily="2" charset="2"/>
              <a:buChar char="v"/>
            </a:pPr>
            <a:endParaRPr lang="es-ES" sz="1400" dirty="0">
              <a:latin typeface="Gill Sans MT"/>
            </a:endParaRPr>
          </a:p>
          <a:p>
            <a:pPr algn="just" eaLnBrk="1" hangingPunct="1">
              <a:buFont typeface="Arial" pitchFamily="34" charset="0"/>
              <a:buChar char="•"/>
            </a:pPr>
            <a:endParaRPr lang="es-ES" sz="1400" dirty="0">
              <a:latin typeface="Gill Sans MT"/>
            </a:endParaRPr>
          </a:p>
          <a:p>
            <a:pPr algn="just" eaLnBrk="1" hangingPunct="1">
              <a:buFont typeface="Arial" pitchFamily="34" charset="0"/>
              <a:buChar char="•"/>
            </a:pPr>
            <a:endParaRPr lang="es-ES" sz="1400" dirty="0">
              <a:latin typeface="Tahoma" pitchFamily="34" charset="0"/>
            </a:endParaRPr>
          </a:p>
          <a:p>
            <a:pPr marL="171450" indent="-171450" algn="just" eaLnBrk="1" hangingPunct="1">
              <a:buFont typeface="Wingdings" pitchFamily="2" charset="2"/>
              <a:buChar char="ü"/>
            </a:pPr>
            <a:endParaRPr lang="es-ES" sz="1400" dirty="0">
              <a:latin typeface="Tahoma" pitchFamily="34" charset="0"/>
            </a:endParaRPr>
          </a:p>
          <a:p>
            <a:pPr algn="just" eaLnBrk="1" hangingPunct="1"/>
            <a:endParaRPr lang="es-ES" sz="1400" dirty="0">
              <a:latin typeface="Gill Sans MT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166131" y="531729"/>
            <a:ext cx="4731438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EIA/TIA 568-C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33400" y="996069"/>
            <a:ext cx="8040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Estándar para el Cableado de Telecomunicaciones Genérico para instalaciones de Clientes.</a:t>
            </a:r>
            <a:endParaRPr lang="es-CO" sz="2800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E2F410-4002-4983-B16A-F2C182F457D8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15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33400" y="1981200"/>
            <a:ext cx="4110038" cy="3352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86864" y="1461356"/>
            <a:ext cx="771314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es-ES" sz="14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ANSI/TIA/EIA-568-C-.0. </a:t>
            </a:r>
          </a:p>
          <a:p>
            <a:pPr algn="just" eaLnBrk="1" hangingPunct="1"/>
            <a:endParaRPr lang="es-ES" sz="14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  <a:p>
            <a:pPr algn="just" eaLnBrk="1" hangingPunct="1"/>
            <a:r>
              <a:rPr lang="es-ES" sz="14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Requerimientos genéricos de cableado estructurado (topologías, distancias, desempeño, pruebas).</a:t>
            </a: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dirty="0">
                <a:latin typeface="Gill Sans MT"/>
              </a:rPr>
              <a:t>Define parámetros genéricos para los lugares de aplicaciones particulares que no estén definidos en otras normas.</a:t>
            </a: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algn="just"/>
            <a:r>
              <a:rPr lang="es-ES" sz="14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ANSI/TIA/EIA-568-C-.1. Requerimientos de cableado estructurado par edificaciones comerciales (3.000 y 1.000.000 metros cuadrados – 50.000 usuarios).</a:t>
            </a: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dirty="0">
                <a:latin typeface="Gill Sans MT"/>
              </a:rPr>
              <a:t>Requisitos generales de cableado comercial. Topologías, prácticas de instalación, pruebas de campo. </a:t>
            </a: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marL="285750" indent="-285750" eaLnBrk="1" hangingPunct="1">
              <a:buFont typeface="Wingdings" pitchFamily="2" charset="2"/>
              <a:buChar char="v"/>
            </a:pPr>
            <a:r>
              <a:rPr lang="es-ES" sz="14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ANSI/TIA/EIA-568-C.2. Definición de los componentes del sistema de cableado de cobre.</a:t>
            </a:r>
          </a:p>
          <a:p>
            <a:pPr eaLnBrk="1" hangingPunct="1"/>
            <a:endParaRPr lang="es-ES" sz="14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400" dirty="0">
                <a:latin typeface="Gill Sans MT"/>
              </a:rPr>
              <a:t>Define requerimientos mínimos de cada uno de los componentes del canal de comunicaciones en cobre. Categorías 3, 5e, 6 y 6A.</a:t>
            </a:r>
          </a:p>
          <a:p>
            <a:endParaRPr lang="es-ES" sz="1400" dirty="0">
              <a:latin typeface="Gill Sans MT"/>
            </a:endParaRP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algn="just" eaLnBrk="1" hangingPunct="1">
              <a:buFont typeface="Arial" pitchFamily="34" charset="0"/>
              <a:buChar char="•"/>
            </a:pPr>
            <a:endParaRPr lang="es-ES" sz="1400" dirty="0">
              <a:latin typeface="Tahoma" pitchFamily="34" charset="0"/>
            </a:endParaRPr>
          </a:p>
          <a:p>
            <a:pPr marL="171450" indent="-171450" algn="just" eaLnBrk="1" hangingPunct="1">
              <a:buFont typeface="Wingdings" pitchFamily="2" charset="2"/>
              <a:buChar char="ü"/>
            </a:pPr>
            <a:endParaRPr lang="es-ES" sz="1400" dirty="0">
              <a:latin typeface="Tahoma" pitchFamily="34" charset="0"/>
            </a:endParaRPr>
          </a:p>
          <a:p>
            <a:pPr algn="just" eaLnBrk="1" hangingPunct="1"/>
            <a:endParaRPr lang="es-ES" sz="1400" dirty="0">
              <a:latin typeface="Gill Sans MT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123728" y="404664"/>
            <a:ext cx="4731438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EIA/TIA 568-C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86181F-F899-4074-9BA1-DE065542AEDE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224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33400" y="1981200"/>
            <a:ext cx="4110038" cy="3352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15426" y="1564901"/>
            <a:ext cx="77131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buFont typeface="Wingdings" pitchFamily="2" charset="2"/>
              <a:buChar char="v"/>
            </a:pPr>
            <a:r>
              <a:rPr lang="es-ES" sz="14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ANSI/TIA/EIA-568-C-.3. Definición de los componentes del sistema de cableado en fibra. </a:t>
            </a: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dirty="0">
                <a:latin typeface="Gill Sans MT"/>
              </a:rPr>
              <a:t>Definen requerimientos de componentes para canales en fibra óptica.  Fibra </a:t>
            </a:r>
            <a:r>
              <a:rPr lang="es-ES" sz="1400" dirty="0" err="1">
                <a:latin typeface="Gill Sans MT"/>
              </a:rPr>
              <a:t>monomodo</a:t>
            </a:r>
            <a:r>
              <a:rPr lang="es-ES" sz="1400" dirty="0">
                <a:latin typeface="Gill Sans MT"/>
              </a:rPr>
              <a:t>, fibras OM1, OM2 y OM3,  OM4 ,más todos los accesorios. </a:t>
            </a: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dirty="0">
                <a:latin typeface="Gill Sans MT"/>
              </a:rPr>
              <a:t>Ya se incluyen los conectores de alta densidad: MPO y MTP.</a:t>
            </a:r>
            <a:endParaRPr lang="es-ES" sz="1400" dirty="0">
              <a:latin typeface="Gill Sans MT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907704" y="354627"/>
            <a:ext cx="4731438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EIA/TIA 568-C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3140968"/>
            <a:ext cx="61880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98FC5-8150-4692-B9E8-7C4B31BC91CA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140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87624" y="404664"/>
            <a:ext cx="7035694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PRINCIPALES NORMAS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EIA/TIA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03548" y="1216482"/>
            <a:ext cx="813690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Cambios importantes de </a:t>
            </a: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</a:t>
            </a:r>
            <a:r>
              <a:rPr lang="es-CO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I/TIA-568.0-E</a:t>
            </a: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CO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Se recomienda que se desplieguen dos cables de categoría 6A o superior en cada punto de acceso inalámbrico.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Se han añadido como elementos funcionales los conectores de punto de conexión horizontal y las topologías del subsistema de cableado 1 que soportan las conexiones del sistema del edificio y de los dispositivos fuera del área de trabajo.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Se ha añadido la definición de un conector de punto de consolidación y se ha redefinido el punto de consolidación como un conjunto de conectores de punto de consolidación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Se ha añadido la definición de un punto de conexión horizontal y se ha redefinido el punto de conexión horizontal como un conjunto de conectores de punto de conexión horizontal.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El cálculo de los canales para soportar el equivalente a 90 m de cable de enlace permanente y 10 m de </a:t>
            </a:r>
            <a:r>
              <a:rPr lang="es-CO" sz="1400" dirty="0" err="1"/>
              <a:t>patch</a:t>
            </a:r>
            <a:r>
              <a:rPr lang="es-CO" sz="1400" dirty="0"/>
              <a:t> </a:t>
            </a:r>
            <a:r>
              <a:rPr lang="es-CO" sz="1400" dirty="0" err="1"/>
              <a:t>cords</a:t>
            </a:r>
            <a:r>
              <a:rPr lang="es-CO" sz="1400" dirty="0"/>
              <a:t> con un factor de desclasificación de pérdidas de inserción de 1,2 se ha revisado para que se ajuste a la norma TIA-568-2.D, que da cabida a una gama más amplia de longitudes de cable y factores de desclasificación.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Los cordones con un factor de pérdida de inserción de 1,95 (típicamente 28 AWG) están ahora permitidos.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/>
              <a:t>Se ha incorporado el contenido de TIA-568.0-D-1 (Referencias actualizadas, acomodación de nuevos tipos de medios)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47D356-8EB1-4F5A-A9D3-1A9FC7B9241E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3975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73376" y="1548928"/>
            <a:ext cx="7924800" cy="128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CONCEPTOS BÁSICOS DE </a:t>
            </a:r>
          </a:p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TRANSMISIÓN EN COBRE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33895"/>
            <a:ext cx="3955005" cy="296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1D5B24-9BFD-4D96-9451-614A094BA002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028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403648" y="368066"/>
            <a:ext cx="6624736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PRUEBAS DE CERTIFICACIÓN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" b="9913"/>
          <a:stretch/>
        </p:blipFill>
        <p:spPr bwMode="auto">
          <a:xfrm>
            <a:off x="2387701" y="2276872"/>
            <a:ext cx="4116029" cy="36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464442" cy="80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2C25E2-A625-40CD-89BD-79E39C258983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02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95536" y="3002348"/>
            <a:ext cx="38884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GENERALIDADES…</a:t>
            </a:r>
          </a:p>
        </p:txBody>
      </p:sp>
      <p:pic>
        <p:nvPicPr>
          <p:cNvPr id="7171" name="Picture 3" descr="D:\Mis Documentos\Mis Documentos\CONSULTA\Mercadeo\IMAGENES MILA\03 Caja abier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93111"/>
            <a:ext cx="4572000" cy="304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41DC9F-4809-4B30-B4E9-1A94EF1B37FF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794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475656" y="483349"/>
            <a:ext cx="6552728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UNIDADES DE MEDIDA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88" y="1556792"/>
            <a:ext cx="4316730" cy="62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3" y="1643663"/>
            <a:ext cx="3675888" cy="65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6"/>
          <a:stretch/>
        </p:blipFill>
        <p:spPr bwMode="auto">
          <a:xfrm>
            <a:off x="683568" y="2924944"/>
            <a:ext cx="8096250" cy="205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24EC41-8C52-4197-958E-8F874F4D4E09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587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5" y="1268760"/>
            <a:ext cx="832485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187624" y="203886"/>
            <a:ext cx="662473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INFORMACIÓN DE LA HOJA DE DATOS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CD7D79-6191-4C6D-B810-A31BF37D6A21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635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59632" y="418399"/>
            <a:ext cx="6817549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A. ATENUACIÓN  (IL)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071934" y="1484784"/>
            <a:ext cx="4643470" cy="1800200"/>
          </a:xfrm>
          <a:prstGeom prst="rect">
            <a:avLst/>
          </a:prstGeom>
        </p:spPr>
        <p:txBody>
          <a:bodyPr/>
          <a:lstStyle/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Se conoce también como Pérdidas de Inserción.</a:t>
            </a:r>
          </a:p>
          <a:p>
            <a:pPr marL="285750" indent="-285750" algn="just" eaLnBrk="1" hangingPunct="1">
              <a:buFont typeface="Wingdings" pitchFamily="2" charset="2"/>
              <a:buChar char="ü"/>
            </a:pPr>
            <a:endParaRPr lang="es-ES" sz="1400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dirty="0">
                <a:latin typeface="Gill Sans MT"/>
              </a:rPr>
              <a:t>Se expresa normalmente en dB (decibeles).</a:t>
            </a:r>
          </a:p>
          <a:p>
            <a:pPr marL="285750" indent="-285750" algn="just" eaLnBrk="1" hangingPunct="1">
              <a:buFont typeface="Wingdings" pitchFamily="2" charset="2"/>
              <a:buChar char="ü"/>
            </a:pPr>
            <a:endParaRPr lang="es-ES" sz="1400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dirty="0">
                <a:latin typeface="Gill Sans MT"/>
              </a:rPr>
              <a:t>Expresa la perdida de amplitud de la señal a lo largo del cable. </a:t>
            </a:r>
          </a:p>
          <a:p>
            <a:pPr algn="just" eaLnBrk="1" hangingPunct="1"/>
            <a:endParaRPr lang="es-ES" sz="1400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Deseables valores bajos</a:t>
            </a:r>
            <a:endParaRPr lang="es-ES_tradnl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</p:txBody>
      </p:sp>
      <p:pic>
        <p:nvPicPr>
          <p:cNvPr id="7" name="Picture 2" descr="http://www.ctv.es/USERS/leo_marivi/Image1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483" y="2137095"/>
            <a:ext cx="364333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4477860" y="3457553"/>
            <a:ext cx="4237543" cy="246221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s-ES_tradnl" sz="1400" dirty="0">
                <a:latin typeface="Gill Sans MT"/>
              </a:rPr>
              <a:t>Se debe a:</a:t>
            </a:r>
          </a:p>
          <a:p>
            <a:pPr algn="just" eaLnBrk="1" hangingPunct="1"/>
            <a:endParaRPr lang="es-ES_tradnl" sz="1400" dirty="0">
              <a:latin typeface="Gill Sans MT"/>
            </a:endParaRPr>
          </a:p>
          <a:p>
            <a:pPr algn="just" eaLnBrk="1" hangingPunct="1">
              <a:buFont typeface="Arial" pitchFamily="34" charset="0"/>
              <a:buChar char="•"/>
            </a:pPr>
            <a:r>
              <a:rPr lang="es-ES_tradnl" sz="1400" dirty="0">
                <a:latin typeface="Gill Sans MT"/>
              </a:rPr>
              <a:t> </a:t>
            </a:r>
            <a:r>
              <a:rPr lang="es-ES" sz="1400" dirty="0">
                <a:latin typeface="Gill Sans MT"/>
              </a:rPr>
              <a:t>Características eléctricas del cable. 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Gill Sans MT"/>
              </a:rPr>
              <a:t> Materiales y construcción.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Gill Sans MT"/>
              </a:rPr>
              <a:t>  Reflejos por cambios en la impedancia. 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Gill Sans MT"/>
              </a:rPr>
              <a:t> Frecuencia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Gill Sans MT"/>
              </a:rPr>
              <a:t> Temperatura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Gill Sans MT"/>
              </a:rPr>
              <a:t> Longitud del enlace.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Gill Sans MT"/>
              </a:rPr>
              <a:t> Conducto Metálico (3% de incremento).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Gill Sans MT"/>
              </a:rPr>
              <a:t> Humedad.</a:t>
            </a:r>
          </a:p>
          <a:p>
            <a:pPr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Gill Sans MT"/>
              </a:rPr>
              <a:t> Envejecimiento.</a:t>
            </a:r>
            <a:endParaRPr lang="es-CO" dirty="0">
              <a:latin typeface="Gill Sans M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55576" y="4274617"/>
            <a:ext cx="302034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1400" b="1" i="1" dirty="0">
                <a:latin typeface="Gill Sans MT"/>
              </a:rPr>
              <a:t>10 Log </a:t>
            </a:r>
            <a:r>
              <a:rPr lang="es-ES_tradnl" sz="1400" b="1" i="1" u="sng" dirty="0">
                <a:latin typeface="Gill Sans MT"/>
              </a:rPr>
              <a:t>Potencia Transmitida   </a:t>
            </a:r>
            <a:r>
              <a:rPr lang="es-ES_tradnl" sz="1400" b="1" i="1" dirty="0">
                <a:latin typeface="Gill Sans MT"/>
              </a:rPr>
              <a:t>dB</a:t>
            </a:r>
          </a:p>
          <a:p>
            <a:r>
              <a:rPr lang="es-ES_tradnl" sz="1400" b="1" i="1" dirty="0">
                <a:latin typeface="Gill Sans MT"/>
              </a:rPr>
              <a:t>               Potencia Recibida</a:t>
            </a:r>
            <a:endParaRPr lang="es-CO" sz="1400" b="1" i="1" dirty="0">
              <a:latin typeface="Gill Sans MT"/>
            </a:endParaRP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0E2D8-D70E-4E90-83EE-254E919174F6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874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53690" y="556085"/>
            <a:ext cx="6836620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B. DIAFONÍA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139952" y="1714488"/>
            <a:ext cx="4575452" cy="4306800"/>
          </a:xfrm>
          <a:prstGeom prst="rect">
            <a:avLst/>
          </a:prstGeom>
        </p:spPr>
        <p:txBody>
          <a:bodyPr/>
          <a:lstStyle/>
          <a:p>
            <a:pPr marL="533400" indent="-533400" eaLnBrk="1" hangingPunct="1">
              <a:buFont typeface="Arial" pitchFamily="34" charset="0"/>
              <a:buChar char="•"/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También se conoce como </a:t>
            </a:r>
            <a:r>
              <a:rPr lang="es-ES_tradn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Crosstalk</a:t>
            </a:r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Interferencia generada entre pares del cable de par trenzado.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 </a:t>
            </a:r>
            <a:r>
              <a:rPr lang="es-ES_tradnl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Deseables valores altos</a:t>
            </a:r>
            <a:endParaRPr lang="es-ES" sz="1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" sz="1400" b="1" u="sng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" sz="1400" u="sng" dirty="0">
              <a:latin typeface="Tahoma" pitchFamily="34" charset="0"/>
            </a:endParaRPr>
          </a:p>
        </p:txBody>
      </p:sp>
      <p:pic>
        <p:nvPicPr>
          <p:cNvPr id="9" name="Picture 2" descr="http://www.ctv.es/USERS/leo_marivi/Image1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133" y="2239116"/>
            <a:ext cx="2796939" cy="162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355976" y="3356992"/>
            <a:ext cx="4359427" cy="149271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s-ES_tradnl" sz="1400" dirty="0">
                <a:latin typeface="Gill Sans MT"/>
              </a:rPr>
              <a:t>Se debe a:</a:t>
            </a:r>
          </a:p>
          <a:p>
            <a:pPr algn="just" eaLnBrk="1" hangingPunct="1"/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s-ES_tradnl" sz="1400" dirty="0">
                <a:latin typeface="Gill Sans MT"/>
              </a:rPr>
              <a:t>La calidad de la mano de obra (destrenzar demasiado el cable).</a:t>
            </a:r>
          </a:p>
          <a:p>
            <a:pPr marL="285750" indent="-285750" algn="just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s-ES_tradnl" sz="1400" dirty="0">
                <a:latin typeface="Gill Sans MT"/>
              </a:rPr>
              <a:t>Aumento de la frecuencia</a:t>
            </a:r>
            <a:endParaRPr lang="es-CO" sz="1400" dirty="0">
              <a:latin typeface="Gill Sans MT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12334" y="4108203"/>
            <a:ext cx="3850536" cy="4801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ES_tradnl" sz="1400" b="1" dirty="0">
                <a:latin typeface="Gill Sans MT"/>
              </a:rPr>
              <a:t>1</a:t>
            </a:r>
            <a:r>
              <a:rPr lang="es-ES_tradnl" sz="1400" b="1" i="1" dirty="0">
                <a:latin typeface="Gill Sans MT"/>
              </a:rPr>
              <a:t>0 Log</a:t>
            </a:r>
            <a:r>
              <a:rPr lang="es-ES_tradnl" sz="1400" b="1" dirty="0">
                <a:latin typeface="Gill Sans MT"/>
              </a:rPr>
              <a:t>  </a:t>
            </a:r>
            <a:r>
              <a:rPr lang="es-ES_tradnl" sz="1400" b="1" u="sng" dirty="0">
                <a:latin typeface="Gill Sans MT"/>
              </a:rPr>
              <a:t>   </a:t>
            </a:r>
            <a:r>
              <a:rPr lang="es-ES_tradnl" sz="1400" b="1" i="1" u="sng" dirty="0">
                <a:latin typeface="Gill Sans MT"/>
              </a:rPr>
              <a:t>Potencia Transmitida       </a:t>
            </a:r>
            <a:r>
              <a:rPr lang="es-ES_tradnl" sz="1400" b="1" i="1" dirty="0">
                <a:latin typeface="Gill Sans MT"/>
              </a:rPr>
              <a:t> dB</a:t>
            </a:r>
            <a:r>
              <a:rPr lang="es-ES_tradnl" sz="1400" b="1" i="1" u="sng" dirty="0">
                <a:latin typeface="Gill Sans MT"/>
              </a:rPr>
              <a:t>   </a:t>
            </a:r>
            <a:endParaRPr lang="es-ES_tradnl" sz="1400" b="1" i="1" dirty="0">
              <a:latin typeface="Gill Sans MT"/>
            </a:endParaRPr>
          </a:p>
          <a:p>
            <a:pPr lvl="1" algn="ctr">
              <a:lnSpc>
                <a:spcPct val="90000"/>
              </a:lnSpc>
            </a:pPr>
            <a:r>
              <a:rPr lang="es-ES_tradnl" sz="1400" b="1" i="1" dirty="0">
                <a:latin typeface="Gill Sans MT"/>
              </a:rPr>
              <a:t>Potencia de Interferencia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0BEE92-BEA5-478F-90B4-5DAC661F9449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3752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97778" y="501208"/>
            <a:ext cx="6548443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B. TIPOS DE DIAFONÍA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55576" y="1268760"/>
            <a:ext cx="7959828" cy="4392488"/>
          </a:xfrm>
          <a:prstGeom prst="rect">
            <a:avLst/>
          </a:prstGeom>
        </p:spPr>
        <p:txBody>
          <a:bodyPr/>
          <a:lstStyle/>
          <a:p>
            <a:pPr marL="533400" indent="-533400" eaLnBrk="1" hangingPunct="1">
              <a:buFont typeface="Arial" pitchFamily="34" charset="0"/>
              <a:buChar char="•"/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b="1" dirty="0">
                <a:latin typeface="Gill Sans MT"/>
              </a:rPr>
              <a:t>NEXT:  (</a:t>
            </a:r>
            <a:r>
              <a:rPr lang="es-ES_tradnl" sz="1400" b="1" dirty="0" err="1">
                <a:latin typeface="Gill Sans MT"/>
              </a:rPr>
              <a:t>Near</a:t>
            </a:r>
            <a:r>
              <a:rPr lang="es-ES_tradnl" sz="1400" b="1" dirty="0">
                <a:latin typeface="Gill Sans MT"/>
              </a:rPr>
              <a:t> </a:t>
            </a:r>
            <a:r>
              <a:rPr lang="es-ES_tradnl" sz="1400" b="1" dirty="0" err="1">
                <a:latin typeface="Gill Sans MT"/>
              </a:rPr>
              <a:t>end</a:t>
            </a:r>
            <a:r>
              <a:rPr lang="es-ES_tradnl" sz="1400" b="1" dirty="0">
                <a:latin typeface="Gill Sans MT"/>
              </a:rPr>
              <a:t> </a:t>
            </a:r>
            <a:r>
              <a:rPr lang="es-ES_tradnl" sz="1400" b="1" dirty="0" err="1">
                <a:latin typeface="Gill Sans MT"/>
              </a:rPr>
              <a:t>Crosstalk</a:t>
            </a:r>
            <a:r>
              <a:rPr lang="es-ES_tradnl" sz="1400" b="1" dirty="0">
                <a:latin typeface="Gill Sans MT"/>
              </a:rPr>
              <a:t>).    También se conoce como </a:t>
            </a:r>
            <a:r>
              <a:rPr lang="es-ES_tradnl" sz="1400" b="1" u="sng" dirty="0" err="1">
                <a:latin typeface="Gill Sans MT"/>
              </a:rPr>
              <a:t>Paradiafonía</a:t>
            </a:r>
            <a:endParaRPr lang="es-ES_tradnl" sz="1400" b="1" u="sng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b="1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_tradnl" sz="1400" dirty="0">
                <a:latin typeface="Gill Sans MT"/>
              </a:rPr>
              <a:t>Diafonía medida en extremo cercano.</a:t>
            </a:r>
            <a:endParaRPr lang="es-ES_tradnl" sz="1400" b="1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b="1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b="1" dirty="0">
                <a:latin typeface="Gill Sans MT"/>
              </a:rPr>
              <a:t>FEXT: (</a:t>
            </a:r>
            <a:r>
              <a:rPr lang="es-ES_tradnl" sz="1400" b="1" dirty="0" err="1">
                <a:latin typeface="Gill Sans MT"/>
              </a:rPr>
              <a:t>Far</a:t>
            </a:r>
            <a:r>
              <a:rPr lang="es-ES_tradnl" sz="1400" b="1" dirty="0">
                <a:latin typeface="Gill Sans MT"/>
              </a:rPr>
              <a:t> </a:t>
            </a:r>
            <a:r>
              <a:rPr lang="es-ES_tradnl" sz="1400" b="1" dirty="0" err="1">
                <a:latin typeface="Gill Sans MT"/>
              </a:rPr>
              <a:t>End</a:t>
            </a:r>
            <a:r>
              <a:rPr lang="es-ES_tradnl" sz="1400" b="1" dirty="0">
                <a:latin typeface="Gill Sans MT"/>
              </a:rPr>
              <a:t> </a:t>
            </a:r>
            <a:r>
              <a:rPr lang="es-ES_tradnl" sz="1400" b="1" dirty="0" err="1">
                <a:latin typeface="Gill Sans MT"/>
              </a:rPr>
              <a:t>Crosstalk</a:t>
            </a:r>
            <a:r>
              <a:rPr lang="es-ES_tradnl" sz="1400" b="1" dirty="0">
                <a:latin typeface="Gill Sans MT"/>
              </a:rPr>
              <a:t>).   También conocida como </a:t>
            </a:r>
            <a:r>
              <a:rPr lang="es-ES_tradnl" sz="1400" b="1" u="sng" dirty="0" err="1">
                <a:latin typeface="Gill Sans MT"/>
              </a:rPr>
              <a:t>Telediafonía</a:t>
            </a:r>
            <a:r>
              <a:rPr lang="es-ES_tradnl" sz="1400" b="1" u="sng" dirty="0">
                <a:latin typeface="Gill Sans MT"/>
              </a:rPr>
              <a:t>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b="1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_tradnl" sz="1400" dirty="0">
                <a:latin typeface="Gill Sans MT"/>
              </a:rPr>
              <a:t>Diafonía medida en el extremo lejano.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b="1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b="1" dirty="0">
                <a:latin typeface="Gill Sans MT"/>
              </a:rPr>
              <a:t>PS-NEXT:  (</a:t>
            </a:r>
            <a:r>
              <a:rPr lang="es-ES_tradnl" sz="1400" b="1" dirty="0" err="1">
                <a:latin typeface="Gill Sans MT"/>
              </a:rPr>
              <a:t>Power</a:t>
            </a:r>
            <a:r>
              <a:rPr lang="es-ES_tradnl" sz="1400" b="1" dirty="0">
                <a:latin typeface="Gill Sans MT"/>
              </a:rPr>
              <a:t> Sum NEXT).   </a:t>
            </a: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_tradnl" sz="1400" b="1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_tradnl" sz="1400" dirty="0">
                <a:latin typeface="Gill Sans MT"/>
              </a:rPr>
              <a:t>Diafonía o Interferencia sumada de 3 pares sobre un cuarto par receptor, medida en el extremo cercano.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b="1" dirty="0">
                <a:latin typeface="Gill Sans MT"/>
              </a:rPr>
              <a:t>ELFEXT: (</a:t>
            </a:r>
            <a:r>
              <a:rPr lang="es-ES_tradnl" sz="1400" b="1" dirty="0" err="1">
                <a:latin typeface="Gill Sans MT"/>
              </a:rPr>
              <a:t>Equal</a:t>
            </a:r>
            <a:r>
              <a:rPr lang="es-ES_tradnl" sz="1400" b="1" dirty="0">
                <a:latin typeface="Gill Sans MT"/>
              </a:rPr>
              <a:t> </a:t>
            </a:r>
            <a:r>
              <a:rPr lang="es-ES_tradnl" sz="1400" b="1" dirty="0" err="1">
                <a:latin typeface="Gill Sans MT"/>
              </a:rPr>
              <a:t>Level</a:t>
            </a:r>
            <a:r>
              <a:rPr lang="es-ES_tradnl" sz="1400" b="1" dirty="0">
                <a:latin typeface="Gill Sans MT"/>
              </a:rPr>
              <a:t> FEXT).   Sustituida por el ACRF.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b="1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_tradnl" sz="1400" dirty="0">
                <a:latin typeface="Gill Sans MT"/>
              </a:rPr>
              <a:t>FEXT compensado por la atenuación. 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b="1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b="1" dirty="0">
                <a:latin typeface="Gill Sans MT"/>
              </a:rPr>
              <a:t>PS-ELFEXT: (</a:t>
            </a:r>
            <a:r>
              <a:rPr lang="es-ES_tradnl" sz="1400" b="1" dirty="0" err="1">
                <a:latin typeface="Gill Sans MT"/>
              </a:rPr>
              <a:t>Power</a:t>
            </a:r>
            <a:r>
              <a:rPr lang="es-ES_tradnl" sz="1400" b="1" dirty="0">
                <a:latin typeface="Gill Sans MT"/>
              </a:rPr>
              <a:t> Sum </a:t>
            </a:r>
            <a:r>
              <a:rPr lang="es-ES_tradnl" sz="1400" b="1" dirty="0" err="1">
                <a:latin typeface="Gill Sans MT"/>
              </a:rPr>
              <a:t>Equal</a:t>
            </a:r>
            <a:r>
              <a:rPr lang="es-ES_tradnl" sz="1400" b="1" dirty="0">
                <a:latin typeface="Gill Sans MT"/>
              </a:rPr>
              <a:t> </a:t>
            </a:r>
            <a:r>
              <a:rPr lang="es-ES_tradnl" sz="1400" b="1" dirty="0" err="1">
                <a:latin typeface="Gill Sans MT"/>
              </a:rPr>
              <a:t>Level</a:t>
            </a:r>
            <a:r>
              <a:rPr lang="es-ES_tradnl" sz="1400" b="1" dirty="0">
                <a:latin typeface="Gill Sans MT"/>
              </a:rPr>
              <a:t> FEXT). Sustituida por el PS-ACRF.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_tradnl" sz="1400" dirty="0">
                <a:latin typeface="Gill Sans MT"/>
              </a:rPr>
              <a:t>Diafonía </a:t>
            </a:r>
            <a:r>
              <a:rPr lang="es-ES_tradnl" sz="1400" u="sng" dirty="0">
                <a:latin typeface="Gill Sans MT"/>
              </a:rPr>
              <a:t>compensada</a:t>
            </a:r>
            <a:r>
              <a:rPr lang="es-ES_tradnl" sz="1400" dirty="0">
                <a:latin typeface="Gill Sans MT"/>
              </a:rPr>
              <a:t> y sumada de 3 pares sobre un cuarto par receptor en el extremo lejano. 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b="1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b="1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endParaRPr lang="es-ES" sz="1400" b="1" u="sng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" sz="1400" u="sng" dirty="0">
              <a:latin typeface="Tahoma" pitchFamily="34" charset="0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93AB24-9737-4520-BC56-051D79A3F8B5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477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475656" y="572025"/>
            <a:ext cx="6620451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C. ALLIEN CROSSTALK (AXT)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779912" y="2204864"/>
            <a:ext cx="4935492" cy="1975160"/>
          </a:xfrm>
          <a:prstGeom prst="rect">
            <a:avLst/>
          </a:prstGeom>
        </p:spPr>
        <p:txBody>
          <a:bodyPr/>
          <a:lstStyle/>
          <a:p>
            <a:pPr marL="533400" indent="-533400" eaLnBrk="1" hangingPunct="1">
              <a:buFont typeface="Arial" pitchFamily="34" charset="0"/>
              <a:buChar char="•"/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Interferencia que se producen en un par debido a los pares de un cable cercano. </a:t>
            </a: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 Solo se genera en categoría 6A.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Se requiere un diseño más detallado del cable para reducir este ruido.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Tahoma" pitchFamily="34" charset="0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" sz="1400" u="sng" dirty="0">
              <a:latin typeface="Tahoma" pitchFamily="34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755576" y="1844824"/>
            <a:ext cx="2879725" cy="3313112"/>
            <a:chOff x="3888" y="1152"/>
            <a:chExt cx="1616" cy="2064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152"/>
              <a:ext cx="1616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4560" y="3072"/>
              <a:ext cx="38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1E9845-E8A9-4D40-8EC3-91612BDC3483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8371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91191" y="333877"/>
            <a:ext cx="6803415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D.  Relación Atenuación – Diafonía ACR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692899" y="1628800"/>
            <a:ext cx="4022505" cy="2491928"/>
          </a:xfrm>
          <a:prstGeom prst="rect">
            <a:avLst/>
          </a:prstGeom>
        </p:spPr>
        <p:txBody>
          <a:bodyPr/>
          <a:lstStyle/>
          <a:p>
            <a:pPr marL="533400" indent="-533400" eaLnBrk="1" hangingPunct="1">
              <a:buFont typeface="Wingdings" pitchFamily="2" charset="2"/>
              <a:buChar char="ü"/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No es medida, es un cálculo.</a:t>
            </a: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Relación entre la potencia recibida y la potencia de la señal de interferencia en el extremo cercano.</a:t>
            </a:r>
          </a:p>
          <a:p>
            <a:pPr algn="just" eaLnBrk="1" hangingPunct="1">
              <a:lnSpc>
                <a:spcPct val="90000"/>
              </a:lnSpc>
            </a:pPr>
            <a:r>
              <a:rPr lang="es-ES_tradnl" sz="1400" dirty="0">
                <a:latin typeface="Gill Sans MT"/>
              </a:rPr>
              <a:t> </a:t>
            </a: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Debe ser de 3dB como mínimo a 100 MHz. Es un parámetro que solo se exige en los estándares ISO/IEC.  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Deseables valores altos.</a:t>
            </a:r>
            <a:endParaRPr lang="es-ES_tradnl" sz="1400" u="sng" dirty="0">
              <a:latin typeface="Gill Sans M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429736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55576" y="4653136"/>
            <a:ext cx="78115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CO" sz="1400" b="1" dirty="0">
                <a:latin typeface="Gill Sans MT"/>
              </a:rPr>
              <a:t>PS- ACR: (</a:t>
            </a:r>
            <a:r>
              <a:rPr lang="es-CO" sz="1400" b="1" dirty="0" err="1">
                <a:latin typeface="Gill Sans MT"/>
              </a:rPr>
              <a:t>Power</a:t>
            </a:r>
            <a:r>
              <a:rPr lang="es-CO" sz="1400" b="1" dirty="0">
                <a:latin typeface="Gill Sans MT"/>
              </a:rPr>
              <a:t> Sum ACR). </a:t>
            </a:r>
            <a:r>
              <a:rPr lang="es-CO" sz="1400" dirty="0">
                <a:latin typeface="Gill Sans MT"/>
              </a:rPr>
              <a:t>Para el cálculo se tiene en cuenta el PSNEXT y no el NEXT.</a:t>
            </a:r>
          </a:p>
          <a:p>
            <a:pPr marL="285750" indent="-285750">
              <a:buFont typeface="Wingdings" pitchFamily="2" charset="2"/>
              <a:buChar char="ü"/>
            </a:pPr>
            <a:endParaRPr lang="es-CO" sz="1400" dirty="0">
              <a:latin typeface="Gill Sans M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CO" sz="1400" b="1" dirty="0">
                <a:latin typeface="Gill Sans MT"/>
              </a:rPr>
              <a:t>ACRF: (ACR </a:t>
            </a:r>
            <a:r>
              <a:rPr lang="es-CO" sz="1400" b="1" dirty="0" err="1">
                <a:latin typeface="Gill Sans MT"/>
              </a:rPr>
              <a:t>Far</a:t>
            </a:r>
            <a:r>
              <a:rPr lang="es-CO" sz="1400" b="1" dirty="0">
                <a:latin typeface="Gill Sans MT"/>
              </a:rPr>
              <a:t>). </a:t>
            </a:r>
            <a:r>
              <a:rPr lang="es-CO" sz="1400" dirty="0">
                <a:latin typeface="Gill Sans MT"/>
              </a:rPr>
              <a:t>Para el cálculo se utiliza el FEXT, no el NEXT.</a:t>
            </a:r>
          </a:p>
          <a:p>
            <a:r>
              <a:rPr lang="es-CO" sz="1400" b="1" dirty="0">
                <a:latin typeface="Gill Sans MT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CO" sz="1400" b="1" dirty="0">
                <a:latin typeface="Gill Sans MT"/>
              </a:rPr>
              <a:t>PS-ACRF: (</a:t>
            </a:r>
            <a:r>
              <a:rPr lang="es-CO" sz="1400" b="1" dirty="0" err="1">
                <a:latin typeface="Gill Sans MT"/>
              </a:rPr>
              <a:t>Power</a:t>
            </a:r>
            <a:r>
              <a:rPr lang="es-CO" sz="1400" b="1" dirty="0">
                <a:latin typeface="Gill Sans MT"/>
              </a:rPr>
              <a:t> Sum ACR </a:t>
            </a:r>
            <a:r>
              <a:rPr lang="es-CO" sz="1400" b="1" dirty="0" err="1">
                <a:latin typeface="Gill Sans MT"/>
              </a:rPr>
              <a:t>Far</a:t>
            </a:r>
            <a:r>
              <a:rPr lang="es-CO" sz="1400" b="1" dirty="0">
                <a:latin typeface="Gill Sans MT"/>
              </a:rPr>
              <a:t>)</a:t>
            </a:r>
            <a:r>
              <a:rPr lang="es-CO" sz="1400" dirty="0">
                <a:latin typeface="Gill Sans MT"/>
              </a:rPr>
              <a:t>.  Para el cálculo se utiliza el PSFEXT, no el NEXT. 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893227" y="3966840"/>
            <a:ext cx="115212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400" b="1" i="1" dirty="0">
                <a:latin typeface="Gill Sans MT"/>
              </a:rPr>
              <a:t>NEXT - IL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86FD03-D094-47E2-B80B-17B1C6148910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122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70292" y="597423"/>
            <a:ext cx="6803415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E. PÉRDIDAS DE RETORNO (RL)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816491" y="2060848"/>
            <a:ext cx="3898913" cy="3672408"/>
          </a:xfrm>
          <a:prstGeom prst="rect">
            <a:avLst/>
          </a:prstGeom>
        </p:spPr>
        <p:txBody>
          <a:bodyPr/>
          <a:lstStyle/>
          <a:p>
            <a:pPr marL="533400" indent="-533400" eaLnBrk="1" hangingPunct="1">
              <a:buFont typeface="Wingdings" pitchFamily="2" charset="2"/>
              <a:buChar char="ü"/>
            </a:pPr>
            <a:endParaRPr lang="es-ES_tradnl" sz="1400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Medida de la señal reflejada debido a problemas de acoplamiento entre cable y conectores o imperfecciones en el cable.</a:t>
            </a:r>
          </a:p>
          <a:p>
            <a:pPr algn="just" eaLnBrk="1" hangingPunct="1">
              <a:lnSpc>
                <a:spcPct val="90000"/>
              </a:lnSpc>
            </a:pPr>
            <a:r>
              <a:rPr lang="es-ES_tradnl" sz="1400" dirty="0">
                <a:latin typeface="Gill Sans MT"/>
              </a:rPr>
              <a:t> </a:t>
            </a: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u="sng" dirty="0">
                <a:latin typeface="Gill Sans MT"/>
              </a:rPr>
              <a:t>Son deseables valores altos.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u="sng" dirty="0">
              <a:latin typeface="Gill Sans MT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ES_tradnl" sz="1400" dirty="0">
                <a:latin typeface="Gill Sans MT"/>
              </a:rPr>
              <a:t>Se debe a:</a:t>
            </a:r>
          </a:p>
          <a:p>
            <a:pPr algn="just" eaLnBrk="1" hangingPunct="1">
              <a:lnSpc>
                <a:spcPct val="90000"/>
              </a:lnSpc>
            </a:pPr>
            <a:endParaRPr lang="es-ES_tradnl" sz="1400" u="sng" dirty="0">
              <a:latin typeface="Gill Sans MT"/>
            </a:endParaRP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Imperfecciones en el cable</a:t>
            </a: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Inadecuada mano de obra</a:t>
            </a:r>
          </a:p>
          <a:p>
            <a:pPr marL="285750" indent="-285750" algn="just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sz="1400" dirty="0">
                <a:latin typeface="Gill Sans MT"/>
              </a:rPr>
              <a:t>Acople.</a:t>
            </a:r>
            <a:endParaRPr lang="es-ES" sz="1400" dirty="0">
              <a:latin typeface="Gill Sans M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41646" y="2790826"/>
            <a:ext cx="4474845" cy="114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B95177-B2D6-43C8-9E6D-E90AA3E69C13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052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57356" y="-357214"/>
            <a:ext cx="5572164" cy="1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s-ES_tradnl" sz="4400" dirty="0">
              <a:latin typeface="Tahoma" pitchFamily="34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s-ES" sz="3100" dirty="0">
              <a:solidFill>
                <a:srgbClr val="00529C"/>
              </a:solidFill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07033" y="1336583"/>
            <a:ext cx="72728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s-ES_tradnl" sz="1400" b="1" u="sng" dirty="0">
                <a:latin typeface="Gill Sans MT"/>
              </a:rPr>
              <a:t>ANCHO DE BANDA:</a:t>
            </a:r>
          </a:p>
          <a:p>
            <a:pPr>
              <a:spcBef>
                <a:spcPct val="50000"/>
              </a:spcBef>
            </a:pPr>
            <a:endParaRPr lang="es-ES_tradnl" sz="1400" dirty="0">
              <a:latin typeface="Gill Sans MT"/>
            </a:endParaRPr>
          </a:p>
          <a:p>
            <a:pPr algn="just">
              <a:spcBef>
                <a:spcPct val="50000"/>
              </a:spcBef>
            </a:pPr>
            <a:r>
              <a:rPr lang="es-ES_tradnl" sz="1400" dirty="0">
                <a:latin typeface="Gill Sans MT"/>
              </a:rPr>
              <a:t>Es el rango de frecuencias a las que se pueden transmitir señales en un canal de comunicación.  Se mide en MHz.</a:t>
            </a:r>
          </a:p>
          <a:p>
            <a:pPr algn="just">
              <a:spcBef>
                <a:spcPct val="50000"/>
              </a:spcBef>
            </a:pPr>
            <a:r>
              <a:rPr lang="es-ES_tradnl" sz="1400" dirty="0">
                <a:latin typeface="Gill Sans MT"/>
              </a:rPr>
              <a:t>El ancho de banda depende del material y de la forma como se construye el medio de transmisión.</a:t>
            </a:r>
          </a:p>
          <a:p>
            <a:pPr>
              <a:spcBef>
                <a:spcPct val="50000"/>
              </a:spcBef>
            </a:pPr>
            <a:endParaRPr lang="es-ES_tradnl" sz="1400" dirty="0">
              <a:latin typeface="Gill Sans MT"/>
            </a:endParaRPr>
          </a:p>
          <a:p>
            <a:pPr>
              <a:spcBef>
                <a:spcPct val="50000"/>
              </a:spcBef>
            </a:pPr>
            <a:r>
              <a:rPr lang="es-ES_tradnl" sz="1400" b="1" u="sng" dirty="0">
                <a:latin typeface="Gill Sans MT"/>
              </a:rPr>
              <a:t>VELOCIDAD DE TRANSMISIÓN:</a:t>
            </a:r>
          </a:p>
          <a:p>
            <a:pPr>
              <a:spcBef>
                <a:spcPct val="50000"/>
              </a:spcBef>
            </a:pPr>
            <a:endParaRPr lang="es-ES_tradnl" sz="1400" dirty="0">
              <a:latin typeface="Gill Sans MT"/>
            </a:endParaRPr>
          </a:p>
          <a:p>
            <a:r>
              <a:rPr lang="es-ES_tradnl" sz="1400" b="1" dirty="0">
                <a:latin typeface="Gill Sans MT"/>
              </a:rPr>
              <a:t>Mbps (Mega bits por segundo): </a:t>
            </a:r>
            <a:r>
              <a:rPr lang="es-ES_tradnl" sz="1400" dirty="0">
                <a:latin typeface="Gill Sans MT"/>
              </a:rPr>
              <a:t>Cantidad de información transmitida por un equipo.</a:t>
            </a:r>
          </a:p>
          <a:p>
            <a:endParaRPr lang="es-ES_tradnl" sz="1400" i="1" dirty="0">
              <a:latin typeface="Gill Sans MT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s-ES_tradnl" sz="1200" dirty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sz="1400" dirty="0">
              <a:latin typeface="Tahoma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sz="1400" dirty="0">
              <a:latin typeface="Tahoma" pitchFamily="34" charset="0"/>
            </a:endParaRPr>
          </a:p>
          <a:p>
            <a:pPr algn="just" eaLnBrk="1" hangingPunct="1"/>
            <a:endParaRPr lang="es-ES" sz="1400" dirty="0">
              <a:latin typeface="Tahoma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375671" y="264660"/>
            <a:ext cx="6535533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CONCEPTOS QUE DEFINEN LAS SEÑALES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6499225" cy="1571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90386-9641-4EF7-BFD2-79672C8422C1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437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09600" y="1125673"/>
            <a:ext cx="79248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COMPONENTES DEL CABLEADO ESTRUCTURADO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83069"/>
            <a:ext cx="3972793" cy="215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E8F5D6-3C0E-403E-93F1-89E96EFA8258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  <p:pic>
        <p:nvPicPr>
          <p:cNvPr id="5" name="Picture 2" descr="2. Elementos funcionales en un sistema de cableado estructurado. - 2º FPB  Inf y Com Fran Ruiz">
            <a:extLst>
              <a:ext uri="{FF2B5EF4-FFF2-40B4-BE49-F238E27FC236}">
                <a16:creationId xmlns:a16="http://schemas.microsoft.com/office/drawing/2014/main" id="{2D9E9806-1FE1-4B77-94D9-7A0E3E39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6" y="3148435"/>
            <a:ext cx="4161854" cy="222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4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989271" y="305550"/>
            <a:ext cx="6990841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CABLEADO ESTRUCTURADO.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¿Cómo se define…?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214810" y="1599562"/>
            <a:ext cx="4500594" cy="2938648"/>
          </a:xfrm>
          <a:prstGeom prst="rect">
            <a:avLst/>
          </a:prstGeom>
        </p:spPr>
        <p:txBody>
          <a:bodyPr/>
          <a:lstStyle/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sz="1400" dirty="0">
                <a:latin typeface="Gill Sans MT" pitchFamily="34" charset="0"/>
              </a:rPr>
              <a:t>Sistema capaz de </a:t>
            </a:r>
            <a:r>
              <a:rPr lang="es-ES_tradnl" sz="1400" u="sng" dirty="0">
                <a:latin typeface="Gill Sans MT" pitchFamily="34" charset="0"/>
              </a:rPr>
              <a:t>integrar</a:t>
            </a:r>
            <a:r>
              <a:rPr lang="es-ES_tradnl" sz="1400" dirty="0">
                <a:latin typeface="Gill Sans MT" pitchFamily="34" charset="0"/>
              </a:rPr>
              <a:t> tanto los servicios de voz, datos y video, como los sistemas de control y automatización de un edificio bajo una </a:t>
            </a:r>
            <a:r>
              <a:rPr lang="es-ES_tradnl" sz="1400" u="sng" dirty="0">
                <a:latin typeface="Gill Sans MT" pitchFamily="34" charset="0"/>
              </a:rPr>
              <a:t>plataforma estandarizada y abierta</a:t>
            </a:r>
            <a:r>
              <a:rPr lang="es-ES_tradnl" sz="1400" dirty="0">
                <a:latin typeface="Gill Sans MT" pitchFamily="34" charset="0"/>
              </a:rPr>
              <a:t>.</a:t>
            </a:r>
          </a:p>
          <a:p>
            <a:pPr algn="just" eaLnBrk="1" hangingPunct="1"/>
            <a:endParaRPr lang="es-ES_tradnl" sz="1400" dirty="0">
              <a:latin typeface="Gill Sans MT" pitchFamily="34" charset="0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sz="1400" dirty="0">
                <a:latin typeface="Gill Sans MT" pitchFamily="34" charset="0"/>
              </a:rPr>
              <a:t>Representa el 15% del costo de implementación de una red, pero tiene el mayor ciclo útil.</a:t>
            </a:r>
          </a:p>
          <a:p>
            <a:pPr algn="just" eaLnBrk="1" hangingPunct="1"/>
            <a:r>
              <a:rPr lang="es-ES_tradnl" sz="1400" dirty="0">
                <a:latin typeface="Gill Sans MT" pitchFamily="34" charset="0"/>
              </a:rPr>
              <a:t> </a:t>
            </a:r>
          </a:p>
          <a:p>
            <a:pPr marL="342900" indent="-342900" algn="just" eaLnBrk="1" hangingPunct="1">
              <a:buFont typeface="Wingdings" pitchFamily="2" charset="2"/>
              <a:buChar char="ü"/>
            </a:pPr>
            <a:r>
              <a:rPr lang="es-ES_tradnl" sz="1400" dirty="0">
                <a:latin typeface="Tahoma" pitchFamily="34" charset="0"/>
              </a:rPr>
              <a:t>Proporciona una interconexión física entre todas las zonas de trabajo de un edificio.</a:t>
            </a:r>
          </a:p>
          <a:p>
            <a:pPr marL="342900" indent="-342900" algn="just" eaLnBrk="1" hangingPunct="1">
              <a:buFont typeface="Wingdings" pitchFamily="2" charset="2"/>
              <a:buChar char="ü"/>
            </a:pPr>
            <a:endParaRPr lang="es-ES_tradnl" sz="1400" dirty="0">
              <a:latin typeface="Tahoma" pitchFamily="34" charset="0"/>
            </a:endParaRPr>
          </a:p>
          <a:p>
            <a:pPr marL="342900" indent="-342900" algn="just" eaLnBrk="1" hangingPunct="1">
              <a:buFont typeface="Wingdings" pitchFamily="2" charset="2"/>
              <a:buChar char="ü"/>
            </a:pPr>
            <a:r>
              <a:rPr lang="es-ES_tradnl" sz="1400" dirty="0">
                <a:latin typeface="Tahoma" pitchFamily="34" charset="0"/>
              </a:rPr>
              <a:t>Permite una fácil re-configuración y adecuarse a nuevas necesidades de comunicación.</a:t>
            </a:r>
            <a:endParaRPr lang="es-ES" sz="1400" dirty="0">
              <a:latin typeface="Gill Sans M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7364"/>
            <a:ext cx="3205161" cy="268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892404" y="4515995"/>
            <a:ext cx="5184576" cy="1872208"/>
          </a:xfrm>
          <a:prstGeom prst="rect">
            <a:avLst/>
          </a:prstGeom>
          <a:gradFill flip="none" rotWithShape="1">
            <a:gsLst>
              <a:gs pos="0">
                <a:srgbClr val="00529C">
                  <a:tint val="66000"/>
                  <a:satMod val="160000"/>
                </a:srgbClr>
              </a:gs>
              <a:gs pos="50000">
                <a:srgbClr val="00529C">
                  <a:tint val="44500"/>
                  <a:satMod val="160000"/>
                </a:srgbClr>
              </a:gs>
              <a:gs pos="100000">
                <a:srgbClr val="00529C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just" eaLnBrk="1" hangingPunct="1"/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Consideraciones para diseñar una sistema de cableado:</a:t>
            </a:r>
          </a:p>
          <a:p>
            <a:pPr algn="just" eaLnBrk="1" hangingPunct="1"/>
            <a:endParaRPr lang="es-ES" sz="1400" dirty="0">
              <a:latin typeface="Tahoma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Tahoma" pitchFamily="34" charset="0"/>
              </a:rPr>
              <a:t>Tipo de aplicación que va a soportar la red.</a:t>
            </a:r>
          </a:p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Tahoma" pitchFamily="34" charset="0"/>
              </a:rPr>
              <a:t>Número de usuarios y previsión de una ampliación.</a:t>
            </a:r>
          </a:p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Tahoma" pitchFamily="34" charset="0"/>
              </a:rPr>
              <a:t>Localización de usuarios y distancias máximas entre ellos.</a:t>
            </a:r>
          </a:p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Tahoma" pitchFamily="34" charset="0"/>
              </a:rPr>
              <a:t>Equipos existentes y futuros.</a:t>
            </a:r>
          </a:p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es-ES" sz="1400" dirty="0">
                <a:latin typeface="Tahoma" pitchFamily="34" charset="0"/>
              </a:rPr>
              <a:t>Espacio físico disponible para el sistema de cableado.</a:t>
            </a:r>
            <a:endParaRPr lang="es-ES_tradnl" sz="1400" dirty="0">
              <a:latin typeface="Tahoma" pitchFamily="34" charset="0"/>
            </a:endParaRPr>
          </a:p>
          <a:p>
            <a:pPr algn="just" eaLnBrk="1" hangingPunct="1"/>
            <a:endParaRPr lang="es-ES_tradnl" sz="1400" dirty="0">
              <a:latin typeface="Gill Sans MT" pitchFamily="34" charset="0"/>
            </a:endParaRPr>
          </a:p>
          <a:p>
            <a:pPr algn="just" eaLnBrk="1" hangingPunct="1"/>
            <a:endParaRPr lang="es-ES_tradnl" sz="1400" dirty="0">
              <a:latin typeface="Gill Sans MT" pitchFamily="34" charset="0"/>
            </a:endParaRPr>
          </a:p>
          <a:p>
            <a:pPr algn="just" eaLnBrk="1" hangingPunct="1"/>
            <a:endParaRPr lang="es-ES" sz="1400" dirty="0">
              <a:latin typeface="Gill Sans MT" pitchFamily="34" charset="0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2D2FB-ECB2-4A03-A896-FCBBF6AC526C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89" y="1571345"/>
            <a:ext cx="6804422" cy="371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DA205-486F-4DDE-B1AD-97D7D914B4D1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CD5619-CF12-4B43-A6B8-E89654FF7B73}"/>
              </a:ext>
            </a:extLst>
          </p:cNvPr>
          <p:cNvSpPr txBox="1"/>
          <p:nvPr/>
        </p:nvSpPr>
        <p:spPr>
          <a:xfrm>
            <a:off x="1403648" y="851009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0070C0"/>
                </a:solidFill>
              </a:rPr>
              <a:t>Subsistemas</a:t>
            </a:r>
          </a:p>
        </p:txBody>
      </p:sp>
    </p:spTree>
    <p:extLst>
      <p:ext uri="{BB962C8B-B14F-4D97-AF65-F5344CB8AC3E}">
        <p14:creationId xmlns:p14="http://schemas.microsoft.com/office/powerpoint/2010/main" val="1364285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DA205-486F-4DDE-B1AD-97D7D914B4D1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705C4B-AD83-45AE-AAFC-A12BF1AD0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62" y="836712"/>
            <a:ext cx="7795038" cy="452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54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87624" y="332656"/>
            <a:ext cx="7109147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A. AREA DE TRABAJO ( WA )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76008" y="5245703"/>
            <a:ext cx="8191983" cy="3600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s-ES_tradnl" sz="1600" dirty="0">
                <a:latin typeface="Gill Sans MT"/>
              </a:rPr>
              <a:t>Punto de Interacción entre el usuario y el sistema de comunicaciones.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4" y="1628800"/>
            <a:ext cx="688989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5280C-0F43-493A-B922-27890F41AC21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0203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59632" y="476672"/>
            <a:ext cx="6893123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auto">
              <a:lnSpc>
                <a:spcPct val="80000"/>
              </a:lnSpc>
              <a:spcAft>
                <a:spcPts val="0"/>
              </a:spcAft>
              <a:buAutoNum type="alphaUcPeriod"/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AREA DE TRABAJO ( WA )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Consideraciones de la norma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35908" y="1700808"/>
            <a:ext cx="807218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dirty="0">
                <a:latin typeface="Gill Sans MT"/>
              </a:rPr>
              <a:t>La configuración recomendada: Dos salidas de conexión de telecomunicaciones de 8 hilos (tipo RJ45), por puesto de trabajo.(TIA 568C.1).</a:t>
            </a:r>
          </a:p>
          <a:p>
            <a:pPr algn="just">
              <a:lnSpc>
                <a:spcPct val="90000"/>
              </a:lnSpc>
            </a:pPr>
            <a:endParaRPr lang="es-ES_tradnl" dirty="0">
              <a:latin typeface="Gill Sans MT"/>
            </a:endParaRPr>
          </a:p>
          <a:p>
            <a:pPr marL="285750" indent="-28575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dirty="0">
                <a:latin typeface="Gill Sans MT"/>
              </a:rPr>
              <a:t>Se permite ponchado tipo T568A o T568B.</a:t>
            </a:r>
          </a:p>
          <a:p>
            <a:pPr algn="just">
              <a:lnSpc>
                <a:spcPct val="90000"/>
              </a:lnSpc>
            </a:pPr>
            <a:endParaRPr lang="es-ES_tradnl" dirty="0">
              <a:latin typeface="Gill Sans MT"/>
            </a:endParaRPr>
          </a:p>
          <a:p>
            <a:pPr marL="285750" indent="-28575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dirty="0">
                <a:latin typeface="Gill Sans MT"/>
              </a:rPr>
              <a:t>Si requiere un elemento adicional, no se debe instalar en el canal fijo, sino después del </a:t>
            </a:r>
            <a:r>
              <a:rPr lang="es-ES_tradnl" dirty="0" err="1">
                <a:latin typeface="Gill Sans MT"/>
              </a:rPr>
              <a:t>jack</a:t>
            </a:r>
            <a:r>
              <a:rPr lang="es-ES_tradnl" dirty="0">
                <a:latin typeface="Gill Sans MT"/>
              </a:rPr>
              <a:t>.</a:t>
            </a:r>
          </a:p>
          <a:p>
            <a:pPr algn="just">
              <a:lnSpc>
                <a:spcPct val="90000"/>
              </a:lnSpc>
            </a:pPr>
            <a:endParaRPr lang="es-ES_tradnl" dirty="0">
              <a:latin typeface="Gill Sans MT"/>
            </a:endParaRPr>
          </a:p>
          <a:p>
            <a:pPr marL="285750" indent="-28575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dirty="0">
                <a:latin typeface="Gill Sans MT"/>
              </a:rPr>
              <a:t>También se consideran salidas de FO. (</a:t>
            </a:r>
            <a:r>
              <a:rPr lang="es-ES_tradnl" dirty="0" err="1">
                <a:latin typeface="Gill Sans MT"/>
              </a:rPr>
              <a:t>Recomedados</a:t>
            </a:r>
            <a:r>
              <a:rPr lang="es-ES_tradnl" dirty="0">
                <a:latin typeface="Gill Sans MT"/>
              </a:rPr>
              <a:t> SC Dúplex). </a:t>
            </a:r>
          </a:p>
          <a:p>
            <a:pPr algn="just">
              <a:lnSpc>
                <a:spcPct val="90000"/>
              </a:lnSpc>
            </a:pPr>
            <a:endParaRPr lang="es-ES_tradnl" dirty="0">
              <a:latin typeface="Gill Sans MT"/>
            </a:endParaRPr>
          </a:p>
          <a:p>
            <a:pPr marL="285750" indent="-28575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dirty="0">
                <a:latin typeface="Gill Sans MT"/>
              </a:rPr>
              <a:t>Se incluye la utilización de conectores tipo MTP.</a:t>
            </a:r>
          </a:p>
          <a:p>
            <a:pPr algn="just">
              <a:lnSpc>
                <a:spcPct val="90000"/>
              </a:lnSpc>
            </a:pPr>
            <a:endParaRPr lang="es-ES_tradnl" dirty="0">
              <a:latin typeface="Gill Sans MT"/>
            </a:endParaRPr>
          </a:p>
          <a:p>
            <a:pPr marL="285750" indent="-285750" algn="just">
              <a:lnSpc>
                <a:spcPct val="90000"/>
              </a:lnSpc>
              <a:buFont typeface="Wingdings" pitchFamily="2" charset="2"/>
              <a:buChar char="ü"/>
            </a:pPr>
            <a:r>
              <a:rPr lang="es-ES_tradnl" dirty="0" err="1">
                <a:latin typeface="Gill Sans MT"/>
              </a:rPr>
              <a:t>Patch</a:t>
            </a:r>
            <a:r>
              <a:rPr lang="es-ES_tradnl" dirty="0">
                <a:latin typeface="Gill Sans MT"/>
              </a:rPr>
              <a:t> </a:t>
            </a:r>
            <a:r>
              <a:rPr lang="es-ES_tradnl" dirty="0" err="1">
                <a:latin typeface="Gill Sans MT"/>
              </a:rPr>
              <a:t>cord</a:t>
            </a:r>
            <a:r>
              <a:rPr lang="es-ES_tradnl" dirty="0">
                <a:latin typeface="Gill Sans MT"/>
              </a:rPr>
              <a:t> no superior a 5 metros. </a:t>
            </a:r>
          </a:p>
          <a:p>
            <a:pPr marL="285750" indent="-285750" algn="just">
              <a:lnSpc>
                <a:spcPct val="90000"/>
              </a:lnSpc>
              <a:buFont typeface="Wingdings" pitchFamily="2" charset="2"/>
              <a:buChar char="ü"/>
            </a:pPr>
            <a:endParaRPr lang="es-ES_tradnl" dirty="0">
              <a:latin typeface="Gill Sans MT"/>
            </a:endParaRPr>
          </a:p>
          <a:p>
            <a:endParaRPr lang="es-CO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454ADF-1042-43D8-A639-2C593F55711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1053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93506" y="476672"/>
            <a:ext cx="6486785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B. CABLEADO HORIZONTAL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822435" y="4365104"/>
            <a:ext cx="7488831" cy="936104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s-ES_tradnl" sz="2000" dirty="0">
                <a:latin typeface="Gill Sans MT"/>
              </a:rPr>
              <a:t>Porción del sistema de cableado que se extiende desde  el área de trabajo (WA) a los gabinetes de telecomunicaciones (Rack).</a:t>
            </a:r>
          </a:p>
          <a:p>
            <a:pPr algn="just" eaLnBrk="1" hangingPunct="1"/>
            <a:endParaRPr lang="es-ES_tradnl" sz="1400" dirty="0">
              <a:latin typeface="Tahoma" pitchFamily="34" charset="0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endParaRPr lang="es-ES_tradnl" sz="1400" dirty="0">
              <a:latin typeface="Tahoma" pitchFamily="34" charset="0"/>
            </a:endParaRPr>
          </a:p>
          <a:p>
            <a:pPr algn="just" eaLnBrk="1" hangingPunct="1"/>
            <a:endParaRPr lang="es-ES" sz="1400" dirty="0">
              <a:latin typeface="Tahoma" pitchFamily="34" charset="0"/>
            </a:endParaRPr>
          </a:p>
          <a:p>
            <a:pPr algn="just" eaLnBrk="1" hangingPunct="1"/>
            <a:endParaRPr lang="es-ES_tradn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83804"/>
            <a:ext cx="61245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A2D713-031E-4B05-8CAE-44A07E15C70A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526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47664" y="404664"/>
            <a:ext cx="6486785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B. CABLEADO HORIZONTAL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Consideraciones de la norma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899592" y="1700808"/>
            <a:ext cx="7488831" cy="4392488"/>
          </a:xfrm>
          <a:prstGeom prst="rect">
            <a:avLst/>
          </a:prstGeom>
        </p:spPr>
        <p:txBody>
          <a:bodyPr/>
          <a:lstStyle/>
          <a:p>
            <a:pPr algn="just" eaLnBrk="1" hangingPunct="1"/>
            <a:endParaRPr lang="es-ES_tradnl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dirty="0">
                <a:latin typeface="Gill Sans MT"/>
              </a:rPr>
              <a:t> Topología en Estrella Jerárquica.</a:t>
            </a:r>
          </a:p>
          <a:p>
            <a:pPr algn="just" eaLnBrk="1" hangingPunct="1"/>
            <a:endParaRPr lang="es-ES_tradnl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dirty="0">
                <a:latin typeface="Gill Sans MT"/>
              </a:rPr>
              <a:t>Se deben considerar modelo de canal y modelo de enlace permanente.</a:t>
            </a:r>
          </a:p>
          <a:p>
            <a:pPr marL="285750" indent="-285750" algn="just" eaLnBrk="1" hangingPunct="1">
              <a:buFont typeface="Wingdings" pitchFamily="2" charset="2"/>
              <a:buChar char="ü"/>
            </a:pPr>
            <a:endParaRPr lang="es-ES_tradnl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dirty="0">
                <a:latin typeface="Gill Sans MT"/>
              </a:rPr>
              <a:t>La distancia máxima es de 90 metros y sólo se pueden instalar un máximo de 3 </a:t>
            </a:r>
            <a:r>
              <a:rPr lang="es-ES_tradnl" dirty="0" err="1">
                <a:latin typeface="Gill Sans MT"/>
              </a:rPr>
              <a:t>patch</a:t>
            </a:r>
            <a:r>
              <a:rPr lang="es-ES_tradnl" dirty="0">
                <a:latin typeface="Gill Sans MT"/>
              </a:rPr>
              <a:t> </a:t>
            </a:r>
            <a:r>
              <a:rPr lang="es-ES_tradnl" dirty="0" err="1">
                <a:latin typeface="Gill Sans MT"/>
              </a:rPr>
              <a:t>cords</a:t>
            </a:r>
            <a:r>
              <a:rPr lang="es-ES_tradnl" dirty="0">
                <a:latin typeface="Gill Sans MT"/>
              </a:rPr>
              <a:t> en total y que no superen los 10 metros.  (los </a:t>
            </a:r>
            <a:r>
              <a:rPr lang="es-ES_tradnl" dirty="0" err="1">
                <a:latin typeface="Gill Sans MT"/>
              </a:rPr>
              <a:t>patch</a:t>
            </a:r>
            <a:r>
              <a:rPr lang="es-ES_tradnl" dirty="0">
                <a:latin typeface="Gill Sans MT"/>
              </a:rPr>
              <a:t> </a:t>
            </a:r>
            <a:r>
              <a:rPr lang="es-ES_tradnl" dirty="0" err="1">
                <a:latin typeface="Gill Sans MT"/>
              </a:rPr>
              <a:t>cord</a:t>
            </a:r>
            <a:r>
              <a:rPr lang="es-ES_tradnl" dirty="0">
                <a:latin typeface="Gill Sans MT"/>
              </a:rPr>
              <a:t> no mayor a 5 metros).</a:t>
            </a:r>
          </a:p>
          <a:p>
            <a:pPr algn="just" eaLnBrk="1" hangingPunct="1"/>
            <a:endParaRPr lang="es-ES_tradnl" dirty="0">
              <a:latin typeface="Gill Sans MT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dirty="0">
                <a:latin typeface="Gill Sans MT"/>
              </a:rPr>
              <a:t>Soportada en cable categoría 5e o superior o fibra óptica </a:t>
            </a:r>
            <a:r>
              <a:rPr lang="es-ES_tradnl" dirty="0" err="1">
                <a:latin typeface="Gill Sans MT"/>
              </a:rPr>
              <a:t>multimodo</a:t>
            </a:r>
            <a:r>
              <a:rPr lang="es-ES_tradnl" dirty="0">
                <a:latin typeface="Gill Sans MT"/>
              </a:rPr>
              <a:t> (no se permite fibra </a:t>
            </a:r>
            <a:r>
              <a:rPr lang="es-ES_tradnl" dirty="0" err="1">
                <a:latin typeface="Gill Sans MT"/>
              </a:rPr>
              <a:t>monomodo</a:t>
            </a:r>
            <a:r>
              <a:rPr lang="es-ES_tradnl" dirty="0">
                <a:latin typeface="Gill Sans MT"/>
              </a:rPr>
              <a:t>). </a:t>
            </a:r>
          </a:p>
          <a:p>
            <a:pPr algn="just" eaLnBrk="1" hangingPunct="1"/>
            <a:endParaRPr lang="es-ES_tradnl" dirty="0">
              <a:latin typeface="Gill Sans MT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_tradnl" b="1" dirty="0">
                <a:latin typeface="Gill Sans MT"/>
              </a:rPr>
              <a:t>Un solo punto de consolidación es permitido.</a:t>
            </a:r>
            <a:endParaRPr lang="es-ES_tradnl" sz="1400" dirty="0">
              <a:latin typeface="Tahoma" pitchFamily="34" charset="0"/>
            </a:endParaRPr>
          </a:p>
          <a:p>
            <a:pPr algn="just" eaLnBrk="1" hangingPunct="1"/>
            <a:endParaRPr lang="es-ES" sz="1400" dirty="0">
              <a:latin typeface="Tahoma" pitchFamily="34" charset="0"/>
            </a:endParaRPr>
          </a:p>
          <a:p>
            <a:pPr algn="just" eaLnBrk="1" hangingPunct="1"/>
            <a:endParaRPr lang="es-ES_tradn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6C2F3E-C04B-4791-A73F-5B4A66AE50CC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198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87624" y="335090"/>
            <a:ext cx="6486785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B. CABLEADO HORIZONTAL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Consideraciones de la norma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6C2F3E-C04B-4791-A73F-5B4A66AE50CC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8887F5-2F3B-495C-9191-1A18C2A1F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09" y="1540146"/>
            <a:ext cx="7284782" cy="43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46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68" y="2541569"/>
            <a:ext cx="5195438" cy="153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270816" y="393432"/>
            <a:ext cx="6243606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PUNTO DE CONSOLIDACIÓN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42296"/>
            <a:ext cx="2672666" cy="149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106"/>
            <a:ext cx="6720652" cy="316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136E2-ED25-4450-AE93-AD16F4926585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95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403648" y="404664"/>
            <a:ext cx="6243606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Cableado horizontal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136E2-ED25-4450-AE93-AD16F4926585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556DE3-21E4-4D25-88D1-26AA22481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28800"/>
            <a:ext cx="7382327" cy="404898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6BECB22-8E0A-4247-AA11-FC66DCE3BBE8}"/>
              </a:ext>
            </a:extLst>
          </p:cNvPr>
          <p:cNvSpPr txBox="1"/>
          <p:nvPr/>
        </p:nvSpPr>
        <p:spPr>
          <a:xfrm>
            <a:off x="1835696" y="5793813"/>
            <a:ext cx="450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/>
              <a:t>Uso: automatización industrial, iluminación </a:t>
            </a:r>
            <a:r>
              <a:rPr lang="es-CO" sz="1600" dirty="0" err="1"/>
              <a:t>PoE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1401129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47664" y="347869"/>
            <a:ext cx="6486785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C. CABLEADO VERTICAL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683568" y="4437112"/>
            <a:ext cx="7560839" cy="1512168"/>
          </a:xfrm>
          <a:prstGeom prst="rect">
            <a:avLst/>
          </a:prstGeom>
        </p:spPr>
        <p:txBody>
          <a:bodyPr/>
          <a:lstStyle/>
          <a:p>
            <a:pPr algn="just" eaLnBrk="1" hangingPunct="1"/>
            <a:endParaRPr lang="es-ES_tradn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  <a:p>
            <a:pPr algn="just" eaLnBrk="1" hangingPunct="1"/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BACKBONE DE EDIFICIO: </a:t>
            </a:r>
            <a:r>
              <a:rPr lang="es-ES_tradnl" sz="1400" dirty="0">
                <a:latin typeface="Gill Sans MT"/>
              </a:rPr>
              <a:t>Porción de cableado que va desde los cuartos de equipos, cuartos de comunicaciones hasta los distribuidores de edificio (entrada de servicios de telecomunicaciones).</a:t>
            </a:r>
          </a:p>
          <a:p>
            <a:pPr algn="just" eaLnBrk="1" hangingPunct="1"/>
            <a:endParaRPr lang="es-ES_tradnl" sz="1400" dirty="0">
              <a:latin typeface="Gill Sans MT"/>
            </a:endParaRPr>
          </a:p>
          <a:p>
            <a:pPr algn="just" eaLnBrk="1" hangingPunct="1"/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BACKBONE DE CAMPUS: </a:t>
            </a:r>
            <a:r>
              <a:rPr lang="es-ES_tradnl" sz="1400" dirty="0">
                <a:latin typeface="Gill Sans MT"/>
              </a:rPr>
              <a:t>Infraestructura que interconecta los distribuidores de campus de todos los edificios involucrados en la red.</a:t>
            </a:r>
            <a:endParaRPr lang="es-ES" sz="1400" dirty="0">
              <a:latin typeface="Gill Sans MT" pitchFamily="34" charset="0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05B05F-6F90-45E1-818E-7982A379AEB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CA602D6-752A-4F43-B768-D03CF441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t="15008" r="21455" b="6597"/>
          <a:stretch/>
        </p:blipFill>
        <p:spPr bwMode="auto">
          <a:xfrm>
            <a:off x="1979712" y="1120965"/>
            <a:ext cx="4370193" cy="34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58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43608" y="304930"/>
            <a:ext cx="6819670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PIRÁMIDE DEL CABLEADO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ESTRUCTURADO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7203967" cy="3931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adime\AppData\Local\Microsoft\Windows\Temporary Internet Files\Content.IE5\PFMGL8AP\MC900431631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ime\AppData\Local\Microsoft\Windows\Temporary Internet Files\Content.IE5\9AKC5FFL\MC900212043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18098"/>
            <a:ext cx="1450604" cy="12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2F2B6-B625-4D15-9810-E29DD447B579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6599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328607" y="356757"/>
            <a:ext cx="6486785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C. CABLEADO VERTICAL. Interconexiones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t="15008" r="21455" b="6597"/>
          <a:stretch/>
        </p:blipFill>
        <p:spPr bwMode="auto">
          <a:xfrm>
            <a:off x="179512" y="1421837"/>
            <a:ext cx="5088986" cy="401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268499" y="2872517"/>
            <a:ext cx="3543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Gill Sans MT"/>
              </a:rPr>
              <a:t>MC: Interconexión Principal</a:t>
            </a:r>
          </a:p>
          <a:p>
            <a:r>
              <a:rPr lang="es-CO" dirty="0">
                <a:latin typeface="Gill Sans MT"/>
              </a:rPr>
              <a:t>IC: Interconexión Intermedia</a:t>
            </a:r>
          </a:p>
          <a:p>
            <a:r>
              <a:rPr lang="es-CO" dirty="0">
                <a:latin typeface="Gill Sans MT"/>
              </a:rPr>
              <a:t>HC: Interconexión Horizontal</a:t>
            </a:r>
          </a:p>
          <a:p>
            <a:endParaRPr lang="es-CO" dirty="0">
              <a:latin typeface="Gill Sans MT"/>
            </a:endParaRPr>
          </a:p>
          <a:p>
            <a:r>
              <a:rPr lang="es-CO" dirty="0">
                <a:latin typeface="Gill Sans MT"/>
              </a:rPr>
              <a:t>A: Cableado vertical de Edificio</a:t>
            </a:r>
          </a:p>
          <a:p>
            <a:r>
              <a:rPr lang="es-CO" dirty="0">
                <a:latin typeface="Gill Sans MT"/>
              </a:rPr>
              <a:t>B: Cableado vertical de Campus</a:t>
            </a:r>
          </a:p>
          <a:p>
            <a:r>
              <a:rPr lang="es-CO" dirty="0">
                <a:latin typeface="Gill Sans MT"/>
              </a:rPr>
              <a:t>C: </a:t>
            </a:r>
            <a:r>
              <a:rPr lang="es-CO" dirty="0" err="1">
                <a:latin typeface="Gill Sans MT"/>
              </a:rPr>
              <a:t>Backbone</a:t>
            </a:r>
            <a:r>
              <a:rPr lang="es-CO" dirty="0">
                <a:latin typeface="Gill Sans MT"/>
              </a:rPr>
              <a:t> de segundo nivel.</a:t>
            </a:r>
          </a:p>
          <a:p>
            <a:endParaRPr lang="es-CO" dirty="0"/>
          </a:p>
          <a:p>
            <a:endParaRPr lang="es-CO" dirty="0"/>
          </a:p>
        </p:txBody>
      </p:sp>
      <p:sp>
        <p:nvSpPr>
          <p:cNvPr id="3" name="2 CuadroTexto"/>
          <p:cNvSpPr txBox="1"/>
          <p:nvPr/>
        </p:nvSpPr>
        <p:spPr>
          <a:xfrm>
            <a:off x="2123728" y="5085184"/>
            <a:ext cx="547260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>
                <a:latin typeface="Gill Sans MT"/>
              </a:rPr>
              <a:t>A: 2000 </a:t>
            </a:r>
            <a:r>
              <a:rPr lang="es-CO" dirty="0" err="1">
                <a:latin typeface="Gill Sans MT"/>
              </a:rPr>
              <a:t>mts</a:t>
            </a:r>
            <a:r>
              <a:rPr lang="es-CO" dirty="0">
                <a:latin typeface="Gill Sans MT"/>
              </a:rPr>
              <a:t> (MM) ó 3000 </a:t>
            </a:r>
            <a:r>
              <a:rPr lang="es-CO" dirty="0" err="1">
                <a:latin typeface="Gill Sans MT"/>
              </a:rPr>
              <a:t>mts</a:t>
            </a:r>
            <a:r>
              <a:rPr lang="es-CO" dirty="0">
                <a:latin typeface="Gill Sans MT"/>
              </a:rPr>
              <a:t> (SM) o 90 </a:t>
            </a:r>
            <a:r>
              <a:rPr lang="es-CO" dirty="0" err="1">
                <a:latin typeface="Gill Sans MT"/>
              </a:rPr>
              <a:t>mts</a:t>
            </a:r>
            <a:r>
              <a:rPr lang="es-CO" dirty="0">
                <a:latin typeface="Gill Sans MT"/>
              </a:rPr>
              <a:t> (UTP). </a:t>
            </a:r>
          </a:p>
          <a:p>
            <a:r>
              <a:rPr lang="es-CO" dirty="0">
                <a:latin typeface="Gill Sans MT"/>
              </a:rPr>
              <a:t>B: 1700 </a:t>
            </a:r>
            <a:r>
              <a:rPr lang="es-CO" dirty="0" err="1">
                <a:latin typeface="Gill Sans MT"/>
              </a:rPr>
              <a:t>mts</a:t>
            </a:r>
            <a:r>
              <a:rPr lang="es-CO" dirty="0">
                <a:latin typeface="Gill Sans MT"/>
              </a:rPr>
              <a:t> (MM) ó 2700 </a:t>
            </a:r>
            <a:r>
              <a:rPr lang="es-CO" dirty="0" err="1">
                <a:latin typeface="Gill Sans MT"/>
              </a:rPr>
              <a:t>mts</a:t>
            </a:r>
            <a:r>
              <a:rPr lang="es-CO" dirty="0">
                <a:latin typeface="Gill Sans MT"/>
              </a:rPr>
              <a:t> (SM).</a:t>
            </a:r>
          </a:p>
          <a:p>
            <a:r>
              <a:rPr lang="es-CO" dirty="0">
                <a:latin typeface="Gill Sans MT"/>
              </a:rPr>
              <a:t>C: 300 metros (MM o SM)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898726-43BF-4E4A-8A76-5FE2D2513876}" type="datetime1">
              <a:rPr lang="es-CO" smtClean="0"/>
              <a:t>9/04/2021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1315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59632" y="65914"/>
            <a:ext cx="7134858" cy="12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D. CUARTO DE TELECOMUNICACIONES  Y EQUIPOS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611560" y="1476282"/>
            <a:ext cx="4032448" cy="2016224"/>
          </a:xfrm>
          <a:prstGeom prst="rect">
            <a:avLst/>
          </a:prstGeom>
        </p:spPr>
        <p:txBody>
          <a:bodyPr/>
          <a:lstStyle/>
          <a:p>
            <a:pPr algn="just" eaLnBrk="1" hangingPunct="1"/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Cuarto de Telecomunicaciones (TR).</a:t>
            </a:r>
          </a:p>
          <a:p>
            <a:pPr algn="just" eaLnBrk="1" hangingPunct="1"/>
            <a:endParaRPr lang="es-ES_tradnl" sz="1400" dirty="0">
              <a:latin typeface="Tahoma" pitchFamily="34" charset="0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sz="1400" dirty="0">
                <a:latin typeface="Tahoma" pitchFamily="34" charset="0"/>
              </a:rPr>
              <a:t>Es el  sitio central de cada piso a donde llega el cableado horizontal.</a:t>
            </a:r>
          </a:p>
          <a:p>
            <a:pPr algn="just" eaLnBrk="1" hangingPunct="1"/>
            <a:endParaRPr lang="es-ES_tradnl" sz="1400" dirty="0">
              <a:latin typeface="Tahoma" pitchFamily="34" charset="0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sz="1400" dirty="0">
                <a:latin typeface="Tahoma" pitchFamily="34" charset="0"/>
              </a:rPr>
              <a:t>Sistema que permite la terminación mecánica y/o interconexión del cable horizontal que viene del </a:t>
            </a:r>
            <a:r>
              <a:rPr lang="es-ES_tradnl" sz="1400" dirty="0" err="1">
                <a:latin typeface="Tahoma" pitchFamily="34" charset="0"/>
              </a:rPr>
              <a:t>work</a:t>
            </a:r>
            <a:r>
              <a:rPr lang="es-ES_tradnl" sz="1400" dirty="0">
                <a:latin typeface="Tahoma" pitchFamily="34" charset="0"/>
              </a:rPr>
              <a:t> área y de los </a:t>
            </a:r>
            <a:r>
              <a:rPr lang="es-ES_tradnl" sz="1400" dirty="0" err="1">
                <a:latin typeface="Tahoma" pitchFamily="34" charset="0"/>
              </a:rPr>
              <a:t>Backbone</a:t>
            </a:r>
            <a:r>
              <a:rPr lang="es-ES_tradnl" sz="1400" dirty="0">
                <a:latin typeface="Tahoma" pitchFamily="34" charset="0"/>
              </a:rPr>
              <a:t>.</a:t>
            </a:r>
          </a:p>
          <a:p>
            <a:pPr marL="285750" indent="-285750" algn="just" eaLnBrk="1" hangingPunct="1">
              <a:buFont typeface="Wingdings" pitchFamily="2" charset="2"/>
              <a:buChar char="ü"/>
            </a:pPr>
            <a:endParaRPr lang="es-ES" sz="1400" dirty="0">
              <a:latin typeface="Gill Sans MT" pitchFamily="34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63004" y="3838718"/>
            <a:ext cx="4032448" cy="2016224"/>
          </a:xfrm>
          <a:prstGeom prst="rect">
            <a:avLst/>
          </a:prstGeom>
        </p:spPr>
        <p:txBody>
          <a:bodyPr/>
          <a:lstStyle/>
          <a:p>
            <a:pPr algn="just" eaLnBrk="1" hangingPunct="1"/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Cuarto de Equipos (ER).</a:t>
            </a:r>
          </a:p>
          <a:p>
            <a:pPr algn="just" eaLnBrk="1" hangingPunct="1"/>
            <a:endParaRPr lang="es-ES_tradnl" sz="1400" dirty="0">
              <a:latin typeface="Tahoma" pitchFamily="34" charset="0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sz="1400" dirty="0">
                <a:latin typeface="Tahoma" pitchFamily="34" charset="0"/>
              </a:rPr>
              <a:t>Espacio centralizado que aloja los equipos de telecomunicaciones.</a:t>
            </a:r>
          </a:p>
          <a:p>
            <a:pPr algn="just" eaLnBrk="1" hangingPunct="1"/>
            <a:endParaRPr lang="es-ES_tradnl" sz="1400" dirty="0">
              <a:latin typeface="Tahoma" pitchFamily="34" charset="0"/>
            </a:endParaRPr>
          </a:p>
          <a:p>
            <a:pPr marL="285750" indent="-285750" algn="just" eaLnBrk="1" hangingPunct="1">
              <a:buFont typeface="Wingdings" pitchFamily="2" charset="2"/>
              <a:buChar char="ü"/>
            </a:pPr>
            <a:r>
              <a:rPr lang="es-ES_tradnl" sz="1400" dirty="0">
                <a:latin typeface="Tahoma" pitchFamily="34" charset="0"/>
              </a:rPr>
              <a:t>Consideraciones de diseño más estrictas por el tipo de equipos que aloja</a:t>
            </a:r>
            <a:endParaRPr lang="es-ES" sz="1400" dirty="0">
              <a:latin typeface="Gill Sans MT" pitchFamily="34" charset="0"/>
            </a:endParaRPr>
          </a:p>
        </p:txBody>
      </p:sp>
      <p:pic>
        <p:nvPicPr>
          <p:cNvPr id="7170" name="Picture 2" descr="D:\Mis Documentos\Mis Documentos\CONSULTA\Mercadeo\IMAGENES MILA\MilaRac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7" t="8032" r="52125" b="4139"/>
          <a:stretch/>
        </p:blipFill>
        <p:spPr bwMode="auto">
          <a:xfrm>
            <a:off x="6084168" y="1829274"/>
            <a:ext cx="1914616" cy="40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7D83F8-A1DE-485B-AEB8-4C61258474BB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3337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87624" y="152400"/>
            <a:ext cx="7134858" cy="12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D. CUARTO DE TELECOMUNICACIONES  Y EQUIPOS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7D83F8-A1DE-485B-AEB8-4C61258474BB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79E59DF-336E-4374-B1E2-8BF535D0D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696791"/>
            <a:ext cx="6559276" cy="37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26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498774" y="257859"/>
            <a:ext cx="6963686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CO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SOLUCIONES 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9" y="1556792"/>
            <a:ext cx="2977515" cy="23679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2906397" cy="3089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D:\Mis Documentos\Mis Documentos\CONSULTA\Mercadeo\IMAGENES MILA\final hormiga 3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381" y="1492288"/>
            <a:ext cx="1872691" cy="2496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77072"/>
            <a:ext cx="4191000" cy="2238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A345DB-1D66-41C2-9EB5-06BA28B35C6C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440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891989" y="324906"/>
            <a:ext cx="6963686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CO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SOLUCIONES 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A345DB-1D66-41C2-9EB5-06BA28B35C6C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AD2F6D3-40EB-4CEB-B633-5D77EB070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94" y="1518767"/>
            <a:ext cx="7305476" cy="38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60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964397" y="191826"/>
            <a:ext cx="7215206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CO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SOLUCIÓN PARA DATACENTER</a:t>
            </a:r>
          </a:p>
          <a:p>
            <a:pPr algn="ctr">
              <a:spcBef>
                <a:spcPts val="600"/>
              </a:spcBef>
            </a:pPr>
            <a:r>
              <a:rPr lang="es-CO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Seguridad</a:t>
            </a:r>
            <a:endParaRPr lang="es-ES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41358" r="9592" b="10340"/>
          <a:stretch/>
        </p:blipFill>
        <p:spPr bwMode="auto">
          <a:xfrm>
            <a:off x="179512" y="1340768"/>
            <a:ext cx="8570601" cy="282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93096"/>
            <a:ext cx="7272808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2E5A93-68A6-4332-882D-4A2CE10CFB2C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941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72759" y="262983"/>
            <a:ext cx="70630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8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SOLUCIÓN RESIDENCIAL Y COMERCIAL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1" t="12674" r="9308" b="17006"/>
          <a:stretch/>
        </p:blipFill>
        <p:spPr bwMode="auto">
          <a:xfrm>
            <a:off x="1043608" y="2122311"/>
            <a:ext cx="7521392" cy="3440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252083" y="1559655"/>
            <a:ext cx="3432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solidFill>
                  <a:srgbClr val="00529C"/>
                </a:solidFill>
                <a:latin typeface="Gill Sans MT"/>
                <a:ea typeface="+mj-ea"/>
                <a:cs typeface="+mj-cs"/>
              </a:rPr>
              <a:t>Soluciones de Audio y Video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1C5336-E9DF-4DD4-8503-003AF1D5A2CF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175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87624" y="248397"/>
            <a:ext cx="6747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8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SOLUCIÓN RESIDENCIAL Y COMERCIAL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292037" y="1732166"/>
            <a:ext cx="5368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solidFill>
                  <a:srgbClr val="00529C"/>
                </a:solidFill>
                <a:latin typeface="Gill Sans MT"/>
                <a:ea typeface="+mj-ea"/>
                <a:cs typeface="+mj-cs"/>
              </a:rPr>
              <a:t>Integración y estética con el sistema Eléctrico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95078"/>
            <a:ext cx="1278434" cy="30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76872"/>
            <a:ext cx="2021040" cy="297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 descr="QuickPort Quad 106 (7544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6310" y="2348880"/>
            <a:ext cx="3429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DFB4A-C972-4E19-93AB-D2922ABE5B02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9855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15616" y="391639"/>
            <a:ext cx="67476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8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SOLUCIONES INDUSTRIALES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92"/>
          <a:stretch/>
        </p:blipFill>
        <p:spPr bwMode="auto">
          <a:xfrm>
            <a:off x="1115616" y="1700808"/>
            <a:ext cx="4029075" cy="396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81" y="2780928"/>
            <a:ext cx="36861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811112" y="1340768"/>
            <a:ext cx="2358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dirty="0" err="1">
                <a:solidFill>
                  <a:srgbClr val="00529C"/>
                </a:solidFill>
                <a:latin typeface="Gill Sans MT"/>
                <a:ea typeface="+mj-ea"/>
                <a:cs typeface="+mj-cs"/>
              </a:rPr>
              <a:t>Duraport</a:t>
            </a:r>
            <a:r>
              <a:rPr lang="es-CO" sz="2400" dirty="0">
                <a:solidFill>
                  <a:srgbClr val="00529C"/>
                </a:solidFill>
                <a:latin typeface="Gill Sans MT"/>
                <a:ea typeface="+mj-ea"/>
                <a:cs typeface="+mj-cs"/>
              </a:rPr>
              <a:t> – IP67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1892-3B57-4606-9689-DA4834A31870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711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73376" y="1548928"/>
            <a:ext cx="7924800" cy="128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SISTEMAS DE CABLEADO </a:t>
            </a:r>
          </a:p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EN COBRE</a:t>
            </a:r>
          </a:p>
        </p:txBody>
      </p:sp>
      <p:pic>
        <p:nvPicPr>
          <p:cNvPr id="6149" name="Picture 5" descr="C:\Users\Nadime\AppData\Local\Microsoft\Windows\Temporary Internet Files\Content.IE5\2D3LTX02\MP90040063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33895"/>
            <a:ext cx="2357192" cy="29472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DC9511-C050-4CDA-83CA-FDC1B9E5962D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997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9512" y="3002348"/>
            <a:ext cx="38884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 b="1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NORMAS Y ESTÁNDARES</a:t>
            </a:r>
            <a:endParaRPr lang="es-ES" sz="32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pic>
        <p:nvPicPr>
          <p:cNvPr id="1026" name="Picture 2" descr="D:\Mis Documentos\Mis Documentos\CONSULTA\Mercadeo\IMAGENES MILA\14 checkli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4608512" cy="3456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556E9F-59A7-4E8F-9FA4-753EB74C781E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418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61252" y="260648"/>
            <a:ext cx="642345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CATEGORÍAS DE CABLEADO ESTRUCTURADO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7"/>
          <a:stretch/>
        </p:blipFill>
        <p:spPr bwMode="auto">
          <a:xfrm>
            <a:off x="611560" y="2420888"/>
            <a:ext cx="7380646" cy="180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99728" y="4234620"/>
            <a:ext cx="7392478" cy="281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          </a:t>
            </a:r>
            <a:r>
              <a:rPr lang="es-CO" b="1" dirty="0"/>
              <a:t>2000</a:t>
            </a:r>
            <a:r>
              <a:rPr lang="es-CO" dirty="0"/>
              <a:t> 		</a:t>
            </a:r>
            <a:r>
              <a:rPr lang="es-CO" b="1" dirty="0"/>
              <a:t>               40 /25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61252" y="4190587"/>
            <a:ext cx="46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E6255-F2F2-4DAE-B8FA-6A9328D32BFD}" type="datetime1">
              <a:rPr lang="es-CO" smtClean="0"/>
              <a:t>9/04/2021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8280723" y="346166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002060"/>
                </a:solidFill>
              </a:rPr>
              <a:t>100m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08963" y="420428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30m</a:t>
            </a:r>
          </a:p>
        </p:txBody>
      </p:sp>
      <p:sp>
        <p:nvSpPr>
          <p:cNvPr id="10" name="9 Flecha derecha"/>
          <p:cNvSpPr/>
          <p:nvPr/>
        </p:nvSpPr>
        <p:spPr>
          <a:xfrm>
            <a:off x="7740352" y="3212977"/>
            <a:ext cx="611894" cy="977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Flecha derecha"/>
          <p:cNvSpPr/>
          <p:nvPr/>
        </p:nvSpPr>
        <p:spPr>
          <a:xfrm>
            <a:off x="8058225" y="4275174"/>
            <a:ext cx="444993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1441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57990" y="152400"/>
            <a:ext cx="642345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CATEGORÍAS DE CABLEADO ESTRUCTURADO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E6255-F2F2-4DAE-B8FA-6A9328D32BFD}" type="datetime1">
              <a:rPr lang="es-CO" smtClean="0"/>
              <a:t>9/04/2021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51</a:t>
            </a:fld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B910D8-BE49-4E62-A3A8-B3E070BDE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5630028" cy="280831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067E2DF-9AEB-4DA1-B98E-122AE54F0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002795"/>
            <a:ext cx="4214686" cy="24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38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422506" y="422734"/>
            <a:ext cx="7035694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SOLUCIONES DISPONIBLES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138976" y="1146075"/>
            <a:ext cx="3096344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dirty="0">
                <a:solidFill>
                  <a:srgbClr val="00529C"/>
                </a:solidFill>
                <a:latin typeface="Gill Sans MT"/>
                <a:ea typeface="+mj-ea"/>
                <a:cs typeface="+mj-cs"/>
              </a:rPr>
              <a:t>BLINDADAS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596774" y="3651908"/>
            <a:ext cx="3240360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dirty="0">
                <a:solidFill>
                  <a:srgbClr val="00529C"/>
                </a:solidFill>
                <a:latin typeface="Gill Sans MT"/>
                <a:ea typeface="+mj-ea"/>
                <a:cs typeface="+mj-cs"/>
              </a:rPr>
              <a:t>NO BLINDADAS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20" y="4125884"/>
            <a:ext cx="3963268" cy="1636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20051"/>
            <a:ext cx="4044566" cy="180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6E95A-B0FD-4035-979A-C6A4C98F5AF4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627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337117" y="476672"/>
            <a:ext cx="6958633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CABLE DE PAR TRENZADO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 b="8836"/>
          <a:stretch/>
        </p:blipFill>
        <p:spPr bwMode="auto">
          <a:xfrm>
            <a:off x="621314" y="1988840"/>
            <a:ext cx="8266113" cy="190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2"/>
          <a:stretch/>
        </p:blipFill>
        <p:spPr bwMode="auto">
          <a:xfrm>
            <a:off x="1331640" y="4221088"/>
            <a:ext cx="6678613" cy="1534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3760B1-79A1-43CD-BD76-39FC7E5E69E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877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57356" y="-357214"/>
            <a:ext cx="5572164" cy="1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s-ES_tradnl" sz="4400" dirty="0">
              <a:latin typeface="Tahoma" pitchFamily="34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s-ES" sz="3100" dirty="0">
              <a:solidFill>
                <a:srgbClr val="00529C"/>
              </a:solidFill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422506" y="218328"/>
            <a:ext cx="7035694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TIPOS DE CABLES según BLINDAJE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2D2D52-F394-46B6-AFA5-AD9889524453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54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1BD7D19-521C-4A0A-9E83-1FC51D3D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02" y="1206779"/>
            <a:ext cx="5464396" cy="26318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816C33-BF02-4667-9AEA-17FD703D7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75" y="3975531"/>
            <a:ext cx="4301544" cy="21765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17ACB11-8AAC-433E-976C-5441C2AC8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867" y="3789040"/>
            <a:ext cx="3683358" cy="226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146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57356" y="-357214"/>
            <a:ext cx="5572164" cy="1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s-ES_tradnl" sz="4400" dirty="0">
              <a:latin typeface="Tahoma" pitchFamily="34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s-ES" sz="3100" dirty="0">
              <a:solidFill>
                <a:srgbClr val="00529C"/>
              </a:solidFill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28596" y="1214422"/>
            <a:ext cx="4357718" cy="509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algn="just">
              <a:buFontTx/>
              <a:buNone/>
            </a:pPr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U/UTP (UNSHIELDED TWISTED PAIR)</a:t>
            </a:r>
          </a:p>
          <a:p>
            <a:pPr algn="just"/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Cable compuesto de 4 pares trenzados con cubierta termoplástica, con baja emisión de humos, con impedancia característica de 100 ohmios.</a:t>
            </a:r>
          </a:p>
          <a:p>
            <a:pPr algn="just"/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F/UTP (FOIL SCREENED TWISTED PAIR)</a:t>
            </a:r>
          </a:p>
          <a:p>
            <a:pPr algn="just"/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Al los pares trenzados se añade una capa conductora (</a:t>
            </a:r>
            <a:r>
              <a:rPr lang="es-ES" sz="1400" dirty="0" err="1">
                <a:latin typeface="Gill Sans MT"/>
                <a:ea typeface="Tahoma" pitchFamily="34" charset="0"/>
                <a:cs typeface="Tahoma" pitchFamily="34" charset="0"/>
              </a:rPr>
              <a:t>Foil</a:t>
            </a:r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) bajo la cubierta plástica del cable envolviendo el conjunto de pares trenzados.</a:t>
            </a:r>
          </a:p>
          <a:p>
            <a:pPr algn="just"/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pPr algn="just">
              <a:buFontTx/>
              <a:buNone/>
            </a:pPr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S/FTP (</a:t>
            </a:r>
            <a:r>
              <a:rPr lang="es-ES" sz="1400" b="1" dirty="0" err="1">
                <a:latin typeface="Gill Sans MT"/>
                <a:ea typeface="Tahoma" pitchFamily="34" charset="0"/>
                <a:cs typeface="Tahoma" pitchFamily="34" charset="0"/>
              </a:rPr>
              <a:t>Shielded</a:t>
            </a:r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 </a:t>
            </a:r>
            <a:r>
              <a:rPr lang="es-ES" sz="1400" b="1" dirty="0" err="1">
                <a:latin typeface="Gill Sans MT"/>
                <a:ea typeface="Tahoma" pitchFamily="34" charset="0"/>
                <a:cs typeface="Tahoma" pitchFamily="34" charset="0"/>
              </a:rPr>
              <a:t>Twisted</a:t>
            </a:r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 </a:t>
            </a:r>
            <a:r>
              <a:rPr lang="es-ES" sz="1400" b="1" dirty="0" err="1">
                <a:latin typeface="Gill Sans MT"/>
                <a:ea typeface="Tahoma" pitchFamily="34" charset="0"/>
                <a:cs typeface="Tahoma" pitchFamily="34" charset="0"/>
              </a:rPr>
              <a:t>Pair</a:t>
            </a:r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 </a:t>
            </a:r>
            <a:r>
              <a:rPr lang="es-ES" sz="1400" b="1" dirty="0" err="1">
                <a:latin typeface="Gill Sans MT"/>
                <a:ea typeface="Tahoma" pitchFamily="34" charset="0"/>
                <a:cs typeface="Tahoma" pitchFamily="34" charset="0"/>
              </a:rPr>
              <a:t>with</a:t>
            </a:r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 </a:t>
            </a:r>
            <a:r>
              <a:rPr lang="es-ES" sz="1400" b="1" dirty="0" err="1">
                <a:latin typeface="Gill Sans MT"/>
                <a:ea typeface="Tahoma" pitchFamily="34" charset="0"/>
                <a:cs typeface="Tahoma" pitchFamily="34" charset="0"/>
              </a:rPr>
              <a:t>foil</a:t>
            </a:r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)</a:t>
            </a:r>
          </a:p>
          <a:p>
            <a:pPr algn="just"/>
            <a:endParaRPr lang="es-ES" sz="1400" b="1" dirty="0">
              <a:latin typeface="Gill Sans MT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Cada par se encuentra apantallado por </a:t>
            </a:r>
            <a:r>
              <a:rPr lang="es-ES" sz="1400" dirty="0" err="1">
                <a:latin typeface="Gill Sans MT"/>
                <a:ea typeface="Tahoma" pitchFamily="34" charset="0"/>
                <a:cs typeface="Tahoma" pitchFamily="34" charset="0"/>
              </a:rPr>
              <a:t>foil</a:t>
            </a:r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Pantalla adicional (malla metálica) alrededor de la totalidad de los pares.</a:t>
            </a:r>
          </a:p>
          <a:p>
            <a:pPr algn="just"/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Cable más robusto y más rígido que ocupa más espacio, por lo cual su instalación es más dispendiosa. </a:t>
            </a:r>
          </a:p>
          <a:p>
            <a:endParaRPr lang="es-E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s-E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s-ES" sz="1400" dirty="0"/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sz="1400" dirty="0">
              <a:latin typeface="Tahoma" pitchFamily="34" charset="0"/>
            </a:endParaRPr>
          </a:p>
          <a:p>
            <a:pPr algn="just" eaLnBrk="1" hangingPunct="1"/>
            <a:endParaRPr lang="es-ES" sz="1400" dirty="0">
              <a:latin typeface="Tahoma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125591" y="278284"/>
            <a:ext cx="7035694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TIPOS DE CABLES según BLINDAJE</a:t>
            </a:r>
          </a:p>
        </p:txBody>
      </p:sp>
      <p:pic>
        <p:nvPicPr>
          <p:cNvPr id="13316" name="Picture 4" descr="http://www.lindy.de/lindyshop/pictures/12055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248602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5"/>
          <a:stretch/>
        </p:blipFill>
        <p:spPr bwMode="auto">
          <a:xfrm>
            <a:off x="5370826" y="1556792"/>
            <a:ext cx="3228433" cy="82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54"/>
          <a:stretch/>
        </p:blipFill>
        <p:spPr bwMode="auto">
          <a:xfrm>
            <a:off x="4932040" y="3018872"/>
            <a:ext cx="2876128" cy="72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2D2D52-F394-46B6-AFA5-AD9889524453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55</a:t>
            </a:fld>
            <a:endParaRPr lang="es-E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57356" y="-357214"/>
            <a:ext cx="5572164" cy="1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s-ES_tradnl" sz="4400" dirty="0">
              <a:latin typeface="Tahoma" pitchFamily="34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s-ES" sz="3100" dirty="0">
              <a:solidFill>
                <a:srgbClr val="00529C"/>
              </a:solidFill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1464" y="567612"/>
            <a:ext cx="4357718" cy="509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endParaRPr lang="es-ES" sz="1400" dirty="0"/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>
              <a:latin typeface="Gill Sans MT"/>
            </a:endParaRPr>
          </a:p>
          <a:p>
            <a:endParaRPr lang="es-ES" sz="1400" dirty="0">
              <a:latin typeface="Gill Sans MT"/>
            </a:endParaRPr>
          </a:p>
          <a:p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CMP:</a:t>
            </a:r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 Cable de comunicaciones </a:t>
            </a:r>
            <a:r>
              <a:rPr lang="es-ES" sz="1400" dirty="0" err="1">
                <a:latin typeface="Gill Sans MT"/>
                <a:ea typeface="Tahoma" pitchFamily="34" charset="0"/>
                <a:cs typeface="Tahoma" pitchFamily="34" charset="0"/>
              </a:rPr>
              <a:t>Plenum</a:t>
            </a:r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CMR:</a:t>
            </a:r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 Cable de comunicaciones </a:t>
            </a:r>
            <a:r>
              <a:rPr lang="es-ES" sz="1400" dirty="0" err="1">
                <a:latin typeface="Gill Sans MT"/>
                <a:ea typeface="Tahoma" pitchFamily="34" charset="0"/>
                <a:cs typeface="Tahoma" pitchFamily="34" charset="0"/>
              </a:rPr>
              <a:t>Riser</a:t>
            </a:r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CM: </a:t>
            </a:r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 Cable de comunicaciones de aplicación genérica</a:t>
            </a:r>
          </a:p>
          <a:p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CMX:</a:t>
            </a:r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 Cable de comunicación de uso limitado</a:t>
            </a:r>
          </a:p>
          <a:p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r>
              <a:rPr lang="es-ES" sz="1400" b="1" dirty="0">
                <a:latin typeface="Gill Sans MT"/>
                <a:ea typeface="Tahoma" pitchFamily="34" charset="0"/>
                <a:cs typeface="Tahoma" pitchFamily="34" charset="0"/>
              </a:rPr>
              <a:t>LSZH:</a:t>
            </a:r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 Baja emisión de humo, Cero Halógenos</a:t>
            </a:r>
          </a:p>
          <a:p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	</a:t>
            </a:r>
            <a:r>
              <a:rPr lang="es-ES" sz="1400" dirty="0" err="1">
                <a:latin typeface="Gill Sans MT"/>
                <a:ea typeface="Tahoma" pitchFamily="34" charset="0"/>
                <a:cs typeface="Tahoma" pitchFamily="34" charset="0"/>
              </a:rPr>
              <a:t>Low</a:t>
            </a:r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 </a:t>
            </a:r>
            <a:r>
              <a:rPr lang="es-ES" sz="1400" dirty="0" err="1">
                <a:latin typeface="Gill Sans MT"/>
                <a:ea typeface="Tahoma" pitchFamily="34" charset="0"/>
                <a:cs typeface="Tahoma" pitchFamily="34" charset="0"/>
              </a:rPr>
              <a:t>Smoke</a:t>
            </a:r>
            <a:r>
              <a:rPr lang="es-ES" sz="1400" dirty="0">
                <a:latin typeface="Gill Sans MT"/>
                <a:ea typeface="Tahoma" pitchFamily="34" charset="0"/>
                <a:cs typeface="Tahoma" pitchFamily="34" charset="0"/>
              </a:rPr>
              <a:t> Zero </a:t>
            </a:r>
            <a:r>
              <a:rPr lang="es-ES" sz="1400" dirty="0" err="1">
                <a:latin typeface="Gill Sans MT"/>
                <a:ea typeface="Tahoma" pitchFamily="34" charset="0"/>
                <a:cs typeface="Tahoma" pitchFamily="34" charset="0"/>
              </a:rPr>
              <a:t>Halogen</a:t>
            </a:r>
            <a:endParaRPr lang="es-ES" sz="1400" dirty="0">
              <a:latin typeface="Gill Sans MT"/>
              <a:ea typeface="Tahoma" pitchFamily="34" charset="0"/>
              <a:cs typeface="Tahoma" pitchFamily="34" charset="0"/>
            </a:endParaRPr>
          </a:p>
          <a:p>
            <a:endParaRPr lang="es-E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s-E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s-ES_tradnl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eaLnBrk="1" hangingPunct="1"/>
            <a:endParaRPr lang="es-ES" sz="1400" dirty="0">
              <a:latin typeface="Tahoma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349293" y="264397"/>
            <a:ext cx="7215206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TIPOS DE CHAQUETAS PARA CABLES</a:t>
            </a:r>
          </a:p>
        </p:txBody>
      </p:sp>
      <p:pic>
        <p:nvPicPr>
          <p:cNvPr id="17414" name="Picture 6" descr="C:\Users\Nadime\AppData\Local\Microsoft\Windows\Temporary Internet Files\Content.IE5\8MOTS2FM\MC90043162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07" y="1988840"/>
            <a:ext cx="3377530" cy="33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EFFB48-6EC6-4E4A-87A6-38E861324DB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56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CBFEFE1-35C6-42A1-836F-1538DA0B4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325046"/>
            <a:ext cx="3600400" cy="19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814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57356" y="-357214"/>
            <a:ext cx="5572164" cy="11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s-ES_tradnl" sz="4400" dirty="0">
              <a:latin typeface="Tahoma" pitchFamily="34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es-ES" sz="3100" dirty="0">
              <a:solidFill>
                <a:srgbClr val="00529C"/>
              </a:solidFill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933874" y="366060"/>
            <a:ext cx="7215206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TIPOS DE CHAQUETAS PARA CABLES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EFFB48-6EC6-4E4A-87A6-38E861324DB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57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277885A-F9DE-4635-9E59-F52AB69E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04" y="1844824"/>
            <a:ext cx="8024947" cy="39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49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68" y="2541569"/>
            <a:ext cx="5195438" cy="153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475656" y="268817"/>
            <a:ext cx="6896118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JACKS BLINDADOS Y NO BLINDADOS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1818964"/>
            <a:ext cx="8505825" cy="304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52F752-0083-48A5-B0CA-D3DC45F99F10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9144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25FBF0-72E1-4969-94A8-5F956FF250F3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59</a:t>
            </a:fld>
            <a:endParaRPr lang="es-E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928794" y="620688"/>
            <a:ext cx="5286412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Ponchado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18C2C3-1642-4936-A55E-745EC137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70" y="1431384"/>
            <a:ext cx="7691567" cy="399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74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33888" y="435972"/>
            <a:ext cx="6819100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NORMAS Y ESTÁNDARES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33400" y="1981200"/>
            <a:ext cx="4110038" cy="3352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" name="Picture 7" descr="http://www.axioma.co.cr/images/eialogo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40" y="2579455"/>
            <a:ext cx="15001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69" y="1499394"/>
            <a:ext cx="40846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17" y="3429000"/>
            <a:ext cx="15494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15281"/>
            <a:ext cx="16764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89" y="2609691"/>
            <a:ext cx="949325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85" y="2531239"/>
            <a:ext cx="1042987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296947" y="2456345"/>
            <a:ext cx="31232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b="1" i="1" dirty="0" err="1"/>
              <a:t>Telecommunications</a:t>
            </a:r>
            <a:r>
              <a:rPr lang="es-CO" sz="1000" b="1" i="1" dirty="0"/>
              <a:t> </a:t>
            </a:r>
            <a:r>
              <a:rPr lang="es-CO" sz="1000" b="1" i="1" dirty="0" err="1"/>
              <a:t>Industry</a:t>
            </a:r>
            <a:r>
              <a:rPr lang="es-CO" sz="1000" b="1" i="1" dirty="0"/>
              <a:t> </a:t>
            </a:r>
            <a:r>
              <a:rPr lang="es-CO" sz="1000" b="1" i="1" dirty="0" err="1"/>
              <a:t>Association</a:t>
            </a:r>
            <a:r>
              <a:rPr lang="es-CO" sz="1000" dirty="0"/>
              <a:t> (</a:t>
            </a:r>
            <a:r>
              <a:rPr lang="es-CO" sz="1000" b="1" i="1" dirty="0"/>
              <a:t>TIA</a:t>
            </a:r>
            <a:r>
              <a:rPr lang="es-CO" sz="1000" dirty="0"/>
              <a:t>)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899592" y="4219396"/>
            <a:ext cx="7344816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Gill Sans MT"/>
              </a:rPr>
              <a:t>El IEEE determina el método de transmisión propuesto y el desempeño del cableado de extremo a extremo requerido para lograr confiabilidad.</a:t>
            </a:r>
          </a:p>
          <a:p>
            <a:pPr algn="ctr"/>
            <a:endParaRPr lang="es-CO" dirty="0">
              <a:latin typeface="Gill Sans MT"/>
            </a:endParaRPr>
          </a:p>
          <a:p>
            <a:pPr algn="ctr"/>
            <a:r>
              <a:rPr lang="es-CO" dirty="0">
                <a:latin typeface="Gill Sans MT"/>
              </a:rPr>
              <a:t>La TIA determina el desempeño de componentes, enlaces requeridos y especifica los métodos de pruebas de ambos.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7EDB0-7394-4C50-9CAB-2ECD6D7369E5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D4357AB-51A4-4D9A-B8C9-7DB3E25C5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52" b="70957"/>
          <a:stretch/>
        </p:blipFill>
        <p:spPr bwMode="auto">
          <a:xfrm>
            <a:off x="5436684" y="3176787"/>
            <a:ext cx="2014477" cy="89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0328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68" y="2541569"/>
            <a:ext cx="5195438" cy="153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928794" y="309921"/>
            <a:ext cx="5286412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PATCH PANELS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855686" cy="384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884A19-74C9-4B80-9D1B-EA26DD6BC8E4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836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331640" y="458263"/>
            <a:ext cx="7035694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PATCH PANEL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Angulados y rectos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13882"/>
            <a:ext cx="3257143" cy="434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DSC01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276872"/>
            <a:ext cx="2866228" cy="382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03A5A-A5BF-4007-A7FF-B099895BD079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4821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928794" y="309921"/>
            <a:ext cx="5286412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PATCH CORDS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7112"/>
            <a:ext cx="2819034" cy="1541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32" y="4293879"/>
            <a:ext cx="2164555" cy="168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37" y="1231002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2370330" cy="236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7685FD-192C-4152-A306-26156B6F4D3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2959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928794" y="309921"/>
            <a:ext cx="5286412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Categoría 8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7685FD-192C-4152-A306-26156B6F4D3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63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FD23E9-B1FF-436C-BA24-3FCA2815B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74181"/>
            <a:ext cx="7990655" cy="441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5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928794" y="309921"/>
            <a:ext cx="5286412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Categoría 8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7685FD-192C-4152-A306-26156B6F4D3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64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3BDEC9-E40D-4043-98E8-1A6493804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70492"/>
            <a:ext cx="8103648" cy="43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970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928794" y="309921"/>
            <a:ext cx="5286412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Categoría 8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7685FD-192C-4152-A306-26156B6F4D3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65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5C0859-A329-4395-9A53-AC9B841DB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04586"/>
            <a:ext cx="7150827" cy="38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478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928794" y="309921"/>
            <a:ext cx="5286412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Categoría 8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7685FD-192C-4152-A306-26156B6F4D37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66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1277738-FFE4-4651-9AC9-97F231813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90324"/>
            <a:ext cx="4765183" cy="258865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29AEAFB-A13D-475B-B87C-29561EB9A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276" y="3785406"/>
            <a:ext cx="4481848" cy="26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10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54153" y="302181"/>
            <a:ext cx="7035694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CERTIFICACIÓN 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4270"/>
            <a:ext cx="3544522" cy="2030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41" y="3748650"/>
            <a:ext cx="3628654" cy="2483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230322" y="2052579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Enlace Permanente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059832" y="495826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Enlace de Canal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1D0CFF-B5D9-41E9-BC2E-5C6946933098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5839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827584" y="260648"/>
            <a:ext cx="7035694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CERTIFICACIÓN 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1D0CFF-B5D9-41E9-BC2E-5C6946933098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68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A25D23F-FDE9-4BF6-A766-F37594062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1408872"/>
            <a:ext cx="8173089" cy="41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800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uke Networks DTX-1800-M">
            <a:extLst>
              <a:ext uri="{FF2B5EF4-FFF2-40B4-BE49-F238E27FC236}">
                <a16:creationId xmlns:a16="http://schemas.microsoft.com/office/drawing/2014/main" id="{D7985D67-2A30-4886-8E4B-D697AF8FD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19" y="3933057"/>
            <a:ext cx="3020225" cy="237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827584" y="260648"/>
            <a:ext cx="7035694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CERTIFICACIÓN 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1D0CFF-B5D9-41E9-BC2E-5C6946933098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69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53A71F-3734-4D2A-909C-7899BC87A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312" y="1196752"/>
            <a:ext cx="623021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84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533"/>
            <a:ext cx="5112568" cy="6417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5536E-BD40-48D4-B7D7-3534466F8EF8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3962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933258" y="451978"/>
            <a:ext cx="703569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CERTIFICACIÓN </a:t>
            </a:r>
          </a:p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 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6A8F6-4815-49BD-BF2D-A92D626116BD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70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7F3A53-31F8-444C-B0DC-DD858BBF1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58" y="1510923"/>
            <a:ext cx="5256584" cy="297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570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933258" y="451978"/>
            <a:ext cx="703569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CERTIFICACIÓN </a:t>
            </a:r>
          </a:p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 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6A8F6-4815-49BD-BF2D-A92D626116BD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71</a:t>
            </a:fld>
            <a:endParaRPr lang="es-ES"/>
          </a:p>
        </p:txBody>
      </p:sp>
      <p:pic>
        <p:nvPicPr>
          <p:cNvPr id="4098" name="Picture 2" descr="Pruebas de certificación para cableado de par trenzado. BELDEN categoría  5e, 6 y 6a – Centro de Ayuda Tecnosinergia - Tecnosinergia S. de R.L. de  C.V. All Rights Reserved. © 2017">
            <a:extLst>
              <a:ext uri="{FF2B5EF4-FFF2-40B4-BE49-F238E27FC236}">
                <a16:creationId xmlns:a16="http://schemas.microsoft.com/office/drawing/2014/main" id="{CCEC4EDA-0428-42C1-BDC1-E32E13B1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95400"/>
            <a:ext cx="82677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6951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933258" y="451978"/>
            <a:ext cx="703569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CERTIFICACIÓN </a:t>
            </a:r>
          </a:p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 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6A8F6-4815-49BD-BF2D-A92D626116BD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72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CFB19BB-975D-4521-A8A7-85E0E36B3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11" y="1340768"/>
            <a:ext cx="706333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474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512768" cy="344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933258" y="451978"/>
            <a:ext cx="703569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CERTIFICACIÓN </a:t>
            </a:r>
          </a:p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 Mapa de cableado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6A8F6-4815-49BD-BF2D-A92D626116BD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76541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933258" y="451978"/>
            <a:ext cx="7035694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CERTIFICACIÓN </a:t>
            </a:r>
          </a:p>
          <a:p>
            <a:pPr algn="ctr">
              <a:spcBef>
                <a:spcPts val="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 </a:t>
            </a:r>
            <a:endParaRPr lang="es-ES_tradnl" sz="3100" b="1" dirty="0">
              <a:solidFill>
                <a:srgbClr val="0052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+mj-ea"/>
              <a:cs typeface="+mj-cs"/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46A8F6-4815-49BD-BF2D-A92D626116BD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74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745E79D-5734-492F-B594-15345CA84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385" y="1349484"/>
            <a:ext cx="5778959" cy="45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28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98169" y="334198"/>
            <a:ext cx="6747662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+mj-ea"/>
                <a:cs typeface="+mj-cs"/>
              </a:rPr>
              <a:t>MEJORAS DE CONSTRUCCIÓN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56" y="1340768"/>
            <a:ext cx="51879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408861" y="5157192"/>
            <a:ext cx="23262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dirty="0">
                <a:latin typeface="Gill Sans MT"/>
              </a:rPr>
              <a:t>Fuerza de Retención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63B06B-1734-4F6C-9E8D-97409BBE168B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59636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259632" y="336997"/>
            <a:ext cx="6891678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100" b="1" dirty="0">
                <a:solidFill>
                  <a:srgbClr val="005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MEJORAS DE CONSTRUCCIÓN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1750"/>
            <a:ext cx="2790925" cy="1623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2" y="1228402"/>
            <a:ext cx="3457575" cy="210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29790" y="2964095"/>
            <a:ext cx="198002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dirty="0">
                <a:latin typeface="Gill Sans MT"/>
              </a:rPr>
              <a:t>Cono del Silencio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440882" y="3380341"/>
            <a:ext cx="334360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dirty="0">
                <a:latin typeface="Gill Sans MT"/>
              </a:rPr>
              <a:t>Triple Etapa de Compensación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092BA-9A2B-47F6-8A64-FED95069A765}" type="datetime1">
              <a:rPr lang="es-CO" smtClean="0"/>
              <a:t>9/04/2021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76</a:t>
            </a:fld>
            <a:endParaRPr lang="es-E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4A1E3A6-C9FB-450E-B965-E4F951D0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41" y="3816349"/>
            <a:ext cx="2608515" cy="1874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7 CuadroTexto">
            <a:extLst>
              <a:ext uri="{FF2B5EF4-FFF2-40B4-BE49-F238E27FC236}">
                <a16:creationId xmlns:a16="http://schemas.microsoft.com/office/drawing/2014/main" id="{9F75931F-6535-4CE8-9498-00A3D67C2875}"/>
              </a:ext>
            </a:extLst>
          </p:cNvPr>
          <p:cNvSpPr txBox="1"/>
          <p:nvPr/>
        </p:nvSpPr>
        <p:spPr>
          <a:xfrm>
            <a:off x="-371182" y="7738116"/>
            <a:ext cx="237763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dirty="0">
                <a:latin typeface="Gill Sans MT"/>
              </a:rPr>
              <a:t>Torres de Separación</a:t>
            </a:r>
          </a:p>
        </p:txBody>
      </p:sp>
      <p:sp>
        <p:nvSpPr>
          <p:cNvPr id="15" name="7 CuadroTexto">
            <a:extLst>
              <a:ext uri="{FF2B5EF4-FFF2-40B4-BE49-F238E27FC236}">
                <a16:creationId xmlns:a16="http://schemas.microsoft.com/office/drawing/2014/main" id="{1477B810-2633-460F-809E-695F1C6B541B}"/>
              </a:ext>
            </a:extLst>
          </p:cNvPr>
          <p:cNvSpPr txBox="1"/>
          <p:nvPr/>
        </p:nvSpPr>
        <p:spPr>
          <a:xfrm>
            <a:off x="3383180" y="4569764"/>
            <a:ext cx="237763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CO" dirty="0">
                <a:latin typeface="Gill Sans MT"/>
              </a:rPr>
              <a:t>Torres de Separación</a:t>
            </a:r>
          </a:p>
        </p:txBody>
      </p:sp>
    </p:spTree>
    <p:extLst>
      <p:ext uri="{BB962C8B-B14F-4D97-AF65-F5344CB8AC3E}">
        <p14:creationId xmlns:p14="http://schemas.microsoft.com/office/powerpoint/2010/main" val="29540708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38067" y="1967266"/>
            <a:ext cx="2205134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100" b="1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       </a:t>
            </a:r>
            <a:r>
              <a:rPr lang="en-US" sz="31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3100" b="1" kern="12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Preguntas</a:t>
            </a:r>
            <a:r>
              <a:rPr lang="en-US" sz="3100" b="1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?</a:t>
            </a:r>
            <a:endParaRPr lang="en-US" sz="3100" b="1" kern="1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9457" name="Picture 2" descr="D:\CUATROSFERA\PROYECTO - laumayer\Presentacion ppt institucional\propuesta diseño ppt\portada2b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2987" y="1520764"/>
            <a:ext cx="5085525" cy="3814143"/>
          </a:xfrm>
          <a:prstGeom prst="rect">
            <a:avLst/>
          </a:prstGeom>
          <a:noFill/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771525" y="6356350"/>
            <a:ext cx="46577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Cableado estructurado</a:t>
            </a:r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631686" y="6356350"/>
            <a:ext cx="149790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fld id="{2BD69F8F-1109-423A-BA02-4D7401FDBC4D}" type="datetime1">
              <a:rPr lang="en-US">
                <a:solidFill>
                  <a:schemeClr val="tx1">
                    <a:alpha val="80000"/>
                  </a:schemeClr>
                </a:solidFill>
              </a:rPr>
              <a:pPr algn="r" defTabSz="914400">
                <a:spcAft>
                  <a:spcPts val="600"/>
                </a:spcAft>
                <a:defRPr/>
              </a:pPr>
              <a:t>4/9/2021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75638" y="6356350"/>
            <a:ext cx="3857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214B16D-8D2F-47D2-9D56-4E42FFA24551}" type="slidenum">
              <a:rPr lang="en-US">
                <a:solidFill>
                  <a:schemeClr val="tx1">
                    <a:alpha val="80000"/>
                  </a:schemeClr>
                </a:solidFill>
              </a:rPr>
              <a:pPr defTabSz="914400">
                <a:spcAft>
                  <a:spcPts val="600"/>
                </a:spcAft>
                <a:defRPr/>
              </a:pPr>
              <a:t>77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5536E-BD40-48D4-B7D7-3534466F8EF8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283841F-778C-4F52-B659-DFCFFE63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12" y="1052736"/>
            <a:ext cx="8619370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4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5536E-BD40-48D4-B7D7-3534466F8EF8}" type="datetime1">
              <a:rPr lang="es-CO" smtClean="0"/>
              <a:t>9/04/2021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Cableado estructurado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1A446-BFFF-443A-AAED-C0A4413AC11B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C9B319-39BC-4470-AF47-C3E6D824A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74" y="1052736"/>
            <a:ext cx="7634642" cy="506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77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9300</TotalTime>
  <Words>2658</Words>
  <Application>Microsoft Office PowerPoint</Application>
  <PresentationFormat>Presentación en pantalla (4:3)</PresentationFormat>
  <Paragraphs>634</Paragraphs>
  <Slides>77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85" baseType="lpstr">
      <vt:lpstr>Arial</vt:lpstr>
      <vt:lpstr>Calibri</vt:lpstr>
      <vt:lpstr>Calibri Light</vt:lpstr>
      <vt:lpstr>Gill Sans MT</vt:lpstr>
      <vt:lpstr>Impact</vt:lpstr>
      <vt:lpstr>Tahoma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Cuatrósfera</dc:creator>
  <cp:lastModifiedBy>Jairo Hernández Gutiérrez</cp:lastModifiedBy>
  <cp:revision>418</cp:revision>
  <dcterms:created xsi:type="dcterms:W3CDTF">2009-04-16T20:34:08Z</dcterms:created>
  <dcterms:modified xsi:type="dcterms:W3CDTF">2021-04-09T16:33:19Z</dcterms:modified>
</cp:coreProperties>
</file>