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78" r:id="rId9"/>
    <p:sldId id="279" r:id="rId10"/>
    <p:sldId id="280" r:id="rId11"/>
    <p:sldId id="281" r:id="rId12"/>
    <p:sldId id="263" r:id="rId13"/>
    <p:sldId id="264" r:id="rId14"/>
    <p:sldId id="282" r:id="rId15"/>
    <p:sldId id="265" r:id="rId16"/>
    <p:sldId id="266" r:id="rId17"/>
    <p:sldId id="267" r:id="rId18"/>
    <p:sldId id="268" r:id="rId19"/>
    <p:sldId id="283" r:id="rId20"/>
    <p:sldId id="284" r:id="rId21"/>
    <p:sldId id="285" r:id="rId22"/>
    <p:sldId id="286" r:id="rId23"/>
    <p:sldId id="287" r:id="rId24"/>
    <p:sldId id="269" r:id="rId25"/>
    <p:sldId id="270" r:id="rId26"/>
    <p:sldId id="271" r:id="rId27"/>
    <p:sldId id="272" r:id="rId28"/>
    <p:sldId id="288" r:id="rId29"/>
    <p:sldId id="273" r:id="rId30"/>
    <p:sldId id="274" r:id="rId31"/>
    <p:sldId id="275" r:id="rId32"/>
    <p:sldId id="276" r:id="rId33"/>
    <p:sldId id="277" r:id="rId34"/>
  </p:sldIdLst>
  <p:sldSz cx="10693400" cy="7556500"/>
  <p:notesSz cx="10693400" cy="75565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1464"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97889" y="231893"/>
            <a:ext cx="9897621" cy="3613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FFCC00"/>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sz="1950" b="0" i="0">
                <a:solidFill>
                  <a:schemeClr val="bg1"/>
                </a:solidFill>
                <a:latin typeface="Comic Sans MS"/>
                <a:cs typeface="Comic Sans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FFCC00"/>
                </a:solidFill>
                <a:latin typeface="Comic Sans MS"/>
                <a:cs typeface="Comic Sans MS"/>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FFCC00"/>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309257" y="380"/>
            <a:ext cx="10075164" cy="7556119"/>
          </a:xfrm>
          <a:prstGeom prst="rect">
            <a:avLst/>
          </a:prstGeom>
        </p:spPr>
      </p:pic>
      <p:sp>
        <p:nvSpPr>
          <p:cNvPr id="2" name="Holder 2"/>
          <p:cNvSpPr>
            <a:spLocks noGrp="1"/>
          </p:cNvSpPr>
          <p:nvPr>
            <p:ph type="title"/>
          </p:nvPr>
        </p:nvSpPr>
        <p:spPr>
          <a:xfrm>
            <a:off x="822331" y="1342898"/>
            <a:ext cx="3223895" cy="361314"/>
          </a:xfrm>
          <a:prstGeom prst="rect">
            <a:avLst/>
          </a:prstGeom>
        </p:spPr>
        <p:txBody>
          <a:bodyPr wrap="square" lIns="0" tIns="0" rIns="0" bIns="0">
            <a:spAutoFit/>
          </a:bodyPr>
          <a:lstStyle>
            <a:lvl1pPr>
              <a:defRPr sz="2200" b="1" i="0">
                <a:solidFill>
                  <a:srgbClr val="FFCC00"/>
                </a:solidFill>
                <a:latin typeface="Comic Sans MS"/>
                <a:cs typeface="Comic Sans MS"/>
              </a:defRPr>
            </a:lvl1pPr>
          </a:lstStyle>
          <a:p>
            <a:endParaRPr/>
          </a:p>
        </p:txBody>
      </p:sp>
      <p:sp>
        <p:nvSpPr>
          <p:cNvPr id="3" name="Holder 3"/>
          <p:cNvSpPr>
            <a:spLocks noGrp="1"/>
          </p:cNvSpPr>
          <p:nvPr>
            <p:ph type="body" idx="1"/>
          </p:nvPr>
        </p:nvSpPr>
        <p:spPr>
          <a:xfrm>
            <a:off x="1326014" y="1679860"/>
            <a:ext cx="8966200" cy="2299335"/>
          </a:xfrm>
          <a:prstGeom prst="rect">
            <a:avLst/>
          </a:prstGeom>
        </p:spPr>
        <p:txBody>
          <a:bodyPr wrap="square" lIns="0" tIns="0" rIns="0" bIns="0">
            <a:spAutoFit/>
          </a:bodyPr>
          <a:lstStyle>
            <a:lvl1pPr>
              <a:defRPr sz="1950" b="0" i="0">
                <a:solidFill>
                  <a:schemeClr val="bg1"/>
                </a:solidFill>
                <a:latin typeface="Comic Sans MS"/>
                <a:cs typeface="Comic Sans MS"/>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10/12/2022</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24767" y="311911"/>
            <a:ext cx="6048375" cy="328295"/>
          </a:xfrm>
          <a:prstGeom prst="rect">
            <a:avLst/>
          </a:prstGeom>
        </p:spPr>
        <p:txBody>
          <a:bodyPr vert="horz" wrap="square" lIns="0" tIns="17145" rIns="0" bIns="0" rtlCol="0">
            <a:spAutoFit/>
          </a:bodyPr>
          <a:lstStyle/>
          <a:p>
            <a:pPr marL="12700">
              <a:lnSpc>
                <a:spcPct val="100000"/>
              </a:lnSpc>
              <a:spcBef>
                <a:spcPts val="135"/>
              </a:spcBef>
            </a:pPr>
            <a:r>
              <a:rPr sz="1950" u="heavy" spc="20" dirty="0">
                <a:solidFill>
                  <a:srgbClr val="FFFFFF"/>
                </a:solidFill>
                <a:uFill>
                  <a:solidFill>
                    <a:srgbClr val="FFFFFF"/>
                  </a:solidFill>
                </a:uFill>
              </a:rPr>
              <a:t>ROCAS</a:t>
            </a:r>
            <a:r>
              <a:rPr sz="1950" u="heavy" spc="-5" dirty="0">
                <a:solidFill>
                  <a:srgbClr val="FFFFFF"/>
                </a:solidFill>
                <a:uFill>
                  <a:solidFill>
                    <a:srgbClr val="FFFFFF"/>
                  </a:solidFill>
                </a:uFill>
              </a:rPr>
              <a:t> </a:t>
            </a:r>
            <a:r>
              <a:rPr sz="1950" u="heavy" spc="20" dirty="0">
                <a:solidFill>
                  <a:srgbClr val="FFFFFF"/>
                </a:solidFill>
                <a:uFill>
                  <a:solidFill>
                    <a:srgbClr val="FFFFFF"/>
                  </a:solidFill>
                </a:uFill>
              </a:rPr>
              <a:t>IGNEAS</a:t>
            </a:r>
            <a:r>
              <a:rPr sz="1950" u="heavy" spc="-5" dirty="0">
                <a:solidFill>
                  <a:srgbClr val="FFFFFF"/>
                </a:solidFill>
                <a:uFill>
                  <a:solidFill>
                    <a:srgbClr val="FFFFFF"/>
                  </a:solidFill>
                </a:uFill>
              </a:rPr>
              <a:t> </a:t>
            </a:r>
            <a:r>
              <a:rPr sz="1950" u="heavy" spc="20" dirty="0">
                <a:solidFill>
                  <a:srgbClr val="FFFFFF"/>
                </a:solidFill>
                <a:uFill>
                  <a:solidFill>
                    <a:srgbClr val="FFFFFF"/>
                  </a:solidFill>
                </a:uFill>
              </a:rPr>
              <a:t>Y</a:t>
            </a:r>
            <a:r>
              <a:rPr sz="1950" u="heavy" spc="-15" dirty="0">
                <a:solidFill>
                  <a:srgbClr val="FFFFFF"/>
                </a:solidFill>
                <a:uFill>
                  <a:solidFill>
                    <a:srgbClr val="FFFFFF"/>
                  </a:solidFill>
                </a:uFill>
              </a:rPr>
              <a:t> </a:t>
            </a:r>
            <a:r>
              <a:rPr sz="1950" u="heavy" spc="20" dirty="0">
                <a:solidFill>
                  <a:srgbClr val="FFFFFF"/>
                </a:solidFill>
                <a:uFill>
                  <a:solidFill>
                    <a:srgbClr val="FFFFFF"/>
                  </a:solidFill>
                </a:uFill>
              </a:rPr>
              <a:t>METAMÓRFICAS</a:t>
            </a:r>
            <a:endParaRPr sz="1950" dirty="0"/>
          </a:p>
        </p:txBody>
      </p:sp>
      <p:sp>
        <p:nvSpPr>
          <p:cNvPr id="3" name="object 3"/>
          <p:cNvSpPr txBox="1"/>
          <p:nvPr/>
        </p:nvSpPr>
        <p:spPr>
          <a:xfrm>
            <a:off x="674496" y="916939"/>
            <a:ext cx="8586470" cy="6538595"/>
          </a:xfrm>
          <a:prstGeom prst="rect">
            <a:avLst/>
          </a:prstGeom>
        </p:spPr>
        <p:txBody>
          <a:bodyPr vert="horz" wrap="square" lIns="0" tIns="17145" rIns="0" bIns="0" rtlCol="0">
            <a:spAutoFit/>
          </a:bodyPr>
          <a:lstStyle/>
          <a:p>
            <a:pPr marL="1717675" indent="-355600">
              <a:lnSpc>
                <a:spcPct val="100000"/>
              </a:lnSpc>
              <a:spcBef>
                <a:spcPts val="135"/>
              </a:spcBef>
              <a:buAutoNum type="romanUcPeriod"/>
              <a:tabLst>
                <a:tab pos="1718310" algn="l"/>
              </a:tabLst>
            </a:pPr>
            <a:r>
              <a:rPr sz="1950" b="1" spc="20" dirty="0">
                <a:solidFill>
                  <a:srgbClr val="FFFFFF"/>
                </a:solidFill>
                <a:latin typeface="Comic Sans MS"/>
                <a:cs typeface="Comic Sans MS"/>
              </a:rPr>
              <a:t>ROCAS</a:t>
            </a:r>
            <a:r>
              <a:rPr sz="1950" b="1" spc="-35" dirty="0">
                <a:solidFill>
                  <a:srgbClr val="FFFFFF"/>
                </a:solidFill>
                <a:latin typeface="Comic Sans MS"/>
                <a:cs typeface="Comic Sans MS"/>
              </a:rPr>
              <a:t> </a:t>
            </a:r>
            <a:r>
              <a:rPr sz="1950" b="1" spc="15" dirty="0">
                <a:solidFill>
                  <a:srgbClr val="FFFFFF"/>
                </a:solidFill>
                <a:latin typeface="Comic Sans MS"/>
                <a:cs typeface="Comic Sans MS"/>
              </a:rPr>
              <a:t>ÍGENAS</a:t>
            </a:r>
            <a:endParaRPr sz="1950" dirty="0">
              <a:latin typeface="Comic Sans MS"/>
              <a:cs typeface="Comic Sans MS"/>
            </a:endParaRPr>
          </a:p>
          <a:p>
            <a:pPr marL="1866264" lvl="1" indent="-252095">
              <a:lnSpc>
                <a:spcPct val="100000"/>
              </a:lnSpc>
              <a:spcBef>
                <a:spcPts val="45"/>
              </a:spcBef>
              <a:buAutoNum type="arabicPeriod"/>
              <a:tabLst>
                <a:tab pos="1866900" algn="l"/>
              </a:tabLst>
            </a:pPr>
            <a:r>
              <a:rPr sz="1950" spc="15" dirty="0">
                <a:solidFill>
                  <a:srgbClr val="FFFFFF"/>
                </a:solidFill>
                <a:latin typeface="Comic Sans MS"/>
                <a:cs typeface="Comic Sans MS"/>
              </a:rPr>
              <a:t>El</a:t>
            </a:r>
            <a:r>
              <a:rPr sz="1950" dirty="0">
                <a:solidFill>
                  <a:srgbClr val="FFFFFF"/>
                </a:solidFill>
                <a:latin typeface="Comic Sans MS"/>
                <a:cs typeface="Comic Sans MS"/>
              </a:rPr>
              <a:t> </a:t>
            </a:r>
            <a:r>
              <a:rPr sz="1950" spc="15" dirty="0">
                <a:solidFill>
                  <a:srgbClr val="FFFFFF"/>
                </a:solidFill>
                <a:latin typeface="Comic Sans MS"/>
                <a:cs typeface="Comic Sans MS"/>
              </a:rPr>
              <a:t>magma</a:t>
            </a:r>
            <a:r>
              <a:rPr sz="1950" dirty="0">
                <a:solidFill>
                  <a:srgbClr val="FFFFFF"/>
                </a:solidFill>
                <a:latin typeface="Comic Sans MS"/>
                <a:cs typeface="Comic Sans MS"/>
              </a:rPr>
              <a:t> </a:t>
            </a:r>
            <a:r>
              <a:rPr sz="1950" spc="15" dirty="0">
                <a:solidFill>
                  <a:srgbClr val="FFFFFF"/>
                </a:solidFill>
                <a:latin typeface="Comic Sans MS"/>
                <a:cs typeface="Comic Sans MS"/>
              </a:rPr>
              <a:t>y</a:t>
            </a:r>
            <a:r>
              <a:rPr sz="1950" spc="5" dirty="0">
                <a:solidFill>
                  <a:srgbClr val="FFFFFF"/>
                </a:solidFill>
                <a:latin typeface="Comic Sans MS"/>
                <a:cs typeface="Comic Sans MS"/>
              </a:rPr>
              <a:t> </a:t>
            </a:r>
            <a:r>
              <a:rPr sz="1950" spc="10" dirty="0">
                <a:solidFill>
                  <a:srgbClr val="FFFFFF"/>
                </a:solidFill>
                <a:latin typeface="Comic Sans MS"/>
                <a:cs typeface="Comic Sans MS"/>
              </a:rPr>
              <a:t>las</a:t>
            </a:r>
            <a:r>
              <a:rPr sz="1950" dirty="0">
                <a:solidFill>
                  <a:srgbClr val="FFFFFF"/>
                </a:solidFill>
                <a:latin typeface="Comic Sans MS"/>
                <a:cs typeface="Comic Sans MS"/>
              </a:rPr>
              <a:t> </a:t>
            </a:r>
            <a:r>
              <a:rPr sz="1950" spc="10" dirty="0">
                <a:solidFill>
                  <a:srgbClr val="FFFFFF"/>
                </a:solidFill>
                <a:latin typeface="Comic Sans MS"/>
                <a:cs typeface="Comic Sans MS"/>
              </a:rPr>
              <a:t>rocas</a:t>
            </a:r>
            <a:r>
              <a:rPr sz="1950" spc="-5" dirty="0">
                <a:solidFill>
                  <a:srgbClr val="FFFFFF"/>
                </a:solidFill>
                <a:latin typeface="Comic Sans MS"/>
                <a:cs typeface="Comic Sans MS"/>
              </a:rPr>
              <a:t> </a:t>
            </a:r>
            <a:r>
              <a:rPr sz="1950" spc="10" dirty="0">
                <a:solidFill>
                  <a:srgbClr val="FFFFFF"/>
                </a:solidFill>
                <a:latin typeface="Comic Sans MS"/>
                <a:cs typeface="Comic Sans MS"/>
              </a:rPr>
              <a:t>ígneas</a:t>
            </a:r>
            <a:endParaRPr sz="1950" dirty="0">
              <a:latin typeface="Comic Sans MS"/>
              <a:cs typeface="Comic Sans MS"/>
            </a:endParaRPr>
          </a:p>
          <a:p>
            <a:pPr marL="1906270" lvl="1" indent="-292100">
              <a:lnSpc>
                <a:spcPct val="100000"/>
              </a:lnSpc>
              <a:spcBef>
                <a:spcPts val="45"/>
              </a:spcBef>
              <a:buAutoNum type="arabicPeriod"/>
              <a:tabLst>
                <a:tab pos="1906905" algn="l"/>
              </a:tabLst>
            </a:pPr>
            <a:r>
              <a:rPr sz="1950" spc="10" dirty="0">
                <a:solidFill>
                  <a:srgbClr val="FFFFFF"/>
                </a:solidFill>
                <a:latin typeface="Comic Sans MS"/>
                <a:cs typeface="Comic Sans MS"/>
              </a:rPr>
              <a:t>Composición</a:t>
            </a:r>
            <a:r>
              <a:rPr sz="1950" spc="5" dirty="0">
                <a:solidFill>
                  <a:srgbClr val="FFFFFF"/>
                </a:solidFill>
                <a:latin typeface="Comic Sans MS"/>
                <a:cs typeface="Comic Sans MS"/>
              </a:rPr>
              <a:t> </a:t>
            </a:r>
            <a:r>
              <a:rPr sz="1950" spc="10" dirty="0">
                <a:solidFill>
                  <a:srgbClr val="FFFFFF"/>
                </a:solidFill>
                <a:latin typeface="Comic Sans MS"/>
                <a:cs typeface="Comic Sans MS"/>
              </a:rPr>
              <a:t>química</a:t>
            </a:r>
            <a:r>
              <a:rPr sz="1950" spc="5" dirty="0">
                <a:solidFill>
                  <a:srgbClr val="FFFFFF"/>
                </a:solidFill>
                <a:latin typeface="Comic Sans MS"/>
                <a:cs typeface="Comic Sans MS"/>
              </a:rPr>
              <a:t> </a:t>
            </a:r>
            <a:r>
              <a:rPr sz="1950" spc="15" dirty="0">
                <a:solidFill>
                  <a:srgbClr val="FFFFFF"/>
                </a:solidFill>
                <a:latin typeface="Comic Sans MS"/>
                <a:cs typeface="Comic Sans MS"/>
              </a:rPr>
              <a:t>y</a:t>
            </a:r>
            <a:r>
              <a:rPr sz="1950" spc="10" dirty="0">
                <a:solidFill>
                  <a:srgbClr val="FFFFFF"/>
                </a:solidFill>
                <a:latin typeface="Comic Sans MS"/>
                <a:cs typeface="Comic Sans MS"/>
              </a:rPr>
              <a:t> mineralógica</a:t>
            </a:r>
            <a:endParaRPr sz="1950" dirty="0">
              <a:latin typeface="Comic Sans MS"/>
              <a:cs typeface="Comic Sans MS"/>
            </a:endParaRPr>
          </a:p>
          <a:p>
            <a:pPr marL="1906270" lvl="1" indent="-292100">
              <a:lnSpc>
                <a:spcPct val="100000"/>
              </a:lnSpc>
              <a:spcBef>
                <a:spcPts val="40"/>
              </a:spcBef>
              <a:buAutoNum type="arabicPeriod"/>
              <a:tabLst>
                <a:tab pos="1906905" algn="l"/>
              </a:tabLst>
            </a:pPr>
            <a:r>
              <a:rPr sz="1950" spc="15" dirty="0">
                <a:solidFill>
                  <a:srgbClr val="FFFFFF"/>
                </a:solidFill>
                <a:latin typeface="Comic Sans MS"/>
                <a:cs typeface="Comic Sans MS"/>
              </a:rPr>
              <a:t>Texturas,</a:t>
            </a:r>
            <a:r>
              <a:rPr sz="1950" spc="10" dirty="0">
                <a:solidFill>
                  <a:srgbClr val="FFFFFF"/>
                </a:solidFill>
                <a:latin typeface="Comic Sans MS"/>
                <a:cs typeface="Comic Sans MS"/>
              </a:rPr>
              <a:t> estructuras</a:t>
            </a:r>
            <a:r>
              <a:rPr sz="1950" spc="15" dirty="0">
                <a:solidFill>
                  <a:srgbClr val="FFFFFF"/>
                </a:solidFill>
                <a:latin typeface="Comic Sans MS"/>
                <a:cs typeface="Comic Sans MS"/>
              </a:rPr>
              <a:t> y </a:t>
            </a:r>
            <a:r>
              <a:rPr sz="1950" spc="10" dirty="0">
                <a:solidFill>
                  <a:srgbClr val="FFFFFF"/>
                </a:solidFill>
                <a:latin typeface="Comic Sans MS"/>
                <a:cs typeface="Comic Sans MS"/>
              </a:rPr>
              <a:t>tipos</a:t>
            </a:r>
            <a:r>
              <a:rPr sz="1950" spc="15" dirty="0">
                <a:solidFill>
                  <a:srgbClr val="FFFFFF"/>
                </a:solidFill>
                <a:latin typeface="Comic Sans MS"/>
                <a:cs typeface="Comic Sans MS"/>
              </a:rPr>
              <a:t> de</a:t>
            </a:r>
            <a:r>
              <a:rPr sz="1950" spc="10" dirty="0">
                <a:solidFill>
                  <a:srgbClr val="FFFFFF"/>
                </a:solidFill>
                <a:latin typeface="Comic Sans MS"/>
                <a:cs typeface="Comic Sans MS"/>
              </a:rPr>
              <a:t> afloramientos</a:t>
            </a:r>
            <a:endParaRPr sz="1950" dirty="0">
              <a:latin typeface="Comic Sans MS"/>
              <a:cs typeface="Comic Sans MS"/>
            </a:endParaRPr>
          </a:p>
          <a:p>
            <a:pPr marL="1906270" lvl="1" indent="-292100">
              <a:lnSpc>
                <a:spcPct val="100000"/>
              </a:lnSpc>
              <a:spcBef>
                <a:spcPts val="45"/>
              </a:spcBef>
              <a:buAutoNum type="arabicPeriod"/>
              <a:tabLst>
                <a:tab pos="1906905" algn="l"/>
              </a:tabLst>
            </a:pPr>
            <a:r>
              <a:rPr sz="1950" spc="15" dirty="0">
                <a:solidFill>
                  <a:srgbClr val="FFFFFF"/>
                </a:solidFill>
                <a:latin typeface="Comic Sans MS"/>
                <a:cs typeface="Comic Sans MS"/>
              </a:rPr>
              <a:t>Principales</a:t>
            </a:r>
            <a:r>
              <a:rPr sz="1950" dirty="0">
                <a:solidFill>
                  <a:srgbClr val="FFFFFF"/>
                </a:solidFill>
                <a:latin typeface="Comic Sans MS"/>
                <a:cs typeface="Comic Sans MS"/>
              </a:rPr>
              <a:t> </a:t>
            </a:r>
            <a:r>
              <a:rPr sz="1950" spc="10" dirty="0">
                <a:solidFill>
                  <a:srgbClr val="FFFFFF"/>
                </a:solidFill>
                <a:latin typeface="Comic Sans MS"/>
                <a:cs typeface="Comic Sans MS"/>
              </a:rPr>
              <a:t>tipos</a:t>
            </a:r>
            <a:r>
              <a:rPr sz="1950"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0" dirty="0">
                <a:solidFill>
                  <a:srgbClr val="FFFFFF"/>
                </a:solidFill>
                <a:latin typeface="Comic Sans MS"/>
                <a:cs typeface="Comic Sans MS"/>
              </a:rPr>
              <a:t>rocas</a:t>
            </a:r>
            <a:r>
              <a:rPr sz="1950" spc="-5" dirty="0">
                <a:solidFill>
                  <a:srgbClr val="FFFFFF"/>
                </a:solidFill>
                <a:latin typeface="Comic Sans MS"/>
                <a:cs typeface="Comic Sans MS"/>
              </a:rPr>
              <a:t> </a:t>
            </a:r>
            <a:r>
              <a:rPr sz="1950" spc="10" dirty="0">
                <a:solidFill>
                  <a:srgbClr val="FFFFFF"/>
                </a:solidFill>
                <a:latin typeface="Comic Sans MS"/>
                <a:cs typeface="Comic Sans MS"/>
              </a:rPr>
              <a:t>ígneas</a:t>
            </a:r>
            <a:endParaRPr sz="1950" dirty="0">
              <a:latin typeface="Comic Sans MS"/>
              <a:cs typeface="Comic Sans MS"/>
            </a:endParaRPr>
          </a:p>
          <a:p>
            <a:pPr marL="1854835" indent="-492759">
              <a:lnSpc>
                <a:spcPct val="100000"/>
              </a:lnSpc>
              <a:spcBef>
                <a:spcPts val="2425"/>
              </a:spcBef>
              <a:buAutoNum type="romanUcPeriod"/>
              <a:tabLst>
                <a:tab pos="1855470" algn="l"/>
              </a:tabLst>
            </a:pPr>
            <a:r>
              <a:rPr sz="1950" b="1" spc="15" dirty="0">
                <a:solidFill>
                  <a:srgbClr val="FFFFFF"/>
                </a:solidFill>
                <a:latin typeface="Comic Sans MS"/>
                <a:cs typeface="Comic Sans MS"/>
              </a:rPr>
              <a:t>ROCAS</a:t>
            </a:r>
            <a:r>
              <a:rPr sz="1950" b="1" spc="-35" dirty="0">
                <a:solidFill>
                  <a:srgbClr val="FFFFFF"/>
                </a:solidFill>
                <a:latin typeface="Comic Sans MS"/>
                <a:cs typeface="Comic Sans MS"/>
              </a:rPr>
              <a:t> </a:t>
            </a:r>
            <a:r>
              <a:rPr sz="1950" b="1" spc="20" dirty="0">
                <a:solidFill>
                  <a:srgbClr val="FFFFFF"/>
                </a:solidFill>
                <a:latin typeface="Comic Sans MS"/>
                <a:cs typeface="Comic Sans MS"/>
              </a:rPr>
              <a:t>METAMÓRFICAS</a:t>
            </a:r>
            <a:endParaRPr sz="1950" dirty="0">
              <a:latin typeface="Comic Sans MS"/>
              <a:cs typeface="Comic Sans MS"/>
            </a:endParaRPr>
          </a:p>
          <a:p>
            <a:pPr marL="1866264" lvl="1" indent="-252095">
              <a:lnSpc>
                <a:spcPct val="100000"/>
              </a:lnSpc>
              <a:spcBef>
                <a:spcPts val="40"/>
              </a:spcBef>
              <a:buAutoNum type="arabicPeriod"/>
              <a:tabLst>
                <a:tab pos="1866900" algn="l"/>
              </a:tabLst>
            </a:pPr>
            <a:r>
              <a:rPr sz="1950" spc="15" dirty="0">
                <a:solidFill>
                  <a:srgbClr val="FFFFFF"/>
                </a:solidFill>
                <a:latin typeface="Comic Sans MS"/>
                <a:cs typeface="Comic Sans MS"/>
              </a:rPr>
              <a:t>Concepto</a:t>
            </a:r>
            <a:endParaRPr sz="1950" dirty="0">
              <a:latin typeface="Comic Sans MS"/>
              <a:cs typeface="Comic Sans MS"/>
            </a:endParaRPr>
          </a:p>
          <a:p>
            <a:pPr marL="1906270" lvl="1" indent="-292100">
              <a:lnSpc>
                <a:spcPct val="100000"/>
              </a:lnSpc>
              <a:spcBef>
                <a:spcPts val="40"/>
              </a:spcBef>
              <a:buAutoNum type="arabicPeriod"/>
              <a:tabLst>
                <a:tab pos="1906905" algn="l"/>
              </a:tabLst>
            </a:pPr>
            <a:r>
              <a:rPr sz="1950" spc="15" dirty="0">
                <a:solidFill>
                  <a:srgbClr val="FFFFFF"/>
                </a:solidFill>
                <a:latin typeface="Comic Sans MS"/>
                <a:cs typeface="Comic Sans MS"/>
              </a:rPr>
              <a:t>Procesos</a:t>
            </a:r>
            <a:r>
              <a:rPr sz="1950" spc="-5" dirty="0">
                <a:solidFill>
                  <a:srgbClr val="FFFFFF"/>
                </a:solidFill>
                <a:latin typeface="Comic Sans MS"/>
                <a:cs typeface="Comic Sans MS"/>
              </a:rPr>
              <a:t> </a:t>
            </a:r>
            <a:r>
              <a:rPr sz="1950" spc="10" dirty="0">
                <a:solidFill>
                  <a:srgbClr val="FFFFFF"/>
                </a:solidFill>
                <a:latin typeface="Comic Sans MS"/>
                <a:cs typeface="Comic Sans MS"/>
              </a:rPr>
              <a:t>metamórficos</a:t>
            </a:r>
            <a:endParaRPr sz="1950" dirty="0">
              <a:latin typeface="Comic Sans MS"/>
              <a:cs typeface="Comic Sans MS"/>
            </a:endParaRPr>
          </a:p>
          <a:p>
            <a:pPr marL="1906270" lvl="1" indent="-292100">
              <a:lnSpc>
                <a:spcPct val="100000"/>
              </a:lnSpc>
              <a:spcBef>
                <a:spcPts val="50"/>
              </a:spcBef>
              <a:buAutoNum type="arabicPeriod"/>
              <a:tabLst>
                <a:tab pos="1906905" algn="l"/>
              </a:tabLst>
            </a:pPr>
            <a:r>
              <a:rPr sz="1950" spc="15" dirty="0">
                <a:solidFill>
                  <a:srgbClr val="FFFFFF"/>
                </a:solidFill>
                <a:latin typeface="Comic Sans MS"/>
                <a:cs typeface="Comic Sans MS"/>
              </a:rPr>
              <a:t>Composición y </a:t>
            </a:r>
            <a:r>
              <a:rPr sz="1950" spc="10" dirty="0">
                <a:solidFill>
                  <a:srgbClr val="FFFFFF"/>
                </a:solidFill>
                <a:latin typeface="Comic Sans MS"/>
                <a:cs typeface="Comic Sans MS"/>
              </a:rPr>
              <a:t>textura. Facies</a:t>
            </a:r>
            <a:r>
              <a:rPr sz="1950" spc="20" dirty="0">
                <a:solidFill>
                  <a:srgbClr val="FFFFFF"/>
                </a:solidFill>
                <a:latin typeface="Comic Sans MS"/>
                <a:cs typeface="Comic Sans MS"/>
              </a:rPr>
              <a:t> </a:t>
            </a:r>
            <a:r>
              <a:rPr sz="1950" spc="10" dirty="0">
                <a:solidFill>
                  <a:srgbClr val="FFFFFF"/>
                </a:solidFill>
                <a:latin typeface="Comic Sans MS"/>
                <a:cs typeface="Comic Sans MS"/>
              </a:rPr>
              <a:t>metamórficas</a:t>
            </a:r>
            <a:endParaRPr sz="1950" dirty="0">
              <a:latin typeface="Comic Sans MS"/>
              <a:cs typeface="Comic Sans MS"/>
            </a:endParaRPr>
          </a:p>
          <a:p>
            <a:pPr marL="1906905" lvl="1" indent="-292735">
              <a:lnSpc>
                <a:spcPct val="100000"/>
              </a:lnSpc>
              <a:spcBef>
                <a:spcPts val="40"/>
              </a:spcBef>
              <a:buAutoNum type="arabicPeriod"/>
              <a:tabLst>
                <a:tab pos="1907539" algn="l"/>
              </a:tabLst>
            </a:pPr>
            <a:r>
              <a:rPr sz="1950" spc="15" dirty="0">
                <a:solidFill>
                  <a:srgbClr val="FFFFFF"/>
                </a:solidFill>
                <a:latin typeface="Comic Sans MS"/>
                <a:cs typeface="Comic Sans MS"/>
              </a:rPr>
              <a:t>Tipos</a:t>
            </a:r>
            <a:r>
              <a:rPr sz="1950" spc="-20" dirty="0">
                <a:solidFill>
                  <a:srgbClr val="FFFFFF"/>
                </a:solidFill>
                <a:latin typeface="Comic Sans MS"/>
                <a:cs typeface="Comic Sans MS"/>
              </a:rPr>
              <a:t> </a:t>
            </a:r>
            <a:r>
              <a:rPr sz="1950" spc="15" dirty="0">
                <a:solidFill>
                  <a:srgbClr val="FFFFFF"/>
                </a:solidFill>
                <a:latin typeface="Comic Sans MS"/>
                <a:cs typeface="Comic Sans MS"/>
              </a:rPr>
              <a:t>de</a:t>
            </a:r>
            <a:r>
              <a:rPr sz="1950" spc="-15" dirty="0">
                <a:solidFill>
                  <a:srgbClr val="FFFFFF"/>
                </a:solidFill>
                <a:latin typeface="Comic Sans MS"/>
                <a:cs typeface="Comic Sans MS"/>
              </a:rPr>
              <a:t> </a:t>
            </a:r>
            <a:r>
              <a:rPr sz="1950" spc="15" dirty="0">
                <a:solidFill>
                  <a:srgbClr val="FFFFFF"/>
                </a:solidFill>
                <a:latin typeface="Comic Sans MS"/>
                <a:cs typeface="Comic Sans MS"/>
              </a:rPr>
              <a:t>metamorfismo</a:t>
            </a:r>
            <a:endParaRPr sz="1950" dirty="0">
              <a:latin typeface="Comic Sans MS"/>
              <a:cs typeface="Comic Sans MS"/>
            </a:endParaRPr>
          </a:p>
          <a:p>
            <a:pPr marL="1906270" lvl="1" indent="-292100">
              <a:lnSpc>
                <a:spcPct val="100000"/>
              </a:lnSpc>
              <a:spcBef>
                <a:spcPts val="45"/>
              </a:spcBef>
              <a:buAutoNum type="arabicPeriod"/>
              <a:tabLst>
                <a:tab pos="1906905" algn="l"/>
              </a:tabLst>
            </a:pPr>
            <a:r>
              <a:rPr sz="1950" spc="15" dirty="0">
                <a:solidFill>
                  <a:srgbClr val="FFFFFF"/>
                </a:solidFill>
                <a:latin typeface="Comic Sans MS"/>
                <a:cs typeface="Comic Sans MS"/>
              </a:rPr>
              <a:t>Principales</a:t>
            </a:r>
            <a:r>
              <a:rPr sz="1950" spc="10" dirty="0">
                <a:solidFill>
                  <a:srgbClr val="FFFFFF"/>
                </a:solidFill>
                <a:latin typeface="Comic Sans MS"/>
                <a:cs typeface="Comic Sans MS"/>
              </a:rPr>
              <a:t> tipos</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rocas</a:t>
            </a:r>
            <a:r>
              <a:rPr sz="1950" spc="5" dirty="0">
                <a:solidFill>
                  <a:srgbClr val="FFFFFF"/>
                </a:solidFill>
                <a:latin typeface="Comic Sans MS"/>
                <a:cs typeface="Comic Sans MS"/>
              </a:rPr>
              <a:t> </a:t>
            </a:r>
            <a:r>
              <a:rPr sz="1950" spc="10" dirty="0">
                <a:solidFill>
                  <a:srgbClr val="FFFFFF"/>
                </a:solidFill>
                <a:latin typeface="Comic Sans MS"/>
                <a:cs typeface="Comic Sans MS"/>
              </a:rPr>
              <a:t>metamórficas</a:t>
            </a:r>
            <a:endParaRPr sz="1950" dirty="0">
              <a:latin typeface="Comic Sans MS"/>
              <a:cs typeface="Comic Sans MS"/>
            </a:endParaRPr>
          </a:p>
          <a:p>
            <a:pPr marL="12700">
              <a:lnSpc>
                <a:spcPct val="100000"/>
              </a:lnSpc>
              <a:spcBef>
                <a:spcPts val="2295"/>
              </a:spcBef>
            </a:pPr>
            <a:r>
              <a:rPr sz="1950" spc="15" dirty="0">
                <a:solidFill>
                  <a:srgbClr val="FFFFFF"/>
                </a:solidFill>
                <a:latin typeface="Comic Sans MS"/>
                <a:cs typeface="Comic Sans MS"/>
              </a:rPr>
              <a:t>BIBLIOGRAFÍA</a:t>
            </a:r>
            <a:endParaRPr sz="1950" dirty="0">
              <a:latin typeface="Comic Sans MS"/>
              <a:cs typeface="Comic Sans MS"/>
            </a:endParaRPr>
          </a:p>
          <a:p>
            <a:pPr marL="12700" marR="5080">
              <a:lnSpc>
                <a:spcPct val="100899"/>
              </a:lnSpc>
              <a:spcBef>
                <a:spcPts val="1090"/>
              </a:spcBef>
            </a:pPr>
            <a:r>
              <a:rPr sz="1750" dirty="0">
                <a:solidFill>
                  <a:srgbClr val="FFFFFF"/>
                </a:solidFill>
                <a:latin typeface="Comic Sans MS"/>
                <a:cs typeface="Comic Sans MS"/>
              </a:rPr>
              <a:t>TARBUCK,</a:t>
            </a:r>
            <a:r>
              <a:rPr sz="1750" spc="5" dirty="0">
                <a:solidFill>
                  <a:srgbClr val="FFFFFF"/>
                </a:solidFill>
                <a:latin typeface="Comic Sans MS"/>
                <a:cs typeface="Comic Sans MS"/>
              </a:rPr>
              <a:t> E.J.</a:t>
            </a:r>
            <a:r>
              <a:rPr sz="1750" spc="10" dirty="0">
                <a:solidFill>
                  <a:srgbClr val="FFFFFF"/>
                </a:solidFill>
                <a:latin typeface="Comic Sans MS"/>
                <a:cs typeface="Comic Sans MS"/>
              </a:rPr>
              <a:t> </a:t>
            </a:r>
            <a:r>
              <a:rPr sz="1750" spc="5" dirty="0">
                <a:solidFill>
                  <a:srgbClr val="FFFFFF"/>
                </a:solidFill>
                <a:latin typeface="Comic Sans MS"/>
                <a:cs typeface="Comic Sans MS"/>
              </a:rPr>
              <a:t>y</a:t>
            </a:r>
            <a:r>
              <a:rPr sz="1750" spc="15" dirty="0">
                <a:solidFill>
                  <a:srgbClr val="FFFFFF"/>
                </a:solidFill>
                <a:latin typeface="Comic Sans MS"/>
                <a:cs typeface="Comic Sans MS"/>
              </a:rPr>
              <a:t> </a:t>
            </a:r>
            <a:r>
              <a:rPr sz="1750" dirty="0">
                <a:solidFill>
                  <a:srgbClr val="FFFFFF"/>
                </a:solidFill>
                <a:latin typeface="Comic Sans MS"/>
                <a:cs typeface="Comic Sans MS"/>
              </a:rPr>
              <a:t>LUTGENS,</a:t>
            </a:r>
            <a:r>
              <a:rPr sz="1750" spc="5" dirty="0">
                <a:solidFill>
                  <a:srgbClr val="FFFFFF"/>
                </a:solidFill>
                <a:latin typeface="Comic Sans MS"/>
                <a:cs typeface="Comic Sans MS"/>
              </a:rPr>
              <a:t> </a:t>
            </a:r>
            <a:r>
              <a:rPr sz="1750" dirty="0">
                <a:solidFill>
                  <a:srgbClr val="FFFFFF"/>
                </a:solidFill>
                <a:latin typeface="Comic Sans MS"/>
                <a:cs typeface="Comic Sans MS"/>
              </a:rPr>
              <a:t>F.K.</a:t>
            </a:r>
            <a:r>
              <a:rPr sz="1750" spc="10" dirty="0">
                <a:solidFill>
                  <a:srgbClr val="FFFFFF"/>
                </a:solidFill>
                <a:latin typeface="Comic Sans MS"/>
                <a:cs typeface="Comic Sans MS"/>
              </a:rPr>
              <a:t> </a:t>
            </a:r>
            <a:r>
              <a:rPr sz="1750" dirty="0">
                <a:solidFill>
                  <a:srgbClr val="FFFFFF"/>
                </a:solidFill>
                <a:latin typeface="Comic Sans MS"/>
                <a:cs typeface="Comic Sans MS"/>
              </a:rPr>
              <a:t>2000.</a:t>
            </a:r>
            <a:r>
              <a:rPr sz="1750" spc="5" dirty="0">
                <a:solidFill>
                  <a:srgbClr val="FFFFFF"/>
                </a:solidFill>
                <a:latin typeface="Comic Sans MS"/>
                <a:cs typeface="Comic Sans MS"/>
              </a:rPr>
              <a:t> </a:t>
            </a:r>
            <a:r>
              <a:rPr sz="1750" spc="-5" dirty="0">
                <a:solidFill>
                  <a:srgbClr val="FFFFFF"/>
                </a:solidFill>
                <a:latin typeface="Comic Sans MS"/>
                <a:cs typeface="Comic Sans MS"/>
              </a:rPr>
              <a:t>Ciencias</a:t>
            </a:r>
            <a:r>
              <a:rPr sz="1750" spc="15" dirty="0">
                <a:solidFill>
                  <a:srgbClr val="FFFFFF"/>
                </a:solidFill>
                <a:latin typeface="Comic Sans MS"/>
                <a:cs typeface="Comic Sans MS"/>
              </a:rPr>
              <a:t> </a:t>
            </a:r>
            <a:r>
              <a:rPr sz="1750" spc="5" dirty="0">
                <a:solidFill>
                  <a:srgbClr val="FFFFFF"/>
                </a:solidFill>
                <a:latin typeface="Comic Sans MS"/>
                <a:cs typeface="Comic Sans MS"/>
              </a:rPr>
              <a:t>de </a:t>
            </a:r>
            <a:r>
              <a:rPr sz="1750" dirty="0">
                <a:solidFill>
                  <a:srgbClr val="FFFFFF"/>
                </a:solidFill>
                <a:latin typeface="Comic Sans MS"/>
                <a:cs typeface="Comic Sans MS"/>
              </a:rPr>
              <a:t>la</a:t>
            </a:r>
            <a:r>
              <a:rPr sz="1750" spc="5" dirty="0">
                <a:solidFill>
                  <a:srgbClr val="FFFFFF"/>
                </a:solidFill>
                <a:latin typeface="Comic Sans MS"/>
                <a:cs typeface="Comic Sans MS"/>
              </a:rPr>
              <a:t> Tierra.</a:t>
            </a:r>
            <a:r>
              <a:rPr sz="1750" spc="15" dirty="0">
                <a:solidFill>
                  <a:srgbClr val="FFFFFF"/>
                </a:solidFill>
                <a:latin typeface="Comic Sans MS"/>
                <a:cs typeface="Comic Sans MS"/>
              </a:rPr>
              <a:t> </a:t>
            </a:r>
            <a:r>
              <a:rPr sz="1750" spc="5" dirty="0">
                <a:solidFill>
                  <a:srgbClr val="FFFFFF"/>
                </a:solidFill>
                <a:latin typeface="Comic Sans MS"/>
                <a:cs typeface="Comic Sans MS"/>
              </a:rPr>
              <a:t>Una </a:t>
            </a:r>
            <a:r>
              <a:rPr sz="1750" dirty="0">
                <a:solidFill>
                  <a:srgbClr val="FFFFFF"/>
                </a:solidFill>
                <a:latin typeface="Comic Sans MS"/>
                <a:cs typeface="Comic Sans MS"/>
              </a:rPr>
              <a:t>introducción</a:t>
            </a:r>
            <a:r>
              <a:rPr sz="1750" spc="10" dirty="0">
                <a:solidFill>
                  <a:srgbClr val="FFFFFF"/>
                </a:solidFill>
                <a:latin typeface="Comic Sans MS"/>
                <a:cs typeface="Comic Sans MS"/>
              </a:rPr>
              <a:t> </a:t>
            </a:r>
            <a:r>
              <a:rPr sz="1750" spc="5" dirty="0">
                <a:solidFill>
                  <a:srgbClr val="FFFFFF"/>
                </a:solidFill>
                <a:latin typeface="Comic Sans MS"/>
                <a:cs typeface="Comic Sans MS"/>
              </a:rPr>
              <a:t>a</a:t>
            </a:r>
            <a:r>
              <a:rPr sz="1750" spc="10" dirty="0">
                <a:solidFill>
                  <a:srgbClr val="FFFFFF"/>
                </a:solidFill>
                <a:latin typeface="Comic Sans MS"/>
                <a:cs typeface="Comic Sans MS"/>
              </a:rPr>
              <a:t> </a:t>
            </a:r>
            <a:r>
              <a:rPr sz="1750" dirty="0">
                <a:solidFill>
                  <a:srgbClr val="FFFFFF"/>
                </a:solidFill>
                <a:latin typeface="Comic Sans MS"/>
                <a:cs typeface="Comic Sans MS"/>
              </a:rPr>
              <a:t>la </a:t>
            </a:r>
            <a:r>
              <a:rPr sz="1750" spc="-505" dirty="0">
                <a:solidFill>
                  <a:srgbClr val="FFFFFF"/>
                </a:solidFill>
                <a:latin typeface="Comic Sans MS"/>
                <a:cs typeface="Comic Sans MS"/>
              </a:rPr>
              <a:t> </a:t>
            </a:r>
            <a:r>
              <a:rPr sz="1750" dirty="0">
                <a:solidFill>
                  <a:srgbClr val="FFFFFF"/>
                </a:solidFill>
                <a:latin typeface="Comic Sans MS"/>
                <a:cs typeface="Comic Sans MS"/>
              </a:rPr>
              <a:t>Geología</a:t>
            </a:r>
            <a:r>
              <a:rPr sz="1750" spc="-5" dirty="0">
                <a:solidFill>
                  <a:srgbClr val="FFFFFF"/>
                </a:solidFill>
                <a:latin typeface="Comic Sans MS"/>
                <a:cs typeface="Comic Sans MS"/>
              </a:rPr>
              <a:t> </a:t>
            </a:r>
            <a:r>
              <a:rPr sz="1750" dirty="0">
                <a:solidFill>
                  <a:srgbClr val="FFFFFF"/>
                </a:solidFill>
                <a:latin typeface="Comic Sans MS"/>
                <a:cs typeface="Comic Sans MS"/>
              </a:rPr>
              <a:t>Física. Prentice Hall, </a:t>
            </a:r>
            <a:r>
              <a:rPr sz="1750" spc="5" dirty="0">
                <a:solidFill>
                  <a:srgbClr val="FFFFFF"/>
                </a:solidFill>
                <a:latin typeface="Comic Sans MS"/>
                <a:cs typeface="Comic Sans MS"/>
              </a:rPr>
              <a:t>563</a:t>
            </a:r>
            <a:r>
              <a:rPr sz="1750" dirty="0">
                <a:solidFill>
                  <a:srgbClr val="FFFFFF"/>
                </a:solidFill>
                <a:latin typeface="Comic Sans MS"/>
                <a:cs typeface="Comic Sans MS"/>
              </a:rPr>
              <a:t> </a:t>
            </a:r>
            <a:r>
              <a:rPr sz="1750" spc="5" dirty="0">
                <a:solidFill>
                  <a:srgbClr val="FFFFFF"/>
                </a:solidFill>
                <a:latin typeface="Comic Sans MS"/>
                <a:cs typeface="Comic Sans MS"/>
              </a:rPr>
              <a:t>pp</a:t>
            </a:r>
            <a:r>
              <a:rPr sz="1750" dirty="0">
                <a:solidFill>
                  <a:srgbClr val="FFFFFF"/>
                </a:solidFill>
                <a:latin typeface="Comic Sans MS"/>
                <a:cs typeface="Comic Sans MS"/>
              </a:rPr>
              <a:t> </a:t>
            </a:r>
            <a:r>
              <a:rPr sz="1750" spc="5" dirty="0">
                <a:solidFill>
                  <a:srgbClr val="FFFFFF"/>
                </a:solidFill>
                <a:latin typeface="Comic Sans MS"/>
                <a:cs typeface="Comic Sans MS"/>
              </a:rPr>
              <a:t>y</a:t>
            </a:r>
            <a:r>
              <a:rPr sz="1750" dirty="0">
                <a:solidFill>
                  <a:srgbClr val="FFFFFF"/>
                </a:solidFill>
                <a:latin typeface="Comic Sans MS"/>
                <a:cs typeface="Comic Sans MS"/>
              </a:rPr>
              <a:t> </a:t>
            </a:r>
            <a:r>
              <a:rPr sz="1750" spc="5" dirty="0">
                <a:solidFill>
                  <a:srgbClr val="FFFFFF"/>
                </a:solidFill>
                <a:latin typeface="Comic Sans MS"/>
                <a:cs typeface="Comic Sans MS"/>
              </a:rPr>
              <a:t>2</a:t>
            </a:r>
            <a:r>
              <a:rPr sz="1750" dirty="0">
                <a:solidFill>
                  <a:srgbClr val="FFFFFF"/>
                </a:solidFill>
                <a:latin typeface="Comic Sans MS"/>
                <a:cs typeface="Comic Sans MS"/>
              </a:rPr>
              <a:t> apéndices.</a:t>
            </a:r>
            <a:endParaRPr sz="1750" dirty="0">
              <a:latin typeface="Comic Sans MS"/>
              <a:cs typeface="Comic Sans MS"/>
            </a:endParaRPr>
          </a:p>
          <a:p>
            <a:pPr marL="12700" marR="266065">
              <a:lnSpc>
                <a:spcPct val="302900"/>
              </a:lnSpc>
              <a:spcBef>
                <a:spcPts val="5"/>
              </a:spcBef>
            </a:pPr>
            <a:r>
              <a:rPr sz="1750" dirty="0">
                <a:solidFill>
                  <a:srgbClr val="FFFFFF"/>
                </a:solidFill>
                <a:latin typeface="Comic Sans MS"/>
                <a:cs typeface="Comic Sans MS"/>
              </a:rPr>
              <a:t>GARRISON,</a:t>
            </a:r>
            <a:r>
              <a:rPr sz="1750" spc="5" dirty="0">
                <a:solidFill>
                  <a:srgbClr val="FFFFFF"/>
                </a:solidFill>
                <a:latin typeface="Comic Sans MS"/>
                <a:cs typeface="Comic Sans MS"/>
              </a:rPr>
              <a:t> E.G.</a:t>
            </a:r>
            <a:r>
              <a:rPr sz="1750" spc="10" dirty="0">
                <a:solidFill>
                  <a:srgbClr val="FFFFFF"/>
                </a:solidFill>
                <a:latin typeface="Comic Sans MS"/>
                <a:cs typeface="Comic Sans MS"/>
              </a:rPr>
              <a:t> </a:t>
            </a:r>
            <a:r>
              <a:rPr sz="1750" dirty="0">
                <a:solidFill>
                  <a:srgbClr val="FFFFFF"/>
                </a:solidFill>
                <a:latin typeface="Comic Sans MS"/>
                <a:cs typeface="Comic Sans MS"/>
              </a:rPr>
              <a:t>2003.</a:t>
            </a:r>
            <a:r>
              <a:rPr sz="1750" spc="10" dirty="0">
                <a:solidFill>
                  <a:srgbClr val="FFFFFF"/>
                </a:solidFill>
                <a:latin typeface="Comic Sans MS"/>
                <a:cs typeface="Comic Sans MS"/>
              </a:rPr>
              <a:t> </a:t>
            </a:r>
            <a:r>
              <a:rPr sz="1750" dirty="0">
                <a:solidFill>
                  <a:srgbClr val="FFFFFF"/>
                </a:solidFill>
                <a:latin typeface="Comic Sans MS"/>
                <a:cs typeface="Comic Sans MS"/>
              </a:rPr>
              <a:t>Techinques</a:t>
            </a:r>
            <a:r>
              <a:rPr sz="1750" spc="5" dirty="0">
                <a:solidFill>
                  <a:srgbClr val="FFFFFF"/>
                </a:solidFill>
                <a:latin typeface="Comic Sans MS"/>
                <a:cs typeface="Comic Sans MS"/>
              </a:rPr>
              <a:t> </a:t>
            </a:r>
            <a:r>
              <a:rPr sz="1750" dirty="0">
                <a:solidFill>
                  <a:srgbClr val="FFFFFF"/>
                </a:solidFill>
                <a:latin typeface="Comic Sans MS"/>
                <a:cs typeface="Comic Sans MS"/>
              </a:rPr>
              <a:t>in</a:t>
            </a:r>
            <a:r>
              <a:rPr sz="1750" spc="10" dirty="0">
                <a:solidFill>
                  <a:srgbClr val="FFFFFF"/>
                </a:solidFill>
                <a:latin typeface="Comic Sans MS"/>
                <a:cs typeface="Comic Sans MS"/>
              </a:rPr>
              <a:t> </a:t>
            </a:r>
            <a:r>
              <a:rPr sz="1750" dirty="0">
                <a:solidFill>
                  <a:srgbClr val="FFFFFF"/>
                </a:solidFill>
                <a:latin typeface="Comic Sans MS"/>
                <a:cs typeface="Comic Sans MS"/>
              </a:rPr>
              <a:t>Archaeological</a:t>
            </a:r>
            <a:r>
              <a:rPr sz="1750" spc="5" dirty="0">
                <a:solidFill>
                  <a:srgbClr val="FFFFFF"/>
                </a:solidFill>
                <a:latin typeface="Comic Sans MS"/>
                <a:cs typeface="Comic Sans MS"/>
              </a:rPr>
              <a:t> </a:t>
            </a:r>
            <a:r>
              <a:rPr sz="1750" dirty="0">
                <a:solidFill>
                  <a:srgbClr val="FFFFFF"/>
                </a:solidFill>
                <a:latin typeface="Comic Sans MS"/>
                <a:cs typeface="Comic Sans MS"/>
              </a:rPr>
              <a:t>Geology.</a:t>
            </a:r>
            <a:r>
              <a:rPr sz="1750" spc="10" dirty="0">
                <a:solidFill>
                  <a:srgbClr val="FFFFFF"/>
                </a:solidFill>
                <a:latin typeface="Comic Sans MS"/>
                <a:cs typeface="Comic Sans MS"/>
              </a:rPr>
              <a:t> </a:t>
            </a:r>
            <a:r>
              <a:rPr sz="1750" dirty="0">
                <a:solidFill>
                  <a:srgbClr val="FFFFFF"/>
                </a:solidFill>
                <a:latin typeface="Comic Sans MS"/>
                <a:cs typeface="Comic Sans MS"/>
              </a:rPr>
              <a:t>Springer.</a:t>
            </a:r>
            <a:r>
              <a:rPr sz="1750" spc="10" dirty="0">
                <a:solidFill>
                  <a:srgbClr val="FFFFFF"/>
                </a:solidFill>
                <a:latin typeface="Comic Sans MS"/>
                <a:cs typeface="Comic Sans MS"/>
              </a:rPr>
              <a:t> </a:t>
            </a:r>
            <a:r>
              <a:rPr sz="1750" spc="5" dirty="0">
                <a:solidFill>
                  <a:srgbClr val="FFFFFF"/>
                </a:solidFill>
                <a:latin typeface="Comic Sans MS"/>
                <a:cs typeface="Comic Sans MS"/>
              </a:rPr>
              <a:t>304</a:t>
            </a:r>
            <a:r>
              <a:rPr sz="1750" spc="10" dirty="0">
                <a:solidFill>
                  <a:srgbClr val="FFFFFF"/>
                </a:solidFill>
                <a:latin typeface="Comic Sans MS"/>
                <a:cs typeface="Comic Sans MS"/>
              </a:rPr>
              <a:t> </a:t>
            </a:r>
            <a:r>
              <a:rPr sz="1750" dirty="0">
                <a:solidFill>
                  <a:srgbClr val="FFFFFF"/>
                </a:solidFill>
                <a:latin typeface="Comic Sans MS"/>
                <a:cs typeface="Comic Sans MS"/>
              </a:rPr>
              <a:t>pp. </a:t>
            </a:r>
            <a:r>
              <a:rPr sz="1750" spc="-509" dirty="0">
                <a:solidFill>
                  <a:srgbClr val="FFFFFF"/>
                </a:solidFill>
                <a:latin typeface="Comic Sans MS"/>
                <a:cs typeface="Comic Sans MS"/>
              </a:rPr>
              <a:t> </a:t>
            </a:r>
            <a:r>
              <a:rPr sz="1750" dirty="0">
                <a:solidFill>
                  <a:srgbClr val="FFFFFF"/>
                </a:solidFill>
                <a:latin typeface="Comic Sans MS"/>
                <a:cs typeface="Comic Sans MS"/>
              </a:rPr>
              <a:t>VERA, J.A.,</a:t>
            </a:r>
            <a:r>
              <a:rPr sz="1750" spc="5" dirty="0">
                <a:solidFill>
                  <a:srgbClr val="FFFFFF"/>
                </a:solidFill>
                <a:latin typeface="Comic Sans MS"/>
                <a:cs typeface="Comic Sans MS"/>
              </a:rPr>
              <a:t> GALLEGOS,</a:t>
            </a:r>
            <a:r>
              <a:rPr sz="1750" dirty="0">
                <a:solidFill>
                  <a:srgbClr val="FFFFFF"/>
                </a:solidFill>
                <a:latin typeface="Comic Sans MS"/>
                <a:cs typeface="Comic Sans MS"/>
              </a:rPr>
              <a:t> J.A.</a:t>
            </a:r>
            <a:r>
              <a:rPr sz="1750" spc="5" dirty="0">
                <a:solidFill>
                  <a:srgbClr val="FFFFFF"/>
                </a:solidFill>
                <a:latin typeface="Comic Sans MS"/>
                <a:cs typeface="Comic Sans MS"/>
              </a:rPr>
              <a:t> y</a:t>
            </a:r>
            <a:r>
              <a:rPr sz="1750" dirty="0">
                <a:solidFill>
                  <a:srgbClr val="FFFFFF"/>
                </a:solidFill>
                <a:latin typeface="Comic Sans MS"/>
                <a:cs typeface="Comic Sans MS"/>
              </a:rPr>
              <a:t> ROCA,</a:t>
            </a:r>
            <a:r>
              <a:rPr sz="1750" spc="5" dirty="0">
                <a:solidFill>
                  <a:srgbClr val="FFFFFF"/>
                </a:solidFill>
                <a:latin typeface="Comic Sans MS"/>
                <a:cs typeface="Comic Sans MS"/>
              </a:rPr>
              <a:t> </a:t>
            </a:r>
            <a:r>
              <a:rPr sz="1750" dirty="0">
                <a:solidFill>
                  <a:srgbClr val="FFFFFF"/>
                </a:solidFill>
                <a:latin typeface="Comic Sans MS"/>
                <a:cs typeface="Comic Sans MS"/>
              </a:rPr>
              <a:t>A.</a:t>
            </a:r>
            <a:r>
              <a:rPr sz="1750" spc="15" dirty="0">
                <a:solidFill>
                  <a:srgbClr val="FFFFFF"/>
                </a:solidFill>
                <a:latin typeface="Comic Sans MS"/>
                <a:cs typeface="Comic Sans MS"/>
              </a:rPr>
              <a:t> </a:t>
            </a:r>
            <a:r>
              <a:rPr sz="1750" dirty="0">
                <a:solidFill>
                  <a:srgbClr val="FFFFFF"/>
                </a:solidFill>
                <a:latin typeface="Comic Sans MS"/>
                <a:cs typeface="Comic Sans MS"/>
              </a:rPr>
              <a:t>1984. Geología.</a:t>
            </a:r>
            <a:r>
              <a:rPr sz="1750" spc="5" dirty="0">
                <a:solidFill>
                  <a:srgbClr val="FFFFFF"/>
                </a:solidFill>
                <a:latin typeface="Comic Sans MS"/>
                <a:cs typeface="Comic Sans MS"/>
              </a:rPr>
              <a:t> Edelvives.</a:t>
            </a:r>
            <a:r>
              <a:rPr sz="1750" dirty="0">
                <a:solidFill>
                  <a:srgbClr val="FFFFFF"/>
                </a:solidFill>
                <a:latin typeface="Comic Sans MS"/>
                <a:cs typeface="Comic Sans MS"/>
              </a:rPr>
              <a:t> </a:t>
            </a:r>
            <a:r>
              <a:rPr sz="1750" spc="5" dirty="0">
                <a:solidFill>
                  <a:srgbClr val="FFFFFF"/>
                </a:solidFill>
                <a:latin typeface="Comic Sans MS"/>
                <a:cs typeface="Comic Sans MS"/>
              </a:rPr>
              <a:t>479 </a:t>
            </a:r>
            <a:r>
              <a:rPr sz="1750" dirty="0">
                <a:solidFill>
                  <a:srgbClr val="FFFFFF"/>
                </a:solidFill>
                <a:latin typeface="Comic Sans MS"/>
                <a:cs typeface="Comic Sans MS"/>
              </a:rPr>
              <a:t>pp.</a:t>
            </a:r>
            <a:endParaRPr sz="1750" dirty="0">
              <a:latin typeface="Comic Sans MS"/>
              <a:cs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471998" y="1035050"/>
            <a:ext cx="9749403" cy="5418791"/>
          </a:xfrm>
          <a:prstGeom prst="rect">
            <a:avLst/>
          </a:prstGeom>
        </p:spPr>
        <p:txBody>
          <a:bodyPr vert="horz" wrap="square" lIns="0" tIns="17145" rIns="0" bIns="0" rtlCol="0">
            <a:spAutoFit/>
          </a:bodyPr>
          <a:lstStyle/>
          <a:p>
            <a:pPr marL="12700">
              <a:lnSpc>
                <a:spcPct val="100000"/>
              </a:lnSpc>
              <a:spcBef>
                <a:spcPts val="135"/>
              </a:spcBef>
            </a:pPr>
            <a:r>
              <a:rPr lang="es-CO" sz="1950" spc="15" dirty="0">
                <a:solidFill>
                  <a:srgbClr val="FFFFFF"/>
                </a:solidFill>
              </a:rPr>
              <a:t>Tipos de </a:t>
            </a:r>
            <a:r>
              <a:rPr lang="es-CO" sz="1950" spc="15" dirty="0" err="1">
                <a:solidFill>
                  <a:srgbClr val="FFFFFF"/>
                </a:solidFill>
              </a:rPr>
              <a:t>plutone</a:t>
            </a:r>
            <a:r>
              <a:rPr sz="195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br>
              <a:rPr lang="es-CO" sz="1950" spc="10" dirty="0">
                <a:solidFill>
                  <a:srgbClr val="FFFFFF"/>
                </a:solidFill>
                <a:latin typeface="Comic Sans MS"/>
                <a:cs typeface="Comic Sans MS"/>
              </a:rPr>
            </a:br>
            <a:r>
              <a:rPr lang="es-CO" sz="1950" spc="10" dirty="0">
                <a:solidFill>
                  <a:srgbClr val="FFFFFF"/>
                </a:solidFill>
                <a:latin typeface="Comic Sans MS"/>
                <a:cs typeface="Comic Sans MS"/>
              </a:rPr>
              <a:t>Chimeneas y cuellos volcánicos. </a:t>
            </a:r>
            <a:r>
              <a:rPr lang="es-CO" sz="1950" b="0" spc="10" dirty="0">
                <a:solidFill>
                  <a:srgbClr val="FFFFFF"/>
                </a:solidFill>
                <a:latin typeface="Comic Sans MS"/>
                <a:cs typeface="Comic Sans MS"/>
              </a:rPr>
              <a:t>La chimenea es la estructura por la cual el magma sube a la superficie, y es el conducto que conecta el cráter del volcán con una cámara magmática subyacente. El cuello volcánico se forma cuando un volcán cesa de hacer erupción, ya que se erosiona al entrar en contacto con el agua, gases y ácidos, la montaña se gasta con el tiempo pero el magma que se solidificó en la chimenea suele ser más resistente quedando a menudo un remanente.</a:t>
            </a:r>
            <a:br>
              <a:rPr lang="es-CO" sz="1950" spc="10" dirty="0">
                <a:solidFill>
                  <a:srgbClr val="FFFFFF"/>
                </a:solidFill>
                <a:latin typeface="Comic Sans MS"/>
                <a:cs typeface="Comic Sans MS"/>
              </a:rPr>
            </a:br>
            <a:br>
              <a:rPr lang="es-CO" sz="1950" spc="10" dirty="0">
                <a:solidFill>
                  <a:srgbClr val="FFFFFF"/>
                </a:solidFill>
                <a:latin typeface="Comic Sans MS"/>
                <a:cs typeface="Comic Sans MS"/>
              </a:rPr>
            </a:br>
            <a:r>
              <a:rPr lang="es-CO" sz="1950" spc="10" dirty="0">
                <a:solidFill>
                  <a:srgbClr val="FFFFFF"/>
                </a:solidFill>
                <a:latin typeface="Comic Sans MS"/>
                <a:cs typeface="Comic Sans MS"/>
              </a:rPr>
              <a:t>Batolitos y troncos. </a:t>
            </a:r>
            <a:r>
              <a:rPr lang="es-CO" sz="1950" b="0" spc="10" dirty="0">
                <a:solidFill>
                  <a:srgbClr val="FFFFFF"/>
                </a:solidFill>
                <a:latin typeface="Comic Sans MS"/>
                <a:cs typeface="Comic Sans MS"/>
              </a:rPr>
              <a:t>Los batolitos son los cuerpos intrusivos más grandes que tienen como mínimo 100Km2 de superficie y muchos alcanzan dimensiones mayores. Son discordantes en general y la mayoría están formados de múltiples intrusiones, es decir, se producen por intrusiones voluminosas y repetidas de magma en la misma área. Los troncos, en cambio, tienen las mismas características generales de los batolitos pero son más pequeños.</a:t>
            </a:r>
            <a:br>
              <a:rPr lang="es-CO" sz="1950" spc="10" dirty="0">
                <a:solidFill>
                  <a:srgbClr val="FFFFFF"/>
                </a:solidFill>
                <a:latin typeface="Comic Sans MS"/>
                <a:cs typeface="Comic Sans MS"/>
              </a:rPr>
            </a:br>
            <a:br>
              <a:rPr lang="es-CO" sz="1950" b="0" spc="10" dirty="0">
                <a:solidFill>
                  <a:srgbClr val="FFFFFF"/>
                </a:solidFill>
                <a:latin typeface="Comic Sans MS"/>
                <a:cs typeface="Comic Sans MS"/>
              </a:rPr>
            </a:br>
            <a:endParaRPr sz="1950" dirty="0">
              <a:latin typeface="Comic Sans MS"/>
              <a:cs typeface="Comic Sans MS"/>
            </a:endParaRPr>
          </a:p>
        </p:txBody>
      </p:sp>
    </p:spTree>
    <p:extLst>
      <p:ext uri="{BB962C8B-B14F-4D97-AF65-F5344CB8AC3E}">
        <p14:creationId xmlns:p14="http://schemas.microsoft.com/office/powerpoint/2010/main" val="309376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471998" y="288259"/>
            <a:ext cx="9749403" cy="1217641"/>
          </a:xfrm>
          <a:prstGeom prst="rect">
            <a:avLst/>
          </a:prstGeom>
        </p:spPr>
        <p:txBody>
          <a:bodyPr vert="horz" wrap="square" lIns="0" tIns="17145" rIns="0" bIns="0" rtlCol="0">
            <a:spAutoFit/>
          </a:bodyPr>
          <a:lstStyle/>
          <a:p>
            <a:pPr marL="12700">
              <a:lnSpc>
                <a:spcPct val="100000"/>
              </a:lnSpc>
              <a:spcBef>
                <a:spcPts val="135"/>
              </a:spcBef>
            </a:pPr>
            <a:r>
              <a:rPr lang="es-CO" sz="1950" spc="15" dirty="0">
                <a:solidFill>
                  <a:srgbClr val="FFFFFF"/>
                </a:solidFill>
              </a:rPr>
              <a:t>Tipos de </a:t>
            </a:r>
            <a:r>
              <a:rPr lang="es-CO" sz="1950" spc="15" dirty="0" err="1">
                <a:solidFill>
                  <a:srgbClr val="FFFFFF"/>
                </a:solidFill>
              </a:rPr>
              <a:t>plutone</a:t>
            </a:r>
            <a:r>
              <a:rPr sz="195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br>
              <a:rPr lang="es-CO" sz="1950" spc="10" dirty="0">
                <a:solidFill>
                  <a:srgbClr val="FFFFFF"/>
                </a:solidFill>
                <a:latin typeface="Comic Sans MS"/>
                <a:cs typeface="Comic Sans MS"/>
              </a:rPr>
            </a:br>
            <a:endParaRPr sz="1950" dirty="0">
              <a:latin typeface="Comic Sans MS"/>
              <a:cs typeface="Comic Sans MS"/>
            </a:endParaRPr>
          </a:p>
        </p:txBody>
      </p:sp>
      <p:pic>
        <p:nvPicPr>
          <p:cNvPr id="3" name="Imagen 2">
            <a:extLst>
              <a:ext uri="{FF2B5EF4-FFF2-40B4-BE49-F238E27FC236}">
                <a16:creationId xmlns:a16="http://schemas.microsoft.com/office/drawing/2014/main" id="{9A36AD4F-0CD3-E527-1EA9-3A134788A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08" y="806450"/>
            <a:ext cx="9039691" cy="6602786"/>
          </a:xfrm>
          <a:prstGeom prst="rect">
            <a:avLst/>
          </a:prstGeom>
        </p:spPr>
      </p:pic>
    </p:spTree>
    <p:extLst>
      <p:ext uri="{BB962C8B-B14F-4D97-AF65-F5344CB8AC3E}">
        <p14:creationId xmlns:p14="http://schemas.microsoft.com/office/powerpoint/2010/main" val="30417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761" y="311911"/>
            <a:ext cx="2527300" cy="328295"/>
          </a:xfrm>
          <a:prstGeom prst="rect">
            <a:avLst/>
          </a:prstGeom>
        </p:spPr>
        <p:txBody>
          <a:bodyPr vert="horz" wrap="square" lIns="0" tIns="17145" rIns="0" bIns="0" rtlCol="0">
            <a:spAutoFit/>
          </a:bodyPr>
          <a:lstStyle/>
          <a:p>
            <a:pPr marL="12700">
              <a:lnSpc>
                <a:spcPct val="100000"/>
              </a:lnSpc>
              <a:spcBef>
                <a:spcPts val="135"/>
              </a:spcBef>
            </a:pPr>
            <a:r>
              <a:rPr sz="1950" b="0" spc="10" dirty="0">
                <a:solidFill>
                  <a:srgbClr val="FFFFFF"/>
                </a:solidFill>
                <a:latin typeface="Comic Sans MS"/>
                <a:cs typeface="Comic Sans MS"/>
              </a:rPr>
              <a:t>Tipos</a:t>
            </a:r>
            <a:r>
              <a:rPr sz="1950" b="0" spc="-1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spc="-10" dirty="0">
                <a:solidFill>
                  <a:srgbClr val="FFFFFF"/>
                </a:solidFill>
                <a:latin typeface="Comic Sans MS"/>
                <a:cs typeface="Comic Sans MS"/>
              </a:rPr>
              <a:t> </a:t>
            </a:r>
            <a:r>
              <a:rPr sz="1950" b="0" spc="10" dirty="0">
                <a:solidFill>
                  <a:srgbClr val="FFFFFF"/>
                </a:solidFill>
                <a:latin typeface="Comic Sans MS"/>
                <a:cs typeface="Comic Sans MS"/>
              </a:rPr>
              <a:t>ígneas</a:t>
            </a:r>
            <a:endParaRPr sz="1950">
              <a:latin typeface="Comic Sans MS"/>
              <a:cs typeface="Comic Sans MS"/>
            </a:endParaRPr>
          </a:p>
        </p:txBody>
      </p:sp>
      <p:grpSp>
        <p:nvGrpSpPr>
          <p:cNvPr id="3" name="object 3"/>
          <p:cNvGrpSpPr/>
          <p:nvPr/>
        </p:nvGrpSpPr>
        <p:grpSpPr>
          <a:xfrm>
            <a:off x="904373" y="286511"/>
            <a:ext cx="9044940" cy="7269480"/>
            <a:chOff x="904373" y="286511"/>
            <a:chExt cx="9044940" cy="7269480"/>
          </a:xfrm>
        </p:grpSpPr>
        <p:pic>
          <p:nvPicPr>
            <p:cNvPr id="4" name="object 4"/>
            <p:cNvPicPr/>
            <p:nvPr/>
          </p:nvPicPr>
          <p:blipFill>
            <a:blip r:embed="rId2" cstate="print"/>
            <a:stretch>
              <a:fillRect/>
            </a:stretch>
          </p:blipFill>
          <p:spPr>
            <a:xfrm>
              <a:off x="904373" y="624839"/>
              <a:ext cx="9044939" cy="6783323"/>
            </a:xfrm>
            <a:prstGeom prst="rect">
              <a:avLst/>
            </a:prstGeom>
          </p:spPr>
        </p:pic>
        <p:sp>
          <p:nvSpPr>
            <p:cNvPr id="5" name="object 5"/>
            <p:cNvSpPr/>
            <p:nvPr/>
          </p:nvSpPr>
          <p:spPr>
            <a:xfrm>
              <a:off x="5268353" y="2350770"/>
              <a:ext cx="3729354" cy="3568700"/>
            </a:xfrm>
            <a:custGeom>
              <a:avLst/>
              <a:gdLst/>
              <a:ahLst/>
              <a:cxnLst/>
              <a:rect l="l" t="t" r="r" b="b"/>
              <a:pathLst>
                <a:path w="3729354" h="3568700">
                  <a:moveTo>
                    <a:pt x="1824227" y="0"/>
                  </a:moveTo>
                  <a:lnTo>
                    <a:pt x="1824227" y="633222"/>
                  </a:lnTo>
                  <a:lnTo>
                    <a:pt x="3729228" y="633222"/>
                  </a:lnTo>
                  <a:lnTo>
                    <a:pt x="3729228" y="0"/>
                  </a:lnTo>
                  <a:lnTo>
                    <a:pt x="1824227" y="0"/>
                  </a:lnTo>
                  <a:close/>
                </a:path>
                <a:path w="3729354" h="3568700">
                  <a:moveTo>
                    <a:pt x="0" y="2935224"/>
                  </a:moveTo>
                  <a:lnTo>
                    <a:pt x="0" y="3568446"/>
                  </a:lnTo>
                  <a:lnTo>
                    <a:pt x="1905000" y="3568446"/>
                  </a:lnTo>
                  <a:lnTo>
                    <a:pt x="1905000" y="2935224"/>
                  </a:lnTo>
                  <a:lnTo>
                    <a:pt x="0" y="2935224"/>
                  </a:lnTo>
                  <a:close/>
                </a:path>
              </a:pathLst>
            </a:custGeom>
            <a:ln w="62966">
              <a:solidFill>
                <a:srgbClr val="00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7251833" y="286511"/>
              <a:ext cx="2623371" cy="1964435"/>
            </a:xfrm>
            <a:prstGeom prst="rect">
              <a:avLst/>
            </a:prstGeom>
          </p:spPr>
        </p:pic>
        <p:pic>
          <p:nvPicPr>
            <p:cNvPr id="7" name="object 7"/>
            <p:cNvPicPr/>
            <p:nvPr/>
          </p:nvPicPr>
          <p:blipFill>
            <a:blip r:embed="rId4" cstate="print"/>
            <a:stretch>
              <a:fillRect/>
            </a:stretch>
          </p:blipFill>
          <p:spPr>
            <a:xfrm>
              <a:off x="7251833" y="5583174"/>
              <a:ext cx="2697479" cy="1972817"/>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97" y="233425"/>
            <a:ext cx="5389880"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Cristalización</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dirty="0">
                <a:solidFill>
                  <a:srgbClr val="FFFFFF"/>
                </a:solidFill>
                <a:latin typeface="Comic Sans MS"/>
                <a:cs typeface="Comic Sans MS"/>
              </a:rPr>
              <a:t> </a:t>
            </a:r>
            <a:r>
              <a:rPr sz="1950" b="0" spc="10" dirty="0">
                <a:solidFill>
                  <a:srgbClr val="FFFFFF"/>
                </a:solidFill>
                <a:latin typeface="Comic Sans MS"/>
                <a:cs typeface="Comic Sans MS"/>
              </a:rPr>
              <a:t>ígneas: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serie</a:t>
            </a:r>
            <a:r>
              <a:rPr sz="1950" b="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Bowen</a:t>
            </a:r>
            <a:endParaRPr sz="1950">
              <a:latin typeface="Comic Sans MS"/>
              <a:cs typeface="Comic Sans MS"/>
            </a:endParaRPr>
          </a:p>
        </p:txBody>
      </p:sp>
      <p:pic>
        <p:nvPicPr>
          <p:cNvPr id="3" name="object 3"/>
          <p:cNvPicPr/>
          <p:nvPr/>
        </p:nvPicPr>
        <p:blipFill>
          <a:blip r:embed="rId2" cstate="print"/>
          <a:stretch>
            <a:fillRect/>
          </a:stretch>
        </p:blipFill>
        <p:spPr>
          <a:xfrm>
            <a:off x="309257" y="839723"/>
            <a:ext cx="10075157" cy="671677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96" y="166924"/>
            <a:ext cx="9520803" cy="3318216"/>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Cristalización</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dirty="0">
                <a:solidFill>
                  <a:srgbClr val="FFFFFF"/>
                </a:solidFill>
                <a:latin typeface="Comic Sans MS"/>
                <a:cs typeface="Comic Sans MS"/>
              </a:rPr>
              <a:t> </a:t>
            </a:r>
            <a:r>
              <a:rPr sz="1950" b="0" spc="10" dirty="0">
                <a:solidFill>
                  <a:srgbClr val="FFFFFF"/>
                </a:solidFill>
                <a:latin typeface="Comic Sans MS"/>
                <a:cs typeface="Comic Sans MS"/>
              </a:rPr>
              <a:t>ígneas: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serie</a:t>
            </a:r>
            <a:r>
              <a:rPr sz="1950" b="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Bowen</a:t>
            </a:r>
            <a:br>
              <a:rPr lang="es-CO" sz="1950" b="0" spc="15" dirty="0">
                <a:solidFill>
                  <a:srgbClr val="FFFFFF"/>
                </a:solidFill>
                <a:latin typeface="Comic Sans MS"/>
                <a:cs typeface="Comic Sans MS"/>
              </a:rPr>
            </a:br>
            <a:br>
              <a:rPr lang="es-CO" sz="1950" b="0" spc="15" dirty="0">
                <a:solidFill>
                  <a:srgbClr val="FFFFFF"/>
                </a:solidFill>
                <a:latin typeface="Comic Sans MS"/>
                <a:cs typeface="Comic Sans MS"/>
              </a:rPr>
            </a:br>
            <a:r>
              <a:rPr lang="es-CO" sz="1950" b="0" spc="15" dirty="0">
                <a:solidFill>
                  <a:srgbClr val="FFFFFF"/>
                </a:solidFill>
                <a:latin typeface="Comic Sans MS"/>
                <a:cs typeface="Comic Sans MS"/>
              </a:rPr>
              <a:t>La serie de reacciones «discontinuas» se refiere a la secuencia olivino, piroxeno, anfíbol, biotita, K-feldespato-moscovita-cuarzo en que cada paso produce una clase diferente de mineral de silicato.</a:t>
            </a:r>
            <a:br>
              <a:rPr lang="es-CO" sz="1950" b="0" spc="15" dirty="0">
                <a:solidFill>
                  <a:srgbClr val="FFFFFF"/>
                </a:solidFill>
                <a:latin typeface="Comic Sans MS"/>
                <a:cs typeface="Comic Sans MS"/>
              </a:rPr>
            </a:br>
            <a:br>
              <a:rPr lang="es-CO" sz="1950" b="0" spc="15" dirty="0">
                <a:solidFill>
                  <a:srgbClr val="FFFFFF"/>
                </a:solidFill>
                <a:latin typeface="Comic Sans MS"/>
                <a:cs typeface="Comic Sans MS"/>
              </a:rPr>
            </a:br>
            <a:r>
              <a:rPr lang="es-CO" sz="1950" b="0" spc="15" dirty="0">
                <a:solidFill>
                  <a:srgbClr val="FFFFFF"/>
                </a:solidFill>
                <a:latin typeface="Comic Sans MS"/>
                <a:cs typeface="Comic Sans MS"/>
              </a:rPr>
              <a:t>La serie de reacción «continua» se refiere al cambio progresivo de plagioclasa rica en calcio a rica en </a:t>
            </a:r>
            <a:r>
              <a:rPr lang="es-CO" sz="1950" b="0" spc="15" dirty="0" err="1">
                <a:solidFill>
                  <a:srgbClr val="FFFFFF"/>
                </a:solidFill>
                <a:latin typeface="Comic Sans MS"/>
                <a:cs typeface="Comic Sans MS"/>
              </a:rPr>
              <a:t>Na</a:t>
            </a:r>
            <a:r>
              <a:rPr lang="es-CO" sz="1950" b="0" spc="15" dirty="0">
                <a:solidFill>
                  <a:srgbClr val="FFFFFF"/>
                </a:solidFill>
                <a:latin typeface="Comic Sans MS"/>
                <a:cs typeface="Comic Sans MS"/>
              </a:rPr>
              <a:t>: los pasos producen diferentes versiones del mismo mineral (Plagioclasas).</a:t>
            </a:r>
            <a:br>
              <a:rPr lang="es-CO" sz="1950" b="0" spc="15" dirty="0">
                <a:solidFill>
                  <a:srgbClr val="FFFFFF"/>
                </a:solidFill>
                <a:latin typeface="Comic Sans MS"/>
                <a:cs typeface="Comic Sans MS"/>
              </a:rPr>
            </a:br>
            <a:br>
              <a:rPr lang="es-CO" sz="1950" b="0" spc="15" dirty="0">
                <a:solidFill>
                  <a:srgbClr val="FFFFFF"/>
                </a:solidFill>
                <a:latin typeface="Comic Sans MS"/>
                <a:cs typeface="Comic Sans MS"/>
              </a:rPr>
            </a:br>
            <a:endParaRPr sz="1950" dirty="0">
              <a:latin typeface="Comic Sans MS"/>
              <a:cs typeface="Comic Sans MS"/>
            </a:endParaRPr>
          </a:p>
        </p:txBody>
      </p:sp>
      <p:pic>
        <p:nvPicPr>
          <p:cNvPr id="5" name="Imagen 4">
            <a:extLst>
              <a:ext uri="{FF2B5EF4-FFF2-40B4-BE49-F238E27FC236}">
                <a16:creationId xmlns:a16="http://schemas.microsoft.com/office/drawing/2014/main" id="{83CA6C38-91D2-4FE4-066B-5861879F5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1" y="3092450"/>
            <a:ext cx="9259592" cy="4077269"/>
          </a:xfrm>
          <a:prstGeom prst="rect">
            <a:avLst/>
          </a:prstGeom>
        </p:spPr>
      </p:pic>
    </p:spTree>
    <p:extLst>
      <p:ext uri="{BB962C8B-B14F-4D97-AF65-F5344CB8AC3E}">
        <p14:creationId xmlns:p14="http://schemas.microsoft.com/office/powerpoint/2010/main" val="413746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74503" y="25399"/>
            <a:ext cx="7489825" cy="85280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Clasificación de </a:t>
            </a:r>
            <a:r>
              <a:rPr sz="1950" b="0" spc="10" dirty="0">
                <a:solidFill>
                  <a:srgbClr val="FFFFFF"/>
                </a:solidFill>
                <a:latin typeface="Comic Sans MS"/>
                <a:cs typeface="Comic Sans MS"/>
              </a:rPr>
              <a:t>rocas</a:t>
            </a:r>
            <a:r>
              <a:rPr sz="1950" b="0" spc="15" dirty="0">
                <a:solidFill>
                  <a:srgbClr val="FFFFFF"/>
                </a:solidFill>
                <a:latin typeface="Comic Sans MS"/>
                <a:cs typeface="Comic Sans MS"/>
              </a:rPr>
              <a:t> </a:t>
            </a:r>
            <a:r>
              <a:rPr sz="1950" b="0" spc="10" dirty="0">
                <a:solidFill>
                  <a:srgbClr val="FFFFFF"/>
                </a:solidFill>
                <a:latin typeface="Comic Sans MS"/>
                <a:cs typeface="Comic Sans MS"/>
              </a:rPr>
              <a:t>ígneas</a:t>
            </a:r>
            <a:r>
              <a:rPr sz="1950" b="0" spc="15" dirty="0">
                <a:solidFill>
                  <a:srgbClr val="FFFFFF"/>
                </a:solidFill>
                <a:latin typeface="Comic Sans MS"/>
                <a:cs typeface="Comic Sans MS"/>
              </a:rPr>
              <a:t> </a:t>
            </a:r>
            <a:r>
              <a:rPr sz="1950" b="0" spc="10" dirty="0">
                <a:solidFill>
                  <a:srgbClr val="FFFFFF"/>
                </a:solidFill>
                <a:latin typeface="Comic Sans MS"/>
                <a:cs typeface="Comic Sans MS"/>
              </a:rPr>
              <a:t>(diagrama</a:t>
            </a:r>
            <a:r>
              <a:rPr sz="1950" b="0" spc="20" dirty="0">
                <a:solidFill>
                  <a:srgbClr val="FFFFFF"/>
                </a:solidFill>
                <a:latin typeface="Comic Sans MS"/>
                <a:cs typeface="Comic Sans MS"/>
              </a:rPr>
              <a:t> </a:t>
            </a:r>
            <a:r>
              <a:rPr sz="1950" b="0" spc="15" dirty="0">
                <a:solidFill>
                  <a:srgbClr val="FFFFFF"/>
                </a:solidFill>
                <a:latin typeface="Comic Sans MS"/>
                <a:cs typeface="Comic Sans MS"/>
              </a:rPr>
              <a:t>de </a:t>
            </a:r>
            <a:r>
              <a:rPr sz="1950" b="0" spc="10" dirty="0">
                <a:solidFill>
                  <a:srgbClr val="FFFFFF"/>
                </a:solidFill>
                <a:latin typeface="Comic Sans MS"/>
                <a:cs typeface="Comic Sans MS"/>
              </a:rPr>
              <a:t>Streckeisen,</a:t>
            </a:r>
            <a:r>
              <a:rPr sz="1950" b="0" spc="15" dirty="0">
                <a:solidFill>
                  <a:srgbClr val="FFFFFF"/>
                </a:solidFill>
                <a:latin typeface="Comic Sans MS"/>
                <a:cs typeface="Comic Sans MS"/>
              </a:rPr>
              <a:t> </a:t>
            </a:r>
            <a:r>
              <a:rPr sz="1950" b="0" spc="10" dirty="0">
                <a:solidFill>
                  <a:srgbClr val="FFFFFF"/>
                </a:solidFill>
                <a:latin typeface="Comic Sans MS"/>
                <a:cs typeface="Comic Sans MS"/>
              </a:rPr>
              <a:t>1967)</a:t>
            </a:r>
            <a:endParaRPr sz="1950" dirty="0">
              <a:latin typeface="Comic Sans MS"/>
              <a:cs typeface="Comic Sans MS"/>
            </a:endParaRPr>
          </a:p>
          <a:p>
            <a:pPr marL="409575">
              <a:lnSpc>
                <a:spcPct val="100000"/>
              </a:lnSpc>
              <a:spcBef>
                <a:spcPts val="1790"/>
              </a:spcBef>
              <a:tabLst>
                <a:tab pos="5567045" algn="l"/>
              </a:tabLst>
            </a:pPr>
            <a:r>
              <a:rPr sz="1950" b="0" spc="15" dirty="0">
                <a:solidFill>
                  <a:srgbClr val="FFFFFF"/>
                </a:solidFill>
                <a:latin typeface="Comic Sans MS"/>
                <a:cs typeface="Comic Sans MS"/>
              </a:rPr>
              <a:t>Rocas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plutónicas	</a:t>
            </a:r>
            <a:r>
              <a:rPr sz="1950" b="0" spc="15" dirty="0">
                <a:solidFill>
                  <a:srgbClr val="FFFFFF"/>
                </a:solidFill>
                <a:latin typeface="Comic Sans MS"/>
                <a:cs typeface="Comic Sans MS"/>
              </a:rPr>
              <a:t>Rocas</a:t>
            </a:r>
            <a:r>
              <a:rPr sz="1950" b="0" spc="-65" dirty="0">
                <a:solidFill>
                  <a:srgbClr val="FFFFFF"/>
                </a:solidFill>
                <a:latin typeface="Comic Sans MS"/>
                <a:cs typeface="Comic Sans MS"/>
              </a:rPr>
              <a:t> </a:t>
            </a:r>
            <a:r>
              <a:rPr sz="1950" b="0" spc="10" dirty="0">
                <a:solidFill>
                  <a:srgbClr val="FFFFFF"/>
                </a:solidFill>
                <a:latin typeface="Comic Sans MS"/>
                <a:cs typeface="Comic Sans MS"/>
              </a:rPr>
              <a:t>volcánicas</a:t>
            </a:r>
            <a:endParaRPr sz="1950" dirty="0">
              <a:latin typeface="Comic Sans MS"/>
              <a:cs typeface="Comic Sans MS"/>
            </a:endParaRPr>
          </a:p>
        </p:txBody>
      </p:sp>
      <p:pic>
        <p:nvPicPr>
          <p:cNvPr id="6" name="Imagen 5">
            <a:extLst>
              <a:ext uri="{FF2B5EF4-FFF2-40B4-BE49-F238E27FC236}">
                <a16:creationId xmlns:a16="http://schemas.microsoft.com/office/drawing/2014/main" id="{3112671E-D977-A1AB-6B8C-324D8629A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1020744"/>
            <a:ext cx="9220200" cy="56552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9257" y="274319"/>
            <a:ext cx="10075158" cy="715441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9257" y="1635251"/>
            <a:ext cx="4959089" cy="3729228"/>
          </a:xfrm>
          <a:prstGeom prst="rect">
            <a:avLst/>
          </a:prstGeom>
        </p:spPr>
      </p:pic>
      <p:pic>
        <p:nvPicPr>
          <p:cNvPr id="3" name="object 3"/>
          <p:cNvPicPr/>
          <p:nvPr/>
        </p:nvPicPr>
        <p:blipFill>
          <a:blip r:embed="rId3" cstate="print"/>
          <a:stretch>
            <a:fillRect/>
          </a:stretch>
        </p:blipFill>
        <p:spPr>
          <a:xfrm>
            <a:off x="5425319" y="1635251"/>
            <a:ext cx="4959095" cy="3718560"/>
          </a:xfrm>
          <a:prstGeom prst="rect">
            <a:avLst/>
          </a:prstGeom>
        </p:spPr>
      </p:pic>
      <p:sp>
        <p:nvSpPr>
          <p:cNvPr id="4" name="object 4"/>
          <p:cNvSpPr txBox="1">
            <a:spLocks noGrp="1"/>
          </p:cNvSpPr>
          <p:nvPr>
            <p:ph type="title"/>
          </p:nvPr>
        </p:nvSpPr>
        <p:spPr>
          <a:xfrm>
            <a:off x="397897" y="392684"/>
            <a:ext cx="4108450"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Clasificación</a:t>
            </a:r>
            <a:r>
              <a:rPr sz="1950" b="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ultramáficas</a:t>
            </a:r>
            <a:endParaRPr sz="1950" dirty="0">
              <a:latin typeface="Comic Sans MS"/>
              <a:cs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5125" y="70103"/>
            <a:ext cx="9285890" cy="74863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5232202"/>
          </a:xfrm>
          <a:prstGeom prst="rect">
            <a:avLst/>
          </a:prstGeom>
          <a:noFill/>
        </p:spPr>
        <p:txBody>
          <a:bodyPr wrap="square">
            <a:spAutoFit/>
          </a:bodyPr>
          <a:lstStyle/>
          <a:p>
            <a:pPr marL="12700">
              <a:spcBef>
                <a:spcPts val="135"/>
              </a:spcBef>
            </a:pPr>
            <a:r>
              <a:rPr lang="es-CO" sz="1800" spc="15" dirty="0" err="1">
                <a:solidFill>
                  <a:srgbClr val="FFFFFF"/>
                </a:solidFill>
                <a:latin typeface="Comic Sans MS"/>
                <a:ea typeface="+mj-ea"/>
              </a:rPr>
              <a:t>Leucocrático</a:t>
            </a:r>
            <a:r>
              <a:rPr lang="es-CO" sz="1800" spc="15" dirty="0">
                <a:solidFill>
                  <a:srgbClr val="FFFFFF"/>
                </a:solidFill>
                <a:latin typeface="Comic Sans MS"/>
                <a:ea typeface="+mj-ea"/>
              </a:rPr>
              <a:t>: Término aplicado a rocas ígneas constituidas principalmente por minerales de color claro. Los «minerales claros» son, entre otros, cuarzo, feldespatos, feldespatoides, micas blancas, topacio, etc.</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Cristalinidad</a:t>
            </a:r>
          </a:p>
          <a:p>
            <a:pPr marL="12700">
              <a:spcBef>
                <a:spcPts val="135"/>
              </a:spcBef>
            </a:pPr>
            <a:r>
              <a:rPr lang="es-CO" sz="1800" spc="15" dirty="0">
                <a:solidFill>
                  <a:srgbClr val="FFFFFF"/>
                </a:solidFill>
                <a:latin typeface="Comic Sans MS"/>
                <a:ea typeface="+mj-ea"/>
              </a:rPr>
              <a:t>Proporciones relativas de vidrio y cristales. Los términos aplicables son los siguientes: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Holocristalina: Compuestas del 100% de cristales.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Holohialina</a:t>
            </a:r>
            <a:r>
              <a:rPr lang="es-CO" sz="1800" spc="15" dirty="0">
                <a:solidFill>
                  <a:srgbClr val="FFFFFF"/>
                </a:solidFill>
                <a:latin typeface="Comic Sans MS"/>
                <a:ea typeface="+mj-ea"/>
              </a:rPr>
              <a:t>: Compuestas del 100% de vidrio.</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Hipocristalina, </a:t>
            </a:r>
            <a:r>
              <a:rPr lang="es-CO" sz="1800" spc="15" dirty="0" err="1">
                <a:solidFill>
                  <a:srgbClr val="FFFFFF"/>
                </a:solidFill>
                <a:latin typeface="Comic Sans MS"/>
                <a:ea typeface="+mj-ea"/>
              </a:rPr>
              <a:t>hipohialina</a:t>
            </a:r>
            <a:r>
              <a:rPr lang="es-CO" sz="1800" spc="15" dirty="0">
                <a:solidFill>
                  <a:srgbClr val="FFFFFF"/>
                </a:solidFill>
                <a:latin typeface="Comic Sans MS"/>
                <a:ea typeface="+mj-ea"/>
              </a:rPr>
              <a:t> o </a:t>
            </a:r>
            <a:r>
              <a:rPr lang="es-CO" sz="1800" spc="15" dirty="0" err="1">
                <a:solidFill>
                  <a:srgbClr val="FFFFFF"/>
                </a:solidFill>
                <a:latin typeface="Comic Sans MS"/>
                <a:ea typeface="+mj-ea"/>
              </a:rPr>
              <a:t>hialocristalina</a:t>
            </a:r>
            <a:r>
              <a:rPr lang="es-CO" sz="1800" spc="15" dirty="0">
                <a:solidFill>
                  <a:srgbClr val="FFFFFF"/>
                </a:solidFill>
                <a:latin typeface="Comic Sans MS"/>
                <a:ea typeface="+mj-ea"/>
              </a:rPr>
              <a:t>: Compuestas por proporciones variables de vidrio y cristales. Debe indicarse las proporciones relativas de ambos.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Típicamente, las rocas </a:t>
            </a:r>
            <a:r>
              <a:rPr lang="es-CO" sz="1800" spc="15" dirty="0" err="1">
                <a:solidFill>
                  <a:srgbClr val="FFFFFF"/>
                </a:solidFill>
                <a:latin typeface="Comic Sans MS"/>
                <a:ea typeface="+mj-ea"/>
              </a:rPr>
              <a:t>holohialinas</a:t>
            </a:r>
            <a:r>
              <a:rPr lang="es-CO" sz="1800" spc="15" dirty="0">
                <a:solidFill>
                  <a:srgbClr val="FFFFFF"/>
                </a:solidFill>
                <a:latin typeface="Comic Sans MS"/>
                <a:ea typeface="+mj-ea"/>
              </a:rPr>
              <a:t> e </a:t>
            </a:r>
            <a:r>
              <a:rPr lang="es-CO" sz="1800" spc="15" dirty="0" err="1">
                <a:solidFill>
                  <a:srgbClr val="FFFFFF"/>
                </a:solidFill>
                <a:latin typeface="Comic Sans MS"/>
                <a:ea typeface="+mj-ea"/>
              </a:rPr>
              <a:t>hipohialinas</a:t>
            </a:r>
            <a:r>
              <a:rPr lang="es-CO" sz="1800" spc="15" dirty="0">
                <a:solidFill>
                  <a:srgbClr val="FFFFFF"/>
                </a:solidFill>
                <a:latin typeface="Comic Sans MS"/>
                <a:ea typeface="+mj-ea"/>
              </a:rPr>
              <a:t> son volcánicas, mientras que las holocristalinas son todas las plutónicas y </a:t>
            </a:r>
            <a:r>
              <a:rPr lang="es-CO" sz="1800" spc="15" dirty="0" err="1">
                <a:solidFill>
                  <a:srgbClr val="FFFFFF"/>
                </a:solidFill>
                <a:latin typeface="Comic Sans MS"/>
                <a:ea typeface="+mj-ea"/>
              </a:rPr>
              <a:t>subvolcánicas</a:t>
            </a:r>
            <a:r>
              <a:rPr lang="es-CO" sz="1800" spc="15" dirty="0">
                <a:solidFill>
                  <a:srgbClr val="FFFFFF"/>
                </a:solidFill>
                <a:latin typeface="Comic Sans MS"/>
                <a:ea typeface="+mj-ea"/>
              </a:rPr>
              <a:t> y parte de las volcánicas.</a:t>
            </a:r>
          </a:p>
          <a:p>
            <a:pPr marL="12700">
              <a:spcBef>
                <a:spcPts val="135"/>
              </a:spcBef>
            </a:pPr>
            <a:r>
              <a:rPr lang="es-CO" sz="1800" spc="15" dirty="0">
                <a:solidFill>
                  <a:srgbClr val="FFFFFF"/>
                </a:solidFill>
                <a:latin typeface="Comic Sans MS"/>
                <a:ea typeface="+mj-ea"/>
              </a:rPr>
              <a:t>Hábito y formas cristalinas</a:t>
            </a:r>
          </a:p>
        </p:txBody>
      </p:sp>
    </p:spTree>
    <p:extLst>
      <p:ext uri="{BB962C8B-B14F-4D97-AF65-F5344CB8AC3E}">
        <p14:creationId xmlns:p14="http://schemas.microsoft.com/office/powerpoint/2010/main" val="180591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89" y="231893"/>
            <a:ext cx="2263775" cy="361315"/>
          </a:xfrm>
          <a:prstGeom prst="rect">
            <a:avLst/>
          </a:prstGeom>
        </p:spPr>
        <p:txBody>
          <a:bodyPr vert="horz" wrap="square" lIns="0" tIns="12700" rIns="0" bIns="0" rtlCol="0">
            <a:spAutoFit/>
          </a:bodyPr>
          <a:lstStyle/>
          <a:p>
            <a:pPr marL="12700">
              <a:lnSpc>
                <a:spcPct val="100000"/>
              </a:lnSpc>
              <a:spcBef>
                <a:spcPts val="100"/>
              </a:spcBef>
            </a:pPr>
            <a:r>
              <a:rPr sz="2200" b="1" spc="-5" dirty="0">
                <a:solidFill>
                  <a:srgbClr val="FFFFFF"/>
                </a:solidFill>
                <a:latin typeface="Comic Sans MS"/>
                <a:cs typeface="Comic Sans MS"/>
              </a:rPr>
              <a:t>ROCAS</a:t>
            </a:r>
            <a:r>
              <a:rPr sz="2200" b="1" spc="-75" dirty="0">
                <a:solidFill>
                  <a:srgbClr val="FFFFFF"/>
                </a:solidFill>
                <a:latin typeface="Comic Sans MS"/>
                <a:cs typeface="Comic Sans MS"/>
              </a:rPr>
              <a:t> </a:t>
            </a:r>
            <a:r>
              <a:rPr sz="2200" b="1" dirty="0">
                <a:solidFill>
                  <a:srgbClr val="FFFFFF"/>
                </a:solidFill>
                <a:latin typeface="Comic Sans MS"/>
                <a:cs typeface="Comic Sans MS"/>
              </a:rPr>
              <a:t>ÍGNEAS</a:t>
            </a:r>
            <a:endParaRPr sz="2200">
              <a:latin typeface="Comic Sans MS"/>
              <a:cs typeface="Comic Sans MS"/>
            </a:endParaRPr>
          </a:p>
        </p:txBody>
      </p:sp>
      <p:sp>
        <p:nvSpPr>
          <p:cNvPr id="3" name="object 3"/>
          <p:cNvSpPr txBox="1"/>
          <p:nvPr/>
        </p:nvSpPr>
        <p:spPr>
          <a:xfrm>
            <a:off x="833761" y="788161"/>
            <a:ext cx="9305925" cy="328295"/>
          </a:xfrm>
          <a:prstGeom prst="rect">
            <a:avLst/>
          </a:prstGeom>
        </p:spPr>
        <p:txBody>
          <a:bodyPr vert="horz" wrap="square" lIns="0" tIns="17145" rIns="0" bIns="0" rtlCol="0">
            <a:spAutoFit/>
          </a:bodyPr>
          <a:lstStyle/>
          <a:p>
            <a:pPr marL="12700">
              <a:lnSpc>
                <a:spcPct val="100000"/>
              </a:lnSpc>
              <a:spcBef>
                <a:spcPts val="135"/>
              </a:spcBef>
            </a:pPr>
            <a:r>
              <a:rPr sz="1950" spc="15" dirty="0">
                <a:solidFill>
                  <a:srgbClr val="FFFFFF"/>
                </a:solidFill>
                <a:latin typeface="Comic Sans MS"/>
                <a:cs typeface="Comic Sans MS"/>
              </a:rPr>
              <a:t>Procesos</a:t>
            </a:r>
            <a:r>
              <a:rPr sz="1950" spc="20" dirty="0">
                <a:solidFill>
                  <a:srgbClr val="FFFFFF"/>
                </a:solidFill>
                <a:latin typeface="Comic Sans MS"/>
                <a:cs typeface="Comic Sans MS"/>
              </a:rPr>
              <a:t> </a:t>
            </a:r>
            <a:r>
              <a:rPr sz="1950" spc="10" dirty="0">
                <a:solidFill>
                  <a:srgbClr val="FFFFFF"/>
                </a:solidFill>
                <a:latin typeface="Comic Sans MS"/>
                <a:cs typeface="Comic Sans MS"/>
              </a:rPr>
              <a:t>magmáticos</a:t>
            </a:r>
            <a:r>
              <a:rPr sz="1950" spc="20" dirty="0">
                <a:solidFill>
                  <a:srgbClr val="FFFFFF"/>
                </a:solidFill>
                <a:latin typeface="Comic Sans MS"/>
                <a:cs typeface="Comic Sans MS"/>
              </a:rPr>
              <a:t> </a:t>
            </a:r>
            <a:r>
              <a:rPr sz="1950" spc="15" dirty="0">
                <a:solidFill>
                  <a:srgbClr val="FFFFFF"/>
                </a:solidFill>
                <a:latin typeface="Comic Sans MS"/>
                <a:cs typeface="Comic Sans MS"/>
              </a:rPr>
              <a:t>en</a:t>
            </a:r>
            <a:r>
              <a:rPr sz="1950" spc="25" dirty="0">
                <a:solidFill>
                  <a:srgbClr val="FFFFFF"/>
                </a:solidFill>
                <a:latin typeface="Comic Sans MS"/>
                <a:cs typeface="Comic Sans MS"/>
              </a:rPr>
              <a:t> </a:t>
            </a:r>
            <a:r>
              <a:rPr sz="1950" spc="10" dirty="0">
                <a:solidFill>
                  <a:srgbClr val="FFFFFF"/>
                </a:solidFill>
                <a:latin typeface="Comic Sans MS"/>
                <a:cs typeface="Comic Sans MS"/>
              </a:rPr>
              <a:t>la</a:t>
            </a:r>
            <a:r>
              <a:rPr sz="1950" spc="20" dirty="0">
                <a:solidFill>
                  <a:srgbClr val="FFFFFF"/>
                </a:solidFill>
                <a:latin typeface="Comic Sans MS"/>
                <a:cs typeface="Comic Sans MS"/>
              </a:rPr>
              <a:t> </a:t>
            </a:r>
            <a:r>
              <a:rPr sz="1950" spc="15" dirty="0">
                <a:solidFill>
                  <a:srgbClr val="FFFFFF"/>
                </a:solidFill>
                <a:latin typeface="Comic Sans MS"/>
                <a:cs typeface="Comic Sans MS"/>
              </a:rPr>
              <a:t>actualidad:</a:t>
            </a:r>
            <a:r>
              <a:rPr sz="1950" spc="20" dirty="0">
                <a:solidFill>
                  <a:srgbClr val="FFFFFF"/>
                </a:solidFill>
                <a:latin typeface="Comic Sans MS"/>
                <a:cs typeface="Comic Sans MS"/>
              </a:rPr>
              <a:t> </a:t>
            </a:r>
            <a:r>
              <a:rPr sz="1950" spc="5" dirty="0">
                <a:solidFill>
                  <a:srgbClr val="FFFFFF"/>
                </a:solidFill>
                <a:latin typeface="Comic Sans MS"/>
                <a:cs typeface="Comic Sans MS"/>
              </a:rPr>
              <a:t>distribución</a:t>
            </a:r>
            <a:r>
              <a:rPr sz="1950" spc="20" dirty="0">
                <a:solidFill>
                  <a:srgbClr val="FFFFFF"/>
                </a:solidFill>
                <a:latin typeface="Comic Sans MS"/>
                <a:cs typeface="Comic Sans MS"/>
              </a:rPr>
              <a:t> </a:t>
            </a:r>
            <a:r>
              <a:rPr sz="1950" spc="10" dirty="0">
                <a:solidFill>
                  <a:srgbClr val="FFFFFF"/>
                </a:solidFill>
                <a:latin typeface="Comic Sans MS"/>
                <a:cs typeface="Comic Sans MS"/>
              </a:rPr>
              <a:t>según</a:t>
            </a:r>
            <a:r>
              <a:rPr sz="1950" spc="15" dirty="0">
                <a:solidFill>
                  <a:srgbClr val="FFFFFF"/>
                </a:solidFill>
                <a:latin typeface="Comic Sans MS"/>
                <a:cs typeface="Comic Sans MS"/>
              </a:rPr>
              <a:t> </a:t>
            </a:r>
            <a:r>
              <a:rPr sz="1950" spc="10" dirty="0">
                <a:solidFill>
                  <a:srgbClr val="FFFFFF"/>
                </a:solidFill>
                <a:latin typeface="Comic Sans MS"/>
                <a:cs typeface="Comic Sans MS"/>
              </a:rPr>
              <a:t>la</a:t>
            </a:r>
            <a:r>
              <a:rPr sz="1950" dirty="0">
                <a:solidFill>
                  <a:srgbClr val="FFFFFF"/>
                </a:solidFill>
                <a:latin typeface="Comic Sans MS"/>
                <a:cs typeface="Comic Sans MS"/>
              </a:rPr>
              <a:t> </a:t>
            </a:r>
            <a:r>
              <a:rPr sz="1950" spc="10" dirty="0">
                <a:solidFill>
                  <a:srgbClr val="FFFFFF"/>
                </a:solidFill>
                <a:latin typeface="Comic Sans MS"/>
                <a:cs typeface="Comic Sans MS"/>
              </a:rPr>
              <a:t>Tectónica</a:t>
            </a:r>
            <a:r>
              <a:rPr sz="1950" spc="25" dirty="0">
                <a:solidFill>
                  <a:srgbClr val="FFFFFF"/>
                </a:solidFill>
                <a:latin typeface="Comic Sans MS"/>
                <a:cs typeface="Comic Sans MS"/>
              </a:rPr>
              <a:t> </a:t>
            </a:r>
            <a:r>
              <a:rPr sz="1950" spc="15" dirty="0">
                <a:solidFill>
                  <a:srgbClr val="FFFFFF"/>
                </a:solidFill>
                <a:latin typeface="Comic Sans MS"/>
                <a:cs typeface="Comic Sans MS"/>
              </a:rPr>
              <a:t>de</a:t>
            </a:r>
            <a:r>
              <a:rPr sz="1950" spc="20" dirty="0">
                <a:solidFill>
                  <a:srgbClr val="FFFFFF"/>
                </a:solidFill>
                <a:latin typeface="Comic Sans MS"/>
                <a:cs typeface="Comic Sans MS"/>
              </a:rPr>
              <a:t> </a:t>
            </a:r>
            <a:r>
              <a:rPr sz="1950" spc="10" dirty="0">
                <a:solidFill>
                  <a:srgbClr val="FFFFFF"/>
                </a:solidFill>
                <a:latin typeface="Comic Sans MS"/>
                <a:cs typeface="Comic Sans MS"/>
              </a:rPr>
              <a:t>Placas</a:t>
            </a:r>
            <a:endParaRPr sz="1950">
              <a:latin typeface="Comic Sans MS"/>
              <a:cs typeface="Comic Sans MS"/>
            </a:endParaRPr>
          </a:p>
        </p:txBody>
      </p:sp>
      <p:pic>
        <p:nvPicPr>
          <p:cNvPr id="4" name="object 4"/>
          <p:cNvPicPr/>
          <p:nvPr/>
        </p:nvPicPr>
        <p:blipFill>
          <a:blip r:embed="rId2" cstate="print"/>
          <a:stretch>
            <a:fillRect/>
          </a:stretch>
        </p:blipFill>
        <p:spPr>
          <a:xfrm>
            <a:off x="490607" y="1159764"/>
            <a:ext cx="9799320" cy="57569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5837495"/>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En cuanto a las formas cristalinas desarrolladas por los cristales los términos aplicables son los ya conocidos de idiomorfos, hipidiomorfos y xenomorfos discutidos en el Tema 2. Existen términos equivalentes, como son:</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Euhédricos = </a:t>
            </a:r>
            <a:r>
              <a:rPr lang="es-CO" sz="1800" spc="15" dirty="0" err="1">
                <a:solidFill>
                  <a:srgbClr val="FFFFFF"/>
                </a:solidFill>
                <a:latin typeface="Comic Sans MS"/>
                <a:ea typeface="+mj-ea"/>
              </a:rPr>
              <a:t>Euhedrales</a:t>
            </a:r>
            <a:r>
              <a:rPr lang="es-CO" sz="1800" spc="15" dirty="0">
                <a:solidFill>
                  <a:srgbClr val="FFFFFF"/>
                </a:solidFill>
                <a:latin typeface="Comic Sans MS"/>
                <a:ea typeface="+mj-ea"/>
              </a:rPr>
              <a:t> = Idiomorfos = </a:t>
            </a:r>
            <a:r>
              <a:rPr lang="es-CO" sz="1800" spc="15" dirty="0" err="1">
                <a:solidFill>
                  <a:srgbClr val="FFFFFF"/>
                </a:solidFill>
                <a:latin typeface="Comic Sans MS"/>
                <a:ea typeface="+mj-ea"/>
              </a:rPr>
              <a:t>Automorfos</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Subhédricos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Subhedrales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Subhidiomorfos</a:t>
            </a:r>
            <a:r>
              <a:rPr lang="es-CO" sz="1800" spc="15" dirty="0">
                <a:solidFill>
                  <a:srgbClr val="FFFFFF"/>
                </a:solidFill>
                <a:latin typeface="Comic Sans MS"/>
                <a:ea typeface="+mj-ea"/>
              </a:rPr>
              <a:t> = Hipidiomorfos = </a:t>
            </a:r>
            <a:r>
              <a:rPr lang="es-CO" sz="1800" spc="15" dirty="0" err="1">
                <a:solidFill>
                  <a:srgbClr val="FFFFFF"/>
                </a:solidFill>
                <a:latin typeface="Comic Sans MS"/>
                <a:ea typeface="+mj-ea"/>
              </a:rPr>
              <a:t>Hipautomorfos</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Anhédricos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Anhedrales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Alotriomorfos</a:t>
            </a:r>
            <a:r>
              <a:rPr lang="es-CO" sz="1800" spc="15" dirty="0">
                <a:solidFill>
                  <a:srgbClr val="FFFFFF"/>
                </a:solidFill>
                <a:latin typeface="Comic Sans MS"/>
                <a:ea typeface="+mj-ea"/>
              </a:rPr>
              <a:t> = Xenomorfos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Las texturas determinadas por la forma de los cristales son:</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Panidiomórfica</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Hipidiomórfica</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Alotriomórfica</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En cuanto a los hábitos cristalinos, los más generales son: ecuante o </a:t>
            </a:r>
            <a:r>
              <a:rPr lang="es-CO" sz="1800" spc="15" dirty="0" err="1">
                <a:solidFill>
                  <a:srgbClr val="FFFFFF"/>
                </a:solidFill>
                <a:latin typeface="Comic Sans MS"/>
                <a:ea typeface="+mj-ea"/>
              </a:rPr>
              <a:t>equidimensional</a:t>
            </a:r>
            <a:r>
              <a:rPr lang="es-CO" sz="1800" spc="15" dirty="0">
                <a:solidFill>
                  <a:srgbClr val="FFFFFF"/>
                </a:solidFill>
                <a:latin typeface="Comic Sans MS"/>
                <a:ea typeface="+mj-ea"/>
              </a:rPr>
              <a:t>, tabular, laminar, prismático y acicular.</a:t>
            </a:r>
          </a:p>
        </p:txBody>
      </p:sp>
    </p:spTree>
    <p:extLst>
      <p:ext uri="{BB962C8B-B14F-4D97-AF65-F5344CB8AC3E}">
        <p14:creationId xmlns:p14="http://schemas.microsoft.com/office/powerpoint/2010/main" val="3590512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4260141"/>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Textura global y particulares</a:t>
            </a:r>
          </a:p>
          <a:p>
            <a:pPr marL="12700">
              <a:spcBef>
                <a:spcPts val="135"/>
              </a:spcBef>
            </a:pPr>
            <a:r>
              <a:rPr lang="es-CO" sz="1800" spc="15" dirty="0">
                <a:solidFill>
                  <a:srgbClr val="FFFFFF"/>
                </a:solidFill>
                <a:latin typeface="Comic Sans MS"/>
                <a:ea typeface="+mj-ea"/>
              </a:rPr>
              <a:t>Los diferentes tipos de disposición y relación entre los componentes de las rocas son muy variados. La terminología es relativamente complicada por lo que no entraremos en ella. Sin embargo podemos dar algunos nombres generales que involucran los conceptos anteriores de cristalinidad, granularidad y formas cristalinas. Por ejemplo, una relación textural podría ser granular hipidiomorfa, lo cual significa que los cristales están relacionados de manera que todos son aproximadamente del mismo tamaño, y en parte presentan caras cristalinas y en parte no. De entre las texturas particulares, pueden nombrarse las texturas </a:t>
            </a:r>
            <a:r>
              <a:rPr lang="es-CO" sz="1800" spc="15" dirty="0" err="1">
                <a:solidFill>
                  <a:srgbClr val="FFFFFF"/>
                </a:solidFill>
                <a:latin typeface="Comic Sans MS"/>
                <a:ea typeface="+mj-ea"/>
              </a:rPr>
              <a:t>poiquilíticas</a:t>
            </a:r>
            <a:r>
              <a:rPr lang="es-CO" sz="1800" spc="15" dirty="0">
                <a:solidFill>
                  <a:srgbClr val="FFFFFF"/>
                </a:solidFill>
                <a:latin typeface="Comic Sans MS"/>
                <a:ea typeface="+mj-ea"/>
              </a:rPr>
              <a:t>, donde unos cristales de tamaño mayor engloban a otros de tamaños menores, o las gráficas y </a:t>
            </a:r>
            <a:r>
              <a:rPr lang="es-CO" sz="1800" spc="15" dirty="0" err="1">
                <a:solidFill>
                  <a:srgbClr val="FFFFFF"/>
                </a:solidFill>
                <a:latin typeface="Comic Sans MS"/>
                <a:ea typeface="+mj-ea"/>
              </a:rPr>
              <a:t>mirmequíticas</a:t>
            </a:r>
            <a:r>
              <a:rPr lang="es-CO" sz="1800" spc="15" dirty="0">
                <a:solidFill>
                  <a:srgbClr val="FFFFFF"/>
                </a:solidFill>
                <a:latin typeface="Comic Sans MS"/>
                <a:ea typeface="+mj-ea"/>
              </a:rPr>
              <a:t>, muy comunes en granitos y formadas por </a:t>
            </a:r>
            <a:r>
              <a:rPr lang="es-CO" sz="1800" spc="15" dirty="0" err="1">
                <a:solidFill>
                  <a:srgbClr val="FFFFFF"/>
                </a:solidFill>
                <a:latin typeface="Comic Sans MS"/>
                <a:ea typeface="+mj-ea"/>
              </a:rPr>
              <a:t>intercrecimientos</a:t>
            </a:r>
            <a:r>
              <a:rPr lang="es-CO" sz="1800" spc="15" dirty="0">
                <a:solidFill>
                  <a:srgbClr val="FFFFFF"/>
                </a:solidFill>
                <a:latin typeface="Comic Sans MS"/>
                <a:ea typeface="+mj-ea"/>
              </a:rPr>
              <a:t> más o menos regulares de cuarzo y feldespatos; las texturas vesiculares o vacuolares, comunes en rocas volcánicas lávicas y que implican la existencia de espacios rellenos o no por minerales, se forman por concentración de gases volcánicos en la lava.</a:t>
            </a:r>
          </a:p>
        </p:txBody>
      </p:sp>
    </p:spTree>
    <p:extLst>
      <p:ext uri="{BB962C8B-B14F-4D97-AF65-F5344CB8AC3E}">
        <p14:creationId xmlns:p14="http://schemas.microsoft.com/office/powerpoint/2010/main" val="2015404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659155"/>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Textura global y particulares</a:t>
            </a:r>
          </a:p>
          <a:p>
            <a:pPr marL="12700">
              <a:spcBef>
                <a:spcPts val="135"/>
              </a:spcBef>
            </a:pPr>
            <a:endParaRPr lang="es-CO" sz="1800" spc="15" dirty="0">
              <a:solidFill>
                <a:srgbClr val="FFFFFF"/>
              </a:solidFill>
              <a:latin typeface="Comic Sans MS"/>
              <a:ea typeface="+mj-ea"/>
            </a:endParaRPr>
          </a:p>
        </p:txBody>
      </p:sp>
      <p:pic>
        <p:nvPicPr>
          <p:cNvPr id="3" name="Imagen 2">
            <a:extLst>
              <a:ext uri="{FF2B5EF4-FFF2-40B4-BE49-F238E27FC236}">
                <a16:creationId xmlns:a16="http://schemas.microsoft.com/office/drawing/2014/main" id="{E2ECC756-7AB4-062C-1D29-D6D04F6B6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800" y="1492250"/>
            <a:ext cx="6439799" cy="4858428"/>
          </a:xfrm>
          <a:prstGeom prst="rect">
            <a:avLst/>
          </a:prstGeom>
        </p:spPr>
      </p:pic>
    </p:spTree>
    <p:extLst>
      <p:ext uri="{BB962C8B-B14F-4D97-AF65-F5344CB8AC3E}">
        <p14:creationId xmlns:p14="http://schemas.microsoft.com/office/powerpoint/2010/main" val="433258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659155"/>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Textura global y particulares</a:t>
            </a:r>
          </a:p>
          <a:p>
            <a:pPr marL="12700">
              <a:spcBef>
                <a:spcPts val="135"/>
              </a:spcBef>
            </a:pPr>
            <a:endParaRPr lang="es-CO" sz="1800" spc="15" dirty="0">
              <a:solidFill>
                <a:srgbClr val="FFFFFF"/>
              </a:solidFill>
              <a:latin typeface="Comic Sans MS"/>
              <a:ea typeface="+mj-ea"/>
            </a:endParaRPr>
          </a:p>
        </p:txBody>
      </p:sp>
      <p:pic>
        <p:nvPicPr>
          <p:cNvPr id="4" name="Imagen 3">
            <a:extLst>
              <a:ext uri="{FF2B5EF4-FFF2-40B4-BE49-F238E27FC236}">
                <a16:creationId xmlns:a16="http://schemas.microsoft.com/office/drawing/2014/main" id="{18B5992D-06BD-C34D-741A-B684F621B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71" y="1952119"/>
            <a:ext cx="9159858" cy="3224376"/>
          </a:xfrm>
          <a:prstGeom prst="rect">
            <a:avLst/>
          </a:prstGeom>
        </p:spPr>
      </p:pic>
    </p:spTree>
    <p:extLst>
      <p:ext uri="{BB962C8B-B14F-4D97-AF65-F5344CB8AC3E}">
        <p14:creationId xmlns:p14="http://schemas.microsoft.com/office/powerpoint/2010/main" val="412740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9" y="231893"/>
            <a:ext cx="3481704" cy="361315"/>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spc="-5" dirty="0">
                <a:solidFill>
                  <a:srgbClr val="FFFFFF"/>
                </a:solidFill>
              </a:rPr>
              <a:t>METAMÓRFICAS</a:t>
            </a:r>
          </a:p>
        </p:txBody>
      </p:sp>
      <p:pic>
        <p:nvPicPr>
          <p:cNvPr id="3" name="object 3"/>
          <p:cNvPicPr/>
          <p:nvPr/>
        </p:nvPicPr>
        <p:blipFill>
          <a:blip r:embed="rId2" cstate="print"/>
          <a:stretch>
            <a:fillRect/>
          </a:stretch>
        </p:blipFill>
        <p:spPr>
          <a:xfrm>
            <a:off x="825125" y="2589276"/>
            <a:ext cx="9123425" cy="4967223"/>
          </a:xfrm>
          <a:prstGeom prst="rect">
            <a:avLst/>
          </a:prstGeom>
        </p:spPr>
      </p:pic>
      <p:sp>
        <p:nvSpPr>
          <p:cNvPr id="4" name="object 4"/>
          <p:cNvSpPr txBox="1"/>
          <p:nvPr/>
        </p:nvSpPr>
        <p:spPr>
          <a:xfrm>
            <a:off x="1615023" y="867407"/>
            <a:ext cx="7547609" cy="1661795"/>
          </a:xfrm>
          <a:prstGeom prst="rect">
            <a:avLst/>
          </a:prstGeom>
        </p:spPr>
        <p:txBody>
          <a:bodyPr vert="horz" wrap="square" lIns="0" tIns="6985" rIns="0" bIns="0" rtlCol="0">
            <a:spAutoFit/>
          </a:bodyPr>
          <a:lstStyle/>
          <a:p>
            <a:pPr marL="25400" marR="17780" indent="-635" algn="just">
              <a:lnSpc>
                <a:spcPct val="101800"/>
              </a:lnSpc>
              <a:spcBef>
                <a:spcPts val="55"/>
              </a:spcBef>
            </a:pPr>
            <a:r>
              <a:rPr sz="2200" b="1" spc="-5" dirty="0">
                <a:solidFill>
                  <a:srgbClr val="FFCC00"/>
                </a:solidFill>
                <a:latin typeface="Comic Sans MS"/>
                <a:cs typeface="Comic Sans MS"/>
              </a:rPr>
              <a:t>Metamorfismo: </a:t>
            </a:r>
            <a:r>
              <a:rPr sz="1950" spc="10" dirty="0">
                <a:solidFill>
                  <a:srgbClr val="FFFFFF"/>
                </a:solidFill>
                <a:latin typeface="Comic Sans MS"/>
                <a:cs typeface="Comic Sans MS"/>
              </a:rPr>
              <a:t>conjunto </a:t>
            </a:r>
            <a:r>
              <a:rPr sz="1950" spc="15" dirty="0">
                <a:solidFill>
                  <a:srgbClr val="FFFFFF"/>
                </a:solidFill>
                <a:latin typeface="Comic Sans MS"/>
                <a:cs typeface="Comic Sans MS"/>
              </a:rPr>
              <a:t>de </a:t>
            </a:r>
            <a:r>
              <a:rPr sz="1950" spc="10" dirty="0">
                <a:solidFill>
                  <a:srgbClr val="FFFFFF"/>
                </a:solidFill>
                <a:latin typeface="Comic Sans MS"/>
                <a:cs typeface="Comic Sans MS"/>
              </a:rPr>
              <a:t>procesos geológicos </a:t>
            </a:r>
            <a:r>
              <a:rPr sz="1950" spc="15" dirty="0">
                <a:solidFill>
                  <a:srgbClr val="FFFFFF"/>
                </a:solidFill>
                <a:latin typeface="Comic Sans MS"/>
                <a:cs typeface="Comic Sans MS"/>
              </a:rPr>
              <a:t>que </a:t>
            </a:r>
            <a:r>
              <a:rPr sz="1950" spc="10" dirty="0">
                <a:solidFill>
                  <a:srgbClr val="FFFFFF"/>
                </a:solidFill>
                <a:latin typeface="Comic Sans MS"/>
                <a:cs typeface="Comic Sans MS"/>
              </a:rPr>
              <a:t>ocurren </a:t>
            </a:r>
            <a:r>
              <a:rPr sz="1950" spc="15" dirty="0">
                <a:solidFill>
                  <a:srgbClr val="FFFFFF"/>
                </a:solidFill>
                <a:latin typeface="Comic Sans MS"/>
                <a:cs typeface="Comic Sans MS"/>
              </a:rPr>
              <a:t> en</a:t>
            </a:r>
            <a:r>
              <a:rPr sz="1950" spc="20" dirty="0">
                <a:solidFill>
                  <a:srgbClr val="FFFFFF"/>
                </a:solidFill>
                <a:latin typeface="Comic Sans MS"/>
                <a:cs typeface="Comic Sans MS"/>
              </a:rPr>
              <a:t> </a:t>
            </a:r>
            <a:r>
              <a:rPr sz="1950" spc="10" dirty="0">
                <a:solidFill>
                  <a:srgbClr val="FFFFFF"/>
                </a:solidFill>
                <a:latin typeface="Comic Sans MS"/>
                <a:cs typeface="Comic Sans MS"/>
              </a:rPr>
              <a:t>estado</a:t>
            </a:r>
            <a:r>
              <a:rPr sz="1950" spc="605" dirty="0">
                <a:solidFill>
                  <a:srgbClr val="FFFFFF"/>
                </a:solidFill>
                <a:latin typeface="Comic Sans MS"/>
                <a:cs typeface="Comic Sans MS"/>
              </a:rPr>
              <a:t> </a:t>
            </a:r>
            <a:r>
              <a:rPr sz="1950" spc="10" dirty="0">
                <a:solidFill>
                  <a:srgbClr val="FFFFFF"/>
                </a:solidFill>
                <a:latin typeface="Comic Sans MS"/>
                <a:cs typeface="Comic Sans MS"/>
              </a:rPr>
              <a:t>sólido,</a:t>
            </a:r>
            <a:r>
              <a:rPr sz="1950" spc="605" dirty="0">
                <a:solidFill>
                  <a:srgbClr val="FFFFFF"/>
                </a:solidFill>
                <a:latin typeface="Comic Sans MS"/>
                <a:cs typeface="Comic Sans MS"/>
              </a:rPr>
              <a:t> </a:t>
            </a:r>
            <a:r>
              <a:rPr sz="1950" spc="15" dirty="0">
                <a:solidFill>
                  <a:srgbClr val="FFFFFF"/>
                </a:solidFill>
                <a:latin typeface="Comic Sans MS"/>
                <a:cs typeface="Comic Sans MS"/>
              </a:rPr>
              <a:t>que</a:t>
            </a:r>
            <a:r>
              <a:rPr sz="1950" spc="20" dirty="0">
                <a:solidFill>
                  <a:srgbClr val="FFFFFF"/>
                </a:solidFill>
                <a:latin typeface="Comic Sans MS"/>
                <a:cs typeface="Comic Sans MS"/>
              </a:rPr>
              <a:t> </a:t>
            </a:r>
            <a:r>
              <a:rPr sz="1950" spc="10" dirty="0">
                <a:solidFill>
                  <a:srgbClr val="FFFFFF"/>
                </a:solidFill>
                <a:latin typeface="Comic Sans MS"/>
                <a:cs typeface="Comic Sans MS"/>
              </a:rPr>
              <a:t>actúan</a:t>
            </a:r>
            <a:r>
              <a:rPr sz="1950" spc="605" dirty="0">
                <a:solidFill>
                  <a:srgbClr val="FFFFFF"/>
                </a:solidFill>
                <a:latin typeface="Comic Sans MS"/>
                <a:cs typeface="Comic Sans MS"/>
              </a:rPr>
              <a:t> </a:t>
            </a:r>
            <a:r>
              <a:rPr sz="1950" spc="15" dirty="0">
                <a:solidFill>
                  <a:srgbClr val="FFFFFF"/>
                </a:solidFill>
                <a:latin typeface="Comic Sans MS"/>
                <a:cs typeface="Comic Sans MS"/>
              </a:rPr>
              <a:t>sobre</a:t>
            </a:r>
            <a:r>
              <a:rPr sz="1950" spc="20" dirty="0">
                <a:solidFill>
                  <a:srgbClr val="FFFFFF"/>
                </a:solidFill>
                <a:latin typeface="Comic Sans MS"/>
                <a:cs typeface="Comic Sans MS"/>
              </a:rPr>
              <a:t> </a:t>
            </a:r>
            <a:r>
              <a:rPr sz="1950" spc="10" dirty="0">
                <a:solidFill>
                  <a:srgbClr val="FFFFFF"/>
                </a:solidFill>
                <a:latin typeface="Comic Sans MS"/>
                <a:cs typeface="Comic Sans MS"/>
              </a:rPr>
              <a:t>rocas</a:t>
            </a:r>
            <a:r>
              <a:rPr sz="1950" spc="605" dirty="0">
                <a:solidFill>
                  <a:srgbClr val="FFFFFF"/>
                </a:solidFill>
                <a:latin typeface="Comic Sans MS"/>
                <a:cs typeface="Comic Sans MS"/>
              </a:rPr>
              <a:t> </a:t>
            </a:r>
            <a:r>
              <a:rPr sz="1950" spc="15" dirty="0">
                <a:solidFill>
                  <a:srgbClr val="FFFFFF"/>
                </a:solidFill>
                <a:latin typeface="Comic Sans MS"/>
                <a:cs typeface="Comic Sans MS"/>
              </a:rPr>
              <a:t>preexistentes </a:t>
            </a:r>
            <a:r>
              <a:rPr sz="1950" spc="-570" dirty="0">
                <a:solidFill>
                  <a:srgbClr val="FFFFFF"/>
                </a:solidFill>
                <a:latin typeface="Comic Sans MS"/>
                <a:cs typeface="Comic Sans MS"/>
              </a:rPr>
              <a:t> </a:t>
            </a:r>
            <a:r>
              <a:rPr sz="1950" spc="10" dirty="0">
                <a:solidFill>
                  <a:srgbClr val="FFFFFF"/>
                </a:solidFill>
                <a:latin typeface="Comic Sans MS"/>
                <a:cs typeface="Comic Sans MS"/>
              </a:rPr>
              <a:t>transformándolas.</a:t>
            </a:r>
            <a:endParaRPr sz="1950">
              <a:latin typeface="Comic Sans MS"/>
              <a:cs typeface="Comic Sans MS"/>
            </a:endParaRPr>
          </a:p>
          <a:p>
            <a:pPr marL="41275" marR="513715" algn="just">
              <a:lnSpc>
                <a:spcPct val="101800"/>
              </a:lnSpc>
              <a:spcBef>
                <a:spcPts val="700"/>
              </a:spcBef>
            </a:pPr>
            <a:r>
              <a:rPr sz="1950" spc="10" dirty="0">
                <a:solidFill>
                  <a:srgbClr val="FFFFFF"/>
                </a:solidFill>
                <a:latin typeface="Comic Sans MS"/>
                <a:cs typeface="Comic Sans MS"/>
              </a:rPr>
              <a:t>Variables termodinámicas: </a:t>
            </a:r>
            <a:r>
              <a:rPr sz="1950" spc="15" dirty="0">
                <a:solidFill>
                  <a:srgbClr val="FFFFFF"/>
                </a:solidFill>
                <a:latin typeface="Comic Sans MS"/>
                <a:cs typeface="Comic Sans MS"/>
              </a:rPr>
              <a:t>Composición de </a:t>
            </a:r>
            <a:r>
              <a:rPr sz="1950" spc="10" dirty="0">
                <a:solidFill>
                  <a:srgbClr val="FFFFFF"/>
                </a:solidFill>
                <a:latin typeface="Comic Sans MS"/>
                <a:cs typeface="Comic Sans MS"/>
              </a:rPr>
              <a:t>la roca original, </a:t>
            </a:r>
            <a:r>
              <a:rPr sz="1950" spc="15" dirty="0">
                <a:solidFill>
                  <a:srgbClr val="FFFFFF"/>
                </a:solidFill>
                <a:latin typeface="Comic Sans MS"/>
                <a:cs typeface="Comic Sans MS"/>
              </a:rPr>
              <a:t>P </a:t>
            </a:r>
            <a:r>
              <a:rPr sz="1950" spc="-570" dirty="0">
                <a:solidFill>
                  <a:srgbClr val="FFFFFF"/>
                </a:solidFill>
                <a:latin typeface="Comic Sans MS"/>
                <a:cs typeface="Comic Sans MS"/>
              </a:rPr>
              <a:t> </a:t>
            </a:r>
            <a:r>
              <a:rPr sz="1950" spc="10" dirty="0">
                <a:solidFill>
                  <a:srgbClr val="FFFFFF"/>
                </a:solidFill>
                <a:latin typeface="Comic Sans MS"/>
                <a:cs typeface="Comic Sans MS"/>
              </a:rPr>
              <a:t>(confinante</a:t>
            </a:r>
            <a:r>
              <a:rPr sz="1950" dirty="0">
                <a:solidFill>
                  <a:srgbClr val="FFFFFF"/>
                </a:solidFill>
                <a:latin typeface="Comic Sans MS"/>
                <a:cs typeface="Comic Sans MS"/>
              </a:rPr>
              <a:t> </a:t>
            </a:r>
            <a:r>
              <a:rPr sz="1950" spc="15" dirty="0">
                <a:solidFill>
                  <a:srgbClr val="FFFFFF"/>
                </a:solidFill>
                <a:latin typeface="Comic Sans MS"/>
                <a:cs typeface="Comic Sans MS"/>
              </a:rPr>
              <a:t>y/o</a:t>
            </a:r>
            <a:r>
              <a:rPr sz="1950" spc="10" dirty="0">
                <a:solidFill>
                  <a:srgbClr val="FFFFFF"/>
                </a:solidFill>
                <a:latin typeface="Comic Sans MS"/>
                <a:cs typeface="Comic Sans MS"/>
              </a:rPr>
              <a:t> dirigida),</a:t>
            </a:r>
            <a:r>
              <a:rPr sz="1950" spc="5" dirty="0">
                <a:solidFill>
                  <a:srgbClr val="FFFFFF"/>
                </a:solidFill>
                <a:latin typeface="Comic Sans MS"/>
                <a:cs typeface="Comic Sans MS"/>
              </a:rPr>
              <a:t> </a:t>
            </a:r>
            <a:r>
              <a:rPr sz="1950" spc="15" dirty="0">
                <a:solidFill>
                  <a:srgbClr val="FFFFFF"/>
                </a:solidFill>
                <a:latin typeface="Comic Sans MS"/>
                <a:cs typeface="Comic Sans MS"/>
              </a:rPr>
              <a:t>T,</a:t>
            </a:r>
            <a:r>
              <a:rPr sz="1950" spc="10" dirty="0">
                <a:solidFill>
                  <a:srgbClr val="FFFFFF"/>
                </a:solidFill>
                <a:latin typeface="Comic Sans MS"/>
                <a:cs typeface="Comic Sans MS"/>
              </a:rPr>
              <a:t> </a:t>
            </a:r>
            <a:r>
              <a:rPr sz="1950" spc="5" dirty="0">
                <a:solidFill>
                  <a:srgbClr val="FFFFFF"/>
                </a:solidFill>
                <a:latin typeface="Comic Sans MS"/>
                <a:cs typeface="Comic Sans MS"/>
              </a:rPr>
              <a:t>P</a:t>
            </a:r>
            <a:r>
              <a:rPr sz="1950" spc="7" baseline="-19230" dirty="0">
                <a:solidFill>
                  <a:srgbClr val="FFFFFF"/>
                </a:solidFill>
                <a:latin typeface="Comic Sans MS"/>
                <a:cs typeface="Comic Sans MS"/>
              </a:rPr>
              <a:t>fluidos</a:t>
            </a:r>
            <a:endParaRPr sz="1950" baseline="-19230">
              <a:latin typeface="Comic Sans MS"/>
              <a:cs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9257" y="1716024"/>
            <a:ext cx="10074395" cy="5840475"/>
          </a:xfrm>
          <a:prstGeom prst="rect">
            <a:avLst/>
          </a:prstGeom>
        </p:spPr>
      </p:pic>
      <p:sp>
        <p:nvSpPr>
          <p:cNvPr id="3" name="object 3"/>
          <p:cNvSpPr txBox="1"/>
          <p:nvPr/>
        </p:nvSpPr>
        <p:spPr>
          <a:xfrm>
            <a:off x="397897" y="630427"/>
            <a:ext cx="4264025" cy="328295"/>
          </a:xfrm>
          <a:prstGeom prst="rect">
            <a:avLst/>
          </a:prstGeom>
        </p:spPr>
        <p:txBody>
          <a:bodyPr vert="horz" wrap="square" lIns="0" tIns="17145" rIns="0" bIns="0" rtlCol="0">
            <a:spAutoFit/>
          </a:bodyPr>
          <a:lstStyle/>
          <a:p>
            <a:pPr marL="12700">
              <a:lnSpc>
                <a:spcPct val="100000"/>
              </a:lnSpc>
              <a:spcBef>
                <a:spcPts val="135"/>
              </a:spcBef>
            </a:pPr>
            <a:r>
              <a:rPr sz="1950" spc="15" dirty="0">
                <a:solidFill>
                  <a:srgbClr val="FFFFFF"/>
                </a:solidFill>
                <a:latin typeface="Comic Sans MS"/>
                <a:cs typeface="Comic Sans MS"/>
              </a:rPr>
              <a:t>Metamorfismo</a:t>
            </a:r>
            <a:r>
              <a:rPr sz="1950" dirty="0">
                <a:solidFill>
                  <a:srgbClr val="FFFFFF"/>
                </a:solidFill>
                <a:latin typeface="Comic Sans MS"/>
                <a:cs typeface="Comic Sans MS"/>
              </a:rPr>
              <a:t> </a:t>
            </a:r>
            <a:r>
              <a:rPr sz="1950" spc="15" dirty="0">
                <a:solidFill>
                  <a:srgbClr val="FFFFFF"/>
                </a:solidFill>
                <a:latin typeface="Comic Sans MS"/>
                <a:cs typeface="Comic Sans MS"/>
              </a:rPr>
              <a:t>y</a:t>
            </a:r>
            <a:r>
              <a:rPr sz="1950" dirty="0">
                <a:solidFill>
                  <a:srgbClr val="FFFFFF"/>
                </a:solidFill>
                <a:latin typeface="Comic Sans MS"/>
                <a:cs typeface="Comic Sans MS"/>
              </a:rPr>
              <a:t> </a:t>
            </a:r>
            <a:r>
              <a:rPr sz="1950" spc="10" dirty="0">
                <a:solidFill>
                  <a:srgbClr val="FFFFFF"/>
                </a:solidFill>
                <a:latin typeface="Comic Sans MS"/>
                <a:cs typeface="Comic Sans MS"/>
              </a:rPr>
              <a:t>tectónica</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placas</a:t>
            </a:r>
            <a:endParaRPr sz="1950">
              <a:latin typeface="Comic Sans MS"/>
              <a:cs typeface="Comic Sans MS"/>
            </a:endParaRPr>
          </a:p>
        </p:txBody>
      </p:sp>
      <p:sp>
        <p:nvSpPr>
          <p:cNvPr id="4" name="object 4"/>
          <p:cNvSpPr txBox="1"/>
          <p:nvPr/>
        </p:nvSpPr>
        <p:spPr>
          <a:xfrm>
            <a:off x="5594729" y="0"/>
            <a:ext cx="4233545" cy="1844675"/>
          </a:xfrm>
          <a:prstGeom prst="rect">
            <a:avLst/>
          </a:prstGeom>
        </p:spPr>
        <p:txBody>
          <a:bodyPr vert="horz" wrap="square" lIns="0" tIns="11430" rIns="0" bIns="0" rtlCol="0">
            <a:spAutoFit/>
          </a:bodyPr>
          <a:lstStyle/>
          <a:p>
            <a:pPr marL="12700" marR="5080">
              <a:lnSpc>
                <a:spcPct val="153100"/>
              </a:lnSpc>
              <a:spcBef>
                <a:spcPts val="90"/>
              </a:spcBef>
            </a:pPr>
            <a:r>
              <a:rPr sz="1950" spc="20" dirty="0">
                <a:solidFill>
                  <a:srgbClr val="FFFFFF"/>
                </a:solidFill>
                <a:latin typeface="Comic Sans MS"/>
                <a:cs typeface="Comic Sans MS"/>
              </a:rPr>
              <a:t>En </a:t>
            </a:r>
            <a:r>
              <a:rPr sz="1950" spc="15" dirty="0">
                <a:solidFill>
                  <a:srgbClr val="FFFFFF"/>
                </a:solidFill>
                <a:latin typeface="Comic Sans MS"/>
                <a:cs typeface="Comic Sans MS"/>
              </a:rPr>
              <a:t>bordes </a:t>
            </a:r>
            <a:r>
              <a:rPr sz="1950" spc="10" dirty="0">
                <a:solidFill>
                  <a:srgbClr val="FFFFFF"/>
                </a:solidFill>
                <a:latin typeface="Comic Sans MS"/>
                <a:cs typeface="Comic Sans MS"/>
              </a:rPr>
              <a:t>pasivos </a:t>
            </a:r>
            <a:r>
              <a:rPr sz="1950" spc="15" dirty="0">
                <a:solidFill>
                  <a:srgbClr val="FFFFFF"/>
                </a:solidFill>
                <a:latin typeface="Comic Sans MS"/>
                <a:cs typeface="Comic Sans MS"/>
              </a:rPr>
              <a:t>o </a:t>
            </a:r>
            <a:r>
              <a:rPr sz="1950" spc="10" dirty="0">
                <a:solidFill>
                  <a:srgbClr val="FFFFFF"/>
                </a:solidFill>
                <a:latin typeface="Comic Sans MS"/>
                <a:cs typeface="Comic Sans MS"/>
              </a:rPr>
              <a:t>transformantes </a:t>
            </a:r>
            <a:r>
              <a:rPr sz="1950" spc="-570" dirty="0">
                <a:solidFill>
                  <a:srgbClr val="FFFFFF"/>
                </a:solidFill>
                <a:latin typeface="Comic Sans MS"/>
                <a:cs typeface="Comic Sans MS"/>
              </a:rPr>
              <a:t> </a:t>
            </a:r>
            <a:r>
              <a:rPr sz="1950" spc="20" dirty="0">
                <a:solidFill>
                  <a:srgbClr val="FFFFFF"/>
                </a:solidFill>
                <a:latin typeface="Comic Sans MS"/>
                <a:cs typeface="Comic Sans MS"/>
              </a:rPr>
              <a:t>En</a:t>
            </a:r>
            <a:r>
              <a:rPr sz="1950" dirty="0">
                <a:solidFill>
                  <a:srgbClr val="FFFFFF"/>
                </a:solidFill>
                <a:latin typeface="Comic Sans MS"/>
                <a:cs typeface="Comic Sans MS"/>
              </a:rPr>
              <a:t> </a:t>
            </a:r>
            <a:r>
              <a:rPr sz="1950" spc="15" dirty="0">
                <a:solidFill>
                  <a:srgbClr val="FFFFFF"/>
                </a:solidFill>
                <a:latin typeface="Comic Sans MS"/>
                <a:cs typeface="Comic Sans MS"/>
              </a:rPr>
              <a:t>bordes</a:t>
            </a:r>
            <a:r>
              <a:rPr sz="1950" spc="10" dirty="0">
                <a:solidFill>
                  <a:srgbClr val="FFFFFF"/>
                </a:solidFill>
                <a:latin typeface="Comic Sans MS"/>
                <a:cs typeface="Comic Sans MS"/>
              </a:rPr>
              <a:t> destructivos</a:t>
            </a:r>
            <a:endParaRPr sz="1950">
              <a:latin typeface="Comic Sans MS"/>
              <a:cs typeface="Comic Sans MS"/>
            </a:endParaRPr>
          </a:p>
          <a:p>
            <a:pPr marL="12700">
              <a:lnSpc>
                <a:spcPct val="100000"/>
              </a:lnSpc>
              <a:spcBef>
                <a:spcPts val="1235"/>
              </a:spcBef>
            </a:pPr>
            <a:r>
              <a:rPr sz="1950" spc="15" dirty="0">
                <a:solidFill>
                  <a:srgbClr val="FFFFFF"/>
                </a:solidFill>
                <a:latin typeface="Comic Sans MS"/>
                <a:cs typeface="Comic Sans MS"/>
              </a:rPr>
              <a:t>En</a:t>
            </a:r>
            <a:r>
              <a:rPr sz="1950" spc="-35" dirty="0">
                <a:solidFill>
                  <a:srgbClr val="FFFFFF"/>
                </a:solidFill>
                <a:latin typeface="Comic Sans MS"/>
                <a:cs typeface="Comic Sans MS"/>
              </a:rPr>
              <a:t> </a:t>
            </a:r>
            <a:r>
              <a:rPr sz="1950" spc="10" dirty="0">
                <a:solidFill>
                  <a:srgbClr val="FFFFFF"/>
                </a:solidFill>
                <a:latin typeface="Comic Sans MS"/>
                <a:cs typeface="Comic Sans MS"/>
              </a:rPr>
              <a:t>intra-placa</a:t>
            </a:r>
            <a:endParaRPr sz="1950">
              <a:latin typeface="Comic Sans MS"/>
              <a:cs typeface="Comic Sans MS"/>
            </a:endParaRPr>
          </a:p>
          <a:p>
            <a:pPr marL="12700">
              <a:lnSpc>
                <a:spcPct val="100000"/>
              </a:lnSpc>
              <a:spcBef>
                <a:spcPts val="1245"/>
              </a:spcBef>
            </a:pPr>
            <a:r>
              <a:rPr sz="1950" spc="20" dirty="0">
                <a:solidFill>
                  <a:srgbClr val="FFFFFF"/>
                </a:solidFill>
                <a:latin typeface="Comic Sans MS"/>
                <a:cs typeface="Comic Sans MS"/>
              </a:rPr>
              <a:t>De</a:t>
            </a:r>
            <a:r>
              <a:rPr sz="1950" spc="-15" dirty="0">
                <a:solidFill>
                  <a:srgbClr val="FFFFFF"/>
                </a:solidFill>
                <a:latin typeface="Comic Sans MS"/>
                <a:cs typeface="Comic Sans MS"/>
              </a:rPr>
              <a:t> </a:t>
            </a:r>
            <a:r>
              <a:rPr sz="1950" spc="15" dirty="0">
                <a:solidFill>
                  <a:srgbClr val="FFFFFF"/>
                </a:solidFill>
                <a:latin typeface="Comic Sans MS"/>
                <a:cs typeface="Comic Sans MS"/>
              </a:rPr>
              <a:t>fondo</a:t>
            </a:r>
            <a:r>
              <a:rPr sz="1950" spc="-15" dirty="0">
                <a:solidFill>
                  <a:srgbClr val="FFFFFF"/>
                </a:solidFill>
                <a:latin typeface="Comic Sans MS"/>
                <a:cs typeface="Comic Sans MS"/>
              </a:rPr>
              <a:t> </a:t>
            </a:r>
            <a:r>
              <a:rPr sz="1950" spc="10" dirty="0">
                <a:solidFill>
                  <a:srgbClr val="FFFFFF"/>
                </a:solidFill>
                <a:latin typeface="Comic Sans MS"/>
                <a:cs typeface="Comic Sans MS"/>
              </a:rPr>
              <a:t>oceánico</a:t>
            </a:r>
            <a:endParaRPr sz="1950">
              <a:latin typeface="Comic Sans MS"/>
              <a:cs typeface="Comic Sans MS"/>
            </a:endParaRPr>
          </a:p>
        </p:txBody>
      </p:sp>
      <p:sp>
        <p:nvSpPr>
          <p:cNvPr id="5" name="object 5"/>
          <p:cNvSpPr/>
          <p:nvPr/>
        </p:nvSpPr>
        <p:spPr>
          <a:xfrm>
            <a:off x="5425325" y="0"/>
            <a:ext cx="0" cy="1635760"/>
          </a:xfrm>
          <a:custGeom>
            <a:avLst/>
            <a:gdLst/>
            <a:ahLst/>
            <a:cxnLst/>
            <a:rect l="l" t="t" r="r" b="b"/>
            <a:pathLst>
              <a:path h="1635760">
                <a:moveTo>
                  <a:pt x="0" y="0"/>
                </a:moveTo>
                <a:lnTo>
                  <a:pt x="0" y="1635251"/>
                </a:lnTo>
              </a:path>
            </a:pathLst>
          </a:custGeom>
          <a:ln w="41986">
            <a:solidFill>
              <a:srgbClr val="FFFFFF"/>
            </a:solidFill>
          </a:ln>
        </p:spPr>
        <p:txBody>
          <a:bodyPr wrap="square" lIns="0" tIns="0" rIns="0" bIns="0" rtlCol="0"/>
          <a:lstStyle/>
          <a:p>
            <a:endParaRPr/>
          </a:p>
        </p:txBody>
      </p:sp>
      <p:sp>
        <p:nvSpPr>
          <p:cNvPr id="6" name="object 6"/>
          <p:cNvSpPr/>
          <p:nvPr/>
        </p:nvSpPr>
        <p:spPr>
          <a:xfrm>
            <a:off x="4712093" y="780287"/>
            <a:ext cx="635000" cy="125730"/>
          </a:xfrm>
          <a:custGeom>
            <a:avLst/>
            <a:gdLst/>
            <a:ahLst/>
            <a:cxnLst/>
            <a:rect l="l" t="t" r="r" b="b"/>
            <a:pathLst>
              <a:path w="635000" h="125730">
                <a:moveTo>
                  <a:pt x="529589" y="83820"/>
                </a:moveTo>
                <a:lnTo>
                  <a:pt x="529589" y="41910"/>
                </a:lnTo>
                <a:lnTo>
                  <a:pt x="0" y="41910"/>
                </a:lnTo>
                <a:lnTo>
                  <a:pt x="0" y="83820"/>
                </a:lnTo>
                <a:lnTo>
                  <a:pt x="529589" y="83820"/>
                </a:lnTo>
                <a:close/>
              </a:path>
              <a:path w="635000" h="125730">
                <a:moveTo>
                  <a:pt x="634746" y="62484"/>
                </a:moveTo>
                <a:lnTo>
                  <a:pt x="509015" y="0"/>
                </a:lnTo>
                <a:lnTo>
                  <a:pt x="509015" y="41910"/>
                </a:lnTo>
                <a:lnTo>
                  <a:pt x="529589" y="41910"/>
                </a:lnTo>
                <a:lnTo>
                  <a:pt x="529589" y="115380"/>
                </a:lnTo>
                <a:lnTo>
                  <a:pt x="634746" y="62484"/>
                </a:lnTo>
                <a:close/>
              </a:path>
              <a:path w="635000" h="125730">
                <a:moveTo>
                  <a:pt x="529589" y="115380"/>
                </a:moveTo>
                <a:lnTo>
                  <a:pt x="529589" y="83820"/>
                </a:lnTo>
                <a:lnTo>
                  <a:pt x="509015" y="83820"/>
                </a:lnTo>
                <a:lnTo>
                  <a:pt x="509015" y="125730"/>
                </a:lnTo>
                <a:lnTo>
                  <a:pt x="529589" y="115380"/>
                </a:lnTo>
                <a:close/>
              </a:path>
            </a:pathLst>
          </a:custGeom>
          <a:solidFill>
            <a:srgbClr val="FFFFFF"/>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Procesos</a:t>
            </a:r>
            <a:r>
              <a:rPr spc="-70" dirty="0"/>
              <a:t> </a:t>
            </a:r>
            <a:r>
              <a:rPr spc="-5" dirty="0"/>
              <a:t>metamórficos:</a:t>
            </a:r>
          </a:p>
        </p:txBody>
      </p:sp>
      <p:sp>
        <p:nvSpPr>
          <p:cNvPr id="3" name="object 3"/>
          <p:cNvSpPr txBox="1">
            <a:spLocks noGrp="1"/>
          </p:cNvSpPr>
          <p:nvPr>
            <p:ph type="body" idx="1"/>
          </p:nvPr>
        </p:nvSpPr>
        <p:spPr>
          <a:prstGeom prst="rect">
            <a:avLst/>
          </a:prstGeom>
        </p:spPr>
        <p:txBody>
          <a:bodyPr vert="horz" wrap="square" lIns="0" tIns="169545" rIns="0" bIns="0" rtlCol="0">
            <a:spAutoFit/>
          </a:bodyPr>
          <a:lstStyle/>
          <a:p>
            <a:pPr marL="263525" indent="-251460">
              <a:lnSpc>
                <a:spcPct val="100000"/>
              </a:lnSpc>
              <a:spcBef>
                <a:spcPts val="1335"/>
              </a:spcBef>
              <a:buAutoNum type="arabicPeriod"/>
              <a:tabLst>
                <a:tab pos="264160" algn="l"/>
              </a:tabLst>
            </a:pPr>
            <a:r>
              <a:rPr spc="10" dirty="0"/>
              <a:t>Brechificación</a:t>
            </a:r>
            <a:r>
              <a:rPr dirty="0"/>
              <a:t> </a:t>
            </a:r>
            <a:r>
              <a:rPr spc="15" dirty="0"/>
              <a:t>o </a:t>
            </a:r>
            <a:r>
              <a:rPr spc="10" dirty="0"/>
              <a:t>trituración: presiones</a:t>
            </a:r>
            <a:r>
              <a:rPr spc="15" dirty="0"/>
              <a:t> </a:t>
            </a:r>
            <a:r>
              <a:rPr spc="10" dirty="0"/>
              <a:t>tectónicas </a:t>
            </a:r>
            <a:r>
              <a:rPr spc="15" dirty="0"/>
              <a:t>o </a:t>
            </a:r>
            <a:r>
              <a:rPr spc="10" dirty="0"/>
              <a:t>dirigidas</a:t>
            </a:r>
          </a:p>
          <a:p>
            <a:pPr marL="303530" indent="-291465">
              <a:lnSpc>
                <a:spcPct val="100000"/>
              </a:lnSpc>
              <a:spcBef>
                <a:spcPts val="1240"/>
              </a:spcBef>
              <a:buAutoNum type="arabicPeriod"/>
              <a:tabLst>
                <a:tab pos="304165" algn="l"/>
              </a:tabLst>
            </a:pPr>
            <a:r>
              <a:rPr spc="10" dirty="0"/>
              <a:t>Reorientación </a:t>
            </a:r>
            <a:r>
              <a:rPr spc="15" dirty="0"/>
              <a:t>de</a:t>
            </a:r>
            <a:r>
              <a:rPr spc="10" dirty="0"/>
              <a:t> minerales planares.</a:t>
            </a:r>
            <a:r>
              <a:rPr spc="15" dirty="0"/>
              <a:t> </a:t>
            </a:r>
            <a:r>
              <a:rPr spc="10" dirty="0"/>
              <a:t>Esquistosidad</a:t>
            </a:r>
            <a:r>
              <a:rPr spc="25" dirty="0"/>
              <a:t> </a:t>
            </a:r>
            <a:r>
              <a:rPr spc="15" dirty="0"/>
              <a:t>o</a:t>
            </a:r>
            <a:r>
              <a:rPr spc="10" dirty="0"/>
              <a:t> foliación</a:t>
            </a:r>
          </a:p>
          <a:p>
            <a:pPr marL="303530" indent="-291465">
              <a:lnSpc>
                <a:spcPct val="100000"/>
              </a:lnSpc>
              <a:spcBef>
                <a:spcPts val="1240"/>
              </a:spcBef>
              <a:buAutoNum type="arabicPeriod"/>
              <a:tabLst>
                <a:tab pos="304165" algn="l"/>
              </a:tabLst>
            </a:pPr>
            <a:r>
              <a:rPr spc="10" dirty="0"/>
              <a:t>Deshidratación: formación</a:t>
            </a:r>
            <a:r>
              <a:rPr spc="15" dirty="0"/>
              <a:t> de</a:t>
            </a:r>
            <a:r>
              <a:rPr spc="10" dirty="0"/>
              <a:t> minerales</a:t>
            </a:r>
            <a:r>
              <a:rPr spc="15" dirty="0"/>
              <a:t> </a:t>
            </a:r>
            <a:r>
              <a:rPr spc="10" dirty="0"/>
              <a:t>anhidros</a:t>
            </a:r>
          </a:p>
          <a:p>
            <a:pPr marL="303530" indent="-291465">
              <a:lnSpc>
                <a:spcPct val="100000"/>
              </a:lnSpc>
              <a:spcBef>
                <a:spcPts val="1240"/>
              </a:spcBef>
              <a:buAutoNum type="arabicPeriod"/>
              <a:tabLst>
                <a:tab pos="304165" algn="l"/>
              </a:tabLst>
            </a:pPr>
            <a:r>
              <a:rPr spc="10" dirty="0"/>
              <a:t>Recristalización:</a:t>
            </a:r>
            <a:r>
              <a:rPr spc="5" dirty="0"/>
              <a:t> </a:t>
            </a:r>
            <a:r>
              <a:rPr spc="25" dirty="0"/>
              <a:t>T≥</a:t>
            </a:r>
            <a:r>
              <a:rPr spc="10" dirty="0"/>
              <a:t> </a:t>
            </a:r>
            <a:r>
              <a:rPr spc="15" dirty="0"/>
              <a:t>250</a:t>
            </a:r>
            <a:r>
              <a:rPr spc="10" dirty="0"/>
              <a:t> ºC,</a:t>
            </a:r>
            <a:r>
              <a:rPr spc="5" dirty="0"/>
              <a:t> </a:t>
            </a:r>
            <a:r>
              <a:rPr spc="10" dirty="0"/>
              <a:t>reestructuración </a:t>
            </a:r>
            <a:r>
              <a:rPr spc="15" dirty="0"/>
              <a:t>de</a:t>
            </a:r>
            <a:r>
              <a:rPr spc="5" dirty="0"/>
              <a:t> </a:t>
            </a:r>
            <a:r>
              <a:rPr spc="15" dirty="0"/>
              <a:t>redes</a:t>
            </a:r>
            <a:r>
              <a:rPr spc="5" dirty="0"/>
              <a:t> </a:t>
            </a:r>
            <a:r>
              <a:rPr spc="10" dirty="0"/>
              <a:t>cristalinas</a:t>
            </a:r>
          </a:p>
          <a:p>
            <a:pPr marL="506730" indent="-494665">
              <a:lnSpc>
                <a:spcPct val="100000"/>
              </a:lnSpc>
              <a:spcBef>
                <a:spcPts val="1240"/>
              </a:spcBef>
              <a:buAutoNum type="arabicPeriod"/>
              <a:tabLst>
                <a:tab pos="506730" algn="l"/>
                <a:tab pos="507365" algn="l"/>
                <a:tab pos="1941830" algn="l"/>
                <a:tab pos="3796665" algn="l"/>
                <a:tab pos="4206240" algn="l"/>
                <a:tab pos="5542280" algn="l"/>
                <a:tab pos="7273925" algn="l"/>
                <a:tab pos="7837805" algn="l"/>
              </a:tabLst>
            </a:pPr>
            <a:r>
              <a:rPr spc="10" dirty="0"/>
              <a:t>Reajustes	mineralógicos	</a:t>
            </a:r>
            <a:r>
              <a:rPr spc="15" dirty="0"/>
              <a:t>y	</a:t>
            </a:r>
            <a:r>
              <a:rPr spc="10" dirty="0"/>
              <a:t>químicos:	desaparición	</a:t>
            </a:r>
            <a:r>
              <a:rPr spc="15" dirty="0"/>
              <a:t>de	</a:t>
            </a:r>
            <a:r>
              <a:rPr spc="10" dirty="0"/>
              <a:t>minerales</a:t>
            </a:r>
          </a:p>
        </p:txBody>
      </p:sp>
      <p:sp>
        <p:nvSpPr>
          <p:cNvPr id="4" name="object 4"/>
          <p:cNvSpPr txBox="1"/>
          <p:nvPr/>
        </p:nvSpPr>
        <p:spPr>
          <a:xfrm>
            <a:off x="1326039" y="3953490"/>
            <a:ext cx="8968105"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latin typeface="Comic Sans MS"/>
                <a:cs typeface="Comic Sans MS"/>
              </a:rPr>
              <a:t>metaestables.</a:t>
            </a:r>
            <a:r>
              <a:rPr sz="1950" spc="275" dirty="0">
                <a:solidFill>
                  <a:srgbClr val="FFFFFF"/>
                </a:solidFill>
                <a:latin typeface="Comic Sans MS"/>
                <a:cs typeface="Comic Sans MS"/>
              </a:rPr>
              <a:t> </a:t>
            </a:r>
            <a:r>
              <a:rPr sz="1950" spc="10" dirty="0">
                <a:solidFill>
                  <a:srgbClr val="FFFFFF"/>
                </a:solidFill>
                <a:latin typeface="Comic Sans MS"/>
                <a:cs typeface="Comic Sans MS"/>
              </a:rPr>
              <a:t>Formación</a:t>
            </a:r>
            <a:r>
              <a:rPr sz="1950" spc="280" dirty="0">
                <a:solidFill>
                  <a:srgbClr val="FFFFFF"/>
                </a:solidFill>
                <a:latin typeface="Comic Sans MS"/>
                <a:cs typeface="Comic Sans MS"/>
              </a:rPr>
              <a:t> </a:t>
            </a:r>
            <a:r>
              <a:rPr sz="1950" spc="15" dirty="0">
                <a:solidFill>
                  <a:srgbClr val="FFFFFF"/>
                </a:solidFill>
                <a:latin typeface="Comic Sans MS"/>
                <a:cs typeface="Comic Sans MS"/>
              </a:rPr>
              <a:t>de</a:t>
            </a:r>
            <a:r>
              <a:rPr sz="1950" spc="280" dirty="0">
                <a:solidFill>
                  <a:srgbClr val="FFFFFF"/>
                </a:solidFill>
                <a:latin typeface="Comic Sans MS"/>
                <a:cs typeface="Comic Sans MS"/>
              </a:rPr>
              <a:t> </a:t>
            </a:r>
            <a:r>
              <a:rPr sz="1950" spc="10" dirty="0">
                <a:solidFill>
                  <a:srgbClr val="FFFFFF"/>
                </a:solidFill>
                <a:latin typeface="Comic Sans MS"/>
                <a:cs typeface="Comic Sans MS"/>
              </a:rPr>
              <a:t>minerales</a:t>
            </a:r>
            <a:r>
              <a:rPr sz="1950" spc="270" dirty="0">
                <a:solidFill>
                  <a:srgbClr val="FFFFFF"/>
                </a:solidFill>
                <a:latin typeface="Comic Sans MS"/>
                <a:cs typeface="Comic Sans MS"/>
              </a:rPr>
              <a:t> </a:t>
            </a:r>
            <a:r>
              <a:rPr sz="1950" spc="10" dirty="0">
                <a:solidFill>
                  <a:srgbClr val="FFFFFF"/>
                </a:solidFill>
                <a:latin typeface="Comic Sans MS"/>
                <a:cs typeface="Comic Sans MS"/>
              </a:rPr>
              <a:t>típicos</a:t>
            </a:r>
            <a:r>
              <a:rPr sz="1950" spc="290" dirty="0">
                <a:solidFill>
                  <a:srgbClr val="FFFFFF"/>
                </a:solidFill>
                <a:latin typeface="Comic Sans MS"/>
                <a:cs typeface="Comic Sans MS"/>
              </a:rPr>
              <a:t> </a:t>
            </a:r>
            <a:r>
              <a:rPr sz="1950" spc="15" dirty="0">
                <a:solidFill>
                  <a:srgbClr val="FFFFFF"/>
                </a:solidFill>
                <a:latin typeface="Comic Sans MS"/>
                <a:cs typeface="Comic Sans MS"/>
              </a:rPr>
              <a:t>de</a:t>
            </a:r>
            <a:r>
              <a:rPr sz="1950" spc="290" dirty="0">
                <a:solidFill>
                  <a:srgbClr val="FFFFFF"/>
                </a:solidFill>
                <a:latin typeface="Comic Sans MS"/>
                <a:cs typeface="Comic Sans MS"/>
              </a:rPr>
              <a:t> </a:t>
            </a:r>
            <a:r>
              <a:rPr sz="1950" spc="15" dirty="0">
                <a:solidFill>
                  <a:srgbClr val="FFFFFF"/>
                </a:solidFill>
                <a:latin typeface="Comic Sans MS"/>
                <a:cs typeface="Comic Sans MS"/>
              </a:rPr>
              <a:t>metamorfismo</a:t>
            </a:r>
            <a:r>
              <a:rPr sz="1950" spc="290" dirty="0">
                <a:solidFill>
                  <a:srgbClr val="FFFFFF"/>
                </a:solidFill>
                <a:latin typeface="Comic Sans MS"/>
                <a:cs typeface="Comic Sans MS"/>
              </a:rPr>
              <a:t> </a:t>
            </a:r>
            <a:r>
              <a:rPr sz="1950" spc="10" dirty="0">
                <a:solidFill>
                  <a:srgbClr val="FFFFFF"/>
                </a:solidFill>
                <a:latin typeface="Comic Sans MS"/>
                <a:cs typeface="Comic Sans MS"/>
              </a:rPr>
              <a:t>(minerales</a:t>
            </a:r>
            <a:endParaRPr sz="1950">
              <a:latin typeface="Comic Sans MS"/>
              <a:cs typeface="Comic Sans MS"/>
            </a:endParaRPr>
          </a:p>
        </p:txBody>
      </p:sp>
      <p:sp>
        <p:nvSpPr>
          <p:cNvPr id="5" name="object 5"/>
          <p:cNvSpPr txBox="1"/>
          <p:nvPr/>
        </p:nvSpPr>
        <p:spPr>
          <a:xfrm>
            <a:off x="1326039" y="4105278"/>
            <a:ext cx="8972550" cy="1236980"/>
          </a:xfrm>
          <a:prstGeom prst="rect">
            <a:avLst/>
          </a:prstGeom>
        </p:spPr>
        <p:txBody>
          <a:bodyPr vert="horz" wrap="square" lIns="0" tIns="168275" rIns="0" bIns="0" rtlCol="0">
            <a:spAutoFit/>
          </a:bodyPr>
          <a:lstStyle/>
          <a:p>
            <a:pPr marL="12700">
              <a:lnSpc>
                <a:spcPct val="100000"/>
              </a:lnSpc>
              <a:spcBef>
                <a:spcPts val="1325"/>
              </a:spcBef>
            </a:pPr>
            <a:r>
              <a:rPr sz="1950" spc="10" dirty="0">
                <a:solidFill>
                  <a:srgbClr val="FFFFFF"/>
                </a:solidFill>
                <a:latin typeface="Comic Sans MS"/>
                <a:cs typeface="Comic Sans MS"/>
              </a:rPr>
              <a:t>índice)</a:t>
            </a:r>
            <a:endParaRPr sz="1950">
              <a:latin typeface="Comic Sans MS"/>
              <a:cs typeface="Comic Sans MS"/>
            </a:endParaRPr>
          </a:p>
          <a:p>
            <a:pPr marL="12700" marR="5080">
              <a:lnSpc>
                <a:spcPct val="102000"/>
              </a:lnSpc>
              <a:spcBef>
                <a:spcPts val="1190"/>
              </a:spcBef>
            </a:pPr>
            <a:r>
              <a:rPr sz="1950" spc="10" dirty="0">
                <a:solidFill>
                  <a:srgbClr val="FFFFFF"/>
                </a:solidFill>
                <a:latin typeface="Comic Sans MS"/>
                <a:cs typeface="Comic Sans MS"/>
              </a:rPr>
              <a:t>6.</a:t>
            </a:r>
            <a:r>
              <a:rPr sz="1950" spc="45" dirty="0">
                <a:solidFill>
                  <a:srgbClr val="FFFFFF"/>
                </a:solidFill>
                <a:latin typeface="Comic Sans MS"/>
                <a:cs typeface="Comic Sans MS"/>
              </a:rPr>
              <a:t> </a:t>
            </a:r>
            <a:r>
              <a:rPr sz="1950" spc="10" dirty="0">
                <a:solidFill>
                  <a:srgbClr val="FFFFFF"/>
                </a:solidFill>
                <a:latin typeface="Comic Sans MS"/>
                <a:cs typeface="Comic Sans MS"/>
              </a:rPr>
              <a:t>Metasomatismo:</a:t>
            </a:r>
            <a:r>
              <a:rPr sz="1950" spc="45" dirty="0">
                <a:solidFill>
                  <a:srgbClr val="FFFFFF"/>
                </a:solidFill>
                <a:latin typeface="Comic Sans MS"/>
                <a:cs typeface="Comic Sans MS"/>
              </a:rPr>
              <a:t> </a:t>
            </a:r>
            <a:r>
              <a:rPr sz="1950" spc="10" dirty="0">
                <a:solidFill>
                  <a:srgbClr val="FFFFFF"/>
                </a:solidFill>
                <a:latin typeface="Comic Sans MS"/>
                <a:cs typeface="Comic Sans MS"/>
              </a:rPr>
              <a:t>debido</a:t>
            </a:r>
            <a:r>
              <a:rPr sz="1950" spc="45" dirty="0">
                <a:solidFill>
                  <a:srgbClr val="FFFFFF"/>
                </a:solidFill>
                <a:latin typeface="Comic Sans MS"/>
                <a:cs typeface="Comic Sans MS"/>
              </a:rPr>
              <a:t> </a:t>
            </a:r>
            <a:r>
              <a:rPr sz="1950" spc="15" dirty="0">
                <a:solidFill>
                  <a:srgbClr val="FFFFFF"/>
                </a:solidFill>
                <a:latin typeface="Comic Sans MS"/>
                <a:cs typeface="Comic Sans MS"/>
              </a:rPr>
              <a:t>a</a:t>
            </a:r>
            <a:r>
              <a:rPr sz="1950" spc="50" dirty="0">
                <a:solidFill>
                  <a:srgbClr val="FFFFFF"/>
                </a:solidFill>
                <a:latin typeface="Comic Sans MS"/>
                <a:cs typeface="Comic Sans MS"/>
              </a:rPr>
              <a:t> </a:t>
            </a:r>
            <a:r>
              <a:rPr sz="1950" spc="20" dirty="0">
                <a:solidFill>
                  <a:srgbClr val="FFFFFF"/>
                </a:solidFill>
                <a:latin typeface="Comic Sans MS"/>
                <a:cs typeface="Comic Sans MS"/>
              </a:rPr>
              <a:t>T</a:t>
            </a:r>
            <a:r>
              <a:rPr sz="1950" spc="45" dirty="0">
                <a:solidFill>
                  <a:srgbClr val="FFFFFF"/>
                </a:solidFill>
                <a:latin typeface="Comic Sans MS"/>
                <a:cs typeface="Comic Sans MS"/>
              </a:rPr>
              <a:t> </a:t>
            </a:r>
            <a:r>
              <a:rPr sz="1950" spc="15" dirty="0">
                <a:solidFill>
                  <a:srgbClr val="FFFFFF"/>
                </a:solidFill>
                <a:latin typeface="Comic Sans MS"/>
                <a:cs typeface="Comic Sans MS"/>
              </a:rPr>
              <a:t>altas,</a:t>
            </a:r>
            <a:r>
              <a:rPr sz="1950" spc="45" dirty="0">
                <a:solidFill>
                  <a:srgbClr val="FFFFFF"/>
                </a:solidFill>
                <a:latin typeface="Comic Sans MS"/>
                <a:cs typeface="Comic Sans MS"/>
              </a:rPr>
              <a:t> </a:t>
            </a:r>
            <a:r>
              <a:rPr sz="1950" spc="10" dirty="0">
                <a:solidFill>
                  <a:srgbClr val="FFFFFF"/>
                </a:solidFill>
                <a:latin typeface="Comic Sans MS"/>
                <a:cs typeface="Comic Sans MS"/>
              </a:rPr>
              <a:t>incorporación</a:t>
            </a:r>
            <a:r>
              <a:rPr sz="1950" spc="55" dirty="0">
                <a:solidFill>
                  <a:srgbClr val="FFFFFF"/>
                </a:solidFill>
                <a:latin typeface="Comic Sans MS"/>
                <a:cs typeface="Comic Sans MS"/>
              </a:rPr>
              <a:t> </a:t>
            </a:r>
            <a:r>
              <a:rPr sz="1950" spc="15" dirty="0">
                <a:solidFill>
                  <a:srgbClr val="FFFFFF"/>
                </a:solidFill>
                <a:latin typeface="Comic Sans MS"/>
                <a:cs typeface="Comic Sans MS"/>
              </a:rPr>
              <a:t>de</a:t>
            </a:r>
            <a:r>
              <a:rPr sz="1950" spc="55" dirty="0">
                <a:solidFill>
                  <a:srgbClr val="FFFFFF"/>
                </a:solidFill>
                <a:latin typeface="Comic Sans MS"/>
                <a:cs typeface="Comic Sans MS"/>
              </a:rPr>
              <a:t> </a:t>
            </a:r>
            <a:r>
              <a:rPr sz="1950" spc="10" dirty="0">
                <a:solidFill>
                  <a:srgbClr val="FFFFFF"/>
                </a:solidFill>
                <a:latin typeface="Comic Sans MS"/>
                <a:cs typeface="Comic Sans MS"/>
              </a:rPr>
              <a:t>sustancias</a:t>
            </a:r>
            <a:r>
              <a:rPr sz="1950" spc="60" dirty="0">
                <a:solidFill>
                  <a:srgbClr val="FFFFFF"/>
                </a:solidFill>
                <a:latin typeface="Comic Sans MS"/>
                <a:cs typeface="Comic Sans MS"/>
              </a:rPr>
              <a:t> </a:t>
            </a:r>
            <a:r>
              <a:rPr sz="1950" spc="10" dirty="0">
                <a:solidFill>
                  <a:srgbClr val="FFFFFF"/>
                </a:solidFill>
                <a:latin typeface="Comic Sans MS"/>
                <a:cs typeface="Comic Sans MS"/>
              </a:rPr>
              <a:t>externas</a:t>
            </a:r>
            <a:r>
              <a:rPr sz="1950" spc="65" dirty="0">
                <a:solidFill>
                  <a:srgbClr val="FFFFFF"/>
                </a:solidFill>
                <a:latin typeface="Comic Sans MS"/>
                <a:cs typeface="Comic Sans MS"/>
              </a:rPr>
              <a:t> </a:t>
            </a:r>
            <a:r>
              <a:rPr sz="1950" spc="5" dirty="0">
                <a:solidFill>
                  <a:srgbClr val="FFFFFF"/>
                </a:solidFill>
                <a:latin typeface="Comic Sans MS"/>
                <a:cs typeface="Comic Sans MS"/>
              </a:rPr>
              <a:t>al </a:t>
            </a:r>
            <a:r>
              <a:rPr sz="1950" spc="-570" dirty="0">
                <a:solidFill>
                  <a:srgbClr val="FFFFFF"/>
                </a:solidFill>
                <a:latin typeface="Comic Sans MS"/>
                <a:cs typeface="Comic Sans MS"/>
              </a:rPr>
              <a:t> </a:t>
            </a:r>
            <a:r>
              <a:rPr sz="1950" spc="10" dirty="0">
                <a:solidFill>
                  <a:srgbClr val="FFFFFF"/>
                </a:solidFill>
                <a:latin typeface="Comic Sans MS"/>
                <a:cs typeface="Comic Sans MS"/>
              </a:rPr>
              <a:t>sistema</a:t>
            </a:r>
            <a:r>
              <a:rPr sz="1950" spc="5" dirty="0">
                <a:solidFill>
                  <a:srgbClr val="FFFFFF"/>
                </a:solidFill>
                <a:latin typeface="Comic Sans MS"/>
                <a:cs typeface="Comic Sans MS"/>
              </a:rPr>
              <a:t> </a:t>
            </a:r>
            <a:r>
              <a:rPr sz="1950" spc="10" dirty="0">
                <a:solidFill>
                  <a:srgbClr val="FFFFFF"/>
                </a:solidFill>
                <a:latin typeface="Comic Sans MS"/>
                <a:cs typeface="Comic Sans MS"/>
              </a:rPr>
              <a:t>metamórfico</a:t>
            </a:r>
            <a:endParaRPr sz="1950">
              <a:latin typeface="Comic Sans MS"/>
              <a:cs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97" y="0"/>
            <a:ext cx="6694170" cy="935355"/>
          </a:xfrm>
          <a:prstGeom prst="rect">
            <a:avLst/>
          </a:prstGeom>
        </p:spPr>
        <p:txBody>
          <a:bodyPr vert="horz" wrap="square" lIns="0" tIns="169545" rIns="0" bIns="0" rtlCol="0">
            <a:spAutoFit/>
          </a:bodyPr>
          <a:lstStyle/>
          <a:p>
            <a:pPr marL="12700">
              <a:lnSpc>
                <a:spcPct val="100000"/>
              </a:lnSpc>
              <a:spcBef>
                <a:spcPts val="1335"/>
              </a:spcBef>
            </a:pPr>
            <a:r>
              <a:rPr sz="1950" spc="15" dirty="0">
                <a:solidFill>
                  <a:srgbClr val="FFFFFF"/>
                </a:solidFill>
                <a:latin typeface="Comic Sans MS"/>
                <a:cs typeface="Comic Sans MS"/>
              </a:rPr>
              <a:t>Tipos</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0" dirty="0">
                <a:solidFill>
                  <a:srgbClr val="FFFFFF"/>
                </a:solidFill>
                <a:latin typeface="Comic Sans MS"/>
                <a:cs typeface="Comic Sans MS"/>
              </a:rPr>
              <a:t>metamorfismo:</a:t>
            </a:r>
            <a:endParaRPr sz="1950">
              <a:latin typeface="Comic Sans MS"/>
              <a:cs typeface="Comic Sans MS"/>
            </a:endParaRPr>
          </a:p>
          <a:p>
            <a:pPr marL="1019810">
              <a:lnSpc>
                <a:spcPct val="100000"/>
              </a:lnSpc>
              <a:spcBef>
                <a:spcPts val="1240"/>
              </a:spcBef>
            </a:pPr>
            <a:r>
              <a:rPr sz="1950" spc="10" dirty="0">
                <a:solidFill>
                  <a:srgbClr val="FFFFFF"/>
                </a:solidFill>
                <a:latin typeface="Comic Sans MS"/>
                <a:cs typeface="Comic Sans MS"/>
              </a:rPr>
              <a:t>1.</a:t>
            </a:r>
            <a:r>
              <a:rPr sz="1950" spc="5" dirty="0">
                <a:solidFill>
                  <a:srgbClr val="FFFFFF"/>
                </a:solidFill>
                <a:latin typeface="Comic Sans MS"/>
                <a:cs typeface="Comic Sans MS"/>
              </a:rPr>
              <a:t> </a:t>
            </a:r>
            <a:r>
              <a:rPr sz="1950" spc="10" dirty="0">
                <a:solidFill>
                  <a:srgbClr val="FFFFFF"/>
                </a:solidFill>
                <a:latin typeface="Comic Sans MS"/>
                <a:cs typeface="Comic Sans MS"/>
              </a:rPr>
              <a:t>Dinámico </a:t>
            </a:r>
            <a:r>
              <a:rPr sz="1950" spc="15" dirty="0">
                <a:solidFill>
                  <a:srgbClr val="FFFFFF"/>
                </a:solidFill>
                <a:latin typeface="Comic Sans MS"/>
                <a:cs typeface="Comic Sans MS"/>
              </a:rPr>
              <a:t>o</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presión: cataclasitas </a:t>
            </a:r>
            <a:r>
              <a:rPr sz="1950" spc="15" dirty="0">
                <a:solidFill>
                  <a:srgbClr val="FFFFFF"/>
                </a:solidFill>
                <a:latin typeface="Comic Sans MS"/>
                <a:cs typeface="Comic Sans MS"/>
              </a:rPr>
              <a:t>y</a:t>
            </a:r>
            <a:r>
              <a:rPr sz="1950" spc="10" dirty="0">
                <a:solidFill>
                  <a:srgbClr val="FFFFFF"/>
                </a:solidFill>
                <a:latin typeface="Comic Sans MS"/>
                <a:cs typeface="Comic Sans MS"/>
              </a:rPr>
              <a:t> milonitas</a:t>
            </a:r>
            <a:endParaRPr sz="1950">
              <a:latin typeface="Comic Sans MS"/>
              <a:cs typeface="Comic Sans MS"/>
            </a:endParaRPr>
          </a:p>
        </p:txBody>
      </p:sp>
      <p:pic>
        <p:nvPicPr>
          <p:cNvPr id="3" name="object 3"/>
          <p:cNvPicPr/>
          <p:nvPr/>
        </p:nvPicPr>
        <p:blipFill>
          <a:blip r:embed="rId2" cstate="print"/>
          <a:stretch>
            <a:fillRect/>
          </a:stretch>
        </p:blipFill>
        <p:spPr>
          <a:xfrm>
            <a:off x="1003303" y="935355"/>
            <a:ext cx="8686794" cy="6315964"/>
          </a:xfrm>
          <a:prstGeom prst="rect">
            <a:avLst/>
          </a:prstGeom>
        </p:spPr>
      </p:pic>
      <p:sp>
        <p:nvSpPr>
          <p:cNvPr id="4" name="object 4"/>
          <p:cNvSpPr txBox="1"/>
          <p:nvPr/>
        </p:nvSpPr>
        <p:spPr>
          <a:xfrm>
            <a:off x="1231900" y="1205750"/>
            <a:ext cx="3385185" cy="631825"/>
          </a:xfrm>
          <a:prstGeom prst="rect">
            <a:avLst/>
          </a:prstGeom>
        </p:spPr>
        <p:txBody>
          <a:bodyPr vert="horz" wrap="square" lIns="0" tIns="11430" rIns="0" bIns="0" rtlCol="0">
            <a:spAutoFit/>
          </a:bodyPr>
          <a:lstStyle/>
          <a:p>
            <a:pPr marL="12700" marR="5080">
              <a:lnSpc>
                <a:spcPct val="102000"/>
              </a:lnSpc>
              <a:spcBef>
                <a:spcPts val="90"/>
              </a:spcBef>
            </a:pPr>
            <a:r>
              <a:rPr sz="1950" spc="15" dirty="0">
                <a:latin typeface="Comic Sans MS"/>
                <a:cs typeface="Comic Sans MS"/>
              </a:rPr>
              <a:t>Metamorfismo </a:t>
            </a:r>
            <a:r>
              <a:rPr sz="1950" spc="10" dirty="0">
                <a:latin typeface="Comic Sans MS"/>
                <a:cs typeface="Comic Sans MS"/>
              </a:rPr>
              <a:t>dinámico </a:t>
            </a:r>
            <a:r>
              <a:rPr sz="1950" spc="15" dirty="0">
                <a:latin typeface="Comic Sans MS"/>
                <a:cs typeface="Comic Sans MS"/>
              </a:rPr>
              <a:t>o de </a:t>
            </a:r>
            <a:r>
              <a:rPr sz="1950" spc="-570" dirty="0">
                <a:latin typeface="Comic Sans MS"/>
                <a:cs typeface="Comic Sans MS"/>
              </a:rPr>
              <a:t> </a:t>
            </a:r>
            <a:r>
              <a:rPr sz="1950" spc="10" dirty="0">
                <a:latin typeface="Comic Sans MS"/>
                <a:cs typeface="Comic Sans MS"/>
              </a:rPr>
              <a:t>presión</a:t>
            </a:r>
            <a:endParaRPr sz="1950" dirty="0">
              <a:latin typeface="Comic Sans MS"/>
              <a:cs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97" y="0"/>
            <a:ext cx="6694170" cy="935355"/>
          </a:xfrm>
          <a:prstGeom prst="rect">
            <a:avLst/>
          </a:prstGeom>
        </p:spPr>
        <p:txBody>
          <a:bodyPr vert="horz" wrap="square" lIns="0" tIns="169545" rIns="0" bIns="0" rtlCol="0">
            <a:spAutoFit/>
          </a:bodyPr>
          <a:lstStyle/>
          <a:p>
            <a:pPr marL="12700">
              <a:lnSpc>
                <a:spcPct val="100000"/>
              </a:lnSpc>
              <a:spcBef>
                <a:spcPts val="1335"/>
              </a:spcBef>
            </a:pPr>
            <a:r>
              <a:rPr sz="1950" spc="15" dirty="0">
                <a:solidFill>
                  <a:srgbClr val="FFFFFF"/>
                </a:solidFill>
                <a:latin typeface="Comic Sans MS"/>
                <a:cs typeface="Comic Sans MS"/>
              </a:rPr>
              <a:t>Tipos</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0" dirty="0">
                <a:solidFill>
                  <a:srgbClr val="FFFFFF"/>
                </a:solidFill>
                <a:latin typeface="Comic Sans MS"/>
                <a:cs typeface="Comic Sans MS"/>
              </a:rPr>
              <a:t>metamorfismo:</a:t>
            </a:r>
            <a:endParaRPr sz="1950">
              <a:latin typeface="Comic Sans MS"/>
              <a:cs typeface="Comic Sans MS"/>
            </a:endParaRPr>
          </a:p>
          <a:p>
            <a:pPr marL="1019810">
              <a:lnSpc>
                <a:spcPct val="100000"/>
              </a:lnSpc>
              <a:spcBef>
                <a:spcPts val="1240"/>
              </a:spcBef>
            </a:pPr>
            <a:r>
              <a:rPr sz="1950" spc="10" dirty="0">
                <a:solidFill>
                  <a:srgbClr val="FFFFFF"/>
                </a:solidFill>
                <a:latin typeface="Comic Sans MS"/>
                <a:cs typeface="Comic Sans MS"/>
              </a:rPr>
              <a:t>1.</a:t>
            </a:r>
            <a:r>
              <a:rPr sz="1950" spc="5" dirty="0">
                <a:solidFill>
                  <a:srgbClr val="FFFFFF"/>
                </a:solidFill>
                <a:latin typeface="Comic Sans MS"/>
                <a:cs typeface="Comic Sans MS"/>
              </a:rPr>
              <a:t> </a:t>
            </a:r>
            <a:r>
              <a:rPr sz="1950" spc="10" dirty="0">
                <a:solidFill>
                  <a:srgbClr val="FFFFFF"/>
                </a:solidFill>
                <a:latin typeface="Comic Sans MS"/>
                <a:cs typeface="Comic Sans MS"/>
              </a:rPr>
              <a:t>Dinámico </a:t>
            </a:r>
            <a:r>
              <a:rPr sz="1950" spc="15" dirty="0">
                <a:solidFill>
                  <a:srgbClr val="FFFFFF"/>
                </a:solidFill>
                <a:latin typeface="Comic Sans MS"/>
                <a:cs typeface="Comic Sans MS"/>
              </a:rPr>
              <a:t>o</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presión: cataclasitas </a:t>
            </a:r>
            <a:r>
              <a:rPr sz="1950" spc="15" dirty="0">
                <a:solidFill>
                  <a:srgbClr val="FFFFFF"/>
                </a:solidFill>
                <a:latin typeface="Comic Sans MS"/>
                <a:cs typeface="Comic Sans MS"/>
              </a:rPr>
              <a:t>y</a:t>
            </a:r>
            <a:r>
              <a:rPr sz="1950" spc="10" dirty="0">
                <a:solidFill>
                  <a:srgbClr val="FFFFFF"/>
                </a:solidFill>
                <a:latin typeface="Comic Sans MS"/>
                <a:cs typeface="Comic Sans MS"/>
              </a:rPr>
              <a:t> milonitas</a:t>
            </a:r>
            <a:endParaRPr sz="1950">
              <a:latin typeface="Comic Sans MS"/>
              <a:cs typeface="Comic Sans MS"/>
            </a:endParaRPr>
          </a:p>
        </p:txBody>
      </p:sp>
      <p:sp>
        <p:nvSpPr>
          <p:cNvPr id="4" name="object 4"/>
          <p:cNvSpPr txBox="1"/>
          <p:nvPr/>
        </p:nvSpPr>
        <p:spPr>
          <a:xfrm>
            <a:off x="397897" y="1272031"/>
            <a:ext cx="3385185" cy="631825"/>
          </a:xfrm>
          <a:prstGeom prst="rect">
            <a:avLst/>
          </a:prstGeom>
        </p:spPr>
        <p:txBody>
          <a:bodyPr vert="horz" wrap="square" lIns="0" tIns="11430" rIns="0" bIns="0" rtlCol="0">
            <a:spAutoFit/>
          </a:bodyPr>
          <a:lstStyle/>
          <a:p>
            <a:pPr marL="12700" marR="5080">
              <a:lnSpc>
                <a:spcPct val="102000"/>
              </a:lnSpc>
              <a:spcBef>
                <a:spcPts val="90"/>
              </a:spcBef>
            </a:pPr>
            <a:r>
              <a:rPr sz="1950" spc="15" dirty="0">
                <a:latin typeface="Comic Sans MS"/>
                <a:cs typeface="Comic Sans MS"/>
              </a:rPr>
              <a:t>Metamorfismo </a:t>
            </a:r>
            <a:r>
              <a:rPr sz="1950" spc="10" dirty="0">
                <a:latin typeface="Comic Sans MS"/>
                <a:cs typeface="Comic Sans MS"/>
              </a:rPr>
              <a:t>dinámico </a:t>
            </a:r>
            <a:r>
              <a:rPr sz="1950" spc="15" dirty="0">
                <a:latin typeface="Comic Sans MS"/>
                <a:cs typeface="Comic Sans MS"/>
              </a:rPr>
              <a:t>o de </a:t>
            </a:r>
            <a:r>
              <a:rPr sz="1950" spc="-570" dirty="0">
                <a:latin typeface="Comic Sans MS"/>
                <a:cs typeface="Comic Sans MS"/>
              </a:rPr>
              <a:t> </a:t>
            </a:r>
            <a:r>
              <a:rPr sz="1950" spc="10" dirty="0">
                <a:latin typeface="Comic Sans MS"/>
                <a:cs typeface="Comic Sans MS"/>
              </a:rPr>
              <a:t>presión</a:t>
            </a:r>
            <a:endParaRPr sz="1950">
              <a:latin typeface="Comic Sans MS"/>
              <a:cs typeface="Comic Sans MS"/>
            </a:endParaRPr>
          </a:p>
        </p:txBody>
      </p:sp>
      <p:grpSp>
        <p:nvGrpSpPr>
          <p:cNvPr id="5" name="object 5"/>
          <p:cNvGrpSpPr/>
          <p:nvPr/>
        </p:nvGrpSpPr>
        <p:grpSpPr>
          <a:xfrm>
            <a:off x="3060700" y="1720850"/>
            <a:ext cx="3529965" cy="5588635"/>
            <a:chOff x="6854831" y="1968245"/>
            <a:chExt cx="3529965" cy="5588635"/>
          </a:xfrm>
        </p:grpSpPr>
        <p:pic>
          <p:nvPicPr>
            <p:cNvPr id="6" name="object 6"/>
            <p:cNvPicPr/>
            <p:nvPr/>
          </p:nvPicPr>
          <p:blipFill>
            <a:blip r:embed="rId2" cstate="print"/>
            <a:stretch>
              <a:fillRect/>
            </a:stretch>
          </p:blipFill>
          <p:spPr>
            <a:xfrm>
              <a:off x="6933323" y="1968245"/>
              <a:ext cx="3451098" cy="2772155"/>
            </a:xfrm>
            <a:prstGeom prst="rect">
              <a:avLst/>
            </a:prstGeom>
          </p:spPr>
        </p:pic>
        <p:pic>
          <p:nvPicPr>
            <p:cNvPr id="7" name="object 7"/>
            <p:cNvPicPr/>
            <p:nvPr/>
          </p:nvPicPr>
          <p:blipFill>
            <a:blip r:embed="rId3" cstate="print"/>
            <a:stretch>
              <a:fillRect/>
            </a:stretch>
          </p:blipFill>
          <p:spPr>
            <a:xfrm>
              <a:off x="6854831" y="4728209"/>
              <a:ext cx="3529590" cy="2828290"/>
            </a:xfrm>
            <a:prstGeom prst="rect">
              <a:avLst/>
            </a:prstGeom>
          </p:spPr>
        </p:pic>
      </p:grpSp>
    </p:spTree>
    <p:extLst>
      <p:ext uri="{BB962C8B-B14F-4D97-AF65-F5344CB8AC3E}">
        <p14:creationId xmlns:p14="http://schemas.microsoft.com/office/powerpoint/2010/main" val="2358568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9257" y="842771"/>
            <a:ext cx="10075545" cy="6713855"/>
            <a:chOff x="309257" y="842771"/>
            <a:chExt cx="10075545" cy="6713855"/>
          </a:xfrm>
        </p:grpSpPr>
        <p:pic>
          <p:nvPicPr>
            <p:cNvPr id="3" name="object 3"/>
            <p:cNvPicPr/>
            <p:nvPr/>
          </p:nvPicPr>
          <p:blipFill>
            <a:blip r:embed="rId2" cstate="print"/>
            <a:stretch>
              <a:fillRect/>
            </a:stretch>
          </p:blipFill>
          <p:spPr>
            <a:xfrm>
              <a:off x="309257" y="842771"/>
              <a:ext cx="2926074" cy="2935224"/>
            </a:xfrm>
            <a:prstGeom prst="rect">
              <a:avLst/>
            </a:prstGeom>
          </p:spPr>
        </p:pic>
        <p:pic>
          <p:nvPicPr>
            <p:cNvPr id="4" name="object 4"/>
            <p:cNvPicPr/>
            <p:nvPr/>
          </p:nvPicPr>
          <p:blipFill>
            <a:blip r:embed="rId3" cstate="print"/>
            <a:stretch>
              <a:fillRect/>
            </a:stretch>
          </p:blipFill>
          <p:spPr>
            <a:xfrm>
              <a:off x="3838841" y="1329690"/>
              <a:ext cx="6545580" cy="6226809"/>
            </a:xfrm>
            <a:prstGeom prst="rect">
              <a:avLst/>
            </a:prstGeom>
          </p:spPr>
        </p:pic>
        <p:pic>
          <p:nvPicPr>
            <p:cNvPr id="5" name="object 5"/>
            <p:cNvPicPr/>
            <p:nvPr/>
          </p:nvPicPr>
          <p:blipFill>
            <a:blip r:embed="rId4" cstate="print"/>
            <a:stretch>
              <a:fillRect/>
            </a:stretch>
          </p:blipFill>
          <p:spPr>
            <a:xfrm>
              <a:off x="309257" y="3788663"/>
              <a:ext cx="4562087" cy="2851403"/>
            </a:xfrm>
            <a:prstGeom prst="rect">
              <a:avLst/>
            </a:prstGeom>
          </p:spPr>
        </p:pic>
      </p:grpSp>
      <p:sp>
        <p:nvSpPr>
          <p:cNvPr id="6" name="object 6"/>
          <p:cNvSpPr txBox="1">
            <a:spLocks noGrp="1"/>
          </p:cNvSpPr>
          <p:nvPr>
            <p:ph type="title"/>
          </p:nvPr>
        </p:nvSpPr>
        <p:spPr>
          <a:xfrm>
            <a:off x="1071505" y="311911"/>
            <a:ext cx="4674235" cy="328295"/>
          </a:xfrm>
          <a:prstGeom prst="rect">
            <a:avLst/>
          </a:prstGeom>
        </p:spPr>
        <p:txBody>
          <a:bodyPr vert="horz" wrap="square" lIns="0" tIns="17145" rIns="0" bIns="0" rtlCol="0">
            <a:spAutoFit/>
          </a:bodyPr>
          <a:lstStyle/>
          <a:p>
            <a:pPr marL="12700">
              <a:lnSpc>
                <a:spcPct val="100000"/>
              </a:lnSpc>
              <a:spcBef>
                <a:spcPts val="135"/>
              </a:spcBef>
            </a:pPr>
            <a:r>
              <a:rPr sz="1950" b="0" spc="10" dirty="0">
                <a:solidFill>
                  <a:srgbClr val="FFFFFF"/>
                </a:solidFill>
                <a:latin typeface="Comic Sans MS"/>
                <a:cs typeface="Comic Sans MS"/>
              </a:rPr>
              <a:t>2.</a:t>
            </a:r>
            <a:r>
              <a:rPr sz="1950" b="0" dirty="0">
                <a:solidFill>
                  <a:srgbClr val="FFFFFF"/>
                </a:solidFill>
                <a:latin typeface="Comic Sans MS"/>
                <a:cs typeface="Comic Sans MS"/>
              </a:rPr>
              <a:t> </a:t>
            </a:r>
            <a:r>
              <a:rPr sz="1950" b="0" spc="15" dirty="0">
                <a:solidFill>
                  <a:srgbClr val="FFFFFF"/>
                </a:solidFill>
                <a:latin typeface="Comic Sans MS"/>
                <a:cs typeface="Comic Sans MS"/>
              </a:rPr>
              <a:t>Metamorfismo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térmico</a:t>
            </a:r>
            <a:r>
              <a:rPr sz="1950" b="0" dirty="0">
                <a:solidFill>
                  <a:srgbClr val="FFFFFF"/>
                </a:solidFill>
                <a:latin typeface="Comic Sans MS"/>
                <a:cs typeface="Comic Sans MS"/>
              </a:rPr>
              <a:t> </a:t>
            </a:r>
            <a:r>
              <a:rPr sz="1950" b="0" spc="15" dirty="0">
                <a:solidFill>
                  <a:srgbClr val="FFFFFF"/>
                </a:solidFill>
                <a:latin typeface="Comic Sans MS"/>
                <a:cs typeface="Comic Sans MS"/>
              </a:rPr>
              <a:t>o</a:t>
            </a:r>
            <a:r>
              <a:rPr sz="1950" b="0" spc="10" dirty="0">
                <a:solidFill>
                  <a:srgbClr val="FFFFFF"/>
                </a:solidFill>
                <a:latin typeface="Comic Sans MS"/>
                <a:cs typeface="Comic Sans MS"/>
              </a:rPr>
              <a:t> </a:t>
            </a:r>
            <a:r>
              <a:rPr sz="1950" b="0" spc="15" dirty="0">
                <a:solidFill>
                  <a:srgbClr val="FFFFFF"/>
                </a:solidFill>
                <a:latin typeface="Comic Sans MS"/>
                <a:cs typeface="Comic Sans MS"/>
              </a:rPr>
              <a:t>de</a:t>
            </a:r>
            <a:r>
              <a:rPr sz="1950" b="0" dirty="0">
                <a:solidFill>
                  <a:srgbClr val="FFFFFF"/>
                </a:solidFill>
                <a:latin typeface="Comic Sans MS"/>
                <a:cs typeface="Comic Sans MS"/>
              </a:rPr>
              <a:t> </a:t>
            </a:r>
            <a:r>
              <a:rPr sz="1950" b="0" spc="10" dirty="0">
                <a:solidFill>
                  <a:srgbClr val="FFFFFF"/>
                </a:solidFill>
                <a:latin typeface="Comic Sans MS"/>
                <a:cs typeface="Comic Sans MS"/>
              </a:rPr>
              <a:t>contacto</a:t>
            </a:r>
            <a:endParaRPr sz="1950">
              <a:latin typeface="Comic Sans MS"/>
              <a:cs typeface="Comic Sans MS"/>
            </a:endParaRPr>
          </a:p>
        </p:txBody>
      </p:sp>
      <p:sp>
        <p:nvSpPr>
          <p:cNvPr id="7" name="object 7"/>
          <p:cNvSpPr txBox="1"/>
          <p:nvPr/>
        </p:nvSpPr>
        <p:spPr>
          <a:xfrm>
            <a:off x="913771" y="6115461"/>
            <a:ext cx="2252345" cy="1390650"/>
          </a:xfrm>
          <a:prstGeom prst="rect">
            <a:avLst/>
          </a:prstGeom>
        </p:spPr>
        <p:txBody>
          <a:bodyPr vert="horz" wrap="square" lIns="0" tIns="11430" rIns="0" bIns="0" rtlCol="0">
            <a:spAutoFit/>
          </a:bodyPr>
          <a:lstStyle/>
          <a:p>
            <a:pPr marL="12700" marR="711200">
              <a:lnSpc>
                <a:spcPct val="153100"/>
              </a:lnSpc>
              <a:spcBef>
                <a:spcPts val="90"/>
              </a:spcBef>
            </a:pPr>
            <a:r>
              <a:rPr sz="1950" spc="15" dirty="0">
                <a:latin typeface="Comic Sans MS"/>
                <a:cs typeface="Comic Sans MS"/>
              </a:rPr>
              <a:t>A:</a:t>
            </a:r>
            <a:r>
              <a:rPr sz="1950" spc="-70" dirty="0">
                <a:latin typeface="Comic Sans MS"/>
                <a:cs typeface="Comic Sans MS"/>
              </a:rPr>
              <a:t> </a:t>
            </a:r>
            <a:r>
              <a:rPr sz="1950" spc="10" dirty="0">
                <a:latin typeface="Comic Sans MS"/>
                <a:cs typeface="Comic Sans MS"/>
              </a:rPr>
              <a:t>andalucita </a:t>
            </a:r>
            <a:r>
              <a:rPr sz="1950" spc="-565" dirty="0">
                <a:latin typeface="Comic Sans MS"/>
                <a:cs typeface="Comic Sans MS"/>
              </a:rPr>
              <a:t> </a:t>
            </a:r>
            <a:r>
              <a:rPr sz="1950" spc="15" dirty="0">
                <a:latin typeface="Comic Sans MS"/>
                <a:cs typeface="Comic Sans MS"/>
              </a:rPr>
              <a:t>S:</a:t>
            </a:r>
            <a:r>
              <a:rPr sz="1950" spc="-40" dirty="0">
                <a:latin typeface="Comic Sans MS"/>
                <a:cs typeface="Comic Sans MS"/>
              </a:rPr>
              <a:t> </a:t>
            </a:r>
            <a:r>
              <a:rPr sz="1950" spc="5" dirty="0">
                <a:latin typeface="Comic Sans MS"/>
                <a:cs typeface="Comic Sans MS"/>
              </a:rPr>
              <a:t>sillimanita</a:t>
            </a:r>
            <a:endParaRPr sz="1950">
              <a:latin typeface="Comic Sans MS"/>
              <a:cs typeface="Comic Sans MS"/>
            </a:endParaRPr>
          </a:p>
          <a:p>
            <a:pPr marL="12700">
              <a:lnSpc>
                <a:spcPct val="100000"/>
              </a:lnSpc>
              <a:spcBef>
                <a:spcPts val="1245"/>
              </a:spcBef>
            </a:pPr>
            <a:r>
              <a:rPr sz="1950" spc="10" dirty="0">
                <a:latin typeface="Comic Sans MS"/>
                <a:cs typeface="Comic Sans MS"/>
              </a:rPr>
              <a:t>K:</a:t>
            </a:r>
            <a:r>
              <a:rPr sz="1950" spc="-10" dirty="0">
                <a:latin typeface="Comic Sans MS"/>
                <a:cs typeface="Comic Sans MS"/>
              </a:rPr>
              <a:t> </a:t>
            </a:r>
            <a:r>
              <a:rPr sz="1950" spc="15" dirty="0">
                <a:latin typeface="Comic Sans MS"/>
                <a:cs typeface="Comic Sans MS"/>
              </a:rPr>
              <a:t>cianita</a:t>
            </a:r>
            <a:r>
              <a:rPr sz="1950" spc="-10" dirty="0">
                <a:latin typeface="Comic Sans MS"/>
                <a:cs typeface="Comic Sans MS"/>
              </a:rPr>
              <a:t> </a:t>
            </a:r>
            <a:r>
              <a:rPr sz="1950" spc="15" dirty="0">
                <a:latin typeface="Comic Sans MS"/>
                <a:cs typeface="Comic Sans MS"/>
              </a:rPr>
              <a:t>o</a:t>
            </a:r>
            <a:r>
              <a:rPr sz="1950" spc="-10" dirty="0">
                <a:latin typeface="Comic Sans MS"/>
                <a:cs typeface="Comic Sans MS"/>
              </a:rPr>
              <a:t> </a:t>
            </a:r>
            <a:r>
              <a:rPr sz="1950" spc="10" dirty="0">
                <a:latin typeface="Comic Sans MS"/>
                <a:cs typeface="Comic Sans MS"/>
              </a:rPr>
              <a:t>distena</a:t>
            </a:r>
            <a:endParaRPr sz="1950">
              <a:latin typeface="Comic Sans MS"/>
              <a:cs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2277" y="159670"/>
            <a:ext cx="2794635" cy="1845310"/>
          </a:xfrm>
          <a:prstGeom prst="rect">
            <a:avLst/>
          </a:prstGeom>
        </p:spPr>
        <p:txBody>
          <a:bodyPr vert="horz" wrap="square" lIns="0" tIns="11430" rIns="0" bIns="0" rtlCol="0">
            <a:spAutoFit/>
          </a:bodyPr>
          <a:lstStyle/>
          <a:p>
            <a:pPr marL="12700" marR="5080">
              <a:lnSpc>
                <a:spcPct val="153100"/>
              </a:lnSpc>
              <a:spcBef>
                <a:spcPts val="90"/>
              </a:spcBef>
            </a:pPr>
            <a:r>
              <a:rPr sz="1950" b="0" spc="15" dirty="0">
                <a:solidFill>
                  <a:srgbClr val="FFFFFF"/>
                </a:solidFill>
                <a:latin typeface="Comic Sans MS"/>
                <a:cs typeface="Comic Sans MS"/>
              </a:rPr>
              <a:t>Márgenes </a:t>
            </a:r>
            <a:r>
              <a:rPr sz="1950" b="0" spc="10" dirty="0">
                <a:solidFill>
                  <a:srgbClr val="FFFFFF"/>
                </a:solidFill>
                <a:latin typeface="Comic Sans MS"/>
                <a:cs typeface="Comic Sans MS"/>
              </a:rPr>
              <a:t>convergentes </a:t>
            </a:r>
            <a:r>
              <a:rPr sz="1950" b="0" spc="-570" dirty="0">
                <a:solidFill>
                  <a:srgbClr val="FFFFFF"/>
                </a:solidFill>
                <a:latin typeface="Comic Sans MS"/>
                <a:cs typeface="Comic Sans MS"/>
              </a:rPr>
              <a:t> </a:t>
            </a:r>
            <a:r>
              <a:rPr sz="1950" b="0" spc="15" dirty="0">
                <a:solidFill>
                  <a:srgbClr val="FFFFFF"/>
                </a:solidFill>
                <a:latin typeface="Comic Sans MS"/>
                <a:cs typeface="Comic Sans MS"/>
              </a:rPr>
              <a:t>Márgenes </a:t>
            </a:r>
            <a:r>
              <a:rPr sz="1950" b="0" spc="10" dirty="0">
                <a:solidFill>
                  <a:srgbClr val="FFFFFF"/>
                </a:solidFill>
                <a:latin typeface="Comic Sans MS"/>
                <a:cs typeface="Comic Sans MS"/>
              </a:rPr>
              <a:t>divergentes </a:t>
            </a:r>
            <a:r>
              <a:rPr sz="1950" b="0" spc="15" dirty="0">
                <a:solidFill>
                  <a:srgbClr val="FFFFFF"/>
                </a:solidFill>
                <a:latin typeface="Comic Sans MS"/>
                <a:cs typeface="Comic Sans MS"/>
              </a:rPr>
              <a:t> Puntos </a:t>
            </a:r>
            <a:r>
              <a:rPr sz="1950" b="0" spc="10" dirty="0">
                <a:solidFill>
                  <a:srgbClr val="FFFFFF"/>
                </a:solidFill>
                <a:latin typeface="Comic Sans MS"/>
                <a:cs typeface="Comic Sans MS"/>
              </a:rPr>
              <a:t>calientes </a:t>
            </a:r>
            <a:r>
              <a:rPr sz="1950" b="0" spc="15" dirty="0">
                <a:solidFill>
                  <a:srgbClr val="FFFFFF"/>
                </a:solidFill>
                <a:latin typeface="Comic Sans MS"/>
                <a:cs typeface="Comic Sans MS"/>
              </a:rPr>
              <a:t> Fenómenos</a:t>
            </a:r>
            <a:r>
              <a:rPr sz="1950" b="0" spc="-20" dirty="0">
                <a:solidFill>
                  <a:srgbClr val="FFFFFF"/>
                </a:solidFill>
                <a:latin typeface="Comic Sans MS"/>
                <a:cs typeface="Comic Sans MS"/>
              </a:rPr>
              <a:t> </a:t>
            </a:r>
            <a:r>
              <a:rPr sz="1950" b="0" spc="10" dirty="0">
                <a:solidFill>
                  <a:srgbClr val="FFFFFF"/>
                </a:solidFill>
                <a:latin typeface="Comic Sans MS"/>
                <a:cs typeface="Comic Sans MS"/>
              </a:rPr>
              <a:t>intraplaca</a:t>
            </a:r>
            <a:endParaRPr sz="1950">
              <a:latin typeface="Comic Sans MS"/>
              <a:cs typeface="Comic Sans MS"/>
            </a:endParaRPr>
          </a:p>
        </p:txBody>
      </p:sp>
      <p:pic>
        <p:nvPicPr>
          <p:cNvPr id="3" name="object 3"/>
          <p:cNvPicPr/>
          <p:nvPr/>
        </p:nvPicPr>
        <p:blipFill>
          <a:blip r:embed="rId2" cstate="print"/>
          <a:stretch>
            <a:fillRect/>
          </a:stretch>
        </p:blipFill>
        <p:spPr>
          <a:xfrm>
            <a:off x="309257" y="2394965"/>
            <a:ext cx="10075157" cy="516153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4514" y="233425"/>
            <a:ext cx="5019675" cy="328295"/>
          </a:xfrm>
          <a:prstGeom prst="rect">
            <a:avLst/>
          </a:prstGeom>
        </p:spPr>
        <p:txBody>
          <a:bodyPr vert="horz" wrap="square" lIns="0" tIns="17145" rIns="0" bIns="0" rtlCol="0">
            <a:spAutoFit/>
          </a:bodyPr>
          <a:lstStyle/>
          <a:p>
            <a:pPr marL="12700">
              <a:lnSpc>
                <a:spcPct val="100000"/>
              </a:lnSpc>
              <a:spcBef>
                <a:spcPts val="135"/>
              </a:spcBef>
            </a:pPr>
            <a:r>
              <a:rPr sz="1950" b="0" spc="10" dirty="0">
                <a:solidFill>
                  <a:srgbClr val="FFFFFF"/>
                </a:solidFill>
                <a:latin typeface="Comic Sans MS"/>
                <a:cs typeface="Comic Sans MS"/>
              </a:rPr>
              <a:t>3.</a:t>
            </a:r>
            <a:r>
              <a:rPr sz="1950" b="0" dirty="0">
                <a:solidFill>
                  <a:srgbClr val="FFFFFF"/>
                </a:solidFill>
                <a:latin typeface="Comic Sans MS"/>
                <a:cs typeface="Comic Sans MS"/>
              </a:rPr>
              <a:t> </a:t>
            </a:r>
            <a:r>
              <a:rPr sz="1950" b="0" spc="15" dirty="0">
                <a:solidFill>
                  <a:srgbClr val="FFFFFF"/>
                </a:solidFill>
                <a:latin typeface="Comic Sans MS"/>
                <a:cs typeface="Comic Sans MS"/>
              </a:rPr>
              <a:t>Metamorfismo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regional</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dinamotérmico</a:t>
            </a:r>
            <a:endParaRPr sz="1950">
              <a:latin typeface="Comic Sans MS"/>
              <a:cs typeface="Comic Sans MS"/>
            </a:endParaRPr>
          </a:p>
        </p:txBody>
      </p:sp>
      <p:grpSp>
        <p:nvGrpSpPr>
          <p:cNvPr id="3" name="object 3"/>
          <p:cNvGrpSpPr/>
          <p:nvPr/>
        </p:nvGrpSpPr>
        <p:grpSpPr>
          <a:xfrm>
            <a:off x="309257" y="684276"/>
            <a:ext cx="10075545" cy="6747509"/>
            <a:chOff x="309257" y="684276"/>
            <a:chExt cx="10075545" cy="6747509"/>
          </a:xfrm>
        </p:grpSpPr>
        <p:pic>
          <p:nvPicPr>
            <p:cNvPr id="4" name="object 4"/>
            <p:cNvPicPr/>
            <p:nvPr/>
          </p:nvPicPr>
          <p:blipFill>
            <a:blip r:embed="rId2" cstate="print"/>
            <a:stretch>
              <a:fillRect/>
            </a:stretch>
          </p:blipFill>
          <p:spPr>
            <a:xfrm>
              <a:off x="309257" y="684276"/>
              <a:ext cx="6704831" cy="5252465"/>
            </a:xfrm>
            <a:prstGeom prst="rect">
              <a:avLst/>
            </a:prstGeom>
          </p:spPr>
        </p:pic>
        <p:pic>
          <p:nvPicPr>
            <p:cNvPr id="5" name="object 5"/>
            <p:cNvPicPr/>
            <p:nvPr/>
          </p:nvPicPr>
          <p:blipFill>
            <a:blip r:embed="rId3" cstate="print"/>
            <a:stretch>
              <a:fillRect/>
            </a:stretch>
          </p:blipFill>
          <p:spPr>
            <a:xfrm>
              <a:off x="6933323" y="684276"/>
              <a:ext cx="3451098" cy="6747509"/>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97" y="60603"/>
            <a:ext cx="7280275" cy="2009139"/>
          </a:xfrm>
          <a:prstGeom prst="rect">
            <a:avLst/>
          </a:prstGeom>
        </p:spPr>
        <p:txBody>
          <a:bodyPr vert="horz" wrap="square" lIns="0" tIns="189865" rIns="0" bIns="0" rtlCol="0">
            <a:spAutoFit/>
          </a:bodyPr>
          <a:lstStyle/>
          <a:p>
            <a:pPr marL="368935">
              <a:lnSpc>
                <a:spcPct val="100000"/>
              </a:lnSpc>
              <a:spcBef>
                <a:spcPts val="1495"/>
              </a:spcBef>
            </a:pPr>
            <a:r>
              <a:rPr sz="1950" b="1" spc="15" dirty="0">
                <a:solidFill>
                  <a:srgbClr val="FFCC00"/>
                </a:solidFill>
                <a:latin typeface="Comic Sans MS"/>
                <a:cs typeface="Comic Sans MS"/>
              </a:rPr>
              <a:t>Textura</a:t>
            </a:r>
            <a:r>
              <a:rPr sz="1950" b="1" spc="5" dirty="0">
                <a:solidFill>
                  <a:srgbClr val="FFCC00"/>
                </a:solidFill>
                <a:latin typeface="Comic Sans MS"/>
                <a:cs typeface="Comic Sans MS"/>
              </a:rPr>
              <a:t> </a:t>
            </a:r>
            <a:r>
              <a:rPr sz="1950" b="1" spc="15" dirty="0">
                <a:solidFill>
                  <a:srgbClr val="FFCC00"/>
                </a:solidFill>
                <a:latin typeface="Comic Sans MS"/>
                <a:cs typeface="Comic Sans MS"/>
              </a:rPr>
              <a:t>y</a:t>
            </a:r>
            <a:r>
              <a:rPr sz="1950" b="1" spc="5" dirty="0">
                <a:solidFill>
                  <a:srgbClr val="FFCC00"/>
                </a:solidFill>
                <a:latin typeface="Comic Sans MS"/>
                <a:cs typeface="Comic Sans MS"/>
              </a:rPr>
              <a:t> </a:t>
            </a:r>
            <a:r>
              <a:rPr sz="1950" b="1" spc="10" dirty="0">
                <a:solidFill>
                  <a:srgbClr val="FFCC00"/>
                </a:solidFill>
                <a:latin typeface="Comic Sans MS"/>
                <a:cs typeface="Comic Sans MS"/>
              </a:rPr>
              <a:t>facies</a:t>
            </a:r>
            <a:r>
              <a:rPr sz="1950" b="1" spc="5" dirty="0">
                <a:solidFill>
                  <a:srgbClr val="FFCC00"/>
                </a:solidFill>
                <a:latin typeface="Comic Sans MS"/>
                <a:cs typeface="Comic Sans MS"/>
              </a:rPr>
              <a:t> </a:t>
            </a:r>
            <a:r>
              <a:rPr sz="1950" b="1" spc="10" dirty="0">
                <a:solidFill>
                  <a:srgbClr val="FFCC00"/>
                </a:solidFill>
                <a:latin typeface="Comic Sans MS"/>
                <a:cs typeface="Comic Sans MS"/>
              </a:rPr>
              <a:t>metamórficas</a:t>
            </a:r>
            <a:endParaRPr sz="1950">
              <a:latin typeface="Comic Sans MS"/>
              <a:cs typeface="Comic Sans MS"/>
            </a:endParaRPr>
          </a:p>
          <a:p>
            <a:pPr marL="766445" marR="5080">
              <a:lnSpc>
                <a:spcPct val="101800"/>
              </a:lnSpc>
              <a:spcBef>
                <a:spcPts val="1360"/>
              </a:spcBef>
            </a:pPr>
            <a:r>
              <a:rPr sz="1950" spc="10" dirty="0">
                <a:solidFill>
                  <a:srgbClr val="FFFFFF"/>
                </a:solidFill>
                <a:latin typeface="Comic Sans MS"/>
                <a:cs typeface="Comic Sans MS"/>
              </a:rPr>
              <a:t>Textura:</a:t>
            </a:r>
            <a:r>
              <a:rPr sz="1950" spc="15" dirty="0">
                <a:solidFill>
                  <a:srgbClr val="FFFFFF"/>
                </a:solidFill>
                <a:latin typeface="Comic Sans MS"/>
                <a:cs typeface="Comic Sans MS"/>
              </a:rPr>
              <a:t> </a:t>
            </a:r>
            <a:r>
              <a:rPr sz="1950" spc="10" dirty="0">
                <a:solidFill>
                  <a:srgbClr val="FFFFFF"/>
                </a:solidFill>
                <a:latin typeface="Comic Sans MS"/>
                <a:cs typeface="Comic Sans MS"/>
              </a:rPr>
              <a:t>tamaño, </a:t>
            </a:r>
            <a:r>
              <a:rPr sz="1950" spc="15" dirty="0">
                <a:solidFill>
                  <a:srgbClr val="FFFFFF"/>
                </a:solidFill>
                <a:latin typeface="Comic Sans MS"/>
                <a:cs typeface="Comic Sans MS"/>
              </a:rPr>
              <a:t>forma</a:t>
            </a:r>
            <a:r>
              <a:rPr sz="1950" spc="10" dirty="0">
                <a:solidFill>
                  <a:srgbClr val="FFFFFF"/>
                </a:solidFill>
                <a:latin typeface="Comic Sans MS"/>
                <a:cs typeface="Comic Sans MS"/>
              </a:rPr>
              <a:t> </a:t>
            </a:r>
            <a:r>
              <a:rPr sz="1950" spc="15" dirty="0">
                <a:solidFill>
                  <a:srgbClr val="FFFFFF"/>
                </a:solidFill>
                <a:latin typeface="Comic Sans MS"/>
                <a:cs typeface="Comic Sans MS"/>
              </a:rPr>
              <a:t>y </a:t>
            </a:r>
            <a:r>
              <a:rPr sz="1950" spc="10" dirty="0">
                <a:solidFill>
                  <a:srgbClr val="FFFFFF"/>
                </a:solidFill>
                <a:latin typeface="Comic Sans MS"/>
                <a:cs typeface="Comic Sans MS"/>
              </a:rPr>
              <a:t>distribución</a:t>
            </a:r>
            <a:r>
              <a:rPr sz="1950" spc="15" dirty="0">
                <a:solidFill>
                  <a:srgbClr val="FFFFFF"/>
                </a:solidFill>
                <a:latin typeface="Comic Sans MS"/>
                <a:cs typeface="Comic Sans MS"/>
              </a:rPr>
              <a:t> de</a:t>
            </a:r>
            <a:r>
              <a:rPr sz="1950" spc="10" dirty="0">
                <a:solidFill>
                  <a:srgbClr val="FFFFFF"/>
                </a:solidFill>
                <a:latin typeface="Comic Sans MS"/>
                <a:cs typeface="Comic Sans MS"/>
              </a:rPr>
              <a:t> minerales</a:t>
            </a:r>
            <a:r>
              <a:rPr sz="1950" spc="15" dirty="0">
                <a:solidFill>
                  <a:srgbClr val="FFFFFF"/>
                </a:solidFill>
                <a:latin typeface="Comic Sans MS"/>
                <a:cs typeface="Comic Sans MS"/>
              </a:rPr>
              <a:t> </a:t>
            </a:r>
            <a:r>
              <a:rPr sz="1950" spc="10" dirty="0">
                <a:solidFill>
                  <a:srgbClr val="FFFFFF"/>
                </a:solidFill>
                <a:latin typeface="Comic Sans MS"/>
                <a:cs typeface="Comic Sans MS"/>
              </a:rPr>
              <a:t>que </a:t>
            </a:r>
            <a:r>
              <a:rPr sz="1950" spc="-570" dirty="0">
                <a:solidFill>
                  <a:srgbClr val="FFFFFF"/>
                </a:solidFill>
                <a:latin typeface="Comic Sans MS"/>
                <a:cs typeface="Comic Sans MS"/>
              </a:rPr>
              <a:t> </a:t>
            </a:r>
            <a:r>
              <a:rPr sz="1950" spc="10" dirty="0">
                <a:solidFill>
                  <a:srgbClr val="FFFFFF"/>
                </a:solidFill>
                <a:latin typeface="Comic Sans MS"/>
                <a:cs typeface="Comic Sans MS"/>
              </a:rPr>
              <a:t>colectivamente constituyen</a:t>
            </a:r>
            <a:r>
              <a:rPr sz="1950" spc="15" dirty="0">
                <a:solidFill>
                  <a:srgbClr val="FFFFFF"/>
                </a:solidFill>
                <a:latin typeface="Comic Sans MS"/>
                <a:cs typeface="Comic Sans MS"/>
              </a:rPr>
              <a:t> una</a:t>
            </a:r>
            <a:r>
              <a:rPr sz="1950" spc="10" dirty="0">
                <a:solidFill>
                  <a:srgbClr val="FFFFFF"/>
                </a:solidFill>
                <a:latin typeface="Comic Sans MS"/>
                <a:cs typeface="Comic Sans MS"/>
              </a:rPr>
              <a:t> roca metamórfica.</a:t>
            </a:r>
            <a:endParaRPr sz="1950">
              <a:latin typeface="Comic Sans MS"/>
              <a:cs typeface="Comic Sans MS"/>
            </a:endParaRPr>
          </a:p>
          <a:p>
            <a:pPr>
              <a:lnSpc>
                <a:spcPct val="100000"/>
              </a:lnSpc>
              <a:spcBef>
                <a:spcPts val="65"/>
              </a:spcBef>
            </a:pPr>
            <a:endParaRPr sz="2400">
              <a:latin typeface="Comic Sans MS"/>
              <a:cs typeface="Comic Sans MS"/>
            </a:endParaRPr>
          </a:p>
          <a:p>
            <a:pPr marL="12700">
              <a:lnSpc>
                <a:spcPct val="100000"/>
              </a:lnSpc>
            </a:pPr>
            <a:r>
              <a:rPr sz="1950" spc="15" dirty="0">
                <a:solidFill>
                  <a:srgbClr val="FFFFFF"/>
                </a:solidFill>
                <a:latin typeface="Comic Sans MS"/>
                <a:cs typeface="Comic Sans MS"/>
              </a:rPr>
              <a:t>Textura</a:t>
            </a:r>
            <a:r>
              <a:rPr sz="1950" dirty="0">
                <a:solidFill>
                  <a:srgbClr val="FFFFFF"/>
                </a:solidFill>
                <a:latin typeface="Comic Sans MS"/>
                <a:cs typeface="Comic Sans MS"/>
              </a:rPr>
              <a:t> </a:t>
            </a:r>
            <a:r>
              <a:rPr sz="1950" spc="10" dirty="0">
                <a:solidFill>
                  <a:srgbClr val="FFFFFF"/>
                </a:solidFill>
                <a:latin typeface="Comic Sans MS"/>
                <a:cs typeface="Comic Sans MS"/>
              </a:rPr>
              <a:t>foliada</a:t>
            </a:r>
            <a:r>
              <a:rPr sz="1950" spc="5" dirty="0">
                <a:solidFill>
                  <a:srgbClr val="FFFFFF"/>
                </a:solidFill>
                <a:latin typeface="Comic Sans MS"/>
                <a:cs typeface="Comic Sans MS"/>
              </a:rPr>
              <a:t> </a:t>
            </a:r>
            <a:r>
              <a:rPr sz="1950" spc="15" dirty="0">
                <a:solidFill>
                  <a:srgbClr val="FFFFFF"/>
                </a:solidFill>
                <a:latin typeface="Comic Sans MS"/>
                <a:cs typeface="Comic Sans MS"/>
              </a:rPr>
              <a:t>o</a:t>
            </a:r>
            <a:r>
              <a:rPr sz="1950" spc="5" dirty="0">
                <a:solidFill>
                  <a:srgbClr val="FFFFFF"/>
                </a:solidFill>
                <a:latin typeface="Comic Sans MS"/>
                <a:cs typeface="Comic Sans MS"/>
              </a:rPr>
              <a:t> </a:t>
            </a:r>
            <a:r>
              <a:rPr sz="1950" spc="10" dirty="0">
                <a:solidFill>
                  <a:srgbClr val="FFFFFF"/>
                </a:solidFill>
                <a:latin typeface="Comic Sans MS"/>
                <a:cs typeface="Comic Sans MS"/>
              </a:rPr>
              <a:t>esquistosa</a:t>
            </a:r>
            <a:endParaRPr sz="1950">
              <a:latin typeface="Comic Sans MS"/>
              <a:cs typeface="Comic Sans MS"/>
            </a:endParaRPr>
          </a:p>
        </p:txBody>
      </p:sp>
      <p:grpSp>
        <p:nvGrpSpPr>
          <p:cNvPr id="3" name="object 3"/>
          <p:cNvGrpSpPr/>
          <p:nvPr/>
        </p:nvGrpSpPr>
        <p:grpSpPr>
          <a:xfrm>
            <a:off x="309257" y="1163574"/>
            <a:ext cx="10075545" cy="6393180"/>
            <a:chOff x="309257" y="1163574"/>
            <a:chExt cx="10075545" cy="6393180"/>
          </a:xfrm>
        </p:grpSpPr>
        <p:pic>
          <p:nvPicPr>
            <p:cNvPr id="4" name="object 4"/>
            <p:cNvPicPr/>
            <p:nvPr/>
          </p:nvPicPr>
          <p:blipFill>
            <a:blip r:embed="rId2" cstate="print"/>
            <a:stretch>
              <a:fillRect/>
            </a:stretch>
          </p:blipFill>
          <p:spPr>
            <a:xfrm>
              <a:off x="309257" y="2111501"/>
              <a:ext cx="5553450" cy="5444998"/>
            </a:xfrm>
            <a:prstGeom prst="rect">
              <a:avLst/>
            </a:prstGeom>
          </p:spPr>
        </p:pic>
        <p:pic>
          <p:nvPicPr>
            <p:cNvPr id="5" name="object 5"/>
            <p:cNvPicPr/>
            <p:nvPr/>
          </p:nvPicPr>
          <p:blipFill>
            <a:blip r:embed="rId3" cstate="print"/>
            <a:stretch>
              <a:fillRect/>
            </a:stretch>
          </p:blipFill>
          <p:spPr>
            <a:xfrm>
              <a:off x="7018667" y="1163574"/>
              <a:ext cx="3365754" cy="6392926"/>
            </a:xfrm>
            <a:prstGeom prst="rect">
              <a:avLst/>
            </a:prstGeom>
          </p:spPr>
        </p:pic>
        <p:pic>
          <p:nvPicPr>
            <p:cNvPr id="6" name="object 6"/>
            <p:cNvPicPr/>
            <p:nvPr/>
          </p:nvPicPr>
          <p:blipFill>
            <a:blip r:embed="rId4" cstate="print"/>
            <a:stretch>
              <a:fillRect/>
            </a:stretch>
          </p:blipFill>
          <p:spPr>
            <a:xfrm>
              <a:off x="3838835" y="1397507"/>
              <a:ext cx="3412997" cy="2347721"/>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97" y="233425"/>
            <a:ext cx="4051935"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Textura</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no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foliada</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granoblástica</a:t>
            </a:r>
            <a:endParaRPr sz="1950">
              <a:latin typeface="Comic Sans MS"/>
              <a:cs typeface="Comic Sans MS"/>
            </a:endParaRPr>
          </a:p>
        </p:txBody>
      </p:sp>
      <p:pic>
        <p:nvPicPr>
          <p:cNvPr id="3" name="object 3"/>
          <p:cNvPicPr/>
          <p:nvPr/>
        </p:nvPicPr>
        <p:blipFill>
          <a:blip r:embed="rId2" cstate="print"/>
          <a:stretch>
            <a:fillRect/>
          </a:stretch>
        </p:blipFill>
        <p:spPr>
          <a:xfrm>
            <a:off x="585857" y="842771"/>
            <a:ext cx="4177283" cy="2739390"/>
          </a:xfrm>
          <a:prstGeom prst="rect">
            <a:avLst/>
          </a:prstGeom>
        </p:spPr>
      </p:pic>
      <p:sp>
        <p:nvSpPr>
          <p:cNvPr id="4" name="object 4"/>
          <p:cNvSpPr txBox="1"/>
          <p:nvPr/>
        </p:nvSpPr>
        <p:spPr>
          <a:xfrm>
            <a:off x="5356993" y="868172"/>
            <a:ext cx="3639820" cy="2145665"/>
          </a:xfrm>
          <a:prstGeom prst="rect">
            <a:avLst/>
          </a:prstGeom>
        </p:spPr>
        <p:txBody>
          <a:bodyPr vert="horz" wrap="square" lIns="0" tIns="11430" rIns="0" bIns="0" rtlCol="0">
            <a:spAutoFit/>
          </a:bodyPr>
          <a:lstStyle/>
          <a:p>
            <a:pPr marL="12700" marR="104139">
              <a:lnSpc>
                <a:spcPct val="101800"/>
              </a:lnSpc>
              <a:spcBef>
                <a:spcPts val="90"/>
              </a:spcBef>
            </a:pPr>
            <a:r>
              <a:rPr sz="1950" spc="10" dirty="0">
                <a:solidFill>
                  <a:srgbClr val="FFFFFF"/>
                </a:solidFill>
                <a:latin typeface="Comic Sans MS"/>
                <a:cs typeface="Comic Sans MS"/>
              </a:rPr>
              <a:t>Idioblástica: granos minerales </a:t>
            </a:r>
            <a:r>
              <a:rPr sz="1950" spc="-570" dirty="0">
                <a:solidFill>
                  <a:srgbClr val="FFFFFF"/>
                </a:solidFill>
                <a:latin typeface="Comic Sans MS"/>
                <a:cs typeface="Comic Sans MS"/>
              </a:rPr>
              <a:t> </a:t>
            </a:r>
            <a:r>
              <a:rPr sz="1950" spc="15" dirty="0">
                <a:solidFill>
                  <a:srgbClr val="FFFFFF"/>
                </a:solidFill>
                <a:latin typeface="Comic Sans MS"/>
                <a:cs typeface="Comic Sans MS"/>
              </a:rPr>
              <a:t>con</a:t>
            </a:r>
            <a:r>
              <a:rPr sz="1950" dirty="0">
                <a:solidFill>
                  <a:srgbClr val="FFFFFF"/>
                </a:solidFill>
                <a:latin typeface="Comic Sans MS"/>
                <a:cs typeface="Comic Sans MS"/>
              </a:rPr>
              <a:t> </a:t>
            </a:r>
            <a:r>
              <a:rPr sz="1950" spc="15" dirty="0">
                <a:solidFill>
                  <a:srgbClr val="FFFFFF"/>
                </a:solidFill>
                <a:latin typeface="Comic Sans MS"/>
                <a:cs typeface="Comic Sans MS"/>
              </a:rPr>
              <a:t>formas</a:t>
            </a:r>
            <a:r>
              <a:rPr sz="1950" dirty="0">
                <a:solidFill>
                  <a:srgbClr val="FFFFFF"/>
                </a:solidFill>
                <a:latin typeface="Comic Sans MS"/>
                <a:cs typeface="Comic Sans MS"/>
              </a:rPr>
              <a:t> </a:t>
            </a:r>
            <a:r>
              <a:rPr sz="1950" spc="10" dirty="0">
                <a:solidFill>
                  <a:srgbClr val="FFFFFF"/>
                </a:solidFill>
                <a:latin typeface="Comic Sans MS"/>
                <a:cs typeface="Comic Sans MS"/>
              </a:rPr>
              <a:t>geométricas</a:t>
            </a:r>
            <a:endParaRPr sz="1950">
              <a:latin typeface="Comic Sans MS"/>
              <a:cs typeface="Comic Sans MS"/>
            </a:endParaRPr>
          </a:p>
          <a:p>
            <a:pPr marL="12700" marR="5080">
              <a:lnSpc>
                <a:spcPct val="101800"/>
              </a:lnSpc>
              <a:spcBef>
                <a:spcPts val="1200"/>
              </a:spcBef>
            </a:pPr>
            <a:r>
              <a:rPr sz="1950" spc="10" dirty="0">
                <a:solidFill>
                  <a:srgbClr val="FFFFFF"/>
                </a:solidFill>
                <a:latin typeface="Comic Sans MS"/>
                <a:cs typeface="Comic Sans MS"/>
              </a:rPr>
              <a:t>Xenoblástica: granos minerales </a:t>
            </a:r>
            <a:r>
              <a:rPr sz="1950" spc="-570" dirty="0">
                <a:solidFill>
                  <a:srgbClr val="FFFFFF"/>
                </a:solidFill>
                <a:latin typeface="Comic Sans MS"/>
                <a:cs typeface="Comic Sans MS"/>
              </a:rPr>
              <a:t> </a:t>
            </a:r>
            <a:r>
              <a:rPr sz="1950" spc="10" dirty="0">
                <a:solidFill>
                  <a:srgbClr val="FFFFFF"/>
                </a:solidFill>
                <a:latin typeface="Comic Sans MS"/>
                <a:cs typeface="Comic Sans MS"/>
              </a:rPr>
              <a:t>sin</a:t>
            </a:r>
            <a:r>
              <a:rPr sz="1950" dirty="0">
                <a:solidFill>
                  <a:srgbClr val="FFFFFF"/>
                </a:solidFill>
                <a:latin typeface="Comic Sans MS"/>
                <a:cs typeface="Comic Sans MS"/>
              </a:rPr>
              <a:t> </a:t>
            </a:r>
            <a:r>
              <a:rPr sz="1950" spc="15" dirty="0">
                <a:solidFill>
                  <a:srgbClr val="FFFFFF"/>
                </a:solidFill>
                <a:latin typeface="Comic Sans MS"/>
                <a:cs typeface="Comic Sans MS"/>
              </a:rPr>
              <a:t>formas</a:t>
            </a:r>
            <a:r>
              <a:rPr sz="1950" dirty="0">
                <a:solidFill>
                  <a:srgbClr val="FFFFFF"/>
                </a:solidFill>
                <a:latin typeface="Comic Sans MS"/>
                <a:cs typeface="Comic Sans MS"/>
              </a:rPr>
              <a:t> </a:t>
            </a:r>
            <a:r>
              <a:rPr sz="1950" spc="10" dirty="0">
                <a:solidFill>
                  <a:srgbClr val="FFFFFF"/>
                </a:solidFill>
                <a:latin typeface="Comic Sans MS"/>
                <a:cs typeface="Comic Sans MS"/>
              </a:rPr>
              <a:t>geométricas</a:t>
            </a:r>
            <a:endParaRPr sz="1950">
              <a:latin typeface="Comic Sans MS"/>
              <a:cs typeface="Comic Sans MS"/>
            </a:endParaRPr>
          </a:p>
          <a:p>
            <a:pPr marL="12700" marR="213360">
              <a:lnSpc>
                <a:spcPct val="101800"/>
              </a:lnSpc>
              <a:spcBef>
                <a:spcPts val="1200"/>
              </a:spcBef>
            </a:pPr>
            <a:r>
              <a:rPr sz="1950" spc="15" dirty="0">
                <a:solidFill>
                  <a:srgbClr val="FFFFFF"/>
                </a:solidFill>
                <a:latin typeface="Comic Sans MS"/>
                <a:cs typeface="Comic Sans MS"/>
              </a:rPr>
              <a:t>Porfiblástica:</a:t>
            </a:r>
            <a:r>
              <a:rPr sz="1950" spc="-10" dirty="0">
                <a:solidFill>
                  <a:srgbClr val="FFFFFF"/>
                </a:solidFill>
                <a:latin typeface="Comic Sans MS"/>
                <a:cs typeface="Comic Sans MS"/>
              </a:rPr>
              <a:t> </a:t>
            </a:r>
            <a:r>
              <a:rPr sz="1950" spc="10" dirty="0">
                <a:solidFill>
                  <a:srgbClr val="FFFFFF"/>
                </a:solidFill>
                <a:latin typeface="Comic Sans MS"/>
                <a:cs typeface="Comic Sans MS"/>
              </a:rPr>
              <a:t>gradación</a:t>
            </a:r>
            <a:r>
              <a:rPr sz="1950" spc="-10" dirty="0">
                <a:solidFill>
                  <a:srgbClr val="FFFFFF"/>
                </a:solidFill>
                <a:latin typeface="Comic Sans MS"/>
                <a:cs typeface="Comic Sans MS"/>
              </a:rPr>
              <a:t> </a:t>
            </a:r>
            <a:r>
              <a:rPr sz="1950" spc="15" dirty="0">
                <a:solidFill>
                  <a:srgbClr val="FFFFFF"/>
                </a:solidFill>
                <a:latin typeface="Comic Sans MS"/>
                <a:cs typeface="Comic Sans MS"/>
              </a:rPr>
              <a:t>en</a:t>
            </a:r>
            <a:r>
              <a:rPr sz="1950" spc="-5" dirty="0">
                <a:solidFill>
                  <a:srgbClr val="FFFFFF"/>
                </a:solidFill>
                <a:latin typeface="Comic Sans MS"/>
                <a:cs typeface="Comic Sans MS"/>
              </a:rPr>
              <a:t> </a:t>
            </a:r>
            <a:r>
              <a:rPr sz="1950" spc="5" dirty="0">
                <a:solidFill>
                  <a:srgbClr val="FFFFFF"/>
                </a:solidFill>
                <a:latin typeface="Comic Sans MS"/>
                <a:cs typeface="Comic Sans MS"/>
              </a:rPr>
              <a:t>el </a:t>
            </a:r>
            <a:r>
              <a:rPr sz="1950" spc="-570" dirty="0">
                <a:solidFill>
                  <a:srgbClr val="FFFFFF"/>
                </a:solidFill>
                <a:latin typeface="Comic Sans MS"/>
                <a:cs typeface="Comic Sans MS"/>
              </a:rPr>
              <a:t> </a:t>
            </a:r>
            <a:r>
              <a:rPr sz="1950" spc="15" dirty="0">
                <a:solidFill>
                  <a:srgbClr val="FFFFFF"/>
                </a:solidFill>
                <a:latin typeface="Comic Sans MS"/>
                <a:cs typeface="Comic Sans MS"/>
              </a:rPr>
              <a:t>tamaño</a:t>
            </a:r>
            <a:r>
              <a:rPr sz="1950" dirty="0">
                <a:solidFill>
                  <a:srgbClr val="FFFFFF"/>
                </a:solidFill>
                <a:latin typeface="Comic Sans MS"/>
                <a:cs typeface="Comic Sans MS"/>
              </a:rPr>
              <a:t> </a:t>
            </a:r>
            <a:r>
              <a:rPr sz="1950" spc="10" dirty="0">
                <a:solidFill>
                  <a:srgbClr val="FFFFFF"/>
                </a:solidFill>
                <a:latin typeface="Comic Sans MS"/>
                <a:cs typeface="Comic Sans MS"/>
              </a:rPr>
              <a:t>cristalino</a:t>
            </a:r>
            <a:endParaRPr sz="1950">
              <a:latin typeface="Comic Sans MS"/>
              <a:cs typeface="Comic Sans MS"/>
            </a:endParaRPr>
          </a:p>
        </p:txBody>
      </p:sp>
      <p:pic>
        <p:nvPicPr>
          <p:cNvPr id="5" name="object 5"/>
          <p:cNvPicPr/>
          <p:nvPr/>
        </p:nvPicPr>
        <p:blipFill>
          <a:blip r:embed="rId3" cstate="print"/>
          <a:stretch>
            <a:fillRect/>
          </a:stretch>
        </p:blipFill>
        <p:spPr>
          <a:xfrm>
            <a:off x="309257" y="3857243"/>
            <a:ext cx="3213347" cy="2499359"/>
          </a:xfrm>
          <a:prstGeom prst="rect">
            <a:avLst/>
          </a:prstGeom>
        </p:spPr>
      </p:pic>
      <p:sp>
        <p:nvSpPr>
          <p:cNvPr id="6" name="object 6"/>
          <p:cNvSpPr txBox="1"/>
          <p:nvPr/>
        </p:nvSpPr>
        <p:spPr>
          <a:xfrm>
            <a:off x="1071505" y="6580885"/>
            <a:ext cx="1808480"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latin typeface="Comic Sans MS"/>
                <a:cs typeface="Comic Sans MS"/>
              </a:rPr>
              <a:t>Porfidoblástica</a:t>
            </a:r>
            <a:endParaRPr sz="1950">
              <a:latin typeface="Comic Sans MS"/>
              <a:cs typeface="Comic Sans MS"/>
            </a:endParaRPr>
          </a:p>
        </p:txBody>
      </p:sp>
      <p:pic>
        <p:nvPicPr>
          <p:cNvPr id="7" name="object 7"/>
          <p:cNvPicPr/>
          <p:nvPr/>
        </p:nvPicPr>
        <p:blipFill>
          <a:blip r:embed="rId4" cstate="print"/>
          <a:stretch>
            <a:fillRect/>
          </a:stretch>
        </p:blipFill>
        <p:spPr>
          <a:xfrm>
            <a:off x="3680339" y="3937253"/>
            <a:ext cx="3410711" cy="2414015"/>
          </a:xfrm>
          <a:prstGeom prst="rect">
            <a:avLst/>
          </a:prstGeom>
        </p:spPr>
      </p:pic>
      <p:pic>
        <p:nvPicPr>
          <p:cNvPr id="8" name="object 8"/>
          <p:cNvPicPr/>
          <p:nvPr/>
        </p:nvPicPr>
        <p:blipFill>
          <a:blip r:embed="rId5" cstate="print"/>
          <a:stretch>
            <a:fillRect/>
          </a:stretch>
        </p:blipFill>
        <p:spPr>
          <a:xfrm>
            <a:off x="7330319" y="3937253"/>
            <a:ext cx="3054095" cy="2391155"/>
          </a:xfrm>
          <a:prstGeom prst="rect">
            <a:avLst/>
          </a:prstGeom>
        </p:spPr>
      </p:pic>
      <p:sp>
        <p:nvSpPr>
          <p:cNvPr id="9" name="object 9"/>
          <p:cNvSpPr txBox="1"/>
          <p:nvPr/>
        </p:nvSpPr>
        <p:spPr>
          <a:xfrm>
            <a:off x="7895214" y="6640321"/>
            <a:ext cx="1527810" cy="328295"/>
          </a:xfrm>
          <a:prstGeom prst="rect">
            <a:avLst/>
          </a:prstGeom>
        </p:spPr>
        <p:txBody>
          <a:bodyPr vert="horz" wrap="square" lIns="0" tIns="17145" rIns="0" bIns="0" rtlCol="0">
            <a:spAutoFit/>
          </a:bodyPr>
          <a:lstStyle/>
          <a:p>
            <a:pPr marL="12700">
              <a:lnSpc>
                <a:spcPct val="100000"/>
              </a:lnSpc>
              <a:spcBef>
                <a:spcPts val="135"/>
              </a:spcBef>
            </a:pPr>
            <a:r>
              <a:rPr sz="1950" spc="25" dirty="0">
                <a:solidFill>
                  <a:srgbClr val="FFFFFF"/>
                </a:solidFill>
                <a:latin typeface="Comic Sans MS"/>
                <a:cs typeface="Comic Sans MS"/>
              </a:rPr>
              <a:t>X</a:t>
            </a:r>
            <a:r>
              <a:rPr sz="1950" spc="5" dirty="0">
                <a:solidFill>
                  <a:srgbClr val="FFFFFF"/>
                </a:solidFill>
                <a:latin typeface="Comic Sans MS"/>
                <a:cs typeface="Comic Sans MS"/>
              </a:rPr>
              <a:t>e</a:t>
            </a:r>
            <a:r>
              <a:rPr sz="1950" spc="10" dirty="0">
                <a:solidFill>
                  <a:srgbClr val="FFFFFF"/>
                </a:solidFill>
                <a:latin typeface="Comic Sans MS"/>
                <a:cs typeface="Comic Sans MS"/>
              </a:rPr>
              <a:t>nob</a:t>
            </a:r>
            <a:r>
              <a:rPr sz="1950" spc="15" dirty="0">
                <a:solidFill>
                  <a:srgbClr val="FFFFFF"/>
                </a:solidFill>
                <a:latin typeface="Comic Sans MS"/>
                <a:cs typeface="Comic Sans MS"/>
              </a:rPr>
              <a:t>lástica</a:t>
            </a:r>
            <a:endParaRPr sz="1950">
              <a:latin typeface="Comic Sans MS"/>
              <a:cs typeface="Comic Sans MS"/>
            </a:endParaRPr>
          </a:p>
        </p:txBody>
      </p:sp>
      <p:sp>
        <p:nvSpPr>
          <p:cNvPr id="10" name="object 10"/>
          <p:cNvSpPr txBox="1"/>
          <p:nvPr/>
        </p:nvSpPr>
        <p:spPr>
          <a:xfrm>
            <a:off x="4722237" y="6626600"/>
            <a:ext cx="1430655"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latin typeface="Comic Sans MS"/>
                <a:cs typeface="Comic Sans MS"/>
              </a:rPr>
              <a:t>Idioblástica</a:t>
            </a:r>
            <a:endParaRPr sz="1950">
              <a:latin typeface="Comic Sans MS"/>
              <a:cs typeface="Comic Sans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761" y="392684"/>
            <a:ext cx="4848225" cy="328295"/>
          </a:xfrm>
          <a:prstGeom prst="rect">
            <a:avLst/>
          </a:prstGeom>
        </p:spPr>
        <p:txBody>
          <a:bodyPr vert="horz" wrap="square" lIns="0" tIns="17145" rIns="0" bIns="0" rtlCol="0">
            <a:spAutoFit/>
          </a:bodyPr>
          <a:lstStyle/>
          <a:p>
            <a:pPr marL="12700">
              <a:lnSpc>
                <a:spcPct val="100000"/>
              </a:lnSpc>
              <a:spcBef>
                <a:spcPts val="135"/>
              </a:spcBef>
            </a:pPr>
            <a:r>
              <a:rPr sz="1950" spc="10" dirty="0"/>
              <a:t>Clasificación </a:t>
            </a:r>
            <a:r>
              <a:rPr sz="1950" spc="15" dirty="0"/>
              <a:t>de </a:t>
            </a:r>
            <a:r>
              <a:rPr sz="1950" spc="10" dirty="0"/>
              <a:t>las rocas</a:t>
            </a:r>
            <a:r>
              <a:rPr sz="1950" spc="15" dirty="0"/>
              <a:t> </a:t>
            </a:r>
            <a:r>
              <a:rPr sz="1950" spc="10" dirty="0"/>
              <a:t>metamórficas</a:t>
            </a:r>
            <a:endParaRPr sz="1950"/>
          </a:p>
        </p:txBody>
      </p:sp>
      <p:pic>
        <p:nvPicPr>
          <p:cNvPr id="3" name="object 3"/>
          <p:cNvPicPr/>
          <p:nvPr/>
        </p:nvPicPr>
        <p:blipFill>
          <a:blip r:embed="rId2" cstate="print"/>
          <a:stretch>
            <a:fillRect/>
          </a:stretch>
        </p:blipFill>
        <p:spPr>
          <a:xfrm>
            <a:off x="1379861" y="843533"/>
            <a:ext cx="8017892" cy="66835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9257" y="1478279"/>
            <a:ext cx="10075545" cy="4262755"/>
            <a:chOff x="309257" y="1478279"/>
            <a:chExt cx="10075545" cy="4262755"/>
          </a:xfrm>
        </p:grpSpPr>
        <p:pic>
          <p:nvPicPr>
            <p:cNvPr id="3" name="object 3"/>
            <p:cNvPicPr/>
            <p:nvPr/>
          </p:nvPicPr>
          <p:blipFill>
            <a:blip r:embed="rId2" cstate="print"/>
            <a:stretch>
              <a:fillRect/>
            </a:stretch>
          </p:blipFill>
          <p:spPr>
            <a:xfrm>
              <a:off x="309257" y="1478280"/>
              <a:ext cx="4481315" cy="3772661"/>
            </a:xfrm>
            <a:prstGeom prst="rect">
              <a:avLst/>
            </a:prstGeom>
          </p:spPr>
        </p:pic>
        <p:pic>
          <p:nvPicPr>
            <p:cNvPr id="4" name="object 4"/>
            <p:cNvPicPr/>
            <p:nvPr/>
          </p:nvPicPr>
          <p:blipFill>
            <a:blip r:embed="rId3" cstate="print"/>
            <a:stretch>
              <a:fillRect/>
            </a:stretch>
          </p:blipFill>
          <p:spPr>
            <a:xfrm>
              <a:off x="4750187" y="1478279"/>
              <a:ext cx="5634228" cy="4262628"/>
            </a:xfrm>
            <a:prstGeom prst="rect">
              <a:avLst/>
            </a:prstGeom>
          </p:spPr>
        </p:pic>
      </p:grpSp>
      <p:sp>
        <p:nvSpPr>
          <p:cNvPr id="5" name="object 5"/>
          <p:cNvSpPr txBox="1">
            <a:spLocks noGrp="1"/>
          </p:cNvSpPr>
          <p:nvPr>
            <p:ph type="title"/>
          </p:nvPr>
        </p:nvSpPr>
        <p:spPr>
          <a:xfrm>
            <a:off x="754514" y="311911"/>
            <a:ext cx="1917064"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Puntos</a:t>
            </a:r>
            <a:r>
              <a:rPr sz="1950" b="0" spc="-45" dirty="0">
                <a:solidFill>
                  <a:srgbClr val="FFFFFF"/>
                </a:solidFill>
                <a:latin typeface="Comic Sans MS"/>
                <a:cs typeface="Comic Sans MS"/>
              </a:rPr>
              <a:t> </a:t>
            </a:r>
            <a:r>
              <a:rPr sz="1950" b="0" spc="10" dirty="0">
                <a:solidFill>
                  <a:srgbClr val="FFFFFF"/>
                </a:solidFill>
                <a:latin typeface="Comic Sans MS"/>
                <a:cs typeface="Comic Sans MS"/>
              </a:rPr>
              <a:t>calientes</a:t>
            </a:r>
            <a:endParaRPr sz="1950">
              <a:latin typeface="Comic Sans MS"/>
              <a:cs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9125" y="842772"/>
            <a:ext cx="7221220" cy="647700"/>
          </a:xfrm>
          <a:prstGeom prst="rect">
            <a:avLst/>
          </a:prstGeom>
          <a:solidFill>
            <a:srgbClr val="003366"/>
          </a:solidFill>
        </p:spPr>
        <p:txBody>
          <a:bodyPr vert="horz" wrap="square" lIns="0" tIns="46990" rIns="0" bIns="0" rtlCol="0">
            <a:spAutoFit/>
          </a:bodyPr>
          <a:lstStyle/>
          <a:p>
            <a:pPr marL="1533525" marR="501650" indent="-1024890">
              <a:lnSpc>
                <a:spcPts val="2150"/>
              </a:lnSpc>
              <a:spcBef>
                <a:spcPts val="370"/>
              </a:spcBef>
            </a:pPr>
            <a:r>
              <a:rPr sz="1950" spc="15" dirty="0">
                <a:solidFill>
                  <a:srgbClr val="FFFFFF"/>
                </a:solidFill>
                <a:latin typeface="Comic Sans MS"/>
                <a:cs typeface="Comic Sans MS"/>
              </a:rPr>
              <a:t>Masa </a:t>
            </a:r>
            <a:r>
              <a:rPr sz="1950" spc="10" dirty="0">
                <a:solidFill>
                  <a:srgbClr val="FFFFFF"/>
                </a:solidFill>
                <a:latin typeface="Comic Sans MS"/>
                <a:cs typeface="Comic Sans MS"/>
              </a:rPr>
              <a:t>silicatada fundida contenida </a:t>
            </a:r>
            <a:r>
              <a:rPr sz="1950" spc="15" dirty="0">
                <a:solidFill>
                  <a:srgbClr val="FFFFFF"/>
                </a:solidFill>
                <a:latin typeface="Comic Sans MS"/>
                <a:cs typeface="Comic Sans MS"/>
              </a:rPr>
              <a:t>en </a:t>
            </a:r>
            <a:r>
              <a:rPr sz="1950" spc="10" dirty="0">
                <a:solidFill>
                  <a:srgbClr val="FFFFFF"/>
                </a:solidFill>
                <a:latin typeface="Comic Sans MS"/>
                <a:cs typeface="Comic Sans MS"/>
              </a:rPr>
              <a:t>el interior </a:t>
            </a:r>
            <a:r>
              <a:rPr sz="1950" spc="15" dirty="0">
                <a:solidFill>
                  <a:srgbClr val="FFFFFF"/>
                </a:solidFill>
                <a:latin typeface="Comic Sans MS"/>
                <a:cs typeface="Comic Sans MS"/>
              </a:rPr>
              <a:t>de </a:t>
            </a:r>
            <a:r>
              <a:rPr sz="1950" spc="5" dirty="0">
                <a:solidFill>
                  <a:srgbClr val="FFFFFF"/>
                </a:solidFill>
                <a:latin typeface="Comic Sans MS"/>
                <a:cs typeface="Comic Sans MS"/>
              </a:rPr>
              <a:t>la </a:t>
            </a:r>
            <a:r>
              <a:rPr sz="1950" spc="-570" dirty="0">
                <a:solidFill>
                  <a:srgbClr val="FFFFFF"/>
                </a:solidFill>
                <a:latin typeface="Comic Sans MS"/>
                <a:cs typeface="Comic Sans MS"/>
              </a:rPr>
              <a:t> </a:t>
            </a:r>
            <a:r>
              <a:rPr sz="1950" spc="10" dirty="0">
                <a:solidFill>
                  <a:srgbClr val="FFFFFF"/>
                </a:solidFill>
                <a:latin typeface="Comic Sans MS"/>
                <a:cs typeface="Comic Sans MS"/>
              </a:rPr>
              <a:t>corteza </a:t>
            </a:r>
            <a:r>
              <a:rPr sz="1950" spc="15" dirty="0">
                <a:solidFill>
                  <a:srgbClr val="FFFFFF"/>
                </a:solidFill>
                <a:latin typeface="Comic Sans MS"/>
                <a:cs typeface="Comic Sans MS"/>
              </a:rPr>
              <a:t>o</a:t>
            </a:r>
            <a:r>
              <a:rPr sz="1950" spc="10" dirty="0">
                <a:solidFill>
                  <a:srgbClr val="FFFFFF"/>
                </a:solidFill>
                <a:latin typeface="Comic Sans MS"/>
                <a:cs typeface="Comic Sans MS"/>
              </a:rPr>
              <a:t> parte superior del</a:t>
            </a:r>
            <a:r>
              <a:rPr sz="1950" spc="5" dirty="0">
                <a:solidFill>
                  <a:srgbClr val="FFFFFF"/>
                </a:solidFill>
                <a:latin typeface="Comic Sans MS"/>
                <a:cs typeface="Comic Sans MS"/>
              </a:rPr>
              <a:t> </a:t>
            </a:r>
            <a:r>
              <a:rPr sz="1950" spc="10" dirty="0">
                <a:solidFill>
                  <a:srgbClr val="FFFFFF"/>
                </a:solidFill>
                <a:latin typeface="Comic Sans MS"/>
                <a:cs typeface="Comic Sans MS"/>
              </a:rPr>
              <a:t>manto.</a:t>
            </a:r>
            <a:endParaRPr sz="1950">
              <a:latin typeface="Comic Sans MS"/>
              <a:cs typeface="Comic Sans MS"/>
            </a:endParaRPr>
          </a:p>
        </p:txBody>
      </p:sp>
      <p:sp>
        <p:nvSpPr>
          <p:cNvPr id="3" name="object 3"/>
          <p:cNvSpPr txBox="1">
            <a:spLocks noGrp="1"/>
          </p:cNvSpPr>
          <p:nvPr>
            <p:ph type="title"/>
          </p:nvPr>
        </p:nvSpPr>
        <p:spPr>
          <a:xfrm>
            <a:off x="913753" y="233435"/>
            <a:ext cx="957580"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Magmas</a:t>
            </a:r>
            <a:endParaRPr sz="1950">
              <a:latin typeface="Comic Sans MS"/>
              <a:cs typeface="Comic Sans MS"/>
            </a:endParaRPr>
          </a:p>
        </p:txBody>
      </p:sp>
      <p:sp>
        <p:nvSpPr>
          <p:cNvPr id="4" name="object 4"/>
          <p:cNvSpPr txBox="1"/>
          <p:nvPr/>
        </p:nvSpPr>
        <p:spPr>
          <a:xfrm>
            <a:off x="1329037" y="1795547"/>
            <a:ext cx="8276590" cy="3886200"/>
          </a:xfrm>
          <a:prstGeom prst="rect">
            <a:avLst/>
          </a:prstGeom>
        </p:spPr>
        <p:txBody>
          <a:bodyPr vert="horz" wrap="square" lIns="0" tIns="17145" rIns="0" bIns="0" rtlCol="0">
            <a:spAutoFit/>
          </a:bodyPr>
          <a:lstStyle/>
          <a:p>
            <a:pPr marL="121920" algn="ctr">
              <a:lnSpc>
                <a:spcPct val="100000"/>
              </a:lnSpc>
              <a:spcBef>
                <a:spcPts val="135"/>
              </a:spcBef>
            </a:pPr>
            <a:r>
              <a:rPr sz="1950" b="1" spc="10" dirty="0">
                <a:solidFill>
                  <a:srgbClr val="FFFFFF"/>
                </a:solidFill>
                <a:latin typeface="Comic Sans MS"/>
                <a:cs typeface="Comic Sans MS"/>
              </a:rPr>
              <a:t>Características</a:t>
            </a:r>
            <a:r>
              <a:rPr sz="1950" b="1" dirty="0">
                <a:solidFill>
                  <a:srgbClr val="FFFFFF"/>
                </a:solidFill>
                <a:latin typeface="Comic Sans MS"/>
                <a:cs typeface="Comic Sans MS"/>
              </a:rPr>
              <a:t> </a:t>
            </a:r>
            <a:r>
              <a:rPr sz="1950" b="1" spc="10" dirty="0">
                <a:solidFill>
                  <a:srgbClr val="FFFFFF"/>
                </a:solidFill>
                <a:latin typeface="Comic Sans MS"/>
                <a:cs typeface="Comic Sans MS"/>
              </a:rPr>
              <a:t>del</a:t>
            </a:r>
            <a:r>
              <a:rPr sz="1950" b="1" spc="5" dirty="0">
                <a:solidFill>
                  <a:srgbClr val="FFFFFF"/>
                </a:solidFill>
                <a:latin typeface="Comic Sans MS"/>
                <a:cs typeface="Comic Sans MS"/>
              </a:rPr>
              <a:t> </a:t>
            </a:r>
            <a:r>
              <a:rPr sz="1950" b="1" spc="15" dirty="0">
                <a:solidFill>
                  <a:srgbClr val="FFFFFF"/>
                </a:solidFill>
                <a:latin typeface="Comic Sans MS"/>
                <a:cs typeface="Comic Sans MS"/>
              </a:rPr>
              <a:t>magma</a:t>
            </a:r>
            <a:endParaRPr sz="1950">
              <a:latin typeface="Comic Sans MS"/>
              <a:cs typeface="Comic Sans MS"/>
            </a:endParaRPr>
          </a:p>
          <a:p>
            <a:pPr>
              <a:lnSpc>
                <a:spcPct val="100000"/>
              </a:lnSpc>
              <a:spcBef>
                <a:spcPts val="65"/>
              </a:spcBef>
            </a:pPr>
            <a:endParaRPr sz="2050">
              <a:latin typeface="Comic Sans MS"/>
              <a:cs typeface="Comic Sans MS"/>
            </a:endParaRPr>
          </a:p>
          <a:p>
            <a:pPr marL="12700">
              <a:lnSpc>
                <a:spcPct val="100000"/>
              </a:lnSpc>
            </a:pPr>
            <a:r>
              <a:rPr sz="1950" b="1" spc="10" dirty="0">
                <a:solidFill>
                  <a:srgbClr val="FFFFFF"/>
                </a:solidFill>
                <a:latin typeface="Comic Sans MS"/>
                <a:cs typeface="Comic Sans MS"/>
              </a:rPr>
              <a:t>Composición</a:t>
            </a:r>
            <a:endParaRPr sz="1950">
              <a:latin typeface="Comic Sans MS"/>
              <a:cs typeface="Comic Sans MS"/>
            </a:endParaRPr>
          </a:p>
          <a:p>
            <a:pPr marL="524510">
              <a:lnSpc>
                <a:spcPct val="100000"/>
              </a:lnSpc>
              <a:spcBef>
                <a:spcPts val="290"/>
              </a:spcBef>
            </a:pPr>
            <a:r>
              <a:rPr sz="1950" spc="10" dirty="0">
                <a:solidFill>
                  <a:srgbClr val="FFFFFF"/>
                </a:solidFill>
                <a:latin typeface="Comic Sans MS"/>
                <a:cs typeface="Comic Sans MS"/>
              </a:rPr>
              <a:t>silicatada,</a:t>
            </a:r>
            <a:r>
              <a:rPr sz="1950" spc="5" dirty="0">
                <a:solidFill>
                  <a:srgbClr val="FFFFFF"/>
                </a:solidFill>
                <a:latin typeface="Comic Sans MS"/>
                <a:cs typeface="Comic Sans MS"/>
              </a:rPr>
              <a:t> </a:t>
            </a:r>
            <a:r>
              <a:rPr sz="1950" spc="10" dirty="0">
                <a:solidFill>
                  <a:srgbClr val="FFFFFF"/>
                </a:solidFill>
                <a:latin typeface="Comic Sans MS"/>
                <a:cs typeface="Comic Sans MS"/>
              </a:rPr>
              <a:t>Si,</a:t>
            </a:r>
            <a:r>
              <a:rPr sz="1950" dirty="0">
                <a:solidFill>
                  <a:srgbClr val="FFFFFF"/>
                </a:solidFill>
                <a:latin typeface="Comic Sans MS"/>
                <a:cs typeface="Comic Sans MS"/>
              </a:rPr>
              <a:t> </a:t>
            </a:r>
            <a:r>
              <a:rPr sz="1950" spc="10" dirty="0">
                <a:solidFill>
                  <a:srgbClr val="FFFFFF"/>
                </a:solidFill>
                <a:latin typeface="Comic Sans MS"/>
                <a:cs typeface="Comic Sans MS"/>
              </a:rPr>
              <a:t>Al,</a:t>
            </a:r>
            <a:r>
              <a:rPr sz="1950" dirty="0">
                <a:solidFill>
                  <a:srgbClr val="FFFFFF"/>
                </a:solidFill>
                <a:latin typeface="Comic Sans MS"/>
                <a:cs typeface="Comic Sans MS"/>
              </a:rPr>
              <a:t> </a:t>
            </a:r>
            <a:r>
              <a:rPr sz="1950" spc="10" dirty="0">
                <a:solidFill>
                  <a:srgbClr val="FFFFFF"/>
                </a:solidFill>
                <a:latin typeface="Comic Sans MS"/>
                <a:cs typeface="Comic Sans MS"/>
              </a:rPr>
              <a:t>Fe, </a:t>
            </a:r>
            <a:r>
              <a:rPr sz="1950" spc="15" dirty="0">
                <a:solidFill>
                  <a:srgbClr val="FFFFFF"/>
                </a:solidFill>
                <a:latin typeface="Comic Sans MS"/>
                <a:cs typeface="Comic Sans MS"/>
              </a:rPr>
              <a:t>Ca,</a:t>
            </a:r>
            <a:r>
              <a:rPr sz="1950" spc="5" dirty="0">
                <a:solidFill>
                  <a:srgbClr val="FFFFFF"/>
                </a:solidFill>
                <a:latin typeface="Comic Sans MS"/>
                <a:cs typeface="Comic Sans MS"/>
              </a:rPr>
              <a:t> </a:t>
            </a:r>
            <a:r>
              <a:rPr sz="1950" spc="20" dirty="0">
                <a:solidFill>
                  <a:srgbClr val="FFFFFF"/>
                </a:solidFill>
                <a:latin typeface="Comic Sans MS"/>
                <a:cs typeface="Comic Sans MS"/>
              </a:rPr>
              <a:t>Mg,</a:t>
            </a:r>
            <a:r>
              <a:rPr sz="1950" spc="5" dirty="0">
                <a:solidFill>
                  <a:srgbClr val="FFFFFF"/>
                </a:solidFill>
                <a:latin typeface="Comic Sans MS"/>
                <a:cs typeface="Comic Sans MS"/>
              </a:rPr>
              <a:t> </a:t>
            </a:r>
            <a:r>
              <a:rPr sz="1950" spc="15" dirty="0">
                <a:solidFill>
                  <a:srgbClr val="FFFFFF"/>
                </a:solidFill>
                <a:latin typeface="Comic Sans MS"/>
                <a:cs typeface="Comic Sans MS"/>
              </a:rPr>
              <a:t>Na,</a:t>
            </a:r>
            <a:r>
              <a:rPr sz="1950" spc="10" dirty="0">
                <a:solidFill>
                  <a:srgbClr val="FFFFFF"/>
                </a:solidFill>
                <a:latin typeface="Comic Sans MS"/>
                <a:cs typeface="Comic Sans MS"/>
              </a:rPr>
              <a:t> K,</a:t>
            </a:r>
            <a:r>
              <a:rPr sz="1950" spc="5" dirty="0">
                <a:solidFill>
                  <a:srgbClr val="FFFFFF"/>
                </a:solidFill>
                <a:latin typeface="Comic Sans MS"/>
                <a:cs typeface="Comic Sans MS"/>
              </a:rPr>
              <a:t> </a:t>
            </a:r>
            <a:r>
              <a:rPr sz="1950" spc="15" dirty="0">
                <a:solidFill>
                  <a:srgbClr val="FFFFFF"/>
                </a:solidFill>
                <a:latin typeface="Comic Sans MS"/>
                <a:cs typeface="Comic Sans MS"/>
              </a:rPr>
              <a:t>H,</a:t>
            </a:r>
            <a:r>
              <a:rPr sz="1950" spc="5" dirty="0">
                <a:solidFill>
                  <a:srgbClr val="FFFFFF"/>
                </a:solidFill>
                <a:latin typeface="Comic Sans MS"/>
                <a:cs typeface="Comic Sans MS"/>
              </a:rPr>
              <a:t> </a:t>
            </a:r>
            <a:r>
              <a:rPr sz="1950" spc="15" dirty="0">
                <a:solidFill>
                  <a:srgbClr val="FFFFFF"/>
                </a:solidFill>
                <a:latin typeface="Comic Sans MS"/>
                <a:cs typeface="Comic Sans MS"/>
              </a:rPr>
              <a:t>y</a:t>
            </a:r>
            <a:r>
              <a:rPr sz="1950" spc="5" dirty="0">
                <a:solidFill>
                  <a:srgbClr val="FFFFFF"/>
                </a:solidFill>
                <a:latin typeface="Comic Sans MS"/>
                <a:cs typeface="Comic Sans MS"/>
              </a:rPr>
              <a:t> </a:t>
            </a:r>
            <a:r>
              <a:rPr sz="1950" spc="10" dirty="0">
                <a:solidFill>
                  <a:srgbClr val="FFFFFF"/>
                </a:solidFill>
                <a:latin typeface="Comic Sans MS"/>
                <a:cs typeface="Comic Sans MS"/>
              </a:rPr>
              <a:t>O.</a:t>
            </a:r>
            <a:endParaRPr sz="1950">
              <a:latin typeface="Comic Sans MS"/>
              <a:cs typeface="Comic Sans MS"/>
            </a:endParaRPr>
          </a:p>
          <a:p>
            <a:pPr marR="499109" algn="ctr">
              <a:lnSpc>
                <a:spcPct val="100000"/>
              </a:lnSpc>
              <a:spcBef>
                <a:spcPts val="290"/>
              </a:spcBef>
            </a:pPr>
            <a:r>
              <a:rPr sz="1950" spc="10" dirty="0">
                <a:solidFill>
                  <a:srgbClr val="FFFFFF"/>
                </a:solidFill>
                <a:latin typeface="Comic Sans MS"/>
                <a:cs typeface="Comic Sans MS"/>
              </a:rPr>
              <a:t>SiO2:</a:t>
            </a:r>
            <a:endParaRPr sz="1950">
              <a:latin typeface="Comic Sans MS"/>
              <a:cs typeface="Comic Sans MS"/>
            </a:endParaRPr>
          </a:p>
          <a:p>
            <a:pPr marL="1531620" marR="814705">
              <a:lnSpc>
                <a:spcPts val="2150"/>
              </a:lnSpc>
              <a:spcBef>
                <a:spcPts val="520"/>
              </a:spcBef>
              <a:buClr>
                <a:srgbClr val="00CCFF"/>
              </a:buClr>
              <a:buSzPct val="107692"/>
              <a:buFont typeface="Wingdings"/>
              <a:buChar char=""/>
              <a:tabLst>
                <a:tab pos="1694814" algn="l"/>
              </a:tabLst>
            </a:pPr>
            <a:r>
              <a:rPr sz="1950" b="1" spc="10" dirty="0">
                <a:solidFill>
                  <a:srgbClr val="FFFFFF"/>
                </a:solidFill>
                <a:latin typeface="Comic Sans MS"/>
                <a:cs typeface="Comic Sans MS"/>
              </a:rPr>
              <a:t>básico</a:t>
            </a:r>
            <a:r>
              <a:rPr sz="1950" b="1" spc="15" dirty="0">
                <a:solidFill>
                  <a:srgbClr val="FFFFFF"/>
                </a:solidFill>
                <a:latin typeface="Comic Sans MS"/>
                <a:cs typeface="Comic Sans MS"/>
              </a:rPr>
              <a:t>s</a:t>
            </a:r>
            <a:r>
              <a:rPr sz="1950" b="1" spc="-250" dirty="0">
                <a:solidFill>
                  <a:srgbClr val="FFFFFF"/>
                </a:solidFill>
                <a:latin typeface="Comic Sans MS"/>
                <a:cs typeface="Comic Sans MS"/>
              </a:rPr>
              <a:t> </a:t>
            </a:r>
            <a:r>
              <a:rPr sz="1950" spc="10" dirty="0">
                <a:solidFill>
                  <a:srgbClr val="FFFFFF"/>
                </a:solidFill>
                <a:latin typeface="Comic Sans MS"/>
                <a:cs typeface="Comic Sans MS"/>
              </a:rPr>
              <a:t>(basálticos,</a:t>
            </a:r>
            <a:r>
              <a:rPr sz="1950" spc="5" dirty="0">
                <a:solidFill>
                  <a:srgbClr val="FFFFFF"/>
                </a:solidFill>
                <a:latin typeface="Comic Sans MS"/>
                <a:cs typeface="Comic Sans MS"/>
              </a:rPr>
              <a:t> </a:t>
            </a:r>
            <a:r>
              <a:rPr sz="1950" spc="15" dirty="0">
                <a:solidFill>
                  <a:srgbClr val="FFFFFF"/>
                </a:solidFill>
                <a:latin typeface="Comic Sans MS"/>
                <a:cs typeface="Comic Sans MS"/>
              </a:rPr>
              <a:t>50</a:t>
            </a:r>
            <a:r>
              <a:rPr sz="1950" spc="25" dirty="0">
                <a:solidFill>
                  <a:srgbClr val="FFFFFF"/>
                </a:solidFill>
                <a:latin typeface="Comic Sans MS"/>
                <a:cs typeface="Comic Sans MS"/>
              </a:rPr>
              <a:t>%</a:t>
            </a:r>
            <a:r>
              <a:rPr sz="1950" spc="5" dirty="0">
                <a:solidFill>
                  <a:srgbClr val="FFFFFF"/>
                </a:solidFill>
                <a:latin typeface="Comic Sans MS"/>
                <a:cs typeface="Comic Sans MS"/>
              </a:rPr>
              <a:t> </a:t>
            </a:r>
            <a:r>
              <a:rPr sz="1950" spc="15" dirty="0">
                <a:solidFill>
                  <a:srgbClr val="FFFFFF"/>
                </a:solidFill>
                <a:latin typeface="Comic Sans MS"/>
                <a:cs typeface="Comic Sans MS"/>
              </a:rPr>
              <a:t>aprox.)</a:t>
            </a:r>
            <a:r>
              <a:rPr sz="1950" spc="5" dirty="0">
                <a:solidFill>
                  <a:srgbClr val="FFFFFF"/>
                </a:solidFill>
                <a:latin typeface="Comic Sans MS"/>
                <a:cs typeface="Comic Sans MS"/>
              </a:rPr>
              <a:t> </a:t>
            </a:r>
            <a:r>
              <a:rPr sz="1950" spc="15" dirty="0">
                <a:solidFill>
                  <a:srgbClr val="FFFFFF"/>
                </a:solidFill>
                <a:latin typeface="Comic Sans MS"/>
                <a:cs typeface="Comic Sans MS"/>
              </a:rPr>
              <a:t>80</a:t>
            </a:r>
            <a:r>
              <a:rPr sz="1950" spc="25" dirty="0">
                <a:solidFill>
                  <a:srgbClr val="FFFFFF"/>
                </a:solidFill>
                <a:latin typeface="Comic Sans MS"/>
                <a:cs typeface="Comic Sans MS"/>
              </a:rPr>
              <a:t>%</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volcanes  (hawaianos,</a:t>
            </a:r>
            <a:r>
              <a:rPr sz="1950" spc="5" dirty="0">
                <a:solidFill>
                  <a:srgbClr val="FFFFFF"/>
                </a:solidFill>
                <a:latin typeface="Comic Sans MS"/>
                <a:cs typeface="Comic Sans MS"/>
              </a:rPr>
              <a:t> </a:t>
            </a:r>
            <a:r>
              <a:rPr sz="1950" spc="10" dirty="0">
                <a:solidFill>
                  <a:srgbClr val="FFFFFF"/>
                </a:solidFill>
                <a:latin typeface="Comic Sans MS"/>
                <a:cs typeface="Comic Sans MS"/>
              </a:rPr>
              <a:t>Islandia)</a:t>
            </a:r>
            <a:endParaRPr sz="1950">
              <a:latin typeface="Comic Sans MS"/>
              <a:cs typeface="Comic Sans MS"/>
            </a:endParaRPr>
          </a:p>
          <a:p>
            <a:pPr>
              <a:lnSpc>
                <a:spcPct val="100000"/>
              </a:lnSpc>
              <a:spcBef>
                <a:spcPts val="45"/>
              </a:spcBef>
              <a:buClr>
                <a:srgbClr val="00CCFF"/>
              </a:buClr>
              <a:buFont typeface="Wingdings"/>
              <a:buChar char=""/>
            </a:pPr>
            <a:endParaRPr sz="2200">
              <a:latin typeface="Comic Sans MS"/>
              <a:cs typeface="Comic Sans MS"/>
            </a:endParaRPr>
          </a:p>
          <a:p>
            <a:pPr marL="1531620" marR="5080" indent="-635">
              <a:lnSpc>
                <a:spcPts val="2150"/>
              </a:lnSpc>
              <a:buClr>
                <a:srgbClr val="00CCFF"/>
              </a:buClr>
              <a:buSzPct val="107692"/>
              <a:buFont typeface="Wingdings"/>
              <a:buChar char=""/>
              <a:tabLst>
                <a:tab pos="1694814" algn="l"/>
              </a:tabLst>
            </a:pPr>
            <a:r>
              <a:rPr sz="1950" b="1" spc="10" dirty="0">
                <a:solidFill>
                  <a:srgbClr val="FFFFFF"/>
                </a:solidFill>
                <a:latin typeface="Comic Sans MS"/>
                <a:cs typeface="Comic Sans MS"/>
              </a:rPr>
              <a:t>intermedios</a:t>
            </a:r>
            <a:r>
              <a:rPr sz="1950" b="1" spc="-250" dirty="0">
                <a:solidFill>
                  <a:srgbClr val="FFFFFF"/>
                </a:solidFill>
                <a:latin typeface="Comic Sans MS"/>
                <a:cs typeface="Comic Sans MS"/>
              </a:rPr>
              <a:t> </a:t>
            </a:r>
            <a:r>
              <a:rPr sz="1950" spc="10" dirty="0">
                <a:solidFill>
                  <a:srgbClr val="FFFFFF"/>
                </a:solidFill>
                <a:latin typeface="Comic Sans MS"/>
                <a:cs typeface="Comic Sans MS"/>
              </a:rPr>
              <a:t>(andesíticos,</a:t>
            </a:r>
            <a:r>
              <a:rPr sz="1950" spc="5" dirty="0">
                <a:solidFill>
                  <a:srgbClr val="FFFFFF"/>
                </a:solidFill>
                <a:latin typeface="Comic Sans MS"/>
                <a:cs typeface="Comic Sans MS"/>
              </a:rPr>
              <a:t> </a:t>
            </a:r>
            <a:r>
              <a:rPr sz="1950" spc="20" dirty="0">
                <a:solidFill>
                  <a:srgbClr val="FFFFFF"/>
                </a:solidFill>
                <a:latin typeface="Comic Sans MS"/>
                <a:cs typeface="Comic Sans MS"/>
              </a:rPr>
              <a:t>60%</a:t>
            </a:r>
            <a:r>
              <a:rPr sz="1950" spc="10" dirty="0">
                <a:solidFill>
                  <a:srgbClr val="FFFFFF"/>
                </a:solidFill>
                <a:latin typeface="Comic Sans MS"/>
                <a:cs typeface="Comic Sans MS"/>
              </a:rPr>
              <a:t> </a:t>
            </a:r>
            <a:r>
              <a:rPr sz="1950" spc="15" dirty="0">
                <a:solidFill>
                  <a:srgbClr val="FFFFFF"/>
                </a:solidFill>
                <a:latin typeface="Comic Sans MS"/>
                <a:cs typeface="Comic Sans MS"/>
              </a:rPr>
              <a:t>aprox.)</a:t>
            </a:r>
            <a:r>
              <a:rPr sz="1950" spc="5" dirty="0">
                <a:solidFill>
                  <a:srgbClr val="FFFFFF"/>
                </a:solidFill>
                <a:latin typeface="Comic Sans MS"/>
                <a:cs typeface="Comic Sans MS"/>
              </a:rPr>
              <a:t> </a:t>
            </a:r>
            <a:r>
              <a:rPr sz="1950" spc="10" dirty="0">
                <a:solidFill>
                  <a:srgbClr val="FFFFFF"/>
                </a:solidFill>
                <a:latin typeface="Comic Sans MS"/>
                <a:cs typeface="Comic Sans MS"/>
              </a:rPr>
              <a:t>(Pinatubo, </a:t>
            </a:r>
            <a:r>
              <a:rPr sz="1950" spc="15" dirty="0">
                <a:solidFill>
                  <a:srgbClr val="FFFFFF"/>
                </a:solidFill>
                <a:latin typeface="Comic Sans MS"/>
                <a:cs typeface="Comic Sans MS"/>
              </a:rPr>
              <a:t>Mt.</a:t>
            </a:r>
            <a:r>
              <a:rPr sz="1950" spc="5" dirty="0">
                <a:solidFill>
                  <a:srgbClr val="FFFFFF"/>
                </a:solidFill>
                <a:latin typeface="Comic Sans MS"/>
                <a:cs typeface="Comic Sans MS"/>
              </a:rPr>
              <a:t> </a:t>
            </a:r>
            <a:r>
              <a:rPr sz="1950" spc="10" dirty="0">
                <a:solidFill>
                  <a:srgbClr val="FFFFFF"/>
                </a:solidFill>
                <a:latin typeface="Comic Sans MS"/>
                <a:cs typeface="Comic Sans MS"/>
              </a:rPr>
              <a:t>St. </a:t>
            </a:r>
            <a:r>
              <a:rPr sz="1950" spc="-565" dirty="0">
                <a:solidFill>
                  <a:srgbClr val="FFFFFF"/>
                </a:solidFill>
                <a:latin typeface="Comic Sans MS"/>
                <a:cs typeface="Comic Sans MS"/>
              </a:rPr>
              <a:t> </a:t>
            </a:r>
            <a:r>
              <a:rPr sz="1950" spc="10" dirty="0">
                <a:solidFill>
                  <a:srgbClr val="FFFFFF"/>
                </a:solidFill>
                <a:latin typeface="Comic Sans MS"/>
                <a:cs typeface="Comic Sans MS"/>
              </a:rPr>
              <a:t>Helena,</a:t>
            </a:r>
            <a:r>
              <a:rPr sz="1950" spc="5" dirty="0">
                <a:solidFill>
                  <a:srgbClr val="FFFFFF"/>
                </a:solidFill>
                <a:latin typeface="Comic Sans MS"/>
                <a:cs typeface="Comic Sans MS"/>
              </a:rPr>
              <a:t> </a:t>
            </a:r>
            <a:r>
              <a:rPr sz="1950" spc="15" dirty="0">
                <a:solidFill>
                  <a:srgbClr val="FFFFFF"/>
                </a:solidFill>
                <a:latin typeface="Comic Sans MS"/>
                <a:cs typeface="Comic Sans MS"/>
              </a:rPr>
              <a:t>Krakatoa)</a:t>
            </a:r>
            <a:endParaRPr sz="1950">
              <a:latin typeface="Comic Sans MS"/>
              <a:cs typeface="Comic Sans MS"/>
            </a:endParaRPr>
          </a:p>
          <a:p>
            <a:pPr>
              <a:lnSpc>
                <a:spcPct val="100000"/>
              </a:lnSpc>
              <a:spcBef>
                <a:spcPts val="50"/>
              </a:spcBef>
              <a:buClr>
                <a:srgbClr val="00CCFF"/>
              </a:buClr>
              <a:buFont typeface="Wingdings"/>
              <a:buChar char=""/>
            </a:pPr>
            <a:endParaRPr sz="1850">
              <a:latin typeface="Comic Sans MS"/>
              <a:cs typeface="Comic Sans MS"/>
            </a:endParaRPr>
          </a:p>
          <a:p>
            <a:pPr marL="1694180" indent="-163195">
              <a:lnSpc>
                <a:spcPct val="100000"/>
              </a:lnSpc>
              <a:buClr>
                <a:srgbClr val="00CCFF"/>
              </a:buClr>
              <a:buSzPct val="107692"/>
              <a:buFont typeface="Wingdings"/>
              <a:buChar char=""/>
              <a:tabLst>
                <a:tab pos="1694814" algn="l"/>
                <a:tab pos="5345430" algn="l"/>
              </a:tabLst>
            </a:pPr>
            <a:r>
              <a:rPr sz="1950" b="1" spc="10" dirty="0">
                <a:solidFill>
                  <a:srgbClr val="FFFFFF"/>
                </a:solidFill>
                <a:latin typeface="Comic Sans MS"/>
                <a:cs typeface="Comic Sans MS"/>
              </a:rPr>
              <a:t>ácidos</a:t>
            </a:r>
            <a:r>
              <a:rPr sz="1950" b="1" spc="-229" dirty="0">
                <a:solidFill>
                  <a:srgbClr val="FFFFFF"/>
                </a:solidFill>
                <a:latin typeface="Comic Sans MS"/>
                <a:cs typeface="Comic Sans MS"/>
              </a:rPr>
              <a:t> </a:t>
            </a:r>
            <a:r>
              <a:rPr sz="1950" spc="5" dirty="0">
                <a:solidFill>
                  <a:srgbClr val="FFFFFF"/>
                </a:solidFill>
                <a:latin typeface="Comic Sans MS"/>
                <a:cs typeface="Comic Sans MS"/>
              </a:rPr>
              <a:t>(riolíticos,</a:t>
            </a:r>
            <a:r>
              <a:rPr sz="1950" spc="40" dirty="0">
                <a:solidFill>
                  <a:srgbClr val="FFFFFF"/>
                </a:solidFill>
                <a:latin typeface="Comic Sans MS"/>
                <a:cs typeface="Comic Sans MS"/>
              </a:rPr>
              <a:t> </a:t>
            </a:r>
            <a:r>
              <a:rPr sz="1950" spc="15" dirty="0">
                <a:solidFill>
                  <a:srgbClr val="FFFFFF"/>
                </a:solidFill>
                <a:latin typeface="Comic Sans MS"/>
                <a:cs typeface="Comic Sans MS"/>
              </a:rPr>
              <a:t>70%)</a:t>
            </a:r>
            <a:r>
              <a:rPr sz="1950" spc="40" dirty="0">
                <a:solidFill>
                  <a:srgbClr val="FFFFFF"/>
                </a:solidFill>
                <a:latin typeface="Comic Sans MS"/>
                <a:cs typeface="Comic Sans MS"/>
              </a:rPr>
              <a:t> </a:t>
            </a:r>
            <a:r>
              <a:rPr sz="1950" spc="10" dirty="0">
                <a:solidFill>
                  <a:srgbClr val="FFFFFF"/>
                </a:solidFill>
                <a:latin typeface="Comic Sans MS"/>
                <a:cs typeface="Comic Sans MS"/>
              </a:rPr>
              <a:t>aprox.	(Parque</a:t>
            </a:r>
            <a:r>
              <a:rPr sz="1950" spc="-20" dirty="0">
                <a:solidFill>
                  <a:srgbClr val="FFFFFF"/>
                </a:solidFill>
                <a:latin typeface="Comic Sans MS"/>
                <a:cs typeface="Comic Sans MS"/>
              </a:rPr>
              <a:t> </a:t>
            </a:r>
            <a:r>
              <a:rPr sz="1950" spc="10" dirty="0">
                <a:solidFill>
                  <a:srgbClr val="FFFFFF"/>
                </a:solidFill>
                <a:latin typeface="Comic Sans MS"/>
                <a:cs typeface="Comic Sans MS"/>
              </a:rPr>
              <a:t>Yellowstone)</a:t>
            </a:r>
            <a:endParaRPr sz="1950">
              <a:latin typeface="Comic Sans MS"/>
              <a:cs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4621" y="453644"/>
            <a:ext cx="3247390"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rPr>
              <a:t>Características</a:t>
            </a:r>
            <a:r>
              <a:rPr sz="1950" dirty="0">
                <a:solidFill>
                  <a:srgbClr val="FFFFFF"/>
                </a:solidFill>
              </a:rPr>
              <a:t> </a:t>
            </a:r>
            <a:r>
              <a:rPr sz="1950" spc="10" dirty="0">
                <a:solidFill>
                  <a:srgbClr val="FFFFFF"/>
                </a:solidFill>
              </a:rPr>
              <a:t>del</a:t>
            </a:r>
            <a:r>
              <a:rPr sz="1950" dirty="0">
                <a:solidFill>
                  <a:srgbClr val="FFFFFF"/>
                </a:solidFill>
              </a:rPr>
              <a:t> </a:t>
            </a:r>
            <a:r>
              <a:rPr sz="1950" spc="15" dirty="0">
                <a:solidFill>
                  <a:srgbClr val="FFFFFF"/>
                </a:solidFill>
              </a:rPr>
              <a:t>magma</a:t>
            </a:r>
            <a:endParaRPr sz="1950"/>
          </a:p>
        </p:txBody>
      </p:sp>
      <p:sp>
        <p:nvSpPr>
          <p:cNvPr id="3" name="object 3"/>
          <p:cNvSpPr txBox="1"/>
          <p:nvPr/>
        </p:nvSpPr>
        <p:spPr>
          <a:xfrm>
            <a:off x="1329056" y="757066"/>
            <a:ext cx="5141595" cy="5547360"/>
          </a:xfrm>
          <a:prstGeom prst="rect">
            <a:avLst/>
          </a:prstGeom>
        </p:spPr>
        <p:txBody>
          <a:bodyPr vert="horz" wrap="square" lIns="0" tIns="48260" rIns="0" bIns="0" rtlCol="0">
            <a:spAutoFit/>
          </a:bodyPr>
          <a:lstStyle/>
          <a:p>
            <a:pPr marL="12700">
              <a:lnSpc>
                <a:spcPct val="100000"/>
              </a:lnSpc>
              <a:spcBef>
                <a:spcPts val="380"/>
              </a:spcBef>
            </a:pPr>
            <a:r>
              <a:rPr sz="1950" b="1" spc="15" dirty="0">
                <a:solidFill>
                  <a:srgbClr val="FFFFFF"/>
                </a:solidFill>
                <a:latin typeface="Comic Sans MS"/>
                <a:cs typeface="Comic Sans MS"/>
              </a:rPr>
              <a:t>Gases</a:t>
            </a:r>
            <a:r>
              <a:rPr sz="1950" b="1" spc="-15" dirty="0">
                <a:solidFill>
                  <a:srgbClr val="FFFFFF"/>
                </a:solidFill>
                <a:latin typeface="Comic Sans MS"/>
                <a:cs typeface="Comic Sans MS"/>
              </a:rPr>
              <a:t> </a:t>
            </a:r>
            <a:r>
              <a:rPr sz="1950" b="1" spc="15" dirty="0">
                <a:solidFill>
                  <a:srgbClr val="FFFFFF"/>
                </a:solidFill>
                <a:latin typeface="Comic Sans MS"/>
                <a:cs typeface="Comic Sans MS"/>
              </a:rPr>
              <a:t>en</a:t>
            </a:r>
            <a:r>
              <a:rPr sz="1950" b="1" spc="-15" dirty="0">
                <a:solidFill>
                  <a:srgbClr val="FFFFFF"/>
                </a:solidFill>
                <a:latin typeface="Comic Sans MS"/>
                <a:cs typeface="Comic Sans MS"/>
              </a:rPr>
              <a:t> </a:t>
            </a:r>
            <a:r>
              <a:rPr sz="1950" b="1" spc="10" dirty="0">
                <a:solidFill>
                  <a:srgbClr val="FFFFFF"/>
                </a:solidFill>
                <a:latin typeface="Comic Sans MS"/>
                <a:cs typeface="Comic Sans MS"/>
              </a:rPr>
              <a:t>disolución</a:t>
            </a:r>
            <a:endParaRPr sz="1950">
              <a:latin typeface="Comic Sans MS"/>
              <a:cs typeface="Comic Sans MS"/>
            </a:endParaRPr>
          </a:p>
          <a:p>
            <a:pPr marL="2539365">
              <a:lnSpc>
                <a:spcPct val="100000"/>
              </a:lnSpc>
              <a:spcBef>
                <a:spcPts val="285"/>
              </a:spcBef>
            </a:pPr>
            <a:r>
              <a:rPr sz="1950" spc="10" dirty="0">
                <a:solidFill>
                  <a:srgbClr val="FFFFFF"/>
                </a:solidFill>
                <a:latin typeface="Comic Sans MS"/>
                <a:cs typeface="Comic Sans MS"/>
              </a:rPr>
              <a:t>entre</a:t>
            </a:r>
            <a:r>
              <a:rPr sz="1950" spc="-10" dirty="0">
                <a:solidFill>
                  <a:srgbClr val="FFFFFF"/>
                </a:solidFill>
                <a:latin typeface="Comic Sans MS"/>
                <a:cs typeface="Comic Sans MS"/>
              </a:rPr>
              <a:t> </a:t>
            </a:r>
            <a:r>
              <a:rPr sz="1950" spc="10" dirty="0">
                <a:solidFill>
                  <a:srgbClr val="FFFFFF"/>
                </a:solidFill>
                <a:latin typeface="Comic Sans MS"/>
                <a:cs typeface="Comic Sans MS"/>
              </a:rPr>
              <a:t>el</a:t>
            </a:r>
            <a:r>
              <a:rPr sz="1950" spc="-5" dirty="0">
                <a:solidFill>
                  <a:srgbClr val="FFFFFF"/>
                </a:solidFill>
                <a:latin typeface="Comic Sans MS"/>
                <a:cs typeface="Comic Sans MS"/>
              </a:rPr>
              <a:t> </a:t>
            </a:r>
            <a:r>
              <a:rPr sz="1950" spc="15" dirty="0">
                <a:solidFill>
                  <a:srgbClr val="FFFFFF"/>
                </a:solidFill>
                <a:latin typeface="Comic Sans MS"/>
                <a:cs typeface="Comic Sans MS"/>
              </a:rPr>
              <a:t>1</a:t>
            </a:r>
            <a:r>
              <a:rPr sz="1950" spc="-5" dirty="0">
                <a:solidFill>
                  <a:srgbClr val="FFFFFF"/>
                </a:solidFill>
                <a:latin typeface="Comic Sans MS"/>
                <a:cs typeface="Comic Sans MS"/>
              </a:rPr>
              <a:t> </a:t>
            </a:r>
            <a:r>
              <a:rPr sz="1950" spc="15" dirty="0">
                <a:solidFill>
                  <a:srgbClr val="FFFFFF"/>
                </a:solidFill>
                <a:latin typeface="Comic Sans MS"/>
                <a:cs typeface="Comic Sans MS"/>
              </a:rPr>
              <a:t>y</a:t>
            </a:r>
            <a:r>
              <a:rPr sz="1950" spc="-5" dirty="0">
                <a:solidFill>
                  <a:srgbClr val="FFFFFF"/>
                </a:solidFill>
                <a:latin typeface="Comic Sans MS"/>
                <a:cs typeface="Comic Sans MS"/>
              </a:rPr>
              <a:t> </a:t>
            </a:r>
            <a:r>
              <a:rPr sz="1950" spc="10" dirty="0">
                <a:solidFill>
                  <a:srgbClr val="FFFFFF"/>
                </a:solidFill>
                <a:latin typeface="Comic Sans MS"/>
                <a:cs typeface="Comic Sans MS"/>
              </a:rPr>
              <a:t>el</a:t>
            </a:r>
            <a:r>
              <a:rPr sz="1950" spc="-5" dirty="0">
                <a:solidFill>
                  <a:srgbClr val="FFFFFF"/>
                </a:solidFill>
                <a:latin typeface="Comic Sans MS"/>
                <a:cs typeface="Comic Sans MS"/>
              </a:rPr>
              <a:t> </a:t>
            </a:r>
            <a:r>
              <a:rPr sz="1950" spc="20" dirty="0">
                <a:solidFill>
                  <a:srgbClr val="FFFFFF"/>
                </a:solidFill>
                <a:latin typeface="Comic Sans MS"/>
                <a:cs typeface="Comic Sans MS"/>
              </a:rPr>
              <a:t>6%</a:t>
            </a:r>
            <a:endParaRPr sz="1950">
              <a:latin typeface="Comic Sans MS"/>
              <a:cs typeface="Comic Sans MS"/>
            </a:endParaRPr>
          </a:p>
          <a:p>
            <a:pPr marL="686435" indent="-162560">
              <a:lnSpc>
                <a:spcPts val="2635"/>
              </a:lnSpc>
              <a:spcBef>
                <a:spcPts val="45"/>
              </a:spcBef>
              <a:buClr>
                <a:srgbClr val="00CCFF"/>
              </a:buClr>
              <a:buSzPct val="107692"/>
              <a:buFont typeface="Wingdings"/>
              <a:buChar char=""/>
              <a:tabLst>
                <a:tab pos="687070" algn="l"/>
              </a:tabLst>
            </a:pPr>
            <a:r>
              <a:rPr sz="1950" spc="15" dirty="0">
                <a:solidFill>
                  <a:srgbClr val="FFFFFF"/>
                </a:solidFill>
                <a:latin typeface="Comic Sans MS"/>
                <a:cs typeface="Comic Sans MS"/>
              </a:rPr>
              <a:t>Vapor</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5" dirty="0">
                <a:solidFill>
                  <a:srgbClr val="FFFFFF"/>
                </a:solidFill>
                <a:latin typeface="Comic Sans MS"/>
                <a:cs typeface="Comic Sans MS"/>
              </a:rPr>
              <a:t>agua</a:t>
            </a:r>
            <a:r>
              <a:rPr sz="1950" spc="-5" dirty="0">
                <a:solidFill>
                  <a:srgbClr val="FFFFFF"/>
                </a:solidFill>
                <a:latin typeface="Comic Sans MS"/>
                <a:cs typeface="Comic Sans MS"/>
              </a:rPr>
              <a:t> </a:t>
            </a:r>
            <a:r>
              <a:rPr sz="1950" spc="15" dirty="0">
                <a:solidFill>
                  <a:srgbClr val="FFFFFF"/>
                </a:solidFill>
                <a:latin typeface="Comic Sans MS"/>
                <a:cs typeface="Comic Sans MS"/>
              </a:rPr>
              <a:t>(70%)</a:t>
            </a:r>
            <a:endParaRPr sz="1950">
              <a:latin typeface="Comic Sans MS"/>
              <a:cs typeface="Comic Sans MS"/>
            </a:endParaRPr>
          </a:p>
          <a:p>
            <a:pPr marL="686435" indent="-162560">
              <a:lnSpc>
                <a:spcPts val="2630"/>
              </a:lnSpc>
              <a:buClr>
                <a:srgbClr val="00CCFF"/>
              </a:buClr>
              <a:buSzPct val="107692"/>
              <a:buFont typeface="Wingdings"/>
              <a:buChar char=""/>
              <a:tabLst>
                <a:tab pos="687070" algn="l"/>
              </a:tabLst>
            </a:pPr>
            <a:r>
              <a:rPr sz="1950" spc="15" dirty="0">
                <a:solidFill>
                  <a:srgbClr val="FFFFFF"/>
                </a:solidFill>
                <a:latin typeface="Comic Sans MS"/>
                <a:cs typeface="Comic Sans MS"/>
              </a:rPr>
              <a:t>Dióxido</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5" dirty="0">
                <a:solidFill>
                  <a:srgbClr val="FFFFFF"/>
                </a:solidFill>
                <a:latin typeface="Comic Sans MS"/>
                <a:cs typeface="Comic Sans MS"/>
              </a:rPr>
              <a:t>Carbono</a:t>
            </a:r>
            <a:r>
              <a:rPr sz="1950" spc="5" dirty="0">
                <a:solidFill>
                  <a:srgbClr val="FFFFFF"/>
                </a:solidFill>
                <a:latin typeface="Comic Sans MS"/>
                <a:cs typeface="Comic Sans MS"/>
              </a:rPr>
              <a:t> </a:t>
            </a:r>
            <a:r>
              <a:rPr sz="1950" spc="15" dirty="0">
                <a:solidFill>
                  <a:srgbClr val="FFFFFF"/>
                </a:solidFill>
                <a:latin typeface="Comic Sans MS"/>
                <a:cs typeface="Comic Sans MS"/>
              </a:rPr>
              <a:t>(CO2)</a:t>
            </a:r>
            <a:r>
              <a:rPr sz="1950" spc="5" dirty="0">
                <a:solidFill>
                  <a:srgbClr val="FFFFFF"/>
                </a:solidFill>
                <a:latin typeface="Comic Sans MS"/>
                <a:cs typeface="Comic Sans MS"/>
              </a:rPr>
              <a:t> </a:t>
            </a:r>
            <a:r>
              <a:rPr sz="1950" spc="10" dirty="0">
                <a:solidFill>
                  <a:srgbClr val="FFFFFF"/>
                </a:solidFill>
                <a:latin typeface="Comic Sans MS"/>
                <a:cs typeface="Comic Sans MS"/>
              </a:rPr>
              <a:t>(15%)</a:t>
            </a:r>
            <a:endParaRPr sz="1950">
              <a:latin typeface="Comic Sans MS"/>
              <a:cs typeface="Comic Sans MS"/>
            </a:endParaRPr>
          </a:p>
          <a:p>
            <a:pPr marL="686435" indent="-162560">
              <a:lnSpc>
                <a:spcPts val="2630"/>
              </a:lnSpc>
              <a:buClr>
                <a:srgbClr val="00CCFF"/>
              </a:buClr>
              <a:buSzPct val="107692"/>
              <a:buFont typeface="Wingdings"/>
              <a:buChar char=""/>
              <a:tabLst>
                <a:tab pos="687070" algn="l"/>
              </a:tabLst>
            </a:pPr>
            <a:r>
              <a:rPr sz="1950" spc="10" dirty="0">
                <a:solidFill>
                  <a:srgbClr val="FFFFFF"/>
                </a:solidFill>
                <a:latin typeface="Comic Sans MS"/>
                <a:cs typeface="Comic Sans MS"/>
              </a:rPr>
              <a:t>Nitrógeno</a:t>
            </a:r>
            <a:r>
              <a:rPr sz="1950" spc="-15" dirty="0">
                <a:solidFill>
                  <a:srgbClr val="FFFFFF"/>
                </a:solidFill>
                <a:latin typeface="Comic Sans MS"/>
                <a:cs typeface="Comic Sans MS"/>
              </a:rPr>
              <a:t> </a:t>
            </a:r>
            <a:r>
              <a:rPr sz="1950" spc="10" dirty="0">
                <a:solidFill>
                  <a:srgbClr val="FFFFFF"/>
                </a:solidFill>
                <a:latin typeface="Comic Sans MS"/>
                <a:cs typeface="Comic Sans MS"/>
              </a:rPr>
              <a:t>(5%)</a:t>
            </a:r>
            <a:endParaRPr sz="1950">
              <a:latin typeface="Comic Sans MS"/>
              <a:cs typeface="Comic Sans MS"/>
            </a:endParaRPr>
          </a:p>
          <a:p>
            <a:pPr marL="686435" indent="-162560">
              <a:lnSpc>
                <a:spcPts val="2630"/>
              </a:lnSpc>
              <a:buClr>
                <a:srgbClr val="00CCFF"/>
              </a:buClr>
              <a:buSzPct val="107692"/>
              <a:buFont typeface="Wingdings"/>
              <a:buChar char=""/>
              <a:tabLst>
                <a:tab pos="687070" algn="l"/>
              </a:tabLst>
            </a:pPr>
            <a:r>
              <a:rPr sz="1950" spc="10" dirty="0">
                <a:solidFill>
                  <a:srgbClr val="FFFFFF"/>
                </a:solidFill>
                <a:latin typeface="Comic Sans MS"/>
                <a:cs typeface="Comic Sans MS"/>
              </a:rPr>
              <a:t>Sulfuros</a:t>
            </a:r>
            <a:r>
              <a:rPr sz="1950" spc="-25" dirty="0">
                <a:solidFill>
                  <a:srgbClr val="FFFFFF"/>
                </a:solidFill>
                <a:latin typeface="Comic Sans MS"/>
                <a:cs typeface="Comic Sans MS"/>
              </a:rPr>
              <a:t> </a:t>
            </a:r>
            <a:r>
              <a:rPr sz="1950" spc="10" dirty="0">
                <a:solidFill>
                  <a:srgbClr val="FFFFFF"/>
                </a:solidFill>
                <a:latin typeface="Comic Sans MS"/>
                <a:cs typeface="Comic Sans MS"/>
              </a:rPr>
              <a:t>(5%)</a:t>
            </a:r>
            <a:endParaRPr sz="1950">
              <a:latin typeface="Comic Sans MS"/>
              <a:cs typeface="Comic Sans MS"/>
            </a:endParaRPr>
          </a:p>
          <a:p>
            <a:pPr marL="686435" indent="-162560">
              <a:lnSpc>
                <a:spcPts val="2635"/>
              </a:lnSpc>
              <a:buClr>
                <a:srgbClr val="00CCFF"/>
              </a:buClr>
              <a:buSzPct val="107692"/>
              <a:buFont typeface="Wingdings"/>
              <a:buChar char=""/>
              <a:tabLst>
                <a:tab pos="687070" algn="l"/>
              </a:tabLst>
            </a:pPr>
            <a:r>
              <a:rPr sz="1950" spc="10" dirty="0">
                <a:solidFill>
                  <a:srgbClr val="FFFFFF"/>
                </a:solidFill>
                <a:latin typeface="Comic Sans MS"/>
                <a:cs typeface="Comic Sans MS"/>
              </a:rPr>
              <a:t>Cl,</a:t>
            </a:r>
            <a:r>
              <a:rPr sz="1950" spc="-5" dirty="0">
                <a:solidFill>
                  <a:srgbClr val="FFFFFF"/>
                </a:solidFill>
                <a:latin typeface="Comic Sans MS"/>
                <a:cs typeface="Comic Sans MS"/>
              </a:rPr>
              <a:t> </a:t>
            </a:r>
            <a:r>
              <a:rPr sz="1950" spc="10" dirty="0">
                <a:solidFill>
                  <a:srgbClr val="FFFFFF"/>
                </a:solidFill>
                <a:latin typeface="Comic Sans MS"/>
                <a:cs typeface="Comic Sans MS"/>
              </a:rPr>
              <a:t>Hidrógeno</a:t>
            </a:r>
            <a:r>
              <a:rPr sz="1950" spc="-10" dirty="0">
                <a:solidFill>
                  <a:srgbClr val="FFFFFF"/>
                </a:solidFill>
                <a:latin typeface="Comic Sans MS"/>
                <a:cs typeface="Comic Sans MS"/>
              </a:rPr>
              <a:t> </a:t>
            </a:r>
            <a:r>
              <a:rPr sz="1950" spc="15" dirty="0">
                <a:solidFill>
                  <a:srgbClr val="FFFFFF"/>
                </a:solidFill>
                <a:latin typeface="Comic Sans MS"/>
                <a:cs typeface="Comic Sans MS"/>
              </a:rPr>
              <a:t>y</a:t>
            </a:r>
            <a:r>
              <a:rPr sz="1950" dirty="0">
                <a:solidFill>
                  <a:srgbClr val="FFFFFF"/>
                </a:solidFill>
                <a:latin typeface="Comic Sans MS"/>
                <a:cs typeface="Comic Sans MS"/>
              </a:rPr>
              <a:t> </a:t>
            </a:r>
            <a:r>
              <a:rPr sz="1950" spc="15" dirty="0">
                <a:solidFill>
                  <a:srgbClr val="FFFFFF"/>
                </a:solidFill>
                <a:latin typeface="Comic Sans MS"/>
                <a:cs typeface="Comic Sans MS"/>
              </a:rPr>
              <a:t>Argón</a:t>
            </a:r>
            <a:endParaRPr sz="1950">
              <a:latin typeface="Comic Sans MS"/>
              <a:cs typeface="Comic Sans MS"/>
            </a:endParaRPr>
          </a:p>
          <a:p>
            <a:pPr>
              <a:lnSpc>
                <a:spcPct val="100000"/>
              </a:lnSpc>
              <a:spcBef>
                <a:spcPts val="15"/>
              </a:spcBef>
            </a:pPr>
            <a:endParaRPr sz="3050">
              <a:latin typeface="Comic Sans MS"/>
              <a:cs typeface="Comic Sans MS"/>
            </a:endParaRPr>
          </a:p>
          <a:p>
            <a:pPr marL="104775">
              <a:lnSpc>
                <a:spcPct val="100000"/>
              </a:lnSpc>
            </a:pPr>
            <a:r>
              <a:rPr sz="1950" b="1" spc="15" dirty="0">
                <a:solidFill>
                  <a:srgbClr val="FFFFFF"/>
                </a:solidFill>
                <a:latin typeface="Comic Sans MS"/>
                <a:cs typeface="Comic Sans MS"/>
              </a:rPr>
              <a:t>Temperatura</a:t>
            </a:r>
            <a:endParaRPr sz="1950">
              <a:latin typeface="Comic Sans MS"/>
              <a:cs typeface="Comic Sans MS"/>
            </a:endParaRPr>
          </a:p>
          <a:p>
            <a:pPr marL="1111885" marR="1527810">
              <a:lnSpc>
                <a:spcPct val="112300"/>
              </a:lnSpc>
              <a:spcBef>
                <a:spcPts val="5"/>
              </a:spcBef>
            </a:pPr>
            <a:r>
              <a:rPr sz="1950" spc="10" dirty="0">
                <a:solidFill>
                  <a:srgbClr val="FFFFFF"/>
                </a:solidFill>
                <a:latin typeface="Comic Sans MS"/>
                <a:cs typeface="Comic Sans MS"/>
              </a:rPr>
              <a:t>básicos </a:t>
            </a:r>
            <a:r>
              <a:rPr sz="1950" spc="5" dirty="0">
                <a:solidFill>
                  <a:srgbClr val="FFFFFF"/>
                </a:solidFill>
                <a:latin typeface="Comic Sans MS"/>
                <a:cs typeface="Comic Sans MS"/>
              </a:rPr>
              <a:t>(p.f. </a:t>
            </a:r>
            <a:r>
              <a:rPr sz="1950" spc="15" dirty="0">
                <a:solidFill>
                  <a:srgbClr val="FFFFFF"/>
                </a:solidFill>
                <a:latin typeface="Comic Sans MS"/>
                <a:cs typeface="Comic Sans MS"/>
              </a:rPr>
              <a:t>1400 </a:t>
            </a:r>
            <a:r>
              <a:rPr sz="1950" spc="10" dirty="0">
                <a:solidFill>
                  <a:srgbClr val="FFFFFF"/>
                </a:solidFill>
                <a:latin typeface="Comic Sans MS"/>
                <a:cs typeface="Comic Sans MS"/>
              </a:rPr>
              <a:t>ºC) </a:t>
            </a:r>
            <a:r>
              <a:rPr sz="1950" spc="-570" dirty="0">
                <a:solidFill>
                  <a:srgbClr val="FFFFFF"/>
                </a:solidFill>
                <a:latin typeface="Comic Sans MS"/>
                <a:cs typeface="Comic Sans MS"/>
              </a:rPr>
              <a:t> </a:t>
            </a:r>
            <a:r>
              <a:rPr sz="1950" spc="15" dirty="0">
                <a:solidFill>
                  <a:srgbClr val="FFFFFF"/>
                </a:solidFill>
                <a:latin typeface="Comic Sans MS"/>
                <a:cs typeface="Comic Sans MS"/>
              </a:rPr>
              <a:t>ácidos</a:t>
            </a:r>
            <a:r>
              <a:rPr sz="1950" dirty="0">
                <a:solidFill>
                  <a:srgbClr val="FFFFFF"/>
                </a:solidFill>
                <a:latin typeface="Comic Sans MS"/>
                <a:cs typeface="Comic Sans MS"/>
              </a:rPr>
              <a:t> </a:t>
            </a:r>
            <a:r>
              <a:rPr sz="1950" spc="5" dirty="0">
                <a:solidFill>
                  <a:srgbClr val="FFFFFF"/>
                </a:solidFill>
                <a:latin typeface="Comic Sans MS"/>
                <a:cs typeface="Comic Sans MS"/>
              </a:rPr>
              <a:t>(p.f.</a:t>
            </a:r>
            <a:r>
              <a:rPr sz="1950" dirty="0">
                <a:solidFill>
                  <a:srgbClr val="FFFFFF"/>
                </a:solidFill>
                <a:latin typeface="Comic Sans MS"/>
                <a:cs typeface="Comic Sans MS"/>
              </a:rPr>
              <a:t> </a:t>
            </a:r>
            <a:r>
              <a:rPr sz="1950" spc="15" dirty="0">
                <a:solidFill>
                  <a:srgbClr val="FFFFFF"/>
                </a:solidFill>
                <a:latin typeface="Comic Sans MS"/>
                <a:cs typeface="Comic Sans MS"/>
              </a:rPr>
              <a:t>800</a:t>
            </a:r>
            <a:r>
              <a:rPr sz="1950" dirty="0">
                <a:solidFill>
                  <a:srgbClr val="FFFFFF"/>
                </a:solidFill>
                <a:latin typeface="Comic Sans MS"/>
                <a:cs typeface="Comic Sans MS"/>
              </a:rPr>
              <a:t> </a:t>
            </a:r>
            <a:r>
              <a:rPr sz="1950" spc="10" dirty="0">
                <a:solidFill>
                  <a:srgbClr val="FFFFFF"/>
                </a:solidFill>
                <a:latin typeface="Comic Sans MS"/>
                <a:cs typeface="Comic Sans MS"/>
              </a:rPr>
              <a:t>ºC).</a:t>
            </a:r>
            <a:endParaRPr sz="1950">
              <a:latin typeface="Comic Sans MS"/>
              <a:cs typeface="Comic Sans MS"/>
            </a:endParaRPr>
          </a:p>
          <a:p>
            <a:pPr>
              <a:lnSpc>
                <a:spcPct val="100000"/>
              </a:lnSpc>
              <a:spcBef>
                <a:spcPts val="65"/>
              </a:spcBef>
            </a:pPr>
            <a:endParaRPr sz="2050">
              <a:latin typeface="Comic Sans MS"/>
              <a:cs typeface="Comic Sans MS"/>
            </a:endParaRPr>
          </a:p>
          <a:p>
            <a:pPr marL="104775">
              <a:lnSpc>
                <a:spcPct val="100000"/>
              </a:lnSpc>
            </a:pPr>
            <a:r>
              <a:rPr sz="1950" b="1" spc="10" dirty="0">
                <a:solidFill>
                  <a:srgbClr val="FFFFFF"/>
                </a:solidFill>
                <a:latin typeface="Comic Sans MS"/>
                <a:cs typeface="Comic Sans MS"/>
              </a:rPr>
              <a:t>Viscosidad</a:t>
            </a:r>
            <a:endParaRPr sz="1950">
              <a:latin typeface="Comic Sans MS"/>
              <a:cs typeface="Comic Sans MS"/>
            </a:endParaRPr>
          </a:p>
          <a:p>
            <a:pPr marL="1111885">
              <a:lnSpc>
                <a:spcPct val="100000"/>
              </a:lnSpc>
              <a:spcBef>
                <a:spcPts val="290"/>
              </a:spcBef>
            </a:pPr>
            <a:r>
              <a:rPr sz="1950" spc="10" dirty="0">
                <a:solidFill>
                  <a:srgbClr val="FFFFFF"/>
                </a:solidFill>
                <a:latin typeface="Comic Sans MS"/>
                <a:cs typeface="Comic Sans MS"/>
              </a:rPr>
              <a:t>proporcional</a:t>
            </a:r>
            <a:r>
              <a:rPr sz="1950" dirty="0">
                <a:solidFill>
                  <a:srgbClr val="FFFFFF"/>
                </a:solidFill>
                <a:latin typeface="Comic Sans MS"/>
                <a:cs typeface="Comic Sans MS"/>
              </a:rPr>
              <a:t> </a:t>
            </a:r>
            <a:r>
              <a:rPr sz="1950" spc="10" dirty="0">
                <a:solidFill>
                  <a:srgbClr val="FFFFFF"/>
                </a:solidFill>
                <a:latin typeface="Comic Sans MS"/>
                <a:cs typeface="Comic Sans MS"/>
              </a:rPr>
              <a:t>al</a:t>
            </a:r>
            <a:r>
              <a:rPr sz="1950" spc="5" dirty="0">
                <a:solidFill>
                  <a:srgbClr val="FFFFFF"/>
                </a:solidFill>
                <a:latin typeface="Comic Sans MS"/>
                <a:cs typeface="Comic Sans MS"/>
              </a:rPr>
              <a:t> </a:t>
            </a:r>
            <a:r>
              <a:rPr sz="1950" spc="10" dirty="0">
                <a:solidFill>
                  <a:srgbClr val="FFFFFF"/>
                </a:solidFill>
                <a:latin typeface="Comic Sans MS"/>
                <a:cs typeface="Comic Sans MS"/>
              </a:rPr>
              <a:t>contenido</a:t>
            </a:r>
            <a:r>
              <a:rPr sz="1950" spc="5" dirty="0">
                <a:solidFill>
                  <a:srgbClr val="FFFFFF"/>
                </a:solidFill>
                <a:latin typeface="Comic Sans MS"/>
                <a:cs typeface="Comic Sans MS"/>
              </a:rPr>
              <a:t> </a:t>
            </a:r>
            <a:r>
              <a:rPr sz="1950" spc="15" dirty="0">
                <a:solidFill>
                  <a:srgbClr val="FFFFFF"/>
                </a:solidFill>
                <a:latin typeface="Comic Sans MS"/>
                <a:cs typeface="Comic Sans MS"/>
              </a:rPr>
              <a:t>en</a:t>
            </a:r>
            <a:r>
              <a:rPr sz="1950" spc="5" dirty="0">
                <a:solidFill>
                  <a:srgbClr val="FFFFFF"/>
                </a:solidFill>
                <a:latin typeface="Comic Sans MS"/>
                <a:cs typeface="Comic Sans MS"/>
              </a:rPr>
              <a:t> sílice:</a:t>
            </a:r>
            <a:endParaRPr sz="1950">
              <a:latin typeface="Comic Sans MS"/>
              <a:cs typeface="Comic Sans MS"/>
            </a:endParaRPr>
          </a:p>
          <a:p>
            <a:pPr marL="2119630" marR="651510">
              <a:lnSpc>
                <a:spcPct val="112300"/>
              </a:lnSpc>
              <a:spcBef>
                <a:spcPts val="5"/>
              </a:spcBef>
            </a:pPr>
            <a:r>
              <a:rPr sz="1950" spc="10" dirty="0">
                <a:solidFill>
                  <a:srgbClr val="FFFFFF"/>
                </a:solidFill>
                <a:latin typeface="Comic Sans MS"/>
                <a:cs typeface="Comic Sans MS"/>
              </a:rPr>
              <a:t>básicos: </a:t>
            </a:r>
            <a:r>
              <a:rPr sz="1950" spc="15" dirty="0">
                <a:solidFill>
                  <a:srgbClr val="FFFFFF"/>
                </a:solidFill>
                <a:latin typeface="Comic Sans MS"/>
                <a:cs typeface="Comic Sans MS"/>
              </a:rPr>
              <a:t>más </a:t>
            </a:r>
            <a:r>
              <a:rPr sz="1950" spc="10" dirty="0">
                <a:solidFill>
                  <a:srgbClr val="FFFFFF"/>
                </a:solidFill>
                <a:latin typeface="Comic Sans MS"/>
                <a:cs typeface="Comic Sans MS"/>
              </a:rPr>
              <a:t>fluidos </a:t>
            </a:r>
            <a:r>
              <a:rPr sz="1950" spc="-570" dirty="0">
                <a:solidFill>
                  <a:srgbClr val="FFFFFF"/>
                </a:solidFill>
                <a:latin typeface="Comic Sans MS"/>
                <a:cs typeface="Comic Sans MS"/>
              </a:rPr>
              <a:t> </a:t>
            </a:r>
            <a:r>
              <a:rPr sz="1950" spc="15" dirty="0">
                <a:solidFill>
                  <a:srgbClr val="FFFFFF"/>
                </a:solidFill>
                <a:latin typeface="Comic Sans MS"/>
                <a:cs typeface="Comic Sans MS"/>
              </a:rPr>
              <a:t>ácidos:</a:t>
            </a:r>
            <a:r>
              <a:rPr sz="1950" spc="-25" dirty="0">
                <a:solidFill>
                  <a:srgbClr val="FFFFFF"/>
                </a:solidFill>
                <a:latin typeface="Comic Sans MS"/>
                <a:cs typeface="Comic Sans MS"/>
              </a:rPr>
              <a:t> </a:t>
            </a:r>
            <a:r>
              <a:rPr sz="1950" spc="15" dirty="0">
                <a:solidFill>
                  <a:srgbClr val="FFFFFF"/>
                </a:solidFill>
                <a:latin typeface="Comic Sans MS"/>
                <a:cs typeface="Comic Sans MS"/>
              </a:rPr>
              <a:t>más</a:t>
            </a:r>
            <a:r>
              <a:rPr sz="1950" spc="-20" dirty="0">
                <a:solidFill>
                  <a:srgbClr val="FFFFFF"/>
                </a:solidFill>
                <a:latin typeface="Comic Sans MS"/>
                <a:cs typeface="Comic Sans MS"/>
              </a:rPr>
              <a:t> </a:t>
            </a:r>
            <a:r>
              <a:rPr sz="1950" spc="10" dirty="0">
                <a:solidFill>
                  <a:srgbClr val="FFFFFF"/>
                </a:solidFill>
                <a:latin typeface="Comic Sans MS"/>
                <a:cs typeface="Comic Sans MS"/>
              </a:rPr>
              <a:t>viscosos</a:t>
            </a:r>
            <a:endParaRPr sz="1950">
              <a:latin typeface="Comic Sans MS"/>
              <a:cs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9257" y="525018"/>
            <a:ext cx="10074910" cy="7031990"/>
            <a:chOff x="309257" y="525018"/>
            <a:chExt cx="10074910" cy="7031990"/>
          </a:xfrm>
        </p:grpSpPr>
        <p:pic>
          <p:nvPicPr>
            <p:cNvPr id="3" name="object 3"/>
            <p:cNvPicPr/>
            <p:nvPr/>
          </p:nvPicPr>
          <p:blipFill>
            <a:blip r:embed="rId2" cstate="print"/>
            <a:stretch>
              <a:fillRect/>
            </a:stretch>
          </p:blipFill>
          <p:spPr>
            <a:xfrm>
              <a:off x="5637161" y="1397508"/>
              <a:ext cx="4746491" cy="6158991"/>
            </a:xfrm>
            <a:prstGeom prst="rect">
              <a:avLst/>
            </a:prstGeom>
          </p:spPr>
        </p:pic>
        <p:pic>
          <p:nvPicPr>
            <p:cNvPr id="4" name="object 4"/>
            <p:cNvPicPr/>
            <p:nvPr/>
          </p:nvPicPr>
          <p:blipFill>
            <a:blip r:embed="rId3" cstate="print"/>
            <a:stretch>
              <a:fillRect/>
            </a:stretch>
          </p:blipFill>
          <p:spPr>
            <a:xfrm>
              <a:off x="309257" y="525018"/>
              <a:ext cx="5311895" cy="7031482"/>
            </a:xfrm>
            <a:prstGeom prst="rect">
              <a:avLst/>
            </a:prstGeom>
          </p:spPr>
        </p:pic>
      </p:grpSp>
      <p:sp>
        <p:nvSpPr>
          <p:cNvPr id="5" name="object 5"/>
          <p:cNvSpPr txBox="1"/>
          <p:nvPr/>
        </p:nvSpPr>
        <p:spPr>
          <a:xfrm>
            <a:off x="523638" y="2449467"/>
            <a:ext cx="2228215" cy="911225"/>
          </a:xfrm>
          <a:prstGeom prst="rect">
            <a:avLst/>
          </a:prstGeom>
        </p:spPr>
        <p:txBody>
          <a:bodyPr vert="horz" wrap="square" lIns="0" tIns="156845" rIns="0" bIns="0" rtlCol="0">
            <a:spAutoFit/>
          </a:bodyPr>
          <a:lstStyle/>
          <a:p>
            <a:pPr marL="12700">
              <a:lnSpc>
                <a:spcPct val="100000"/>
              </a:lnSpc>
              <a:spcBef>
                <a:spcPts val="1235"/>
              </a:spcBef>
            </a:pPr>
            <a:r>
              <a:rPr sz="1950" spc="10" dirty="0">
                <a:latin typeface="Comic Sans MS"/>
                <a:cs typeface="Comic Sans MS"/>
              </a:rPr>
              <a:t>Lacolito</a:t>
            </a:r>
            <a:endParaRPr sz="1950">
              <a:latin typeface="Comic Sans MS"/>
              <a:cs typeface="Comic Sans MS"/>
            </a:endParaRPr>
          </a:p>
          <a:p>
            <a:pPr marL="1833245">
              <a:lnSpc>
                <a:spcPct val="100000"/>
              </a:lnSpc>
              <a:spcBef>
                <a:spcPts val="1150"/>
              </a:spcBef>
            </a:pPr>
            <a:r>
              <a:rPr sz="1950" spc="5" dirty="0">
                <a:latin typeface="Comic Sans MS"/>
                <a:cs typeface="Comic Sans MS"/>
              </a:rPr>
              <a:t>Sill</a:t>
            </a:r>
            <a:endParaRPr sz="1950">
              <a:latin typeface="Comic Sans MS"/>
              <a:cs typeface="Comic Sans MS"/>
            </a:endParaRPr>
          </a:p>
        </p:txBody>
      </p:sp>
      <p:sp>
        <p:nvSpPr>
          <p:cNvPr id="6" name="object 6"/>
          <p:cNvSpPr txBox="1"/>
          <p:nvPr/>
        </p:nvSpPr>
        <p:spPr>
          <a:xfrm>
            <a:off x="4163706" y="5319779"/>
            <a:ext cx="1125855" cy="328295"/>
          </a:xfrm>
          <a:prstGeom prst="rect">
            <a:avLst/>
          </a:prstGeom>
        </p:spPr>
        <p:txBody>
          <a:bodyPr vert="horz" wrap="square" lIns="0" tIns="17145" rIns="0" bIns="0" rtlCol="0">
            <a:spAutoFit/>
          </a:bodyPr>
          <a:lstStyle/>
          <a:p>
            <a:pPr marL="12700">
              <a:lnSpc>
                <a:spcPct val="100000"/>
              </a:lnSpc>
              <a:spcBef>
                <a:spcPts val="135"/>
              </a:spcBef>
            </a:pPr>
            <a:r>
              <a:rPr sz="1950" spc="10" dirty="0">
                <a:latin typeface="Comic Sans MS"/>
                <a:cs typeface="Comic Sans MS"/>
              </a:rPr>
              <a:t>Chimenea</a:t>
            </a:r>
            <a:endParaRPr sz="1950">
              <a:latin typeface="Comic Sans MS"/>
              <a:cs typeface="Comic Sans MS"/>
            </a:endParaRPr>
          </a:p>
        </p:txBody>
      </p:sp>
      <p:sp>
        <p:nvSpPr>
          <p:cNvPr id="7" name="object 7"/>
          <p:cNvSpPr/>
          <p:nvPr/>
        </p:nvSpPr>
        <p:spPr>
          <a:xfrm>
            <a:off x="945527" y="2338577"/>
            <a:ext cx="3616960" cy="3037840"/>
          </a:xfrm>
          <a:custGeom>
            <a:avLst/>
            <a:gdLst/>
            <a:ahLst/>
            <a:cxnLst/>
            <a:rect l="l" t="t" r="r" b="b"/>
            <a:pathLst>
              <a:path w="3616960" h="3037840">
                <a:moveTo>
                  <a:pt x="658368" y="3810"/>
                </a:moveTo>
                <a:lnTo>
                  <a:pt x="564642" y="0"/>
                </a:lnTo>
                <a:lnTo>
                  <a:pt x="579539" y="33121"/>
                </a:lnTo>
                <a:lnTo>
                  <a:pt x="3810" y="294132"/>
                </a:lnTo>
                <a:lnTo>
                  <a:pt x="762" y="295656"/>
                </a:lnTo>
                <a:lnTo>
                  <a:pt x="0" y="298704"/>
                </a:lnTo>
                <a:lnTo>
                  <a:pt x="762" y="300990"/>
                </a:lnTo>
                <a:lnTo>
                  <a:pt x="2286" y="304038"/>
                </a:lnTo>
                <a:lnTo>
                  <a:pt x="5334" y="304800"/>
                </a:lnTo>
                <a:lnTo>
                  <a:pt x="7620" y="304038"/>
                </a:lnTo>
                <a:lnTo>
                  <a:pt x="584009" y="43065"/>
                </a:lnTo>
                <a:lnTo>
                  <a:pt x="598932" y="76200"/>
                </a:lnTo>
                <a:lnTo>
                  <a:pt x="600456" y="74345"/>
                </a:lnTo>
                <a:lnTo>
                  <a:pt x="658368" y="3810"/>
                </a:lnTo>
                <a:close/>
              </a:path>
              <a:path w="3616960" h="3037840">
                <a:moveTo>
                  <a:pt x="1965198" y="1090422"/>
                </a:moveTo>
                <a:lnTo>
                  <a:pt x="1932279" y="1106716"/>
                </a:lnTo>
                <a:lnTo>
                  <a:pt x="1824228" y="887730"/>
                </a:lnTo>
                <a:lnTo>
                  <a:pt x="1822704" y="885444"/>
                </a:lnTo>
                <a:lnTo>
                  <a:pt x="1819656" y="884682"/>
                </a:lnTo>
                <a:lnTo>
                  <a:pt x="1817370" y="885444"/>
                </a:lnTo>
                <a:lnTo>
                  <a:pt x="1814322" y="886968"/>
                </a:lnTo>
                <a:lnTo>
                  <a:pt x="1813560" y="890016"/>
                </a:lnTo>
                <a:lnTo>
                  <a:pt x="1923097" y="1111262"/>
                </a:lnTo>
                <a:lnTo>
                  <a:pt x="1889760" y="1127760"/>
                </a:lnTo>
                <a:lnTo>
                  <a:pt x="1940052" y="1165745"/>
                </a:lnTo>
                <a:lnTo>
                  <a:pt x="1964436" y="1184148"/>
                </a:lnTo>
                <a:lnTo>
                  <a:pt x="1965198" y="1090422"/>
                </a:lnTo>
                <a:close/>
              </a:path>
              <a:path w="3616960" h="3037840">
                <a:moveTo>
                  <a:pt x="3616452" y="3028950"/>
                </a:moveTo>
                <a:lnTo>
                  <a:pt x="3614166" y="3027426"/>
                </a:lnTo>
                <a:lnTo>
                  <a:pt x="3027222" y="2561628"/>
                </a:lnTo>
                <a:lnTo>
                  <a:pt x="3050286" y="2532888"/>
                </a:lnTo>
                <a:lnTo>
                  <a:pt x="2958084" y="2513838"/>
                </a:lnTo>
                <a:lnTo>
                  <a:pt x="2997708" y="2598420"/>
                </a:lnTo>
                <a:lnTo>
                  <a:pt x="3006852" y="2587028"/>
                </a:lnTo>
                <a:lnTo>
                  <a:pt x="3020745" y="2569705"/>
                </a:lnTo>
                <a:lnTo>
                  <a:pt x="3607308" y="3035808"/>
                </a:lnTo>
                <a:lnTo>
                  <a:pt x="3609594" y="3037332"/>
                </a:lnTo>
                <a:lnTo>
                  <a:pt x="3613404" y="3036570"/>
                </a:lnTo>
                <a:lnTo>
                  <a:pt x="3614928" y="3035046"/>
                </a:lnTo>
                <a:lnTo>
                  <a:pt x="3616452" y="3032760"/>
                </a:lnTo>
                <a:lnTo>
                  <a:pt x="3616452" y="3028950"/>
                </a:lnTo>
                <a:close/>
              </a:path>
            </a:pathLst>
          </a:custGeom>
          <a:solidFill>
            <a:srgbClr val="000000"/>
          </a:solidFill>
        </p:spPr>
        <p:txBody>
          <a:bodyPr wrap="square" lIns="0" tIns="0" rIns="0" bIns="0" rtlCol="0"/>
          <a:lstStyle/>
          <a:p>
            <a:endParaRPr/>
          </a:p>
        </p:txBody>
      </p:sp>
      <p:sp>
        <p:nvSpPr>
          <p:cNvPr id="8" name="object 8"/>
          <p:cNvSpPr txBox="1">
            <a:spLocks noGrp="1"/>
          </p:cNvSpPr>
          <p:nvPr>
            <p:ph type="title"/>
          </p:nvPr>
        </p:nvSpPr>
        <p:spPr>
          <a:xfrm>
            <a:off x="397897" y="25399"/>
            <a:ext cx="4114165"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Cuerpos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ígneos </a:t>
            </a:r>
            <a:r>
              <a:rPr sz="1950" b="0" spc="15" dirty="0">
                <a:solidFill>
                  <a:srgbClr val="FFFFFF"/>
                </a:solidFill>
                <a:latin typeface="Comic Sans MS"/>
                <a:cs typeface="Comic Sans MS"/>
              </a:rPr>
              <a:t>y</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sus afloramientos</a:t>
            </a:r>
            <a:endParaRPr sz="1950">
              <a:latin typeface="Comic Sans MS"/>
              <a:cs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97897" y="25399"/>
            <a:ext cx="9749403" cy="7219284"/>
          </a:xfrm>
          <a:prstGeom prst="rect">
            <a:avLst/>
          </a:prstGeom>
        </p:spPr>
        <p:txBody>
          <a:bodyPr vert="horz" wrap="square" lIns="0" tIns="17145" rIns="0" bIns="0" rtlCol="0">
            <a:spAutoFit/>
          </a:bodyPr>
          <a:lstStyle/>
          <a:p>
            <a:pPr marL="12700">
              <a:lnSpc>
                <a:spcPct val="100000"/>
              </a:lnSpc>
              <a:spcBef>
                <a:spcPts val="135"/>
              </a:spcBef>
            </a:pPr>
            <a:r>
              <a:rPr lang="es-CO" sz="1950" b="0" spc="15" dirty="0">
                <a:solidFill>
                  <a:srgbClr val="FFFFFF"/>
                </a:solidFill>
              </a:rPr>
              <a:t>Tipos de </a:t>
            </a:r>
            <a:r>
              <a:rPr lang="es-CO" sz="1950" b="0" spc="15" dirty="0" err="1">
                <a:solidFill>
                  <a:srgbClr val="FFFFFF"/>
                </a:solidFill>
              </a:rPr>
              <a:t>plutone</a:t>
            </a:r>
            <a:r>
              <a:rPr sz="1950" b="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b="0" spc="10" dirty="0">
                <a:solidFill>
                  <a:srgbClr val="FFFFFF"/>
                </a:solidFill>
                <a:latin typeface="Comic Sans MS"/>
                <a:cs typeface="Comic Sans MS"/>
              </a:rPr>
              <a:t>Se reconocen varios tipos de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o cuerpos ígneos intrusivos, los cuales son definidos por su geometría (tridimensional) y su relación con la roca </a:t>
            </a:r>
            <a:r>
              <a:rPr lang="es-CO" sz="1950" b="0" spc="10" dirty="0" err="1">
                <a:solidFill>
                  <a:srgbClr val="FFFFFF"/>
                </a:solidFill>
                <a:latin typeface="Comic Sans MS"/>
                <a:cs typeface="Comic Sans MS"/>
              </a:rPr>
              <a:t>intrusionada</a:t>
            </a:r>
            <a:r>
              <a:rPr lang="es-CO" sz="1950" b="0" spc="10" dirty="0">
                <a:solidFill>
                  <a:srgbClr val="FFFFFF"/>
                </a:solidFill>
                <a:latin typeface="Comic Sans MS"/>
                <a:cs typeface="Comic Sans MS"/>
              </a:rPr>
              <a:t>. Las formas de los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se clasifican como masivas o irregulares, tabulares, cilíndricas o fungiformes (en forma de hongo), y también se dividen entre concordantes o discordantes; los concordantes tienen límites que corren paralelos a las capas de la roca </a:t>
            </a:r>
            <a:r>
              <a:rPr lang="es-CO" sz="1950" b="0" spc="10" dirty="0" err="1">
                <a:solidFill>
                  <a:srgbClr val="FFFFFF"/>
                </a:solidFill>
                <a:latin typeface="Comic Sans MS"/>
                <a:cs typeface="Comic Sans MS"/>
              </a:rPr>
              <a:t>intrusionada</a:t>
            </a:r>
            <a:r>
              <a:rPr lang="es-CO" sz="1950" b="0" spc="10" dirty="0">
                <a:solidFill>
                  <a:srgbClr val="FFFFFF"/>
                </a:solidFill>
                <a:latin typeface="Comic Sans MS"/>
                <a:cs typeface="Comic Sans MS"/>
              </a:rPr>
              <a:t>, conocida comúnmente como roca madre, y los discordantes tienen límites que cortan a través de las capas de la roca madre.</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a:solidFill>
                  <a:srgbClr val="FFFFFF"/>
                </a:solidFill>
                <a:latin typeface="Comic Sans MS"/>
                <a:cs typeface="Comic Sans MS"/>
              </a:rPr>
              <a:t>Diques y Mantos</a:t>
            </a:r>
            <a:r>
              <a:rPr lang="es-CO" sz="1950" b="0" spc="10" dirty="0">
                <a:solidFill>
                  <a:srgbClr val="FFFFFF"/>
                </a:solidFill>
                <a:latin typeface="Comic Sans MS"/>
                <a:cs typeface="Comic Sans MS"/>
              </a:rPr>
              <a:t>.  Son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tabulares o en forma de hojas que se diferencian porque los diques son discordantes, mientras que los mantos son concordantes. Los diques, que en su mayoría son pequeños –miden 1 </a:t>
            </a:r>
            <a:r>
              <a:rPr lang="es-CO" sz="1950" b="0" spc="10" dirty="0" err="1">
                <a:solidFill>
                  <a:srgbClr val="FFFFFF"/>
                </a:solidFill>
                <a:latin typeface="Comic Sans MS"/>
                <a:cs typeface="Comic Sans MS"/>
              </a:rPr>
              <a:t>ó</a:t>
            </a:r>
            <a:r>
              <a:rPr lang="es-CO" sz="1950" b="0" spc="10" dirty="0">
                <a:solidFill>
                  <a:srgbClr val="FFFFFF"/>
                </a:solidFill>
                <a:latin typeface="Comic Sans MS"/>
                <a:cs typeface="Comic Sans MS"/>
              </a:rPr>
              <a:t> 2m de ancho –, presentan un grosor que varía de unos cm a mas de 100m, se emplazan o sitúan en zonas de debilidad donde existen fracturas o donde la presión del fluido es lo bastante grande para que ellos mismos formen sus propias fracturas durante el emplazamiento. Los mantos son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concordantes, miden 1m o menos de grosor aunque eso puede variar. La mayoría de los mantos se han introducido en rocas sedimentarias. Los volcanes erosionados revelan que estas características se inyectan en pilas de rocas volcánicas, se emplazan, a diferencia de los diques que siguen zonas de debilidad, cuando la presión del líquido es tan grande que el magma introducido levanta realmente las rocas suprayacentes. Cabe mencionar además que los mantos son cuerpos intrusivos característicamente aplanados.</a:t>
            </a:r>
            <a:br>
              <a:rPr lang="es-CO" sz="1950" b="0" spc="10" dirty="0">
                <a:solidFill>
                  <a:srgbClr val="FFFFFF"/>
                </a:solidFill>
                <a:latin typeface="Comic Sans MS"/>
                <a:cs typeface="Comic Sans MS"/>
              </a:rPr>
            </a:br>
            <a:endParaRPr sz="1950" dirty="0">
              <a:latin typeface="Comic Sans MS"/>
              <a:cs typeface="Comic Sans MS"/>
            </a:endParaRPr>
          </a:p>
        </p:txBody>
      </p:sp>
    </p:spTree>
    <p:extLst>
      <p:ext uri="{BB962C8B-B14F-4D97-AF65-F5344CB8AC3E}">
        <p14:creationId xmlns:p14="http://schemas.microsoft.com/office/powerpoint/2010/main" val="3124863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471998" y="1035050"/>
            <a:ext cx="9749403" cy="3918380"/>
          </a:xfrm>
          <a:prstGeom prst="rect">
            <a:avLst/>
          </a:prstGeom>
        </p:spPr>
        <p:txBody>
          <a:bodyPr vert="horz" wrap="square" lIns="0" tIns="17145" rIns="0" bIns="0" rtlCol="0">
            <a:spAutoFit/>
          </a:bodyPr>
          <a:lstStyle/>
          <a:p>
            <a:pPr marL="12700">
              <a:lnSpc>
                <a:spcPct val="100000"/>
              </a:lnSpc>
              <a:spcBef>
                <a:spcPts val="135"/>
              </a:spcBef>
            </a:pPr>
            <a:r>
              <a:rPr lang="es-CO" sz="1950" b="0" spc="15" dirty="0">
                <a:solidFill>
                  <a:srgbClr val="FFFFFF"/>
                </a:solidFill>
              </a:rPr>
              <a:t>Tipos de </a:t>
            </a:r>
            <a:r>
              <a:rPr lang="es-CO" sz="1950" b="0" spc="15" dirty="0" err="1">
                <a:solidFill>
                  <a:srgbClr val="FFFFFF"/>
                </a:solidFill>
              </a:rPr>
              <a:t>plutone</a:t>
            </a:r>
            <a:r>
              <a:rPr sz="1950" b="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a:solidFill>
                  <a:srgbClr val="FFFFFF"/>
                </a:solidFill>
                <a:latin typeface="Comic Sans MS"/>
                <a:cs typeface="Comic Sans MS"/>
              </a:rPr>
              <a:t>Lacolitos</a:t>
            </a:r>
            <a:r>
              <a:rPr lang="es-CO" sz="1950" b="0" spc="10" dirty="0">
                <a:solidFill>
                  <a:srgbClr val="FFFFFF"/>
                </a:solidFill>
                <a:latin typeface="Comic Sans MS"/>
                <a:cs typeface="Comic Sans MS"/>
              </a:rPr>
              <a:t>. Comparten con los mantos la característica de ser concordantes pero, en lugar de ser tabulares, tienen una geometría fungiforme (en forma de hongo). Tienden a tener un piso plano y en su parte media se les forma una cúpula o bóveda. La mayoría de los lacolitos son cuerpos pequeños.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err="1">
                <a:solidFill>
                  <a:srgbClr val="FFFFFF"/>
                </a:solidFill>
                <a:latin typeface="Comic Sans MS"/>
                <a:cs typeface="Comic Sans MS"/>
              </a:rPr>
              <a:t>Sill</a:t>
            </a:r>
            <a:r>
              <a:rPr lang="es-CO" sz="1950" spc="10" dirty="0">
                <a:solidFill>
                  <a:srgbClr val="FFFFFF"/>
                </a:solidFill>
                <a:latin typeface="Comic Sans MS"/>
                <a:cs typeface="Comic Sans MS"/>
              </a:rPr>
              <a:t> o umbral ígneo</a:t>
            </a:r>
            <a:r>
              <a:rPr lang="es-CO" sz="1950" b="0" spc="10" dirty="0">
                <a:solidFill>
                  <a:srgbClr val="FFFFFF"/>
                </a:solidFill>
                <a:latin typeface="Comic Sans MS"/>
                <a:cs typeface="Comic Sans MS"/>
              </a:rPr>
              <a:t>. Cuerpo plano de roca </a:t>
            </a:r>
            <a:r>
              <a:rPr lang="es-CO" sz="1950" b="0" spc="10" dirty="0" err="1">
                <a:solidFill>
                  <a:srgbClr val="FFFFFF"/>
                </a:solidFill>
                <a:latin typeface="Comic Sans MS"/>
                <a:cs typeface="Comic Sans MS"/>
              </a:rPr>
              <a:t>intrusionada</a:t>
            </a:r>
            <a:r>
              <a:rPr lang="es-CO" sz="1950" b="0" spc="10" dirty="0">
                <a:solidFill>
                  <a:srgbClr val="FFFFFF"/>
                </a:solidFill>
                <a:latin typeface="Comic Sans MS"/>
                <a:cs typeface="Comic Sans MS"/>
              </a:rPr>
              <a:t> en forma paralela a las estructuras encajonantes, son concordantes.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a:solidFill>
                  <a:srgbClr val="FFFFFF"/>
                </a:solidFill>
                <a:latin typeface="Comic Sans MS"/>
                <a:cs typeface="Comic Sans MS"/>
              </a:rPr>
              <a:t>Lopolito</a:t>
            </a:r>
            <a:r>
              <a:rPr lang="es-CO" sz="1950" b="0" spc="10" dirty="0">
                <a:solidFill>
                  <a:srgbClr val="FFFFFF"/>
                </a:solidFill>
                <a:latin typeface="Comic Sans MS"/>
                <a:cs typeface="Comic Sans MS"/>
              </a:rPr>
              <a:t>. Base y techo cóncavo hacia arriba, es concordante con las estructuras de la roca encajonante.</a:t>
            </a:r>
            <a:br>
              <a:rPr lang="es-CO" sz="1950" b="0" spc="10" dirty="0">
                <a:solidFill>
                  <a:srgbClr val="FFFFFF"/>
                </a:solidFill>
                <a:latin typeface="Comic Sans MS"/>
                <a:cs typeface="Comic Sans MS"/>
              </a:rPr>
            </a:br>
            <a:endParaRPr sz="1950" dirty="0">
              <a:latin typeface="Comic Sans MS"/>
              <a:cs typeface="Comic Sans MS"/>
            </a:endParaRPr>
          </a:p>
        </p:txBody>
      </p:sp>
    </p:spTree>
    <p:extLst>
      <p:ext uri="{BB962C8B-B14F-4D97-AF65-F5344CB8AC3E}">
        <p14:creationId xmlns:p14="http://schemas.microsoft.com/office/powerpoint/2010/main" val="1153827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TotalTime>
  <Words>1682</Words>
  <Application>Microsoft Office PowerPoint</Application>
  <PresentationFormat>Personalizado</PresentationFormat>
  <Paragraphs>132</Paragraphs>
  <Slides>33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33</vt:i4>
      </vt:variant>
    </vt:vector>
  </HeadingPairs>
  <TitlesOfParts>
    <vt:vector size="37" baseType="lpstr">
      <vt:lpstr>Calibri</vt:lpstr>
      <vt:lpstr>Comic Sans MS</vt:lpstr>
      <vt:lpstr>Wingdings</vt:lpstr>
      <vt:lpstr>Office Theme</vt:lpstr>
      <vt:lpstr>ROCAS IGNEAS Y METAMÓRFICAS</vt:lpstr>
      <vt:lpstr>Presentación de PowerPoint</vt:lpstr>
      <vt:lpstr>Márgenes convergentes  Márgenes divergentes  Puntos calientes  Fenómenos intraplaca</vt:lpstr>
      <vt:lpstr>Puntos calientes</vt:lpstr>
      <vt:lpstr>Magmas</vt:lpstr>
      <vt:lpstr>Características del magma</vt:lpstr>
      <vt:lpstr>Cuerpos ígneos y sus afloramientos</vt:lpstr>
      <vt:lpstr>Tipos de plutones  Se reconocen varios tipos de plutones o cuerpos ígneos intrusivos, los cuales son definidos por su geometría (tridimensional) y su relación con la roca intrusionada. Las formas de los plutones se clasifican como masivas o irregulares, tabulares, cilíndricas o fungiformes (en forma de hongo), y también se dividen entre concordantes o discordantes; los concordantes tienen límites que corren paralelos a las capas de la roca intrusionada, conocida comúnmente como roca madre, y los discordantes tienen límites que cortan a través de las capas de la roca madre.  Diques y Mantos.  Son plutones tabulares o en forma de hojas que se diferencian porque los diques son discordantes, mientras que los mantos son concordantes. Los diques, que en su mayoría son pequeños –miden 1 ó 2m de ancho –, presentan un grosor que varía de unos cm a mas de 100m, se emplazan o sitúan en zonas de debilidad donde existen fracturas o donde la presión del fluido es lo bastante grande para que ellos mismos formen sus propias fracturas durante el emplazamiento. Los mantos son plutones concordantes, miden 1m o menos de grosor aunque eso puede variar. La mayoría de los mantos se han introducido en rocas sedimentarias. Los volcanes erosionados revelan que estas características se inyectan en pilas de rocas volcánicas, se emplazan, a diferencia de los diques que siguen zonas de debilidad, cuando la presión del líquido es tan grande que el magma introducido levanta realmente las rocas suprayacentes. Cabe mencionar además que los mantos son cuerpos intrusivos característicamente aplanados. </vt:lpstr>
      <vt:lpstr>Tipos de plutones  Lacolitos. Comparten con los mantos la característica de ser concordantes pero, en lugar de ser tabulares, tienen una geometría fungiforme (en forma de hongo). Tienden a tener un piso plano y en su parte media se les forma una cúpula o bóveda. La mayoría de los lacolitos son cuerpos pequeños.  Sill o umbral ígneo. Cuerpo plano de roca intrusionada en forma paralela a las estructuras encajonantes, son concordantes.  Lopolito. Base y techo cóncavo hacia arriba, es concordante con las estructuras de la roca encajonante. </vt:lpstr>
      <vt:lpstr>Tipos de plutones   Chimeneas y cuellos volcánicos. La chimenea es la estructura por la cual el magma sube a la superficie, y es el conducto que conecta el cráter del volcán con una cámara magmática subyacente. El cuello volcánico se forma cuando un volcán cesa de hacer erupción, ya que se erosiona al entrar en contacto con el agua, gases y ácidos, la montaña se gasta con el tiempo pero el magma que se solidificó en la chimenea suele ser más resistente quedando a menudo un remanente.  Batolitos y troncos. Los batolitos son los cuerpos intrusivos más grandes que tienen como mínimo 100Km2 de superficie y muchos alcanzan dimensiones mayores. Son discordantes en general y la mayoría están formados de múltiples intrusiones, es decir, se producen por intrusiones voluminosas y repetidas de magma en la misma área. Los troncos, en cambio, tienen las mismas características generales de los batolitos pero son más pequeños.  </vt:lpstr>
      <vt:lpstr>Tipos de plutones   </vt:lpstr>
      <vt:lpstr>Tipos de rocas ígneas</vt:lpstr>
      <vt:lpstr>Cristalización de rocas ígneas: serie de Bowen</vt:lpstr>
      <vt:lpstr>Cristalización de rocas ígneas: serie de Bowen  La serie de reacciones «discontinuas» se refiere a la secuencia olivino, piroxeno, anfíbol, biotita, K-feldespato-moscovita-cuarzo en que cada paso produce una clase diferente de mineral de silicato.  La serie de reacción «continua» se refiere al cambio progresivo de plagioclasa rica en calcio a rica en Na: los pasos producen diferentes versiones del mismo mineral (Plagioclasas).  </vt:lpstr>
      <vt:lpstr>Clasificación de rocas ígneas (diagrama de Streckeisen, 1967) Rocas plutónicas Rocas volcánicas</vt:lpstr>
      <vt:lpstr>Presentación de PowerPoint</vt:lpstr>
      <vt:lpstr>Clasificación de rocas ultramáficas</vt:lpstr>
      <vt:lpstr>Presentación de PowerPoint</vt:lpstr>
      <vt:lpstr>Presentación de PowerPoint</vt:lpstr>
      <vt:lpstr>Presentación de PowerPoint</vt:lpstr>
      <vt:lpstr>Presentación de PowerPoint</vt:lpstr>
      <vt:lpstr>Presentación de PowerPoint</vt:lpstr>
      <vt:lpstr>Presentación de PowerPoint</vt:lpstr>
      <vt:lpstr>ROCAS METAMÓRFICAS</vt:lpstr>
      <vt:lpstr>Presentación de PowerPoint</vt:lpstr>
      <vt:lpstr>Procesos metamórficos:</vt:lpstr>
      <vt:lpstr>Presentación de PowerPoint</vt:lpstr>
      <vt:lpstr>Presentación de PowerPoint</vt:lpstr>
      <vt:lpstr>2. Metamorfismo térmico o de contacto</vt:lpstr>
      <vt:lpstr>3. Metamorfismo regional o dinamotérmico</vt:lpstr>
      <vt:lpstr>Presentación de PowerPoint</vt:lpstr>
      <vt:lpstr>Textura no foliada o granoblástica</vt:lpstr>
      <vt:lpstr>Clasificación de las rocas metamórficas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Presentación Lección 14 Rocas ígneas y metamórficas.ppt</dc:title>
  <dc:creator>Luis M. Nieto Albert</dc:creator>
  <cp:lastModifiedBy>Windows10</cp:lastModifiedBy>
  <cp:revision>2</cp:revision>
  <dcterms:created xsi:type="dcterms:W3CDTF">2022-10-12T10:59:39Z</dcterms:created>
  <dcterms:modified xsi:type="dcterms:W3CDTF">2022-10-12T13:08:06Z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2008-05-15T00:00:00Z</vt:filetime>
  </property>
  <property fmtid="{D5CDD505-2E9C-101B-9397-08002B2CF9AE}" pid="3" name="Creator">
    <vt:lpwstr>PScript5.dll Version 5.2.2</vt:lpwstr>
  </property>
  <property fmtid="{D5CDD505-2E9C-101B-9397-08002B2CF9AE}" pid="4" name="LastSaved">
    <vt:filetime>2022-10-12T00:00:00Z</vt:filetime>
  </property>
</Properties>
</file>