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78" r:id="rId9"/>
    <p:sldId id="279" r:id="rId10"/>
    <p:sldId id="280" r:id="rId11"/>
    <p:sldId id="281" r:id="rId12"/>
    <p:sldId id="263" r:id="rId13"/>
    <p:sldId id="264" r:id="rId14"/>
    <p:sldId id="282" r:id="rId15"/>
    <p:sldId id="265" r:id="rId16"/>
    <p:sldId id="266" r:id="rId17"/>
    <p:sldId id="267" r:id="rId18"/>
    <p:sldId id="268" r:id="rId19"/>
    <p:sldId id="283" r:id="rId20"/>
    <p:sldId id="284" r:id="rId21"/>
    <p:sldId id="285" r:id="rId22"/>
    <p:sldId id="286" r:id="rId23"/>
    <p:sldId id="287" r:id="rId24"/>
    <p:sldId id="269" r:id="rId25"/>
    <p:sldId id="270" r:id="rId26"/>
    <p:sldId id="271" r:id="rId27"/>
    <p:sldId id="289" r:id="rId28"/>
    <p:sldId id="290" r:id="rId29"/>
    <p:sldId id="291" r:id="rId30"/>
    <p:sldId id="292" r:id="rId31"/>
    <p:sldId id="293" r:id="rId32"/>
    <p:sldId id="272" r:id="rId33"/>
    <p:sldId id="288" r:id="rId34"/>
    <p:sldId id="273" r:id="rId35"/>
    <p:sldId id="274" r:id="rId36"/>
    <p:sldId id="275" r:id="rId37"/>
    <p:sldId id="276" r:id="rId38"/>
    <p:sldId id="277" r:id="rId39"/>
    <p:sldId id="294" r:id="rId40"/>
    <p:sldId id="295" r:id="rId41"/>
    <p:sldId id="296" r:id="rId42"/>
    <p:sldId id="305" r:id="rId43"/>
    <p:sldId id="304" r:id="rId44"/>
    <p:sldId id="303" r:id="rId45"/>
    <p:sldId id="297" r:id="rId46"/>
    <p:sldId id="300" r:id="rId47"/>
    <p:sldId id="301" r:id="rId48"/>
    <p:sldId id="298" r:id="rId49"/>
    <p:sldId id="299" r:id="rId50"/>
    <p:sldId id="302" r:id="rId51"/>
  </p:sldIdLst>
  <p:sldSz cx="10693400" cy="7556500"/>
  <p:notesSz cx="10693400" cy="75565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10" initials="W" lastIdx="1" clrIdx="0">
    <p:extLst>
      <p:ext uri="{19B8F6BF-5375-455C-9EA6-DF929625EA0E}">
        <p15:presenceInfo xmlns:p15="http://schemas.microsoft.com/office/powerpoint/2012/main" userId="Windows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39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2T10:19:20.424"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CEDB1CC9-6EDB-4ABD-9C77-18D94045E158}" type="datetimeFigureOut">
              <a:rPr lang="es-CO" smtClean="0"/>
              <a:t>23/10/2022</a:t>
            </a:fld>
            <a:endParaRPr lang="es-CO"/>
          </a:p>
        </p:txBody>
      </p:sp>
      <p:sp>
        <p:nvSpPr>
          <p:cNvPr id="4" name="Marcador de imagen de diapositiva 3"/>
          <p:cNvSpPr>
            <a:spLocks noGrp="1" noRot="1" noChangeAspect="1"/>
          </p:cNvSpPr>
          <p:nvPr>
            <p:ph type="sldImg" idx="2"/>
          </p:nvPr>
        </p:nvSpPr>
        <p:spPr>
          <a:xfrm>
            <a:off x="3541713" y="944563"/>
            <a:ext cx="3609975" cy="2551112"/>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069975" y="3636963"/>
            <a:ext cx="8553450" cy="29749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7177088"/>
            <a:ext cx="4633913" cy="379412"/>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6057900" y="7177088"/>
            <a:ext cx="4632325" cy="379412"/>
          </a:xfrm>
          <a:prstGeom prst="rect">
            <a:avLst/>
          </a:prstGeom>
        </p:spPr>
        <p:txBody>
          <a:bodyPr vert="horz" lIns="91440" tIns="45720" rIns="91440" bIns="45720" rtlCol="0" anchor="b"/>
          <a:lstStyle>
            <a:lvl1pPr algn="r">
              <a:defRPr sz="1200"/>
            </a:lvl1pPr>
          </a:lstStyle>
          <a:p>
            <a:fld id="{F4A38532-25E7-4815-B132-D442636F43FB}" type="slidenum">
              <a:rPr lang="es-CO" smtClean="0"/>
              <a:t>‹Nº›</a:t>
            </a:fld>
            <a:endParaRPr lang="es-CO"/>
          </a:p>
        </p:txBody>
      </p:sp>
    </p:spTree>
    <p:extLst>
      <p:ext uri="{BB962C8B-B14F-4D97-AF65-F5344CB8AC3E}">
        <p14:creationId xmlns:p14="http://schemas.microsoft.com/office/powerpoint/2010/main" val="238046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4A38532-25E7-4815-B132-D442636F43FB}" type="slidenum">
              <a:rPr lang="es-CO" smtClean="0"/>
              <a:t>46</a:t>
            </a:fld>
            <a:endParaRPr lang="es-CO"/>
          </a:p>
        </p:txBody>
      </p:sp>
    </p:spTree>
    <p:extLst>
      <p:ext uri="{BB962C8B-B14F-4D97-AF65-F5344CB8AC3E}">
        <p14:creationId xmlns:p14="http://schemas.microsoft.com/office/powerpoint/2010/main" val="315772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4A38532-25E7-4815-B132-D442636F43FB}" type="slidenum">
              <a:rPr lang="es-CO" smtClean="0"/>
              <a:t>47</a:t>
            </a:fld>
            <a:endParaRPr lang="es-CO"/>
          </a:p>
        </p:txBody>
      </p:sp>
    </p:spTree>
    <p:extLst>
      <p:ext uri="{BB962C8B-B14F-4D97-AF65-F5344CB8AC3E}">
        <p14:creationId xmlns:p14="http://schemas.microsoft.com/office/powerpoint/2010/main" val="1704372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7889" y="231893"/>
            <a:ext cx="9897621" cy="3613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1950" b="0" i="0">
                <a:solidFill>
                  <a:schemeClr val="bg1"/>
                </a:solidFill>
                <a:latin typeface="Comic Sans MS"/>
                <a:cs typeface="Comic Sans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FFCC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309257" y="380"/>
            <a:ext cx="10075164" cy="7556119"/>
          </a:xfrm>
          <a:prstGeom prst="rect">
            <a:avLst/>
          </a:prstGeom>
        </p:spPr>
      </p:pic>
      <p:sp>
        <p:nvSpPr>
          <p:cNvPr id="2" name="Holder 2"/>
          <p:cNvSpPr>
            <a:spLocks noGrp="1"/>
          </p:cNvSpPr>
          <p:nvPr>
            <p:ph type="title"/>
          </p:nvPr>
        </p:nvSpPr>
        <p:spPr>
          <a:xfrm>
            <a:off x="822331" y="1342898"/>
            <a:ext cx="3223895" cy="361314"/>
          </a:xfrm>
          <a:prstGeom prst="rect">
            <a:avLst/>
          </a:prstGeom>
        </p:spPr>
        <p:txBody>
          <a:bodyPr wrap="square" lIns="0" tIns="0" rIns="0" bIns="0">
            <a:spAutoFit/>
          </a:bodyPr>
          <a:lstStyle>
            <a:lvl1pPr>
              <a:defRPr sz="2200" b="1" i="0">
                <a:solidFill>
                  <a:srgbClr val="FFCC00"/>
                </a:solidFill>
                <a:latin typeface="Comic Sans MS"/>
                <a:cs typeface="Comic Sans MS"/>
              </a:defRPr>
            </a:lvl1pPr>
          </a:lstStyle>
          <a:p>
            <a:endParaRPr/>
          </a:p>
        </p:txBody>
      </p:sp>
      <p:sp>
        <p:nvSpPr>
          <p:cNvPr id="3" name="Holder 3"/>
          <p:cNvSpPr>
            <a:spLocks noGrp="1"/>
          </p:cNvSpPr>
          <p:nvPr>
            <p:ph type="body" idx="1"/>
          </p:nvPr>
        </p:nvSpPr>
        <p:spPr>
          <a:xfrm>
            <a:off x="1326014" y="1679860"/>
            <a:ext cx="8966200" cy="2299335"/>
          </a:xfrm>
          <a:prstGeom prst="rect">
            <a:avLst/>
          </a:prstGeom>
        </p:spPr>
        <p:txBody>
          <a:bodyPr wrap="square" lIns="0" tIns="0" rIns="0" bIns="0">
            <a:spAutoFit/>
          </a:bodyPr>
          <a:lstStyle>
            <a:lvl1pPr>
              <a:defRPr sz="1950" b="0" i="0">
                <a:solidFill>
                  <a:schemeClr val="bg1"/>
                </a:solidFill>
                <a:latin typeface="Comic Sans MS"/>
                <a:cs typeface="Comic Sans MS"/>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10/23/2022</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4767" y="311911"/>
            <a:ext cx="6048375" cy="328295"/>
          </a:xfrm>
          <a:prstGeom prst="rect">
            <a:avLst/>
          </a:prstGeom>
        </p:spPr>
        <p:txBody>
          <a:bodyPr vert="horz" wrap="square" lIns="0" tIns="17145" rIns="0" bIns="0" rtlCol="0">
            <a:spAutoFit/>
          </a:bodyPr>
          <a:lstStyle/>
          <a:p>
            <a:pPr marL="12700">
              <a:lnSpc>
                <a:spcPct val="100000"/>
              </a:lnSpc>
              <a:spcBef>
                <a:spcPts val="135"/>
              </a:spcBef>
            </a:pPr>
            <a:r>
              <a:rPr sz="1950" u="heavy" spc="20" dirty="0">
                <a:solidFill>
                  <a:srgbClr val="FFFFFF"/>
                </a:solidFill>
                <a:uFill>
                  <a:solidFill>
                    <a:srgbClr val="FFFFFF"/>
                  </a:solidFill>
                </a:uFill>
              </a:rPr>
              <a:t>ROCAS</a:t>
            </a:r>
            <a:r>
              <a:rPr sz="1950" u="heavy" spc="-5" dirty="0">
                <a:solidFill>
                  <a:srgbClr val="FFFFFF"/>
                </a:solidFill>
                <a:uFill>
                  <a:solidFill>
                    <a:srgbClr val="FFFFFF"/>
                  </a:solidFill>
                </a:uFill>
              </a:rPr>
              <a:t> </a:t>
            </a:r>
            <a:r>
              <a:rPr sz="1950" u="heavy" spc="20" dirty="0">
                <a:solidFill>
                  <a:srgbClr val="FFFFFF"/>
                </a:solidFill>
                <a:uFill>
                  <a:solidFill>
                    <a:srgbClr val="FFFFFF"/>
                  </a:solidFill>
                </a:uFill>
              </a:rPr>
              <a:t>IGNEAS</a:t>
            </a:r>
            <a:r>
              <a:rPr sz="1950" u="heavy" spc="-5" dirty="0">
                <a:solidFill>
                  <a:srgbClr val="FFFFFF"/>
                </a:solidFill>
                <a:uFill>
                  <a:solidFill>
                    <a:srgbClr val="FFFFFF"/>
                  </a:solidFill>
                </a:uFill>
              </a:rPr>
              <a:t> </a:t>
            </a:r>
            <a:r>
              <a:rPr sz="1950" u="heavy" spc="20" dirty="0">
                <a:solidFill>
                  <a:srgbClr val="FFFFFF"/>
                </a:solidFill>
                <a:uFill>
                  <a:solidFill>
                    <a:srgbClr val="FFFFFF"/>
                  </a:solidFill>
                </a:uFill>
              </a:rPr>
              <a:t>Y</a:t>
            </a:r>
            <a:r>
              <a:rPr sz="1950" u="heavy" spc="-15" dirty="0">
                <a:solidFill>
                  <a:srgbClr val="FFFFFF"/>
                </a:solidFill>
                <a:uFill>
                  <a:solidFill>
                    <a:srgbClr val="FFFFFF"/>
                  </a:solidFill>
                </a:uFill>
              </a:rPr>
              <a:t> </a:t>
            </a:r>
            <a:r>
              <a:rPr sz="1950" u="heavy" spc="20" dirty="0">
                <a:solidFill>
                  <a:srgbClr val="FFFFFF"/>
                </a:solidFill>
                <a:uFill>
                  <a:solidFill>
                    <a:srgbClr val="FFFFFF"/>
                  </a:solidFill>
                </a:uFill>
              </a:rPr>
              <a:t>METAMÓRFICAS</a:t>
            </a:r>
            <a:endParaRPr sz="1950" dirty="0"/>
          </a:p>
        </p:txBody>
      </p:sp>
      <p:sp>
        <p:nvSpPr>
          <p:cNvPr id="3" name="object 3"/>
          <p:cNvSpPr txBox="1"/>
          <p:nvPr/>
        </p:nvSpPr>
        <p:spPr>
          <a:xfrm>
            <a:off x="674496" y="916939"/>
            <a:ext cx="8586470" cy="6538595"/>
          </a:xfrm>
          <a:prstGeom prst="rect">
            <a:avLst/>
          </a:prstGeom>
        </p:spPr>
        <p:txBody>
          <a:bodyPr vert="horz" wrap="square" lIns="0" tIns="17145" rIns="0" bIns="0" rtlCol="0">
            <a:spAutoFit/>
          </a:bodyPr>
          <a:lstStyle/>
          <a:p>
            <a:pPr marL="1717675" indent="-355600">
              <a:lnSpc>
                <a:spcPct val="100000"/>
              </a:lnSpc>
              <a:spcBef>
                <a:spcPts val="135"/>
              </a:spcBef>
              <a:buAutoNum type="romanUcPeriod"/>
              <a:tabLst>
                <a:tab pos="1718310" algn="l"/>
              </a:tabLst>
            </a:pPr>
            <a:r>
              <a:rPr sz="1950" b="1" spc="20" dirty="0">
                <a:solidFill>
                  <a:srgbClr val="FFFFFF"/>
                </a:solidFill>
                <a:latin typeface="Comic Sans MS"/>
                <a:cs typeface="Comic Sans MS"/>
              </a:rPr>
              <a:t>ROCAS</a:t>
            </a:r>
            <a:r>
              <a:rPr sz="1950" b="1" spc="-35" dirty="0">
                <a:solidFill>
                  <a:srgbClr val="FFFFFF"/>
                </a:solidFill>
                <a:latin typeface="Comic Sans MS"/>
                <a:cs typeface="Comic Sans MS"/>
              </a:rPr>
              <a:t> </a:t>
            </a:r>
            <a:r>
              <a:rPr sz="1950" b="1" spc="15" dirty="0">
                <a:solidFill>
                  <a:srgbClr val="FFFFFF"/>
                </a:solidFill>
                <a:latin typeface="Comic Sans MS"/>
                <a:cs typeface="Comic Sans MS"/>
              </a:rPr>
              <a:t>ÍGENAS</a:t>
            </a:r>
            <a:endParaRPr sz="1950" dirty="0">
              <a:latin typeface="Comic Sans MS"/>
              <a:cs typeface="Comic Sans MS"/>
            </a:endParaRPr>
          </a:p>
          <a:p>
            <a:pPr marL="1866264" lvl="1" indent="-252095">
              <a:lnSpc>
                <a:spcPct val="100000"/>
              </a:lnSpc>
              <a:spcBef>
                <a:spcPts val="45"/>
              </a:spcBef>
              <a:buAutoNum type="arabicPeriod"/>
              <a:tabLst>
                <a:tab pos="1866900" algn="l"/>
              </a:tabLst>
            </a:pPr>
            <a:r>
              <a:rPr sz="1950" spc="15" dirty="0">
                <a:solidFill>
                  <a:srgbClr val="FFFFFF"/>
                </a:solidFill>
                <a:latin typeface="Comic Sans MS"/>
                <a:cs typeface="Comic Sans MS"/>
              </a:rPr>
              <a:t>El</a:t>
            </a:r>
            <a:r>
              <a:rPr sz="1950" dirty="0">
                <a:solidFill>
                  <a:srgbClr val="FFFFFF"/>
                </a:solidFill>
                <a:latin typeface="Comic Sans MS"/>
                <a:cs typeface="Comic Sans MS"/>
              </a:rPr>
              <a:t> </a:t>
            </a:r>
            <a:r>
              <a:rPr sz="1950" spc="15" dirty="0">
                <a:solidFill>
                  <a:srgbClr val="FFFFFF"/>
                </a:solidFill>
                <a:latin typeface="Comic Sans MS"/>
                <a:cs typeface="Comic Sans MS"/>
              </a:rPr>
              <a:t>magma</a:t>
            </a:r>
            <a:r>
              <a:rPr sz="1950"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las</a:t>
            </a:r>
            <a:r>
              <a:rPr sz="1950"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ígneas</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0" dirty="0">
                <a:solidFill>
                  <a:srgbClr val="FFFFFF"/>
                </a:solidFill>
                <a:latin typeface="Comic Sans MS"/>
                <a:cs typeface="Comic Sans MS"/>
              </a:rPr>
              <a:t>Composición</a:t>
            </a:r>
            <a:r>
              <a:rPr sz="1950" spc="5" dirty="0">
                <a:solidFill>
                  <a:srgbClr val="FFFFFF"/>
                </a:solidFill>
                <a:latin typeface="Comic Sans MS"/>
                <a:cs typeface="Comic Sans MS"/>
              </a:rPr>
              <a:t> </a:t>
            </a:r>
            <a:r>
              <a:rPr sz="1950" spc="10" dirty="0">
                <a:solidFill>
                  <a:srgbClr val="FFFFFF"/>
                </a:solidFill>
                <a:latin typeface="Comic Sans MS"/>
                <a:cs typeface="Comic Sans MS"/>
              </a:rPr>
              <a:t>química</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10" dirty="0">
                <a:solidFill>
                  <a:srgbClr val="FFFFFF"/>
                </a:solidFill>
                <a:latin typeface="Comic Sans MS"/>
                <a:cs typeface="Comic Sans MS"/>
              </a:rPr>
              <a:t> mineralógica</a:t>
            </a:r>
            <a:endParaRPr sz="1950" dirty="0">
              <a:latin typeface="Comic Sans MS"/>
              <a:cs typeface="Comic Sans MS"/>
            </a:endParaRPr>
          </a:p>
          <a:p>
            <a:pPr marL="1906270" lvl="1" indent="-292100">
              <a:lnSpc>
                <a:spcPct val="100000"/>
              </a:lnSpc>
              <a:spcBef>
                <a:spcPts val="40"/>
              </a:spcBef>
              <a:buAutoNum type="arabicPeriod"/>
              <a:tabLst>
                <a:tab pos="1906905" algn="l"/>
              </a:tabLst>
            </a:pPr>
            <a:r>
              <a:rPr sz="1950" spc="15" dirty="0">
                <a:solidFill>
                  <a:srgbClr val="FFFFFF"/>
                </a:solidFill>
                <a:latin typeface="Comic Sans MS"/>
                <a:cs typeface="Comic Sans MS"/>
              </a:rPr>
              <a:t>Texturas,</a:t>
            </a:r>
            <a:r>
              <a:rPr sz="1950" spc="10" dirty="0">
                <a:solidFill>
                  <a:srgbClr val="FFFFFF"/>
                </a:solidFill>
                <a:latin typeface="Comic Sans MS"/>
                <a:cs typeface="Comic Sans MS"/>
              </a:rPr>
              <a:t> estructuras</a:t>
            </a:r>
            <a:r>
              <a:rPr sz="1950" spc="15" dirty="0">
                <a:solidFill>
                  <a:srgbClr val="FFFFFF"/>
                </a:solidFill>
                <a:latin typeface="Comic Sans MS"/>
                <a:cs typeface="Comic Sans MS"/>
              </a:rPr>
              <a:t> y </a:t>
            </a:r>
            <a:r>
              <a:rPr sz="1950" spc="10" dirty="0">
                <a:solidFill>
                  <a:srgbClr val="FFFFFF"/>
                </a:solidFill>
                <a:latin typeface="Comic Sans MS"/>
                <a:cs typeface="Comic Sans MS"/>
              </a:rPr>
              <a:t>tipos</a:t>
            </a:r>
            <a:r>
              <a:rPr sz="1950" spc="15" dirty="0">
                <a:solidFill>
                  <a:srgbClr val="FFFFFF"/>
                </a:solidFill>
                <a:latin typeface="Comic Sans MS"/>
                <a:cs typeface="Comic Sans MS"/>
              </a:rPr>
              <a:t> de</a:t>
            </a:r>
            <a:r>
              <a:rPr sz="1950" spc="10" dirty="0">
                <a:solidFill>
                  <a:srgbClr val="FFFFFF"/>
                </a:solidFill>
                <a:latin typeface="Comic Sans MS"/>
                <a:cs typeface="Comic Sans MS"/>
              </a:rPr>
              <a:t> afloramientos</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5" dirty="0">
                <a:solidFill>
                  <a:srgbClr val="FFFFFF"/>
                </a:solidFill>
                <a:latin typeface="Comic Sans MS"/>
                <a:cs typeface="Comic Sans MS"/>
              </a:rPr>
              <a:t>Principales</a:t>
            </a:r>
            <a:r>
              <a:rPr sz="1950" dirty="0">
                <a:solidFill>
                  <a:srgbClr val="FFFFFF"/>
                </a:solidFill>
                <a:latin typeface="Comic Sans MS"/>
                <a:cs typeface="Comic Sans MS"/>
              </a:rPr>
              <a:t> </a:t>
            </a:r>
            <a:r>
              <a:rPr sz="1950" spc="10" dirty="0">
                <a:solidFill>
                  <a:srgbClr val="FFFFFF"/>
                </a:solidFill>
                <a:latin typeface="Comic Sans MS"/>
                <a:cs typeface="Comic Sans MS"/>
              </a:rPr>
              <a:t>tipos</a:t>
            </a:r>
            <a:r>
              <a:rPr sz="1950"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ígneas</a:t>
            </a:r>
            <a:endParaRPr sz="1950" dirty="0">
              <a:latin typeface="Comic Sans MS"/>
              <a:cs typeface="Comic Sans MS"/>
            </a:endParaRPr>
          </a:p>
          <a:p>
            <a:pPr marL="1854835" indent="-492759">
              <a:lnSpc>
                <a:spcPct val="100000"/>
              </a:lnSpc>
              <a:spcBef>
                <a:spcPts val="2425"/>
              </a:spcBef>
              <a:buAutoNum type="romanUcPeriod"/>
              <a:tabLst>
                <a:tab pos="1855470" algn="l"/>
              </a:tabLst>
            </a:pPr>
            <a:r>
              <a:rPr sz="1950" b="1" spc="15" dirty="0">
                <a:solidFill>
                  <a:srgbClr val="FFFFFF"/>
                </a:solidFill>
                <a:latin typeface="Comic Sans MS"/>
                <a:cs typeface="Comic Sans MS"/>
              </a:rPr>
              <a:t>ROCAS</a:t>
            </a:r>
            <a:r>
              <a:rPr sz="1950" b="1" spc="-35" dirty="0">
                <a:solidFill>
                  <a:srgbClr val="FFFFFF"/>
                </a:solidFill>
                <a:latin typeface="Comic Sans MS"/>
                <a:cs typeface="Comic Sans MS"/>
              </a:rPr>
              <a:t> </a:t>
            </a:r>
            <a:r>
              <a:rPr sz="1950" b="1" spc="20" dirty="0">
                <a:solidFill>
                  <a:srgbClr val="FFFFFF"/>
                </a:solidFill>
                <a:latin typeface="Comic Sans MS"/>
                <a:cs typeface="Comic Sans MS"/>
              </a:rPr>
              <a:t>METAMÓRFICAS</a:t>
            </a:r>
            <a:endParaRPr sz="1950" dirty="0">
              <a:latin typeface="Comic Sans MS"/>
              <a:cs typeface="Comic Sans MS"/>
            </a:endParaRPr>
          </a:p>
          <a:p>
            <a:pPr marL="1866264" lvl="1" indent="-252095">
              <a:lnSpc>
                <a:spcPct val="100000"/>
              </a:lnSpc>
              <a:spcBef>
                <a:spcPts val="40"/>
              </a:spcBef>
              <a:buAutoNum type="arabicPeriod"/>
              <a:tabLst>
                <a:tab pos="1866900" algn="l"/>
              </a:tabLst>
            </a:pPr>
            <a:r>
              <a:rPr sz="1950" spc="15" dirty="0">
                <a:solidFill>
                  <a:srgbClr val="FFFFFF"/>
                </a:solidFill>
                <a:latin typeface="Comic Sans MS"/>
                <a:cs typeface="Comic Sans MS"/>
              </a:rPr>
              <a:t>Concepto</a:t>
            </a:r>
            <a:endParaRPr sz="1950" dirty="0">
              <a:latin typeface="Comic Sans MS"/>
              <a:cs typeface="Comic Sans MS"/>
            </a:endParaRPr>
          </a:p>
          <a:p>
            <a:pPr marL="1906270" lvl="1" indent="-292100">
              <a:lnSpc>
                <a:spcPct val="100000"/>
              </a:lnSpc>
              <a:spcBef>
                <a:spcPts val="40"/>
              </a:spcBef>
              <a:buAutoNum type="arabicPeriod"/>
              <a:tabLst>
                <a:tab pos="1906905" algn="l"/>
              </a:tabLst>
            </a:pPr>
            <a:r>
              <a:rPr sz="1950" spc="15" dirty="0">
                <a:solidFill>
                  <a:srgbClr val="FFFFFF"/>
                </a:solidFill>
                <a:latin typeface="Comic Sans MS"/>
                <a:cs typeface="Comic Sans MS"/>
              </a:rPr>
              <a:t>Procesos</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metamórficos</a:t>
            </a:r>
            <a:endParaRPr sz="1950" dirty="0">
              <a:latin typeface="Comic Sans MS"/>
              <a:cs typeface="Comic Sans MS"/>
            </a:endParaRPr>
          </a:p>
          <a:p>
            <a:pPr marL="1906270" lvl="1" indent="-292100">
              <a:lnSpc>
                <a:spcPct val="100000"/>
              </a:lnSpc>
              <a:spcBef>
                <a:spcPts val="50"/>
              </a:spcBef>
              <a:buAutoNum type="arabicPeriod"/>
              <a:tabLst>
                <a:tab pos="1906905" algn="l"/>
              </a:tabLst>
            </a:pPr>
            <a:r>
              <a:rPr sz="1950" spc="15" dirty="0">
                <a:solidFill>
                  <a:srgbClr val="FFFFFF"/>
                </a:solidFill>
                <a:latin typeface="Comic Sans MS"/>
                <a:cs typeface="Comic Sans MS"/>
              </a:rPr>
              <a:t>Composición y </a:t>
            </a:r>
            <a:r>
              <a:rPr sz="1950" spc="10" dirty="0">
                <a:solidFill>
                  <a:srgbClr val="FFFFFF"/>
                </a:solidFill>
                <a:latin typeface="Comic Sans MS"/>
                <a:cs typeface="Comic Sans MS"/>
              </a:rPr>
              <a:t>textura. Facies</a:t>
            </a:r>
            <a:r>
              <a:rPr sz="1950" spc="20" dirty="0">
                <a:solidFill>
                  <a:srgbClr val="FFFFFF"/>
                </a:solidFill>
                <a:latin typeface="Comic Sans MS"/>
                <a:cs typeface="Comic Sans MS"/>
              </a:rPr>
              <a:t> </a:t>
            </a:r>
            <a:r>
              <a:rPr sz="1950" spc="10" dirty="0">
                <a:solidFill>
                  <a:srgbClr val="FFFFFF"/>
                </a:solidFill>
                <a:latin typeface="Comic Sans MS"/>
                <a:cs typeface="Comic Sans MS"/>
              </a:rPr>
              <a:t>metamórficas</a:t>
            </a:r>
            <a:endParaRPr sz="1950" dirty="0">
              <a:latin typeface="Comic Sans MS"/>
              <a:cs typeface="Comic Sans MS"/>
            </a:endParaRPr>
          </a:p>
          <a:p>
            <a:pPr marL="1906905" lvl="1" indent="-292735">
              <a:lnSpc>
                <a:spcPct val="100000"/>
              </a:lnSpc>
              <a:spcBef>
                <a:spcPts val="40"/>
              </a:spcBef>
              <a:buAutoNum type="arabicPeriod"/>
              <a:tabLst>
                <a:tab pos="1907539" algn="l"/>
              </a:tabLst>
            </a:pPr>
            <a:r>
              <a:rPr sz="1950" spc="15" dirty="0">
                <a:solidFill>
                  <a:srgbClr val="FFFFFF"/>
                </a:solidFill>
                <a:latin typeface="Comic Sans MS"/>
                <a:cs typeface="Comic Sans MS"/>
              </a:rPr>
              <a:t>Tipos</a:t>
            </a:r>
            <a:r>
              <a:rPr sz="1950" spc="-20" dirty="0">
                <a:solidFill>
                  <a:srgbClr val="FFFFFF"/>
                </a:solidFill>
                <a:latin typeface="Comic Sans MS"/>
                <a:cs typeface="Comic Sans MS"/>
              </a:rPr>
              <a:t> </a:t>
            </a:r>
            <a:r>
              <a:rPr sz="1950" spc="15" dirty="0">
                <a:solidFill>
                  <a:srgbClr val="FFFFFF"/>
                </a:solidFill>
                <a:latin typeface="Comic Sans MS"/>
                <a:cs typeface="Comic Sans MS"/>
              </a:rPr>
              <a:t>de</a:t>
            </a:r>
            <a:r>
              <a:rPr sz="1950" spc="-15" dirty="0">
                <a:solidFill>
                  <a:srgbClr val="FFFFFF"/>
                </a:solidFill>
                <a:latin typeface="Comic Sans MS"/>
                <a:cs typeface="Comic Sans MS"/>
              </a:rPr>
              <a:t> </a:t>
            </a:r>
            <a:r>
              <a:rPr sz="1950" spc="15" dirty="0">
                <a:solidFill>
                  <a:srgbClr val="FFFFFF"/>
                </a:solidFill>
                <a:latin typeface="Comic Sans MS"/>
                <a:cs typeface="Comic Sans MS"/>
              </a:rPr>
              <a:t>metamorfismo</a:t>
            </a:r>
            <a:endParaRPr sz="1950" dirty="0">
              <a:latin typeface="Comic Sans MS"/>
              <a:cs typeface="Comic Sans MS"/>
            </a:endParaRPr>
          </a:p>
          <a:p>
            <a:pPr marL="1906270" lvl="1" indent="-292100">
              <a:lnSpc>
                <a:spcPct val="100000"/>
              </a:lnSpc>
              <a:spcBef>
                <a:spcPts val="45"/>
              </a:spcBef>
              <a:buAutoNum type="arabicPeriod"/>
              <a:tabLst>
                <a:tab pos="1906905" algn="l"/>
              </a:tabLst>
            </a:pPr>
            <a:r>
              <a:rPr sz="1950" spc="15" dirty="0">
                <a:solidFill>
                  <a:srgbClr val="FFFFFF"/>
                </a:solidFill>
                <a:latin typeface="Comic Sans MS"/>
                <a:cs typeface="Comic Sans MS"/>
              </a:rPr>
              <a:t>Principales</a:t>
            </a:r>
            <a:r>
              <a:rPr sz="1950" spc="10" dirty="0">
                <a:solidFill>
                  <a:srgbClr val="FFFFFF"/>
                </a:solidFill>
                <a:latin typeface="Comic Sans MS"/>
                <a:cs typeface="Comic Sans MS"/>
              </a:rPr>
              <a:t> 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rocas</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metamórficas</a:t>
            </a:r>
            <a:endParaRPr sz="1950" dirty="0">
              <a:latin typeface="Comic Sans MS"/>
              <a:cs typeface="Comic Sans MS"/>
            </a:endParaRPr>
          </a:p>
          <a:p>
            <a:pPr marL="12700">
              <a:lnSpc>
                <a:spcPct val="100000"/>
              </a:lnSpc>
              <a:spcBef>
                <a:spcPts val="2295"/>
              </a:spcBef>
            </a:pPr>
            <a:r>
              <a:rPr sz="1950" spc="15" dirty="0">
                <a:solidFill>
                  <a:srgbClr val="FFFFFF"/>
                </a:solidFill>
                <a:latin typeface="Comic Sans MS"/>
                <a:cs typeface="Comic Sans MS"/>
              </a:rPr>
              <a:t>BIBLIOGRAFÍA</a:t>
            </a:r>
            <a:endParaRPr sz="1950" dirty="0">
              <a:latin typeface="Comic Sans MS"/>
              <a:cs typeface="Comic Sans MS"/>
            </a:endParaRPr>
          </a:p>
          <a:p>
            <a:pPr marL="12700" marR="5080">
              <a:lnSpc>
                <a:spcPct val="100899"/>
              </a:lnSpc>
              <a:spcBef>
                <a:spcPts val="1090"/>
              </a:spcBef>
            </a:pPr>
            <a:r>
              <a:rPr sz="1750" dirty="0">
                <a:solidFill>
                  <a:srgbClr val="FFFFFF"/>
                </a:solidFill>
                <a:latin typeface="Comic Sans MS"/>
                <a:cs typeface="Comic Sans MS"/>
              </a:rPr>
              <a:t>TARBUCK,</a:t>
            </a:r>
            <a:r>
              <a:rPr sz="1750" spc="5" dirty="0">
                <a:solidFill>
                  <a:srgbClr val="FFFFFF"/>
                </a:solidFill>
                <a:latin typeface="Comic Sans MS"/>
                <a:cs typeface="Comic Sans MS"/>
              </a:rPr>
              <a:t> E.J.</a:t>
            </a:r>
            <a:r>
              <a:rPr sz="1750" spc="10" dirty="0">
                <a:solidFill>
                  <a:srgbClr val="FFFFFF"/>
                </a:solidFill>
                <a:latin typeface="Comic Sans MS"/>
                <a:cs typeface="Comic Sans MS"/>
              </a:rPr>
              <a:t> </a:t>
            </a:r>
            <a:r>
              <a:rPr sz="1750" spc="5" dirty="0">
                <a:solidFill>
                  <a:srgbClr val="FFFFFF"/>
                </a:solidFill>
                <a:latin typeface="Comic Sans MS"/>
                <a:cs typeface="Comic Sans MS"/>
              </a:rPr>
              <a:t>y</a:t>
            </a:r>
            <a:r>
              <a:rPr sz="1750" spc="15" dirty="0">
                <a:solidFill>
                  <a:srgbClr val="FFFFFF"/>
                </a:solidFill>
                <a:latin typeface="Comic Sans MS"/>
                <a:cs typeface="Comic Sans MS"/>
              </a:rPr>
              <a:t> </a:t>
            </a:r>
            <a:r>
              <a:rPr sz="1750" dirty="0">
                <a:solidFill>
                  <a:srgbClr val="FFFFFF"/>
                </a:solidFill>
                <a:latin typeface="Comic Sans MS"/>
                <a:cs typeface="Comic Sans MS"/>
              </a:rPr>
              <a:t>LUTGENS,</a:t>
            </a:r>
            <a:r>
              <a:rPr sz="1750" spc="5" dirty="0">
                <a:solidFill>
                  <a:srgbClr val="FFFFFF"/>
                </a:solidFill>
                <a:latin typeface="Comic Sans MS"/>
                <a:cs typeface="Comic Sans MS"/>
              </a:rPr>
              <a:t> </a:t>
            </a:r>
            <a:r>
              <a:rPr sz="1750" dirty="0">
                <a:solidFill>
                  <a:srgbClr val="FFFFFF"/>
                </a:solidFill>
                <a:latin typeface="Comic Sans MS"/>
                <a:cs typeface="Comic Sans MS"/>
              </a:rPr>
              <a:t>F.K.</a:t>
            </a:r>
            <a:r>
              <a:rPr sz="1750" spc="10" dirty="0">
                <a:solidFill>
                  <a:srgbClr val="FFFFFF"/>
                </a:solidFill>
                <a:latin typeface="Comic Sans MS"/>
                <a:cs typeface="Comic Sans MS"/>
              </a:rPr>
              <a:t> </a:t>
            </a:r>
            <a:r>
              <a:rPr sz="1750" dirty="0">
                <a:solidFill>
                  <a:srgbClr val="FFFFFF"/>
                </a:solidFill>
                <a:latin typeface="Comic Sans MS"/>
                <a:cs typeface="Comic Sans MS"/>
              </a:rPr>
              <a:t>2000.</a:t>
            </a:r>
            <a:r>
              <a:rPr sz="1750" spc="5" dirty="0">
                <a:solidFill>
                  <a:srgbClr val="FFFFFF"/>
                </a:solidFill>
                <a:latin typeface="Comic Sans MS"/>
                <a:cs typeface="Comic Sans MS"/>
              </a:rPr>
              <a:t> </a:t>
            </a:r>
            <a:r>
              <a:rPr sz="1750" spc="-5" dirty="0">
                <a:solidFill>
                  <a:srgbClr val="FFFFFF"/>
                </a:solidFill>
                <a:latin typeface="Comic Sans MS"/>
                <a:cs typeface="Comic Sans MS"/>
              </a:rPr>
              <a:t>Ciencias</a:t>
            </a:r>
            <a:r>
              <a:rPr sz="1750" spc="15" dirty="0">
                <a:solidFill>
                  <a:srgbClr val="FFFFFF"/>
                </a:solidFill>
                <a:latin typeface="Comic Sans MS"/>
                <a:cs typeface="Comic Sans MS"/>
              </a:rPr>
              <a:t> </a:t>
            </a:r>
            <a:r>
              <a:rPr sz="1750" spc="5" dirty="0">
                <a:solidFill>
                  <a:srgbClr val="FFFFFF"/>
                </a:solidFill>
                <a:latin typeface="Comic Sans MS"/>
                <a:cs typeface="Comic Sans MS"/>
              </a:rPr>
              <a:t>de </a:t>
            </a:r>
            <a:r>
              <a:rPr sz="1750" dirty="0">
                <a:solidFill>
                  <a:srgbClr val="FFFFFF"/>
                </a:solidFill>
                <a:latin typeface="Comic Sans MS"/>
                <a:cs typeface="Comic Sans MS"/>
              </a:rPr>
              <a:t>la</a:t>
            </a:r>
            <a:r>
              <a:rPr sz="1750" spc="5" dirty="0">
                <a:solidFill>
                  <a:srgbClr val="FFFFFF"/>
                </a:solidFill>
                <a:latin typeface="Comic Sans MS"/>
                <a:cs typeface="Comic Sans MS"/>
              </a:rPr>
              <a:t> Tierra.</a:t>
            </a:r>
            <a:r>
              <a:rPr sz="1750" spc="15" dirty="0">
                <a:solidFill>
                  <a:srgbClr val="FFFFFF"/>
                </a:solidFill>
                <a:latin typeface="Comic Sans MS"/>
                <a:cs typeface="Comic Sans MS"/>
              </a:rPr>
              <a:t> </a:t>
            </a:r>
            <a:r>
              <a:rPr sz="1750" spc="5" dirty="0">
                <a:solidFill>
                  <a:srgbClr val="FFFFFF"/>
                </a:solidFill>
                <a:latin typeface="Comic Sans MS"/>
                <a:cs typeface="Comic Sans MS"/>
              </a:rPr>
              <a:t>Una </a:t>
            </a:r>
            <a:r>
              <a:rPr sz="1750" dirty="0">
                <a:solidFill>
                  <a:srgbClr val="FFFFFF"/>
                </a:solidFill>
                <a:latin typeface="Comic Sans MS"/>
                <a:cs typeface="Comic Sans MS"/>
              </a:rPr>
              <a:t>introducción</a:t>
            </a:r>
            <a:r>
              <a:rPr sz="1750" spc="10" dirty="0">
                <a:solidFill>
                  <a:srgbClr val="FFFFFF"/>
                </a:solidFill>
                <a:latin typeface="Comic Sans MS"/>
                <a:cs typeface="Comic Sans MS"/>
              </a:rPr>
              <a:t> </a:t>
            </a:r>
            <a:r>
              <a:rPr sz="1750" spc="5" dirty="0">
                <a:solidFill>
                  <a:srgbClr val="FFFFFF"/>
                </a:solidFill>
                <a:latin typeface="Comic Sans MS"/>
                <a:cs typeface="Comic Sans MS"/>
              </a:rPr>
              <a:t>a</a:t>
            </a:r>
            <a:r>
              <a:rPr sz="1750" spc="10" dirty="0">
                <a:solidFill>
                  <a:srgbClr val="FFFFFF"/>
                </a:solidFill>
                <a:latin typeface="Comic Sans MS"/>
                <a:cs typeface="Comic Sans MS"/>
              </a:rPr>
              <a:t> </a:t>
            </a:r>
            <a:r>
              <a:rPr sz="1750" dirty="0">
                <a:solidFill>
                  <a:srgbClr val="FFFFFF"/>
                </a:solidFill>
                <a:latin typeface="Comic Sans MS"/>
                <a:cs typeface="Comic Sans MS"/>
              </a:rPr>
              <a:t>la </a:t>
            </a:r>
            <a:r>
              <a:rPr sz="1750" spc="-505" dirty="0">
                <a:solidFill>
                  <a:srgbClr val="FFFFFF"/>
                </a:solidFill>
                <a:latin typeface="Comic Sans MS"/>
                <a:cs typeface="Comic Sans MS"/>
              </a:rPr>
              <a:t> </a:t>
            </a:r>
            <a:r>
              <a:rPr sz="1750" dirty="0">
                <a:solidFill>
                  <a:srgbClr val="FFFFFF"/>
                </a:solidFill>
                <a:latin typeface="Comic Sans MS"/>
                <a:cs typeface="Comic Sans MS"/>
              </a:rPr>
              <a:t>Geología</a:t>
            </a:r>
            <a:r>
              <a:rPr sz="1750" spc="-5" dirty="0">
                <a:solidFill>
                  <a:srgbClr val="FFFFFF"/>
                </a:solidFill>
                <a:latin typeface="Comic Sans MS"/>
                <a:cs typeface="Comic Sans MS"/>
              </a:rPr>
              <a:t> </a:t>
            </a:r>
            <a:r>
              <a:rPr sz="1750" dirty="0">
                <a:solidFill>
                  <a:srgbClr val="FFFFFF"/>
                </a:solidFill>
                <a:latin typeface="Comic Sans MS"/>
                <a:cs typeface="Comic Sans MS"/>
              </a:rPr>
              <a:t>Física. Prentice Hall, </a:t>
            </a:r>
            <a:r>
              <a:rPr sz="1750" spc="5" dirty="0">
                <a:solidFill>
                  <a:srgbClr val="FFFFFF"/>
                </a:solidFill>
                <a:latin typeface="Comic Sans MS"/>
                <a:cs typeface="Comic Sans MS"/>
              </a:rPr>
              <a:t>563</a:t>
            </a:r>
            <a:r>
              <a:rPr sz="1750" dirty="0">
                <a:solidFill>
                  <a:srgbClr val="FFFFFF"/>
                </a:solidFill>
                <a:latin typeface="Comic Sans MS"/>
                <a:cs typeface="Comic Sans MS"/>
              </a:rPr>
              <a:t> </a:t>
            </a:r>
            <a:r>
              <a:rPr sz="1750" spc="5" dirty="0">
                <a:solidFill>
                  <a:srgbClr val="FFFFFF"/>
                </a:solidFill>
                <a:latin typeface="Comic Sans MS"/>
                <a:cs typeface="Comic Sans MS"/>
              </a:rPr>
              <a:t>pp</a:t>
            </a:r>
            <a:r>
              <a:rPr sz="1750" dirty="0">
                <a:solidFill>
                  <a:srgbClr val="FFFFFF"/>
                </a:solidFill>
                <a:latin typeface="Comic Sans MS"/>
                <a:cs typeface="Comic Sans MS"/>
              </a:rPr>
              <a:t> </a:t>
            </a:r>
            <a:r>
              <a:rPr sz="1750" spc="5" dirty="0">
                <a:solidFill>
                  <a:srgbClr val="FFFFFF"/>
                </a:solidFill>
                <a:latin typeface="Comic Sans MS"/>
                <a:cs typeface="Comic Sans MS"/>
              </a:rPr>
              <a:t>y</a:t>
            </a:r>
            <a:r>
              <a:rPr sz="1750" dirty="0">
                <a:solidFill>
                  <a:srgbClr val="FFFFFF"/>
                </a:solidFill>
                <a:latin typeface="Comic Sans MS"/>
                <a:cs typeface="Comic Sans MS"/>
              </a:rPr>
              <a:t> </a:t>
            </a:r>
            <a:r>
              <a:rPr sz="1750" spc="5" dirty="0">
                <a:solidFill>
                  <a:srgbClr val="FFFFFF"/>
                </a:solidFill>
                <a:latin typeface="Comic Sans MS"/>
                <a:cs typeface="Comic Sans MS"/>
              </a:rPr>
              <a:t>2</a:t>
            </a:r>
            <a:r>
              <a:rPr sz="1750" dirty="0">
                <a:solidFill>
                  <a:srgbClr val="FFFFFF"/>
                </a:solidFill>
                <a:latin typeface="Comic Sans MS"/>
                <a:cs typeface="Comic Sans MS"/>
              </a:rPr>
              <a:t> apéndices.</a:t>
            </a:r>
            <a:endParaRPr sz="1750" dirty="0">
              <a:latin typeface="Comic Sans MS"/>
              <a:cs typeface="Comic Sans MS"/>
            </a:endParaRPr>
          </a:p>
          <a:p>
            <a:pPr marL="12700" marR="266065">
              <a:lnSpc>
                <a:spcPct val="302900"/>
              </a:lnSpc>
              <a:spcBef>
                <a:spcPts val="5"/>
              </a:spcBef>
            </a:pPr>
            <a:r>
              <a:rPr sz="1750" dirty="0">
                <a:solidFill>
                  <a:srgbClr val="FFFFFF"/>
                </a:solidFill>
                <a:latin typeface="Comic Sans MS"/>
                <a:cs typeface="Comic Sans MS"/>
              </a:rPr>
              <a:t>GARRISON,</a:t>
            </a:r>
            <a:r>
              <a:rPr sz="1750" spc="5" dirty="0">
                <a:solidFill>
                  <a:srgbClr val="FFFFFF"/>
                </a:solidFill>
                <a:latin typeface="Comic Sans MS"/>
                <a:cs typeface="Comic Sans MS"/>
              </a:rPr>
              <a:t> E.G.</a:t>
            </a:r>
            <a:r>
              <a:rPr sz="1750" spc="10" dirty="0">
                <a:solidFill>
                  <a:srgbClr val="FFFFFF"/>
                </a:solidFill>
                <a:latin typeface="Comic Sans MS"/>
                <a:cs typeface="Comic Sans MS"/>
              </a:rPr>
              <a:t> </a:t>
            </a:r>
            <a:r>
              <a:rPr sz="1750" dirty="0">
                <a:solidFill>
                  <a:srgbClr val="FFFFFF"/>
                </a:solidFill>
                <a:latin typeface="Comic Sans MS"/>
                <a:cs typeface="Comic Sans MS"/>
              </a:rPr>
              <a:t>2003.</a:t>
            </a:r>
            <a:r>
              <a:rPr sz="1750" spc="10" dirty="0">
                <a:solidFill>
                  <a:srgbClr val="FFFFFF"/>
                </a:solidFill>
                <a:latin typeface="Comic Sans MS"/>
                <a:cs typeface="Comic Sans MS"/>
              </a:rPr>
              <a:t> </a:t>
            </a:r>
            <a:r>
              <a:rPr sz="1750" dirty="0">
                <a:solidFill>
                  <a:srgbClr val="FFFFFF"/>
                </a:solidFill>
                <a:latin typeface="Comic Sans MS"/>
                <a:cs typeface="Comic Sans MS"/>
              </a:rPr>
              <a:t>Techinques</a:t>
            </a:r>
            <a:r>
              <a:rPr sz="1750" spc="5" dirty="0">
                <a:solidFill>
                  <a:srgbClr val="FFFFFF"/>
                </a:solidFill>
                <a:latin typeface="Comic Sans MS"/>
                <a:cs typeface="Comic Sans MS"/>
              </a:rPr>
              <a:t> </a:t>
            </a:r>
            <a:r>
              <a:rPr sz="1750" dirty="0">
                <a:solidFill>
                  <a:srgbClr val="FFFFFF"/>
                </a:solidFill>
                <a:latin typeface="Comic Sans MS"/>
                <a:cs typeface="Comic Sans MS"/>
              </a:rPr>
              <a:t>in</a:t>
            </a:r>
            <a:r>
              <a:rPr sz="1750" spc="10" dirty="0">
                <a:solidFill>
                  <a:srgbClr val="FFFFFF"/>
                </a:solidFill>
                <a:latin typeface="Comic Sans MS"/>
                <a:cs typeface="Comic Sans MS"/>
              </a:rPr>
              <a:t> </a:t>
            </a:r>
            <a:r>
              <a:rPr sz="1750" dirty="0">
                <a:solidFill>
                  <a:srgbClr val="FFFFFF"/>
                </a:solidFill>
                <a:latin typeface="Comic Sans MS"/>
                <a:cs typeface="Comic Sans MS"/>
              </a:rPr>
              <a:t>Archaeological</a:t>
            </a:r>
            <a:r>
              <a:rPr sz="1750" spc="5" dirty="0">
                <a:solidFill>
                  <a:srgbClr val="FFFFFF"/>
                </a:solidFill>
                <a:latin typeface="Comic Sans MS"/>
                <a:cs typeface="Comic Sans MS"/>
              </a:rPr>
              <a:t> </a:t>
            </a:r>
            <a:r>
              <a:rPr sz="1750" dirty="0">
                <a:solidFill>
                  <a:srgbClr val="FFFFFF"/>
                </a:solidFill>
                <a:latin typeface="Comic Sans MS"/>
                <a:cs typeface="Comic Sans MS"/>
              </a:rPr>
              <a:t>Geology.</a:t>
            </a:r>
            <a:r>
              <a:rPr sz="1750" spc="10" dirty="0">
                <a:solidFill>
                  <a:srgbClr val="FFFFFF"/>
                </a:solidFill>
                <a:latin typeface="Comic Sans MS"/>
                <a:cs typeface="Comic Sans MS"/>
              </a:rPr>
              <a:t> </a:t>
            </a:r>
            <a:r>
              <a:rPr sz="1750" dirty="0">
                <a:solidFill>
                  <a:srgbClr val="FFFFFF"/>
                </a:solidFill>
                <a:latin typeface="Comic Sans MS"/>
                <a:cs typeface="Comic Sans MS"/>
              </a:rPr>
              <a:t>Springer.</a:t>
            </a:r>
            <a:r>
              <a:rPr sz="1750" spc="10" dirty="0">
                <a:solidFill>
                  <a:srgbClr val="FFFFFF"/>
                </a:solidFill>
                <a:latin typeface="Comic Sans MS"/>
                <a:cs typeface="Comic Sans MS"/>
              </a:rPr>
              <a:t> </a:t>
            </a:r>
            <a:r>
              <a:rPr sz="1750" spc="5" dirty="0">
                <a:solidFill>
                  <a:srgbClr val="FFFFFF"/>
                </a:solidFill>
                <a:latin typeface="Comic Sans MS"/>
                <a:cs typeface="Comic Sans MS"/>
              </a:rPr>
              <a:t>304</a:t>
            </a:r>
            <a:r>
              <a:rPr sz="1750" spc="10" dirty="0">
                <a:solidFill>
                  <a:srgbClr val="FFFFFF"/>
                </a:solidFill>
                <a:latin typeface="Comic Sans MS"/>
                <a:cs typeface="Comic Sans MS"/>
              </a:rPr>
              <a:t> </a:t>
            </a:r>
            <a:r>
              <a:rPr sz="1750" dirty="0">
                <a:solidFill>
                  <a:srgbClr val="FFFFFF"/>
                </a:solidFill>
                <a:latin typeface="Comic Sans MS"/>
                <a:cs typeface="Comic Sans MS"/>
              </a:rPr>
              <a:t>pp. </a:t>
            </a:r>
            <a:r>
              <a:rPr sz="1750" spc="-509" dirty="0">
                <a:solidFill>
                  <a:srgbClr val="FFFFFF"/>
                </a:solidFill>
                <a:latin typeface="Comic Sans MS"/>
                <a:cs typeface="Comic Sans MS"/>
              </a:rPr>
              <a:t> </a:t>
            </a:r>
            <a:r>
              <a:rPr sz="1750" dirty="0">
                <a:solidFill>
                  <a:srgbClr val="FFFFFF"/>
                </a:solidFill>
                <a:latin typeface="Comic Sans MS"/>
                <a:cs typeface="Comic Sans MS"/>
              </a:rPr>
              <a:t>VERA, J.A.,</a:t>
            </a:r>
            <a:r>
              <a:rPr sz="1750" spc="5" dirty="0">
                <a:solidFill>
                  <a:srgbClr val="FFFFFF"/>
                </a:solidFill>
                <a:latin typeface="Comic Sans MS"/>
                <a:cs typeface="Comic Sans MS"/>
              </a:rPr>
              <a:t> GALLEGOS,</a:t>
            </a:r>
            <a:r>
              <a:rPr sz="1750" dirty="0">
                <a:solidFill>
                  <a:srgbClr val="FFFFFF"/>
                </a:solidFill>
                <a:latin typeface="Comic Sans MS"/>
                <a:cs typeface="Comic Sans MS"/>
              </a:rPr>
              <a:t> J.A.</a:t>
            </a:r>
            <a:r>
              <a:rPr sz="1750" spc="5" dirty="0">
                <a:solidFill>
                  <a:srgbClr val="FFFFFF"/>
                </a:solidFill>
                <a:latin typeface="Comic Sans MS"/>
                <a:cs typeface="Comic Sans MS"/>
              </a:rPr>
              <a:t> y</a:t>
            </a:r>
            <a:r>
              <a:rPr sz="1750" dirty="0">
                <a:solidFill>
                  <a:srgbClr val="FFFFFF"/>
                </a:solidFill>
                <a:latin typeface="Comic Sans MS"/>
                <a:cs typeface="Comic Sans MS"/>
              </a:rPr>
              <a:t> ROCA,</a:t>
            </a:r>
            <a:r>
              <a:rPr sz="1750" spc="5" dirty="0">
                <a:solidFill>
                  <a:srgbClr val="FFFFFF"/>
                </a:solidFill>
                <a:latin typeface="Comic Sans MS"/>
                <a:cs typeface="Comic Sans MS"/>
              </a:rPr>
              <a:t> </a:t>
            </a:r>
            <a:r>
              <a:rPr sz="1750" dirty="0">
                <a:solidFill>
                  <a:srgbClr val="FFFFFF"/>
                </a:solidFill>
                <a:latin typeface="Comic Sans MS"/>
                <a:cs typeface="Comic Sans MS"/>
              </a:rPr>
              <a:t>A.</a:t>
            </a:r>
            <a:r>
              <a:rPr sz="1750" spc="15" dirty="0">
                <a:solidFill>
                  <a:srgbClr val="FFFFFF"/>
                </a:solidFill>
                <a:latin typeface="Comic Sans MS"/>
                <a:cs typeface="Comic Sans MS"/>
              </a:rPr>
              <a:t> </a:t>
            </a:r>
            <a:r>
              <a:rPr sz="1750" dirty="0">
                <a:solidFill>
                  <a:srgbClr val="FFFFFF"/>
                </a:solidFill>
                <a:latin typeface="Comic Sans MS"/>
                <a:cs typeface="Comic Sans MS"/>
              </a:rPr>
              <a:t>1984. Geología.</a:t>
            </a:r>
            <a:r>
              <a:rPr sz="1750" spc="5" dirty="0">
                <a:solidFill>
                  <a:srgbClr val="FFFFFF"/>
                </a:solidFill>
                <a:latin typeface="Comic Sans MS"/>
                <a:cs typeface="Comic Sans MS"/>
              </a:rPr>
              <a:t> Edelvives.</a:t>
            </a:r>
            <a:r>
              <a:rPr sz="1750" dirty="0">
                <a:solidFill>
                  <a:srgbClr val="FFFFFF"/>
                </a:solidFill>
                <a:latin typeface="Comic Sans MS"/>
                <a:cs typeface="Comic Sans MS"/>
              </a:rPr>
              <a:t> </a:t>
            </a:r>
            <a:r>
              <a:rPr sz="1750" spc="5" dirty="0">
                <a:solidFill>
                  <a:srgbClr val="FFFFFF"/>
                </a:solidFill>
                <a:latin typeface="Comic Sans MS"/>
                <a:cs typeface="Comic Sans MS"/>
              </a:rPr>
              <a:t>479 </a:t>
            </a:r>
            <a:r>
              <a:rPr sz="1750" dirty="0">
                <a:solidFill>
                  <a:srgbClr val="FFFFFF"/>
                </a:solidFill>
                <a:latin typeface="Comic Sans MS"/>
                <a:cs typeface="Comic Sans MS"/>
              </a:rPr>
              <a:t>pp.</a:t>
            </a:r>
            <a:endParaRPr sz="1750" dirty="0">
              <a:latin typeface="Comic Sans MS"/>
              <a:cs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1035050"/>
            <a:ext cx="9749403" cy="5418791"/>
          </a:xfrm>
          <a:prstGeom prst="rect">
            <a:avLst/>
          </a:prstGeom>
        </p:spPr>
        <p:txBody>
          <a:bodyPr vert="horz" wrap="square" lIns="0" tIns="17145" rIns="0" bIns="0" rtlCol="0">
            <a:spAutoFit/>
          </a:bodyPr>
          <a:lstStyle/>
          <a:p>
            <a:pPr marL="12700">
              <a:lnSpc>
                <a:spcPct val="100000"/>
              </a:lnSpc>
              <a:spcBef>
                <a:spcPts val="135"/>
              </a:spcBef>
            </a:pPr>
            <a:r>
              <a:rPr lang="es-CO" sz="1950" spc="15" dirty="0">
                <a:solidFill>
                  <a:srgbClr val="FFFFFF"/>
                </a:solidFill>
              </a:rPr>
              <a:t>Tipos de </a:t>
            </a:r>
            <a:r>
              <a:rPr lang="es-CO" sz="1950" spc="15" dirty="0" err="1">
                <a:solidFill>
                  <a:srgbClr val="FFFFFF"/>
                </a:solidFill>
              </a:rPr>
              <a:t>plutone</a:t>
            </a:r>
            <a:r>
              <a:rPr sz="195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br>
              <a:rPr lang="es-CO" sz="1950" spc="10" dirty="0">
                <a:solidFill>
                  <a:srgbClr val="FFFFFF"/>
                </a:solidFill>
                <a:latin typeface="Comic Sans MS"/>
                <a:cs typeface="Comic Sans MS"/>
              </a:rPr>
            </a:br>
            <a:r>
              <a:rPr lang="es-CO" sz="1950" spc="10" dirty="0">
                <a:solidFill>
                  <a:srgbClr val="FFFFFF"/>
                </a:solidFill>
                <a:latin typeface="Comic Sans MS"/>
                <a:cs typeface="Comic Sans MS"/>
              </a:rPr>
              <a:t>Chimeneas y cuellos volcánicos. </a:t>
            </a:r>
            <a:r>
              <a:rPr lang="es-CO" sz="1950" b="0" spc="10" dirty="0">
                <a:solidFill>
                  <a:srgbClr val="FFFFFF"/>
                </a:solidFill>
                <a:latin typeface="Comic Sans MS"/>
                <a:cs typeface="Comic Sans MS"/>
              </a:rPr>
              <a:t>La chimenea es la estructura por la cual el magma sube a la superficie, y es el conducto que conecta el cráter del volcán con una cámara magmática subyacente. El cuello volcánico se forma cuando un volcán cesa de hacer erupción, ya que se erosiona al entrar en contacto con el agua, gases y ácidos, la montaña se gasta con el tiempo pero el magma que se solidificó en la chimenea suele ser más resistente quedando a menudo un remanente.</a:t>
            </a:r>
            <a:br>
              <a:rPr lang="es-CO" sz="1950" spc="10" dirty="0">
                <a:solidFill>
                  <a:srgbClr val="FFFFFF"/>
                </a:solidFill>
                <a:latin typeface="Comic Sans MS"/>
                <a:cs typeface="Comic Sans MS"/>
              </a:rPr>
            </a:br>
            <a:br>
              <a:rPr lang="es-CO" sz="1950" spc="10" dirty="0">
                <a:solidFill>
                  <a:srgbClr val="FFFFFF"/>
                </a:solidFill>
                <a:latin typeface="Comic Sans MS"/>
                <a:cs typeface="Comic Sans MS"/>
              </a:rPr>
            </a:br>
            <a:r>
              <a:rPr lang="es-CO" sz="1950" spc="10" dirty="0">
                <a:solidFill>
                  <a:srgbClr val="FFFFFF"/>
                </a:solidFill>
                <a:latin typeface="Comic Sans MS"/>
                <a:cs typeface="Comic Sans MS"/>
              </a:rPr>
              <a:t>Batolitos y troncos. </a:t>
            </a:r>
            <a:r>
              <a:rPr lang="es-CO" sz="1950" b="0" spc="10" dirty="0">
                <a:solidFill>
                  <a:srgbClr val="FFFFFF"/>
                </a:solidFill>
                <a:latin typeface="Comic Sans MS"/>
                <a:cs typeface="Comic Sans MS"/>
              </a:rPr>
              <a:t>Los batolitos son los cuerpos intrusivos más grandes que tienen como mínimo 100Km2 de superficie y muchos alcanzan dimensiones mayores. Son discordantes en general y la mayoría están formados de múltiples intrusiones, es decir, se producen por intrusiones voluminosas y repetidas de magma en la misma área. Los troncos, en cambio, tienen las mismas características generales de los batolitos pero son más pequeños.</a:t>
            </a:r>
            <a:br>
              <a:rPr lang="es-CO" sz="1950" spc="10" dirty="0">
                <a:solidFill>
                  <a:srgbClr val="FFFFFF"/>
                </a:solidFill>
                <a:latin typeface="Comic Sans MS"/>
                <a:cs typeface="Comic Sans MS"/>
              </a:rPr>
            </a:b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309376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288259"/>
            <a:ext cx="9749403" cy="1217641"/>
          </a:xfrm>
          <a:prstGeom prst="rect">
            <a:avLst/>
          </a:prstGeom>
        </p:spPr>
        <p:txBody>
          <a:bodyPr vert="horz" wrap="square" lIns="0" tIns="17145" rIns="0" bIns="0" rtlCol="0">
            <a:spAutoFit/>
          </a:bodyPr>
          <a:lstStyle/>
          <a:p>
            <a:pPr marL="12700">
              <a:lnSpc>
                <a:spcPct val="100000"/>
              </a:lnSpc>
              <a:spcBef>
                <a:spcPts val="135"/>
              </a:spcBef>
            </a:pPr>
            <a:r>
              <a:rPr lang="es-CO" sz="1950" spc="15" dirty="0">
                <a:solidFill>
                  <a:srgbClr val="FFFFFF"/>
                </a:solidFill>
              </a:rPr>
              <a:t>Tipos de </a:t>
            </a:r>
            <a:r>
              <a:rPr lang="es-CO" sz="1950" spc="15" dirty="0" err="1">
                <a:solidFill>
                  <a:srgbClr val="FFFFFF"/>
                </a:solidFill>
              </a:rPr>
              <a:t>plutone</a:t>
            </a:r>
            <a:r>
              <a:rPr sz="195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br>
              <a:rPr lang="es-CO" sz="1950" spc="10" dirty="0">
                <a:solidFill>
                  <a:srgbClr val="FFFFFF"/>
                </a:solidFill>
                <a:latin typeface="Comic Sans MS"/>
                <a:cs typeface="Comic Sans MS"/>
              </a:rPr>
            </a:br>
            <a:endParaRPr sz="1950" dirty="0">
              <a:latin typeface="Comic Sans MS"/>
              <a:cs typeface="Comic Sans MS"/>
            </a:endParaRPr>
          </a:p>
        </p:txBody>
      </p:sp>
      <p:pic>
        <p:nvPicPr>
          <p:cNvPr id="3" name="Imagen 2">
            <a:extLst>
              <a:ext uri="{FF2B5EF4-FFF2-40B4-BE49-F238E27FC236}">
                <a16:creationId xmlns:a16="http://schemas.microsoft.com/office/drawing/2014/main" id="{9A36AD4F-0CD3-E527-1EA9-3A134788A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08" y="806450"/>
            <a:ext cx="9039691" cy="6602786"/>
          </a:xfrm>
          <a:prstGeom prst="rect">
            <a:avLst/>
          </a:prstGeom>
        </p:spPr>
      </p:pic>
    </p:spTree>
    <p:extLst>
      <p:ext uri="{BB962C8B-B14F-4D97-AF65-F5344CB8AC3E}">
        <p14:creationId xmlns:p14="http://schemas.microsoft.com/office/powerpoint/2010/main" val="30417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761" y="311911"/>
            <a:ext cx="2527300"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Tipos</a:t>
            </a:r>
            <a:r>
              <a:rPr sz="1950" b="0" spc="-1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spc="-10" dirty="0">
                <a:solidFill>
                  <a:srgbClr val="FFFFFF"/>
                </a:solidFill>
                <a:latin typeface="Comic Sans MS"/>
                <a:cs typeface="Comic Sans MS"/>
              </a:rPr>
              <a:t> </a:t>
            </a:r>
            <a:r>
              <a:rPr sz="1950" b="0" spc="10" dirty="0">
                <a:solidFill>
                  <a:srgbClr val="FFFFFF"/>
                </a:solidFill>
                <a:latin typeface="Comic Sans MS"/>
                <a:cs typeface="Comic Sans MS"/>
              </a:rPr>
              <a:t>ígneas</a:t>
            </a:r>
            <a:endParaRPr sz="1950">
              <a:latin typeface="Comic Sans MS"/>
              <a:cs typeface="Comic Sans MS"/>
            </a:endParaRPr>
          </a:p>
        </p:txBody>
      </p:sp>
      <p:grpSp>
        <p:nvGrpSpPr>
          <p:cNvPr id="3" name="object 3"/>
          <p:cNvGrpSpPr/>
          <p:nvPr/>
        </p:nvGrpSpPr>
        <p:grpSpPr>
          <a:xfrm>
            <a:off x="904373" y="286511"/>
            <a:ext cx="9044940" cy="7269480"/>
            <a:chOff x="904373" y="286511"/>
            <a:chExt cx="9044940" cy="7269480"/>
          </a:xfrm>
        </p:grpSpPr>
        <p:pic>
          <p:nvPicPr>
            <p:cNvPr id="4" name="object 4"/>
            <p:cNvPicPr/>
            <p:nvPr/>
          </p:nvPicPr>
          <p:blipFill>
            <a:blip r:embed="rId2" cstate="print"/>
            <a:stretch>
              <a:fillRect/>
            </a:stretch>
          </p:blipFill>
          <p:spPr>
            <a:xfrm>
              <a:off x="904373" y="624839"/>
              <a:ext cx="9044939" cy="6783323"/>
            </a:xfrm>
            <a:prstGeom prst="rect">
              <a:avLst/>
            </a:prstGeom>
          </p:spPr>
        </p:pic>
        <p:sp>
          <p:nvSpPr>
            <p:cNvPr id="5" name="object 5"/>
            <p:cNvSpPr/>
            <p:nvPr/>
          </p:nvSpPr>
          <p:spPr>
            <a:xfrm>
              <a:off x="5268353" y="2350770"/>
              <a:ext cx="3729354" cy="3568700"/>
            </a:xfrm>
            <a:custGeom>
              <a:avLst/>
              <a:gdLst/>
              <a:ahLst/>
              <a:cxnLst/>
              <a:rect l="l" t="t" r="r" b="b"/>
              <a:pathLst>
                <a:path w="3729354" h="3568700">
                  <a:moveTo>
                    <a:pt x="1824227" y="0"/>
                  </a:moveTo>
                  <a:lnTo>
                    <a:pt x="1824227" y="633222"/>
                  </a:lnTo>
                  <a:lnTo>
                    <a:pt x="3729228" y="633222"/>
                  </a:lnTo>
                  <a:lnTo>
                    <a:pt x="3729228" y="0"/>
                  </a:lnTo>
                  <a:lnTo>
                    <a:pt x="1824227" y="0"/>
                  </a:lnTo>
                  <a:close/>
                </a:path>
                <a:path w="3729354" h="3568700">
                  <a:moveTo>
                    <a:pt x="0" y="2935224"/>
                  </a:moveTo>
                  <a:lnTo>
                    <a:pt x="0" y="3568446"/>
                  </a:lnTo>
                  <a:lnTo>
                    <a:pt x="1905000" y="3568446"/>
                  </a:lnTo>
                  <a:lnTo>
                    <a:pt x="1905000" y="2935224"/>
                  </a:lnTo>
                  <a:lnTo>
                    <a:pt x="0" y="2935224"/>
                  </a:lnTo>
                  <a:close/>
                </a:path>
              </a:pathLst>
            </a:custGeom>
            <a:ln w="62966">
              <a:solidFill>
                <a:srgbClr val="000000"/>
              </a:solidFill>
            </a:ln>
          </p:spPr>
          <p:txBody>
            <a:bodyPr wrap="square" lIns="0" tIns="0" rIns="0" bIns="0" rtlCol="0"/>
            <a:lstStyle/>
            <a:p>
              <a:endParaRPr/>
            </a:p>
          </p:txBody>
        </p:sp>
        <p:pic>
          <p:nvPicPr>
            <p:cNvPr id="6" name="object 6"/>
            <p:cNvPicPr/>
            <p:nvPr/>
          </p:nvPicPr>
          <p:blipFill>
            <a:blip r:embed="rId3" cstate="print"/>
            <a:stretch>
              <a:fillRect/>
            </a:stretch>
          </p:blipFill>
          <p:spPr>
            <a:xfrm>
              <a:off x="7251833" y="286511"/>
              <a:ext cx="2623371" cy="1964435"/>
            </a:xfrm>
            <a:prstGeom prst="rect">
              <a:avLst/>
            </a:prstGeom>
          </p:spPr>
        </p:pic>
        <p:pic>
          <p:nvPicPr>
            <p:cNvPr id="7" name="object 7"/>
            <p:cNvPicPr/>
            <p:nvPr/>
          </p:nvPicPr>
          <p:blipFill>
            <a:blip r:embed="rId4" cstate="print"/>
            <a:stretch>
              <a:fillRect/>
            </a:stretch>
          </p:blipFill>
          <p:spPr>
            <a:xfrm>
              <a:off x="7251833" y="5583174"/>
              <a:ext cx="2697479" cy="1972817"/>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7" y="233425"/>
            <a:ext cx="538988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Cristalización</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serie</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Bowen</a:t>
            </a:r>
            <a:endParaRPr sz="1950">
              <a:latin typeface="Comic Sans MS"/>
              <a:cs typeface="Comic Sans MS"/>
            </a:endParaRPr>
          </a:p>
        </p:txBody>
      </p:sp>
      <p:pic>
        <p:nvPicPr>
          <p:cNvPr id="3" name="object 3"/>
          <p:cNvPicPr/>
          <p:nvPr/>
        </p:nvPicPr>
        <p:blipFill>
          <a:blip r:embed="rId2" cstate="print"/>
          <a:stretch>
            <a:fillRect/>
          </a:stretch>
        </p:blipFill>
        <p:spPr>
          <a:xfrm>
            <a:off x="309257" y="839723"/>
            <a:ext cx="10075157" cy="671677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6" y="166924"/>
            <a:ext cx="9520803" cy="3318216"/>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Cristalización</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serie</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Bowen</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r>
              <a:rPr lang="es-CO" sz="1950" b="0" spc="15" dirty="0">
                <a:solidFill>
                  <a:srgbClr val="FFFFFF"/>
                </a:solidFill>
                <a:latin typeface="Comic Sans MS"/>
                <a:cs typeface="Comic Sans MS"/>
              </a:rPr>
              <a:t>La serie de reacciones «discontinuas» se refiere a la secuencia olivino, piroxeno, anfíbol, biotita, K-feldespato-moscovita-cuarzo en que cada paso produce una clase diferente de mineral de silicato.</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r>
              <a:rPr lang="es-CO" sz="1950" b="0" spc="15" dirty="0">
                <a:solidFill>
                  <a:srgbClr val="FFFFFF"/>
                </a:solidFill>
                <a:latin typeface="Comic Sans MS"/>
                <a:cs typeface="Comic Sans MS"/>
              </a:rPr>
              <a:t>La serie de reacción «continua» se refiere al cambio progresivo de plagioclasa rica en calcio a rica en </a:t>
            </a:r>
            <a:r>
              <a:rPr lang="es-CO" sz="1950" b="0" spc="15" dirty="0" err="1">
                <a:solidFill>
                  <a:srgbClr val="FFFFFF"/>
                </a:solidFill>
                <a:latin typeface="Comic Sans MS"/>
                <a:cs typeface="Comic Sans MS"/>
              </a:rPr>
              <a:t>Na</a:t>
            </a:r>
            <a:r>
              <a:rPr lang="es-CO" sz="1950" b="0" spc="15" dirty="0">
                <a:solidFill>
                  <a:srgbClr val="FFFFFF"/>
                </a:solidFill>
                <a:latin typeface="Comic Sans MS"/>
                <a:cs typeface="Comic Sans MS"/>
              </a:rPr>
              <a:t>: los pasos producen diferentes versiones del mismo mineral (Plagioclasas).</a:t>
            </a:r>
            <a:br>
              <a:rPr lang="es-CO" sz="1950" b="0" spc="15" dirty="0">
                <a:solidFill>
                  <a:srgbClr val="FFFFFF"/>
                </a:solidFill>
                <a:latin typeface="Comic Sans MS"/>
                <a:cs typeface="Comic Sans MS"/>
              </a:rPr>
            </a:br>
            <a:br>
              <a:rPr lang="es-CO" sz="1950" b="0" spc="15" dirty="0">
                <a:solidFill>
                  <a:srgbClr val="FFFFFF"/>
                </a:solidFill>
                <a:latin typeface="Comic Sans MS"/>
                <a:cs typeface="Comic Sans MS"/>
              </a:rPr>
            </a:br>
            <a:endParaRPr sz="1950" dirty="0">
              <a:latin typeface="Comic Sans MS"/>
              <a:cs typeface="Comic Sans MS"/>
            </a:endParaRPr>
          </a:p>
        </p:txBody>
      </p:sp>
      <p:pic>
        <p:nvPicPr>
          <p:cNvPr id="5" name="Imagen 4">
            <a:extLst>
              <a:ext uri="{FF2B5EF4-FFF2-40B4-BE49-F238E27FC236}">
                <a16:creationId xmlns:a16="http://schemas.microsoft.com/office/drawing/2014/main" id="{83CA6C38-91D2-4FE4-066B-5861879F5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1" y="3092450"/>
            <a:ext cx="9259592" cy="4077269"/>
          </a:xfrm>
          <a:prstGeom prst="rect">
            <a:avLst/>
          </a:prstGeom>
        </p:spPr>
      </p:pic>
    </p:spTree>
    <p:extLst>
      <p:ext uri="{BB962C8B-B14F-4D97-AF65-F5344CB8AC3E}">
        <p14:creationId xmlns:p14="http://schemas.microsoft.com/office/powerpoint/2010/main" val="413746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74503" y="25399"/>
            <a:ext cx="7489825" cy="85280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Clasificación de </a:t>
            </a:r>
            <a:r>
              <a:rPr sz="1950" b="0" spc="10" dirty="0">
                <a:solidFill>
                  <a:srgbClr val="FFFFFF"/>
                </a:solidFill>
                <a:latin typeface="Comic Sans MS"/>
                <a:cs typeface="Comic Sans MS"/>
              </a:rPr>
              <a:t>rocas</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ígneas</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(diagrama</a:t>
            </a:r>
            <a:r>
              <a:rPr sz="1950" b="0" spc="20" dirty="0">
                <a:solidFill>
                  <a:srgbClr val="FFFFFF"/>
                </a:solidFill>
                <a:latin typeface="Comic Sans MS"/>
                <a:cs typeface="Comic Sans MS"/>
              </a:rPr>
              <a:t> </a:t>
            </a:r>
            <a:r>
              <a:rPr sz="1950" b="0" spc="15" dirty="0">
                <a:solidFill>
                  <a:srgbClr val="FFFFFF"/>
                </a:solidFill>
                <a:latin typeface="Comic Sans MS"/>
                <a:cs typeface="Comic Sans MS"/>
              </a:rPr>
              <a:t>de </a:t>
            </a:r>
            <a:r>
              <a:rPr sz="1950" b="0" spc="10" dirty="0">
                <a:solidFill>
                  <a:srgbClr val="FFFFFF"/>
                </a:solidFill>
                <a:latin typeface="Comic Sans MS"/>
                <a:cs typeface="Comic Sans MS"/>
              </a:rPr>
              <a:t>Streckeisen,</a:t>
            </a:r>
            <a:r>
              <a:rPr sz="1950" b="0" spc="15" dirty="0">
                <a:solidFill>
                  <a:srgbClr val="FFFFFF"/>
                </a:solidFill>
                <a:latin typeface="Comic Sans MS"/>
                <a:cs typeface="Comic Sans MS"/>
              </a:rPr>
              <a:t> </a:t>
            </a:r>
            <a:r>
              <a:rPr sz="1950" b="0" spc="10" dirty="0">
                <a:solidFill>
                  <a:srgbClr val="FFFFFF"/>
                </a:solidFill>
                <a:latin typeface="Comic Sans MS"/>
                <a:cs typeface="Comic Sans MS"/>
              </a:rPr>
              <a:t>1967)</a:t>
            </a:r>
            <a:endParaRPr sz="1950" dirty="0">
              <a:latin typeface="Comic Sans MS"/>
              <a:cs typeface="Comic Sans MS"/>
            </a:endParaRPr>
          </a:p>
          <a:p>
            <a:pPr marL="409575">
              <a:lnSpc>
                <a:spcPct val="100000"/>
              </a:lnSpc>
              <a:spcBef>
                <a:spcPts val="1790"/>
              </a:spcBef>
              <a:tabLst>
                <a:tab pos="5567045" algn="l"/>
              </a:tabLst>
            </a:pPr>
            <a:r>
              <a:rPr sz="1950" b="0" spc="15" dirty="0">
                <a:solidFill>
                  <a:srgbClr val="FFFFFF"/>
                </a:solidFill>
                <a:latin typeface="Comic Sans MS"/>
                <a:cs typeface="Comic Sans MS"/>
              </a:rPr>
              <a:t>Rocas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plutónicas	</a:t>
            </a:r>
            <a:r>
              <a:rPr sz="1950" b="0" spc="15" dirty="0">
                <a:solidFill>
                  <a:srgbClr val="FFFFFF"/>
                </a:solidFill>
                <a:latin typeface="Comic Sans MS"/>
                <a:cs typeface="Comic Sans MS"/>
              </a:rPr>
              <a:t>Rocas</a:t>
            </a:r>
            <a:r>
              <a:rPr sz="1950" b="0" spc="-65" dirty="0">
                <a:solidFill>
                  <a:srgbClr val="FFFFFF"/>
                </a:solidFill>
                <a:latin typeface="Comic Sans MS"/>
                <a:cs typeface="Comic Sans MS"/>
              </a:rPr>
              <a:t> </a:t>
            </a:r>
            <a:r>
              <a:rPr sz="1950" b="0" spc="10" dirty="0">
                <a:solidFill>
                  <a:srgbClr val="FFFFFF"/>
                </a:solidFill>
                <a:latin typeface="Comic Sans MS"/>
                <a:cs typeface="Comic Sans MS"/>
              </a:rPr>
              <a:t>volcánicas</a:t>
            </a:r>
            <a:endParaRPr sz="1950" dirty="0">
              <a:latin typeface="Comic Sans MS"/>
              <a:cs typeface="Comic Sans MS"/>
            </a:endParaRPr>
          </a:p>
        </p:txBody>
      </p:sp>
      <p:pic>
        <p:nvPicPr>
          <p:cNvPr id="6" name="Imagen 5">
            <a:extLst>
              <a:ext uri="{FF2B5EF4-FFF2-40B4-BE49-F238E27FC236}">
                <a16:creationId xmlns:a16="http://schemas.microsoft.com/office/drawing/2014/main" id="{3112671E-D977-A1AB-6B8C-324D8629A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1020744"/>
            <a:ext cx="9220200" cy="56552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9257" y="274319"/>
            <a:ext cx="10075158" cy="71544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9257" y="1635251"/>
            <a:ext cx="4959089" cy="3729228"/>
          </a:xfrm>
          <a:prstGeom prst="rect">
            <a:avLst/>
          </a:prstGeom>
        </p:spPr>
      </p:pic>
      <p:pic>
        <p:nvPicPr>
          <p:cNvPr id="3" name="object 3"/>
          <p:cNvPicPr/>
          <p:nvPr/>
        </p:nvPicPr>
        <p:blipFill>
          <a:blip r:embed="rId3" cstate="print"/>
          <a:stretch>
            <a:fillRect/>
          </a:stretch>
        </p:blipFill>
        <p:spPr>
          <a:xfrm>
            <a:off x="5425319" y="1635251"/>
            <a:ext cx="4959095" cy="3718560"/>
          </a:xfrm>
          <a:prstGeom prst="rect">
            <a:avLst/>
          </a:prstGeom>
        </p:spPr>
      </p:pic>
      <p:sp>
        <p:nvSpPr>
          <p:cNvPr id="4" name="object 4"/>
          <p:cNvSpPr txBox="1">
            <a:spLocks noGrp="1"/>
          </p:cNvSpPr>
          <p:nvPr>
            <p:ph type="title"/>
          </p:nvPr>
        </p:nvSpPr>
        <p:spPr>
          <a:xfrm>
            <a:off x="397897" y="392684"/>
            <a:ext cx="410845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Clasificación</a:t>
            </a:r>
            <a:r>
              <a:rPr sz="1950" b="0" dirty="0">
                <a:solidFill>
                  <a:srgbClr val="FFFFFF"/>
                </a:solidFill>
                <a:latin typeface="Comic Sans MS"/>
                <a:cs typeface="Comic Sans MS"/>
              </a:rPr>
              <a:t> </a:t>
            </a:r>
            <a:r>
              <a:rPr sz="1950" b="0" spc="15" dirty="0">
                <a:solidFill>
                  <a:srgbClr val="FFFFFF"/>
                </a:solidFill>
                <a:latin typeface="Comic Sans MS"/>
                <a:cs typeface="Comic Sans MS"/>
              </a:rPr>
              <a:t>de</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rocas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ultramáficas</a:t>
            </a:r>
            <a:endParaRPr sz="1950" dirty="0">
              <a:latin typeface="Comic Sans MS"/>
              <a:cs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5125" y="70103"/>
            <a:ext cx="9285890" cy="74863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5232202"/>
          </a:xfrm>
          <a:prstGeom prst="rect">
            <a:avLst/>
          </a:prstGeom>
          <a:noFill/>
        </p:spPr>
        <p:txBody>
          <a:bodyPr wrap="square">
            <a:spAutoFit/>
          </a:bodyPr>
          <a:lstStyle/>
          <a:p>
            <a:pPr marL="12700">
              <a:spcBef>
                <a:spcPts val="135"/>
              </a:spcBef>
            </a:pPr>
            <a:r>
              <a:rPr lang="es-CO" sz="1800" spc="15" dirty="0" err="1">
                <a:solidFill>
                  <a:srgbClr val="FFFFFF"/>
                </a:solidFill>
                <a:latin typeface="Comic Sans MS"/>
                <a:ea typeface="+mj-ea"/>
              </a:rPr>
              <a:t>Leucocrático</a:t>
            </a:r>
            <a:r>
              <a:rPr lang="es-CO" sz="1800" spc="15" dirty="0">
                <a:solidFill>
                  <a:srgbClr val="FFFFFF"/>
                </a:solidFill>
                <a:latin typeface="Comic Sans MS"/>
                <a:ea typeface="+mj-ea"/>
              </a:rPr>
              <a:t>: Término aplicado a rocas ígneas constituidas principalmente por minerales de color claro. Los «minerales claros» son, entre otros, cuarzo, feldespatos, feldespatoides, micas blancas, topacio, etc.</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Cristalinidad</a:t>
            </a:r>
          </a:p>
          <a:p>
            <a:pPr marL="12700">
              <a:spcBef>
                <a:spcPts val="135"/>
              </a:spcBef>
            </a:pPr>
            <a:r>
              <a:rPr lang="es-CO" sz="1800" spc="15" dirty="0">
                <a:solidFill>
                  <a:srgbClr val="FFFFFF"/>
                </a:solidFill>
                <a:latin typeface="Comic Sans MS"/>
                <a:ea typeface="+mj-ea"/>
              </a:rPr>
              <a:t>Proporciones relativas de vidrio y cristales. Los términos aplicables son los siguientes: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Holocristalina: Compuestas del 100% de cristales.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Holohialina</a:t>
            </a:r>
            <a:r>
              <a:rPr lang="es-CO" sz="1800" spc="15" dirty="0">
                <a:solidFill>
                  <a:srgbClr val="FFFFFF"/>
                </a:solidFill>
                <a:latin typeface="Comic Sans MS"/>
                <a:ea typeface="+mj-ea"/>
              </a:rPr>
              <a:t>: Compuestas del 100% de vidrio.</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Hipocristalina, </a:t>
            </a:r>
            <a:r>
              <a:rPr lang="es-CO" sz="1800" spc="15" dirty="0" err="1">
                <a:solidFill>
                  <a:srgbClr val="FFFFFF"/>
                </a:solidFill>
                <a:latin typeface="Comic Sans MS"/>
                <a:ea typeface="+mj-ea"/>
              </a:rPr>
              <a:t>hipohialina</a:t>
            </a:r>
            <a:r>
              <a:rPr lang="es-CO" sz="1800" spc="15" dirty="0">
                <a:solidFill>
                  <a:srgbClr val="FFFFFF"/>
                </a:solidFill>
                <a:latin typeface="Comic Sans MS"/>
                <a:ea typeface="+mj-ea"/>
              </a:rPr>
              <a:t> o </a:t>
            </a:r>
            <a:r>
              <a:rPr lang="es-CO" sz="1800" spc="15" dirty="0" err="1">
                <a:solidFill>
                  <a:srgbClr val="FFFFFF"/>
                </a:solidFill>
                <a:latin typeface="Comic Sans MS"/>
                <a:ea typeface="+mj-ea"/>
              </a:rPr>
              <a:t>hialocristalina</a:t>
            </a:r>
            <a:r>
              <a:rPr lang="es-CO" sz="1800" spc="15" dirty="0">
                <a:solidFill>
                  <a:srgbClr val="FFFFFF"/>
                </a:solidFill>
                <a:latin typeface="Comic Sans MS"/>
                <a:ea typeface="+mj-ea"/>
              </a:rPr>
              <a:t>: Compuestas por proporciones variables de vidrio y cristales. Debe indicarse las proporciones relativas de ambos.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Típicamente, las rocas </a:t>
            </a:r>
            <a:r>
              <a:rPr lang="es-CO" sz="1800" spc="15" dirty="0" err="1">
                <a:solidFill>
                  <a:srgbClr val="FFFFFF"/>
                </a:solidFill>
                <a:latin typeface="Comic Sans MS"/>
                <a:ea typeface="+mj-ea"/>
              </a:rPr>
              <a:t>holohialinas</a:t>
            </a:r>
            <a:r>
              <a:rPr lang="es-CO" sz="1800" spc="15" dirty="0">
                <a:solidFill>
                  <a:srgbClr val="FFFFFF"/>
                </a:solidFill>
                <a:latin typeface="Comic Sans MS"/>
                <a:ea typeface="+mj-ea"/>
              </a:rPr>
              <a:t> e </a:t>
            </a:r>
            <a:r>
              <a:rPr lang="es-CO" sz="1800" spc="15" dirty="0" err="1">
                <a:solidFill>
                  <a:srgbClr val="FFFFFF"/>
                </a:solidFill>
                <a:latin typeface="Comic Sans MS"/>
                <a:ea typeface="+mj-ea"/>
              </a:rPr>
              <a:t>hipohialinas</a:t>
            </a:r>
            <a:r>
              <a:rPr lang="es-CO" sz="1800" spc="15" dirty="0">
                <a:solidFill>
                  <a:srgbClr val="FFFFFF"/>
                </a:solidFill>
                <a:latin typeface="Comic Sans MS"/>
                <a:ea typeface="+mj-ea"/>
              </a:rPr>
              <a:t> son volcánicas, mientras que las holocristalinas son todas las plutónicas y </a:t>
            </a:r>
            <a:r>
              <a:rPr lang="es-CO" sz="1800" spc="15" dirty="0" err="1">
                <a:solidFill>
                  <a:srgbClr val="FFFFFF"/>
                </a:solidFill>
                <a:latin typeface="Comic Sans MS"/>
                <a:ea typeface="+mj-ea"/>
              </a:rPr>
              <a:t>subvolcánicas</a:t>
            </a:r>
            <a:r>
              <a:rPr lang="es-CO" sz="1800" spc="15" dirty="0">
                <a:solidFill>
                  <a:srgbClr val="FFFFFF"/>
                </a:solidFill>
                <a:latin typeface="Comic Sans MS"/>
                <a:ea typeface="+mj-ea"/>
              </a:rPr>
              <a:t> y parte de las volcánicas.</a:t>
            </a:r>
          </a:p>
          <a:p>
            <a:pPr marL="12700">
              <a:spcBef>
                <a:spcPts val="135"/>
              </a:spcBef>
            </a:pPr>
            <a:r>
              <a:rPr lang="es-CO" sz="1800" spc="15" dirty="0">
                <a:solidFill>
                  <a:srgbClr val="FFFFFF"/>
                </a:solidFill>
                <a:latin typeface="Comic Sans MS"/>
                <a:ea typeface="+mj-ea"/>
              </a:rPr>
              <a:t>Hábito y formas cristalinas</a:t>
            </a:r>
          </a:p>
        </p:txBody>
      </p:sp>
    </p:spTree>
    <p:extLst>
      <p:ext uri="{BB962C8B-B14F-4D97-AF65-F5344CB8AC3E}">
        <p14:creationId xmlns:p14="http://schemas.microsoft.com/office/powerpoint/2010/main" val="180591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89" y="231893"/>
            <a:ext cx="2263775" cy="361315"/>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FFFFFF"/>
                </a:solidFill>
                <a:latin typeface="Comic Sans MS"/>
                <a:cs typeface="Comic Sans MS"/>
              </a:rPr>
              <a:t>ROCAS</a:t>
            </a:r>
            <a:r>
              <a:rPr sz="2200" b="1" spc="-75" dirty="0">
                <a:solidFill>
                  <a:srgbClr val="FFFFFF"/>
                </a:solidFill>
                <a:latin typeface="Comic Sans MS"/>
                <a:cs typeface="Comic Sans MS"/>
              </a:rPr>
              <a:t> </a:t>
            </a:r>
            <a:r>
              <a:rPr sz="2200" b="1" dirty="0">
                <a:solidFill>
                  <a:srgbClr val="FFFFFF"/>
                </a:solidFill>
                <a:latin typeface="Comic Sans MS"/>
                <a:cs typeface="Comic Sans MS"/>
              </a:rPr>
              <a:t>ÍGNEAS</a:t>
            </a:r>
            <a:endParaRPr sz="2200">
              <a:latin typeface="Comic Sans MS"/>
              <a:cs typeface="Comic Sans MS"/>
            </a:endParaRPr>
          </a:p>
        </p:txBody>
      </p:sp>
      <p:sp>
        <p:nvSpPr>
          <p:cNvPr id="3" name="object 3"/>
          <p:cNvSpPr txBox="1"/>
          <p:nvPr/>
        </p:nvSpPr>
        <p:spPr>
          <a:xfrm>
            <a:off x="833761" y="788161"/>
            <a:ext cx="9305925" cy="328295"/>
          </a:xfrm>
          <a:prstGeom prst="rect">
            <a:avLst/>
          </a:prstGeom>
        </p:spPr>
        <p:txBody>
          <a:bodyPr vert="horz" wrap="square" lIns="0" tIns="17145" rIns="0" bIns="0" rtlCol="0">
            <a:spAutoFit/>
          </a:bodyPr>
          <a:lstStyle/>
          <a:p>
            <a:pPr marL="12700">
              <a:lnSpc>
                <a:spcPct val="100000"/>
              </a:lnSpc>
              <a:spcBef>
                <a:spcPts val="135"/>
              </a:spcBef>
            </a:pPr>
            <a:r>
              <a:rPr sz="1950" spc="15" dirty="0">
                <a:solidFill>
                  <a:srgbClr val="FFFFFF"/>
                </a:solidFill>
                <a:latin typeface="Comic Sans MS"/>
                <a:cs typeface="Comic Sans MS"/>
              </a:rPr>
              <a:t>Procesos</a:t>
            </a:r>
            <a:r>
              <a:rPr sz="1950" spc="20" dirty="0">
                <a:solidFill>
                  <a:srgbClr val="FFFFFF"/>
                </a:solidFill>
                <a:latin typeface="Comic Sans MS"/>
                <a:cs typeface="Comic Sans MS"/>
              </a:rPr>
              <a:t> </a:t>
            </a:r>
            <a:r>
              <a:rPr sz="1950" spc="10" dirty="0">
                <a:solidFill>
                  <a:srgbClr val="FFFFFF"/>
                </a:solidFill>
                <a:latin typeface="Comic Sans MS"/>
                <a:cs typeface="Comic Sans MS"/>
              </a:rPr>
              <a:t>magmáticos</a:t>
            </a:r>
            <a:r>
              <a:rPr sz="1950" spc="20" dirty="0">
                <a:solidFill>
                  <a:srgbClr val="FFFFFF"/>
                </a:solidFill>
                <a:latin typeface="Comic Sans MS"/>
                <a:cs typeface="Comic Sans MS"/>
              </a:rPr>
              <a:t> </a:t>
            </a:r>
            <a:r>
              <a:rPr sz="1950" spc="15" dirty="0">
                <a:solidFill>
                  <a:srgbClr val="FFFFFF"/>
                </a:solidFill>
                <a:latin typeface="Comic Sans MS"/>
                <a:cs typeface="Comic Sans MS"/>
              </a:rPr>
              <a:t>en</a:t>
            </a:r>
            <a:r>
              <a:rPr sz="1950" spc="25" dirty="0">
                <a:solidFill>
                  <a:srgbClr val="FFFFFF"/>
                </a:solidFill>
                <a:latin typeface="Comic Sans MS"/>
                <a:cs typeface="Comic Sans MS"/>
              </a:rPr>
              <a:t> </a:t>
            </a:r>
            <a:r>
              <a:rPr sz="1950" spc="10" dirty="0">
                <a:solidFill>
                  <a:srgbClr val="FFFFFF"/>
                </a:solidFill>
                <a:latin typeface="Comic Sans MS"/>
                <a:cs typeface="Comic Sans MS"/>
              </a:rPr>
              <a:t>la</a:t>
            </a:r>
            <a:r>
              <a:rPr sz="1950" spc="20" dirty="0">
                <a:solidFill>
                  <a:srgbClr val="FFFFFF"/>
                </a:solidFill>
                <a:latin typeface="Comic Sans MS"/>
                <a:cs typeface="Comic Sans MS"/>
              </a:rPr>
              <a:t> </a:t>
            </a:r>
            <a:r>
              <a:rPr sz="1950" spc="15" dirty="0">
                <a:solidFill>
                  <a:srgbClr val="FFFFFF"/>
                </a:solidFill>
                <a:latin typeface="Comic Sans MS"/>
                <a:cs typeface="Comic Sans MS"/>
              </a:rPr>
              <a:t>actualidad:</a:t>
            </a:r>
            <a:r>
              <a:rPr sz="1950" spc="20" dirty="0">
                <a:solidFill>
                  <a:srgbClr val="FFFFFF"/>
                </a:solidFill>
                <a:latin typeface="Comic Sans MS"/>
                <a:cs typeface="Comic Sans MS"/>
              </a:rPr>
              <a:t> </a:t>
            </a:r>
            <a:r>
              <a:rPr sz="1950" spc="5" dirty="0">
                <a:solidFill>
                  <a:srgbClr val="FFFFFF"/>
                </a:solidFill>
                <a:latin typeface="Comic Sans MS"/>
                <a:cs typeface="Comic Sans MS"/>
              </a:rPr>
              <a:t>distribución</a:t>
            </a:r>
            <a:r>
              <a:rPr sz="1950" spc="20" dirty="0">
                <a:solidFill>
                  <a:srgbClr val="FFFFFF"/>
                </a:solidFill>
                <a:latin typeface="Comic Sans MS"/>
                <a:cs typeface="Comic Sans MS"/>
              </a:rPr>
              <a:t> </a:t>
            </a:r>
            <a:r>
              <a:rPr sz="1950" spc="10" dirty="0">
                <a:solidFill>
                  <a:srgbClr val="FFFFFF"/>
                </a:solidFill>
                <a:latin typeface="Comic Sans MS"/>
                <a:cs typeface="Comic Sans MS"/>
              </a:rPr>
              <a:t>según</a:t>
            </a:r>
            <a:r>
              <a:rPr sz="1950" spc="15" dirty="0">
                <a:solidFill>
                  <a:srgbClr val="FFFFFF"/>
                </a:solidFill>
                <a:latin typeface="Comic Sans MS"/>
                <a:cs typeface="Comic Sans MS"/>
              </a:rPr>
              <a:t> </a:t>
            </a:r>
            <a:r>
              <a:rPr sz="1950" spc="10" dirty="0">
                <a:solidFill>
                  <a:srgbClr val="FFFFFF"/>
                </a:solidFill>
                <a:latin typeface="Comic Sans MS"/>
                <a:cs typeface="Comic Sans MS"/>
              </a:rPr>
              <a:t>la</a:t>
            </a:r>
            <a:r>
              <a:rPr sz="1950" dirty="0">
                <a:solidFill>
                  <a:srgbClr val="FFFFFF"/>
                </a:solidFill>
                <a:latin typeface="Comic Sans MS"/>
                <a:cs typeface="Comic Sans MS"/>
              </a:rPr>
              <a:t> </a:t>
            </a:r>
            <a:r>
              <a:rPr sz="1950" spc="10" dirty="0">
                <a:solidFill>
                  <a:srgbClr val="FFFFFF"/>
                </a:solidFill>
                <a:latin typeface="Comic Sans MS"/>
                <a:cs typeface="Comic Sans MS"/>
              </a:rPr>
              <a:t>Tectónica</a:t>
            </a:r>
            <a:r>
              <a:rPr sz="1950" spc="25" dirty="0">
                <a:solidFill>
                  <a:srgbClr val="FFFFFF"/>
                </a:solidFill>
                <a:latin typeface="Comic Sans MS"/>
                <a:cs typeface="Comic Sans MS"/>
              </a:rPr>
              <a:t> </a:t>
            </a:r>
            <a:r>
              <a:rPr sz="1950" spc="15" dirty="0">
                <a:solidFill>
                  <a:srgbClr val="FFFFFF"/>
                </a:solidFill>
                <a:latin typeface="Comic Sans MS"/>
                <a:cs typeface="Comic Sans MS"/>
              </a:rPr>
              <a:t>de</a:t>
            </a:r>
            <a:r>
              <a:rPr sz="1950" spc="20" dirty="0">
                <a:solidFill>
                  <a:srgbClr val="FFFFFF"/>
                </a:solidFill>
                <a:latin typeface="Comic Sans MS"/>
                <a:cs typeface="Comic Sans MS"/>
              </a:rPr>
              <a:t> </a:t>
            </a:r>
            <a:r>
              <a:rPr sz="1950" spc="10" dirty="0">
                <a:solidFill>
                  <a:srgbClr val="FFFFFF"/>
                </a:solidFill>
                <a:latin typeface="Comic Sans MS"/>
                <a:cs typeface="Comic Sans MS"/>
              </a:rPr>
              <a:t>Placas</a:t>
            </a:r>
            <a:endParaRPr sz="1950">
              <a:latin typeface="Comic Sans MS"/>
              <a:cs typeface="Comic Sans MS"/>
            </a:endParaRPr>
          </a:p>
        </p:txBody>
      </p:sp>
      <p:pic>
        <p:nvPicPr>
          <p:cNvPr id="4" name="object 4"/>
          <p:cNvPicPr/>
          <p:nvPr/>
        </p:nvPicPr>
        <p:blipFill>
          <a:blip r:embed="rId2" cstate="print"/>
          <a:stretch>
            <a:fillRect/>
          </a:stretch>
        </p:blipFill>
        <p:spPr>
          <a:xfrm>
            <a:off x="490607" y="1159764"/>
            <a:ext cx="9799320" cy="57569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583749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En cuanto a las formas cristalinas desarrolladas por los cristales los términos aplicables son los ya conocidos de idiomorfos, hipidiomorfos y xenomorfos discutidos en el Tema 2. Existen términos equivalentes, como son:</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Euhédricos = </a:t>
            </a:r>
            <a:r>
              <a:rPr lang="es-CO" sz="1800" spc="15" dirty="0" err="1">
                <a:solidFill>
                  <a:srgbClr val="FFFFFF"/>
                </a:solidFill>
                <a:latin typeface="Comic Sans MS"/>
                <a:ea typeface="+mj-ea"/>
              </a:rPr>
              <a:t>Euhedrales</a:t>
            </a:r>
            <a:r>
              <a:rPr lang="es-CO" sz="1800" spc="15" dirty="0">
                <a:solidFill>
                  <a:srgbClr val="FFFFFF"/>
                </a:solidFill>
                <a:latin typeface="Comic Sans MS"/>
                <a:ea typeface="+mj-ea"/>
              </a:rPr>
              <a:t> = Idiomorfos = </a:t>
            </a:r>
            <a:r>
              <a:rPr lang="es-CO" sz="1800" spc="15" dirty="0" err="1">
                <a:solidFill>
                  <a:srgbClr val="FFFFFF"/>
                </a:solidFill>
                <a:latin typeface="Comic Sans MS"/>
                <a:ea typeface="+mj-ea"/>
              </a:rPr>
              <a:t>Automorfos</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Subhédricos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Subhedrales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Subhidiomorfos</a:t>
            </a:r>
            <a:r>
              <a:rPr lang="es-CO" sz="1800" spc="15" dirty="0">
                <a:solidFill>
                  <a:srgbClr val="FFFFFF"/>
                </a:solidFill>
                <a:latin typeface="Comic Sans MS"/>
                <a:ea typeface="+mj-ea"/>
              </a:rPr>
              <a:t> = Hipidiomorfos = </a:t>
            </a:r>
            <a:r>
              <a:rPr lang="es-CO" sz="1800" spc="15" dirty="0" err="1">
                <a:solidFill>
                  <a:srgbClr val="FFFFFF"/>
                </a:solidFill>
                <a:latin typeface="Comic Sans MS"/>
                <a:ea typeface="+mj-ea"/>
              </a:rPr>
              <a:t>Hipautomorfos</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Anhédricos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Anhedrales</a:t>
            </a:r>
            <a:r>
              <a:rPr lang="es-CO" sz="1800" spc="15" dirty="0">
                <a:solidFill>
                  <a:srgbClr val="FFFFFF"/>
                </a:solidFill>
                <a:latin typeface="Comic Sans MS"/>
                <a:ea typeface="+mj-ea"/>
              </a:rPr>
              <a:t> = </a:t>
            </a:r>
            <a:r>
              <a:rPr lang="es-CO" sz="1800" spc="15" dirty="0" err="1">
                <a:solidFill>
                  <a:srgbClr val="FFFFFF"/>
                </a:solidFill>
                <a:latin typeface="Comic Sans MS"/>
                <a:ea typeface="+mj-ea"/>
              </a:rPr>
              <a:t>Alotriomorfos</a:t>
            </a:r>
            <a:r>
              <a:rPr lang="es-CO" sz="1800" spc="15" dirty="0">
                <a:solidFill>
                  <a:srgbClr val="FFFFFF"/>
                </a:solidFill>
                <a:latin typeface="Comic Sans MS"/>
                <a:ea typeface="+mj-ea"/>
              </a:rPr>
              <a:t> = Xenomorfos</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Las texturas determinadas por la forma de los cristales son:</a:t>
            </a: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Panidiomórfica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Hipidiomórfica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err="1">
                <a:solidFill>
                  <a:srgbClr val="FFFFFF"/>
                </a:solidFill>
                <a:latin typeface="Comic Sans MS"/>
                <a:ea typeface="+mj-ea"/>
              </a:rPr>
              <a:t>Alotriomórfica</a:t>
            </a:r>
            <a:endParaRPr lang="es-CO" sz="1800" spc="15" dirty="0">
              <a:solidFill>
                <a:srgbClr val="FFFFFF"/>
              </a:solidFill>
              <a:latin typeface="Comic Sans MS"/>
              <a:ea typeface="+mj-ea"/>
            </a:endParaRPr>
          </a:p>
          <a:p>
            <a:pPr marL="12700">
              <a:spcBef>
                <a:spcPts val="135"/>
              </a:spcBef>
            </a:pPr>
            <a:endParaRPr lang="es-CO" sz="1800" spc="15" dirty="0">
              <a:solidFill>
                <a:srgbClr val="FFFFFF"/>
              </a:solidFill>
              <a:latin typeface="Comic Sans MS"/>
              <a:ea typeface="+mj-ea"/>
            </a:endParaRPr>
          </a:p>
          <a:p>
            <a:pPr marL="12700">
              <a:spcBef>
                <a:spcPts val="135"/>
              </a:spcBef>
            </a:pPr>
            <a:r>
              <a:rPr lang="es-CO" sz="1800" spc="15" dirty="0">
                <a:solidFill>
                  <a:srgbClr val="FFFFFF"/>
                </a:solidFill>
                <a:latin typeface="Comic Sans MS"/>
                <a:ea typeface="+mj-ea"/>
              </a:rPr>
              <a:t>En cuanto a los hábitos cristalinos, los más generales son: ecuante o </a:t>
            </a:r>
            <a:r>
              <a:rPr lang="es-CO" sz="1800" spc="15" dirty="0" err="1">
                <a:solidFill>
                  <a:srgbClr val="FFFFFF"/>
                </a:solidFill>
                <a:latin typeface="Comic Sans MS"/>
                <a:ea typeface="+mj-ea"/>
              </a:rPr>
              <a:t>equidimensional</a:t>
            </a:r>
            <a:r>
              <a:rPr lang="es-CO" sz="1800" spc="15" dirty="0">
                <a:solidFill>
                  <a:srgbClr val="FFFFFF"/>
                </a:solidFill>
                <a:latin typeface="Comic Sans MS"/>
                <a:ea typeface="+mj-ea"/>
              </a:rPr>
              <a:t>, tabular, laminar, prismático y acicular.</a:t>
            </a:r>
          </a:p>
        </p:txBody>
      </p:sp>
    </p:spTree>
    <p:extLst>
      <p:ext uri="{BB962C8B-B14F-4D97-AF65-F5344CB8AC3E}">
        <p14:creationId xmlns:p14="http://schemas.microsoft.com/office/powerpoint/2010/main" val="3590512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4260141"/>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r>
              <a:rPr lang="es-CO" sz="1800" spc="15" dirty="0">
                <a:solidFill>
                  <a:srgbClr val="FFFFFF"/>
                </a:solidFill>
                <a:latin typeface="Comic Sans MS"/>
                <a:ea typeface="+mj-ea"/>
              </a:rPr>
              <a:t>Los diferentes tipos de disposición y relación entre los componentes de las rocas son muy variados. La terminología es relativamente complicada por lo que no entraremos en ella. Sin embargo podemos dar algunos nombres generales que involucran los conceptos anteriores de cristalinidad, granularidad y formas cristalinas. Por ejemplo, una relación textural podría ser granular hipidiomorfa, lo cual significa que los cristales están relacionados de manera que todos son aproximadamente del mismo tamaño, y en parte presentan caras cristalinas y en parte no. De entre las texturas particulares, pueden nombrarse las texturas </a:t>
            </a:r>
            <a:r>
              <a:rPr lang="es-CO" sz="1800" spc="15" dirty="0" err="1">
                <a:solidFill>
                  <a:srgbClr val="FFFFFF"/>
                </a:solidFill>
                <a:latin typeface="Comic Sans MS"/>
                <a:ea typeface="+mj-ea"/>
              </a:rPr>
              <a:t>poiquilíticas</a:t>
            </a:r>
            <a:r>
              <a:rPr lang="es-CO" sz="1800" spc="15" dirty="0">
                <a:solidFill>
                  <a:srgbClr val="FFFFFF"/>
                </a:solidFill>
                <a:latin typeface="Comic Sans MS"/>
                <a:ea typeface="+mj-ea"/>
              </a:rPr>
              <a:t>, donde unos cristales de tamaño mayor engloban a otros de tamaños menores, o las gráficas y </a:t>
            </a:r>
            <a:r>
              <a:rPr lang="es-CO" sz="1800" spc="15" dirty="0" err="1">
                <a:solidFill>
                  <a:srgbClr val="FFFFFF"/>
                </a:solidFill>
                <a:latin typeface="Comic Sans MS"/>
                <a:ea typeface="+mj-ea"/>
              </a:rPr>
              <a:t>mirmequíticas</a:t>
            </a:r>
            <a:r>
              <a:rPr lang="es-CO" sz="1800" spc="15" dirty="0">
                <a:solidFill>
                  <a:srgbClr val="FFFFFF"/>
                </a:solidFill>
                <a:latin typeface="Comic Sans MS"/>
                <a:ea typeface="+mj-ea"/>
              </a:rPr>
              <a:t>, muy comunes en granitos y formadas por </a:t>
            </a:r>
            <a:r>
              <a:rPr lang="es-CO" sz="1800" spc="15" dirty="0" err="1">
                <a:solidFill>
                  <a:srgbClr val="FFFFFF"/>
                </a:solidFill>
                <a:latin typeface="Comic Sans MS"/>
                <a:ea typeface="+mj-ea"/>
              </a:rPr>
              <a:t>intercrecimientos</a:t>
            </a:r>
            <a:r>
              <a:rPr lang="es-CO" sz="1800" spc="15" dirty="0">
                <a:solidFill>
                  <a:srgbClr val="FFFFFF"/>
                </a:solidFill>
                <a:latin typeface="Comic Sans MS"/>
                <a:ea typeface="+mj-ea"/>
              </a:rPr>
              <a:t> más o menos regulares de cuarzo y feldespatos; las texturas vesiculares o vacuolares, comunes en rocas volcánicas lávicas y que implican la existencia de espacios rellenos o no por minerales, se forman por concentración de gases volcánicos en la lava.</a:t>
            </a:r>
          </a:p>
        </p:txBody>
      </p:sp>
    </p:spTree>
    <p:extLst>
      <p:ext uri="{BB962C8B-B14F-4D97-AF65-F5344CB8AC3E}">
        <p14:creationId xmlns:p14="http://schemas.microsoft.com/office/powerpoint/2010/main" val="2015404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65915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endParaRPr lang="es-CO" sz="1800" spc="15" dirty="0">
              <a:solidFill>
                <a:srgbClr val="FFFFFF"/>
              </a:solidFill>
              <a:latin typeface="Comic Sans MS"/>
              <a:ea typeface="+mj-ea"/>
            </a:endParaRPr>
          </a:p>
        </p:txBody>
      </p:sp>
      <p:pic>
        <p:nvPicPr>
          <p:cNvPr id="3" name="Imagen 2">
            <a:extLst>
              <a:ext uri="{FF2B5EF4-FFF2-40B4-BE49-F238E27FC236}">
                <a16:creationId xmlns:a16="http://schemas.microsoft.com/office/drawing/2014/main" id="{E2ECC756-7AB4-062C-1D29-D6D04F6B6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800" y="1492250"/>
            <a:ext cx="6439799" cy="4858428"/>
          </a:xfrm>
          <a:prstGeom prst="rect">
            <a:avLst/>
          </a:prstGeom>
        </p:spPr>
      </p:pic>
    </p:spTree>
    <p:extLst>
      <p:ext uri="{BB962C8B-B14F-4D97-AF65-F5344CB8AC3E}">
        <p14:creationId xmlns:p14="http://schemas.microsoft.com/office/powerpoint/2010/main" val="43325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F002EE0-6C5B-6A88-F362-5A6B612100A0}"/>
              </a:ext>
            </a:extLst>
          </p:cNvPr>
          <p:cNvSpPr txBox="1"/>
          <p:nvPr/>
        </p:nvSpPr>
        <p:spPr>
          <a:xfrm>
            <a:off x="850900" y="577850"/>
            <a:ext cx="9296400" cy="659155"/>
          </a:xfrm>
          <a:prstGeom prst="rect">
            <a:avLst/>
          </a:prstGeom>
          <a:noFill/>
        </p:spPr>
        <p:txBody>
          <a:bodyPr wrap="square">
            <a:spAutoFit/>
          </a:bodyPr>
          <a:lstStyle/>
          <a:p>
            <a:pPr marL="12700">
              <a:spcBef>
                <a:spcPts val="135"/>
              </a:spcBef>
            </a:pPr>
            <a:r>
              <a:rPr lang="es-CO" sz="1800" spc="15" dirty="0">
                <a:solidFill>
                  <a:srgbClr val="FFFFFF"/>
                </a:solidFill>
                <a:latin typeface="Comic Sans MS"/>
                <a:ea typeface="+mj-ea"/>
              </a:rPr>
              <a:t>Textura global y particulares</a:t>
            </a:r>
          </a:p>
          <a:p>
            <a:pPr marL="12700">
              <a:spcBef>
                <a:spcPts val="135"/>
              </a:spcBef>
            </a:pPr>
            <a:endParaRPr lang="es-CO" sz="1800" spc="15" dirty="0">
              <a:solidFill>
                <a:srgbClr val="FFFFFF"/>
              </a:solidFill>
              <a:latin typeface="Comic Sans MS"/>
              <a:ea typeface="+mj-ea"/>
            </a:endParaRPr>
          </a:p>
        </p:txBody>
      </p:sp>
      <p:pic>
        <p:nvPicPr>
          <p:cNvPr id="4" name="Imagen 3">
            <a:extLst>
              <a:ext uri="{FF2B5EF4-FFF2-40B4-BE49-F238E27FC236}">
                <a16:creationId xmlns:a16="http://schemas.microsoft.com/office/drawing/2014/main" id="{18B5992D-06BD-C34D-741A-B684F621B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71" y="1952119"/>
            <a:ext cx="9159858" cy="3224376"/>
          </a:xfrm>
          <a:prstGeom prst="rect">
            <a:avLst/>
          </a:prstGeom>
        </p:spPr>
      </p:pic>
    </p:spTree>
    <p:extLst>
      <p:ext uri="{BB962C8B-B14F-4D97-AF65-F5344CB8AC3E}">
        <p14:creationId xmlns:p14="http://schemas.microsoft.com/office/powerpoint/2010/main" val="412740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9" y="231893"/>
            <a:ext cx="3481704" cy="36131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spc="-5" dirty="0">
                <a:solidFill>
                  <a:srgbClr val="FFFFFF"/>
                </a:solidFill>
              </a:rPr>
              <a:t>METAMÓRFICAS</a:t>
            </a:r>
          </a:p>
        </p:txBody>
      </p:sp>
      <p:pic>
        <p:nvPicPr>
          <p:cNvPr id="3" name="object 3"/>
          <p:cNvPicPr/>
          <p:nvPr/>
        </p:nvPicPr>
        <p:blipFill>
          <a:blip r:embed="rId2" cstate="print"/>
          <a:stretch>
            <a:fillRect/>
          </a:stretch>
        </p:blipFill>
        <p:spPr>
          <a:xfrm>
            <a:off x="825125" y="2589276"/>
            <a:ext cx="9123425" cy="4967223"/>
          </a:xfrm>
          <a:prstGeom prst="rect">
            <a:avLst/>
          </a:prstGeom>
        </p:spPr>
      </p:pic>
      <p:sp>
        <p:nvSpPr>
          <p:cNvPr id="4" name="object 4"/>
          <p:cNvSpPr txBox="1"/>
          <p:nvPr/>
        </p:nvSpPr>
        <p:spPr>
          <a:xfrm>
            <a:off x="1615023" y="867407"/>
            <a:ext cx="7547609" cy="1661795"/>
          </a:xfrm>
          <a:prstGeom prst="rect">
            <a:avLst/>
          </a:prstGeom>
        </p:spPr>
        <p:txBody>
          <a:bodyPr vert="horz" wrap="square" lIns="0" tIns="6985" rIns="0" bIns="0" rtlCol="0">
            <a:spAutoFit/>
          </a:bodyPr>
          <a:lstStyle/>
          <a:p>
            <a:pPr marL="25400" marR="17780" indent="-635" algn="just">
              <a:lnSpc>
                <a:spcPct val="101800"/>
              </a:lnSpc>
              <a:spcBef>
                <a:spcPts val="55"/>
              </a:spcBef>
            </a:pPr>
            <a:r>
              <a:rPr sz="2200" b="1" spc="-5" dirty="0">
                <a:solidFill>
                  <a:srgbClr val="FFCC00"/>
                </a:solidFill>
                <a:latin typeface="Comic Sans MS"/>
                <a:cs typeface="Comic Sans MS"/>
              </a:rPr>
              <a:t>Metamorfismo: </a:t>
            </a:r>
            <a:r>
              <a:rPr sz="1950" spc="10" dirty="0">
                <a:solidFill>
                  <a:srgbClr val="FFFFFF"/>
                </a:solidFill>
                <a:latin typeface="Comic Sans MS"/>
                <a:cs typeface="Comic Sans MS"/>
              </a:rPr>
              <a:t>conjunto </a:t>
            </a:r>
            <a:r>
              <a:rPr sz="1950" spc="15" dirty="0">
                <a:solidFill>
                  <a:srgbClr val="FFFFFF"/>
                </a:solidFill>
                <a:latin typeface="Comic Sans MS"/>
                <a:cs typeface="Comic Sans MS"/>
              </a:rPr>
              <a:t>de </a:t>
            </a:r>
            <a:r>
              <a:rPr sz="1950" spc="10" dirty="0">
                <a:solidFill>
                  <a:srgbClr val="FFFFFF"/>
                </a:solidFill>
                <a:latin typeface="Comic Sans MS"/>
                <a:cs typeface="Comic Sans MS"/>
              </a:rPr>
              <a:t>procesos geológicos </a:t>
            </a:r>
            <a:r>
              <a:rPr sz="1950" spc="15" dirty="0">
                <a:solidFill>
                  <a:srgbClr val="FFFFFF"/>
                </a:solidFill>
                <a:latin typeface="Comic Sans MS"/>
                <a:cs typeface="Comic Sans MS"/>
              </a:rPr>
              <a:t>que </a:t>
            </a:r>
            <a:r>
              <a:rPr sz="1950" spc="10" dirty="0">
                <a:solidFill>
                  <a:srgbClr val="FFFFFF"/>
                </a:solidFill>
                <a:latin typeface="Comic Sans MS"/>
                <a:cs typeface="Comic Sans MS"/>
              </a:rPr>
              <a:t>ocurren </a:t>
            </a:r>
            <a:r>
              <a:rPr sz="1950" spc="15" dirty="0">
                <a:solidFill>
                  <a:srgbClr val="FFFFFF"/>
                </a:solidFill>
                <a:latin typeface="Comic Sans MS"/>
                <a:cs typeface="Comic Sans MS"/>
              </a:rPr>
              <a:t> en</a:t>
            </a:r>
            <a:r>
              <a:rPr sz="1950" spc="20" dirty="0">
                <a:solidFill>
                  <a:srgbClr val="FFFFFF"/>
                </a:solidFill>
                <a:latin typeface="Comic Sans MS"/>
                <a:cs typeface="Comic Sans MS"/>
              </a:rPr>
              <a:t> </a:t>
            </a:r>
            <a:r>
              <a:rPr sz="1950" spc="10" dirty="0">
                <a:solidFill>
                  <a:srgbClr val="FFFFFF"/>
                </a:solidFill>
                <a:latin typeface="Comic Sans MS"/>
                <a:cs typeface="Comic Sans MS"/>
              </a:rPr>
              <a:t>estado</a:t>
            </a:r>
            <a:r>
              <a:rPr sz="1950" spc="605" dirty="0">
                <a:solidFill>
                  <a:srgbClr val="FFFFFF"/>
                </a:solidFill>
                <a:latin typeface="Comic Sans MS"/>
                <a:cs typeface="Comic Sans MS"/>
              </a:rPr>
              <a:t> </a:t>
            </a:r>
            <a:r>
              <a:rPr sz="1950" spc="10" dirty="0">
                <a:solidFill>
                  <a:srgbClr val="FFFFFF"/>
                </a:solidFill>
                <a:latin typeface="Comic Sans MS"/>
                <a:cs typeface="Comic Sans MS"/>
              </a:rPr>
              <a:t>sólido,</a:t>
            </a:r>
            <a:r>
              <a:rPr sz="1950" spc="605" dirty="0">
                <a:solidFill>
                  <a:srgbClr val="FFFFFF"/>
                </a:solidFill>
                <a:latin typeface="Comic Sans MS"/>
                <a:cs typeface="Comic Sans MS"/>
              </a:rPr>
              <a:t> </a:t>
            </a:r>
            <a:r>
              <a:rPr sz="1950" spc="15" dirty="0">
                <a:solidFill>
                  <a:srgbClr val="FFFFFF"/>
                </a:solidFill>
                <a:latin typeface="Comic Sans MS"/>
                <a:cs typeface="Comic Sans MS"/>
              </a:rPr>
              <a:t>que</a:t>
            </a:r>
            <a:r>
              <a:rPr sz="1950" spc="20" dirty="0">
                <a:solidFill>
                  <a:srgbClr val="FFFFFF"/>
                </a:solidFill>
                <a:latin typeface="Comic Sans MS"/>
                <a:cs typeface="Comic Sans MS"/>
              </a:rPr>
              <a:t> </a:t>
            </a:r>
            <a:r>
              <a:rPr sz="1950" spc="10" dirty="0">
                <a:solidFill>
                  <a:srgbClr val="FFFFFF"/>
                </a:solidFill>
                <a:latin typeface="Comic Sans MS"/>
                <a:cs typeface="Comic Sans MS"/>
              </a:rPr>
              <a:t>actúan</a:t>
            </a:r>
            <a:r>
              <a:rPr sz="1950" spc="605" dirty="0">
                <a:solidFill>
                  <a:srgbClr val="FFFFFF"/>
                </a:solidFill>
                <a:latin typeface="Comic Sans MS"/>
                <a:cs typeface="Comic Sans MS"/>
              </a:rPr>
              <a:t> </a:t>
            </a:r>
            <a:r>
              <a:rPr sz="1950" spc="15" dirty="0">
                <a:solidFill>
                  <a:srgbClr val="FFFFFF"/>
                </a:solidFill>
                <a:latin typeface="Comic Sans MS"/>
                <a:cs typeface="Comic Sans MS"/>
              </a:rPr>
              <a:t>sobre</a:t>
            </a:r>
            <a:r>
              <a:rPr sz="1950" spc="20" dirty="0">
                <a:solidFill>
                  <a:srgbClr val="FFFFFF"/>
                </a:solidFill>
                <a:latin typeface="Comic Sans MS"/>
                <a:cs typeface="Comic Sans MS"/>
              </a:rPr>
              <a:t> </a:t>
            </a:r>
            <a:r>
              <a:rPr sz="1950" spc="10" dirty="0">
                <a:solidFill>
                  <a:srgbClr val="FFFFFF"/>
                </a:solidFill>
                <a:latin typeface="Comic Sans MS"/>
                <a:cs typeface="Comic Sans MS"/>
              </a:rPr>
              <a:t>rocas</a:t>
            </a:r>
            <a:r>
              <a:rPr sz="1950" spc="605" dirty="0">
                <a:solidFill>
                  <a:srgbClr val="FFFFFF"/>
                </a:solidFill>
                <a:latin typeface="Comic Sans MS"/>
                <a:cs typeface="Comic Sans MS"/>
              </a:rPr>
              <a:t> </a:t>
            </a:r>
            <a:r>
              <a:rPr sz="1950" spc="15" dirty="0">
                <a:solidFill>
                  <a:srgbClr val="FFFFFF"/>
                </a:solidFill>
                <a:latin typeface="Comic Sans MS"/>
                <a:cs typeface="Comic Sans MS"/>
              </a:rPr>
              <a:t>preexistentes </a:t>
            </a:r>
            <a:r>
              <a:rPr sz="1950" spc="-570" dirty="0">
                <a:solidFill>
                  <a:srgbClr val="FFFFFF"/>
                </a:solidFill>
                <a:latin typeface="Comic Sans MS"/>
                <a:cs typeface="Comic Sans MS"/>
              </a:rPr>
              <a:t> </a:t>
            </a:r>
            <a:r>
              <a:rPr sz="1950" spc="10" dirty="0">
                <a:solidFill>
                  <a:srgbClr val="FFFFFF"/>
                </a:solidFill>
                <a:latin typeface="Comic Sans MS"/>
                <a:cs typeface="Comic Sans MS"/>
              </a:rPr>
              <a:t>transformándolas.</a:t>
            </a:r>
            <a:endParaRPr sz="1950">
              <a:latin typeface="Comic Sans MS"/>
              <a:cs typeface="Comic Sans MS"/>
            </a:endParaRPr>
          </a:p>
          <a:p>
            <a:pPr marL="41275" marR="513715" algn="just">
              <a:lnSpc>
                <a:spcPct val="101800"/>
              </a:lnSpc>
              <a:spcBef>
                <a:spcPts val="700"/>
              </a:spcBef>
            </a:pPr>
            <a:r>
              <a:rPr sz="1950" spc="10" dirty="0">
                <a:solidFill>
                  <a:srgbClr val="FFFFFF"/>
                </a:solidFill>
                <a:latin typeface="Comic Sans MS"/>
                <a:cs typeface="Comic Sans MS"/>
              </a:rPr>
              <a:t>Variables termodinámicas: </a:t>
            </a:r>
            <a:r>
              <a:rPr sz="1950" spc="15" dirty="0">
                <a:solidFill>
                  <a:srgbClr val="FFFFFF"/>
                </a:solidFill>
                <a:latin typeface="Comic Sans MS"/>
                <a:cs typeface="Comic Sans MS"/>
              </a:rPr>
              <a:t>Composición de </a:t>
            </a:r>
            <a:r>
              <a:rPr sz="1950" spc="10" dirty="0">
                <a:solidFill>
                  <a:srgbClr val="FFFFFF"/>
                </a:solidFill>
                <a:latin typeface="Comic Sans MS"/>
                <a:cs typeface="Comic Sans MS"/>
              </a:rPr>
              <a:t>la roca original, </a:t>
            </a:r>
            <a:r>
              <a:rPr sz="1950" spc="15" dirty="0">
                <a:solidFill>
                  <a:srgbClr val="FFFFFF"/>
                </a:solidFill>
                <a:latin typeface="Comic Sans MS"/>
                <a:cs typeface="Comic Sans MS"/>
              </a:rPr>
              <a:t>P </a:t>
            </a:r>
            <a:r>
              <a:rPr sz="1950" spc="-570" dirty="0">
                <a:solidFill>
                  <a:srgbClr val="FFFFFF"/>
                </a:solidFill>
                <a:latin typeface="Comic Sans MS"/>
                <a:cs typeface="Comic Sans MS"/>
              </a:rPr>
              <a:t> </a:t>
            </a:r>
            <a:r>
              <a:rPr sz="1950" spc="10" dirty="0">
                <a:solidFill>
                  <a:srgbClr val="FFFFFF"/>
                </a:solidFill>
                <a:latin typeface="Comic Sans MS"/>
                <a:cs typeface="Comic Sans MS"/>
              </a:rPr>
              <a:t>(confinante</a:t>
            </a:r>
            <a:r>
              <a:rPr sz="1950" dirty="0">
                <a:solidFill>
                  <a:srgbClr val="FFFFFF"/>
                </a:solidFill>
                <a:latin typeface="Comic Sans MS"/>
                <a:cs typeface="Comic Sans MS"/>
              </a:rPr>
              <a:t> </a:t>
            </a:r>
            <a:r>
              <a:rPr sz="1950" spc="15" dirty="0">
                <a:solidFill>
                  <a:srgbClr val="FFFFFF"/>
                </a:solidFill>
                <a:latin typeface="Comic Sans MS"/>
                <a:cs typeface="Comic Sans MS"/>
              </a:rPr>
              <a:t>y/o</a:t>
            </a:r>
            <a:r>
              <a:rPr sz="1950" spc="10" dirty="0">
                <a:solidFill>
                  <a:srgbClr val="FFFFFF"/>
                </a:solidFill>
                <a:latin typeface="Comic Sans MS"/>
                <a:cs typeface="Comic Sans MS"/>
              </a:rPr>
              <a:t> dirigida),</a:t>
            </a:r>
            <a:r>
              <a:rPr sz="1950" spc="5" dirty="0">
                <a:solidFill>
                  <a:srgbClr val="FFFFFF"/>
                </a:solidFill>
                <a:latin typeface="Comic Sans MS"/>
                <a:cs typeface="Comic Sans MS"/>
              </a:rPr>
              <a:t> </a:t>
            </a:r>
            <a:r>
              <a:rPr sz="1950" spc="15" dirty="0">
                <a:solidFill>
                  <a:srgbClr val="FFFFFF"/>
                </a:solidFill>
                <a:latin typeface="Comic Sans MS"/>
                <a:cs typeface="Comic Sans MS"/>
              </a:rPr>
              <a:t>T,</a:t>
            </a:r>
            <a:r>
              <a:rPr sz="1950" spc="10" dirty="0">
                <a:solidFill>
                  <a:srgbClr val="FFFFFF"/>
                </a:solidFill>
                <a:latin typeface="Comic Sans MS"/>
                <a:cs typeface="Comic Sans MS"/>
              </a:rPr>
              <a:t> </a:t>
            </a:r>
            <a:r>
              <a:rPr sz="1950" spc="5" dirty="0">
                <a:solidFill>
                  <a:srgbClr val="FFFFFF"/>
                </a:solidFill>
                <a:latin typeface="Comic Sans MS"/>
                <a:cs typeface="Comic Sans MS"/>
              </a:rPr>
              <a:t>P</a:t>
            </a:r>
            <a:r>
              <a:rPr sz="1950" spc="7" baseline="-19230" dirty="0">
                <a:solidFill>
                  <a:srgbClr val="FFFFFF"/>
                </a:solidFill>
                <a:latin typeface="Comic Sans MS"/>
                <a:cs typeface="Comic Sans MS"/>
              </a:rPr>
              <a:t>fluidos</a:t>
            </a:r>
            <a:endParaRPr sz="1950" baseline="-19230">
              <a:latin typeface="Comic Sans MS"/>
              <a:cs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4650" y="1837424"/>
            <a:ext cx="9761350" cy="5711824"/>
          </a:xfrm>
          <a:prstGeom prst="rect">
            <a:avLst/>
          </a:prstGeom>
        </p:spPr>
      </p:pic>
      <p:sp>
        <p:nvSpPr>
          <p:cNvPr id="3" name="object 3"/>
          <p:cNvSpPr txBox="1"/>
          <p:nvPr/>
        </p:nvSpPr>
        <p:spPr>
          <a:xfrm>
            <a:off x="397897" y="630427"/>
            <a:ext cx="4264025" cy="328295"/>
          </a:xfrm>
          <a:prstGeom prst="rect">
            <a:avLst/>
          </a:prstGeom>
        </p:spPr>
        <p:txBody>
          <a:bodyPr vert="horz" wrap="square" lIns="0" tIns="17145" rIns="0" bIns="0" rtlCol="0">
            <a:spAutoFit/>
          </a:bodyPr>
          <a:lstStyle/>
          <a:p>
            <a:pPr marL="12700">
              <a:lnSpc>
                <a:spcPct val="100000"/>
              </a:lnSpc>
              <a:spcBef>
                <a:spcPts val="135"/>
              </a:spcBef>
            </a:pPr>
            <a:r>
              <a:rPr sz="1950" spc="15" dirty="0">
                <a:solidFill>
                  <a:srgbClr val="FFFFFF"/>
                </a:solidFill>
                <a:latin typeface="Comic Sans MS"/>
                <a:cs typeface="Comic Sans MS"/>
              </a:rPr>
              <a:t>Metamorfismo</a:t>
            </a:r>
            <a:r>
              <a:rPr sz="1950" dirty="0">
                <a:solidFill>
                  <a:srgbClr val="FFFFFF"/>
                </a:solidFill>
                <a:latin typeface="Comic Sans MS"/>
                <a:cs typeface="Comic Sans MS"/>
              </a:rPr>
              <a:t> </a:t>
            </a:r>
            <a:r>
              <a:rPr sz="1950" spc="15" dirty="0">
                <a:solidFill>
                  <a:srgbClr val="FFFFFF"/>
                </a:solidFill>
                <a:latin typeface="Comic Sans MS"/>
                <a:cs typeface="Comic Sans MS"/>
              </a:rPr>
              <a:t>y</a:t>
            </a:r>
            <a:r>
              <a:rPr sz="1950" dirty="0">
                <a:solidFill>
                  <a:srgbClr val="FFFFFF"/>
                </a:solidFill>
                <a:latin typeface="Comic Sans MS"/>
                <a:cs typeface="Comic Sans MS"/>
              </a:rPr>
              <a:t> </a:t>
            </a:r>
            <a:r>
              <a:rPr sz="1950" spc="10" dirty="0">
                <a:solidFill>
                  <a:srgbClr val="FFFFFF"/>
                </a:solidFill>
                <a:latin typeface="Comic Sans MS"/>
                <a:cs typeface="Comic Sans MS"/>
              </a:rPr>
              <a:t>tectónica</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placas</a:t>
            </a:r>
            <a:endParaRPr sz="1950">
              <a:latin typeface="Comic Sans MS"/>
              <a:cs typeface="Comic Sans MS"/>
            </a:endParaRPr>
          </a:p>
        </p:txBody>
      </p:sp>
      <p:sp>
        <p:nvSpPr>
          <p:cNvPr id="4" name="object 4"/>
          <p:cNvSpPr txBox="1"/>
          <p:nvPr/>
        </p:nvSpPr>
        <p:spPr>
          <a:xfrm>
            <a:off x="5594729" y="0"/>
            <a:ext cx="4233545" cy="1844675"/>
          </a:xfrm>
          <a:prstGeom prst="rect">
            <a:avLst/>
          </a:prstGeom>
        </p:spPr>
        <p:txBody>
          <a:bodyPr vert="horz" wrap="square" lIns="0" tIns="11430" rIns="0" bIns="0" rtlCol="0">
            <a:spAutoFit/>
          </a:bodyPr>
          <a:lstStyle/>
          <a:p>
            <a:pPr marL="12700" marR="5080">
              <a:lnSpc>
                <a:spcPct val="153100"/>
              </a:lnSpc>
              <a:spcBef>
                <a:spcPts val="90"/>
              </a:spcBef>
            </a:pPr>
            <a:r>
              <a:rPr sz="1950" spc="20" dirty="0">
                <a:solidFill>
                  <a:srgbClr val="FFFFFF"/>
                </a:solidFill>
                <a:latin typeface="Comic Sans MS"/>
                <a:cs typeface="Comic Sans MS"/>
              </a:rPr>
              <a:t>En </a:t>
            </a:r>
            <a:r>
              <a:rPr sz="1950" spc="15" dirty="0">
                <a:solidFill>
                  <a:srgbClr val="FFFFFF"/>
                </a:solidFill>
                <a:latin typeface="Comic Sans MS"/>
                <a:cs typeface="Comic Sans MS"/>
              </a:rPr>
              <a:t>bordes </a:t>
            </a:r>
            <a:r>
              <a:rPr sz="1950" spc="10" dirty="0">
                <a:solidFill>
                  <a:srgbClr val="FFFFFF"/>
                </a:solidFill>
                <a:latin typeface="Comic Sans MS"/>
                <a:cs typeface="Comic Sans MS"/>
              </a:rPr>
              <a:t>pasivos </a:t>
            </a:r>
            <a:r>
              <a:rPr sz="1950" spc="15" dirty="0">
                <a:solidFill>
                  <a:srgbClr val="FFFFFF"/>
                </a:solidFill>
                <a:latin typeface="Comic Sans MS"/>
                <a:cs typeface="Comic Sans MS"/>
              </a:rPr>
              <a:t>o </a:t>
            </a:r>
            <a:r>
              <a:rPr sz="1950" spc="10" dirty="0">
                <a:solidFill>
                  <a:srgbClr val="FFFFFF"/>
                </a:solidFill>
                <a:latin typeface="Comic Sans MS"/>
                <a:cs typeface="Comic Sans MS"/>
              </a:rPr>
              <a:t>transformantes </a:t>
            </a:r>
            <a:r>
              <a:rPr sz="1950" spc="-570" dirty="0">
                <a:solidFill>
                  <a:srgbClr val="FFFFFF"/>
                </a:solidFill>
                <a:latin typeface="Comic Sans MS"/>
                <a:cs typeface="Comic Sans MS"/>
              </a:rPr>
              <a:t> </a:t>
            </a:r>
            <a:r>
              <a:rPr sz="1950" spc="20" dirty="0">
                <a:solidFill>
                  <a:srgbClr val="FFFFFF"/>
                </a:solidFill>
                <a:latin typeface="Comic Sans MS"/>
                <a:cs typeface="Comic Sans MS"/>
              </a:rPr>
              <a:t>En</a:t>
            </a:r>
            <a:r>
              <a:rPr sz="1950" dirty="0">
                <a:solidFill>
                  <a:srgbClr val="FFFFFF"/>
                </a:solidFill>
                <a:latin typeface="Comic Sans MS"/>
                <a:cs typeface="Comic Sans MS"/>
              </a:rPr>
              <a:t> </a:t>
            </a:r>
            <a:r>
              <a:rPr sz="1950" spc="15" dirty="0">
                <a:solidFill>
                  <a:srgbClr val="FFFFFF"/>
                </a:solidFill>
                <a:latin typeface="Comic Sans MS"/>
                <a:cs typeface="Comic Sans MS"/>
              </a:rPr>
              <a:t>bordes</a:t>
            </a:r>
            <a:r>
              <a:rPr sz="1950" spc="10" dirty="0">
                <a:solidFill>
                  <a:srgbClr val="FFFFFF"/>
                </a:solidFill>
                <a:latin typeface="Comic Sans MS"/>
                <a:cs typeface="Comic Sans MS"/>
              </a:rPr>
              <a:t> destructivos</a:t>
            </a:r>
            <a:endParaRPr sz="1950">
              <a:latin typeface="Comic Sans MS"/>
              <a:cs typeface="Comic Sans MS"/>
            </a:endParaRPr>
          </a:p>
          <a:p>
            <a:pPr marL="12700">
              <a:lnSpc>
                <a:spcPct val="100000"/>
              </a:lnSpc>
              <a:spcBef>
                <a:spcPts val="1235"/>
              </a:spcBef>
            </a:pPr>
            <a:r>
              <a:rPr sz="1950" spc="15" dirty="0">
                <a:solidFill>
                  <a:srgbClr val="FFFFFF"/>
                </a:solidFill>
                <a:latin typeface="Comic Sans MS"/>
                <a:cs typeface="Comic Sans MS"/>
              </a:rPr>
              <a:t>En</a:t>
            </a:r>
            <a:r>
              <a:rPr sz="1950" spc="-35" dirty="0">
                <a:solidFill>
                  <a:srgbClr val="FFFFFF"/>
                </a:solidFill>
                <a:latin typeface="Comic Sans MS"/>
                <a:cs typeface="Comic Sans MS"/>
              </a:rPr>
              <a:t> </a:t>
            </a:r>
            <a:r>
              <a:rPr sz="1950" spc="10" dirty="0">
                <a:solidFill>
                  <a:srgbClr val="FFFFFF"/>
                </a:solidFill>
                <a:latin typeface="Comic Sans MS"/>
                <a:cs typeface="Comic Sans MS"/>
              </a:rPr>
              <a:t>intra-placa</a:t>
            </a:r>
            <a:endParaRPr sz="1950">
              <a:latin typeface="Comic Sans MS"/>
              <a:cs typeface="Comic Sans MS"/>
            </a:endParaRPr>
          </a:p>
          <a:p>
            <a:pPr marL="12700">
              <a:lnSpc>
                <a:spcPct val="100000"/>
              </a:lnSpc>
              <a:spcBef>
                <a:spcPts val="1245"/>
              </a:spcBef>
            </a:pPr>
            <a:r>
              <a:rPr sz="1950" spc="20" dirty="0">
                <a:solidFill>
                  <a:srgbClr val="FFFFFF"/>
                </a:solidFill>
                <a:latin typeface="Comic Sans MS"/>
                <a:cs typeface="Comic Sans MS"/>
              </a:rPr>
              <a:t>De</a:t>
            </a:r>
            <a:r>
              <a:rPr sz="1950" spc="-15" dirty="0">
                <a:solidFill>
                  <a:srgbClr val="FFFFFF"/>
                </a:solidFill>
                <a:latin typeface="Comic Sans MS"/>
                <a:cs typeface="Comic Sans MS"/>
              </a:rPr>
              <a:t> </a:t>
            </a:r>
            <a:r>
              <a:rPr sz="1950" spc="15" dirty="0">
                <a:solidFill>
                  <a:srgbClr val="FFFFFF"/>
                </a:solidFill>
                <a:latin typeface="Comic Sans MS"/>
                <a:cs typeface="Comic Sans MS"/>
              </a:rPr>
              <a:t>fondo</a:t>
            </a:r>
            <a:r>
              <a:rPr sz="1950" spc="-15" dirty="0">
                <a:solidFill>
                  <a:srgbClr val="FFFFFF"/>
                </a:solidFill>
                <a:latin typeface="Comic Sans MS"/>
                <a:cs typeface="Comic Sans MS"/>
              </a:rPr>
              <a:t> </a:t>
            </a:r>
            <a:r>
              <a:rPr sz="1950" spc="10" dirty="0">
                <a:solidFill>
                  <a:srgbClr val="FFFFFF"/>
                </a:solidFill>
                <a:latin typeface="Comic Sans MS"/>
                <a:cs typeface="Comic Sans MS"/>
              </a:rPr>
              <a:t>oceánico</a:t>
            </a:r>
            <a:endParaRPr sz="1950">
              <a:latin typeface="Comic Sans MS"/>
              <a:cs typeface="Comic Sans MS"/>
            </a:endParaRPr>
          </a:p>
        </p:txBody>
      </p:sp>
      <p:sp>
        <p:nvSpPr>
          <p:cNvPr id="5" name="object 5"/>
          <p:cNvSpPr/>
          <p:nvPr/>
        </p:nvSpPr>
        <p:spPr>
          <a:xfrm>
            <a:off x="5425325" y="0"/>
            <a:ext cx="0" cy="1635760"/>
          </a:xfrm>
          <a:custGeom>
            <a:avLst/>
            <a:gdLst/>
            <a:ahLst/>
            <a:cxnLst/>
            <a:rect l="l" t="t" r="r" b="b"/>
            <a:pathLst>
              <a:path h="1635760">
                <a:moveTo>
                  <a:pt x="0" y="0"/>
                </a:moveTo>
                <a:lnTo>
                  <a:pt x="0" y="1635251"/>
                </a:lnTo>
              </a:path>
            </a:pathLst>
          </a:custGeom>
          <a:ln w="41986">
            <a:solidFill>
              <a:srgbClr val="FFFFFF"/>
            </a:solidFill>
          </a:ln>
        </p:spPr>
        <p:txBody>
          <a:bodyPr wrap="square" lIns="0" tIns="0" rIns="0" bIns="0" rtlCol="0"/>
          <a:lstStyle/>
          <a:p>
            <a:endParaRPr/>
          </a:p>
        </p:txBody>
      </p:sp>
      <p:sp>
        <p:nvSpPr>
          <p:cNvPr id="6" name="object 6"/>
          <p:cNvSpPr/>
          <p:nvPr/>
        </p:nvSpPr>
        <p:spPr>
          <a:xfrm>
            <a:off x="4712093" y="780287"/>
            <a:ext cx="635000" cy="125730"/>
          </a:xfrm>
          <a:custGeom>
            <a:avLst/>
            <a:gdLst/>
            <a:ahLst/>
            <a:cxnLst/>
            <a:rect l="l" t="t" r="r" b="b"/>
            <a:pathLst>
              <a:path w="635000" h="125730">
                <a:moveTo>
                  <a:pt x="529589" y="83820"/>
                </a:moveTo>
                <a:lnTo>
                  <a:pt x="529589" y="41910"/>
                </a:lnTo>
                <a:lnTo>
                  <a:pt x="0" y="41910"/>
                </a:lnTo>
                <a:lnTo>
                  <a:pt x="0" y="83820"/>
                </a:lnTo>
                <a:lnTo>
                  <a:pt x="529589" y="83820"/>
                </a:lnTo>
                <a:close/>
              </a:path>
              <a:path w="635000" h="125730">
                <a:moveTo>
                  <a:pt x="634746" y="62484"/>
                </a:moveTo>
                <a:lnTo>
                  <a:pt x="509015" y="0"/>
                </a:lnTo>
                <a:lnTo>
                  <a:pt x="509015" y="41910"/>
                </a:lnTo>
                <a:lnTo>
                  <a:pt x="529589" y="41910"/>
                </a:lnTo>
                <a:lnTo>
                  <a:pt x="529589" y="115380"/>
                </a:lnTo>
                <a:lnTo>
                  <a:pt x="634746" y="62484"/>
                </a:lnTo>
                <a:close/>
              </a:path>
              <a:path w="635000" h="125730">
                <a:moveTo>
                  <a:pt x="529589" y="115380"/>
                </a:moveTo>
                <a:lnTo>
                  <a:pt x="529589" y="83820"/>
                </a:lnTo>
                <a:lnTo>
                  <a:pt x="509015" y="83820"/>
                </a:lnTo>
                <a:lnTo>
                  <a:pt x="509015" y="125730"/>
                </a:lnTo>
                <a:lnTo>
                  <a:pt x="529589" y="115380"/>
                </a:lnTo>
                <a:close/>
              </a:path>
            </a:pathLst>
          </a:custGeom>
          <a:solidFill>
            <a:srgbClr val="FFFFFF"/>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Procesos</a:t>
            </a:r>
            <a:r>
              <a:rPr spc="-70" dirty="0"/>
              <a:t> </a:t>
            </a:r>
            <a:r>
              <a:rPr spc="-5" dirty="0"/>
              <a:t>metamórficos:</a:t>
            </a:r>
          </a:p>
        </p:txBody>
      </p:sp>
      <p:sp>
        <p:nvSpPr>
          <p:cNvPr id="3" name="object 3"/>
          <p:cNvSpPr txBox="1">
            <a:spLocks noGrp="1"/>
          </p:cNvSpPr>
          <p:nvPr>
            <p:ph type="body" idx="1"/>
          </p:nvPr>
        </p:nvSpPr>
        <p:spPr>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r>
              <a:rPr spc="10" dirty="0"/>
              <a:t>Brechificación</a:t>
            </a:r>
            <a:r>
              <a:rPr dirty="0"/>
              <a:t> </a:t>
            </a:r>
            <a:r>
              <a:rPr spc="15" dirty="0"/>
              <a:t>o </a:t>
            </a:r>
            <a:r>
              <a:rPr spc="10" dirty="0"/>
              <a:t>trituración: presiones</a:t>
            </a:r>
            <a:r>
              <a:rPr spc="15" dirty="0"/>
              <a:t> </a:t>
            </a:r>
            <a:r>
              <a:rPr spc="10" dirty="0"/>
              <a:t>tectónicas </a:t>
            </a:r>
            <a:r>
              <a:rPr spc="15" dirty="0"/>
              <a:t>o </a:t>
            </a:r>
            <a:r>
              <a:rPr spc="10" dirty="0"/>
              <a:t>dirigidas</a:t>
            </a:r>
          </a:p>
          <a:p>
            <a:pPr marL="303530" indent="-291465">
              <a:lnSpc>
                <a:spcPct val="100000"/>
              </a:lnSpc>
              <a:spcBef>
                <a:spcPts val="1240"/>
              </a:spcBef>
              <a:buAutoNum type="arabicPeriod"/>
              <a:tabLst>
                <a:tab pos="304165" algn="l"/>
              </a:tabLst>
            </a:pPr>
            <a:r>
              <a:rPr spc="10" dirty="0"/>
              <a:t>Reorientación </a:t>
            </a:r>
            <a:r>
              <a:rPr spc="15" dirty="0"/>
              <a:t>de</a:t>
            </a:r>
            <a:r>
              <a:rPr spc="10" dirty="0"/>
              <a:t> minerales planares.</a:t>
            </a:r>
            <a:r>
              <a:rPr spc="15" dirty="0"/>
              <a:t> </a:t>
            </a:r>
            <a:r>
              <a:rPr spc="10" dirty="0"/>
              <a:t>Esquistosidad</a:t>
            </a:r>
            <a:r>
              <a:rPr spc="25" dirty="0"/>
              <a:t> </a:t>
            </a:r>
            <a:r>
              <a:rPr spc="15" dirty="0"/>
              <a:t>o</a:t>
            </a:r>
            <a:r>
              <a:rPr spc="10" dirty="0"/>
              <a:t> foliación</a:t>
            </a:r>
          </a:p>
          <a:p>
            <a:pPr marL="303530" indent="-291465">
              <a:lnSpc>
                <a:spcPct val="100000"/>
              </a:lnSpc>
              <a:spcBef>
                <a:spcPts val="1240"/>
              </a:spcBef>
              <a:buAutoNum type="arabicPeriod"/>
              <a:tabLst>
                <a:tab pos="304165" algn="l"/>
              </a:tabLst>
            </a:pPr>
            <a:r>
              <a:rPr spc="10" dirty="0"/>
              <a:t>Deshidratación: formación</a:t>
            </a:r>
            <a:r>
              <a:rPr spc="15" dirty="0"/>
              <a:t> de</a:t>
            </a:r>
            <a:r>
              <a:rPr spc="10" dirty="0"/>
              <a:t> minerales</a:t>
            </a:r>
            <a:r>
              <a:rPr spc="15" dirty="0"/>
              <a:t> </a:t>
            </a:r>
            <a:r>
              <a:rPr spc="10" dirty="0"/>
              <a:t>anhidros</a:t>
            </a:r>
          </a:p>
          <a:p>
            <a:pPr marL="303530" indent="-291465">
              <a:lnSpc>
                <a:spcPct val="100000"/>
              </a:lnSpc>
              <a:spcBef>
                <a:spcPts val="1240"/>
              </a:spcBef>
              <a:buAutoNum type="arabicPeriod"/>
              <a:tabLst>
                <a:tab pos="304165" algn="l"/>
              </a:tabLst>
            </a:pPr>
            <a:r>
              <a:rPr spc="10" dirty="0"/>
              <a:t>Recristalización:</a:t>
            </a:r>
            <a:r>
              <a:rPr spc="5" dirty="0"/>
              <a:t> </a:t>
            </a:r>
            <a:r>
              <a:rPr spc="25" dirty="0"/>
              <a:t>T≥</a:t>
            </a:r>
            <a:r>
              <a:rPr spc="10" dirty="0"/>
              <a:t> </a:t>
            </a:r>
            <a:r>
              <a:rPr spc="15" dirty="0"/>
              <a:t>250</a:t>
            </a:r>
            <a:r>
              <a:rPr spc="10" dirty="0"/>
              <a:t> ºC,</a:t>
            </a:r>
            <a:r>
              <a:rPr spc="5" dirty="0"/>
              <a:t> </a:t>
            </a:r>
            <a:r>
              <a:rPr spc="10" dirty="0"/>
              <a:t>reestructuración </a:t>
            </a:r>
            <a:r>
              <a:rPr spc="15" dirty="0"/>
              <a:t>de</a:t>
            </a:r>
            <a:r>
              <a:rPr spc="5" dirty="0"/>
              <a:t> </a:t>
            </a:r>
            <a:r>
              <a:rPr spc="15" dirty="0"/>
              <a:t>redes</a:t>
            </a:r>
            <a:r>
              <a:rPr spc="5" dirty="0"/>
              <a:t> </a:t>
            </a:r>
            <a:r>
              <a:rPr spc="10" dirty="0"/>
              <a:t>cristalinas</a:t>
            </a:r>
          </a:p>
          <a:p>
            <a:pPr marL="506730" indent="-494665">
              <a:lnSpc>
                <a:spcPct val="100000"/>
              </a:lnSpc>
              <a:spcBef>
                <a:spcPts val="1240"/>
              </a:spcBef>
              <a:buAutoNum type="arabicPeriod"/>
              <a:tabLst>
                <a:tab pos="506730" algn="l"/>
                <a:tab pos="507365" algn="l"/>
                <a:tab pos="1941830" algn="l"/>
                <a:tab pos="3796665" algn="l"/>
                <a:tab pos="4206240" algn="l"/>
                <a:tab pos="5542280" algn="l"/>
                <a:tab pos="7273925" algn="l"/>
                <a:tab pos="7837805" algn="l"/>
              </a:tabLst>
            </a:pPr>
            <a:r>
              <a:rPr spc="10" dirty="0"/>
              <a:t>Reajustes	mineralógicos	</a:t>
            </a:r>
            <a:r>
              <a:rPr spc="15" dirty="0"/>
              <a:t>y	</a:t>
            </a:r>
            <a:r>
              <a:rPr spc="10" dirty="0"/>
              <a:t>químicos:	desaparición	</a:t>
            </a:r>
            <a:r>
              <a:rPr spc="15" dirty="0"/>
              <a:t>de	</a:t>
            </a:r>
            <a:r>
              <a:rPr spc="10" dirty="0"/>
              <a:t>minerales</a:t>
            </a:r>
          </a:p>
        </p:txBody>
      </p:sp>
      <p:sp>
        <p:nvSpPr>
          <p:cNvPr id="4" name="object 4"/>
          <p:cNvSpPr txBox="1"/>
          <p:nvPr/>
        </p:nvSpPr>
        <p:spPr>
          <a:xfrm>
            <a:off x="1326039" y="3953490"/>
            <a:ext cx="8968105"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metaestables.</a:t>
            </a:r>
            <a:r>
              <a:rPr sz="1950" spc="275" dirty="0">
                <a:solidFill>
                  <a:srgbClr val="FFFFFF"/>
                </a:solidFill>
                <a:latin typeface="Comic Sans MS"/>
                <a:cs typeface="Comic Sans MS"/>
              </a:rPr>
              <a:t> </a:t>
            </a:r>
            <a:r>
              <a:rPr sz="1950" spc="10" dirty="0">
                <a:solidFill>
                  <a:srgbClr val="FFFFFF"/>
                </a:solidFill>
                <a:latin typeface="Comic Sans MS"/>
                <a:cs typeface="Comic Sans MS"/>
              </a:rPr>
              <a:t>Formación</a:t>
            </a:r>
            <a:r>
              <a:rPr sz="1950" spc="280" dirty="0">
                <a:solidFill>
                  <a:srgbClr val="FFFFFF"/>
                </a:solidFill>
                <a:latin typeface="Comic Sans MS"/>
                <a:cs typeface="Comic Sans MS"/>
              </a:rPr>
              <a:t> </a:t>
            </a:r>
            <a:r>
              <a:rPr sz="1950" spc="15" dirty="0">
                <a:solidFill>
                  <a:srgbClr val="FFFFFF"/>
                </a:solidFill>
                <a:latin typeface="Comic Sans MS"/>
                <a:cs typeface="Comic Sans MS"/>
              </a:rPr>
              <a:t>de</a:t>
            </a:r>
            <a:r>
              <a:rPr sz="1950" spc="280" dirty="0">
                <a:solidFill>
                  <a:srgbClr val="FFFFFF"/>
                </a:solidFill>
                <a:latin typeface="Comic Sans MS"/>
                <a:cs typeface="Comic Sans MS"/>
              </a:rPr>
              <a:t> </a:t>
            </a:r>
            <a:r>
              <a:rPr sz="1950" spc="10" dirty="0">
                <a:solidFill>
                  <a:srgbClr val="FFFFFF"/>
                </a:solidFill>
                <a:latin typeface="Comic Sans MS"/>
                <a:cs typeface="Comic Sans MS"/>
              </a:rPr>
              <a:t>minerales</a:t>
            </a:r>
            <a:r>
              <a:rPr sz="1950" spc="270" dirty="0">
                <a:solidFill>
                  <a:srgbClr val="FFFFFF"/>
                </a:solidFill>
                <a:latin typeface="Comic Sans MS"/>
                <a:cs typeface="Comic Sans MS"/>
              </a:rPr>
              <a:t> </a:t>
            </a:r>
            <a:r>
              <a:rPr sz="1950" spc="10" dirty="0">
                <a:solidFill>
                  <a:srgbClr val="FFFFFF"/>
                </a:solidFill>
                <a:latin typeface="Comic Sans MS"/>
                <a:cs typeface="Comic Sans MS"/>
              </a:rPr>
              <a:t>típicos</a:t>
            </a:r>
            <a:r>
              <a:rPr sz="1950" spc="290" dirty="0">
                <a:solidFill>
                  <a:srgbClr val="FFFFFF"/>
                </a:solidFill>
                <a:latin typeface="Comic Sans MS"/>
                <a:cs typeface="Comic Sans MS"/>
              </a:rPr>
              <a:t> </a:t>
            </a:r>
            <a:r>
              <a:rPr sz="1950" spc="15" dirty="0">
                <a:solidFill>
                  <a:srgbClr val="FFFFFF"/>
                </a:solidFill>
                <a:latin typeface="Comic Sans MS"/>
                <a:cs typeface="Comic Sans MS"/>
              </a:rPr>
              <a:t>de</a:t>
            </a:r>
            <a:r>
              <a:rPr sz="1950" spc="290" dirty="0">
                <a:solidFill>
                  <a:srgbClr val="FFFFFF"/>
                </a:solidFill>
                <a:latin typeface="Comic Sans MS"/>
                <a:cs typeface="Comic Sans MS"/>
              </a:rPr>
              <a:t> </a:t>
            </a:r>
            <a:r>
              <a:rPr sz="1950" spc="15" dirty="0">
                <a:solidFill>
                  <a:srgbClr val="FFFFFF"/>
                </a:solidFill>
                <a:latin typeface="Comic Sans MS"/>
                <a:cs typeface="Comic Sans MS"/>
              </a:rPr>
              <a:t>metamorfismo</a:t>
            </a:r>
            <a:r>
              <a:rPr sz="1950" spc="290" dirty="0">
                <a:solidFill>
                  <a:srgbClr val="FFFFFF"/>
                </a:solidFill>
                <a:latin typeface="Comic Sans MS"/>
                <a:cs typeface="Comic Sans MS"/>
              </a:rPr>
              <a:t> </a:t>
            </a:r>
            <a:r>
              <a:rPr sz="1950" spc="10" dirty="0">
                <a:solidFill>
                  <a:srgbClr val="FFFFFF"/>
                </a:solidFill>
                <a:latin typeface="Comic Sans MS"/>
                <a:cs typeface="Comic Sans MS"/>
              </a:rPr>
              <a:t>(minerales</a:t>
            </a:r>
            <a:endParaRPr sz="1950">
              <a:latin typeface="Comic Sans MS"/>
              <a:cs typeface="Comic Sans MS"/>
            </a:endParaRPr>
          </a:p>
        </p:txBody>
      </p:sp>
      <p:sp>
        <p:nvSpPr>
          <p:cNvPr id="5" name="object 5"/>
          <p:cNvSpPr txBox="1"/>
          <p:nvPr/>
        </p:nvSpPr>
        <p:spPr>
          <a:xfrm>
            <a:off x="1326039" y="4105278"/>
            <a:ext cx="8972550" cy="1236980"/>
          </a:xfrm>
          <a:prstGeom prst="rect">
            <a:avLst/>
          </a:prstGeom>
        </p:spPr>
        <p:txBody>
          <a:bodyPr vert="horz" wrap="square" lIns="0" tIns="168275" rIns="0" bIns="0" rtlCol="0">
            <a:spAutoFit/>
          </a:bodyPr>
          <a:lstStyle/>
          <a:p>
            <a:pPr marL="12700">
              <a:lnSpc>
                <a:spcPct val="100000"/>
              </a:lnSpc>
              <a:spcBef>
                <a:spcPts val="1325"/>
              </a:spcBef>
            </a:pPr>
            <a:r>
              <a:rPr sz="1950" spc="10" dirty="0">
                <a:solidFill>
                  <a:srgbClr val="FFFFFF"/>
                </a:solidFill>
                <a:latin typeface="Comic Sans MS"/>
                <a:cs typeface="Comic Sans MS"/>
              </a:rPr>
              <a:t>índice)</a:t>
            </a:r>
            <a:endParaRPr sz="1950">
              <a:latin typeface="Comic Sans MS"/>
              <a:cs typeface="Comic Sans MS"/>
            </a:endParaRPr>
          </a:p>
          <a:p>
            <a:pPr marL="12700" marR="5080">
              <a:lnSpc>
                <a:spcPct val="102000"/>
              </a:lnSpc>
              <a:spcBef>
                <a:spcPts val="1190"/>
              </a:spcBef>
            </a:pPr>
            <a:r>
              <a:rPr sz="1950" spc="10" dirty="0">
                <a:solidFill>
                  <a:srgbClr val="FFFFFF"/>
                </a:solidFill>
                <a:latin typeface="Comic Sans MS"/>
                <a:cs typeface="Comic Sans MS"/>
              </a:rPr>
              <a:t>6.</a:t>
            </a:r>
            <a:r>
              <a:rPr sz="1950" spc="45" dirty="0">
                <a:solidFill>
                  <a:srgbClr val="FFFFFF"/>
                </a:solidFill>
                <a:latin typeface="Comic Sans MS"/>
                <a:cs typeface="Comic Sans MS"/>
              </a:rPr>
              <a:t> </a:t>
            </a:r>
            <a:r>
              <a:rPr sz="1950" spc="10" dirty="0">
                <a:solidFill>
                  <a:srgbClr val="FFFFFF"/>
                </a:solidFill>
                <a:latin typeface="Comic Sans MS"/>
                <a:cs typeface="Comic Sans MS"/>
              </a:rPr>
              <a:t>Metasomatismo:</a:t>
            </a:r>
            <a:r>
              <a:rPr sz="1950" spc="45" dirty="0">
                <a:solidFill>
                  <a:srgbClr val="FFFFFF"/>
                </a:solidFill>
                <a:latin typeface="Comic Sans MS"/>
                <a:cs typeface="Comic Sans MS"/>
              </a:rPr>
              <a:t> </a:t>
            </a:r>
            <a:r>
              <a:rPr sz="1950" spc="10" dirty="0">
                <a:solidFill>
                  <a:srgbClr val="FFFFFF"/>
                </a:solidFill>
                <a:latin typeface="Comic Sans MS"/>
                <a:cs typeface="Comic Sans MS"/>
              </a:rPr>
              <a:t>debido</a:t>
            </a:r>
            <a:r>
              <a:rPr sz="1950" spc="45" dirty="0">
                <a:solidFill>
                  <a:srgbClr val="FFFFFF"/>
                </a:solidFill>
                <a:latin typeface="Comic Sans MS"/>
                <a:cs typeface="Comic Sans MS"/>
              </a:rPr>
              <a:t> </a:t>
            </a:r>
            <a:r>
              <a:rPr sz="1950" spc="15" dirty="0">
                <a:solidFill>
                  <a:srgbClr val="FFFFFF"/>
                </a:solidFill>
                <a:latin typeface="Comic Sans MS"/>
                <a:cs typeface="Comic Sans MS"/>
              </a:rPr>
              <a:t>a</a:t>
            </a:r>
            <a:r>
              <a:rPr sz="1950" spc="50" dirty="0">
                <a:solidFill>
                  <a:srgbClr val="FFFFFF"/>
                </a:solidFill>
                <a:latin typeface="Comic Sans MS"/>
                <a:cs typeface="Comic Sans MS"/>
              </a:rPr>
              <a:t> </a:t>
            </a:r>
            <a:r>
              <a:rPr sz="1950" spc="20" dirty="0">
                <a:solidFill>
                  <a:srgbClr val="FFFFFF"/>
                </a:solidFill>
                <a:latin typeface="Comic Sans MS"/>
                <a:cs typeface="Comic Sans MS"/>
              </a:rPr>
              <a:t>T</a:t>
            </a:r>
            <a:r>
              <a:rPr sz="1950" spc="45" dirty="0">
                <a:solidFill>
                  <a:srgbClr val="FFFFFF"/>
                </a:solidFill>
                <a:latin typeface="Comic Sans MS"/>
                <a:cs typeface="Comic Sans MS"/>
              </a:rPr>
              <a:t> </a:t>
            </a:r>
            <a:r>
              <a:rPr sz="1950" spc="15" dirty="0">
                <a:solidFill>
                  <a:srgbClr val="FFFFFF"/>
                </a:solidFill>
                <a:latin typeface="Comic Sans MS"/>
                <a:cs typeface="Comic Sans MS"/>
              </a:rPr>
              <a:t>altas,</a:t>
            </a:r>
            <a:r>
              <a:rPr sz="1950" spc="45" dirty="0">
                <a:solidFill>
                  <a:srgbClr val="FFFFFF"/>
                </a:solidFill>
                <a:latin typeface="Comic Sans MS"/>
                <a:cs typeface="Comic Sans MS"/>
              </a:rPr>
              <a:t> </a:t>
            </a:r>
            <a:r>
              <a:rPr sz="1950" spc="10" dirty="0">
                <a:solidFill>
                  <a:srgbClr val="FFFFFF"/>
                </a:solidFill>
                <a:latin typeface="Comic Sans MS"/>
                <a:cs typeface="Comic Sans MS"/>
              </a:rPr>
              <a:t>incorporación</a:t>
            </a:r>
            <a:r>
              <a:rPr sz="1950" spc="55" dirty="0">
                <a:solidFill>
                  <a:srgbClr val="FFFFFF"/>
                </a:solidFill>
                <a:latin typeface="Comic Sans MS"/>
                <a:cs typeface="Comic Sans MS"/>
              </a:rPr>
              <a:t> </a:t>
            </a:r>
            <a:r>
              <a:rPr sz="1950" spc="15" dirty="0">
                <a:solidFill>
                  <a:srgbClr val="FFFFFF"/>
                </a:solidFill>
                <a:latin typeface="Comic Sans MS"/>
                <a:cs typeface="Comic Sans MS"/>
              </a:rPr>
              <a:t>de</a:t>
            </a:r>
            <a:r>
              <a:rPr sz="1950" spc="55" dirty="0">
                <a:solidFill>
                  <a:srgbClr val="FFFFFF"/>
                </a:solidFill>
                <a:latin typeface="Comic Sans MS"/>
                <a:cs typeface="Comic Sans MS"/>
              </a:rPr>
              <a:t> </a:t>
            </a:r>
            <a:r>
              <a:rPr sz="1950" spc="10" dirty="0">
                <a:solidFill>
                  <a:srgbClr val="FFFFFF"/>
                </a:solidFill>
                <a:latin typeface="Comic Sans MS"/>
                <a:cs typeface="Comic Sans MS"/>
              </a:rPr>
              <a:t>sustancias</a:t>
            </a:r>
            <a:r>
              <a:rPr sz="1950" spc="60" dirty="0">
                <a:solidFill>
                  <a:srgbClr val="FFFFFF"/>
                </a:solidFill>
                <a:latin typeface="Comic Sans MS"/>
                <a:cs typeface="Comic Sans MS"/>
              </a:rPr>
              <a:t> </a:t>
            </a:r>
            <a:r>
              <a:rPr sz="1950" spc="10" dirty="0">
                <a:solidFill>
                  <a:srgbClr val="FFFFFF"/>
                </a:solidFill>
                <a:latin typeface="Comic Sans MS"/>
                <a:cs typeface="Comic Sans MS"/>
              </a:rPr>
              <a:t>externas</a:t>
            </a:r>
            <a:r>
              <a:rPr sz="1950" spc="65" dirty="0">
                <a:solidFill>
                  <a:srgbClr val="FFFFFF"/>
                </a:solidFill>
                <a:latin typeface="Comic Sans MS"/>
                <a:cs typeface="Comic Sans MS"/>
              </a:rPr>
              <a:t> </a:t>
            </a:r>
            <a:r>
              <a:rPr sz="1950" spc="5" dirty="0">
                <a:solidFill>
                  <a:srgbClr val="FFFFFF"/>
                </a:solidFill>
                <a:latin typeface="Comic Sans MS"/>
                <a:cs typeface="Comic Sans MS"/>
              </a:rPr>
              <a:t>al </a:t>
            </a:r>
            <a:r>
              <a:rPr sz="1950" spc="-570" dirty="0">
                <a:solidFill>
                  <a:srgbClr val="FFFFFF"/>
                </a:solidFill>
                <a:latin typeface="Comic Sans MS"/>
                <a:cs typeface="Comic Sans MS"/>
              </a:rPr>
              <a:t> </a:t>
            </a:r>
            <a:r>
              <a:rPr sz="1950" spc="10" dirty="0">
                <a:solidFill>
                  <a:srgbClr val="FFFFFF"/>
                </a:solidFill>
                <a:latin typeface="Comic Sans MS"/>
                <a:cs typeface="Comic Sans MS"/>
              </a:rPr>
              <a:t>sistema</a:t>
            </a:r>
            <a:r>
              <a:rPr sz="1950" spc="5" dirty="0">
                <a:solidFill>
                  <a:srgbClr val="FFFFFF"/>
                </a:solidFill>
                <a:latin typeface="Comic Sans MS"/>
                <a:cs typeface="Comic Sans MS"/>
              </a:rPr>
              <a:t> </a:t>
            </a:r>
            <a:r>
              <a:rPr sz="1950" spc="10" dirty="0">
                <a:solidFill>
                  <a:srgbClr val="FFFFFF"/>
                </a:solidFill>
                <a:latin typeface="Comic Sans MS"/>
                <a:cs typeface="Comic Sans MS"/>
              </a:rPr>
              <a:t>metamórfico</a:t>
            </a:r>
            <a:endParaRPr sz="1950">
              <a:latin typeface="Comic Sans MS"/>
              <a:cs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s-CO" dirty="0"/>
              <a:t>Facie</a:t>
            </a:r>
            <a:r>
              <a:rPr dirty="0"/>
              <a:t>s</a:t>
            </a:r>
            <a:r>
              <a:rPr spc="-70" dirty="0"/>
              <a:t> </a:t>
            </a:r>
            <a:r>
              <a:rPr spc="-5" dirty="0" err="1"/>
              <a:t>metamórfic</a:t>
            </a:r>
            <a:r>
              <a:rPr lang="es-CO" spc="-5" dirty="0"/>
              <a:t>a</a:t>
            </a:r>
            <a:r>
              <a:rPr spc="-5" dirty="0"/>
              <a:t>s:</a:t>
            </a:r>
          </a:p>
        </p:txBody>
      </p:sp>
      <p:sp>
        <p:nvSpPr>
          <p:cNvPr id="3" name="object 3"/>
          <p:cNvSpPr txBox="1">
            <a:spLocks noGrp="1"/>
          </p:cNvSpPr>
          <p:nvPr>
            <p:ph type="body" idx="1"/>
          </p:nvPr>
        </p:nvSpPr>
        <p:spPr>
          <a:xfrm>
            <a:off x="1326014" y="1679860"/>
            <a:ext cx="8966200" cy="5806077"/>
          </a:xfrm>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r>
              <a:rPr lang="es-CO" spc="10" dirty="0"/>
              <a:t>Las facies metamórficas corresponden a un conjunto de minerales metamórficos indicativos de un cierto rango de presión y temperatura.</a:t>
            </a:r>
          </a:p>
          <a:p>
            <a:pPr marL="263525" indent="-251460">
              <a:lnSpc>
                <a:spcPct val="100000"/>
              </a:lnSpc>
              <a:spcBef>
                <a:spcPts val="1335"/>
              </a:spcBef>
              <a:buAutoNum type="arabicPeriod"/>
              <a:tabLst>
                <a:tab pos="264160" algn="l"/>
              </a:tabLst>
            </a:pPr>
            <a:r>
              <a:rPr lang="es-CO" spc="10" dirty="0"/>
              <a:t>Cada conjunto específico en una facie refleja la composición original del </a:t>
            </a:r>
            <a:r>
              <a:rPr lang="es-CO" spc="10" dirty="0" err="1"/>
              <a:t>protolito</a:t>
            </a:r>
            <a:r>
              <a:rPr lang="es-CO" spc="10" dirty="0"/>
              <a:t>.</a:t>
            </a:r>
          </a:p>
          <a:p>
            <a:pPr marL="263525" indent="-251460">
              <a:lnSpc>
                <a:spcPct val="100000"/>
              </a:lnSpc>
              <a:spcBef>
                <a:spcPts val="1335"/>
              </a:spcBef>
              <a:buAutoNum type="arabicPeriod"/>
              <a:tabLst>
                <a:tab pos="264160" algn="l"/>
              </a:tabLst>
            </a:pPr>
            <a:r>
              <a:rPr lang="es-CO" spc="10" dirty="0"/>
              <a:t>De acuerdo con esta definición, una facie metamórfica dada incluye varios tipos diferentes de rocas que difieren entre sí en términos de composición química y, por lo tanto, de contenido mineral, pero todas las rocas de una facie determinada se formaron en las mismas condiciones de temperatura y presión.</a:t>
            </a:r>
          </a:p>
          <a:p>
            <a:pPr marL="263525" indent="-251460">
              <a:lnSpc>
                <a:spcPct val="100000"/>
              </a:lnSpc>
              <a:spcBef>
                <a:spcPts val="1335"/>
              </a:spcBef>
              <a:buAutoNum type="arabicPeriod"/>
              <a:tabLst>
                <a:tab pos="264160" algn="l"/>
              </a:tabLst>
            </a:pPr>
            <a:r>
              <a:rPr lang="es-CO" spc="10" dirty="0"/>
              <a:t>Los geólogos reconocen varias facies, de las cuales las principales son zeolita, </a:t>
            </a:r>
            <a:r>
              <a:rPr lang="es-CO" spc="10" dirty="0" err="1"/>
              <a:t>hornfels</a:t>
            </a:r>
            <a:r>
              <a:rPr lang="es-CO" spc="10" dirty="0"/>
              <a:t> (</a:t>
            </a:r>
            <a:r>
              <a:rPr lang="es-CO" spc="10" dirty="0" err="1"/>
              <a:t>corneanas</a:t>
            </a:r>
            <a:r>
              <a:rPr lang="es-CO" spc="10" dirty="0"/>
              <a:t>), esquisto verde, anfibolita, esquisto azul, eclogita y granulita.</a:t>
            </a:r>
          </a:p>
          <a:p>
            <a:pPr marL="263525" indent="-251460">
              <a:lnSpc>
                <a:spcPct val="100000"/>
              </a:lnSpc>
              <a:spcBef>
                <a:spcPts val="1335"/>
              </a:spcBef>
              <a:buAutoNum type="arabicPeriod"/>
              <a:tabLst>
                <a:tab pos="264160" algn="l"/>
              </a:tabLst>
            </a:pPr>
            <a:r>
              <a:rPr lang="es-CO" spc="10" dirty="0"/>
              <a:t>Los nombres de las diferentes facies se basan en una característica distintiva o mineralógica que se encuentra en algunas de las rocas metamórficas correspondiente a la facie.</a:t>
            </a:r>
          </a:p>
          <a:p>
            <a:pPr marL="12065">
              <a:lnSpc>
                <a:spcPct val="100000"/>
              </a:lnSpc>
              <a:spcBef>
                <a:spcPts val="1335"/>
              </a:spcBef>
              <a:tabLst>
                <a:tab pos="264160" algn="l"/>
              </a:tabLst>
            </a:pPr>
            <a:endParaRPr lang="es-CO" spc="10" dirty="0"/>
          </a:p>
        </p:txBody>
      </p:sp>
    </p:spTree>
    <p:extLst>
      <p:ext uri="{BB962C8B-B14F-4D97-AF65-F5344CB8AC3E}">
        <p14:creationId xmlns:p14="http://schemas.microsoft.com/office/powerpoint/2010/main" val="2159725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8500" y="577850"/>
            <a:ext cx="3223895" cy="361314"/>
          </a:xfrm>
          <a:prstGeom prst="rect">
            <a:avLst/>
          </a:prstGeom>
        </p:spPr>
        <p:txBody>
          <a:bodyPr vert="horz" wrap="square" lIns="0" tIns="12700" rIns="0" bIns="0" rtlCol="0">
            <a:spAutoFit/>
          </a:bodyPr>
          <a:lstStyle/>
          <a:p>
            <a:pPr marL="12700">
              <a:lnSpc>
                <a:spcPct val="100000"/>
              </a:lnSpc>
              <a:spcBef>
                <a:spcPts val="100"/>
              </a:spcBef>
            </a:pPr>
            <a:r>
              <a:rPr lang="es-CO" dirty="0"/>
              <a:t>Facie</a:t>
            </a:r>
            <a:r>
              <a:rPr dirty="0"/>
              <a:t>s</a:t>
            </a:r>
            <a:r>
              <a:rPr spc="-70" dirty="0"/>
              <a:t> </a:t>
            </a:r>
            <a:r>
              <a:rPr spc="-5" dirty="0" err="1"/>
              <a:t>metamórfic</a:t>
            </a:r>
            <a:r>
              <a:rPr lang="es-CO" spc="-5" dirty="0"/>
              <a:t>a</a:t>
            </a:r>
            <a:r>
              <a:rPr spc="-5" dirty="0"/>
              <a:t>s:</a:t>
            </a:r>
          </a:p>
        </p:txBody>
      </p:sp>
      <p:sp>
        <p:nvSpPr>
          <p:cNvPr id="3" name="object 3"/>
          <p:cNvSpPr txBox="1">
            <a:spLocks noGrp="1"/>
          </p:cNvSpPr>
          <p:nvPr>
            <p:ph type="body" idx="1"/>
          </p:nvPr>
        </p:nvSpPr>
        <p:spPr>
          <a:xfrm>
            <a:off x="863600" y="1041924"/>
            <a:ext cx="8966200" cy="5472652"/>
          </a:xfrm>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endParaRPr lang="es-CO" spc="10" dirty="0"/>
          </a:p>
          <a:p>
            <a:pPr marL="263525" indent="-251460">
              <a:lnSpc>
                <a:spcPct val="100000"/>
              </a:lnSpc>
              <a:spcBef>
                <a:spcPts val="1335"/>
              </a:spcBef>
              <a:buAutoNum type="arabicPeriod"/>
              <a:tabLst>
                <a:tab pos="264160" algn="l"/>
              </a:tabLst>
            </a:pPr>
            <a:r>
              <a:rPr lang="es-CO" spc="10" dirty="0"/>
              <a:t>Podemos representar las condiciones aproximadas bajo las facies metamórficas formadas mediante el uso de un gráfico de temperatura a presión (Fig. 1).</a:t>
            </a:r>
          </a:p>
          <a:p>
            <a:pPr marL="263525" indent="-251460">
              <a:lnSpc>
                <a:spcPct val="100000"/>
              </a:lnSpc>
              <a:spcBef>
                <a:spcPts val="1335"/>
              </a:spcBef>
              <a:buAutoNum type="arabicPeriod"/>
              <a:tabLst>
                <a:tab pos="264160" algn="l"/>
              </a:tabLst>
            </a:pPr>
            <a:r>
              <a:rPr lang="es-CO" spc="10" dirty="0"/>
              <a:t>Cada área del gráfico, etiquetada con un nombre de facies, representa el rango aproximado de temperaturas y presiones en que se forman los conjuntos de minerales característicos de esa facies en particular. Por ejemplo, una roca sometida a la presión y temperatura en el punto A (4.5 </a:t>
            </a:r>
            <a:r>
              <a:rPr lang="es-CO" spc="10" dirty="0" err="1"/>
              <a:t>kbar</a:t>
            </a:r>
            <a:r>
              <a:rPr lang="es-CO" spc="10" dirty="0"/>
              <a:t> y 400 ° C) desarrolla un ensamblaje mineral característico de las facies de esquistos verdes. También, en el gráfico se puede representar los gradientes geotérmicos de diferentes regiones de la corteza. Debajo de las cordilleras, por ejemplo, el gradiente geotérmico pasa a través de las facies de zeolita, esquisto verde, anfibolita y granulita. Por el contrario, en el prisma de acreción que se forma en una zona de subducción, la temperatura aumenta lentamente a medida que aumenta la profundidad, por lo que se pueden formar conjuntos de esquistos azules.</a:t>
            </a:r>
          </a:p>
        </p:txBody>
      </p:sp>
    </p:spTree>
    <p:extLst>
      <p:ext uri="{BB962C8B-B14F-4D97-AF65-F5344CB8AC3E}">
        <p14:creationId xmlns:p14="http://schemas.microsoft.com/office/powerpoint/2010/main" val="373808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8228" y="411902"/>
            <a:ext cx="3223895" cy="361314"/>
          </a:xfrm>
          <a:prstGeom prst="rect">
            <a:avLst/>
          </a:prstGeom>
        </p:spPr>
        <p:txBody>
          <a:bodyPr vert="horz" wrap="square" lIns="0" tIns="12700" rIns="0" bIns="0" rtlCol="0">
            <a:spAutoFit/>
          </a:bodyPr>
          <a:lstStyle/>
          <a:p>
            <a:pPr marL="12700">
              <a:lnSpc>
                <a:spcPct val="100000"/>
              </a:lnSpc>
              <a:spcBef>
                <a:spcPts val="100"/>
              </a:spcBef>
            </a:pPr>
            <a:r>
              <a:rPr lang="es-CO" dirty="0"/>
              <a:t>Facie</a:t>
            </a:r>
            <a:r>
              <a:rPr dirty="0"/>
              <a:t>s</a:t>
            </a:r>
            <a:r>
              <a:rPr spc="-70" dirty="0"/>
              <a:t> </a:t>
            </a:r>
            <a:r>
              <a:rPr spc="-5" dirty="0" err="1"/>
              <a:t>metamórfic</a:t>
            </a:r>
            <a:r>
              <a:rPr lang="es-CO" spc="-5" dirty="0"/>
              <a:t>a</a:t>
            </a:r>
            <a:r>
              <a:rPr spc="-5" dirty="0"/>
              <a:t>s:</a:t>
            </a:r>
          </a:p>
        </p:txBody>
      </p:sp>
      <p:sp>
        <p:nvSpPr>
          <p:cNvPr id="3" name="object 3"/>
          <p:cNvSpPr txBox="1">
            <a:spLocks noGrp="1"/>
          </p:cNvSpPr>
          <p:nvPr>
            <p:ph type="body" idx="1"/>
          </p:nvPr>
        </p:nvSpPr>
        <p:spPr>
          <a:xfrm>
            <a:off x="863600" y="1041924"/>
            <a:ext cx="8966200" cy="471283"/>
          </a:xfrm>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endParaRPr lang="es-CO" spc="10" dirty="0"/>
          </a:p>
        </p:txBody>
      </p:sp>
      <p:pic>
        <p:nvPicPr>
          <p:cNvPr id="5" name="Imagen 4">
            <a:extLst>
              <a:ext uri="{FF2B5EF4-FFF2-40B4-BE49-F238E27FC236}">
                <a16:creationId xmlns:a16="http://schemas.microsoft.com/office/drawing/2014/main" id="{1CBF9A14-65FE-D758-CFC4-7B4720716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176" y="1041924"/>
            <a:ext cx="6253048" cy="6102674"/>
          </a:xfrm>
          <a:prstGeom prst="rect">
            <a:avLst/>
          </a:prstGeom>
        </p:spPr>
      </p:pic>
      <p:sp>
        <p:nvSpPr>
          <p:cNvPr id="4" name="CuadroTexto 3">
            <a:extLst>
              <a:ext uri="{FF2B5EF4-FFF2-40B4-BE49-F238E27FC236}">
                <a16:creationId xmlns:a16="http://schemas.microsoft.com/office/drawing/2014/main" id="{A5702744-3FB1-EE3A-75C9-9D8B1597C0B0}"/>
              </a:ext>
            </a:extLst>
          </p:cNvPr>
          <p:cNvSpPr txBox="1"/>
          <p:nvPr/>
        </p:nvSpPr>
        <p:spPr>
          <a:xfrm>
            <a:off x="5194300" y="2482850"/>
            <a:ext cx="1333500" cy="338554"/>
          </a:xfrm>
          <a:prstGeom prst="rect">
            <a:avLst/>
          </a:prstGeom>
          <a:noFill/>
        </p:spPr>
        <p:txBody>
          <a:bodyPr wrap="square" rtlCol="0">
            <a:spAutoFit/>
          </a:bodyPr>
          <a:lstStyle/>
          <a:p>
            <a:r>
              <a:rPr lang="es-ES" sz="1600" dirty="0"/>
              <a:t>(</a:t>
            </a:r>
            <a:r>
              <a:rPr lang="es-ES" sz="1600" dirty="0" err="1"/>
              <a:t>Corneanas</a:t>
            </a:r>
            <a:r>
              <a:rPr lang="es-ES" sz="1600" dirty="0"/>
              <a:t>)</a:t>
            </a:r>
            <a:endParaRPr lang="es-CO" sz="1600" dirty="0"/>
          </a:p>
        </p:txBody>
      </p:sp>
    </p:spTree>
    <p:extLst>
      <p:ext uri="{BB962C8B-B14F-4D97-AF65-F5344CB8AC3E}">
        <p14:creationId xmlns:p14="http://schemas.microsoft.com/office/powerpoint/2010/main" val="212995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2277" y="159670"/>
            <a:ext cx="2794635" cy="1845310"/>
          </a:xfrm>
          <a:prstGeom prst="rect">
            <a:avLst/>
          </a:prstGeom>
        </p:spPr>
        <p:txBody>
          <a:bodyPr vert="horz" wrap="square" lIns="0" tIns="11430" rIns="0" bIns="0" rtlCol="0">
            <a:spAutoFit/>
          </a:bodyPr>
          <a:lstStyle/>
          <a:p>
            <a:pPr marL="12700" marR="5080">
              <a:lnSpc>
                <a:spcPct val="153100"/>
              </a:lnSpc>
              <a:spcBef>
                <a:spcPts val="90"/>
              </a:spcBef>
            </a:pPr>
            <a:r>
              <a:rPr sz="1950" b="0" spc="15" dirty="0">
                <a:solidFill>
                  <a:srgbClr val="FFFFFF"/>
                </a:solidFill>
                <a:latin typeface="Comic Sans MS"/>
                <a:cs typeface="Comic Sans MS"/>
              </a:rPr>
              <a:t>Márgenes </a:t>
            </a:r>
            <a:r>
              <a:rPr sz="1950" b="0" spc="10" dirty="0">
                <a:solidFill>
                  <a:srgbClr val="FFFFFF"/>
                </a:solidFill>
                <a:latin typeface="Comic Sans MS"/>
                <a:cs typeface="Comic Sans MS"/>
              </a:rPr>
              <a:t>convergentes </a:t>
            </a:r>
            <a:r>
              <a:rPr sz="1950" b="0" spc="-570" dirty="0">
                <a:solidFill>
                  <a:srgbClr val="FFFFFF"/>
                </a:solidFill>
                <a:latin typeface="Comic Sans MS"/>
                <a:cs typeface="Comic Sans MS"/>
              </a:rPr>
              <a:t> </a:t>
            </a:r>
            <a:r>
              <a:rPr sz="1950" b="0" spc="15" dirty="0">
                <a:solidFill>
                  <a:srgbClr val="FFFFFF"/>
                </a:solidFill>
                <a:latin typeface="Comic Sans MS"/>
                <a:cs typeface="Comic Sans MS"/>
              </a:rPr>
              <a:t>Márgenes </a:t>
            </a:r>
            <a:r>
              <a:rPr sz="1950" b="0" spc="10" dirty="0">
                <a:solidFill>
                  <a:srgbClr val="FFFFFF"/>
                </a:solidFill>
                <a:latin typeface="Comic Sans MS"/>
                <a:cs typeface="Comic Sans MS"/>
              </a:rPr>
              <a:t>divergentes </a:t>
            </a:r>
            <a:r>
              <a:rPr sz="1950" b="0" spc="15" dirty="0">
                <a:solidFill>
                  <a:srgbClr val="FFFFFF"/>
                </a:solidFill>
                <a:latin typeface="Comic Sans MS"/>
                <a:cs typeface="Comic Sans MS"/>
              </a:rPr>
              <a:t> Puntos </a:t>
            </a:r>
            <a:r>
              <a:rPr sz="1950" b="0" spc="10" dirty="0">
                <a:solidFill>
                  <a:srgbClr val="FFFFFF"/>
                </a:solidFill>
                <a:latin typeface="Comic Sans MS"/>
                <a:cs typeface="Comic Sans MS"/>
              </a:rPr>
              <a:t>calientes </a:t>
            </a:r>
            <a:r>
              <a:rPr sz="1950" b="0" spc="15" dirty="0">
                <a:solidFill>
                  <a:srgbClr val="FFFFFF"/>
                </a:solidFill>
                <a:latin typeface="Comic Sans MS"/>
                <a:cs typeface="Comic Sans MS"/>
              </a:rPr>
              <a:t> Fenómenos</a:t>
            </a:r>
            <a:r>
              <a:rPr sz="1950" b="0" spc="-20" dirty="0">
                <a:solidFill>
                  <a:srgbClr val="FFFFFF"/>
                </a:solidFill>
                <a:latin typeface="Comic Sans MS"/>
                <a:cs typeface="Comic Sans MS"/>
              </a:rPr>
              <a:t> </a:t>
            </a:r>
            <a:r>
              <a:rPr sz="1950" b="0" spc="10" dirty="0">
                <a:solidFill>
                  <a:srgbClr val="FFFFFF"/>
                </a:solidFill>
                <a:latin typeface="Comic Sans MS"/>
                <a:cs typeface="Comic Sans MS"/>
              </a:rPr>
              <a:t>intraplaca</a:t>
            </a:r>
            <a:endParaRPr sz="1950">
              <a:latin typeface="Comic Sans MS"/>
              <a:cs typeface="Comic Sans MS"/>
            </a:endParaRPr>
          </a:p>
        </p:txBody>
      </p:sp>
      <p:pic>
        <p:nvPicPr>
          <p:cNvPr id="3" name="object 3"/>
          <p:cNvPicPr/>
          <p:nvPr/>
        </p:nvPicPr>
        <p:blipFill>
          <a:blip r:embed="rId2" cstate="print"/>
          <a:stretch>
            <a:fillRect/>
          </a:stretch>
        </p:blipFill>
        <p:spPr>
          <a:xfrm>
            <a:off x="309257" y="2394965"/>
            <a:ext cx="10075157" cy="51615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8228" y="411902"/>
            <a:ext cx="4205072" cy="351378"/>
          </a:xfrm>
          <a:prstGeom prst="rect">
            <a:avLst/>
          </a:prstGeom>
        </p:spPr>
        <p:txBody>
          <a:bodyPr vert="horz" wrap="square" lIns="0" tIns="12700" rIns="0" bIns="0" rtlCol="0">
            <a:spAutoFit/>
          </a:bodyPr>
          <a:lstStyle/>
          <a:p>
            <a:pPr marL="12700">
              <a:lnSpc>
                <a:spcPct val="100000"/>
              </a:lnSpc>
              <a:spcBef>
                <a:spcPts val="100"/>
              </a:spcBef>
            </a:pPr>
            <a:r>
              <a:rPr lang="es-CO" spc="-5" dirty="0"/>
              <a:t>Grado de metamorfismo</a:t>
            </a:r>
            <a:r>
              <a:rPr spc="-5" dirty="0"/>
              <a:t>:</a:t>
            </a:r>
          </a:p>
        </p:txBody>
      </p:sp>
      <p:sp>
        <p:nvSpPr>
          <p:cNvPr id="3" name="object 3"/>
          <p:cNvSpPr txBox="1">
            <a:spLocks noGrp="1"/>
          </p:cNvSpPr>
          <p:nvPr>
            <p:ph type="body" idx="1"/>
          </p:nvPr>
        </p:nvSpPr>
        <p:spPr>
          <a:xfrm>
            <a:off x="863600" y="1041924"/>
            <a:ext cx="8966200" cy="471283"/>
          </a:xfrm>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endParaRPr lang="es-CO" spc="10" dirty="0"/>
          </a:p>
        </p:txBody>
      </p:sp>
      <p:pic>
        <p:nvPicPr>
          <p:cNvPr id="6" name="Imagen 5">
            <a:extLst>
              <a:ext uri="{FF2B5EF4-FFF2-40B4-BE49-F238E27FC236}">
                <a16:creationId xmlns:a16="http://schemas.microsoft.com/office/drawing/2014/main" id="{843FF805-234B-7E86-C306-4D25F759C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310575"/>
            <a:ext cx="8966200" cy="5204001"/>
          </a:xfrm>
          <a:prstGeom prst="rect">
            <a:avLst/>
          </a:prstGeom>
        </p:spPr>
      </p:pic>
    </p:spTree>
    <p:extLst>
      <p:ext uri="{BB962C8B-B14F-4D97-AF65-F5344CB8AC3E}">
        <p14:creationId xmlns:p14="http://schemas.microsoft.com/office/powerpoint/2010/main" val="2452816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8228" y="411902"/>
            <a:ext cx="4205072" cy="351378"/>
          </a:xfrm>
          <a:prstGeom prst="rect">
            <a:avLst/>
          </a:prstGeom>
        </p:spPr>
        <p:txBody>
          <a:bodyPr vert="horz" wrap="square" lIns="0" tIns="12700" rIns="0" bIns="0" rtlCol="0">
            <a:spAutoFit/>
          </a:bodyPr>
          <a:lstStyle/>
          <a:p>
            <a:pPr marL="12700">
              <a:lnSpc>
                <a:spcPct val="100000"/>
              </a:lnSpc>
              <a:spcBef>
                <a:spcPts val="100"/>
              </a:spcBef>
            </a:pPr>
            <a:r>
              <a:rPr lang="es-CO" spc="-5" dirty="0"/>
              <a:t>Intensidad del metamorfismo</a:t>
            </a:r>
            <a:r>
              <a:rPr spc="-5" dirty="0"/>
              <a:t>:</a:t>
            </a:r>
          </a:p>
        </p:txBody>
      </p:sp>
      <p:sp>
        <p:nvSpPr>
          <p:cNvPr id="3" name="object 3"/>
          <p:cNvSpPr txBox="1">
            <a:spLocks noGrp="1"/>
          </p:cNvSpPr>
          <p:nvPr>
            <p:ph type="body" idx="1"/>
          </p:nvPr>
        </p:nvSpPr>
        <p:spPr>
          <a:xfrm>
            <a:off x="863600" y="1041924"/>
            <a:ext cx="8966200" cy="471283"/>
          </a:xfrm>
          <a:prstGeom prst="rect">
            <a:avLst/>
          </a:prstGeom>
        </p:spPr>
        <p:txBody>
          <a:bodyPr vert="horz" wrap="square" lIns="0" tIns="169545" rIns="0" bIns="0" rtlCol="0">
            <a:spAutoFit/>
          </a:bodyPr>
          <a:lstStyle/>
          <a:p>
            <a:pPr marL="263525" indent="-251460">
              <a:lnSpc>
                <a:spcPct val="100000"/>
              </a:lnSpc>
              <a:spcBef>
                <a:spcPts val="1335"/>
              </a:spcBef>
              <a:buAutoNum type="arabicPeriod"/>
              <a:tabLst>
                <a:tab pos="264160" algn="l"/>
              </a:tabLst>
            </a:pPr>
            <a:endParaRPr lang="es-CO" spc="10" dirty="0"/>
          </a:p>
        </p:txBody>
      </p:sp>
      <p:pic>
        <p:nvPicPr>
          <p:cNvPr id="5" name="Imagen 4">
            <a:extLst>
              <a:ext uri="{FF2B5EF4-FFF2-40B4-BE49-F238E27FC236}">
                <a16:creationId xmlns:a16="http://schemas.microsoft.com/office/drawing/2014/main" id="{3A0CF337-2D0E-9F1B-1DA7-241A91641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52" y="1092091"/>
            <a:ext cx="9451495" cy="5570906"/>
          </a:xfrm>
          <a:prstGeom prst="rect">
            <a:avLst/>
          </a:prstGeom>
        </p:spPr>
      </p:pic>
    </p:spTree>
    <p:extLst>
      <p:ext uri="{BB962C8B-B14F-4D97-AF65-F5344CB8AC3E}">
        <p14:creationId xmlns:p14="http://schemas.microsoft.com/office/powerpoint/2010/main" val="2377170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0"/>
            <a:ext cx="6694170" cy="935355"/>
          </a:xfrm>
          <a:prstGeom prst="rect">
            <a:avLst/>
          </a:prstGeom>
        </p:spPr>
        <p:txBody>
          <a:bodyPr vert="horz" wrap="square" lIns="0" tIns="169545" rIns="0" bIns="0" rtlCol="0">
            <a:spAutoFit/>
          </a:bodyPr>
          <a:lstStyle/>
          <a:p>
            <a:pPr marL="12700">
              <a:lnSpc>
                <a:spcPct val="100000"/>
              </a:lnSpc>
              <a:spcBef>
                <a:spcPts val="1335"/>
              </a:spcBef>
            </a:pPr>
            <a:r>
              <a:rPr sz="1950" spc="15" dirty="0">
                <a:solidFill>
                  <a:srgbClr val="FFFFFF"/>
                </a:solidFill>
                <a:latin typeface="Comic Sans MS"/>
                <a:cs typeface="Comic Sans MS"/>
              </a:rPr>
              <a:t>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metamorfismo:</a:t>
            </a:r>
            <a:endParaRPr sz="1950">
              <a:latin typeface="Comic Sans MS"/>
              <a:cs typeface="Comic Sans MS"/>
            </a:endParaRPr>
          </a:p>
          <a:p>
            <a:pPr marL="1019810">
              <a:lnSpc>
                <a:spcPct val="100000"/>
              </a:lnSpc>
              <a:spcBef>
                <a:spcPts val="1240"/>
              </a:spcBef>
            </a:pPr>
            <a:r>
              <a:rPr sz="1950" spc="10" dirty="0">
                <a:solidFill>
                  <a:srgbClr val="FFFFFF"/>
                </a:solidFill>
                <a:latin typeface="Comic Sans MS"/>
                <a:cs typeface="Comic Sans MS"/>
              </a:rPr>
              <a:t>1.</a:t>
            </a:r>
            <a:r>
              <a:rPr sz="1950" spc="5" dirty="0">
                <a:solidFill>
                  <a:srgbClr val="FFFFFF"/>
                </a:solidFill>
                <a:latin typeface="Comic Sans MS"/>
                <a:cs typeface="Comic Sans MS"/>
              </a:rPr>
              <a:t> </a:t>
            </a:r>
            <a:r>
              <a:rPr sz="1950" spc="10" dirty="0">
                <a:solidFill>
                  <a:srgbClr val="FFFFFF"/>
                </a:solidFill>
                <a:latin typeface="Comic Sans MS"/>
                <a:cs typeface="Comic Sans MS"/>
              </a:rPr>
              <a:t>Dinámico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presión: cataclasitas </a:t>
            </a:r>
            <a:r>
              <a:rPr sz="1950" spc="15" dirty="0">
                <a:solidFill>
                  <a:srgbClr val="FFFFFF"/>
                </a:solidFill>
                <a:latin typeface="Comic Sans MS"/>
                <a:cs typeface="Comic Sans MS"/>
              </a:rPr>
              <a:t>y</a:t>
            </a:r>
            <a:r>
              <a:rPr sz="1950" spc="10" dirty="0">
                <a:solidFill>
                  <a:srgbClr val="FFFFFF"/>
                </a:solidFill>
                <a:latin typeface="Comic Sans MS"/>
                <a:cs typeface="Comic Sans MS"/>
              </a:rPr>
              <a:t> milonitas</a:t>
            </a:r>
            <a:endParaRPr sz="1950">
              <a:latin typeface="Comic Sans MS"/>
              <a:cs typeface="Comic Sans MS"/>
            </a:endParaRPr>
          </a:p>
        </p:txBody>
      </p:sp>
      <p:pic>
        <p:nvPicPr>
          <p:cNvPr id="3" name="object 3"/>
          <p:cNvPicPr/>
          <p:nvPr/>
        </p:nvPicPr>
        <p:blipFill>
          <a:blip r:embed="rId2" cstate="print"/>
          <a:stretch>
            <a:fillRect/>
          </a:stretch>
        </p:blipFill>
        <p:spPr>
          <a:xfrm>
            <a:off x="1003303" y="935355"/>
            <a:ext cx="8686794" cy="6315964"/>
          </a:xfrm>
          <a:prstGeom prst="rect">
            <a:avLst/>
          </a:prstGeom>
        </p:spPr>
      </p:pic>
      <p:sp>
        <p:nvSpPr>
          <p:cNvPr id="4" name="object 4"/>
          <p:cNvSpPr txBox="1"/>
          <p:nvPr/>
        </p:nvSpPr>
        <p:spPr>
          <a:xfrm>
            <a:off x="1231900" y="1205750"/>
            <a:ext cx="3385185" cy="631825"/>
          </a:xfrm>
          <a:prstGeom prst="rect">
            <a:avLst/>
          </a:prstGeom>
        </p:spPr>
        <p:txBody>
          <a:bodyPr vert="horz" wrap="square" lIns="0" tIns="11430" rIns="0" bIns="0" rtlCol="0">
            <a:spAutoFit/>
          </a:bodyPr>
          <a:lstStyle/>
          <a:p>
            <a:pPr marL="12700" marR="5080">
              <a:lnSpc>
                <a:spcPct val="102000"/>
              </a:lnSpc>
              <a:spcBef>
                <a:spcPts val="90"/>
              </a:spcBef>
            </a:pPr>
            <a:r>
              <a:rPr sz="1950" spc="15" dirty="0">
                <a:latin typeface="Comic Sans MS"/>
                <a:cs typeface="Comic Sans MS"/>
              </a:rPr>
              <a:t>Metamorfismo </a:t>
            </a:r>
            <a:r>
              <a:rPr sz="1950" spc="10" dirty="0">
                <a:latin typeface="Comic Sans MS"/>
                <a:cs typeface="Comic Sans MS"/>
              </a:rPr>
              <a:t>dinámico </a:t>
            </a:r>
            <a:r>
              <a:rPr sz="1950" spc="15" dirty="0">
                <a:latin typeface="Comic Sans MS"/>
                <a:cs typeface="Comic Sans MS"/>
              </a:rPr>
              <a:t>o de </a:t>
            </a:r>
            <a:r>
              <a:rPr sz="1950" spc="-570" dirty="0">
                <a:latin typeface="Comic Sans MS"/>
                <a:cs typeface="Comic Sans MS"/>
              </a:rPr>
              <a:t> </a:t>
            </a:r>
            <a:r>
              <a:rPr sz="1950" spc="10" dirty="0">
                <a:latin typeface="Comic Sans MS"/>
                <a:cs typeface="Comic Sans MS"/>
              </a:rPr>
              <a:t>presión</a:t>
            </a:r>
            <a:endParaRPr sz="1950" dirty="0">
              <a:latin typeface="Comic Sans MS"/>
              <a:cs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0"/>
            <a:ext cx="6694170" cy="935355"/>
          </a:xfrm>
          <a:prstGeom prst="rect">
            <a:avLst/>
          </a:prstGeom>
        </p:spPr>
        <p:txBody>
          <a:bodyPr vert="horz" wrap="square" lIns="0" tIns="169545" rIns="0" bIns="0" rtlCol="0">
            <a:spAutoFit/>
          </a:bodyPr>
          <a:lstStyle/>
          <a:p>
            <a:pPr marL="12700">
              <a:lnSpc>
                <a:spcPct val="100000"/>
              </a:lnSpc>
              <a:spcBef>
                <a:spcPts val="1335"/>
              </a:spcBef>
            </a:pPr>
            <a:r>
              <a:rPr sz="1950" spc="15" dirty="0">
                <a:solidFill>
                  <a:srgbClr val="FFFFFF"/>
                </a:solidFill>
                <a:latin typeface="Comic Sans MS"/>
                <a:cs typeface="Comic Sans MS"/>
              </a:rPr>
              <a:t>Tipos</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0" dirty="0">
                <a:solidFill>
                  <a:srgbClr val="FFFFFF"/>
                </a:solidFill>
                <a:latin typeface="Comic Sans MS"/>
                <a:cs typeface="Comic Sans MS"/>
              </a:rPr>
              <a:t>metamorfismo:</a:t>
            </a:r>
            <a:endParaRPr sz="1950">
              <a:latin typeface="Comic Sans MS"/>
              <a:cs typeface="Comic Sans MS"/>
            </a:endParaRPr>
          </a:p>
          <a:p>
            <a:pPr marL="1019810">
              <a:lnSpc>
                <a:spcPct val="100000"/>
              </a:lnSpc>
              <a:spcBef>
                <a:spcPts val="1240"/>
              </a:spcBef>
            </a:pPr>
            <a:r>
              <a:rPr sz="1950" spc="10" dirty="0">
                <a:solidFill>
                  <a:srgbClr val="FFFFFF"/>
                </a:solidFill>
                <a:latin typeface="Comic Sans MS"/>
                <a:cs typeface="Comic Sans MS"/>
              </a:rPr>
              <a:t>1.</a:t>
            </a:r>
            <a:r>
              <a:rPr sz="1950" spc="5" dirty="0">
                <a:solidFill>
                  <a:srgbClr val="FFFFFF"/>
                </a:solidFill>
                <a:latin typeface="Comic Sans MS"/>
                <a:cs typeface="Comic Sans MS"/>
              </a:rPr>
              <a:t> </a:t>
            </a:r>
            <a:r>
              <a:rPr sz="1950" spc="10" dirty="0">
                <a:solidFill>
                  <a:srgbClr val="FFFFFF"/>
                </a:solidFill>
                <a:latin typeface="Comic Sans MS"/>
                <a:cs typeface="Comic Sans MS"/>
              </a:rPr>
              <a:t>Dinámico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presión: cataclasitas </a:t>
            </a:r>
            <a:r>
              <a:rPr sz="1950" spc="15" dirty="0">
                <a:solidFill>
                  <a:srgbClr val="FFFFFF"/>
                </a:solidFill>
                <a:latin typeface="Comic Sans MS"/>
                <a:cs typeface="Comic Sans MS"/>
              </a:rPr>
              <a:t>y</a:t>
            </a:r>
            <a:r>
              <a:rPr sz="1950" spc="10" dirty="0">
                <a:solidFill>
                  <a:srgbClr val="FFFFFF"/>
                </a:solidFill>
                <a:latin typeface="Comic Sans MS"/>
                <a:cs typeface="Comic Sans MS"/>
              </a:rPr>
              <a:t> milonitas</a:t>
            </a:r>
            <a:endParaRPr sz="1950">
              <a:latin typeface="Comic Sans MS"/>
              <a:cs typeface="Comic Sans MS"/>
            </a:endParaRPr>
          </a:p>
        </p:txBody>
      </p:sp>
      <p:sp>
        <p:nvSpPr>
          <p:cNvPr id="4" name="object 4"/>
          <p:cNvSpPr txBox="1"/>
          <p:nvPr/>
        </p:nvSpPr>
        <p:spPr>
          <a:xfrm>
            <a:off x="397897" y="1272031"/>
            <a:ext cx="3385185" cy="631825"/>
          </a:xfrm>
          <a:prstGeom prst="rect">
            <a:avLst/>
          </a:prstGeom>
        </p:spPr>
        <p:txBody>
          <a:bodyPr vert="horz" wrap="square" lIns="0" tIns="11430" rIns="0" bIns="0" rtlCol="0">
            <a:spAutoFit/>
          </a:bodyPr>
          <a:lstStyle/>
          <a:p>
            <a:pPr marL="12700" marR="5080">
              <a:lnSpc>
                <a:spcPct val="102000"/>
              </a:lnSpc>
              <a:spcBef>
                <a:spcPts val="90"/>
              </a:spcBef>
            </a:pPr>
            <a:r>
              <a:rPr sz="1950" spc="15" dirty="0">
                <a:latin typeface="Comic Sans MS"/>
                <a:cs typeface="Comic Sans MS"/>
              </a:rPr>
              <a:t>Metamorfismo </a:t>
            </a:r>
            <a:r>
              <a:rPr sz="1950" spc="10" dirty="0">
                <a:latin typeface="Comic Sans MS"/>
                <a:cs typeface="Comic Sans MS"/>
              </a:rPr>
              <a:t>dinámico </a:t>
            </a:r>
            <a:r>
              <a:rPr sz="1950" spc="15" dirty="0">
                <a:latin typeface="Comic Sans MS"/>
                <a:cs typeface="Comic Sans MS"/>
              </a:rPr>
              <a:t>o de </a:t>
            </a:r>
            <a:r>
              <a:rPr sz="1950" spc="-570" dirty="0">
                <a:latin typeface="Comic Sans MS"/>
                <a:cs typeface="Comic Sans MS"/>
              </a:rPr>
              <a:t> </a:t>
            </a:r>
            <a:r>
              <a:rPr sz="1950" spc="10" dirty="0">
                <a:latin typeface="Comic Sans MS"/>
                <a:cs typeface="Comic Sans MS"/>
              </a:rPr>
              <a:t>presión</a:t>
            </a:r>
            <a:endParaRPr sz="1950">
              <a:latin typeface="Comic Sans MS"/>
              <a:cs typeface="Comic Sans MS"/>
            </a:endParaRPr>
          </a:p>
        </p:txBody>
      </p:sp>
      <p:grpSp>
        <p:nvGrpSpPr>
          <p:cNvPr id="5" name="object 5"/>
          <p:cNvGrpSpPr/>
          <p:nvPr/>
        </p:nvGrpSpPr>
        <p:grpSpPr>
          <a:xfrm>
            <a:off x="3213100" y="1720850"/>
            <a:ext cx="3529965" cy="5588635"/>
            <a:chOff x="6854831" y="1968245"/>
            <a:chExt cx="3529965" cy="5588635"/>
          </a:xfrm>
        </p:grpSpPr>
        <p:pic>
          <p:nvPicPr>
            <p:cNvPr id="6" name="object 6"/>
            <p:cNvPicPr/>
            <p:nvPr/>
          </p:nvPicPr>
          <p:blipFill>
            <a:blip r:embed="rId2" cstate="print"/>
            <a:stretch>
              <a:fillRect/>
            </a:stretch>
          </p:blipFill>
          <p:spPr>
            <a:xfrm>
              <a:off x="6933323" y="1968245"/>
              <a:ext cx="3451098" cy="2772155"/>
            </a:xfrm>
            <a:prstGeom prst="rect">
              <a:avLst/>
            </a:prstGeom>
          </p:spPr>
        </p:pic>
        <p:pic>
          <p:nvPicPr>
            <p:cNvPr id="7" name="object 7"/>
            <p:cNvPicPr/>
            <p:nvPr/>
          </p:nvPicPr>
          <p:blipFill>
            <a:blip r:embed="rId3" cstate="print"/>
            <a:stretch>
              <a:fillRect/>
            </a:stretch>
          </p:blipFill>
          <p:spPr>
            <a:xfrm>
              <a:off x="6854831" y="4728209"/>
              <a:ext cx="3529590" cy="2828290"/>
            </a:xfrm>
            <a:prstGeom prst="rect">
              <a:avLst/>
            </a:prstGeom>
          </p:spPr>
        </p:pic>
      </p:grpSp>
    </p:spTree>
    <p:extLst>
      <p:ext uri="{BB962C8B-B14F-4D97-AF65-F5344CB8AC3E}">
        <p14:creationId xmlns:p14="http://schemas.microsoft.com/office/powerpoint/2010/main" val="2358568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842771"/>
            <a:ext cx="10075545" cy="6713855"/>
            <a:chOff x="309257" y="842771"/>
            <a:chExt cx="10075545" cy="6713855"/>
          </a:xfrm>
        </p:grpSpPr>
        <p:pic>
          <p:nvPicPr>
            <p:cNvPr id="3" name="object 3"/>
            <p:cNvPicPr/>
            <p:nvPr/>
          </p:nvPicPr>
          <p:blipFill>
            <a:blip r:embed="rId2" cstate="print"/>
            <a:stretch>
              <a:fillRect/>
            </a:stretch>
          </p:blipFill>
          <p:spPr>
            <a:xfrm>
              <a:off x="309257" y="842771"/>
              <a:ext cx="2926074" cy="2935224"/>
            </a:xfrm>
            <a:prstGeom prst="rect">
              <a:avLst/>
            </a:prstGeom>
          </p:spPr>
        </p:pic>
        <p:pic>
          <p:nvPicPr>
            <p:cNvPr id="4" name="object 4"/>
            <p:cNvPicPr/>
            <p:nvPr/>
          </p:nvPicPr>
          <p:blipFill>
            <a:blip r:embed="rId3" cstate="print"/>
            <a:stretch>
              <a:fillRect/>
            </a:stretch>
          </p:blipFill>
          <p:spPr>
            <a:xfrm>
              <a:off x="3838841" y="1329690"/>
              <a:ext cx="6545580" cy="6226809"/>
            </a:xfrm>
            <a:prstGeom prst="rect">
              <a:avLst/>
            </a:prstGeom>
          </p:spPr>
        </p:pic>
        <p:pic>
          <p:nvPicPr>
            <p:cNvPr id="5" name="object 5"/>
            <p:cNvPicPr/>
            <p:nvPr/>
          </p:nvPicPr>
          <p:blipFill>
            <a:blip r:embed="rId4" cstate="print"/>
            <a:stretch>
              <a:fillRect/>
            </a:stretch>
          </p:blipFill>
          <p:spPr>
            <a:xfrm>
              <a:off x="309257" y="3788663"/>
              <a:ext cx="4562087" cy="2851403"/>
            </a:xfrm>
            <a:prstGeom prst="rect">
              <a:avLst/>
            </a:prstGeom>
          </p:spPr>
        </p:pic>
      </p:grpSp>
      <p:sp>
        <p:nvSpPr>
          <p:cNvPr id="6" name="object 6"/>
          <p:cNvSpPr txBox="1">
            <a:spLocks noGrp="1"/>
          </p:cNvSpPr>
          <p:nvPr>
            <p:ph type="title"/>
          </p:nvPr>
        </p:nvSpPr>
        <p:spPr>
          <a:xfrm>
            <a:off x="1071505" y="311911"/>
            <a:ext cx="4674235"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2.</a:t>
            </a:r>
            <a:r>
              <a:rPr sz="1950" b="0" dirty="0">
                <a:solidFill>
                  <a:srgbClr val="FFFFFF"/>
                </a:solidFill>
                <a:latin typeface="Comic Sans MS"/>
                <a:cs typeface="Comic Sans MS"/>
              </a:rPr>
              <a:t> </a:t>
            </a:r>
            <a:r>
              <a:rPr sz="1950" b="0" spc="15" dirty="0">
                <a:solidFill>
                  <a:srgbClr val="FFFFFF"/>
                </a:solidFill>
                <a:latin typeface="Comic Sans MS"/>
                <a:cs typeface="Comic Sans MS"/>
              </a:rPr>
              <a:t>Metamorfismo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térmico</a:t>
            </a:r>
            <a:r>
              <a:rPr sz="1950" b="0"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10" dirty="0">
                <a:solidFill>
                  <a:srgbClr val="FFFFFF"/>
                </a:solidFill>
                <a:latin typeface="Comic Sans MS"/>
                <a:cs typeface="Comic Sans MS"/>
              </a:rPr>
              <a:t> </a:t>
            </a:r>
            <a:r>
              <a:rPr sz="1950" b="0" spc="15" dirty="0">
                <a:solidFill>
                  <a:srgbClr val="FFFFFF"/>
                </a:solidFill>
                <a:latin typeface="Comic Sans MS"/>
                <a:cs typeface="Comic Sans MS"/>
              </a:rPr>
              <a:t>de</a:t>
            </a:r>
            <a:r>
              <a:rPr sz="1950" b="0" dirty="0">
                <a:solidFill>
                  <a:srgbClr val="FFFFFF"/>
                </a:solidFill>
                <a:latin typeface="Comic Sans MS"/>
                <a:cs typeface="Comic Sans MS"/>
              </a:rPr>
              <a:t> </a:t>
            </a:r>
            <a:r>
              <a:rPr sz="1950" b="0" spc="10" dirty="0">
                <a:solidFill>
                  <a:srgbClr val="FFFFFF"/>
                </a:solidFill>
                <a:latin typeface="Comic Sans MS"/>
                <a:cs typeface="Comic Sans MS"/>
              </a:rPr>
              <a:t>contacto</a:t>
            </a:r>
            <a:endParaRPr sz="1950">
              <a:latin typeface="Comic Sans MS"/>
              <a:cs typeface="Comic Sans MS"/>
            </a:endParaRPr>
          </a:p>
        </p:txBody>
      </p:sp>
      <p:sp>
        <p:nvSpPr>
          <p:cNvPr id="7" name="object 7"/>
          <p:cNvSpPr txBox="1"/>
          <p:nvPr/>
        </p:nvSpPr>
        <p:spPr>
          <a:xfrm>
            <a:off x="913771" y="6115461"/>
            <a:ext cx="2252345" cy="1390650"/>
          </a:xfrm>
          <a:prstGeom prst="rect">
            <a:avLst/>
          </a:prstGeom>
        </p:spPr>
        <p:txBody>
          <a:bodyPr vert="horz" wrap="square" lIns="0" tIns="11430" rIns="0" bIns="0" rtlCol="0">
            <a:spAutoFit/>
          </a:bodyPr>
          <a:lstStyle/>
          <a:p>
            <a:pPr marL="12700" marR="711200">
              <a:lnSpc>
                <a:spcPct val="153100"/>
              </a:lnSpc>
              <a:spcBef>
                <a:spcPts val="90"/>
              </a:spcBef>
            </a:pPr>
            <a:r>
              <a:rPr sz="1950" spc="15" dirty="0">
                <a:latin typeface="Comic Sans MS"/>
                <a:cs typeface="Comic Sans MS"/>
              </a:rPr>
              <a:t>A:</a:t>
            </a:r>
            <a:r>
              <a:rPr sz="1950" spc="-70" dirty="0">
                <a:latin typeface="Comic Sans MS"/>
                <a:cs typeface="Comic Sans MS"/>
              </a:rPr>
              <a:t> </a:t>
            </a:r>
            <a:r>
              <a:rPr sz="1950" spc="10" dirty="0">
                <a:latin typeface="Comic Sans MS"/>
                <a:cs typeface="Comic Sans MS"/>
              </a:rPr>
              <a:t>andalucita </a:t>
            </a:r>
            <a:r>
              <a:rPr sz="1950" spc="-565" dirty="0">
                <a:latin typeface="Comic Sans MS"/>
                <a:cs typeface="Comic Sans MS"/>
              </a:rPr>
              <a:t> </a:t>
            </a:r>
            <a:r>
              <a:rPr sz="1950" spc="15" dirty="0">
                <a:latin typeface="Comic Sans MS"/>
                <a:cs typeface="Comic Sans MS"/>
              </a:rPr>
              <a:t>S:</a:t>
            </a:r>
            <a:r>
              <a:rPr sz="1950" spc="-40" dirty="0">
                <a:latin typeface="Comic Sans MS"/>
                <a:cs typeface="Comic Sans MS"/>
              </a:rPr>
              <a:t> </a:t>
            </a:r>
            <a:r>
              <a:rPr sz="1950" spc="5" dirty="0">
                <a:latin typeface="Comic Sans MS"/>
                <a:cs typeface="Comic Sans MS"/>
              </a:rPr>
              <a:t>sillimanita</a:t>
            </a:r>
            <a:endParaRPr sz="1950">
              <a:latin typeface="Comic Sans MS"/>
              <a:cs typeface="Comic Sans MS"/>
            </a:endParaRPr>
          </a:p>
          <a:p>
            <a:pPr marL="12700">
              <a:lnSpc>
                <a:spcPct val="100000"/>
              </a:lnSpc>
              <a:spcBef>
                <a:spcPts val="1245"/>
              </a:spcBef>
            </a:pPr>
            <a:r>
              <a:rPr sz="1950" spc="10" dirty="0">
                <a:latin typeface="Comic Sans MS"/>
                <a:cs typeface="Comic Sans MS"/>
              </a:rPr>
              <a:t>K:</a:t>
            </a:r>
            <a:r>
              <a:rPr sz="1950" spc="-10" dirty="0">
                <a:latin typeface="Comic Sans MS"/>
                <a:cs typeface="Comic Sans MS"/>
              </a:rPr>
              <a:t> </a:t>
            </a:r>
            <a:r>
              <a:rPr sz="1950" spc="15" dirty="0">
                <a:latin typeface="Comic Sans MS"/>
                <a:cs typeface="Comic Sans MS"/>
              </a:rPr>
              <a:t>cianita</a:t>
            </a:r>
            <a:r>
              <a:rPr sz="1950" spc="-10" dirty="0">
                <a:latin typeface="Comic Sans MS"/>
                <a:cs typeface="Comic Sans MS"/>
              </a:rPr>
              <a:t> </a:t>
            </a:r>
            <a:r>
              <a:rPr sz="1950" spc="15" dirty="0">
                <a:latin typeface="Comic Sans MS"/>
                <a:cs typeface="Comic Sans MS"/>
              </a:rPr>
              <a:t>o</a:t>
            </a:r>
            <a:r>
              <a:rPr sz="1950" spc="-10" dirty="0">
                <a:latin typeface="Comic Sans MS"/>
                <a:cs typeface="Comic Sans MS"/>
              </a:rPr>
              <a:t> </a:t>
            </a:r>
            <a:r>
              <a:rPr sz="1950" spc="10" dirty="0">
                <a:latin typeface="Comic Sans MS"/>
                <a:cs typeface="Comic Sans MS"/>
              </a:rPr>
              <a:t>distena</a:t>
            </a:r>
            <a:endParaRPr sz="1950">
              <a:latin typeface="Comic Sans MS"/>
              <a:cs typeface="Comic Sans MS"/>
            </a:endParaRPr>
          </a:p>
        </p:txBody>
      </p:sp>
      <p:sp>
        <p:nvSpPr>
          <p:cNvPr id="8" name="CuadroTexto 7">
            <a:extLst>
              <a:ext uri="{FF2B5EF4-FFF2-40B4-BE49-F238E27FC236}">
                <a16:creationId xmlns:a16="http://schemas.microsoft.com/office/drawing/2014/main" id="{0EA5F05D-FDF2-3B86-E3BB-F1477919F48A}"/>
              </a:ext>
            </a:extLst>
          </p:cNvPr>
          <p:cNvSpPr txBox="1"/>
          <p:nvPr/>
        </p:nvSpPr>
        <p:spPr>
          <a:xfrm>
            <a:off x="7175500" y="1873250"/>
            <a:ext cx="2567541" cy="276999"/>
          </a:xfrm>
          <a:prstGeom prst="rect">
            <a:avLst/>
          </a:prstGeom>
          <a:noFill/>
        </p:spPr>
        <p:txBody>
          <a:bodyPr wrap="square" rtlCol="0">
            <a:spAutoFit/>
          </a:bodyPr>
          <a:lstStyle/>
          <a:p>
            <a:r>
              <a:rPr lang="es-CO" sz="1200" dirty="0" err="1">
                <a:latin typeface="Times New Roman" panose="02020603050405020304" pitchFamily="18" charset="0"/>
                <a:cs typeface="Times New Roman" panose="02020603050405020304" pitchFamily="18" charset="0"/>
              </a:rPr>
              <a:t>Corneana</a:t>
            </a:r>
            <a:r>
              <a:rPr lang="es-CO" sz="1200" dirty="0">
                <a:latin typeface="Times New Roman" panose="02020603050405020304" pitchFamily="18" charset="0"/>
                <a:cs typeface="Times New Roman" panose="02020603050405020304" pitchFamily="18" charset="0"/>
              </a:rPr>
              <a:t> intermedia</a:t>
            </a:r>
          </a:p>
        </p:txBody>
      </p:sp>
      <p:sp>
        <p:nvSpPr>
          <p:cNvPr id="9" name="CuadroTexto 8">
            <a:extLst>
              <a:ext uri="{FF2B5EF4-FFF2-40B4-BE49-F238E27FC236}">
                <a16:creationId xmlns:a16="http://schemas.microsoft.com/office/drawing/2014/main" id="{17BCEDF1-FF71-DA07-DCBA-B423C99604A9}"/>
              </a:ext>
            </a:extLst>
          </p:cNvPr>
          <p:cNvSpPr txBox="1"/>
          <p:nvPr/>
        </p:nvSpPr>
        <p:spPr>
          <a:xfrm>
            <a:off x="8318500" y="5267752"/>
            <a:ext cx="838200" cy="276999"/>
          </a:xfrm>
          <a:prstGeom prst="rect">
            <a:avLst/>
          </a:prstGeom>
          <a:noFill/>
        </p:spPr>
        <p:txBody>
          <a:bodyPr wrap="square" rtlCol="0">
            <a:spAutoFit/>
          </a:bodyPr>
          <a:lstStyle/>
          <a:p>
            <a:r>
              <a:rPr lang="es-CO" sz="1200" dirty="0">
                <a:latin typeface="Times New Roman" panose="02020603050405020304" pitchFamily="18" charset="0"/>
                <a:cs typeface="Times New Roman" panose="02020603050405020304" pitchFamily="18" charset="0"/>
              </a:rPr>
              <a:t>Granate</a:t>
            </a:r>
            <a:endParaRPr lang="es-CO"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4514" y="233425"/>
            <a:ext cx="5019675" cy="328295"/>
          </a:xfrm>
          <a:prstGeom prst="rect">
            <a:avLst/>
          </a:prstGeom>
        </p:spPr>
        <p:txBody>
          <a:bodyPr vert="horz" wrap="square" lIns="0" tIns="17145" rIns="0" bIns="0" rtlCol="0">
            <a:spAutoFit/>
          </a:bodyPr>
          <a:lstStyle/>
          <a:p>
            <a:pPr marL="12700">
              <a:lnSpc>
                <a:spcPct val="100000"/>
              </a:lnSpc>
              <a:spcBef>
                <a:spcPts val="135"/>
              </a:spcBef>
            </a:pPr>
            <a:r>
              <a:rPr sz="1950" b="0" spc="10" dirty="0">
                <a:solidFill>
                  <a:srgbClr val="FFFFFF"/>
                </a:solidFill>
                <a:latin typeface="Comic Sans MS"/>
                <a:cs typeface="Comic Sans MS"/>
              </a:rPr>
              <a:t>3.</a:t>
            </a:r>
            <a:r>
              <a:rPr sz="1950" b="0" dirty="0">
                <a:solidFill>
                  <a:srgbClr val="FFFFFF"/>
                </a:solidFill>
                <a:latin typeface="Comic Sans MS"/>
                <a:cs typeface="Comic Sans MS"/>
              </a:rPr>
              <a:t> </a:t>
            </a:r>
            <a:r>
              <a:rPr sz="1950" b="0" spc="15" dirty="0">
                <a:solidFill>
                  <a:srgbClr val="FFFFFF"/>
                </a:solidFill>
                <a:latin typeface="Comic Sans MS"/>
                <a:cs typeface="Comic Sans MS"/>
              </a:rPr>
              <a:t>Metamorfismo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regional</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dinamotérmico</a:t>
            </a:r>
            <a:endParaRPr sz="1950">
              <a:latin typeface="Comic Sans MS"/>
              <a:cs typeface="Comic Sans MS"/>
            </a:endParaRPr>
          </a:p>
        </p:txBody>
      </p:sp>
      <p:grpSp>
        <p:nvGrpSpPr>
          <p:cNvPr id="3" name="object 3"/>
          <p:cNvGrpSpPr/>
          <p:nvPr/>
        </p:nvGrpSpPr>
        <p:grpSpPr>
          <a:xfrm>
            <a:off x="309257" y="684276"/>
            <a:ext cx="10075545" cy="6747509"/>
            <a:chOff x="309257" y="684276"/>
            <a:chExt cx="10075545" cy="6747509"/>
          </a:xfrm>
        </p:grpSpPr>
        <p:pic>
          <p:nvPicPr>
            <p:cNvPr id="4" name="object 4"/>
            <p:cNvPicPr/>
            <p:nvPr/>
          </p:nvPicPr>
          <p:blipFill>
            <a:blip r:embed="rId2" cstate="print"/>
            <a:stretch>
              <a:fillRect/>
            </a:stretch>
          </p:blipFill>
          <p:spPr>
            <a:xfrm>
              <a:off x="309257" y="684276"/>
              <a:ext cx="6704831" cy="5252465"/>
            </a:xfrm>
            <a:prstGeom prst="rect">
              <a:avLst/>
            </a:prstGeom>
          </p:spPr>
        </p:pic>
        <p:pic>
          <p:nvPicPr>
            <p:cNvPr id="5" name="object 5"/>
            <p:cNvPicPr/>
            <p:nvPr/>
          </p:nvPicPr>
          <p:blipFill>
            <a:blip r:embed="rId3" cstate="print"/>
            <a:stretch>
              <a:fillRect/>
            </a:stretch>
          </p:blipFill>
          <p:spPr>
            <a:xfrm>
              <a:off x="6933323" y="684276"/>
              <a:ext cx="3451098" cy="6747509"/>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7897" y="60603"/>
            <a:ext cx="7280275" cy="2009139"/>
          </a:xfrm>
          <a:prstGeom prst="rect">
            <a:avLst/>
          </a:prstGeom>
        </p:spPr>
        <p:txBody>
          <a:bodyPr vert="horz" wrap="square" lIns="0" tIns="189865" rIns="0" bIns="0" rtlCol="0">
            <a:spAutoFit/>
          </a:bodyPr>
          <a:lstStyle/>
          <a:p>
            <a:pPr marL="368935">
              <a:lnSpc>
                <a:spcPct val="100000"/>
              </a:lnSpc>
              <a:spcBef>
                <a:spcPts val="1495"/>
              </a:spcBef>
            </a:pPr>
            <a:r>
              <a:rPr sz="1950" b="1" spc="15" dirty="0">
                <a:solidFill>
                  <a:srgbClr val="FFCC00"/>
                </a:solidFill>
                <a:latin typeface="Comic Sans MS"/>
                <a:cs typeface="Comic Sans MS"/>
              </a:rPr>
              <a:t>Textura</a:t>
            </a:r>
            <a:r>
              <a:rPr sz="1950" b="1" spc="5" dirty="0">
                <a:solidFill>
                  <a:srgbClr val="FFCC00"/>
                </a:solidFill>
                <a:latin typeface="Comic Sans MS"/>
                <a:cs typeface="Comic Sans MS"/>
              </a:rPr>
              <a:t> </a:t>
            </a:r>
            <a:r>
              <a:rPr sz="1950" b="1" spc="15" dirty="0">
                <a:solidFill>
                  <a:srgbClr val="FFCC00"/>
                </a:solidFill>
                <a:latin typeface="Comic Sans MS"/>
                <a:cs typeface="Comic Sans MS"/>
              </a:rPr>
              <a:t>y</a:t>
            </a:r>
            <a:r>
              <a:rPr sz="1950" b="1" spc="5" dirty="0">
                <a:solidFill>
                  <a:srgbClr val="FFCC00"/>
                </a:solidFill>
                <a:latin typeface="Comic Sans MS"/>
                <a:cs typeface="Comic Sans MS"/>
              </a:rPr>
              <a:t> </a:t>
            </a:r>
            <a:r>
              <a:rPr sz="1950" b="1" spc="10" dirty="0">
                <a:solidFill>
                  <a:srgbClr val="FFCC00"/>
                </a:solidFill>
                <a:latin typeface="Comic Sans MS"/>
                <a:cs typeface="Comic Sans MS"/>
              </a:rPr>
              <a:t>facies</a:t>
            </a:r>
            <a:r>
              <a:rPr sz="1950" b="1" spc="5" dirty="0">
                <a:solidFill>
                  <a:srgbClr val="FFCC00"/>
                </a:solidFill>
                <a:latin typeface="Comic Sans MS"/>
                <a:cs typeface="Comic Sans MS"/>
              </a:rPr>
              <a:t> </a:t>
            </a:r>
            <a:r>
              <a:rPr sz="1950" b="1" spc="10" dirty="0">
                <a:solidFill>
                  <a:srgbClr val="FFCC00"/>
                </a:solidFill>
                <a:latin typeface="Comic Sans MS"/>
                <a:cs typeface="Comic Sans MS"/>
              </a:rPr>
              <a:t>metamórficas</a:t>
            </a:r>
            <a:endParaRPr sz="1950">
              <a:latin typeface="Comic Sans MS"/>
              <a:cs typeface="Comic Sans MS"/>
            </a:endParaRPr>
          </a:p>
          <a:p>
            <a:pPr marL="766445" marR="5080">
              <a:lnSpc>
                <a:spcPct val="101800"/>
              </a:lnSpc>
              <a:spcBef>
                <a:spcPts val="1360"/>
              </a:spcBef>
            </a:pPr>
            <a:r>
              <a:rPr sz="1950" spc="10" dirty="0">
                <a:solidFill>
                  <a:srgbClr val="FFFFFF"/>
                </a:solidFill>
                <a:latin typeface="Comic Sans MS"/>
                <a:cs typeface="Comic Sans MS"/>
              </a:rPr>
              <a:t>Textura:</a:t>
            </a:r>
            <a:r>
              <a:rPr sz="1950" spc="15" dirty="0">
                <a:solidFill>
                  <a:srgbClr val="FFFFFF"/>
                </a:solidFill>
                <a:latin typeface="Comic Sans MS"/>
                <a:cs typeface="Comic Sans MS"/>
              </a:rPr>
              <a:t> </a:t>
            </a:r>
            <a:r>
              <a:rPr sz="1950" spc="10" dirty="0">
                <a:solidFill>
                  <a:srgbClr val="FFFFFF"/>
                </a:solidFill>
                <a:latin typeface="Comic Sans MS"/>
                <a:cs typeface="Comic Sans MS"/>
              </a:rPr>
              <a:t>tamaño, </a:t>
            </a:r>
            <a:r>
              <a:rPr sz="1950" spc="15" dirty="0">
                <a:solidFill>
                  <a:srgbClr val="FFFFFF"/>
                </a:solidFill>
                <a:latin typeface="Comic Sans MS"/>
                <a:cs typeface="Comic Sans MS"/>
              </a:rPr>
              <a:t>forma</a:t>
            </a:r>
            <a:r>
              <a:rPr sz="1950" spc="10" dirty="0">
                <a:solidFill>
                  <a:srgbClr val="FFFFFF"/>
                </a:solidFill>
                <a:latin typeface="Comic Sans MS"/>
                <a:cs typeface="Comic Sans MS"/>
              </a:rPr>
              <a:t> </a:t>
            </a:r>
            <a:r>
              <a:rPr sz="1950" spc="15" dirty="0">
                <a:solidFill>
                  <a:srgbClr val="FFFFFF"/>
                </a:solidFill>
                <a:latin typeface="Comic Sans MS"/>
                <a:cs typeface="Comic Sans MS"/>
              </a:rPr>
              <a:t>y </a:t>
            </a:r>
            <a:r>
              <a:rPr sz="1950" spc="10" dirty="0">
                <a:solidFill>
                  <a:srgbClr val="FFFFFF"/>
                </a:solidFill>
                <a:latin typeface="Comic Sans MS"/>
                <a:cs typeface="Comic Sans MS"/>
              </a:rPr>
              <a:t>distribución</a:t>
            </a:r>
            <a:r>
              <a:rPr sz="1950" spc="15" dirty="0">
                <a:solidFill>
                  <a:srgbClr val="FFFFFF"/>
                </a:solidFill>
                <a:latin typeface="Comic Sans MS"/>
                <a:cs typeface="Comic Sans MS"/>
              </a:rPr>
              <a:t> de</a:t>
            </a:r>
            <a:r>
              <a:rPr sz="1950" spc="10" dirty="0">
                <a:solidFill>
                  <a:srgbClr val="FFFFFF"/>
                </a:solidFill>
                <a:latin typeface="Comic Sans MS"/>
                <a:cs typeface="Comic Sans MS"/>
              </a:rPr>
              <a:t> minerales</a:t>
            </a:r>
            <a:r>
              <a:rPr sz="1950" spc="15" dirty="0">
                <a:solidFill>
                  <a:srgbClr val="FFFFFF"/>
                </a:solidFill>
                <a:latin typeface="Comic Sans MS"/>
                <a:cs typeface="Comic Sans MS"/>
              </a:rPr>
              <a:t> </a:t>
            </a:r>
            <a:r>
              <a:rPr sz="1950" spc="10" dirty="0">
                <a:solidFill>
                  <a:srgbClr val="FFFFFF"/>
                </a:solidFill>
                <a:latin typeface="Comic Sans MS"/>
                <a:cs typeface="Comic Sans MS"/>
              </a:rPr>
              <a:t>que </a:t>
            </a:r>
            <a:r>
              <a:rPr sz="1950" spc="-570" dirty="0">
                <a:solidFill>
                  <a:srgbClr val="FFFFFF"/>
                </a:solidFill>
                <a:latin typeface="Comic Sans MS"/>
                <a:cs typeface="Comic Sans MS"/>
              </a:rPr>
              <a:t> </a:t>
            </a:r>
            <a:r>
              <a:rPr sz="1950" spc="10" dirty="0">
                <a:solidFill>
                  <a:srgbClr val="FFFFFF"/>
                </a:solidFill>
                <a:latin typeface="Comic Sans MS"/>
                <a:cs typeface="Comic Sans MS"/>
              </a:rPr>
              <a:t>colectivamente constituyen</a:t>
            </a:r>
            <a:r>
              <a:rPr sz="1950" spc="15" dirty="0">
                <a:solidFill>
                  <a:srgbClr val="FFFFFF"/>
                </a:solidFill>
                <a:latin typeface="Comic Sans MS"/>
                <a:cs typeface="Comic Sans MS"/>
              </a:rPr>
              <a:t> una</a:t>
            </a:r>
            <a:r>
              <a:rPr sz="1950" spc="10" dirty="0">
                <a:solidFill>
                  <a:srgbClr val="FFFFFF"/>
                </a:solidFill>
                <a:latin typeface="Comic Sans MS"/>
                <a:cs typeface="Comic Sans MS"/>
              </a:rPr>
              <a:t> roca metamórfica.</a:t>
            </a:r>
            <a:endParaRPr sz="1950">
              <a:latin typeface="Comic Sans MS"/>
              <a:cs typeface="Comic Sans MS"/>
            </a:endParaRPr>
          </a:p>
          <a:p>
            <a:pPr>
              <a:lnSpc>
                <a:spcPct val="100000"/>
              </a:lnSpc>
              <a:spcBef>
                <a:spcPts val="65"/>
              </a:spcBef>
            </a:pPr>
            <a:endParaRPr sz="2400">
              <a:latin typeface="Comic Sans MS"/>
              <a:cs typeface="Comic Sans MS"/>
            </a:endParaRPr>
          </a:p>
          <a:p>
            <a:pPr marL="12700">
              <a:lnSpc>
                <a:spcPct val="100000"/>
              </a:lnSpc>
            </a:pPr>
            <a:r>
              <a:rPr sz="1950" spc="15" dirty="0">
                <a:solidFill>
                  <a:srgbClr val="FFFFFF"/>
                </a:solidFill>
                <a:latin typeface="Comic Sans MS"/>
                <a:cs typeface="Comic Sans MS"/>
              </a:rPr>
              <a:t>Textura</a:t>
            </a:r>
            <a:r>
              <a:rPr sz="1950" dirty="0">
                <a:solidFill>
                  <a:srgbClr val="FFFFFF"/>
                </a:solidFill>
                <a:latin typeface="Comic Sans MS"/>
                <a:cs typeface="Comic Sans MS"/>
              </a:rPr>
              <a:t> </a:t>
            </a:r>
            <a:r>
              <a:rPr sz="1950" spc="10" dirty="0">
                <a:solidFill>
                  <a:srgbClr val="FFFFFF"/>
                </a:solidFill>
                <a:latin typeface="Comic Sans MS"/>
                <a:cs typeface="Comic Sans MS"/>
              </a:rPr>
              <a:t>foliada</a:t>
            </a:r>
            <a:r>
              <a:rPr sz="1950" spc="5" dirty="0">
                <a:solidFill>
                  <a:srgbClr val="FFFFFF"/>
                </a:solidFill>
                <a:latin typeface="Comic Sans MS"/>
                <a:cs typeface="Comic Sans MS"/>
              </a:rPr>
              <a:t> </a:t>
            </a:r>
            <a:r>
              <a:rPr sz="1950" spc="15" dirty="0">
                <a:solidFill>
                  <a:srgbClr val="FFFFFF"/>
                </a:solidFill>
                <a:latin typeface="Comic Sans MS"/>
                <a:cs typeface="Comic Sans MS"/>
              </a:rPr>
              <a:t>o</a:t>
            </a:r>
            <a:r>
              <a:rPr sz="1950" spc="5" dirty="0">
                <a:solidFill>
                  <a:srgbClr val="FFFFFF"/>
                </a:solidFill>
                <a:latin typeface="Comic Sans MS"/>
                <a:cs typeface="Comic Sans MS"/>
              </a:rPr>
              <a:t> </a:t>
            </a:r>
            <a:r>
              <a:rPr sz="1950" spc="10" dirty="0">
                <a:solidFill>
                  <a:srgbClr val="FFFFFF"/>
                </a:solidFill>
                <a:latin typeface="Comic Sans MS"/>
                <a:cs typeface="Comic Sans MS"/>
              </a:rPr>
              <a:t>esquistosa</a:t>
            </a:r>
            <a:endParaRPr sz="1950">
              <a:latin typeface="Comic Sans MS"/>
              <a:cs typeface="Comic Sans MS"/>
            </a:endParaRPr>
          </a:p>
        </p:txBody>
      </p:sp>
      <p:grpSp>
        <p:nvGrpSpPr>
          <p:cNvPr id="3" name="object 3"/>
          <p:cNvGrpSpPr/>
          <p:nvPr/>
        </p:nvGrpSpPr>
        <p:grpSpPr>
          <a:xfrm>
            <a:off x="309257" y="1163574"/>
            <a:ext cx="10075545" cy="6393180"/>
            <a:chOff x="309257" y="1163574"/>
            <a:chExt cx="10075545" cy="6393180"/>
          </a:xfrm>
        </p:grpSpPr>
        <p:pic>
          <p:nvPicPr>
            <p:cNvPr id="4" name="object 4"/>
            <p:cNvPicPr/>
            <p:nvPr/>
          </p:nvPicPr>
          <p:blipFill>
            <a:blip r:embed="rId2" cstate="print"/>
            <a:stretch>
              <a:fillRect/>
            </a:stretch>
          </p:blipFill>
          <p:spPr>
            <a:xfrm>
              <a:off x="309257" y="2111501"/>
              <a:ext cx="5553450" cy="5444998"/>
            </a:xfrm>
            <a:prstGeom prst="rect">
              <a:avLst/>
            </a:prstGeom>
          </p:spPr>
        </p:pic>
        <p:pic>
          <p:nvPicPr>
            <p:cNvPr id="5" name="object 5"/>
            <p:cNvPicPr/>
            <p:nvPr/>
          </p:nvPicPr>
          <p:blipFill>
            <a:blip r:embed="rId3" cstate="print"/>
            <a:stretch>
              <a:fillRect/>
            </a:stretch>
          </p:blipFill>
          <p:spPr>
            <a:xfrm>
              <a:off x="7018667" y="1163574"/>
              <a:ext cx="3365754" cy="6392926"/>
            </a:xfrm>
            <a:prstGeom prst="rect">
              <a:avLst/>
            </a:prstGeom>
          </p:spPr>
        </p:pic>
        <p:pic>
          <p:nvPicPr>
            <p:cNvPr id="6" name="object 6"/>
            <p:cNvPicPr/>
            <p:nvPr/>
          </p:nvPicPr>
          <p:blipFill>
            <a:blip r:embed="rId4" cstate="print"/>
            <a:stretch>
              <a:fillRect/>
            </a:stretch>
          </p:blipFill>
          <p:spPr>
            <a:xfrm>
              <a:off x="3838835" y="1397507"/>
              <a:ext cx="3412997" cy="2347721"/>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97" y="233425"/>
            <a:ext cx="4051935"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Textura</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no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foliada</a:t>
            </a:r>
            <a:r>
              <a:rPr sz="1950" b="0" spc="-5" dirty="0">
                <a:solidFill>
                  <a:srgbClr val="FFFFFF"/>
                </a:solidFill>
                <a:latin typeface="Comic Sans MS"/>
                <a:cs typeface="Comic Sans MS"/>
              </a:rPr>
              <a:t> </a:t>
            </a:r>
            <a:r>
              <a:rPr sz="1950" b="0" spc="15" dirty="0">
                <a:solidFill>
                  <a:srgbClr val="FFFFFF"/>
                </a:solidFill>
                <a:latin typeface="Comic Sans MS"/>
                <a:cs typeface="Comic Sans MS"/>
              </a:rPr>
              <a:t>o</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granoblástica</a:t>
            </a:r>
            <a:endParaRPr sz="1950">
              <a:latin typeface="Comic Sans MS"/>
              <a:cs typeface="Comic Sans MS"/>
            </a:endParaRPr>
          </a:p>
        </p:txBody>
      </p:sp>
      <p:pic>
        <p:nvPicPr>
          <p:cNvPr id="3" name="object 3"/>
          <p:cNvPicPr/>
          <p:nvPr/>
        </p:nvPicPr>
        <p:blipFill>
          <a:blip r:embed="rId2" cstate="print"/>
          <a:stretch>
            <a:fillRect/>
          </a:stretch>
        </p:blipFill>
        <p:spPr>
          <a:xfrm>
            <a:off x="585857" y="842771"/>
            <a:ext cx="4177283" cy="2739390"/>
          </a:xfrm>
          <a:prstGeom prst="rect">
            <a:avLst/>
          </a:prstGeom>
        </p:spPr>
      </p:pic>
      <p:sp>
        <p:nvSpPr>
          <p:cNvPr id="4" name="object 4"/>
          <p:cNvSpPr txBox="1"/>
          <p:nvPr/>
        </p:nvSpPr>
        <p:spPr>
          <a:xfrm>
            <a:off x="5356993" y="868172"/>
            <a:ext cx="3639820" cy="2145665"/>
          </a:xfrm>
          <a:prstGeom prst="rect">
            <a:avLst/>
          </a:prstGeom>
        </p:spPr>
        <p:txBody>
          <a:bodyPr vert="horz" wrap="square" lIns="0" tIns="11430" rIns="0" bIns="0" rtlCol="0">
            <a:spAutoFit/>
          </a:bodyPr>
          <a:lstStyle/>
          <a:p>
            <a:pPr marL="12700" marR="104139">
              <a:lnSpc>
                <a:spcPct val="101800"/>
              </a:lnSpc>
              <a:spcBef>
                <a:spcPts val="90"/>
              </a:spcBef>
            </a:pPr>
            <a:r>
              <a:rPr sz="1950" spc="10" dirty="0">
                <a:solidFill>
                  <a:srgbClr val="FFFFFF"/>
                </a:solidFill>
                <a:latin typeface="Comic Sans MS"/>
                <a:cs typeface="Comic Sans MS"/>
              </a:rPr>
              <a:t>Idioblástica: granos minerales </a:t>
            </a:r>
            <a:r>
              <a:rPr sz="1950" spc="-570" dirty="0">
                <a:solidFill>
                  <a:srgbClr val="FFFFFF"/>
                </a:solidFill>
                <a:latin typeface="Comic Sans MS"/>
                <a:cs typeface="Comic Sans MS"/>
              </a:rPr>
              <a:t> </a:t>
            </a:r>
            <a:r>
              <a:rPr sz="1950" spc="15" dirty="0">
                <a:solidFill>
                  <a:srgbClr val="FFFFFF"/>
                </a:solidFill>
                <a:latin typeface="Comic Sans MS"/>
                <a:cs typeface="Comic Sans MS"/>
              </a:rPr>
              <a:t>con</a:t>
            </a:r>
            <a:r>
              <a:rPr sz="1950" dirty="0">
                <a:solidFill>
                  <a:srgbClr val="FFFFFF"/>
                </a:solidFill>
                <a:latin typeface="Comic Sans MS"/>
                <a:cs typeface="Comic Sans MS"/>
              </a:rPr>
              <a:t> </a:t>
            </a:r>
            <a:r>
              <a:rPr sz="1950" spc="15" dirty="0">
                <a:solidFill>
                  <a:srgbClr val="FFFFFF"/>
                </a:solidFill>
                <a:latin typeface="Comic Sans MS"/>
                <a:cs typeface="Comic Sans MS"/>
              </a:rPr>
              <a:t>formas</a:t>
            </a:r>
            <a:r>
              <a:rPr sz="1950" dirty="0">
                <a:solidFill>
                  <a:srgbClr val="FFFFFF"/>
                </a:solidFill>
                <a:latin typeface="Comic Sans MS"/>
                <a:cs typeface="Comic Sans MS"/>
              </a:rPr>
              <a:t> </a:t>
            </a:r>
            <a:r>
              <a:rPr sz="1950" spc="10" dirty="0">
                <a:solidFill>
                  <a:srgbClr val="FFFFFF"/>
                </a:solidFill>
                <a:latin typeface="Comic Sans MS"/>
                <a:cs typeface="Comic Sans MS"/>
              </a:rPr>
              <a:t>geométricas</a:t>
            </a:r>
            <a:endParaRPr sz="1950">
              <a:latin typeface="Comic Sans MS"/>
              <a:cs typeface="Comic Sans MS"/>
            </a:endParaRPr>
          </a:p>
          <a:p>
            <a:pPr marL="12700" marR="5080">
              <a:lnSpc>
                <a:spcPct val="101800"/>
              </a:lnSpc>
              <a:spcBef>
                <a:spcPts val="1200"/>
              </a:spcBef>
            </a:pPr>
            <a:r>
              <a:rPr sz="1950" spc="10" dirty="0">
                <a:solidFill>
                  <a:srgbClr val="FFFFFF"/>
                </a:solidFill>
                <a:latin typeface="Comic Sans MS"/>
                <a:cs typeface="Comic Sans MS"/>
              </a:rPr>
              <a:t>Xenoblástica: granos minerales </a:t>
            </a:r>
            <a:r>
              <a:rPr sz="1950" spc="-570" dirty="0">
                <a:solidFill>
                  <a:srgbClr val="FFFFFF"/>
                </a:solidFill>
                <a:latin typeface="Comic Sans MS"/>
                <a:cs typeface="Comic Sans MS"/>
              </a:rPr>
              <a:t> </a:t>
            </a:r>
            <a:r>
              <a:rPr sz="1950" spc="10" dirty="0">
                <a:solidFill>
                  <a:srgbClr val="FFFFFF"/>
                </a:solidFill>
                <a:latin typeface="Comic Sans MS"/>
                <a:cs typeface="Comic Sans MS"/>
              </a:rPr>
              <a:t>sin</a:t>
            </a:r>
            <a:r>
              <a:rPr sz="1950" dirty="0">
                <a:solidFill>
                  <a:srgbClr val="FFFFFF"/>
                </a:solidFill>
                <a:latin typeface="Comic Sans MS"/>
                <a:cs typeface="Comic Sans MS"/>
              </a:rPr>
              <a:t> </a:t>
            </a:r>
            <a:r>
              <a:rPr sz="1950" spc="15" dirty="0">
                <a:solidFill>
                  <a:srgbClr val="FFFFFF"/>
                </a:solidFill>
                <a:latin typeface="Comic Sans MS"/>
                <a:cs typeface="Comic Sans MS"/>
              </a:rPr>
              <a:t>formas</a:t>
            </a:r>
            <a:r>
              <a:rPr sz="1950" dirty="0">
                <a:solidFill>
                  <a:srgbClr val="FFFFFF"/>
                </a:solidFill>
                <a:latin typeface="Comic Sans MS"/>
                <a:cs typeface="Comic Sans MS"/>
              </a:rPr>
              <a:t> </a:t>
            </a:r>
            <a:r>
              <a:rPr sz="1950" spc="10" dirty="0">
                <a:solidFill>
                  <a:srgbClr val="FFFFFF"/>
                </a:solidFill>
                <a:latin typeface="Comic Sans MS"/>
                <a:cs typeface="Comic Sans MS"/>
              </a:rPr>
              <a:t>geométricas</a:t>
            </a:r>
            <a:endParaRPr sz="1950">
              <a:latin typeface="Comic Sans MS"/>
              <a:cs typeface="Comic Sans MS"/>
            </a:endParaRPr>
          </a:p>
          <a:p>
            <a:pPr marL="12700" marR="213360">
              <a:lnSpc>
                <a:spcPct val="101800"/>
              </a:lnSpc>
              <a:spcBef>
                <a:spcPts val="1200"/>
              </a:spcBef>
            </a:pPr>
            <a:r>
              <a:rPr sz="1950" spc="15" dirty="0">
                <a:solidFill>
                  <a:srgbClr val="FFFFFF"/>
                </a:solidFill>
                <a:latin typeface="Comic Sans MS"/>
                <a:cs typeface="Comic Sans MS"/>
              </a:rPr>
              <a:t>Porfiblástica:</a:t>
            </a:r>
            <a:r>
              <a:rPr sz="1950" spc="-10" dirty="0">
                <a:solidFill>
                  <a:srgbClr val="FFFFFF"/>
                </a:solidFill>
                <a:latin typeface="Comic Sans MS"/>
                <a:cs typeface="Comic Sans MS"/>
              </a:rPr>
              <a:t> </a:t>
            </a:r>
            <a:r>
              <a:rPr sz="1950" spc="10" dirty="0">
                <a:solidFill>
                  <a:srgbClr val="FFFFFF"/>
                </a:solidFill>
                <a:latin typeface="Comic Sans MS"/>
                <a:cs typeface="Comic Sans MS"/>
              </a:rPr>
              <a:t>gradación</a:t>
            </a:r>
            <a:r>
              <a:rPr sz="1950" spc="-10" dirty="0">
                <a:solidFill>
                  <a:srgbClr val="FFFFFF"/>
                </a:solidFill>
                <a:latin typeface="Comic Sans MS"/>
                <a:cs typeface="Comic Sans MS"/>
              </a:rPr>
              <a:t> </a:t>
            </a:r>
            <a:r>
              <a:rPr sz="1950" spc="15" dirty="0">
                <a:solidFill>
                  <a:srgbClr val="FFFFFF"/>
                </a:solidFill>
                <a:latin typeface="Comic Sans MS"/>
                <a:cs typeface="Comic Sans MS"/>
              </a:rPr>
              <a:t>en</a:t>
            </a:r>
            <a:r>
              <a:rPr sz="1950" spc="-5" dirty="0">
                <a:solidFill>
                  <a:srgbClr val="FFFFFF"/>
                </a:solidFill>
                <a:latin typeface="Comic Sans MS"/>
                <a:cs typeface="Comic Sans MS"/>
              </a:rPr>
              <a:t> </a:t>
            </a:r>
            <a:r>
              <a:rPr sz="1950" spc="5" dirty="0">
                <a:solidFill>
                  <a:srgbClr val="FFFFFF"/>
                </a:solidFill>
                <a:latin typeface="Comic Sans MS"/>
                <a:cs typeface="Comic Sans MS"/>
              </a:rPr>
              <a:t>el </a:t>
            </a:r>
            <a:r>
              <a:rPr sz="1950" spc="-570" dirty="0">
                <a:solidFill>
                  <a:srgbClr val="FFFFFF"/>
                </a:solidFill>
                <a:latin typeface="Comic Sans MS"/>
                <a:cs typeface="Comic Sans MS"/>
              </a:rPr>
              <a:t> </a:t>
            </a:r>
            <a:r>
              <a:rPr sz="1950" spc="15" dirty="0">
                <a:solidFill>
                  <a:srgbClr val="FFFFFF"/>
                </a:solidFill>
                <a:latin typeface="Comic Sans MS"/>
                <a:cs typeface="Comic Sans MS"/>
              </a:rPr>
              <a:t>tamaño</a:t>
            </a:r>
            <a:r>
              <a:rPr sz="1950" dirty="0">
                <a:solidFill>
                  <a:srgbClr val="FFFFFF"/>
                </a:solidFill>
                <a:latin typeface="Comic Sans MS"/>
                <a:cs typeface="Comic Sans MS"/>
              </a:rPr>
              <a:t> </a:t>
            </a:r>
            <a:r>
              <a:rPr sz="1950" spc="10" dirty="0">
                <a:solidFill>
                  <a:srgbClr val="FFFFFF"/>
                </a:solidFill>
                <a:latin typeface="Comic Sans MS"/>
                <a:cs typeface="Comic Sans MS"/>
              </a:rPr>
              <a:t>cristalino</a:t>
            </a:r>
            <a:endParaRPr sz="1950">
              <a:latin typeface="Comic Sans MS"/>
              <a:cs typeface="Comic Sans MS"/>
            </a:endParaRPr>
          </a:p>
        </p:txBody>
      </p:sp>
      <p:pic>
        <p:nvPicPr>
          <p:cNvPr id="5" name="object 5"/>
          <p:cNvPicPr/>
          <p:nvPr/>
        </p:nvPicPr>
        <p:blipFill>
          <a:blip r:embed="rId3" cstate="print"/>
          <a:stretch>
            <a:fillRect/>
          </a:stretch>
        </p:blipFill>
        <p:spPr>
          <a:xfrm>
            <a:off x="309257" y="3857243"/>
            <a:ext cx="3213347" cy="2499359"/>
          </a:xfrm>
          <a:prstGeom prst="rect">
            <a:avLst/>
          </a:prstGeom>
        </p:spPr>
      </p:pic>
      <p:sp>
        <p:nvSpPr>
          <p:cNvPr id="6" name="object 6"/>
          <p:cNvSpPr txBox="1"/>
          <p:nvPr/>
        </p:nvSpPr>
        <p:spPr>
          <a:xfrm>
            <a:off x="1071505" y="6580885"/>
            <a:ext cx="1808480"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Porfidoblástica</a:t>
            </a:r>
            <a:endParaRPr sz="1950" dirty="0">
              <a:latin typeface="Comic Sans MS"/>
              <a:cs typeface="Comic Sans MS"/>
            </a:endParaRPr>
          </a:p>
        </p:txBody>
      </p:sp>
      <p:pic>
        <p:nvPicPr>
          <p:cNvPr id="7" name="object 7"/>
          <p:cNvPicPr/>
          <p:nvPr/>
        </p:nvPicPr>
        <p:blipFill>
          <a:blip r:embed="rId4" cstate="print"/>
          <a:stretch>
            <a:fillRect/>
          </a:stretch>
        </p:blipFill>
        <p:spPr>
          <a:xfrm>
            <a:off x="3680339" y="3937253"/>
            <a:ext cx="3410711" cy="2414015"/>
          </a:xfrm>
          <a:prstGeom prst="rect">
            <a:avLst/>
          </a:prstGeom>
        </p:spPr>
      </p:pic>
      <p:pic>
        <p:nvPicPr>
          <p:cNvPr id="8" name="object 8"/>
          <p:cNvPicPr/>
          <p:nvPr/>
        </p:nvPicPr>
        <p:blipFill>
          <a:blip r:embed="rId5" cstate="print"/>
          <a:stretch>
            <a:fillRect/>
          </a:stretch>
        </p:blipFill>
        <p:spPr>
          <a:xfrm>
            <a:off x="7330319" y="3937253"/>
            <a:ext cx="3054095" cy="2391155"/>
          </a:xfrm>
          <a:prstGeom prst="rect">
            <a:avLst/>
          </a:prstGeom>
        </p:spPr>
      </p:pic>
      <p:sp>
        <p:nvSpPr>
          <p:cNvPr id="9" name="object 9"/>
          <p:cNvSpPr txBox="1"/>
          <p:nvPr/>
        </p:nvSpPr>
        <p:spPr>
          <a:xfrm>
            <a:off x="7895214" y="6640321"/>
            <a:ext cx="1527810" cy="328295"/>
          </a:xfrm>
          <a:prstGeom prst="rect">
            <a:avLst/>
          </a:prstGeom>
        </p:spPr>
        <p:txBody>
          <a:bodyPr vert="horz" wrap="square" lIns="0" tIns="17145" rIns="0" bIns="0" rtlCol="0">
            <a:spAutoFit/>
          </a:bodyPr>
          <a:lstStyle/>
          <a:p>
            <a:pPr marL="12700">
              <a:lnSpc>
                <a:spcPct val="100000"/>
              </a:lnSpc>
              <a:spcBef>
                <a:spcPts val="135"/>
              </a:spcBef>
            </a:pPr>
            <a:r>
              <a:rPr sz="1950" spc="25" dirty="0">
                <a:solidFill>
                  <a:srgbClr val="FFFFFF"/>
                </a:solidFill>
                <a:latin typeface="Comic Sans MS"/>
                <a:cs typeface="Comic Sans MS"/>
              </a:rPr>
              <a:t>X</a:t>
            </a:r>
            <a:r>
              <a:rPr sz="1950" spc="5" dirty="0">
                <a:solidFill>
                  <a:srgbClr val="FFFFFF"/>
                </a:solidFill>
                <a:latin typeface="Comic Sans MS"/>
                <a:cs typeface="Comic Sans MS"/>
              </a:rPr>
              <a:t>e</a:t>
            </a:r>
            <a:r>
              <a:rPr sz="1950" spc="10" dirty="0">
                <a:solidFill>
                  <a:srgbClr val="FFFFFF"/>
                </a:solidFill>
                <a:latin typeface="Comic Sans MS"/>
                <a:cs typeface="Comic Sans MS"/>
              </a:rPr>
              <a:t>nob</a:t>
            </a:r>
            <a:r>
              <a:rPr sz="1950" spc="15" dirty="0">
                <a:solidFill>
                  <a:srgbClr val="FFFFFF"/>
                </a:solidFill>
                <a:latin typeface="Comic Sans MS"/>
                <a:cs typeface="Comic Sans MS"/>
              </a:rPr>
              <a:t>lástica</a:t>
            </a:r>
            <a:endParaRPr sz="1950">
              <a:latin typeface="Comic Sans MS"/>
              <a:cs typeface="Comic Sans MS"/>
            </a:endParaRPr>
          </a:p>
        </p:txBody>
      </p:sp>
      <p:sp>
        <p:nvSpPr>
          <p:cNvPr id="10" name="object 10"/>
          <p:cNvSpPr txBox="1"/>
          <p:nvPr/>
        </p:nvSpPr>
        <p:spPr>
          <a:xfrm>
            <a:off x="4722237" y="6626600"/>
            <a:ext cx="1430655"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latin typeface="Comic Sans MS"/>
                <a:cs typeface="Comic Sans MS"/>
              </a:rPr>
              <a:t>Idioblástica</a:t>
            </a:r>
            <a:endParaRPr sz="1950" dirty="0">
              <a:latin typeface="Comic Sans MS"/>
              <a:cs typeface="Comic Sans MS"/>
            </a:endParaRPr>
          </a:p>
        </p:txBody>
      </p:sp>
      <p:sp>
        <p:nvSpPr>
          <p:cNvPr id="12" name="CuadroTexto 11">
            <a:extLst>
              <a:ext uri="{FF2B5EF4-FFF2-40B4-BE49-F238E27FC236}">
                <a16:creationId xmlns:a16="http://schemas.microsoft.com/office/drawing/2014/main" id="{B849C0A1-4CF3-DFAE-C96B-82C5BCBED35A}"/>
              </a:ext>
            </a:extLst>
          </p:cNvPr>
          <p:cNvSpPr txBox="1"/>
          <p:nvPr/>
        </p:nvSpPr>
        <p:spPr>
          <a:xfrm>
            <a:off x="397897" y="6879437"/>
            <a:ext cx="3878048" cy="646331"/>
          </a:xfrm>
          <a:prstGeom prst="rect">
            <a:avLst/>
          </a:prstGeom>
          <a:noFill/>
        </p:spPr>
        <p:txBody>
          <a:bodyPr wrap="square">
            <a:spAutoFit/>
          </a:bodyPr>
          <a:lstStyle/>
          <a:p>
            <a:r>
              <a:rPr lang="es-ES" sz="1200" dirty="0">
                <a:highlight>
                  <a:srgbClr val="FFFF00"/>
                </a:highlight>
              </a:rPr>
              <a:t>Presencia de blastos de tamaño de grano mayor (i.e., </a:t>
            </a:r>
            <a:r>
              <a:rPr lang="es-ES" sz="1200" dirty="0" err="1">
                <a:highlight>
                  <a:srgbClr val="FFFF00"/>
                </a:highlight>
              </a:rPr>
              <a:t>porfidoblastos</a:t>
            </a:r>
            <a:r>
              <a:rPr lang="es-ES" sz="1200" dirty="0">
                <a:highlight>
                  <a:srgbClr val="FFFF00"/>
                </a:highlight>
              </a:rPr>
              <a:t>) que el resto de los minerales que forman la matriz</a:t>
            </a:r>
            <a:endParaRPr lang="es-CO" sz="1200" dirty="0">
              <a:highlight>
                <a:srgbClr val="FFFF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761" y="392684"/>
            <a:ext cx="7027539" cy="317395"/>
          </a:xfrm>
          <a:prstGeom prst="rect">
            <a:avLst/>
          </a:prstGeom>
        </p:spPr>
        <p:txBody>
          <a:bodyPr vert="horz" wrap="square" lIns="0" tIns="17145" rIns="0" bIns="0" rtlCol="0">
            <a:spAutoFit/>
          </a:bodyPr>
          <a:lstStyle/>
          <a:p>
            <a:pPr marL="12700">
              <a:lnSpc>
                <a:spcPct val="100000"/>
              </a:lnSpc>
              <a:spcBef>
                <a:spcPts val="135"/>
              </a:spcBef>
            </a:pPr>
            <a:r>
              <a:rPr sz="1950" spc="10" dirty="0"/>
              <a:t>Clasificación </a:t>
            </a:r>
            <a:r>
              <a:rPr sz="1950" spc="15" dirty="0"/>
              <a:t>de </a:t>
            </a:r>
            <a:r>
              <a:rPr sz="1950" spc="10" dirty="0"/>
              <a:t>las </a:t>
            </a:r>
            <a:r>
              <a:rPr sz="1950" spc="10" dirty="0" err="1"/>
              <a:t>rocas</a:t>
            </a:r>
            <a:r>
              <a:rPr sz="1950" spc="15" dirty="0"/>
              <a:t> </a:t>
            </a:r>
            <a:r>
              <a:rPr lang="es-ES" sz="1950" spc="10" dirty="0"/>
              <a:t>metamórficas</a:t>
            </a:r>
            <a:endParaRPr sz="1950" dirty="0"/>
          </a:p>
        </p:txBody>
      </p:sp>
      <p:pic>
        <p:nvPicPr>
          <p:cNvPr id="3" name="object 3"/>
          <p:cNvPicPr/>
          <p:nvPr/>
        </p:nvPicPr>
        <p:blipFill>
          <a:blip r:embed="rId2" cstate="print"/>
          <a:stretch>
            <a:fillRect/>
          </a:stretch>
        </p:blipFill>
        <p:spPr>
          <a:xfrm>
            <a:off x="1379861" y="843533"/>
            <a:ext cx="8017892" cy="668350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774700" y="882650"/>
            <a:ext cx="9372599" cy="3646896"/>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Origen</a:t>
            </a:r>
            <a:r>
              <a:rPr sz="2200" b="1" spc="-5" dirty="0">
                <a:solidFill>
                  <a:srgbClr val="FFCC00"/>
                </a:solidFill>
                <a:latin typeface="Comic Sans MS"/>
                <a:cs typeface="Comic Sans MS"/>
              </a:rPr>
              <a:t>: </a:t>
            </a:r>
            <a:r>
              <a:rPr lang="es-ES" sz="1950" spc="10" dirty="0">
                <a:solidFill>
                  <a:srgbClr val="FFFFFF"/>
                </a:solidFill>
                <a:latin typeface="Comic Sans MS"/>
                <a:cs typeface="Comic Sans MS"/>
              </a:rPr>
              <a:t>Las rocas sedimentarias consisten en sedimentos que, en la mayoría de los casos, se han litificado para formar rocas sólidas mediante los procesos de compactación y cementación. El sedimento tiene dos orígenes principales:</a:t>
            </a:r>
          </a:p>
          <a:p>
            <a:pPr marL="25400" marR="17780" indent="-635" algn="just">
              <a:lnSpc>
                <a:spcPct val="101800"/>
              </a:lnSpc>
              <a:spcBef>
                <a:spcPts val="55"/>
              </a:spcBef>
            </a:pPr>
            <a:r>
              <a:rPr lang="es-ES" sz="1950" spc="10" dirty="0">
                <a:solidFill>
                  <a:srgbClr val="FFFFFF"/>
                </a:solidFill>
                <a:latin typeface="Comic Sans MS"/>
                <a:cs typeface="Comic Sans MS"/>
              </a:rPr>
              <a:t>(1) como material detrítico, que se origina y es transportado en forma de clastos a partir de la meteorización mecánica y química, que, cuando se </a:t>
            </a:r>
            <a:r>
              <a:rPr lang="es-ES" sz="1950" spc="10" dirty="0" err="1">
                <a:solidFill>
                  <a:srgbClr val="FFFFFF"/>
                </a:solidFill>
                <a:latin typeface="Comic Sans MS"/>
                <a:cs typeface="Comic Sans MS"/>
              </a:rPr>
              <a:t>litifican</a:t>
            </a:r>
            <a:r>
              <a:rPr lang="es-ES" sz="1950" spc="10" dirty="0">
                <a:solidFill>
                  <a:srgbClr val="FFFFFF"/>
                </a:solidFill>
                <a:latin typeface="Comic Sans MS"/>
                <a:cs typeface="Comic Sans MS"/>
              </a:rPr>
              <a:t>, forman las rocas sedimentarias detríticas, y (2) a partir de material soluble producido fundamentalmente por meteorización química, que, cuando precipita, forma las rocas sedimentarias químicas. Alguno textos, refieren a un tercer grupo, las roas sedimentarias orgánicas, que aquí se consideran un subgrupo de las químicas.</a:t>
            </a:r>
          </a:p>
          <a:p>
            <a:pPr marL="25400" marR="17780" indent="-635" algn="just">
              <a:lnSpc>
                <a:spcPct val="101800"/>
              </a:lnSpc>
              <a:spcBef>
                <a:spcPts val="55"/>
              </a:spcBef>
            </a:pPr>
            <a:endParaRPr lang="es-ES" sz="1950" spc="10" dirty="0">
              <a:solidFill>
                <a:srgbClr val="FFFFFF"/>
              </a:solidFill>
              <a:latin typeface="Comic Sans MS"/>
              <a:cs typeface="Comic Sans MS"/>
            </a:endParaRPr>
          </a:p>
          <a:p>
            <a:pPr marL="25400" marR="17780" indent="-635" algn="just">
              <a:lnSpc>
                <a:spcPct val="101800"/>
              </a:lnSpc>
              <a:spcBef>
                <a:spcPts val="55"/>
              </a:spcBef>
            </a:pPr>
            <a:endParaRPr sz="1950" baseline="-19230" dirty="0">
              <a:latin typeface="Comic Sans MS"/>
              <a:cs typeface="Comic Sans MS"/>
            </a:endParaRPr>
          </a:p>
        </p:txBody>
      </p:sp>
    </p:spTree>
    <p:extLst>
      <p:ext uri="{BB962C8B-B14F-4D97-AF65-F5344CB8AC3E}">
        <p14:creationId xmlns:p14="http://schemas.microsoft.com/office/powerpoint/2010/main" val="98125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1478279"/>
            <a:ext cx="10075545" cy="4262755"/>
            <a:chOff x="309257" y="1478279"/>
            <a:chExt cx="10075545" cy="4262755"/>
          </a:xfrm>
        </p:grpSpPr>
        <p:pic>
          <p:nvPicPr>
            <p:cNvPr id="3" name="object 3"/>
            <p:cNvPicPr/>
            <p:nvPr/>
          </p:nvPicPr>
          <p:blipFill>
            <a:blip r:embed="rId2" cstate="print"/>
            <a:stretch>
              <a:fillRect/>
            </a:stretch>
          </p:blipFill>
          <p:spPr>
            <a:xfrm>
              <a:off x="309257" y="1478280"/>
              <a:ext cx="4481315" cy="3772661"/>
            </a:xfrm>
            <a:prstGeom prst="rect">
              <a:avLst/>
            </a:prstGeom>
          </p:spPr>
        </p:pic>
        <p:pic>
          <p:nvPicPr>
            <p:cNvPr id="4" name="object 4"/>
            <p:cNvPicPr/>
            <p:nvPr/>
          </p:nvPicPr>
          <p:blipFill>
            <a:blip r:embed="rId3" cstate="print"/>
            <a:stretch>
              <a:fillRect/>
            </a:stretch>
          </p:blipFill>
          <p:spPr>
            <a:xfrm>
              <a:off x="4750187" y="1478279"/>
              <a:ext cx="5634228" cy="4262628"/>
            </a:xfrm>
            <a:prstGeom prst="rect">
              <a:avLst/>
            </a:prstGeom>
          </p:spPr>
        </p:pic>
      </p:grpSp>
      <p:sp>
        <p:nvSpPr>
          <p:cNvPr id="5" name="object 5"/>
          <p:cNvSpPr txBox="1">
            <a:spLocks noGrp="1"/>
          </p:cNvSpPr>
          <p:nvPr>
            <p:ph type="title"/>
          </p:nvPr>
        </p:nvSpPr>
        <p:spPr>
          <a:xfrm>
            <a:off x="754514" y="311911"/>
            <a:ext cx="1917064"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Puntos</a:t>
            </a:r>
            <a:r>
              <a:rPr sz="1950" b="0" spc="-45" dirty="0">
                <a:solidFill>
                  <a:srgbClr val="FFFFFF"/>
                </a:solidFill>
                <a:latin typeface="Comic Sans MS"/>
                <a:cs typeface="Comic Sans MS"/>
              </a:rPr>
              <a:t> </a:t>
            </a:r>
            <a:r>
              <a:rPr sz="1950" b="0" spc="10" dirty="0">
                <a:solidFill>
                  <a:srgbClr val="FFFFFF"/>
                </a:solidFill>
                <a:latin typeface="Comic Sans MS"/>
                <a:cs typeface="Comic Sans MS"/>
              </a:rPr>
              <a:t>calientes</a:t>
            </a:r>
            <a:endParaRPr sz="1950">
              <a:latin typeface="Comic Sans MS"/>
              <a:cs typeface="Comic Sans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850900" y="867407"/>
            <a:ext cx="9372599" cy="493622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Diagénesis</a:t>
            </a:r>
            <a:r>
              <a:rPr sz="2200" b="1" spc="-5" dirty="0">
                <a:solidFill>
                  <a:srgbClr val="FFCC00"/>
                </a:solidFill>
                <a:latin typeface="Comic Sans MS"/>
                <a:cs typeface="Comic Sans MS"/>
              </a:rPr>
              <a:t>: </a:t>
            </a:r>
            <a:r>
              <a:rPr lang="es-ES" sz="1950" spc="10" dirty="0">
                <a:solidFill>
                  <a:srgbClr val="FFFFFF"/>
                </a:solidFill>
                <a:latin typeface="Comic Sans MS"/>
              </a:rPr>
              <a:t>por este término </a:t>
            </a:r>
            <a:r>
              <a:rPr lang="es-ES" sz="1950" spc="10" dirty="0">
                <a:solidFill>
                  <a:srgbClr val="FFFFFF"/>
                </a:solidFill>
                <a:latin typeface="Comic Sans MS"/>
                <a:cs typeface="Comic Sans MS"/>
              </a:rPr>
              <a:t>se entienden todos los cambios físicos, químicos y biológicos que tienen lugar después del depósito de los sedimentos, así como durante y después del momento en el que se convierten en roca sedimentaria. El enterramiento fomenta la diagénesis. La diagénesis incluye la litificación.</a:t>
            </a:r>
          </a:p>
          <a:p>
            <a:pPr marL="25400" marR="17780" indent="-635" algn="just">
              <a:lnSpc>
                <a:spcPct val="101800"/>
              </a:lnSpc>
              <a:spcBef>
                <a:spcPts val="55"/>
              </a:spcBef>
            </a:pPr>
            <a:r>
              <a:rPr lang="es-ES" sz="2200" b="1" spc="-5" dirty="0">
                <a:solidFill>
                  <a:srgbClr val="FFCC00"/>
                </a:solidFill>
                <a:latin typeface="Comic Sans MS"/>
              </a:rPr>
              <a:t>Litificación:</a:t>
            </a:r>
            <a:r>
              <a:rPr lang="es-ES" sz="1950" spc="10" dirty="0">
                <a:solidFill>
                  <a:srgbClr val="FFFFFF"/>
                </a:solidFill>
                <a:latin typeface="Comic Sans MS"/>
                <a:cs typeface="Comic Sans MS"/>
              </a:rPr>
              <a:t> los procesos mediante los cuales los sedimentos no consolidados se transforman en roca sedimentaria compacta. La mayoría de las rocas sedimentarias se </a:t>
            </a:r>
            <a:r>
              <a:rPr lang="es-ES" sz="1950" spc="10" dirty="0" err="1">
                <a:solidFill>
                  <a:srgbClr val="FFFFFF"/>
                </a:solidFill>
                <a:latin typeface="Comic Sans MS"/>
                <a:cs typeface="Comic Sans MS"/>
              </a:rPr>
              <a:t>litifican</a:t>
            </a:r>
            <a:r>
              <a:rPr lang="es-ES" sz="1950" spc="10" dirty="0">
                <a:solidFill>
                  <a:srgbClr val="FFFFFF"/>
                </a:solidFill>
                <a:latin typeface="Comic Sans MS"/>
                <a:cs typeface="Comic Sans MS"/>
              </a:rPr>
              <a:t> por medio de compactación o cementación, o ambas. Se produce compactación cuando el peso de los materiales suprayacentes comprime los sedimentos más profundos. La cementación, el proceso más importante por el cual los sedimentos se convierten en rocas sedimentarias, se</a:t>
            </a:r>
          </a:p>
          <a:p>
            <a:pPr marL="25400" marR="17780" indent="-635" algn="just">
              <a:lnSpc>
                <a:spcPct val="101800"/>
              </a:lnSpc>
              <a:spcBef>
                <a:spcPts val="55"/>
              </a:spcBef>
            </a:pPr>
            <a:r>
              <a:rPr lang="es-ES" sz="1950" spc="10" dirty="0">
                <a:solidFill>
                  <a:srgbClr val="FFFFFF"/>
                </a:solidFill>
                <a:latin typeface="Comic Sans MS"/>
                <a:cs typeface="Comic Sans MS"/>
              </a:rPr>
              <a:t>produce cuando los materiales cementantes solubles, como la calcita, la sílice y el óxido de hierro, precipitan entre los granos del sedimento, rellenando los espacios vacíos y aglutinando las partículas.</a:t>
            </a:r>
          </a:p>
          <a:p>
            <a:pPr marL="25400" marR="17780" indent="-635" algn="just">
              <a:lnSpc>
                <a:spcPct val="101800"/>
              </a:lnSpc>
              <a:spcBef>
                <a:spcPts val="55"/>
              </a:spcBef>
            </a:pPr>
            <a:endParaRPr lang="es-ES" sz="1950" spc="10" dirty="0">
              <a:solidFill>
                <a:srgbClr val="FFFFFF"/>
              </a:solidFill>
              <a:latin typeface="Comic Sans MS"/>
              <a:cs typeface="Comic Sans MS"/>
            </a:endParaRPr>
          </a:p>
          <a:p>
            <a:pPr marL="25400" marR="17780" indent="-635" algn="just">
              <a:lnSpc>
                <a:spcPct val="101800"/>
              </a:lnSpc>
              <a:spcBef>
                <a:spcPts val="55"/>
              </a:spcBef>
            </a:pPr>
            <a:endParaRPr lang="es-ES" sz="1950" spc="10" dirty="0">
              <a:solidFill>
                <a:srgbClr val="FFFFFF"/>
              </a:solidFill>
              <a:latin typeface="Comic Sans MS"/>
              <a:cs typeface="Comic Sans MS"/>
            </a:endParaRPr>
          </a:p>
          <a:p>
            <a:pPr marL="25400" marR="17780" indent="-635" algn="just">
              <a:lnSpc>
                <a:spcPct val="101800"/>
              </a:lnSpc>
              <a:spcBef>
                <a:spcPts val="55"/>
              </a:spcBef>
            </a:pPr>
            <a:endParaRPr sz="1950" baseline="-19230" dirty="0">
              <a:latin typeface="Comic Sans MS"/>
              <a:cs typeface="Comic Sans MS"/>
            </a:endParaRPr>
          </a:p>
        </p:txBody>
      </p:sp>
    </p:spTree>
    <p:extLst>
      <p:ext uri="{BB962C8B-B14F-4D97-AF65-F5344CB8AC3E}">
        <p14:creationId xmlns:p14="http://schemas.microsoft.com/office/powerpoint/2010/main" val="2789233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850900" y="867407"/>
            <a:ext cx="9372599" cy="5522024"/>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Detríticas</a:t>
            </a:r>
            <a:r>
              <a:rPr sz="2200" b="1" spc="-5" dirty="0">
                <a:solidFill>
                  <a:srgbClr val="FFCC00"/>
                </a:solidFill>
                <a:latin typeface="Comic Sans MS"/>
                <a:cs typeface="Comic Sans MS"/>
              </a:rPr>
              <a:t>: </a:t>
            </a:r>
            <a:r>
              <a:rPr lang="es-ES" sz="1950" spc="10" dirty="0">
                <a:solidFill>
                  <a:srgbClr val="FFFFFF"/>
                </a:solidFill>
                <a:latin typeface="Comic Sans MS"/>
              </a:rPr>
              <a:t>El tamaño de clasto es la base fundamental para distinguir entre sí las diversas rocas sedimentarias detríticas. El tamaño de los clastos de una roca detrítica indica la energía del medio que las transportó. Por ejemplo, la grava es movida por ríos de caudales rápidos, mientras que se necesita menos energía para transportar la arena. Entre las rocas sedimentarias detríticas se incluye la lutita (partículas del tamaño del limo y la arcilla), la arenisca y el</a:t>
            </a:r>
          </a:p>
          <a:p>
            <a:pPr marL="25400" marR="17780" indent="-635" algn="just">
              <a:lnSpc>
                <a:spcPct val="101800"/>
              </a:lnSpc>
              <a:spcBef>
                <a:spcPts val="55"/>
              </a:spcBef>
            </a:pPr>
            <a:r>
              <a:rPr lang="es-ES" sz="1950" spc="10" dirty="0">
                <a:solidFill>
                  <a:srgbClr val="FFFFFF"/>
                </a:solidFill>
                <a:latin typeface="Comic Sans MS"/>
              </a:rPr>
              <a:t>conglomerado (cantos redondeados del tamaño de la grava) o la brecha (cantos angulosos del tamaño de la grava).</a:t>
            </a:r>
          </a:p>
          <a:p>
            <a:pPr marL="25400" marR="17780" indent="-635" algn="just">
              <a:lnSpc>
                <a:spcPct val="101800"/>
              </a:lnSpc>
              <a:spcBef>
                <a:spcPts val="55"/>
              </a:spcBef>
            </a:pPr>
            <a:r>
              <a:rPr lang="es-ES" sz="2200" b="1" spc="-5" dirty="0">
                <a:solidFill>
                  <a:srgbClr val="FFCC00"/>
                </a:solidFill>
                <a:latin typeface="Comic Sans MS"/>
              </a:rPr>
              <a:t>Precipitadas:</a:t>
            </a:r>
            <a:r>
              <a:rPr lang="es-ES" sz="1950" spc="10" dirty="0">
                <a:solidFill>
                  <a:srgbClr val="FFFFFF"/>
                </a:solidFill>
                <a:latin typeface="Comic Sans MS"/>
                <a:cs typeface="Comic Sans MS"/>
              </a:rPr>
              <a:t> La precipitación de los sedimentos químicos se produce de dos maneras: (1) por procesos inorgánicos como la evaporación y la actividad química, o por (2) procesos orgánicos de organismos acuáticos que producen sedimentos de origen bioquímico. La caliza, la roca sedimentaria química más abundante, se compone del mineral calcita (CaCO3) y se forma o bien por medios inorgánicos o como consecuencia de procesos bioquímicos. Entre las calizas inorgánicas se cuentan el travertino, que normalmente se observa en las cuevas, y la caliza oolítica, que consiste en pequeños granos esféricos de carbonato cálcico</a:t>
            </a:r>
          </a:p>
          <a:p>
            <a:pPr marL="25400" marR="17780" indent="-635" algn="just">
              <a:lnSpc>
                <a:spcPct val="101800"/>
              </a:lnSpc>
              <a:spcBef>
                <a:spcPts val="55"/>
              </a:spcBef>
            </a:pPr>
            <a:endParaRPr sz="1950" baseline="-19230" dirty="0">
              <a:latin typeface="Comic Sans MS"/>
              <a:cs typeface="Comic Sans MS"/>
            </a:endParaRPr>
          </a:p>
        </p:txBody>
      </p:sp>
    </p:spTree>
    <p:extLst>
      <p:ext uri="{BB962C8B-B14F-4D97-AF65-F5344CB8AC3E}">
        <p14:creationId xmlns:p14="http://schemas.microsoft.com/office/powerpoint/2010/main" val="1481895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850900" y="867407"/>
            <a:ext cx="9372599" cy="396121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Detríticas</a:t>
            </a:r>
            <a:r>
              <a:rPr sz="2200" b="1" spc="-5" dirty="0">
                <a:solidFill>
                  <a:srgbClr val="FFCC00"/>
                </a:solidFill>
                <a:latin typeface="Comic Sans MS"/>
                <a:cs typeface="Comic Sans MS"/>
              </a:rPr>
              <a:t>:</a:t>
            </a:r>
            <a:r>
              <a:rPr lang="es-ES" sz="2200" b="1" spc="-5" dirty="0">
                <a:solidFill>
                  <a:srgbClr val="FFCC00"/>
                </a:solidFill>
                <a:latin typeface="Comic Sans MS"/>
                <a:cs typeface="Comic Sans MS"/>
              </a:rPr>
              <a:t> ¿lutita o limolita?</a:t>
            </a:r>
            <a:endParaRPr lang="es-ES" sz="1950" spc="10" dirty="0">
              <a:solidFill>
                <a:srgbClr val="FFFFFF"/>
              </a:solidFill>
              <a:latin typeface="Comic Sans MS"/>
              <a:cs typeface="Comic Sans MS"/>
            </a:endParaRPr>
          </a:p>
          <a:p>
            <a:pPr marL="25400" marR="17780" indent="-635" algn="just">
              <a:lnSpc>
                <a:spcPct val="101800"/>
              </a:lnSpc>
              <a:spcBef>
                <a:spcPts val="55"/>
              </a:spcBef>
            </a:pPr>
            <a:endParaRPr lang="es-ES" sz="1950" baseline="-19230" dirty="0">
              <a:latin typeface="Comic Sans MS"/>
              <a:cs typeface="Comic Sans MS"/>
            </a:endParaRPr>
          </a:p>
          <a:p>
            <a:pPr marL="25400" marR="17780" indent="-635" algn="just">
              <a:lnSpc>
                <a:spcPct val="101800"/>
              </a:lnSpc>
              <a:spcBef>
                <a:spcPts val="55"/>
              </a:spcBef>
            </a:pPr>
            <a:r>
              <a:rPr lang="es-ES" sz="1950" spc="10" dirty="0">
                <a:solidFill>
                  <a:srgbClr val="FFFFFF"/>
                </a:solidFill>
                <a:latin typeface="Comic Sans MS"/>
              </a:rPr>
              <a:t>Es</a:t>
            </a:r>
            <a:r>
              <a:rPr lang="es-ES" sz="1950" baseline="-19230" dirty="0">
                <a:latin typeface="Comic Sans MS"/>
                <a:cs typeface="Comic Sans MS"/>
              </a:rPr>
              <a:t> </a:t>
            </a:r>
            <a:r>
              <a:rPr lang="es-ES" sz="1950" spc="10" dirty="0">
                <a:solidFill>
                  <a:srgbClr val="FFFFFF"/>
                </a:solidFill>
                <a:latin typeface="Comic Sans MS"/>
              </a:rPr>
              <a:t>común aplicar el término lutita a todas las rocas sedimentarias de grano fino, en especial en un contexto no técnico. Sin embargo, hay que tener en cuenta que hay un uso más restringido del término. En este último, la lutita físil (</a:t>
            </a:r>
            <a:r>
              <a:rPr lang="es-ES" sz="1950" spc="10" dirty="0" err="1">
                <a:solidFill>
                  <a:srgbClr val="FFFFFF"/>
                </a:solidFill>
                <a:latin typeface="Comic Sans MS"/>
              </a:rPr>
              <a:t>shale</a:t>
            </a:r>
            <a:r>
              <a:rPr lang="es-ES" sz="1950" spc="10" dirty="0">
                <a:solidFill>
                  <a:srgbClr val="FFFFFF"/>
                </a:solidFill>
                <a:latin typeface="Comic Sans MS"/>
              </a:rPr>
              <a:t>) debe mostrar capacidad para escindirse en capas finas a lo largo de planos espaciales próximos y bien desarrollados. Esta propiedad se denomina fisilidad (</a:t>
            </a:r>
            <a:r>
              <a:rPr lang="es-ES" sz="1950" spc="10" dirty="0" err="1">
                <a:solidFill>
                  <a:srgbClr val="FFFFFF"/>
                </a:solidFill>
                <a:latin typeface="Comic Sans MS"/>
              </a:rPr>
              <a:t>fissilis</a:t>
            </a:r>
            <a:r>
              <a:rPr lang="es-ES" sz="1950" spc="10" dirty="0">
                <a:solidFill>
                  <a:srgbClr val="FFFFFF"/>
                </a:solidFill>
                <a:latin typeface="Comic Sans MS"/>
              </a:rPr>
              <a:t> = “lo que se puede agrietar o separar”). Si la roca se rompe en fragmentos o bloques, se aplica el nombre de lutita no físil (</a:t>
            </a:r>
            <a:r>
              <a:rPr lang="es-ES" sz="1950" spc="10" dirty="0" err="1">
                <a:solidFill>
                  <a:srgbClr val="FFFFFF"/>
                </a:solidFill>
                <a:latin typeface="Comic Sans MS"/>
              </a:rPr>
              <a:t>mudstone</a:t>
            </a:r>
            <a:r>
              <a:rPr lang="es-ES" sz="1950" spc="10" dirty="0">
                <a:solidFill>
                  <a:srgbClr val="FFFFFF"/>
                </a:solidFill>
                <a:latin typeface="Comic Sans MS"/>
              </a:rPr>
              <a:t>). Otra roca sedimentaria de grano fino que, como esta última, suele agruparse con la lutita pero carece de fisilidad es la limolita, compuesta fundamentalmente por clastos de tamaño limo, que contiene menos clastos de tamaño arcilla que las lutitas.</a:t>
            </a:r>
            <a:endParaRPr sz="1950" spc="10" dirty="0">
              <a:solidFill>
                <a:srgbClr val="FFFFFF"/>
              </a:solidFill>
              <a:latin typeface="Comic Sans MS"/>
            </a:endParaRPr>
          </a:p>
        </p:txBody>
      </p:sp>
    </p:spTree>
    <p:extLst>
      <p:ext uri="{BB962C8B-B14F-4D97-AF65-F5344CB8AC3E}">
        <p14:creationId xmlns:p14="http://schemas.microsoft.com/office/powerpoint/2010/main" val="1735575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850900" y="349250"/>
            <a:ext cx="9372599" cy="336952"/>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Detríticas</a:t>
            </a:r>
            <a:r>
              <a:rPr sz="2200" b="1" spc="-5" dirty="0">
                <a:solidFill>
                  <a:srgbClr val="FFCC00"/>
                </a:solidFill>
                <a:latin typeface="Comic Sans MS"/>
                <a:cs typeface="Comic Sans MS"/>
              </a:rPr>
              <a:t>:</a:t>
            </a:r>
            <a:r>
              <a:rPr lang="es-ES" sz="2200" b="1" spc="-5" dirty="0">
                <a:solidFill>
                  <a:srgbClr val="FFCC00"/>
                </a:solidFill>
                <a:latin typeface="Comic Sans MS"/>
                <a:cs typeface="Comic Sans MS"/>
              </a:rPr>
              <a:t> conglomerados y brechas</a:t>
            </a:r>
            <a:endParaRPr sz="1950" baseline="-19230" dirty="0">
              <a:latin typeface="Comic Sans MS"/>
              <a:cs typeface="Comic Sans MS"/>
            </a:endParaRPr>
          </a:p>
        </p:txBody>
      </p:sp>
      <p:pic>
        <p:nvPicPr>
          <p:cNvPr id="7" name="Imagen 6">
            <a:extLst>
              <a:ext uri="{FF2B5EF4-FFF2-40B4-BE49-F238E27FC236}">
                <a16:creationId xmlns:a16="http://schemas.microsoft.com/office/drawing/2014/main" id="{6F00F7B4-4BD5-9297-2C81-136127335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1111250"/>
            <a:ext cx="3733800" cy="5163145"/>
          </a:xfrm>
          <a:prstGeom prst="rect">
            <a:avLst/>
          </a:prstGeom>
        </p:spPr>
      </p:pic>
      <p:pic>
        <p:nvPicPr>
          <p:cNvPr id="9" name="Imagen 8">
            <a:extLst>
              <a:ext uri="{FF2B5EF4-FFF2-40B4-BE49-F238E27FC236}">
                <a16:creationId xmlns:a16="http://schemas.microsoft.com/office/drawing/2014/main" id="{2BC4D079-0D60-21FE-77E2-F698EF85C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199" y="1056790"/>
            <a:ext cx="3848101" cy="5184387"/>
          </a:xfrm>
          <a:prstGeom prst="rect">
            <a:avLst/>
          </a:prstGeom>
        </p:spPr>
      </p:pic>
    </p:spTree>
    <p:extLst>
      <p:ext uri="{BB962C8B-B14F-4D97-AF65-F5344CB8AC3E}">
        <p14:creationId xmlns:p14="http://schemas.microsoft.com/office/powerpoint/2010/main" val="4181620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60400" y="173058"/>
            <a:ext cx="9372599" cy="777008"/>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rPr>
              <a:t>Químicas orgánicas-formación del carbón:</a:t>
            </a:r>
            <a:r>
              <a:rPr lang="es-ES" sz="1950" spc="10" dirty="0">
                <a:solidFill>
                  <a:srgbClr val="FFFFFF"/>
                </a:solidFill>
                <a:latin typeface="Comic Sans MS"/>
                <a:cs typeface="Comic Sans MS"/>
              </a:rPr>
              <a:t> </a:t>
            </a:r>
          </a:p>
          <a:p>
            <a:pPr marL="25400" marR="17780" indent="-635" algn="just">
              <a:lnSpc>
                <a:spcPct val="101800"/>
              </a:lnSpc>
              <a:spcBef>
                <a:spcPts val="55"/>
              </a:spcBef>
            </a:pPr>
            <a:endParaRPr lang="es-ES" sz="1950" baseline="-19230" dirty="0">
              <a:latin typeface="Comic Sans MS"/>
              <a:cs typeface="Comic Sans MS"/>
            </a:endParaRPr>
          </a:p>
          <a:p>
            <a:pPr marL="25400" marR="17780" indent="-635" algn="just">
              <a:lnSpc>
                <a:spcPct val="101800"/>
              </a:lnSpc>
              <a:spcBef>
                <a:spcPts val="55"/>
              </a:spcBef>
            </a:pPr>
            <a:endParaRPr sz="1950" baseline="-19230" dirty="0">
              <a:latin typeface="Comic Sans MS"/>
              <a:cs typeface="Comic Sans MS"/>
            </a:endParaRPr>
          </a:p>
        </p:txBody>
      </p:sp>
      <p:pic>
        <p:nvPicPr>
          <p:cNvPr id="5" name="Imagen 4">
            <a:extLst>
              <a:ext uri="{FF2B5EF4-FFF2-40B4-BE49-F238E27FC236}">
                <a16:creationId xmlns:a16="http://schemas.microsoft.com/office/drawing/2014/main" id="{2A96705E-990E-4F26-9B84-BD282BE42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0" y="721123"/>
            <a:ext cx="6066595" cy="6628510"/>
          </a:xfrm>
          <a:prstGeom prst="rect">
            <a:avLst/>
          </a:prstGeom>
        </p:spPr>
      </p:pic>
    </p:spTree>
    <p:extLst>
      <p:ext uri="{BB962C8B-B14F-4D97-AF65-F5344CB8AC3E}">
        <p14:creationId xmlns:p14="http://schemas.microsoft.com/office/powerpoint/2010/main" val="759327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622300" y="867407"/>
            <a:ext cx="9601199" cy="4922630"/>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Ambientes sedimentarios: </a:t>
            </a:r>
            <a:r>
              <a:rPr lang="es-ES" sz="1950" spc="10" dirty="0">
                <a:solidFill>
                  <a:srgbClr val="FFFFFF"/>
                </a:solidFill>
                <a:latin typeface="Comic Sans MS"/>
              </a:rPr>
              <a:t>Los ambientes sedimentarios son aquellos lugares</a:t>
            </a:r>
          </a:p>
          <a:p>
            <a:pPr marL="25400" marR="17780" indent="-635" algn="just">
              <a:lnSpc>
                <a:spcPct val="101800"/>
              </a:lnSpc>
              <a:spcBef>
                <a:spcPts val="55"/>
              </a:spcBef>
            </a:pPr>
            <a:r>
              <a:rPr lang="es-ES" sz="1950" spc="10" dirty="0">
                <a:solidFill>
                  <a:srgbClr val="FFFFFF"/>
                </a:solidFill>
                <a:latin typeface="Comic Sans MS"/>
              </a:rPr>
              <a:t>donde se acumulan los sedimentos. Se agrupan en continentales, marinos y de transición (líneas de costa).</a:t>
            </a:r>
          </a:p>
          <a:p>
            <a:pPr marL="25400" marR="17780" indent="-635" algn="just">
              <a:lnSpc>
                <a:spcPct val="101800"/>
              </a:lnSpc>
              <a:spcBef>
                <a:spcPts val="55"/>
              </a:spcBef>
            </a:pPr>
            <a:r>
              <a:rPr lang="es-ES" sz="1950" spc="10" dirty="0">
                <a:solidFill>
                  <a:srgbClr val="FFFFFF"/>
                </a:solidFill>
                <a:latin typeface="Comic Sans MS"/>
              </a:rPr>
              <a:t>Cada uno se caracteriza por ciertas condiciones físicas, químicas y biológicas. Dado que el sedimento contiene pistas sobre el ambiente en el cual se depositó,</a:t>
            </a:r>
          </a:p>
          <a:p>
            <a:pPr marL="25400" marR="17780" indent="-635" algn="just">
              <a:lnSpc>
                <a:spcPct val="101800"/>
              </a:lnSpc>
              <a:spcBef>
                <a:spcPts val="55"/>
              </a:spcBef>
            </a:pPr>
            <a:r>
              <a:rPr lang="es-ES" sz="1950" spc="10" dirty="0">
                <a:solidFill>
                  <a:srgbClr val="FFFFFF"/>
                </a:solidFill>
                <a:latin typeface="Comic Sans MS"/>
              </a:rPr>
              <a:t>las rocas sedimentarias son importantes para la interpretación de la historia de la Tierra.</a:t>
            </a:r>
          </a:p>
          <a:p>
            <a:pPr marL="25400" marR="17780" indent="-635" algn="just">
              <a:lnSpc>
                <a:spcPct val="101800"/>
              </a:lnSpc>
              <a:spcBef>
                <a:spcPts val="55"/>
              </a:spcBef>
            </a:pPr>
            <a:r>
              <a:rPr lang="es-ES" sz="2200" b="1" spc="-5" dirty="0">
                <a:solidFill>
                  <a:srgbClr val="FFCC00"/>
                </a:solidFill>
                <a:latin typeface="Comic Sans MS"/>
              </a:rPr>
              <a:t>Estratos y otras estructuras sedimentarias:</a:t>
            </a:r>
            <a:r>
              <a:rPr lang="es-ES" sz="1950" spc="10" dirty="0">
                <a:solidFill>
                  <a:srgbClr val="FFFFFF"/>
                </a:solidFill>
                <a:latin typeface="Comic Sans MS"/>
                <a:cs typeface="Comic Sans MS"/>
              </a:rPr>
              <a:t> Las rocas sedimentarias son particularmente importantes para interpretar la historia de la Tierra porque, conforme se acumula una capa sobre otra de sedimento, cada una de ellas registra la naturaleza del ambiente en el cual se depositó el sedimento. Estas capas, denominadas estratos, son probablemente el rasgo más característico de las rocas sedimentarias. Otras características de algunas rocas sedimentarias, como las rizaduras, las grietas de desecación, la estratificación cruzada y los fósiles, dan también pistas sobre los ambientes del pasado.</a:t>
            </a:r>
          </a:p>
          <a:p>
            <a:pPr marL="25400" marR="17780" indent="-635" algn="just">
              <a:lnSpc>
                <a:spcPct val="101800"/>
              </a:lnSpc>
              <a:spcBef>
                <a:spcPts val="55"/>
              </a:spcBef>
            </a:pPr>
            <a:endParaRPr sz="1950" baseline="-19230" dirty="0">
              <a:latin typeface="Comic Sans MS"/>
              <a:cs typeface="Comic Sans MS"/>
            </a:endParaRPr>
          </a:p>
        </p:txBody>
      </p:sp>
    </p:spTree>
    <p:extLst>
      <p:ext uri="{BB962C8B-B14F-4D97-AF65-F5344CB8AC3E}">
        <p14:creationId xmlns:p14="http://schemas.microsoft.com/office/powerpoint/2010/main" val="1933341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98500" y="226081"/>
            <a:ext cx="9601199" cy="56015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Ambientes sedimentarios y su efecto en la geomorfología:</a:t>
            </a:r>
          </a:p>
          <a:p>
            <a:pPr marL="25400" marR="17780" indent="-635" algn="just">
              <a:lnSpc>
                <a:spcPct val="101800"/>
              </a:lnSpc>
              <a:spcBef>
                <a:spcPts val="55"/>
              </a:spcBef>
            </a:pPr>
            <a:endParaRPr sz="1950" baseline="-19230" dirty="0">
              <a:latin typeface="Comic Sans MS"/>
              <a:cs typeface="Comic Sans MS"/>
            </a:endParaRPr>
          </a:p>
        </p:txBody>
      </p:sp>
      <p:pic>
        <p:nvPicPr>
          <p:cNvPr id="5" name="Imagen 4">
            <a:extLst>
              <a:ext uri="{FF2B5EF4-FFF2-40B4-BE49-F238E27FC236}">
                <a16:creationId xmlns:a16="http://schemas.microsoft.com/office/drawing/2014/main" id="{95071E2D-25D2-D852-CCEE-F007B0F5D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1" y="599544"/>
            <a:ext cx="5943599" cy="6840746"/>
          </a:xfrm>
          <a:prstGeom prst="rect">
            <a:avLst/>
          </a:prstGeom>
        </p:spPr>
      </p:pic>
    </p:spTree>
    <p:extLst>
      <p:ext uri="{BB962C8B-B14F-4D97-AF65-F5344CB8AC3E}">
        <p14:creationId xmlns:p14="http://schemas.microsoft.com/office/powerpoint/2010/main" val="821877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98500" y="226081"/>
            <a:ext cx="9601199" cy="56015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Ambientes sedimentarios y su efecto en la geomorfología:</a:t>
            </a:r>
          </a:p>
          <a:p>
            <a:pPr marL="25400" marR="17780" indent="-635" algn="just">
              <a:lnSpc>
                <a:spcPct val="101800"/>
              </a:lnSpc>
              <a:spcBef>
                <a:spcPts val="55"/>
              </a:spcBef>
            </a:pPr>
            <a:endParaRPr sz="1950" baseline="-19230" dirty="0">
              <a:latin typeface="Comic Sans MS"/>
              <a:cs typeface="Comic Sans MS"/>
            </a:endParaRPr>
          </a:p>
        </p:txBody>
      </p:sp>
      <p:pic>
        <p:nvPicPr>
          <p:cNvPr id="3" name="Imagen 2">
            <a:extLst>
              <a:ext uri="{FF2B5EF4-FFF2-40B4-BE49-F238E27FC236}">
                <a16:creationId xmlns:a16="http://schemas.microsoft.com/office/drawing/2014/main" id="{09ACCE61-B1E9-5E11-8E03-878820DAB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100" y="613061"/>
            <a:ext cx="6019800" cy="6724738"/>
          </a:xfrm>
          <a:prstGeom prst="rect">
            <a:avLst/>
          </a:prstGeom>
        </p:spPr>
      </p:pic>
    </p:spTree>
    <p:extLst>
      <p:ext uri="{BB962C8B-B14F-4D97-AF65-F5344CB8AC3E}">
        <p14:creationId xmlns:p14="http://schemas.microsoft.com/office/powerpoint/2010/main" val="83620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622300" y="867407"/>
            <a:ext cx="9601199" cy="56015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a:solidFill>
                  <a:srgbClr val="FFCC00"/>
                </a:solidFill>
                <a:latin typeface="Comic Sans MS"/>
                <a:cs typeface="Comic Sans MS"/>
              </a:rPr>
              <a:t>Facies sedimentarias: </a:t>
            </a:r>
          </a:p>
          <a:p>
            <a:pPr marL="25400" marR="17780" indent="-635" algn="just">
              <a:lnSpc>
                <a:spcPct val="101800"/>
              </a:lnSpc>
              <a:spcBef>
                <a:spcPts val="55"/>
              </a:spcBef>
            </a:pPr>
            <a:endParaRPr sz="1950" baseline="-19230" dirty="0">
              <a:latin typeface="Comic Sans MS"/>
              <a:cs typeface="Comic Sans MS"/>
            </a:endParaRPr>
          </a:p>
        </p:txBody>
      </p:sp>
      <p:pic>
        <p:nvPicPr>
          <p:cNvPr id="7" name="Imagen 6">
            <a:extLst>
              <a:ext uri="{FF2B5EF4-FFF2-40B4-BE49-F238E27FC236}">
                <a16:creationId xmlns:a16="http://schemas.microsoft.com/office/drawing/2014/main" id="{E1C444F9-1A3E-ACC8-B29E-D99BFDF18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50" y="2430274"/>
            <a:ext cx="10116250" cy="2721386"/>
          </a:xfrm>
          <a:prstGeom prst="rect">
            <a:avLst/>
          </a:prstGeom>
        </p:spPr>
      </p:pic>
    </p:spTree>
    <p:extLst>
      <p:ext uri="{BB962C8B-B14F-4D97-AF65-F5344CB8AC3E}">
        <p14:creationId xmlns:p14="http://schemas.microsoft.com/office/powerpoint/2010/main" val="2274063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7888" y="231893"/>
            <a:ext cx="5177411" cy="351378"/>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ROCAS</a:t>
            </a:r>
            <a:r>
              <a:rPr spc="-60" dirty="0">
                <a:solidFill>
                  <a:srgbClr val="FFFFFF"/>
                </a:solidFill>
              </a:rPr>
              <a:t> </a:t>
            </a:r>
            <a:r>
              <a:rPr lang="es-ES" spc="-5" dirty="0">
                <a:solidFill>
                  <a:srgbClr val="FFFFFF"/>
                </a:solidFill>
              </a:rPr>
              <a:t>SEDIMENTARIAS</a:t>
            </a:r>
            <a:endParaRPr spc="-5" dirty="0">
              <a:solidFill>
                <a:srgbClr val="FFFFFF"/>
              </a:solidFill>
            </a:endParaRPr>
          </a:p>
        </p:txBody>
      </p:sp>
      <p:sp>
        <p:nvSpPr>
          <p:cNvPr id="4" name="object 4"/>
          <p:cNvSpPr txBox="1"/>
          <p:nvPr/>
        </p:nvSpPr>
        <p:spPr>
          <a:xfrm>
            <a:off x="622300" y="867407"/>
            <a:ext cx="9601199" cy="560153"/>
          </a:xfrm>
          <a:prstGeom prst="rect">
            <a:avLst/>
          </a:prstGeom>
        </p:spPr>
        <p:txBody>
          <a:bodyPr vert="horz" wrap="square" lIns="0" tIns="6985" rIns="0" bIns="0" rtlCol="0">
            <a:spAutoFit/>
          </a:bodyPr>
          <a:lstStyle/>
          <a:p>
            <a:pPr marL="25400" marR="17780" indent="-635" algn="just">
              <a:lnSpc>
                <a:spcPct val="101800"/>
              </a:lnSpc>
              <a:spcBef>
                <a:spcPts val="55"/>
              </a:spcBef>
            </a:pPr>
            <a:r>
              <a:rPr lang="es-ES" sz="2200" b="1" spc="-5" dirty="0" err="1">
                <a:solidFill>
                  <a:srgbClr val="FFCC00"/>
                </a:solidFill>
                <a:latin typeface="Comic Sans MS"/>
                <a:cs typeface="Comic Sans MS"/>
              </a:rPr>
              <a:t>Turbiditas</a:t>
            </a:r>
            <a:r>
              <a:rPr lang="es-ES" sz="2200" b="1" spc="-5" dirty="0">
                <a:solidFill>
                  <a:srgbClr val="FFCC00"/>
                </a:solidFill>
                <a:latin typeface="Comic Sans MS"/>
                <a:cs typeface="Comic Sans MS"/>
              </a:rPr>
              <a:t>: </a:t>
            </a:r>
          </a:p>
          <a:p>
            <a:pPr marL="25400" marR="17780" indent="-635" algn="just">
              <a:lnSpc>
                <a:spcPct val="101800"/>
              </a:lnSpc>
              <a:spcBef>
                <a:spcPts val="55"/>
              </a:spcBef>
            </a:pPr>
            <a:endParaRPr sz="1950" baseline="-19230" dirty="0">
              <a:latin typeface="Comic Sans MS"/>
              <a:cs typeface="Comic Sans MS"/>
            </a:endParaRPr>
          </a:p>
        </p:txBody>
      </p:sp>
      <p:pic>
        <p:nvPicPr>
          <p:cNvPr id="5" name="Imagen 4">
            <a:extLst>
              <a:ext uri="{FF2B5EF4-FFF2-40B4-BE49-F238E27FC236}">
                <a16:creationId xmlns:a16="http://schemas.microsoft.com/office/drawing/2014/main" id="{A340E6BB-29FE-5653-DB37-71092EED8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1408167"/>
            <a:ext cx="9296399" cy="5821008"/>
          </a:xfrm>
          <a:prstGeom prst="rect">
            <a:avLst/>
          </a:prstGeom>
        </p:spPr>
      </p:pic>
    </p:spTree>
    <p:extLst>
      <p:ext uri="{BB962C8B-B14F-4D97-AF65-F5344CB8AC3E}">
        <p14:creationId xmlns:p14="http://schemas.microsoft.com/office/powerpoint/2010/main" val="3159913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9125" y="842772"/>
            <a:ext cx="7221220" cy="647700"/>
          </a:xfrm>
          <a:prstGeom prst="rect">
            <a:avLst/>
          </a:prstGeom>
          <a:solidFill>
            <a:srgbClr val="003366"/>
          </a:solidFill>
        </p:spPr>
        <p:txBody>
          <a:bodyPr vert="horz" wrap="square" lIns="0" tIns="46990" rIns="0" bIns="0" rtlCol="0">
            <a:spAutoFit/>
          </a:bodyPr>
          <a:lstStyle/>
          <a:p>
            <a:pPr marL="1533525" marR="501650" indent="-1024890">
              <a:lnSpc>
                <a:spcPts val="2150"/>
              </a:lnSpc>
              <a:spcBef>
                <a:spcPts val="370"/>
              </a:spcBef>
            </a:pPr>
            <a:r>
              <a:rPr sz="1950" spc="15" dirty="0">
                <a:solidFill>
                  <a:srgbClr val="FFFFFF"/>
                </a:solidFill>
                <a:latin typeface="Comic Sans MS"/>
                <a:cs typeface="Comic Sans MS"/>
              </a:rPr>
              <a:t>Masa </a:t>
            </a:r>
            <a:r>
              <a:rPr sz="1950" spc="10" dirty="0">
                <a:solidFill>
                  <a:srgbClr val="FFFFFF"/>
                </a:solidFill>
                <a:latin typeface="Comic Sans MS"/>
                <a:cs typeface="Comic Sans MS"/>
              </a:rPr>
              <a:t>silicatada fundida contenida </a:t>
            </a:r>
            <a:r>
              <a:rPr sz="1950" spc="15" dirty="0">
                <a:solidFill>
                  <a:srgbClr val="FFFFFF"/>
                </a:solidFill>
                <a:latin typeface="Comic Sans MS"/>
                <a:cs typeface="Comic Sans MS"/>
              </a:rPr>
              <a:t>en </a:t>
            </a:r>
            <a:r>
              <a:rPr sz="1950" spc="10" dirty="0">
                <a:solidFill>
                  <a:srgbClr val="FFFFFF"/>
                </a:solidFill>
                <a:latin typeface="Comic Sans MS"/>
                <a:cs typeface="Comic Sans MS"/>
              </a:rPr>
              <a:t>el interior </a:t>
            </a:r>
            <a:r>
              <a:rPr sz="1950" spc="15" dirty="0">
                <a:solidFill>
                  <a:srgbClr val="FFFFFF"/>
                </a:solidFill>
                <a:latin typeface="Comic Sans MS"/>
                <a:cs typeface="Comic Sans MS"/>
              </a:rPr>
              <a:t>de </a:t>
            </a:r>
            <a:r>
              <a:rPr sz="1950" spc="5" dirty="0">
                <a:solidFill>
                  <a:srgbClr val="FFFFFF"/>
                </a:solidFill>
                <a:latin typeface="Comic Sans MS"/>
                <a:cs typeface="Comic Sans MS"/>
              </a:rPr>
              <a:t>la </a:t>
            </a:r>
            <a:r>
              <a:rPr sz="1950" spc="-570" dirty="0">
                <a:solidFill>
                  <a:srgbClr val="FFFFFF"/>
                </a:solidFill>
                <a:latin typeface="Comic Sans MS"/>
                <a:cs typeface="Comic Sans MS"/>
              </a:rPr>
              <a:t> </a:t>
            </a:r>
            <a:r>
              <a:rPr sz="1950" spc="10" dirty="0">
                <a:solidFill>
                  <a:srgbClr val="FFFFFF"/>
                </a:solidFill>
                <a:latin typeface="Comic Sans MS"/>
                <a:cs typeface="Comic Sans MS"/>
              </a:rPr>
              <a:t>corteza </a:t>
            </a:r>
            <a:r>
              <a:rPr sz="1950" spc="15" dirty="0">
                <a:solidFill>
                  <a:srgbClr val="FFFFFF"/>
                </a:solidFill>
                <a:latin typeface="Comic Sans MS"/>
                <a:cs typeface="Comic Sans MS"/>
              </a:rPr>
              <a:t>o</a:t>
            </a:r>
            <a:r>
              <a:rPr sz="1950" spc="10" dirty="0">
                <a:solidFill>
                  <a:srgbClr val="FFFFFF"/>
                </a:solidFill>
                <a:latin typeface="Comic Sans MS"/>
                <a:cs typeface="Comic Sans MS"/>
              </a:rPr>
              <a:t> parte superior del</a:t>
            </a:r>
            <a:r>
              <a:rPr sz="1950" spc="5" dirty="0">
                <a:solidFill>
                  <a:srgbClr val="FFFFFF"/>
                </a:solidFill>
                <a:latin typeface="Comic Sans MS"/>
                <a:cs typeface="Comic Sans MS"/>
              </a:rPr>
              <a:t> </a:t>
            </a:r>
            <a:r>
              <a:rPr sz="1950" spc="10" dirty="0">
                <a:solidFill>
                  <a:srgbClr val="FFFFFF"/>
                </a:solidFill>
                <a:latin typeface="Comic Sans MS"/>
                <a:cs typeface="Comic Sans MS"/>
              </a:rPr>
              <a:t>manto.</a:t>
            </a:r>
            <a:endParaRPr sz="1950">
              <a:latin typeface="Comic Sans MS"/>
              <a:cs typeface="Comic Sans MS"/>
            </a:endParaRPr>
          </a:p>
        </p:txBody>
      </p:sp>
      <p:sp>
        <p:nvSpPr>
          <p:cNvPr id="3" name="object 3"/>
          <p:cNvSpPr txBox="1">
            <a:spLocks noGrp="1"/>
          </p:cNvSpPr>
          <p:nvPr>
            <p:ph type="title"/>
          </p:nvPr>
        </p:nvSpPr>
        <p:spPr>
          <a:xfrm>
            <a:off x="913753" y="233435"/>
            <a:ext cx="957580"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Magmas</a:t>
            </a:r>
            <a:endParaRPr sz="1950">
              <a:latin typeface="Comic Sans MS"/>
              <a:cs typeface="Comic Sans MS"/>
            </a:endParaRPr>
          </a:p>
        </p:txBody>
      </p:sp>
      <p:sp>
        <p:nvSpPr>
          <p:cNvPr id="4" name="object 4"/>
          <p:cNvSpPr txBox="1"/>
          <p:nvPr/>
        </p:nvSpPr>
        <p:spPr>
          <a:xfrm>
            <a:off x="1329037" y="1795547"/>
            <a:ext cx="8276590" cy="3886200"/>
          </a:xfrm>
          <a:prstGeom prst="rect">
            <a:avLst/>
          </a:prstGeom>
        </p:spPr>
        <p:txBody>
          <a:bodyPr vert="horz" wrap="square" lIns="0" tIns="17145" rIns="0" bIns="0" rtlCol="0">
            <a:spAutoFit/>
          </a:bodyPr>
          <a:lstStyle/>
          <a:p>
            <a:pPr marL="121920" algn="ctr">
              <a:lnSpc>
                <a:spcPct val="100000"/>
              </a:lnSpc>
              <a:spcBef>
                <a:spcPts val="135"/>
              </a:spcBef>
            </a:pPr>
            <a:r>
              <a:rPr sz="1950" b="1" spc="10" dirty="0">
                <a:solidFill>
                  <a:srgbClr val="FFFFFF"/>
                </a:solidFill>
                <a:latin typeface="Comic Sans MS"/>
                <a:cs typeface="Comic Sans MS"/>
              </a:rPr>
              <a:t>Características</a:t>
            </a:r>
            <a:r>
              <a:rPr sz="1950" b="1" dirty="0">
                <a:solidFill>
                  <a:srgbClr val="FFFFFF"/>
                </a:solidFill>
                <a:latin typeface="Comic Sans MS"/>
                <a:cs typeface="Comic Sans MS"/>
              </a:rPr>
              <a:t> </a:t>
            </a:r>
            <a:r>
              <a:rPr sz="1950" b="1" spc="10" dirty="0">
                <a:solidFill>
                  <a:srgbClr val="FFFFFF"/>
                </a:solidFill>
                <a:latin typeface="Comic Sans MS"/>
                <a:cs typeface="Comic Sans MS"/>
              </a:rPr>
              <a:t>del</a:t>
            </a:r>
            <a:r>
              <a:rPr sz="1950" b="1" spc="5" dirty="0">
                <a:solidFill>
                  <a:srgbClr val="FFFFFF"/>
                </a:solidFill>
                <a:latin typeface="Comic Sans MS"/>
                <a:cs typeface="Comic Sans MS"/>
              </a:rPr>
              <a:t> </a:t>
            </a:r>
            <a:r>
              <a:rPr sz="1950" b="1" spc="15" dirty="0">
                <a:solidFill>
                  <a:srgbClr val="FFFFFF"/>
                </a:solidFill>
                <a:latin typeface="Comic Sans MS"/>
                <a:cs typeface="Comic Sans MS"/>
              </a:rPr>
              <a:t>magma</a:t>
            </a:r>
            <a:endParaRPr sz="1950">
              <a:latin typeface="Comic Sans MS"/>
              <a:cs typeface="Comic Sans MS"/>
            </a:endParaRPr>
          </a:p>
          <a:p>
            <a:pPr>
              <a:lnSpc>
                <a:spcPct val="100000"/>
              </a:lnSpc>
              <a:spcBef>
                <a:spcPts val="65"/>
              </a:spcBef>
            </a:pPr>
            <a:endParaRPr sz="2050">
              <a:latin typeface="Comic Sans MS"/>
              <a:cs typeface="Comic Sans MS"/>
            </a:endParaRPr>
          </a:p>
          <a:p>
            <a:pPr marL="12700">
              <a:lnSpc>
                <a:spcPct val="100000"/>
              </a:lnSpc>
            </a:pPr>
            <a:r>
              <a:rPr sz="1950" b="1" spc="10" dirty="0">
                <a:solidFill>
                  <a:srgbClr val="FFFFFF"/>
                </a:solidFill>
                <a:latin typeface="Comic Sans MS"/>
                <a:cs typeface="Comic Sans MS"/>
              </a:rPr>
              <a:t>Composición</a:t>
            </a:r>
            <a:endParaRPr sz="1950">
              <a:latin typeface="Comic Sans MS"/>
              <a:cs typeface="Comic Sans MS"/>
            </a:endParaRPr>
          </a:p>
          <a:p>
            <a:pPr marL="524510">
              <a:lnSpc>
                <a:spcPct val="100000"/>
              </a:lnSpc>
              <a:spcBef>
                <a:spcPts val="290"/>
              </a:spcBef>
            </a:pPr>
            <a:r>
              <a:rPr sz="1950" spc="10" dirty="0">
                <a:solidFill>
                  <a:srgbClr val="FFFFFF"/>
                </a:solidFill>
                <a:latin typeface="Comic Sans MS"/>
                <a:cs typeface="Comic Sans MS"/>
              </a:rPr>
              <a:t>silicatada,</a:t>
            </a:r>
            <a:r>
              <a:rPr sz="1950" spc="5" dirty="0">
                <a:solidFill>
                  <a:srgbClr val="FFFFFF"/>
                </a:solidFill>
                <a:latin typeface="Comic Sans MS"/>
                <a:cs typeface="Comic Sans MS"/>
              </a:rPr>
              <a:t> </a:t>
            </a:r>
            <a:r>
              <a:rPr sz="1950" spc="10" dirty="0">
                <a:solidFill>
                  <a:srgbClr val="FFFFFF"/>
                </a:solidFill>
                <a:latin typeface="Comic Sans MS"/>
                <a:cs typeface="Comic Sans MS"/>
              </a:rPr>
              <a:t>Si,</a:t>
            </a:r>
            <a:r>
              <a:rPr sz="1950" dirty="0">
                <a:solidFill>
                  <a:srgbClr val="FFFFFF"/>
                </a:solidFill>
                <a:latin typeface="Comic Sans MS"/>
                <a:cs typeface="Comic Sans MS"/>
              </a:rPr>
              <a:t> </a:t>
            </a:r>
            <a:r>
              <a:rPr sz="1950" spc="10" dirty="0">
                <a:solidFill>
                  <a:srgbClr val="FFFFFF"/>
                </a:solidFill>
                <a:latin typeface="Comic Sans MS"/>
                <a:cs typeface="Comic Sans MS"/>
              </a:rPr>
              <a:t>Al,</a:t>
            </a:r>
            <a:r>
              <a:rPr sz="1950" dirty="0">
                <a:solidFill>
                  <a:srgbClr val="FFFFFF"/>
                </a:solidFill>
                <a:latin typeface="Comic Sans MS"/>
                <a:cs typeface="Comic Sans MS"/>
              </a:rPr>
              <a:t> </a:t>
            </a:r>
            <a:r>
              <a:rPr sz="1950" spc="10" dirty="0">
                <a:solidFill>
                  <a:srgbClr val="FFFFFF"/>
                </a:solidFill>
                <a:latin typeface="Comic Sans MS"/>
                <a:cs typeface="Comic Sans MS"/>
              </a:rPr>
              <a:t>Fe, </a:t>
            </a:r>
            <a:r>
              <a:rPr sz="1950" spc="15" dirty="0">
                <a:solidFill>
                  <a:srgbClr val="FFFFFF"/>
                </a:solidFill>
                <a:latin typeface="Comic Sans MS"/>
                <a:cs typeface="Comic Sans MS"/>
              </a:rPr>
              <a:t>Ca,</a:t>
            </a:r>
            <a:r>
              <a:rPr sz="1950" spc="5" dirty="0">
                <a:solidFill>
                  <a:srgbClr val="FFFFFF"/>
                </a:solidFill>
                <a:latin typeface="Comic Sans MS"/>
                <a:cs typeface="Comic Sans MS"/>
              </a:rPr>
              <a:t> </a:t>
            </a:r>
            <a:r>
              <a:rPr sz="1950" spc="20" dirty="0">
                <a:solidFill>
                  <a:srgbClr val="FFFFFF"/>
                </a:solidFill>
                <a:latin typeface="Comic Sans MS"/>
                <a:cs typeface="Comic Sans MS"/>
              </a:rPr>
              <a:t>Mg,</a:t>
            </a:r>
            <a:r>
              <a:rPr sz="1950" spc="5" dirty="0">
                <a:solidFill>
                  <a:srgbClr val="FFFFFF"/>
                </a:solidFill>
                <a:latin typeface="Comic Sans MS"/>
                <a:cs typeface="Comic Sans MS"/>
              </a:rPr>
              <a:t> </a:t>
            </a:r>
            <a:r>
              <a:rPr sz="1950" spc="15" dirty="0">
                <a:solidFill>
                  <a:srgbClr val="FFFFFF"/>
                </a:solidFill>
                <a:latin typeface="Comic Sans MS"/>
                <a:cs typeface="Comic Sans MS"/>
              </a:rPr>
              <a:t>Na,</a:t>
            </a:r>
            <a:r>
              <a:rPr sz="1950" spc="10" dirty="0">
                <a:solidFill>
                  <a:srgbClr val="FFFFFF"/>
                </a:solidFill>
                <a:latin typeface="Comic Sans MS"/>
                <a:cs typeface="Comic Sans MS"/>
              </a:rPr>
              <a:t> K,</a:t>
            </a:r>
            <a:r>
              <a:rPr sz="1950" spc="5" dirty="0">
                <a:solidFill>
                  <a:srgbClr val="FFFFFF"/>
                </a:solidFill>
                <a:latin typeface="Comic Sans MS"/>
                <a:cs typeface="Comic Sans MS"/>
              </a:rPr>
              <a:t> </a:t>
            </a:r>
            <a:r>
              <a:rPr sz="1950" spc="15" dirty="0">
                <a:solidFill>
                  <a:srgbClr val="FFFFFF"/>
                </a:solidFill>
                <a:latin typeface="Comic Sans MS"/>
                <a:cs typeface="Comic Sans MS"/>
              </a:rPr>
              <a:t>H,</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O.</a:t>
            </a:r>
            <a:endParaRPr sz="1950">
              <a:latin typeface="Comic Sans MS"/>
              <a:cs typeface="Comic Sans MS"/>
            </a:endParaRPr>
          </a:p>
          <a:p>
            <a:pPr marR="499109" algn="ctr">
              <a:lnSpc>
                <a:spcPct val="100000"/>
              </a:lnSpc>
              <a:spcBef>
                <a:spcPts val="290"/>
              </a:spcBef>
            </a:pPr>
            <a:r>
              <a:rPr sz="1950" spc="10" dirty="0">
                <a:solidFill>
                  <a:srgbClr val="FFFFFF"/>
                </a:solidFill>
                <a:latin typeface="Comic Sans MS"/>
                <a:cs typeface="Comic Sans MS"/>
              </a:rPr>
              <a:t>SiO2:</a:t>
            </a:r>
            <a:endParaRPr sz="1950">
              <a:latin typeface="Comic Sans MS"/>
              <a:cs typeface="Comic Sans MS"/>
            </a:endParaRPr>
          </a:p>
          <a:p>
            <a:pPr marL="1531620" marR="814705">
              <a:lnSpc>
                <a:spcPts val="2150"/>
              </a:lnSpc>
              <a:spcBef>
                <a:spcPts val="520"/>
              </a:spcBef>
              <a:buClr>
                <a:srgbClr val="00CCFF"/>
              </a:buClr>
              <a:buSzPct val="107692"/>
              <a:buFont typeface="Wingdings"/>
              <a:buChar char=""/>
              <a:tabLst>
                <a:tab pos="1694814" algn="l"/>
              </a:tabLst>
            </a:pPr>
            <a:r>
              <a:rPr sz="1950" b="1" spc="10" dirty="0">
                <a:solidFill>
                  <a:srgbClr val="FFFFFF"/>
                </a:solidFill>
                <a:latin typeface="Comic Sans MS"/>
                <a:cs typeface="Comic Sans MS"/>
              </a:rPr>
              <a:t>básico</a:t>
            </a:r>
            <a:r>
              <a:rPr sz="1950" b="1" spc="15" dirty="0">
                <a:solidFill>
                  <a:srgbClr val="FFFFFF"/>
                </a:solidFill>
                <a:latin typeface="Comic Sans MS"/>
                <a:cs typeface="Comic Sans MS"/>
              </a:rPr>
              <a:t>s</a:t>
            </a:r>
            <a:r>
              <a:rPr sz="1950" b="1" spc="-250" dirty="0">
                <a:solidFill>
                  <a:srgbClr val="FFFFFF"/>
                </a:solidFill>
                <a:latin typeface="Comic Sans MS"/>
                <a:cs typeface="Comic Sans MS"/>
              </a:rPr>
              <a:t> </a:t>
            </a:r>
            <a:r>
              <a:rPr sz="1950" spc="10" dirty="0">
                <a:solidFill>
                  <a:srgbClr val="FFFFFF"/>
                </a:solidFill>
                <a:latin typeface="Comic Sans MS"/>
                <a:cs typeface="Comic Sans MS"/>
              </a:rPr>
              <a:t>(basálticos,</a:t>
            </a:r>
            <a:r>
              <a:rPr sz="1950" spc="5" dirty="0">
                <a:solidFill>
                  <a:srgbClr val="FFFFFF"/>
                </a:solidFill>
                <a:latin typeface="Comic Sans MS"/>
                <a:cs typeface="Comic Sans MS"/>
              </a:rPr>
              <a:t> </a:t>
            </a:r>
            <a:r>
              <a:rPr sz="1950" spc="15" dirty="0">
                <a:solidFill>
                  <a:srgbClr val="FFFFFF"/>
                </a:solidFill>
                <a:latin typeface="Comic Sans MS"/>
                <a:cs typeface="Comic Sans MS"/>
              </a:rPr>
              <a:t>50</a:t>
            </a:r>
            <a:r>
              <a:rPr sz="1950" spc="25" dirty="0">
                <a:solidFill>
                  <a:srgbClr val="FFFFFF"/>
                </a:solidFill>
                <a:latin typeface="Comic Sans MS"/>
                <a:cs typeface="Comic Sans MS"/>
              </a:rPr>
              <a:t>%</a:t>
            </a:r>
            <a:r>
              <a:rPr sz="1950" spc="5" dirty="0">
                <a:solidFill>
                  <a:srgbClr val="FFFFFF"/>
                </a:solidFill>
                <a:latin typeface="Comic Sans MS"/>
                <a:cs typeface="Comic Sans MS"/>
              </a:rPr>
              <a:t> </a:t>
            </a:r>
            <a:r>
              <a:rPr sz="1950" spc="15" dirty="0">
                <a:solidFill>
                  <a:srgbClr val="FFFFFF"/>
                </a:solidFill>
                <a:latin typeface="Comic Sans MS"/>
                <a:cs typeface="Comic Sans MS"/>
              </a:rPr>
              <a:t>aprox.)</a:t>
            </a:r>
            <a:r>
              <a:rPr sz="1950" spc="5" dirty="0">
                <a:solidFill>
                  <a:srgbClr val="FFFFFF"/>
                </a:solidFill>
                <a:latin typeface="Comic Sans MS"/>
                <a:cs typeface="Comic Sans MS"/>
              </a:rPr>
              <a:t> </a:t>
            </a:r>
            <a:r>
              <a:rPr sz="1950" spc="15" dirty="0">
                <a:solidFill>
                  <a:srgbClr val="FFFFFF"/>
                </a:solidFill>
                <a:latin typeface="Comic Sans MS"/>
                <a:cs typeface="Comic Sans MS"/>
              </a:rPr>
              <a:t>80</a:t>
            </a:r>
            <a:r>
              <a:rPr sz="1950" spc="25" dirty="0">
                <a:solidFill>
                  <a:srgbClr val="FFFFFF"/>
                </a:solidFill>
                <a:latin typeface="Comic Sans MS"/>
                <a:cs typeface="Comic Sans MS"/>
              </a:rPr>
              <a:t>%</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0" dirty="0">
                <a:solidFill>
                  <a:srgbClr val="FFFFFF"/>
                </a:solidFill>
                <a:latin typeface="Comic Sans MS"/>
                <a:cs typeface="Comic Sans MS"/>
              </a:rPr>
              <a:t>volcanes  (hawaianos,</a:t>
            </a:r>
            <a:r>
              <a:rPr sz="1950" spc="5" dirty="0">
                <a:solidFill>
                  <a:srgbClr val="FFFFFF"/>
                </a:solidFill>
                <a:latin typeface="Comic Sans MS"/>
                <a:cs typeface="Comic Sans MS"/>
              </a:rPr>
              <a:t> </a:t>
            </a:r>
            <a:r>
              <a:rPr sz="1950" spc="10" dirty="0">
                <a:solidFill>
                  <a:srgbClr val="FFFFFF"/>
                </a:solidFill>
                <a:latin typeface="Comic Sans MS"/>
                <a:cs typeface="Comic Sans MS"/>
              </a:rPr>
              <a:t>Islandia)</a:t>
            </a:r>
            <a:endParaRPr sz="1950">
              <a:latin typeface="Comic Sans MS"/>
              <a:cs typeface="Comic Sans MS"/>
            </a:endParaRPr>
          </a:p>
          <a:p>
            <a:pPr>
              <a:lnSpc>
                <a:spcPct val="100000"/>
              </a:lnSpc>
              <a:spcBef>
                <a:spcPts val="45"/>
              </a:spcBef>
              <a:buClr>
                <a:srgbClr val="00CCFF"/>
              </a:buClr>
              <a:buFont typeface="Wingdings"/>
              <a:buChar char=""/>
            </a:pPr>
            <a:endParaRPr sz="2200">
              <a:latin typeface="Comic Sans MS"/>
              <a:cs typeface="Comic Sans MS"/>
            </a:endParaRPr>
          </a:p>
          <a:p>
            <a:pPr marL="1531620" marR="5080" indent="-635">
              <a:lnSpc>
                <a:spcPts val="2150"/>
              </a:lnSpc>
              <a:buClr>
                <a:srgbClr val="00CCFF"/>
              </a:buClr>
              <a:buSzPct val="107692"/>
              <a:buFont typeface="Wingdings"/>
              <a:buChar char=""/>
              <a:tabLst>
                <a:tab pos="1694814" algn="l"/>
              </a:tabLst>
            </a:pPr>
            <a:r>
              <a:rPr sz="1950" b="1" spc="10" dirty="0">
                <a:solidFill>
                  <a:srgbClr val="FFFFFF"/>
                </a:solidFill>
                <a:latin typeface="Comic Sans MS"/>
                <a:cs typeface="Comic Sans MS"/>
              </a:rPr>
              <a:t>intermedios</a:t>
            </a:r>
            <a:r>
              <a:rPr sz="1950" b="1" spc="-250" dirty="0">
                <a:solidFill>
                  <a:srgbClr val="FFFFFF"/>
                </a:solidFill>
                <a:latin typeface="Comic Sans MS"/>
                <a:cs typeface="Comic Sans MS"/>
              </a:rPr>
              <a:t> </a:t>
            </a:r>
            <a:r>
              <a:rPr sz="1950" spc="10" dirty="0">
                <a:solidFill>
                  <a:srgbClr val="FFFFFF"/>
                </a:solidFill>
                <a:latin typeface="Comic Sans MS"/>
                <a:cs typeface="Comic Sans MS"/>
              </a:rPr>
              <a:t>(andesíticos,</a:t>
            </a:r>
            <a:r>
              <a:rPr sz="1950" spc="5" dirty="0">
                <a:solidFill>
                  <a:srgbClr val="FFFFFF"/>
                </a:solidFill>
                <a:latin typeface="Comic Sans MS"/>
                <a:cs typeface="Comic Sans MS"/>
              </a:rPr>
              <a:t> </a:t>
            </a:r>
            <a:r>
              <a:rPr sz="1950" spc="20" dirty="0">
                <a:solidFill>
                  <a:srgbClr val="FFFFFF"/>
                </a:solidFill>
                <a:latin typeface="Comic Sans MS"/>
                <a:cs typeface="Comic Sans MS"/>
              </a:rPr>
              <a:t>60%</a:t>
            </a:r>
            <a:r>
              <a:rPr sz="1950" spc="10" dirty="0">
                <a:solidFill>
                  <a:srgbClr val="FFFFFF"/>
                </a:solidFill>
                <a:latin typeface="Comic Sans MS"/>
                <a:cs typeface="Comic Sans MS"/>
              </a:rPr>
              <a:t> </a:t>
            </a:r>
            <a:r>
              <a:rPr sz="1950" spc="15" dirty="0">
                <a:solidFill>
                  <a:srgbClr val="FFFFFF"/>
                </a:solidFill>
                <a:latin typeface="Comic Sans MS"/>
                <a:cs typeface="Comic Sans MS"/>
              </a:rPr>
              <a:t>aprox.)</a:t>
            </a:r>
            <a:r>
              <a:rPr sz="1950" spc="5" dirty="0">
                <a:solidFill>
                  <a:srgbClr val="FFFFFF"/>
                </a:solidFill>
                <a:latin typeface="Comic Sans MS"/>
                <a:cs typeface="Comic Sans MS"/>
              </a:rPr>
              <a:t> </a:t>
            </a:r>
            <a:r>
              <a:rPr sz="1950" spc="10" dirty="0">
                <a:solidFill>
                  <a:srgbClr val="FFFFFF"/>
                </a:solidFill>
                <a:latin typeface="Comic Sans MS"/>
                <a:cs typeface="Comic Sans MS"/>
              </a:rPr>
              <a:t>(Pinatubo, </a:t>
            </a:r>
            <a:r>
              <a:rPr sz="1950" spc="15" dirty="0">
                <a:solidFill>
                  <a:srgbClr val="FFFFFF"/>
                </a:solidFill>
                <a:latin typeface="Comic Sans MS"/>
                <a:cs typeface="Comic Sans MS"/>
              </a:rPr>
              <a:t>Mt.</a:t>
            </a:r>
            <a:r>
              <a:rPr sz="1950" spc="5" dirty="0">
                <a:solidFill>
                  <a:srgbClr val="FFFFFF"/>
                </a:solidFill>
                <a:latin typeface="Comic Sans MS"/>
                <a:cs typeface="Comic Sans MS"/>
              </a:rPr>
              <a:t> </a:t>
            </a:r>
            <a:r>
              <a:rPr sz="1950" spc="10" dirty="0">
                <a:solidFill>
                  <a:srgbClr val="FFFFFF"/>
                </a:solidFill>
                <a:latin typeface="Comic Sans MS"/>
                <a:cs typeface="Comic Sans MS"/>
              </a:rPr>
              <a:t>St. </a:t>
            </a:r>
            <a:r>
              <a:rPr sz="1950" spc="-565" dirty="0">
                <a:solidFill>
                  <a:srgbClr val="FFFFFF"/>
                </a:solidFill>
                <a:latin typeface="Comic Sans MS"/>
                <a:cs typeface="Comic Sans MS"/>
              </a:rPr>
              <a:t> </a:t>
            </a:r>
            <a:r>
              <a:rPr sz="1950" spc="10" dirty="0">
                <a:solidFill>
                  <a:srgbClr val="FFFFFF"/>
                </a:solidFill>
                <a:latin typeface="Comic Sans MS"/>
                <a:cs typeface="Comic Sans MS"/>
              </a:rPr>
              <a:t>Helena,</a:t>
            </a:r>
            <a:r>
              <a:rPr sz="1950" spc="5" dirty="0">
                <a:solidFill>
                  <a:srgbClr val="FFFFFF"/>
                </a:solidFill>
                <a:latin typeface="Comic Sans MS"/>
                <a:cs typeface="Comic Sans MS"/>
              </a:rPr>
              <a:t> </a:t>
            </a:r>
            <a:r>
              <a:rPr sz="1950" spc="15" dirty="0">
                <a:solidFill>
                  <a:srgbClr val="FFFFFF"/>
                </a:solidFill>
                <a:latin typeface="Comic Sans MS"/>
                <a:cs typeface="Comic Sans MS"/>
              </a:rPr>
              <a:t>Krakatoa)</a:t>
            </a:r>
            <a:endParaRPr sz="1950">
              <a:latin typeface="Comic Sans MS"/>
              <a:cs typeface="Comic Sans MS"/>
            </a:endParaRPr>
          </a:p>
          <a:p>
            <a:pPr>
              <a:lnSpc>
                <a:spcPct val="100000"/>
              </a:lnSpc>
              <a:spcBef>
                <a:spcPts val="50"/>
              </a:spcBef>
              <a:buClr>
                <a:srgbClr val="00CCFF"/>
              </a:buClr>
              <a:buFont typeface="Wingdings"/>
              <a:buChar char=""/>
            </a:pPr>
            <a:endParaRPr sz="1850">
              <a:latin typeface="Comic Sans MS"/>
              <a:cs typeface="Comic Sans MS"/>
            </a:endParaRPr>
          </a:p>
          <a:p>
            <a:pPr marL="1694180" indent="-163195">
              <a:lnSpc>
                <a:spcPct val="100000"/>
              </a:lnSpc>
              <a:buClr>
                <a:srgbClr val="00CCFF"/>
              </a:buClr>
              <a:buSzPct val="107692"/>
              <a:buFont typeface="Wingdings"/>
              <a:buChar char=""/>
              <a:tabLst>
                <a:tab pos="1694814" algn="l"/>
                <a:tab pos="5345430" algn="l"/>
              </a:tabLst>
            </a:pPr>
            <a:r>
              <a:rPr sz="1950" b="1" spc="10" dirty="0">
                <a:solidFill>
                  <a:srgbClr val="FFFFFF"/>
                </a:solidFill>
                <a:latin typeface="Comic Sans MS"/>
                <a:cs typeface="Comic Sans MS"/>
              </a:rPr>
              <a:t>ácidos</a:t>
            </a:r>
            <a:r>
              <a:rPr sz="1950" b="1" spc="-229" dirty="0">
                <a:solidFill>
                  <a:srgbClr val="FFFFFF"/>
                </a:solidFill>
                <a:latin typeface="Comic Sans MS"/>
                <a:cs typeface="Comic Sans MS"/>
              </a:rPr>
              <a:t> </a:t>
            </a:r>
            <a:r>
              <a:rPr sz="1950" spc="5" dirty="0">
                <a:solidFill>
                  <a:srgbClr val="FFFFFF"/>
                </a:solidFill>
                <a:latin typeface="Comic Sans MS"/>
                <a:cs typeface="Comic Sans MS"/>
              </a:rPr>
              <a:t>(riolíticos,</a:t>
            </a:r>
            <a:r>
              <a:rPr sz="1950" spc="40" dirty="0">
                <a:solidFill>
                  <a:srgbClr val="FFFFFF"/>
                </a:solidFill>
                <a:latin typeface="Comic Sans MS"/>
                <a:cs typeface="Comic Sans MS"/>
              </a:rPr>
              <a:t> </a:t>
            </a:r>
            <a:r>
              <a:rPr sz="1950" spc="15" dirty="0">
                <a:solidFill>
                  <a:srgbClr val="FFFFFF"/>
                </a:solidFill>
                <a:latin typeface="Comic Sans MS"/>
                <a:cs typeface="Comic Sans MS"/>
              </a:rPr>
              <a:t>70%)</a:t>
            </a:r>
            <a:r>
              <a:rPr sz="1950" spc="40" dirty="0">
                <a:solidFill>
                  <a:srgbClr val="FFFFFF"/>
                </a:solidFill>
                <a:latin typeface="Comic Sans MS"/>
                <a:cs typeface="Comic Sans MS"/>
              </a:rPr>
              <a:t> </a:t>
            </a:r>
            <a:r>
              <a:rPr sz="1950" spc="10" dirty="0">
                <a:solidFill>
                  <a:srgbClr val="FFFFFF"/>
                </a:solidFill>
                <a:latin typeface="Comic Sans MS"/>
                <a:cs typeface="Comic Sans MS"/>
              </a:rPr>
              <a:t>aprox.	(Parque</a:t>
            </a:r>
            <a:r>
              <a:rPr sz="1950" spc="-20" dirty="0">
                <a:solidFill>
                  <a:srgbClr val="FFFFFF"/>
                </a:solidFill>
                <a:latin typeface="Comic Sans MS"/>
                <a:cs typeface="Comic Sans MS"/>
              </a:rPr>
              <a:t> </a:t>
            </a:r>
            <a:r>
              <a:rPr sz="1950" spc="10" dirty="0">
                <a:solidFill>
                  <a:srgbClr val="FFFFFF"/>
                </a:solidFill>
                <a:latin typeface="Comic Sans MS"/>
                <a:cs typeface="Comic Sans MS"/>
              </a:rPr>
              <a:t>Yellowstone)</a:t>
            </a:r>
            <a:endParaRPr sz="1950">
              <a:latin typeface="Comic Sans MS"/>
              <a:cs typeface="Comic Sans M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3761" y="392684"/>
            <a:ext cx="7027539" cy="317395"/>
          </a:xfrm>
          <a:prstGeom prst="rect">
            <a:avLst/>
          </a:prstGeom>
        </p:spPr>
        <p:txBody>
          <a:bodyPr vert="horz" wrap="square" lIns="0" tIns="17145" rIns="0" bIns="0" rtlCol="0">
            <a:spAutoFit/>
          </a:bodyPr>
          <a:lstStyle/>
          <a:p>
            <a:pPr marL="12700">
              <a:lnSpc>
                <a:spcPct val="100000"/>
              </a:lnSpc>
              <a:spcBef>
                <a:spcPts val="135"/>
              </a:spcBef>
            </a:pPr>
            <a:r>
              <a:rPr sz="1950" spc="10" dirty="0"/>
              <a:t>Clasificación </a:t>
            </a:r>
            <a:r>
              <a:rPr sz="1950" spc="15" dirty="0"/>
              <a:t>de </a:t>
            </a:r>
            <a:r>
              <a:rPr sz="1950" spc="10" dirty="0"/>
              <a:t>las </a:t>
            </a:r>
            <a:r>
              <a:rPr sz="1950" spc="10" dirty="0" err="1"/>
              <a:t>rocas</a:t>
            </a:r>
            <a:r>
              <a:rPr sz="1950" spc="15" dirty="0"/>
              <a:t> </a:t>
            </a:r>
            <a:r>
              <a:rPr lang="es-ES" sz="1950" spc="10" dirty="0"/>
              <a:t>sedimentaria</a:t>
            </a:r>
            <a:r>
              <a:rPr sz="1950" spc="10" dirty="0"/>
              <a:t>s</a:t>
            </a:r>
            <a:endParaRPr sz="1950" dirty="0"/>
          </a:p>
        </p:txBody>
      </p:sp>
      <p:pic>
        <p:nvPicPr>
          <p:cNvPr id="5" name="Imagen 4">
            <a:extLst>
              <a:ext uri="{FF2B5EF4-FFF2-40B4-BE49-F238E27FC236}">
                <a16:creationId xmlns:a16="http://schemas.microsoft.com/office/drawing/2014/main" id="{A088B1B7-7E8E-EB4B-2BC4-954841C1C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825" y="772692"/>
            <a:ext cx="8326754" cy="6510758"/>
          </a:xfrm>
          <a:prstGeom prst="rect">
            <a:avLst/>
          </a:prstGeom>
        </p:spPr>
      </p:pic>
    </p:spTree>
    <p:extLst>
      <p:ext uri="{BB962C8B-B14F-4D97-AF65-F5344CB8AC3E}">
        <p14:creationId xmlns:p14="http://schemas.microsoft.com/office/powerpoint/2010/main" val="410922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4621" y="453644"/>
            <a:ext cx="3247390" cy="328295"/>
          </a:xfrm>
          <a:prstGeom prst="rect">
            <a:avLst/>
          </a:prstGeom>
        </p:spPr>
        <p:txBody>
          <a:bodyPr vert="horz" wrap="square" lIns="0" tIns="17145" rIns="0" bIns="0" rtlCol="0">
            <a:spAutoFit/>
          </a:bodyPr>
          <a:lstStyle/>
          <a:p>
            <a:pPr marL="12700">
              <a:lnSpc>
                <a:spcPct val="100000"/>
              </a:lnSpc>
              <a:spcBef>
                <a:spcPts val="135"/>
              </a:spcBef>
            </a:pPr>
            <a:r>
              <a:rPr sz="1950" spc="10" dirty="0">
                <a:solidFill>
                  <a:srgbClr val="FFFFFF"/>
                </a:solidFill>
              </a:rPr>
              <a:t>Características</a:t>
            </a:r>
            <a:r>
              <a:rPr sz="1950" dirty="0">
                <a:solidFill>
                  <a:srgbClr val="FFFFFF"/>
                </a:solidFill>
              </a:rPr>
              <a:t> </a:t>
            </a:r>
            <a:r>
              <a:rPr sz="1950" spc="10" dirty="0">
                <a:solidFill>
                  <a:srgbClr val="FFFFFF"/>
                </a:solidFill>
              </a:rPr>
              <a:t>del</a:t>
            </a:r>
            <a:r>
              <a:rPr sz="1950" dirty="0">
                <a:solidFill>
                  <a:srgbClr val="FFFFFF"/>
                </a:solidFill>
              </a:rPr>
              <a:t> </a:t>
            </a:r>
            <a:r>
              <a:rPr sz="1950" spc="15" dirty="0">
                <a:solidFill>
                  <a:srgbClr val="FFFFFF"/>
                </a:solidFill>
              </a:rPr>
              <a:t>magma</a:t>
            </a:r>
            <a:endParaRPr sz="1950"/>
          </a:p>
        </p:txBody>
      </p:sp>
      <p:sp>
        <p:nvSpPr>
          <p:cNvPr id="3" name="object 3"/>
          <p:cNvSpPr txBox="1"/>
          <p:nvPr/>
        </p:nvSpPr>
        <p:spPr>
          <a:xfrm>
            <a:off x="1329056" y="757066"/>
            <a:ext cx="5141595" cy="5547360"/>
          </a:xfrm>
          <a:prstGeom prst="rect">
            <a:avLst/>
          </a:prstGeom>
        </p:spPr>
        <p:txBody>
          <a:bodyPr vert="horz" wrap="square" lIns="0" tIns="48260" rIns="0" bIns="0" rtlCol="0">
            <a:spAutoFit/>
          </a:bodyPr>
          <a:lstStyle/>
          <a:p>
            <a:pPr marL="12700">
              <a:lnSpc>
                <a:spcPct val="100000"/>
              </a:lnSpc>
              <a:spcBef>
                <a:spcPts val="380"/>
              </a:spcBef>
            </a:pPr>
            <a:r>
              <a:rPr sz="1950" b="1" spc="15" dirty="0">
                <a:solidFill>
                  <a:srgbClr val="FFFFFF"/>
                </a:solidFill>
                <a:latin typeface="Comic Sans MS"/>
                <a:cs typeface="Comic Sans MS"/>
              </a:rPr>
              <a:t>Gases</a:t>
            </a:r>
            <a:r>
              <a:rPr sz="1950" b="1" spc="-15" dirty="0">
                <a:solidFill>
                  <a:srgbClr val="FFFFFF"/>
                </a:solidFill>
                <a:latin typeface="Comic Sans MS"/>
                <a:cs typeface="Comic Sans MS"/>
              </a:rPr>
              <a:t> </a:t>
            </a:r>
            <a:r>
              <a:rPr sz="1950" b="1" spc="15" dirty="0">
                <a:solidFill>
                  <a:srgbClr val="FFFFFF"/>
                </a:solidFill>
                <a:latin typeface="Comic Sans MS"/>
                <a:cs typeface="Comic Sans MS"/>
              </a:rPr>
              <a:t>en</a:t>
            </a:r>
            <a:r>
              <a:rPr sz="1950" b="1" spc="-15" dirty="0">
                <a:solidFill>
                  <a:srgbClr val="FFFFFF"/>
                </a:solidFill>
                <a:latin typeface="Comic Sans MS"/>
                <a:cs typeface="Comic Sans MS"/>
              </a:rPr>
              <a:t> </a:t>
            </a:r>
            <a:r>
              <a:rPr sz="1950" b="1" spc="10" dirty="0">
                <a:solidFill>
                  <a:srgbClr val="FFFFFF"/>
                </a:solidFill>
                <a:latin typeface="Comic Sans MS"/>
                <a:cs typeface="Comic Sans MS"/>
              </a:rPr>
              <a:t>disolución</a:t>
            </a:r>
            <a:endParaRPr sz="1950">
              <a:latin typeface="Comic Sans MS"/>
              <a:cs typeface="Comic Sans MS"/>
            </a:endParaRPr>
          </a:p>
          <a:p>
            <a:pPr marL="2539365">
              <a:lnSpc>
                <a:spcPct val="100000"/>
              </a:lnSpc>
              <a:spcBef>
                <a:spcPts val="285"/>
              </a:spcBef>
            </a:pPr>
            <a:r>
              <a:rPr sz="1950" spc="10" dirty="0">
                <a:solidFill>
                  <a:srgbClr val="FFFFFF"/>
                </a:solidFill>
                <a:latin typeface="Comic Sans MS"/>
                <a:cs typeface="Comic Sans MS"/>
              </a:rPr>
              <a:t>entre</a:t>
            </a:r>
            <a:r>
              <a:rPr sz="1950" spc="-10" dirty="0">
                <a:solidFill>
                  <a:srgbClr val="FFFFFF"/>
                </a:solidFill>
                <a:latin typeface="Comic Sans MS"/>
                <a:cs typeface="Comic Sans MS"/>
              </a:rPr>
              <a:t> </a:t>
            </a:r>
            <a:r>
              <a:rPr sz="1950" spc="10" dirty="0">
                <a:solidFill>
                  <a:srgbClr val="FFFFFF"/>
                </a:solidFill>
                <a:latin typeface="Comic Sans MS"/>
                <a:cs typeface="Comic Sans MS"/>
              </a:rPr>
              <a:t>el</a:t>
            </a:r>
            <a:r>
              <a:rPr sz="1950" spc="-5" dirty="0">
                <a:solidFill>
                  <a:srgbClr val="FFFFFF"/>
                </a:solidFill>
                <a:latin typeface="Comic Sans MS"/>
                <a:cs typeface="Comic Sans MS"/>
              </a:rPr>
              <a:t> </a:t>
            </a:r>
            <a:r>
              <a:rPr sz="1950" spc="15" dirty="0">
                <a:solidFill>
                  <a:srgbClr val="FFFFFF"/>
                </a:solidFill>
                <a:latin typeface="Comic Sans MS"/>
                <a:cs typeface="Comic Sans MS"/>
              </a:rPr>
              <a:t>1</a:t>
            </a:r>
            <a:r>
              <a:rPr sz="1950" spc="-5" dirty="0">
                <a:solidFill>
                  <a:srgbClr val="FFFFFF"/>
                </a:solidFill>
                <a:latin typeface="Comic Sans MS"/>
                <a:cs typeface="Comic Sans MS"/>
              </a:rPr>
              <a:t> </a:t>
            </a:r>
            <a:r>
              <a:rPr sz="1950" spc="15" dirty="0">
                <a:solidFill>
                  <a:srgbClr val="FFFFFF"/>
                </a:solidFill>
                <a:latin typeface="Comic Sans MS"/>
                <a:cs typeface="Comic Sans MS"/>
              </a:rPr>
              <a:t>y</a:t>
            </a:r>
            <a:r>
              <a:rPr sz="1950" spc="-5" dirty="0">
                <a:solidFill>
                  <a:srgbClr val="FFFFFF"/>
                </a:solidFill>
                <a:latin typeface="Comic Sans MS"/>
                <a:cs typeface="Comic Sans MS"/>
              </a:rPr>
              <a:t> </a:t>
            </a:r>
            <a:r>
              <a:rPr sz="1950" spc="10" dirty="0">
                <a:solidFill>
                  <a:srgbClr val="FFFFFF"/>
                </a:solidFill>
                <a:latin typeface="Comic Sans MS"/>
                <a:cs typeface="Comic Sans MS"/>
              </a:rPr>
              <a:t>el</a:t>
            </a:r>
            <a:r>
              <a:rPr sz="1950" spc="-5" dirty="0">
                <a:solidFill>
                  <a:srgbClr val="FFFFFF"/>
                </a:solidFill>
                <a:latin typeface="Comic Sans MS"/>
                <a:cs typeface="Comic Sans MS"/>
              </a:rPr>
              <a:t> </a:t>
            </a:r>
            <a:r>
              <a:rPr sz="1950" spc="20" dirty="0">
                <a:solidFill>
                  <a:srgbClr val="FFFFFF"/>
                </a:solidFill>
                <a:latin typeface="Comic Sans MS"/>
                <a:cs typeface="Comic Sans MS"/>
              </a:rPr>
              <a:t>6%</a:t>
            </a:r>
            <a:endParaRPr sz="1950">
              <a:latin typeface="Comic Sans MS"/>
              <a:cs typeface="Comic Sans MS"/>
            </a:endParaRPr>
          </a:p>
          <a:p>
            <a:pPr marL="686435" indent="-162560">
              <a:lnSpc>
                <a:spcPts val="2635"/>
              </a:lnSpc>
              <a:spcBef>
                <a:spcPts val="45"/>
              </a:spcBef>
              <a:buClr>
                <a:srgbClr val="00CCFF"/>
              </a:buClr>
              <a:buSzPct val="107692"/>
              <a:buFont typeface="Wingdings"/>
              <a:buChar char=""/>
              <a:tabLst>
                <a:tab pos="687070" algn="l"/>
              </a:tabLst>
            </a:pPr>
            <a:r>
              <a:rPr sz="1950" spc="15" dirty="0">
                <a:solidFill>
                  <a:srgbClr val="FFFFFF"/>
                </a:solidFill>
                <a:latin typeface="Comic Sans MS"/>
                <a:cs typeface="Comic Sans MS"/>
              </a:rPr>
              <a:t>Vapor</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spc="-5" dirty="0">
                <a:solidFill>
                  <a:srgbClr val="FFFFFF"/>
                </a:solidFill>
                <a:latin typeface="Comic Sans MS"/>
                <a:cs typeface="Comic Sans MS"/>
              </a:rPr>
              <a:t> </a:t>
            </a:r>
            <a:r>
              <a:rPr sz="1950" spc="15" dirty="0">
                <a:solidFill>
                  <a:srgbClr val="FFFFFF"/>
                </a:solidFill>
                <a:latin typeface="Comic Sans MS"/>
                <a:cs typeface="Comic Sans MS"/>
              </a:rPr>
              <a:t>agua</a:t>
            </a:r>
            <a:r>
              <a:rPr sz="1950" spc="-5" dirty="0">
                <a:solidFill>
                  <a:srgbClr val="FFFFFF"/>
                </a:solidFill>
                <a:latin typeface="Comic Sans MS"/>
                <a:cs typeface="Comic Sans MS"/>
              </a:rPr>
              <a:t> </a:t>
            </a:r>
            <a:r>
              <a:rPr sz="1950" spc="15" dirty="0">
                <a:solidFill>
                  <a:srgbClr val="FFFFFF"/>
                </a:solidFill>
                <a:latin typeface="Comic Sans MS"/>
                <a:cs typeface="Comic Sans MS"/>
              </a:rPr>
              <a:t>(70%)</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5" dirty="0">
                <a:solidFill>
                  <a:srgbClr val="FFFFFF"/>
                </a:solidFill>
                <a:latin typeface="Comic Sans MS"/>
                <a:cs typeface="Comic Sans MS"/>
              </a:rPr>
              <a:t>Dióxido</a:t>
            </a:r>
            <a:r>
              <a:rPr sz="1950" spc="5" dirty="0">
                <a:solidFill>
                  <a:srgbClr val="FFFFFF"/>
                </a:solidFill>
                <a:latin typeface="Comic Sans MS"/>
                <a:cs typeface="Comic Sans MS"/>
              </a:rPr>
              <a:t> </a:t>
            </a:r>
            <a:r>
              <a:rPr sz="1950" spc="15" dirty="0">
                <a:solidFill>
                  <a:srgbClr val="FFFFFF"/>
                </a:solidFill>
                <a:latin typeface="Comic Sans MS"/>
                <a:cs typeface="Comic Sans MS"/>
              </a:rPr>
              <a:t>de</a:t>
            </a:r>
            <a:r>
              <a:rPr sz="1950" dirty="0">
                <a:solidFill>
                  <a:srgbClr val="FFFFFF"/>
                </a:solidFill>
                <a:latin typeface="Comic Sans MS"/>
                <a:cs typeface="Comic Sans MS"/>
              </a:rPr>
              <a:t> </a:t>
            </a:r>
            <a:r>
              <a:rPr sz="1950" spc="15" dirty="0">
                <a:solidFill>
                  <a:srgbClr val="FFFFFF"/>
                </a:solidFill>
                <a:latin typeface="Comic Sans MS"/>
                <a:cs typeface="Comic Sans MS"/>
              </a:rPr>
              <a:t>Carbono</a:t>
            </a:r>
            <a:r>
              <a:rPr sz="1950" spc="5" dirty="0">
                <a:solidFill>
                  <a:srgbClr val="FFFFFF"/>
                </a:solidFill>
                <a:latin typeface="Comic Sans MS"/>
                <a:cs typeface="Comic Sans MS"/>
              </a:rPr>
              <a:t> </a:t>
            </a:r>
            <a:r>
              <a:rPr sz="1950" spc="15" dirty="0">
                <a:solidFill>
                  <a:srgbClr val="FFFFFF"/>
                </a:solidFill>
                <a:latin typeface="Comic Sans MS"/>
                <a:cs typeface="Comic Sans MS"/>
              </a:rPr>
              <a:t>(CO2)</a:t>
            </a:r>
            <a:r>
              <a:rPr sz="1950" spc="5" dirty="0">
                <a:solidFill>
                  <a:srgbClr val="FFFFFF"/>
                </a:solidFill>
                <a:latin typeface="Comic Sans MS"/>
                <a:cs typeface="Comic Sans MS"/>
              </a:rPr>
              <a:t> </a:t>
            </a:r>
            <a:r>
              <a:rPr sz="1950" spc="10" dirty="0">
                <a:solidFill>
                  <a:srgbClr val="FFFFFF"/>
                </a:solidFill>
                <a:latin typeface="Comic Sans MS"/>
                <a:cs typeface="Comic Sans MS"/>
              </a:rPr>
              <a:t>(15%)</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0" dirty="0">
                <a:solidFill>
                  <a:srgbClr val="FFFFFF"/>
                </a:solidFill>
                <a:latin typeface="Comic Sans MS"/>
                <a:cs typeface="Comic Sans MS"/>
              </a:rPr>
              <a:t>Nitrógeno</a:t>
            </a:r>
            <a:r>
              <a:rPr sz="1950" spc="-15" dirty="0">
                <a:solidFill>
                  <a:srgbClr val="FFFFFF"/>
                </a:solidFill>
                <a:latin typeface="Comic Sans MS"/>
                <a:cs typeface="Comic Sans MS"/>
              </a:rPr>
              <a:t> </a:t>
            </a:r>
            <a:r>
              <a:rPr sz="1950" spc="10" dirty="0">
                <a:solidFill>
                  <a:srgbClr val="FFFFFF"/>
                </a:solidFill>
                <a:latin typeface="Comic Sans MS"/>
                <a:cs typeface="Comic Sans MS"/>
              </a:rPr>
              <a:t>(5%)</a:t>
            </a:r>
            <a:endParaRPr sz="1950">
              <a:latin typeface="Comic Sans MS"/>
              <a:cs typeface="Comic Sans MS"/>
            </a:endParaRPr>
          </a:p>
          <a:p>
            <a:pPr marL="686435" indent="-162560">
              <a:lnSpc>
                <a:spcPts val="2630"/>
              </a:lnSpc>
              <a:buClr>
                <a:srgbClr val="00CCFF"/>
              </a:buClr>
              <a:buSzPct val="107692"/>
              <a:buFont typeface="Wingdings"/>
              <a:buChar char=""/>
              <a:tabLst>
                <a:tab pos="687070" algn="l"/>
              </a:tabLst>
            </a:pPr>
            <a:r>
              <a:rPr sz="1950" spc="10" dirty="0">
                <a:solidFill>
                  <a:srgbClr val="FFFFFF"/>
                </a:solidFill>
                <a:latin typeface="Comic Sans MS"/>
                <a:cs typeface="Comic Sans MS"/>
              </a:rPr>
              <a:t>Sulfuros</a:t>
            </a:r>
            <a:r>
              <a:rPr sz="1950" spc="-25" dirty="0">
                <a:solidFill>
                  <a:srgbClr val="FFFFFF"/>
                </a:solidFill>
                <a:latin typeface="Comic Sans MS"/>
                <a:cs typeface="Comic Sans MS"/>
              </a:rPr>
              <a:t> </a:t>
            </a:r>
            <a:r>
              <a:rPr sz="1950" spc="10" dirty="0">
                <a:solidFill>
                  <a:srgbClr val="FFFFFF"/>
                </a:solidFill>
                <a:latin typeface="Comic Sans MS"/>
                <a:cs typeface="Comic Sans MS"/>
              </a:rPr>
              <a:t>(5%)</a:t>
            </a:r>
            <a:endParaRPr sz="1950">
              <a:latin typeface="Comic Sans MS"/>
              <a:cs typeface="Comic Sans MS"/>
            </a:endParaRPr>
          </a:p>
          <a:p>
            <a:pPr marL="686435" indent="-162560">
              <a:lnSpc>
                <a:spcPts val="2635"/>
              </a:lnSpc>
              <a:buClr>
                <a:srgbClr val="00CCFF"/>
              </a:buClr>
              <a:buSzPct val="107692"/>
              <a:buFont typeface="Wingdings"/>
              <a:buChar char=""/>
              <a:tabLst>
                <a:tab pos="687070" algn="l"/>
              </a:tabLst>
            </a:pPr>
            <a:r>
              <a:rPr sz="1950" spc="10" dirty="0">
                <a:solidFill>
                  <a:srgbClr val="FFFFFF"/>
                </a:solidFill>
                <a:latin typeface="Comic Sans MS"/>
                <a:cs typeface="Comic Sans MS"/>
              </a:rPr>
              <a:t>Cl,</a:t>
            </a:r>
            <a:r>
              <a:rPr sz="1950" spc="-5" dirty="0">
                <a:solidFill>
                  <a:srgbClr val="FFFFFF"/>
                </a:solidFill>
                <a:latin typeface="Comic Sans MS"/>
                <a:cs typeface="Comic Sans MS"/>
              </a:rPr>
              <a:t> </a:t>
            </a:r>
            <a:r>
              <a:rPr sz="1950" spc="10" dirty="0">
                <a:solidFill>
                  <a:srgbClr val="FFFFFF"/>
                </a:solidFill>
                <a:latin typeface="Comic Sans MS"/>
                <a:cs typeface="Comic Sans MS"/>
              </a:rPr>
              <a:t>Hidrógeno</a:t>
            </a:r>
            <a:r>
              <a:rPr sz="1950" spc="-10" dirty="0">
                <a:solidFill>
                  <a:srgbClr val="FFFFFF"/>
                </a:solidFill>
                <a:latin typeface="Comic Sans MS"/>
                <a:cs typeface="Comic Sans MS"/>
              </a:rPr>
              <a:t> </a:t>
            </a:r>
            <a:r>
              <a:rPr sz="1950" spc="15" dirty="0">
                <a:solidFill>
                  <a:srgbClr val="FFFFFF"/>
                </a:solidFill>
                <a:latin typeface="Comic Sans MS"/>
                <a:cs typeface="Comic Sans MS"/>
              </a:rPr>
              <a:t>y</a:t>
            </a:r>
            <a:r>
              <a:rPr sz="1950" dirty="0">
                <a:solidFill>
                  <a:srgbClr val="FFFFFF"/>
                </a:solidFill>
                <a:latin typeface="Comic Sans MS"/>
                <a:cs typeface="Comic Sans MS"/>
              </a:rPr>
              <a:t> </a:t>
            </a:r>
            <a:r>
              <a:rPr sz="1950" spc="15" dirty="0">
                <a:solidFill>
                  <a:srgbClr val="FFFFFF"/>
                </a:solidFill>
                <a:latin typeface="Comic Sans MS"/>
                <a:cs typeface="Comic Sans MS"/>
              </a:rPr>
              <a:t>Argón</a:t>
            </a:r>
            <a:endParaRPr sz="1950">
              <a:latin typeface="Comic Sans MS"/>
              <a:cs typeface="Comic Sans MS"/>
            </a:endParaRPr>
          </a:p>
          <a:p>
            <a:pPr>
              <a:lnSpc>
                <a:spcPct val="100000"/>
              </a:lnSpc>
              <a:spcBef>
                <a:spcPts val="15"/>
              </a:spcBef>
            </a:pPr>
            <a:endParaRPr sz="3050">
              <a:latin typeface="Comic Sans MS"/>
              <a:cs typeface="Comic Sans MS"/>
            </a:endParaRPr>
          </a:p>
          <a:p>
            <a:pPr marL="104775">
              <a:lnSpc>
                <a:spcPct val="100000"/>
              </a:lnSpc>
            </a:pPr>
            <a:r>
              <a:rPr sz="1950" b="1" spc="15" dirty="0">
                <a:solidFill>
                  <a:srgbClr val="FFFFFF"/>
                </a:solidFill>
                <a:latin typeface="Comic Sans MS"/>
                <a:cs typeface="Comic Sans MS"/>
              </a:rPr>
              <a:t>Temperatura</a:t>
            </a:r>
            <a:endParaRPr sz="1950">
              <a:latin typeface="Comic Sans MS"/>
              <a:cs typeface="Comic Sans MS"/>
            </a:endParaRPr>
          </a:p>
          <a:p>
            <a:pPr marL="1111885" marR="1527810">
              <a:lnSpc>
                <a:spcPct val="112300"/>
              </a:lnSpc>
              <a:spcBef>
                <a:spcPts val="5"/>
              </a:spcBef>
            </a:pPr>
            <a:r>
              <a:rPr sz="1950" spc="10" dirty="0">
                <a:solidFill>
                  <a:srgbClr val="FFFFFF"/>
                </a:solidFill>
                <a:latin typeface="Comic Sans MS"/>
                <a:cs typeface="Comic Sans MS"/>
              </a:rPr>
              <a:t>básicos </a:t>
            </a:r>
            <a:r>
              <a:rPr sz="1950" spc="5" dirty="0">
                <a:solidFill>
                  <a:srgbClr val="FFFFFF"/>
                </a:solidFill>
                <a:latin typeface="Comic Sans MS"/>
                <a:cs typeface="Comic Sans MS"/>
              </a:rPr>
              <a:t>(p.f. </a:t>
            </a:r>
            <a:r>
              <a:rPr sz="1950" spc="15" dirty="0">
                <a:solidFill>
                  <a:srgbClr val="FFFFFF"/>
                </a:solidFill>
                <a:latin typeface="Comic Sans MS"/>
                <a:cs typeface="Comic Sans MS"/>
              </a:rPr>
              <a:t>1400 </a:t>
            </a:r>
            <a:r>
              <a:rPr sz="1950" spc="10" dirty="0">
                <a:solidFill>
                  <a:srgbClr val="FFFFFF"/>
                </a:solidFill>
                <a:latin typeface="Comic Sans MS"/>
                <a:cs typeface="Comic Sans MS"/>
              </a:rPr>
              <a:t>ºC) </a:t>
            </a:r>
            <a:r>
              <a:rPr sz="1950" spc="-570" dirty="0">
                <a:solidFill>
                  <a:srgbClr val="FFFFFF"/>
                </a:solidFill>
                <a:latin typeface="Comic Sans MS"/>
                <a:cs typeface="Comic Sans MS"/>
              </a:rPr>
              <a:t> </a:t>
            </a:r>
            <a:r>
              <a:rPr sz="1950" spc="15" dirty="0">
                <a:solidFill>
                  <a:srgbClr val="FFFFFF"/>
                </a:solidFill>
                <a:latin typeface="Comic Sans MS"/>
                <a:cs typeface="Comic Sans MS"/>
              </a:rPr>
              <a:t>ácidos</a:t>
            </a:r>
            <a:r>
              <a:rPr sz="1950" dirty="0">
                <a:solidFill>
                  <a:srgbClr val="FFFFFF"/>
                </a:solidFill>
                <a:latin typeface="Comic Sans MS"/>
                <a:cs typeface="Comic Sans MS"/>
              </a:rPr>
              <a:t> </a:t>
            </a:r>
            <a:r>
              <a:rPr sz="1950" spc="5" dirty="0">
                <a:solidFill>
                  <a:srgbClr val="FFFFFF"/>
                </a:solidFill>
                <a:latin typeface="Comic Sans MS"/>
                <a:cs typeface="Comic Sans MS"/>
              </a:rPr>
              <a:t>(p.f.</a:t>
            </a:r>
            <a:r>
              <a:rPr sz="1950" dirty="0">
                <a:solidFill>
                  <a:srgbClr val="FFFFFF"/>
                </a:solidFill>
                <a:latin typeface="Comic Sans MS"/>
                <a:cs typeface="Comic Sans MS"/>
              </a:rPr>
              <a:t> </a:t>
            </a:r>
            <a:r>
              <a:rPr sz="1950" spc="15" dirty="0">
                <a:solidFill>
                  <a:srgbClr val="FFFFFF"/>
                </a:solidFill>
                <a:latin typeface="Comic Sans MS"/>
                <a:cs typeface="Comic Sans MS"/>
              </a:rPr>
              <a:t>800</a:t>
            </a:r>
            <a:r>
              <a:rPr sz="1950" dirty="0">
                <a:solidFill>
                  <a:srgbClr val="FFFFFF"/>
                </a:solidFill>
                <a:latin typeface="Comic Sans MS"/>
                <a:cs typeface="Comic Sans MS"/>
              </a:rPr>
              <a:t> </a:t>
            </a:r>
            <a:r>
              <a:rPr sz="1950" spc="10" dirty="0">
                <a:solidFill>
                  <a:srgbClr val="FFFFFF"/>
                </a:solidFill>
                <a:latin typeface="Comic Sans MS"/>
                <a:cs typeface="Comic Sans MS"/>
              </a:rPr>
              <a:t>ºC).</a:t>
            </a:r>
            <a:endParaRPr sz="1950">
              <a:latin typeface="Comic Sans MS"/>
              <a:cs typeface="Comic Sans MS"/>
            </a:endParaRPr>
          </a:p>
          <a:p>
            <a:pPr>
              <a:lnSpc>
                <a:spcPct val="100000"/>
              </a:lnSpc>
              <a:spcBef>
                <a:spcPts val="65"/>
              </a:spcBef>
            </a:pPr>
            <a:endParaRPr sz="2050">
              <a:latin typeface="Comic Sans MS"/>
              <a:cs typeface="Comic Sans MS"/>
            </a:endParaRPr>
          </a:p>
          <a:p>
            <a:pPr marL="104775">
              <a:lnSpc>
                <a:spcPct val="100000"/>
              </a:lnSpc>
            </a:pPr>
            <a:r>
              <a:rPr sz="1950" b="1" spc="10" dirty="0">
                <a:solidFill>
                  <a:srgbClr val="FFFFFF"/>
                </a:solidFill>
                <a:latin typeface="Comic Sans MS"/>
                <a:cs typeface="Comic Sans MS"/>
              </a:rPr>
              <a:t>Viscosidad</a:t>
            </a:r>
            <a:endParaRPr sz="1950">
              <a:latin typeface="Comic Sans MS"/>
              <a:cs typeface="Comic Sans MS"/>
            </a:endParaRPr>
          </a:p>
          <a:p>
            <a:pPr marL="1111885">
              <a:lnSpc>
                <a:spcPct val="100000"/>
              </a:lnSpc>
              <a:spcBef>
                <a:spcPts val="290"/>
              </a:spcBef>
            </a:pPr>
            <a:r>
              <a:rPr sz="1950" spc="10" dirty="0">
                <a:solidFill>
                  <a:srgbClr val="FFFFFF"/>
                </a:solidFill>
                <a:latin typeface="Comic Sans MS"/>
                <a:cs typeface="Comic Sans MS"/>
              </a:rPr>
              <a:t>proporcional</a:t>
            </a:r>
            <a:r>
              <a:rPr sz="1950" dirty="0">
                <a:solidFill>
                  <a:srgbClr val="FFFFFF"/>
                </a:solidFill>
                <a:latin typeface="Comic Sans MS"/>
                <a:cs typeface="Comic Sans MS"/>
              </a:rPr>
              <a:t> </a:t>
            </a:r>
            <a:r>
              <a:rPr sz="1950" spc="10" dirty="0">
                <a:solidFill>
                  <a:srgbClr val="FFFFFF"/>
                </a:solidFill>
                <a:latin typeface="Comic Sans MS"/>
                <a:cs typeface="Comic Sans MS"/>
              </a:rPr>
              <a:t>al</a:t>
            </a:r>
            <a:r>
              <a:rPr sz="1950" spc="5" dirty="0">
                <a:solidFill>
                  <a:srgbClr val="FFFFFF"/>
                </a:solidFill>
                <a:latin typeface="Comic Sans MS"/>
                <a:cs typeface="Comic Sans MS"/>
              </a:rPr>
              <a:t> </a:t>
            </a:r>
            <a:r>
              <a:rPr sz="1950" spc="10" dirty="0">
                <a:solidFill>
                  <a:srgbClr val="FFFFFF"/>
                </a:solidFill>
                <a:latin typeface="Comic Sans MS"/>
                <a:cs typeface="Comic Sans MS"/>
              </a:rPr>
              <a:t>contenido</a:t>
            </a:r>
            <a:r>
              <a:rPr sz="1950" spc="5" dirty="0">
                <a:solidFill>
                  <a:srgbClr val="FFFFFF"/>
                </a:solidFill>
                <a:latin typeface="Comic Sans MS"/>
                <a:cs typeface="Comic Sans MS"/>
              </a:rPr>
              <a:t> </a:t>
            </a:r>
            <a:r>
              <a:rPr sz="1950" spc="15" dirty="0">
                <a:solidFill>
                  <a:srgbClr val="FFFFFF"/>
                </a:solidFill>
                <a:latin typeface="Comic Sans MS"/>
                <a:cs typeface="Comic Sans MS"/>
              </a:rPr>
              <a:t>en</a:t>
            </a:r>
            <a:r>
              <a:rPr sz="1950" spc="5" dirty="0">
                <a:solidFill>
                  <a:srgbClr val="FFFFFF"/>
                </a:solidFill>
                <a:latin typeface="Comic Sans MS"/>
                <a:cs typeface="Comic Sans MS"/>
              </a:rPr>
              <a:t> sílice:</a:t>
            </a:r>
            <a:endParaRPr sz="1950">
              <a:latin typeface="Comic Sans MS"/>
              <a:cs typeface="Comic Sans MS"/>
            </a:endParaRPr>
          </a:p>
          <a:p>
            <a:pPr marL="2119630" marR="651510">
              <a:lnSpc>
                <a:spcPct val="112300"/>
              </a:lnSpc>
              <a:spcBef>
                <a:spcPts val="5"/>
              </a:spcBef>
            </a:pPr>
            <a:r>
              <a:rPr sz="1950" spc="10" dirty="0">
                <a:solidFill>
                  <a:srgbClr val="FFFFFF"/>
                </a:solidFill>
                <a:latin typeface="Comic Sans MS"/>
                <a:cs typeface="Comic Sans MS"/>
              </a:rPr>
              <a:t>básicos: </a:t>
            </a:r>
            <a:r>
              <a:rPr sz="1950" spc="15" dirty="0">
                <a:solidFill>
                  <a:srgbClr val="FFFFFF"/>
                </a:solidFill>
                <a:latin typeface="Comic Sans MS"/>
                <a:cs typeface="Comic Sans MS"/>
              </a:rPr>
              <a:t>más </a:t>
            </a:r>
            <a:r>
              <a:rPr sz="1950" spc="10" dirty="0">
                <a:solidFill>
                  <a:srgbClr val="FFFFFF"/>
                </a:solidFill>
                <a:latin typeface="Comic Sans MS"/>
                <a:cs typeface="Comic Sans MS"/>
              </a:rPr>
              <a:t>fluidos </a:t>
            </a:r>
            <a:r>
              <a:rPr sz="1950" spc="-570" dirty="0">
                <a:solidFill>
                  <a:srgbClr val="FFFFFF"/>
                </a:solidFill>
                <a:latin typeface="Comic Sans MS"/>
                <a:cs typeface="Comic Sans MS"/>
              </a:rPr>
              <a:t> </a:t>
            </a:r>
            <a:r>
              <a:rPr sz="1950" spc="15" dirty="0">
                <a:solidFill>
                  <a:srgbClr val="FFFFFF"/>
                </a:solidFill>
                <a:latin typeface="Comic Sans MS"/>
                <a:cs typeface="Comic Sans MS"/>
              </a:rPr>
              <a:t>ácidos:</a:t>
            </a:r>
            <a:r>
              <a:rPr sz="1950" spc="-25" dirty="0">
                <a:solidFill>
                  <a:srgbClr val="FFFFFF"/>
                </a:solidFill>
                <a:latin typeface="Comic Sans MS"/>
                <a:cs typeface="Comic Sans MS"/>
              </a:rPr>
              <a:t> </a:t>
            </a:r>
            <a:r>
              <a:rPr sz="1950" spc="15" dirty="0">
                <a:solidFill>
                  <a:srgbClr val="FFFFFF"/>
                </a:solidFill>
                <a:latin typeface="Comic Sans MS"/>
                <a:cs typeface="Comic Sans MS"/>
              </a:rPr>
              <a:t>más</a:t>
            </a:r>
            <a:r>
              <a:rPr sz="1950" spc="-20" dirty="0">
                <a:solidFill>
                  <a:srgbClr val="FFFFFF"/>
                </a:solidFill>
                <a:latin typeface="Comic Sans MS"/>
                <a:cs typeface="Comic Sans MS"/>
              </a:rPr>
              <a:t> </a:t>
            </a:r>
            <a:r>
              <a:rPr sz="1950" spc="10" dirty="0">
                <a:solidFill>
                  <a:srgbClr val="FFFFFF"/>
                </a:solidFill>
                <a:latin typeface="Comic Sans MS"/>
                <a:cs typeface="Comic Sans MS"/>
              </a:rPr>
              <a:t>viscosos</a:t>
            </a:r>
            <a:endParaRPr sz="1950">
              <a:latin typeface="Comic Sans MS"/>
              <a:cs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9257" y="525018"/>
            <a:ext cx="10074910" cy="7031990"/>
            <a:chOff x="309257" y="525018"/>
            <a:chExt cx="10074910" cy="7031990"/>
          </a:xfrm>
        </p:grpSpPr>
        <p:pic>
          <p:nvPicPr>
            <p:cNvPr id="3" name="object 3"/>
            <p:cNvPicPr/>
            <p:nvPr/>
          </p:nvPicPr>
          <p:blipFill>
            <a:blip r:embed="rId2" cstate="print"/>
            <a:stretch>
              <a:fillRect/>
            </a:stretch>
          </p:blipFill>
          <p:spPr>
            <a:xfrm>
              <a:off x="5637161" y="1397508"/>
              <a:ext cx="4746491" cy="6158991"/>
            </a:xfrm>
            <a:prstGeom prst="rect">
              <a:avLst/>
            </a:prstGeom>
          </p:spPr>
        </p:pic>
        <p:pic>
          <p:nvPicPr>
            <p:cNvPr id="4" name="object 4"/>
            <p:cNvPicPr/>
            <p:nvPr/>
          </p:nvPicPr>
          <p:blipFill>
            <a:blip r:embed="rId3" cstate="print"/>
            <a:stretch>
              <a:fillRect/>
            </a:stretch>
          </p:blipFill>
          <p:spPr>
            <a:xfrm>
              <a:off x="309257" y="525018"/>
              <a:ext cx="5311895" cy="7031482"/>
            </a:xfrm>
            <a:prstGeom prst="rect">
              <a:avLst/>
            </a:prstGeom>
          </p:spPr>
        </p:pic>
      </p:grpSp>
      <p:sp>
        <p:nvSpPr>
          <p:cNvPr id="5" name="object 5"/>
          <p:cNvSpPr txBox="1"/>
          <p:nvPr/>
        </p:nvSpPr>
        <p:spPr>
          <a:xfrm>
            <a:off x="523638" y="2449467"/>
            <a:ext cx="2228215" cy="911225"/>
          </a:xfrm>
          <a:prstGeom prst="rect">
            <a:avLst/>
          </a:prstGeom>
        </p:spPr>
        <p:txBody>
          <a:bodyPr vert="horz" wrap="square" lIns="0" tIns="156845" rIns="0" bIns="0" rtlCol="0">
            <a:spAutoFit/>
          </a:bodyPr>
          <a:lstStyle/>
          <a:p>
            <a:pPr marL="12700">
              <a:lnSpc>
                <a:spcPct val="100000"/>
              </a:lnSpc>
              <a:spcBef>
                <a:spcPts val="1235"/>
              </a:spcBef>
            </a:pPr>
            <a:r>
              <a:rPr sz="1950" spc="10" dirty="0">
                <a:latin typeface="Comic Sans MS"/>
                <a:cs typeface="Comic Sans MS"/>
              </a:rPr>
              <a:t>Lacolito</a:t>
            </a:r>
            <a:endParaRPr sz="1950">
              <a:latin typeface="Comic Sans MS"/>
              <a:cs typeface="Comic Sans MS"/>
            </a:endParaRPr>
          </a:p>
          <a:p>
            <a:pPr marL="1833245">
              <a:lnSpc>
                <a:spcPct val="100000"/>
              </a:lnSpc>
              <a:spcBef>
                <a:spcPts val="1150"/>
              </a:spcBef>
            </a:pPr>
            <a:r>
              <a:rPr sz="1950" spc="5" dirty="0">
                <a:latin typeface="Comic Sans MS"/>
                <a:cs typeface="Comic Sans MS"/>
              </a:rPr>
              <a:t>Sill</a:t>
            </a:r>
            <a:endParaRPr sz="1950">
              <a:latin typeface="Comic Sans MS"/>
              <a:cs typeface="Comic Sans MS"/>
            </a:endParaRPr>
          </a:p>
        </p:txBody>
      </p:sp>
      <p:sp>
        <p:nvSpPr>
          <p:cNvPr id="6" name="object 6"/>
          <p:cNvSpPr txBox="1"/>
          <p:nvPr/>
        </p:nvSpPr>
        <p:spPr>
          <a:xfrm>
            <a:off x="4163706" y="5319779"/>
            <a:ext cx="1125855" cy="328295"/>
          </a:xfrm>
          <a:prstGeom prst="rect">
            <a:avLst/>
          </a:prstGeom>
        </p:spPr>
        <p:txBody>
          <a:bodyPr vert="horz" wrap="square" lIns="0" tIns="17145" rIns="0" bIns="0" rtlCol="0">
            <a:spAutoFit/>
          </a:bodyPr>
          <a:lstStyle/>
          <a:p>
            <a:pPr marL="12700">
              <a:lnSpc>
                <a:spcPct val="100000"/>
              </a:lnSpc>
              <a:spcBef>
                <a:spcPts val="135"/>
              </a:spcBef>
            </a:pPr>
            <a:r>
              <a:rPr sz="1950" spc="10" dirty="0">
                <a:latin typeface="Comic Sans MS"/>
                <a:cs typeface="Comic Sans MS"/>
              </a:rPr>
              <a:t>Chimenea</a:t>
            </a:r>
            <a:endParaRPr sz="1950">
              <a:latin typeface="Comic Sans MS"/>
              <a:cs typeface="Comic Sans MS"/>
            </a:endParaRPr>
          </a:p>
        </p:txBody>
      </p:sp>
      <p:sp>
        <p:nvSpPr>
          <p:cNvPr id="7" name="object 7"/>
          <p:cNvSpPr/>
          <p:nvPr/>
        </p:nvSpPr>
        <p:spPr>
          <a:xfrm>
            <a:off x="945527" y="2338577"/>
            <a:ext cx="3616960" cy="3037840"/>
          </a:xfrm>
          <a:custGeom>
            <a:avLst/>
            <a:gdLst/>
            <a:ahLst/>
            <a:cxnLst/>
            <a:rect l="l" t="t" r="r" b="b"/>
            <a:pathLst>
              <a:path w="3616960" h="3037840">
                <a:moveTo>
                  <a:pt x="658368" y="3810"/>
                </a:moveTo>
                <a:lnTo>
                  <a:pt x="564642" y="0"/>
                </a:lnTo>
                <a:lnTo>
                  <a:pt x="579539" y="33121"/>
                </a:lnTo>
                <a:lnTo>
                  <a:pt x="3810" y="294132"/>
                </a:lnTo>
                <a:lnTo>
                  <a:pt x="762" y="295656"/>
                </a:lnTo>
                <a:lnTo>
                  <a:pt x="0" y="298704"/>
                </a:lnTo>
                <a:lnTo>
                  <a:pt x="762" y="300990"/>
                </a:lnTo>
                <a:lnTo>
                  <a:pt x="2286" y="304038"/>
                </a:lnTo>
                <a:lnTo>
                  <a:pt x="5334" y="304800"/>
                </a:lnTo>
                <a:lnTo>
                  <a:pt x="7620" y="304038"/>
                </a:lnTo>
                <a:lnTo>
                  <a:pt x="584009" y="43065"/>
                </a:lnTo>
                <a:lnTo>
                  <a:pt x="598932" y="76200"/>
                </a:lnTo>
                <a:lnTo>
                  <a:pt x="600456" y="74345"/>
                </a:lnTo>
                <a:lnTo>
                  <a:pt x="658368" y="3810"/>
                </a:lnTo>
                <a:close/>
              </a:path>
              <a:path w="3616960" h="3037840">
                <a:moveTo>
                  <a:pt x="1965198" y="1090422"/>
                </a:moveTo>
                <a:lnTo>
                  <a:pt x="1932279" y="1106716"/>
                </a:lnTo>
                <a:lnTo>
                  <a:pt x="1824228" y="887730"/>
                </a:lnTo>
                <a:lnTo>
                  <a:pt x="1822704" y="885444"/>
                </a:lnTo>
                <a:lnTo>
                  <a:pt x="1819656" y="884682"/>
                </a:lnTo>
                <a:lnTo>
                  <a:pt x="1817370" y="885444"/>
                </a:lnTo>
                <a:lnTo>
                  <a:pt x="1814322" y="886968"/>
                </a:lnTo>
                <a:lnTo>
                  <a:pt x="1813560" y="890016"/>
                </a:lnTo>
                <a:lnTo>
                  <a:pt x="1923097" y="1111262"/>
                </a:lnTo>
                <a:lnTo>
                  <a:pt x="1889760" y="1127760"/>
                </a:lnTo>
                <a:lnTo>
                  <a:pt x="1940052" y="1165745"/>
                </a:lnTo>
                <a:lnTo>
                  <a:pt x="1964436" y="1184148"/>
                </a:lnTo>
                <a:lnTo>
                  <a:pt x="1965198" y="1090422"/>
                </a:lnTo>
                <a:close/>
              </a:path>
              <a:path w="3616960" h="3037840">
                <a:moveTo>
                  <a:pt x="3616452" y="3028950"/>
                </a:moveTo>
                <a:lnTo>
                  <a:pt x="3614166" y="3027426"/>
                </a:lnTo>
                <a:lnTo>
                  <a:pt x="3027222" y="2561628"/>
                </a:lnTo>
                <a:lnTo>
                  <a:pt x="3050286" y="2532888"/>
                </a:lnTo>
                <a:lnTo>
                  <a:pt x="2958084" y="2513838"/>
                </a:lnTo>
                <a:lnTo>
                  <a:pt x="2997708" y="2598420"/>
                </a:lnTo>
                <a:lnTo>
                  <a:pt x="3006852" y="2587028"/>
                </a:lnTo>
                <a:lnTo>
                  <a:pt x="3020745" y="2569705"/>
                </a:lnTo>
                <a:lnTo>
                  <a:pt x="3607308" y="3035808"/>
                </a:lnTo>
                <a:lnTo>
                  <a:pt x="3609594" y="3037332"/>
                </a:lnTo>
                <a:lnTo>
                  <a:pt x="3613404" y="3036570"/>
                </a:lnTo>
                <a:lnTo>
                  <a:pt x="3614928" y="3035046"/>
                </a:lnTo>
                <a:lnTo>
                  <a:pt x="3616452" y="3032760"/>
                </a:lnTo>
                <a:lnTo>
                  <a:pt x="3616452" y="3028950"/>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397897" y="25399"/>
            <a:ext cx="4114165" cy="328295"/>
          </a:xfrm>
          <a:prstGeom prst="rect">
            <a:avLst/>
          </a:prstGeom>
        </p:spPr>
        <p:txBody>
          <a:bodyPr vert="horz" wrap="square" lIns="0" tIns="17145" rIns="0" bIns="0" rtlCol="0">
            <a:spAutoFit/>
          </a:bodyPr>
          <a:lstStyle/>
          <a:p>
            <a:pPr marL="12700">
              <a:lnSpc>
                <a:spcPct val="100000"/>
              </a:lnSpc>
              <a:spcBef>
                <a:spcPts val="135"/>
              </a:spcBef>
            </a:pPr>
            <a:r>
              <a:rPr sz="1950" b="0" spc="15" dirty="0">
                <a:solidFill>
                  <a:srgbClr val="FFFFFF"/>
                </a:solidFill>
                <a:latin typeface="Comic Sans MS"/>
                <a:cs typeface="Comic Sans MS"/>
              </a:rPr>
              <a:t>Cuerpos</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ígneos </a:t>
            </a:r>
            <a:r>
              <a:rPr sz="1950" b="0" spc="15" dirty="0">
                <a:solidFill>
                  <a:srgbClr val="FFFFFF"/>
                </a:solidFill>
                <a:latin typeface="Comic Sans MS"/>
                <a:cs typeface="Comic Sans MS"/>
              </a:rPr>
              <a:t>y</a:t>
            </a:r>
            <a:r>
              <a:rPr sz="1950" b="0" spc="5" dirty="0">
                <a:solidFill>
                  <a:srgbClr val="FFFFFF"/>
                </a:solidFill>
                <a:latin typeface="Comic Sans MS"/>
                <a:cs typeface="Comic Sans MS"/>
              </a:rPr>
              <a:t> </a:t>
            </a:r>
            <a:r>
              <a:rPr sz="1950" b="0" spc="10" dirty="0">
                <a:solidFill>
                  <a:srgbClr val="FFFFFF"/>
                </a:solidFill>
                <a:latin typeface="Comic Sans MS"/>
                <a:cs typeface="Comic Sans MS"/>
              </a:rPr>
              <a:t>sus afloramientos</a:t>
            </a:r>
            <a:endParaRPr sz="1950">
              <a:latin typeface="Comic Sans MS"/>
              <a:cs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397897" y="25399"/>
            <a:ext cx="9749403" cy="7219284"/>
          </a:xfrm>
          <a:prstGeom prst="rect">
            <a:avLst/>
          </a:prstGeom>
        </p:spPr>
        <p:txBody>
          <a:bodyPr vert="horz" wrap="square" lIns="0" tIns="17145" rIns="0" bIns="0" rtlCol="0">
            <a:spAutoFit/>
          </a:bodyPr>
          <a:lstStyle/>
          <a:p>
            <a:pPr marL="12700">
              <a:lnSpc>
                <a:spcPct val="100000"/>
              </a:lnSpc>
              <a:spcBef>
                <a:spcPts val="135"/>
              </a:spcBef>
            </a:pPr>
            <a:r>
              <a:rPr lang="es-CO" sz="1950" b="0" spc="15" dirty="0">
                <a:solidFill>
                  <a:srgbClr val="FFFFFF"/>
                </a:solidFill>
              </a:rPr>
              <a:t>Tipos de </a:t>
            </a:r>
            <a:r>
              <a:rPr lang="es-CO" sz="1950" b="0" spc="15" dirty="0" err="1">
                <a:solidFill>
                  <a:srgbClr val="FFFFFF"/>
                </a:solidFill>
              </a:rPr>
              <a:t>plutone</a:t>
            </a:r>
            <a:r>
              <a:rPr sz="1950" b="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b="0" spc="10" dirty="0">
                <a:solidFill>
                  <a:srgbClr val="FFFFFF"/>
                </a:solidFill>
                <a:latin typeface="Comic Sans MS"/>
                <a:cs typeface="Comic Sans MS"/>
              </a:rPr>
              <a:t>Se reconocen varios tipos de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o cuerpos ígneos intrusivos, los cuales son definidos por su geometría (tridimensional) y su relación con la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Las formas de los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se clasifican como masivas o irregulares, tabulares, cilíndricas o fungiformes (en forma de hongo), y también se dividen entre concordantes o discordantes; los concordantes tienen límites que corren paralelos a las capas de la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conocida comúnmente como roca madre, y los discordantes tienen límites que cortan a través de las capas de la roca madre.</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Diques y Mantos</a:t>
            </a:r>
            <a:r>
              <a:rPr lang="es-CO" sz="1950" b="0" spc="10" dirty="0">
                <a:solidFill>
                  <a:srgbClr val="FFFFFF"/>
                </a:solidFill>
                <a:latin typeface="Comic Sans MS"/>
                <a:cs typeface="Comic Sans MS"/>
              </a:rPr>
              <a:t>.  Son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tabulares o en forma de hojas que se diferencian porque los diques son discordantes, mientras que los mantos son concordantes. Los diques, que en su mayoría son pequeños –miden 1 </a:t>
            </a:r>
            <a:r>
              <a:rPr lang="es-CO" sz="1950" b="0" spc="10" dirty="0" err="1">
                <a:solidFill>
                  <a:srgbClr val="FFFFFF"/>
                </a:solidFill>
                <a:latin typeface="Comic Sans MS"/>
                <a:cs typeface="Comic Sans MS"/>
              </a:rPr>
              <a:t>ó</a:t>
            </a:r>
            <a:r>
              <a:rPr lang="es-CO" sz="1950" b="0" spc="10" dirty="0">
                <a:solidFill>
                  <a:srgbClr val="FFFFFF"/>
                </a:solidFill>
                <a:latin typeface="Comic Sans MS"/>
                <a:cs typeface="Comic Sans MS"/>
              </a:rPr>
              <a:t> 2m de ancho –, presentan un grosor que varía de unos cm a mas de 100m, se emplazan o sitúan en zonas de debilidad donde existen fracturas o donde la presión del fluido es lo bastante grande para que ellos mismos formen sus propias fracturas durante el emplazamiento. Los mantos son </a:t>
            </a:r>
            <a:r>
              <a:rPr lang="es-CO" sz="1950" b="0" spc="10" dirty="0" err="1">
                <a:solidFill>
                  <a:srgbClr val="FFFFFF"/>
                </a:solidFill>
                <a:latin typeface="Comic Sans MS"/>
                <a:cs typeface="Comic Sans MS"/>
              </a:rPr>
              <a:t>plutones</a:t>
            </a:r>
            <a:r>
              <a:rPr lang="es-CO" sz="1950" b="0" spc="10" dirty="0">
                <a:solidFill>
                  <a:srgbClr val="FFFFFF"/>
                </a:solidFill>
                <a:latin typeface="Comic Sans MS"/>
                <a:cs typeface="Comic Sans MS"/>
              </a:rPr>
              <a:t> concordantes, miden 1m o menos de grosor aunque eso puede variar. La mayoría de los mantos se han introducido en rocas sedimentarias. Los volcanes erosionados revelan que estas características se inyectan en pilas de rocas volcánicas, se emplazan, a diferencia de los diques que siguen zonas de debilidad, cuando la presión del líquido es tan grande que el magma introducido levanta realmente las rocas suprayacentes. Cabe mencionar además que los mantos son cuerpos intrusivos característicamente aplanados.</a:t>
            </a: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312486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471998" y="1035050"/>
            <a:ext cx="9749403" cy="3918380"/>
          </a:xfrm>
          <a:prstGeom prst="rect">
            <a:avLst/>
          </a:prstGeom>
        </p:spPr>
        <p:txBody>
          <a:bodyPr vert="horz" wrap="square" lIns="0" tIns="17145" rIns="0" bIns="0" rtlCol="0">
            <a:spAutoFit/>
          </a:bodyPr>
          <a:lstStyle/>
          <a:p>
            <a:pPr marL="12700">
              <a:lnSpc>
                <a:spcPct val="100000"/>
              </a:lnSpc>
              <a:spcBef>
                <a:spcPts val="135"/>
              </a:spcBef>
            </a:pPr>
            <a:r>
              <a:rPr lang="es-CO" sz="1950" b="0" spc="15" dirty="0">
                <a:solidFill>
                  <a:srgbClr val="FFFFFF"/>
                </a:solidFill>
              </a:rPr>
              <a:t>Tipos de </a:t>
            </a:r>
            <a:r>
              <a:rPr lang="es-CO" sz="1950" b="0" spc="15" dirty="0" err="1">
                <a:solidFill>
                  <a:srgbClr val="FFFFFF"/>
                </a:solidFill>
              </a:rPr>
              <a:t>plutone</a:t>
            </a:r>
            <a:r>
              <a:rPr sz="1950" b="0" spc="10" dirty="0">
                <a:solidFill>
                  <a:srgbClr val="FFFFFF"/>
                </a:solidFill>
                <a:latin typeface="Comic Sans MS"/>
                <a:cs typeface="Comic Sans MS"/>
              </a:rPr>
              <a:t>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Lacolitos</a:t>
            </a:r>
            <a:r>
              <a:rPr lang="es-CO" sz="1950" b="0" spc="10" dirty="0">
                <a:solidFill>
                  <a:srgbClr val="FFFFFF"/>
                </a:solidFill>
                <a:latin typeface="Comic Sans MS"/>
                <a:cs typeface="Comic Sans MS"/>
              </a:rPr>
              <a:t>. Comparten con los mantos la característica de ser concordantes pero, en lugar de ser tabulares, tienen una geometría fungiforme (en forma de hongo). Tienden a tener un piso plano y en su parte media se les forma una cúpula o bóveda. La mayoría de los lacolitos son cuerpos pequeños.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err="1">
                <a:solidFill>
                  <a:srgbClr val="FFFFFF"/>
                </a:solidFill>
                <a:latin typeface="Comic Sans MS"/>
                <a:cs typeface="Comic Sans MS"/>
              </a:rPr>
              <a:t>Sill</a:t>
            </a:r>
            <a:r>
              <a:rPr lang="es-CO" sz="1950" spc="10" dirty="0">
                <a:solidFill>
                  <a:srgbClr val="FFFFFF"/>
                </a:solidFill>
                <a:latin typeface="Comic Sans MS"/>
                <a:cs typeface="Comic Sans MS"/>
              </a:rPr>
              <a:t> o umbral ígneo</a:t>
            </a:r>
            <a:r>
              <a:rPr lang="es-CO" sz="1950" b="0" spc="10" dirty="0">
                <a:solidFill>
                  <a:srgbClr val="FFFFFF"/>
                </a:solidFill>
                <a:latin typeface="Comic Sans MS"/>
                <a:cs typeface="Comic Sans MS"/>
              </a:rPr>
              <a:t>. Cuerpo plano de roca </a:t>
            </a:r>
            <a:r>
              <a:rPr lang="es-CO" sz="1950" b="0" spc="10" dirty="0" err="1">
                <a:solidFill>
                  <a:srgbClr val="FFFFFF"/>
                </a:solidFill>
                <a:latin typeface="Comic Sans MS"/>
                <a:cs typeface="Comic Sans MS"/>
              </a:rPr>
              <a:t>intrusionada</a:t>
            </a:r>
            <a:r>
              <a:rPr lang="es-CO" sz="1950" b="0" spc="10" dirty="0">
                <a:solidFill>
                  <a:srgbClr val="FFFFFF"/>
                </a:solidFill>
                <a:latin typeface="Comic Sans MS"/>
                <a:cs typeface="Comic Sans MS"/>
              </a:rPr>
              <a:t> en forma paralela a las estructuras encajonantes, son concordantes.</a:t>
            </a:r>
            <a:br>
              <a:rPr lang="es-CO" sz="1950" b="0" spc="10" dirty="0">
                <a:solidFill>
                  <a:srgbClr val="FFFFFF"/>
                </a:solidFill>
                <a:latin typeface="Comic Sans MS"/>
                <a:cs typeface="Comic Sans MS"/>
              </a:rPr>
            </a:br>
            <a:br>
              <a:rPr lang="es-CO" sz="1950" b="0" spc="10" dirty="0">
                <a:solidFill>
                  <a:srgbClr val="FFFFFF"/>
                </a:solidFill>
                <a:latin typeface="Comic Sans MS"/>
                <a:cs typeface="Comic Sans MS"/>
              </a:rPr>
            </a:br>
            <a:r>
              <a:rPr lang="es-CO" sz="1950" spc="10" dirty="0">
                <a:solidFill>
                  <a:srgbClr val="FFFFFF"/>
                </a:solidFill>
                <a:latin typeface="Comic Sans MS"/>
                <a:cs typeface="Comic Sans MS"/>
              </a:rPr>
              <a:t>Lopolito</a:t>
            </a:r>
            <a:r>
              <a:rPr lang="es-CO" sz="1950" b="0" spc="10" dirty="0">
                <a:solidFill>
                  <a:srgbClr val="FFFFFF"/>
                </a:solidFill>
                <a:latin typeface="Comic Sans MS"/>
                <a:cs typeface="Comic Sans MS"/>
              </a:rPr>
              <a:t>. Base y techo cóncavo hacia arriba, es concordante con las estructuras de la roca encajonante.</a:t>
            </a:r>
            <a:br>
              <a:rPr lang="es-CO" sz="1950" b="0" spc="10" dirty="0">
                <a:solidFill>
                  <a:srgbClr val="FFFFFF"/>
                </a:solidFill>
                <a:latin typeface="Comic Sans MS"/>
                <a:cs typeface="Comic Sans MS"/>
              </a:rPr>
            </a:br>
            <a:endParaRPr sz="1950" dirty="0">
              <a:latin typeface="Comic Sans MS"/>
              <a:cs typeface="Comic Sans MS"/>
            </a:endParaRPr>
          </a:p>
        </p:txBody>
      </p:sp>
    </p:spTree>
    <p:extLst>
      <p:ext uri="{BB962C8B-B14F-4D97-AF65-F5344CB8AC3E}">
        <p14:creationId xmlns:p14="http://schemas.microsoft.com/office/powerpoint/2010/main" val="1153827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620</TotalTime>
  <Words>2948</Words>
  <Application>Microsoft Office PowerPoint</Application>
  <PresentationFormat>Personalizado</PresentationFormat>
  <Paragraphs>182</Paragraphs>
  <Slides>50</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50</vt:i4>
      </vt:variant>
    </vt:vector>
  </HeadingPairs>
  <TitlesOfParts>
    <vt:vector size="55" baseType="lpstr">
      <vt:lpstr>Calibri</vt:lpstr>
      <vt:lpstr>Comic Sans MS</vt:lpstr>
      <vt:lpstr>Times New Roman</vt:lpstr>
      <vt:lpstr>Wingdings</vt:lpstr>
      <vt:lpstr>Office Theme</vt:lpstr>
      <vt:lpstr>ROCAS IGNEAS Y METAMÓRFICAS</vt:lpstr>
      <vt:lpstr>Presentación de PowerPoint</vt:lpstr>
      <vt:lpstr>Márgenes convergentes  Márgenes divergentes  Puntos calientes  Fenómenos intraplaca</vt:lpstr>
      <vt:lpstr>Puntos calientes</vt:lpstr>
      <vt:lpstr>Magmas</vt:lpstr>
      <vt:lpstr>Características del magma</vt:lpstr>
      <vt:lpstr>Cuerpos ígneos y sus afloramientos</vt:lpstr>
      <vt:lpstr>Tipos de plutones  Se reconocen varios tipos de plutones o cuerpos ígneos intrusivos, los cuales son definidos por su geometría (tridimensional) y su relación con la roca intrusionada. Las formas de los plutones se clasifican como masivas o irregulares, tabulares, cilíndricas o fungiformes (en forma de hongo), y también se dividen entre concordantes o discordantes; los concordantes tienen límites que corren paralelos a las capas de la roca intrusionada, conocida comúnmente como roca madre, y los discordantes tienen límites que cortan a través de las capas de la roca madre.  Diques y Mantos.  Son plutones tabulares o en forma de hojas que se diferencian porque los diques son discordantes, mientras que los mantos son concordantes. Los diques, que en su mayoría son pequeños –miden 1 ó 2m de ancho –, presentan un grosor que varía de unos cm a mas de 100m, se emplazan o sitúan en zonas de debilidad donde existen fracturas o donde la presión del fluido es lo bastante grande para que ellos mismos formen sus propias fracturas durante el emplazamiento. Los mantos son plutones concordantes, miden 1m o menos de grosor aunque eso puede variar. La mayoría de los mantos se han introducido en rocas sedimentarias. Los volcanes erosionados revelan que estas características se inyectan en pilas de rocas volcánicas, se emplazan, a diferencia de los diques que siguen zonas de debilidad, cuando la presión del líquido es tan grande que el magma introducido levanta realmente las rocas suprayacentes. Cabe mencionar además que los mantos son cuerpos intrusivos característicamente aplanados. </vt:lpstr>
      <vt:lpstr>Tipos de plutones  Lacolitos. Comparten con los mantos la característica de ser concordantes pero, en lugar de ser tabulares, tienen una geometría fungiforme (en forma de hongo). Tienden a tener un piso plano y en su parte media se les forma una cúpula o bóveda. La mayoría de los lacolitos son cuerpos pequeños.  Sill o umbral ígneo. Cuerpo plano de roca intrusionada en forma paralela a las estructuras encajonantes, son concordantes.  Lopolito. Base y techo cóncavo hacia arriba, es concordante con las estructuras de la roca encajonante. </vt:lpstr>
      <vt:lpstr>Tipos de plutones   Chimeneas y cuellos volcánicos. La chimenea es la estructura por la cual el magma sube a la superficie, y es el conducto que conecta el cráter del volcán con una cámara magmática subyacente. El cuello volcánico se forma cuando un volcán cesa de hacer erupción, ya que se erosiona al entrar en contacto con el agua, gases y ácidos, la montaña se gasta con el tiempo pero el magma que se solidificó en la chimenea suele ser más resistente quedando a menudo un remanente.  Batolitos y troncos. Los batolitos son los cuerpos intrusivos más grandes que tienen como mínimo 100Km2 de superficie y muchos alcanzan dimensiones mayores. Son discordantes en general y la mayoría están formados de múltiples intrusiones, es decir, se producen por intrusiones voluminosas y repetidas de magma en la misma área. Los troncos, en cambio, tienen las mismas características generales de los batolitos pero son más pequeños.  </vt:lpstr>
      <vt:lpstr>Tipos de plutones   </vt:lpstr>
      <vt:lpstr>Tipos de rocas ígneas</vt:lpstr>
      <vt:lpstr>Cristalización de rocas ígneas: serie de Bowen</vt:lpstr>
      <vt:lpstr>Cristalización de rocas ígneas: serie de Bowen  La serie de reacciones «discontinuas» se refiere a la secuencia olivino, piroxeno, anfíbol, biotita, K-feldespato-moscovita-cuarzo en que cada paso produce una clase diferente de mineral de silicato.  La serie de reacción «continua» se refiere al cambio progresivo de plagioclasa rica en calcio a rica en Na: los pasos producen diferentes versiones del mismo mineral (Plagioclasas).  </vt:lpstr>
      <vt:lpstr>Clasificación de rocas ígneas (diagrama de Streckeisen, 1967) Rocas plutónicas Rocas volcánicas</vt:lpstr>
      <vt:lpstr>Presentación de PowerPoint</vt:lpstr>
      <vt:lpstr>Clasificación de rocas ultramáficas</vt:lpstr>
      <vt:lpstr>Presentación de PowerPoint</vt:lpstr>
      <vt:lpstr>Presentación de PowerPoint</vt:lpstr>
      <vt:lpstr>Presentación de PowerPoint</vt:lpstr>
      <vt:lpstr>Presentación de PowerPoint</vt:lpstr>
      <vt:lpstr>Presentación de PowerPoint</vt:lpstr>
      <vt:lpstr>Presentación de PowerPoint</vt:lpstr>
      <vt:lpstr>ROCAS METAMÓRFICAS</vt:lpstr>
      <vt:lpstr>Presentación de PowerPoint</vt:lpstr>
      <vt:lpstr>Procesos metamórficos:</vt:lpstr>
      <vt:lpstr>Facies metamórficas:</vt:lpstr>
      <vt:lpstr>Facies metamórficas:</vt:lpstr>
      <vt:lpstr>Facies metamórficas:</vt:lpstr>
      <vt:lpstr>Grado de metamorfismo:</vt:lpstr>
      <vt:lpstr>Intensidad del metamorfismo:</vt:lpstr>
      <vt:lpstr>Presentación de PowerPoint</vt:lpstr>
      <vt:lpstr>Presentación de PowerPoint</vt:lpstr>
      <vt:lpstr>2. Metamorfismo térmico o de contacto</vt:lpstr>
      <vt:lpstr>3. Metamorfismo regional o dinamotérmico</vt:lpstr>
      <vt:lpstr>Presentación de PowerPoint</vt:lpstr>
      <vt:lpstr>Textura no foliada o granoblástica</vt:lpstr>
      <vt:lpstr>Clasificación de las rocas metamórficas</vt:lpstr>
      <vt:lpstr>ROCAS SEDIMENTARIAS</vt:lpstr>
      <vt:lpstr>ROCAS SEDIMENTARIAS</vt:lpstr>
      <vt:lpstr>ROCAS SEDIMENTARIAS</vt:lpstr>
      <vt:lpstr>ROCAS SEDIMENTARIAS</vt:lpstr>
      <vt:lpstr>Presentación de PowerPoint</vt:lpstr>
      <vt:lpstr>Presentación de PowerPoint</vt:lpstr>
      <vt:lpstr>ROCAS SEDIMENTARIAS</vt:lpstr>
      <vt:lpstr>Presentación de PowerPoint</vt:lpstr>
      <vt:lpstr>Presentación de PowerPoint</vt:lpstr>
      <vt:lpstr>ROCAS SEDIMENTARIAS</vt:lpstr>
      <vt:lpstr>ROCAS SEDIMENTARIAS</vt:lpstr>
      <vt:lpstr>Clasificación de las rocas sedimentarias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Presentación Lección 14 Rocas ígneas y metamórficas.ppt</dc:title>
  <dc:creator>Luis M. Nieto Albert</dc:creator>
  <cp:lastModifiedBy>Windows10</cp:lastModifiedBy>
  <cp:revision>5</cp:revision>
  <dcterms:created xsi:type="dcterms:W3CDTF">2022-10-12T10:59:39Z</dcterms:created>
  <dcterms:modified xsi:type="dcterms:W3CDTF">2022-10-24T01:15:08Z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2008-05-15T00:00:00Z</vt:filetime>
  </property>
  <property fmtid="{D5CDD505-2E9C-101B-9397-08002B2CF9AE}" pid="3" name="Creator">
    <vt:lpwstr>PScript5.dll Version 5.2.2</vt:lpwstr>
  </property>
  <property fmtid="{D5CDD505-2E9C-101B-9397-08002B2CF9AE}" pid="4" name="LastSaved">
    <vt:filetime>2022-10-12T00:00:00Z</vt:filetime>
  </property>
</Properties>
</file>