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6" r:id="rId6"/>
    <p:sldId id="265" r:id="rId7"/>
    <p:sldId id="267" r:id="rId8"/>
    <p:sldId id="271" r:id="rId9"/>
    <p:sldId id="272" r:id="rId10"/>
    <p:sldId id="268" r:id="rId11"/>
    <p:sldId id="276" r:id="rId12"/>
    <p:sldId id="277" r:id="rId13"/>
    <p:sldId id="278" r:id="rId14"/>
    <p:sldId id="273" r:id="rId15"/>
    <p:sldId id="274" r:id="rId16"/>
    <p:sldId id="275" r:id="rId17"/>
    <p:sldId id="270" r:id="rId18"/>
    <p:sldId id="257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07/05/2020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07/05/2020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5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0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40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88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7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0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4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79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xmlns="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xmlns="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xmlns="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xmlns="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xmlns="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07/05/2020 7:06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xmlns="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17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673525" y="2270908"/>
            <a:ext cx="7939656" cy="2188992"/>
          </a:xfrm>
        </p:spPr>
        <p:txBody>
          <a:bodyPr rtlCol="0"/>
          <a:lstStyle/>
          <a:p>
            <a:pPr rtl="0"/>
            <a:r>
              <a:rPr lang="es-ES" sz="4000" dirty="0" smtClean="0">
                <a:solidFill>
                  <a:schemeClr val="tx1"/>
                </a:solidFill>
              </a:rPr>
              <a:t>Complemento a r y r-1  números negativos en base 2 </a:t>
            </a:r>
            <a:endParaRPr lang="es-ES" sz="4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547" y="4851523"/>
            <a:ext cx="8584415" cy="105289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Universidad Distrital Francisco José de Caldas 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xmlns="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EJEMPLOS BASE 2 </a:t>
            </a: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a)  M=1010, N=1000</a:t>
            </a:r>
          </a:p>
          <a:p>
            <a:r>
              <a:rPr lang="es-ES" sz="3200" dirty="0" smtClean="0"/>
              <a:t>Directa:1010-1000=+0010</a:t>
            </a:r>
          </a:p>
          <a:p>
            <a:r>
              <a:rPr lang="es-ES" sz="3200" dirty="0" smtClean="0"/>
              <a:t>Con complemento a r</a:t>
            </a:r>
          </a:p>
          <a:p>
            <a:r>
              <a:rPr lang="es-ES" sz="3200" dirty="0" smtClean="0"/>
              <a:t>1010 +C2(1000)=1010+1000</a:t>
            </a:r>
          </a:p>
          <a:p>
            <a:pPr marL="0" indent="0">
              <a:buNone/>
            </a:pPr>
            <a:r>
              <a:rPr lang="es-ES" sz="3200" dirty="0" smtClean="0"/>
              <a:t>          =1010</a:t>
            </a:r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u="sng" dirty="0" smtClean="0"/>
              <a:t>+1000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/>
              <a:t>0</a:t>
            </a:r>
            <a:r>
              <a:rPr lang="es-ES" sz="3200" dirty="0" smtClean="0"/>
              <a:t>010  Hay acarreo RTA +0010</a:t>
            </a:r>
            <a:endParaRPr lang="es-ES" sz="3200" dirty="0"/>
          </a:p>
          <a:p>
            <a:pPr marL="0" indent="0">
              <a:buNone/>
            </a:pPr>
            <a:endParaRPr lang="es-CO" sz="3200" dirty="0" smtClean="0"/>
          </a:p>
          <a:p>
            <a:pPr marL="0" indent="0">
              <a:buNone/>
            </a:pPr>
            <a:r>
              <a:rPr lang="es-ES" sz="3200" dirty="0" smtClean="0"/>
              <a:t>b) M=1000, N=1010</a:t>
            </a:r>
            <a:r>
              <a:rPr lang="es-ES" sz="3200" dirty="0"/>
              <a:t>, </a:t>
            </a:r>
          </a:p>
          <a:p>
            <a:r>
              <a:rPr lang="es-ES" sz="3200" dirty="0" smtClean="0"/>
              <a:t>Directa:1000-1010=-0010</a:t>
            </a:r>
            <a:endParaRPr lang="es-ES" sz="3200" dirty="0"/>
          </a:p>
          <a:p>
            <a:r>
              <a:rPr lang="es-ES" sz="3200" dirty="0"/>
              <a:t>Con complemento a r</a:t>
            </a:r>
          </a:p>
          <a:p>
            <a:r>
              <a:rPr lang="es-ES" sz="3200" dirty="0" smtClean="0"/>
              <a:t>1000 </a:t>
            </a:r>
            <a:r>
              <a:rPr lang="es-ES" sz="3200" dirty="0"/>
              <a:t>+</a:t>
            </a:r>
            <a:r>
              <a:rPr lang="es-ES" sz="3200" dirty="0" smtClean="0"/>
              <a:t>C2(1010</a:t>
            </a:r>
            <a:r>
              <a:rPr lang="es-ES" sz="3200" dirty="0"/>
              <a:t>)=</a:t>
            </a:r>
            <a:r>
              <a:rPr lang="es-ES" sz="3200" dirty="0" smtClean="0"/>
              <a:t>1000+0110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=</a:t>
            </a:r>
            <a:r>
              <a:rPr lang="es-ES" sz="3200" dirty="0" smtClean="0"/>
              <a:t>1000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 smtClean="0"/>
              <a:t>+0110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 smtClean="0">
                <a:solidFill>
                  <a:srgbClr val="FF0000"/>
                </a:solidFill>
              </a:rPr>
              <a:t>0</a:t>
            </a:r>
            <a:r>
              <a:rPr lang="es-ES" sz="3200" dirty="0" smtClean="0"/>
              <a:t>1110  </a:t>
            </a:r>
            <a:r>
              <a:rPr lang="es-ES" sz="3200" dirty="0" smtClean="0"/>
              <a:t>No Hay </a:t>
            </a:r>
            <a:r>
              <a:rPr lang="es-ES" sz="3200" dirty="0"/>
              <a:t>acarreo RTA </a:t>
            </a:r>
            <a:r>
              <a:rPr lang="es-ES" sz="3200" dirty="0" smtClean="0"/>
              <a:t>-C2(1110)=-0010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996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Existen dos formas de representar los números negativos en base 2, ambas tienen la estructura de signo y magnitud.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 </a:t>
            </a:r>
            <a:r>
              <a:rPr lang="es-ES" sz="3200" dirty="0" smtClean="0">
                <a:solidFill>
                  <a:schemeClr val="tx1"/>
                </a:solidFill>
              </a:rPr>
              <a:t>Se calcula a partir d</a:t>
            </a:r>
            <a:r>
              <a:rPr lang="es-ES" sz="3200" dirty="0">
                <a:solidFill>
                  <a:schemeClr val="tx1"/>
                </a:solidFill>
              </a:rPr>
              <a:t>e</a:t>
            </a:r>
            <a:r>
              <a:rPr lang="es-ES" sz="3200" dirty="0" smtClean="0">
                <a:solidFill>
                  <a:schemeClr val="tx1"/>
                </a:solidFill>
              </a:rPr>
              <a:t>l resto de bits.</a:t>
            </a:r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Números Negativos en base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FFC000"/>
                </a:solidFill>
              </a:rPr>
              <a:t>FORMA 1</a:t>
            </a:r>
            <a:endParaRPr lang="es-ES" sz="3200" b="1" dirty="0" smtClean="0"/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</a:t>
            </a:r>
            <a:r>
              <a:rPr lang="es-ES" sz="3200" dirty="0" smtClean="0"/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Corresponden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al resto de bits </a:t>
            </a:r>
          </a:p>
          <a:p>
            <a:pPr algn="just"/>
            <a:r>
              <a:rPr lang="es-ES" sz="3200" dirty="0" smtClean="0">
                <a:solidFill>
                  <a:srgbClr val="FF0000"/>
                </a:solidFill>
              </a:rPr>
              <a:t>Ejemplo: 0</a:t>
            </a:r>
            <a:r>
              <a:rPr lang="es-ES" sz="3200" dirty="0" smtClean="0"/>
              <a:t>1010</a:t>
            </a:r>
            <a:r>
              <a:rPr lang="es-AR" altLang="es-ES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+</a:t>
            </a:r>
            <a:r>
              <a:rPr lang="es-ES" sz="3200" dirty="0" smtClean="0"/>
              <a:t>10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10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Números Negativos en base 2</a:t>
            </a:r>
            <a:br>
              <a:rPr lang="es-ES" dirty="0" smtClean="0"/>
            </a:br>
            <a:r>
              <a:rPr lang="es-ES" dirty="0">
                <a:solidFill>
                  <a:srgbClr val="FFC000"/>
                </a:solidFill>
              </a:rPr>
              <a:t>F</a:t>
            </a:r>
            <a:r>
              <a:rPr lang="es-ES" dirty="0" smtClean="0">
                <a:solidFill>
                  <a:srgbClr val="FFC000"/>
                </a:solidFill>
              </a:rPr>
              <a:t>orma 1: Signo y magnitud sin complemento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92608" y="688779"/>
            <a:ext cx="7185643" cy="5223072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FFC000"/>
                </a:solidFill>
              </a:rPr>
              <a:t>FORMA 2</a:t>
            </a:r>
            <a:endParaRPr lang="es-ES" sz="3200" b="1" dirty="0" smtClean="0"/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 </a:t>
            </a:r>
            <a:r>
              <a:rPr lang="es-ES" sz="3200" dirty="0">
                <a:solidFill>
                  <a:schemeClr val="tx1"/>
                </a:solidFill>
              </a:rPr>
              <a:t>C</a:t>
            </a:r>
            <a:r>
              <a:rPr lang="es-ES" sz="3200" dirty="0" smtClean="0">
                <a:solidFill>
                  <a:schemeClr val="tx1"/>
                </a:solidFill>
              </a:rPr>
              <a:t>orresponden al resto </a:t>
            </a:r>
            <a:r>
              <a:rPr lang="es-ES" sz="3200" dirty="0">
                <a:solidFill>
                  <a:schemeClr val="tx1"/>
                </a:solidFill>
              </a:rPr>
              <a:t>de bits </a:t>
            </a:r>
            <a:r>
              <a:rPr lang="es-ES" sz="3200" dirty="0" smtClean="0">
                <a:solidFill>
                  <a:schemeClr val="tx1"/>
                </a:solidFill>
              </a:rPr>
              <a:t>para números positivos (igual que forma 1). Complemento a 2 del resto de bits para</a:t>
            </a:r>
            <a:r>
              <a:rPr lang="es-ES" sz="3200" dirty="0">
                <a:solidFill>
                  <a:schemeClr val="tx1"/>
                </a:solidFill>
              </a:rPr>
              <a:t> números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</a:rPr>
              <a:t>negativos </a:t>
            </a:r>
            <a:r>
              <a:rPr lang="es-ES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Ejemplo: 0</a:t>
            </a:r>
            <a:r>
              <a:rPr lang="es-ES" sz="3200" dirty="0" smtClean="0"/>
              <a:t>1010</a:t>
            </a:r>
            <a:r>
              <a:rPr lang="es-AR" altLang="es-ES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+</a:t>
            </a:r>
            <a:r>
              <a:rPr lang="es-ES" sz="3200" dirty="0" smtClean="0"/>
              <a:t>10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/>
              <a:t>C</a:t>
            </a:r>
            <a:r>
              <a:rPr lang="es-AR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(1010)=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0110=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6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/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Números Negativos en base 2</a:t>
            </a:r>
            <a:br>
              <a:rPr lang="es-ES" dirty="0" smtClean="0"/>
            </a:br>
            <a:r>
              <a:rPr lang="es-ES" dirty="0">
                <a:solidFill>
                  <a:srgbClr val="FF0000"/>
                </a:solidFill>
              </a:rPr>
              <a:t>F</a:t>
            </a:r>
            <a:r>
              <a:rPr lang="es-ES" dirty="0" smtClean="0">
                <a:solidFill>
                  <a:srgbClr val="FF0000"/>
                </a:solidFill>
              </a:rPr>
              <a:t>orma 2: Signo y magnitud en complemento a 2 para negativos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14</a:t>
            </a:fld>
            <a:endParaRPr lang="es-ES"/>
          </a:p>
        </p:txBody>
      </p:sp>
      <p:graphicFrame>
        <p:nvGraphicFramePr>
          <p:cNvPr id="15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8104520"/>
              </p:ext>
            </p:extLst>
          </p:nvPr>
        </p:nvGraphicFramePr>
        <p:xfrm>
          <a:off x="530352" y="2384044"/>
          <a:ext cx="114665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74"/>
                <a:gridCol w="3452662"/>
                <a:gridCol w="1746504"/>
                <a:gridCol w="1143000"/>
                <a:gridCol w="1207008"/>
                <a:gridCol w="125272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2 FORMA1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2 FORMA2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10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16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-33221101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-6753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-255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+A01F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 smtClean="0"/>
                        <a:t>1011100001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 smtClean="0">
                          <a:solidFill>
                            <a:schemeClr val="dk1"/>
                          </a:solidFill>
                        </a:rPr>
                        <a:t>0100011111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-23201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-1341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-737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-2E1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s-ES" dirty="0" smtClean="0">
                          <a:solidFill>
                            <a:schemeClr val="dk1"/>
                          </a:solidFill>
                        </a:rPr>
                        <a:t>0100011111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 smtClean="0"/>
                        <a:t>1011100001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-10133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-437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-287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-11F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 smtClean="0"/>
                        <a:t>1101 1101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 smtClean="0"/>
                        <a:t>11011101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+DD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s-ES" dirty="0" smtClean="0"/>
                        <a:t>110 1010 1101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 smtClean="0"/>
                        <a:t>11010101101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+6AD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Gracias </a:t>
            </a:r>
            <a:endParaRPr lang="es-ES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5181600" y="557784"/>
            <a:ext cx="6248399" cy="3840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endParaRPr lang="es-ES" sz="6000" u="sng" dirty="0">
              <a:solidFill>
                <a:srgbClr val="0070C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10" y="2565382"/>
            <a:ext cx="4383325" cy="2278772"/>
          </a:xfrm>
        </p:spPr>
        <p:txBody>
          <a:bodyPr rtlCol="0"/>
          <a:lstStyle/>
          <a:p>
            <a:pPr algn="ctr" rtl="0"/>
            <a:r>
              <a:rPr lang="es-ES" dirty="0" smtClean="0"/>
              <a:t>Complementos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110" y="710753"/>
            <a:ext cx="6291999" cy="5896056"/>
          </a:xfrm>
        </p:spPr>
        <p:txBody>
          <a:bodyPr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r 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r-1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número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en base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10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10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9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2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 2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16" name="Elipse 15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77110" y="242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Elipse 16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77110" y="233138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Elipse 17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77110" y="442001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430" y="688779"/>
            <a:ext cx="6556605" cy="5223072"/>
          </a:xfrm>
        </p:spPr>
        <p:txBody>
          <a:bodyPr rtlCol="0">
            <a:normAutofit/>
          </a:bodyPr>
          <a:lstStyle/>
          <a:p>
            <a:r>
              <a:rPr lang="es-ES" sz="3200" dirty="0"/>
              <a:t>Dado un numero positivo N en base </a:t>
            </a:r>
            <a:r>
              <a:rPr lang="es-ES" sz="3200" i="1" dirty="0"/>
              <a:t>r </a:t>
            </a:r>
            <a:r>
              <a:rPr lang="es-ES" sz="3200" dirty="0"/>
              <a:t>con </a:t>
            </a:r>
            <a:r>
              <a:rPr lang="es-ES" sz="3200" dirty="0" smtClean="0"/>
              <a:t>parte </a:t>
            </a:r>
            <a:r>
              <a:rPr lang="es-CO" sz="3200" dirty="0" smtClean="0"/>
              <a:t>entera </a:t>
            </a:r>
            <a:r>
              <a:rPr lang="es-CO" sz="3200" dirty="0"/>
              <a:t>de </a:t>
            </a:r>
            <a:r>
              <a:rPr lang="es-CO" sz="3200" i="1" dirty="0"/>
              <a:t>n </a:t>
            </a:r>
            <a:r>
              <a:rPr lang="es-CO" sz="3200" dirty="0" smtClean="0"/>
              <a:t>dígitos </a:t>
            </a:r>
            <a:r>
              <a:rPr lang="es-CO" sz="3200" dirty="0"/>
              <a:t>se define el complemento </a:t>
            </a:r>
            <a:r>
              <a:rPr lang="es-CO" sz="3200" dirty="0" smtClean="0"/>
              <a:t>r de </a:t>
            </a:r>
            <a:r>
              <a:rPr lang="es-CO" sz="3200" dirty="0"/>
              <a:t>N </a:t>
            </a:r>
            <a:r>
              <a:rPr lang="es-CO" sz="3200" dirty="0" smtClean="0"/>
              <a:t>como:</a:t>
            </a:r>
          </a:p>
          <a:p>
            <a:endParaRPr lang="es-E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Complemento a r</a:t>
            </a:r>
            <a:endParaRPr lang="es-ES" dirty="0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xmlns="" id="{67E2D39B-E5BA-4353-811F-D83F9A05D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:a16="http://schemas.microsoft.com/office/drawing/2014/main" xmlns="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:a16="http://schemas.microsoft.com/office/drawing/2014/main" xmlns="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:a16="http://schemas.microsoft.com/office/drawing/2014/main" xmlns="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160782" y="3357369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𝑝𝑎𝑟𝑎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𝑑𝑖𝑓𝑒𝑟𝑒𝑛𝑡𝑒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0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0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𝑝𝑎𝑟𝑎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  </m:t>
                      </m:r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" y="3357369"/>
                <a:ext cx="6530340" cy="9118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 smtClean="0">
                <a:solidFill>
                  <a:prstClr val="black"/>
                </a:solidFill>
              </a:rPr>
              <a:t>Complemento a 10 de 9431 que </a:t>
            </a:r>
            <a:r>
              <a:rPr lang="es-ES" sz="3000" dirty="0" smtClean="0">
                <a:solidFill>
                  <a:prstClr val="black"/>
                </a:solidFill>
              </a:rPr>
              <a:t>esta </a:t>
            </a:r>
            <a:r>
              <a:rPr lang="es-ES" sz="3000" dirty="0" smtClean="0">
                <a:solidFill>
                  <a:prstClr val="black"/>
                </a:solidFill>
              </a:rPr>
              <a:t>en base 10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10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0,431 </a:t>
            </a:r>
            <a:r>
              <a:rPr lang="es-ES" sz="3000" dirty="0">
                <a:solidFill>
                  <a:prstClr val="black"/>
                </a:solidFill>
              </a:rPr>
              <a:t>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16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ACDE que </a:t>
            </a:r>
            <a:r>
              <a:rPr lang="es-ES" sz="3000" dirty="0">
                <a:solidFill>
                  <a:prstClr val="black"/>
                </a:solidFill>
              </a:rPr>
              <a:t>esta en base </a:t>
            </a:r>
            <a:r>
              <a:rPr lang="es-ES" sz="3000" dirty="0" smtClean="0">
                <a:solidFill>
                  <a:prstClr val="black"/>
                </a:solidFill>
              </a:rPr>
              <a:t>16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2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101101 </a:t>
            </a:r>
            <a:r>
              <a:rPr lang="es-ES" sz="3000" dirty="0">
                <a:solidFill>
                  <a:prstClr val="black"/>
                </a:solidFill>
              </a:rPr>
              <a:t>que esta en base </a:t>
            </a:r>
            <a:r>
              <a:rPr lang="es-ES" sz="3000" dirty="0" smtClean="0">
                <a:solidFill>
                  <a:prstClr val="black"/>
                </a:solidFill>
              </a:rPr>
              <a:t>2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xmlns="" id="{8D0D6914-3231-4EEA-BA0E-6EB9635E2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xmlns="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xmlns="" id="{C3A7A1F3-DF16-4906-AB99-7271A62BD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xmlns="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xmlns="" id="{22B39FAF-E8F3-4DC0-85F2-0F3005FA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xmlns="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:a16="http://schemas.microsoft.com/office/drawing/2014/main" xmlns="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xmlns="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ángulo 18"/>
              <p:cNvSpPr/>
              <p:nvPr/>
            </p:nvSpPr>
            <p:spPr>
              <a:xfrm>
                <a:off x="5732145" y="1505114"/>
                <a:ext cx="6096000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−9431=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0569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45" y="1505114"/>
                <a:ext cx="6096000" cy="800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ángulo 23"/>
              <p:cNvSpPr/>
              <p:nvPr/>
            </p:nvSpPr>
            <p:spPr>
              <a:xfrm>
                <a:off x="5553264" y="2921844"/>
                <a:ext cx="6096000" cy="8382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−0,431=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0,569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64" y="2921844"/>
                <a:ext cx="6096000" cy="838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24"/>
              <p:cNvSpPr/>
              <p:nvPr/>
            </p:nvSpPr>
            <p:spPr>
              <a:xfrm>
                <a:off x="5876592" y="4206637"/>
                <a:ext cx="6096000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𝐴𝐶𝐷𝐸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𝐴𝐶𝐷𝐸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5322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92" y="4206637"/>
                <a:ext cx="6096000" cy="800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16"/>
              <p:cNvSpPr/>
              <p:nvPr/>
            </p:nvSpPr>
            <p:spPr>
              <a:xfrm>
                <a:off x="6318878" y="5885370"/>
                <a:ext cx="5211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s-CO" i="0">
                          <a:latin typeface="Cambria Math" panose="02040503050406030204" pitchFamily="18" charset="0"/>
                        </a:rPr>
                        <m:t>−101101=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1000000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101101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010011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78" y="5885370"/>
                <a:ext cx="521142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ángulo 25"/>
              <p:cNvSpPr/>
              <p:nvPr/>
            </p:nvSpPr>
            <p:spPr>
              <a:xfrm>
                <a:off x="-294805" y="4990441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805" y="4990441"/>
                <a:ext cx="6530340" cy="9118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/>
          </a:bodyPr>
          <a:lstStyle/>
          <a:p>
            <a:r>
              <a:rPr lang="es-CO" sz="3200" dirty="0"/>
              <a:t>Dado un numero positivo N en base </a:t>
            </a:r>
            <a:r>
              <a:rPr lang="es-CO" sz="3200" i="1" dirty="0"/>
              <a:t>r </a:t>
            </a:r>
            <a:r>
              <a:rPr lang="es-CO" sz="3200" dirty="0"/>
              <a:t>con una </a:t>
            </a:r>
            <a:r>
              <a:rPr lang="es-CO" sz="3200" dirty="0" smtClean="0"/>
              <a:t>parte </a:t>
            </a:r>
            <a:r>
              <a:rPr lang="es-ES" sz="3200" dirty="0" smtClean="0"/>
              <a:t>entera </a:t>
            </a:r>
            <a:r>
              <a:rPr lang="es-ES" sz="3200" dirty="0"/>
              <a:t>de </a:t>
            </a:r>
            <a:r>
              <a:rPr lang="es-ES" sz="3200" i="1" dirty="0"/>
              <a:t>n </a:t>
            </a:r>
            <a:r>
              <a:rPr lang="es-ES" sz="3200" dirty="0" smtClean="0"/>
              <a:t>dígitos </a:t>
            </a:r>
            <a:r>
              <a:rPr lang="es-ES" sz="3200" dirty="0"/>
              <a:t>y una fraccionaria de </a:t>
            </a:r>
            <a:r>
              <a:rPr lang="es-ES" sz="3200" i="1" dirty="0"/>
              <a:t>m </a:t>
            </a:r>
            <a:r>
              <a:rPr lang="es-ES" sz="3200" dirty="0" smtClean="0"/>
              <a:t>dígitos, </a:t>
            </a:r>
            <a:r>
              <a:rPr lang="es-CO" sz="3200" dirty="0" smtClean="0"/>
              <a:t>se </a:t>
            </a:r>
            <a:r>
              <a:rPr lang="es-CO" sz="3200" dirty="0"/>
              <a:t>define </a:t>
            </a:r>
            <a:r>
              <a:rPr lang="es-CO" sz="3200" dirty="0" smtClean="0"/>
              <a:t>el complemento </a:t>
            </a:r>
            <a:r>
              <a:rPr lang="es-CO" sz="3200" dirty="0"/>
              <a:t>(r-1) de </a:t>
            </a:r>
            <a:r>
              <a:rPr lang="es-CO" sz="3200" dirty="0" smtClean="0"/>
              <a:t>N </a:t>
            </a:r>
            <a:r>
              <a:rPr lang="es-ES" sz="3200" dirty="0" smtClean="0"/>
              <a:t>como:</a:t>
            </a:r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Complemento a r-1</a:t>
            </a:r>
            <a:endParaRPr lang="es-ES" dirty="0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xmlns="" id="{67E2D39B-E5BA-4353-811F-D83F9A05D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:a16="http://schemas.microsoft.com/office/drawing/2014/main" xmlns="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:a16="http://schemas.microsoft.com/office/drawing/2014/main" xmlns="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:a16="http://schemas.microsoft.com/office/drawing/2014/main" xmlns="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/>
              <p:cNvSpPr/>
              <p:nvPr/>
            </p:nvSpPr>
            <p:spPr>
              <a:xfrm>
                <a:off x="-7885" y="3813299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85" y="3813299"/>
                <a:ext cx="6530340" cy="9118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5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 smtClean="0">
                <a:solidFill>
                  <a:prstClr val="black"/>
                </a:solidFill>
              </a:rPr>
              <a:t>Complemento a 9 de 9431 que esta en base 10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9</a:t>
            </a:r>
            <a:r>
              <a:rPr lang="es-ES" sz="3000" dirty="0" smtClean="0">
                <a:solidFill>
                  <a:prstClr val="black"/>
                </a:solidFill>
              </a:rPr>
              <a:t>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0,431 </a:t>
            </a:r>
            <a:r>
              <a:rPr lang="es-ES" sz="3000" dirty="0">
                <a:solidFill>
                  <a:prstClr val="black"/>
                </a:solidFill>
              </a:rPr>
              <a:t>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15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ACDE que </a:t>
            </a:r>
            <a:r>
              <a:rPr lang="es-ES" sz="3000" dirty="0">
                <a:solidFill>
                  <a:prstClr val="black"/>
                </a:solidFill>
              </a:rPr>
              <a:t>esta en base </a:t>
            </a:r>
            <a:r>
              <a:rPr lang="es-ES" sz="3000" dirty="0" smtClean="0">
                <a:solidFill>
                  <a:prstClr val="black"/>
                </a:solidFill>
              </a:rPr>
              <a:t>16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</a:t>
            </a:r>
            <a:r>
              <a:rPr lang="es-ES" sz="3000" dirty="0" smtClean="0">
                <a:solidFill>
                  <a:prstClr val="black"/>
                </a:solidFill>
              </a:rPr>
              <a:t>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101101 </a:t>
            </a:r>
            <a:r>
              <a:rPr lang="es-ES" sz="3000" dirty="0">
                <a:solidFill>
                  <a:prstClr val="black"/>
                </a:solidFill>
              </a:rPr>
              <a:t>que esta en base </a:t>
            </a:r>
            <a:r>
              <a:rPr lang="es-ES" sz="3000" dirty="0" smtClean="0">
                <a:solidFill>
                  <a:prstClr val="black"/>
                </a:solidFill>
              </a:rPr>
              <a:t>2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xmlns="" id="{8D0D6914-3231-4EEA-BA0E-6EB9635E2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xmlns="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xmlns="" id="{C3A7A1F3-DF16-4906-AB99-7271A62BD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xmlns="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xmlns="" id="{22B39FAF-E8F3-4DC0-85F2-0F3005FA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xmlns="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:a16="http://schemas.microsoft.com/office/drawing/2014/main" xmlns="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xmlns="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ángulo 14"/>
              <p:cNvSpPr/>
              <p:nvPr/>
            </p:nvSpPr>
            <p:spPr>
              <a:xfrm>
                <a:off x="-697602" y="4878541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7602" y="4878541"/>
                <a:ext cx="6530340" cy="9118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15"/>
              <p:cNvSpPr/>
              <p:nvPr/>
            </p:nvSpPr>
            <p:spPr>
              <a:xfrm>
                <a:off x="5876592" y="1504553"/>
                <a:ext cx="665988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−9431=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−9431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0568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92" y="1504553"/>
                <a:ext cx="6659880" cy="8007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16"/>
              <p:cNvSpPr/>
              <p:nvPr/>
            </p:nvSpPr>
            <p:spPr>
              <a:xfrm>
                <a:off x="5871932" y="2847436"/>
                <a:ext cx="6484620" cy="83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−0,431=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−0,001−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0,568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32" y="2847436"/>
                <a:ext cx="6484620" cy="838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ángulo 17"/>
              <p:cNvSpPr/>
              <p:nvPr/>
            </p:nvSpPr>
            <p:spPr>
              <a:xfrm>
                <a:off x="5841230" y="4191900"/>
                <a:ext cx="649986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𝐴𝐶𝐷𝐸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𝐴𝐶𝐷𝐸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5321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30" y="4191900"/>
                <a:ext cx="6499860" cy="8007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ángulo 18"/>
              <p:cNvSpPr/>
              <p:nvPr/>
            </p:nvSpPr>
            <p:spPr>
              <a:xfrm>
                <a:off x="5579412" y="5596846"/>
                <a:ext cx="695706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−101101=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101101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010010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12" y="5596846"/>
                <a:ext cx="6957060" cy="8007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8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es-CO" dirty="0" smtClean="0"/>
              <a:t>Resumen Complemento </a:t>
            </a:r>
            <a:r>
              <a:rPr lang="es-CO" dirty="0"/>
              <a:t>de </a:t>
            </a:r>
            <a:r>
              <a:rPr lang="es-CO" dirty="0" smtClean="0"/>
              <a:t>números </a:t>
            </a:r>
            <a:r>
              <a:rPr lang="es-CO" dirty="0"/>
              <a:t>binarios</a:t>
            </a:r>
            <a:endParaRPr lang="es-ES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:a16="http://schemas.microsoft.com/office/drawing/2014/main" xmlns="" id="{EBE5B2B2-0684-4BD8-9A66-EEE67097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67940" y="196525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xmlns="" id="{498F9BDC-F173-4590-A94B-9747D4716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51934" y="321034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:a16="http://schemas.microsoft.com/office/drawing/2014/main" xmlns="" id="{637BAB53-DA38-4DD5-9A3E-8152A042F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67940" y="452331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:a16="http://schemas.microsoft.com/office/drawing/2014/main" xmlns="" id="{2D142DF4-4EE3-4660-9BDC-D1E1707D98BC}"/>
              </a:ext>
            </a:extLst>
          </p:cNvPr>
          <p:cNvSpPr txBox="1"/>
          <p:nvPr/>
        </p:nvSpPr>
        <p:spPr>
          <a:xfrm>
            <a:off x="1135252" y="199535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xmlns="" id="{C9124239-D4DF-4D00-AF5F-B08E7F4284D0}"/>
              </a:ext>
            </a:extLst>
          </p:cNvPr>
          <p:cNvSpPr txBox="1"/>
          <p:nvPr/>
        </p:nvSpPr>
        <p:spPr>
          <a:xfrm>
            <a:off x="1119246" y="32442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xmlns="" id="{FB4695A3-1853-4E49-84FD-FE5CBABEF961}"/>
              </a:ext>
            </a:extLst>
          </p:cNvPr>
          <p:cNvSpPr txBox="1"/>
          <p:nvPr/>
        </p:nvSpPr>
        <p:spPr>
          <a:xfrm>
            <a:off x="1135252" y="455341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xmlns="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60" y="3221362"/>
            <a:ext cx="9648825" cy="4857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60" y="1918905"/>
            <a:ext cx="10010775" cy="51435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36544" y="4541091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0"/>
              </a:spcBef>
            </a:pPr>
            <a:r>
              <a:rPr lang="es-AR" altLang="es-ES" sz="2400" dirty="0" smtClean="0">
                <a:latin typeface="Arial" panose="020B0604020202020204" pitchFamily="34" charset="0"/>
              </a:rPr>
              <a:t>C</a:t>
            </a:r>
            <a:r>
              <a:rPr lang="es-AR" altLang="es-ES" sz="2400" baseline="-25000" dirty="0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(</a:t>
            </a:r>
            <a:r>
              <a:rPr lang="es-AR" altLang="es-ES" sz="2400" dirty="0" err="1" smtClean="0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)=</a:t>
            </a:r>
            <a:r>
              <a:rPr lang="es-AR" altLang="es-ES" sz="2400" dirty="0">
                <a:latin typeface="Arial" panose="020B0604020202020204" pitchFamily="34" charset="0"/>
              </a:rPr>
              <a:t> </a:t>
            </a:r>
            <a:r>
              <a:rPr lang="es-AR" altLang="es-ES" sz="2400" dirty="0" smtClean="0">
                <a:latin typeface="Arial" panose="020B0604020202020204" pitchFamily="34" charset="0"/>
              </a:rPr>
              <a:t>C</a:t>
            </a:r>
            <a:r>
              <a:rPr lang="es-AR" altLang="es-ES" sz="2400" baseline="-25000" dirty="0" smtClean="0">
                <a:latin typeface="Arial" panose="020B0604020202020204" pitchFamily="34" charset="0"/>
              </a:rPr>
              <a:t>r-1</a:t>
            </a:r>
            <a:r>
              <a:rPr lang="es-AR" altLang="es-ES" sz="2400" dirty="0" smtClean="0">
                <a:latin typeface="Arial" panose="020B0604020202020204" pitchFamily="34" charset="0"/>
              </a:rPr>
              <a:t>(</a:t>
            </a:r>
            <a:r>
              <a:rPr lang="es-AR" altLang="es-ES" sz="2400" dirty="0" err="1" smtClean="0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)+1</a:t>
            </a:r>
            <a:endParaRPr lang="es-AR" altLang="es-E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407" y="303782"/>
            <a:ext cx="5505450" cy="6426202"/>
          </a:xfrm>
        </p:spPr>
        <p:txBody>
          <a:bodyPr rtlCol="0">
            <a:normAutofit fontScale="85000" lnSpcReduction="20000"/>
          </a:bodyPr>
          <a:lstStyle/>
          <a:p>
            <a:endParaRPr lang="es-ES" sz="3200" dirty="0" smtClean="0"/>
          </a:p>
          <a:p>
            <a:r>
              <a:rPr lang="es-ES" sz="3200" dirty="0" smtClean="0"/>
              <a:t>Sumar </a:t>
            </a:r>
            <a:r>
              <a:rPr lang="es-ES" sz="3200" dirty="0"/>
              <a:t>el minuendo M al Cr del sustraendo </a:t>
            </a:r>
            <a:r>
              <a:rPr lang="es-ES" sz="3200" dirty="0" smtClean="0"/>
              <a:t>N</a:t>
            </a:r>
          </a:p>
          <a:p>
            <a:endParaRPr lang="es-ES" sz="3200" dirty="0"/>
          </a:p>
          <a:p>
            <a:r>
              <a:rPr lang="es-ES" sz="3200" dirty="0" smtClean="0"/>
              <a:t>Verificar </a:t>
            </a:r>
            <a:r>
              <a:rPr lang="es-ES" sz="3200" dirty="0"/>
              <a:t>si existe un acarreo </a:t>
            </a:r>
            <a:r>
              <a:rPr lang="es-ES" sz="3200" dirty="0" smtClean="0"/>
              <a:t>final</a:t>
            </a:r>
            <a:endParaRPr lang="es-ES" sz="3200" dirty="0"/>
          </a:p>
          <a:p>
            <a:endParaRPr lang="es-CO" sz="3200" dirty="0"/>
          </a:p>
          <a:p>
            <a:endParaRPr lang="es-CO" sz="3200" dirty="0" smtClean="0"/>
          </a:p>
          <a:p>
            <a:r>
              <a:rPr lang="es-CO" sz="3200" dirty="0" smtClean="0"/>
              <a:t>Si existe acarreo, descartar y dejar signo positivo</a:t>
            </a:r>
          </a:p>
          <a:p>
            <a:endParaRPr lang="es-CO" sz="3200" dirty="0" smtClean="0"/>
          </a:p>
          <a:p>
            <a:r>
              <a:rPr lang="es-ES" sz="3200" dirty="0" smtClean="0"/>
              <a:t>Si </a:t>
            </a:r>
            <a:r>
              <a:rPr lang="es-ES" sz="3200" dirty="0"/>
              <a:t>no existe un acarreo final, se toma el </a:t>
            </a:r>
            <a:r>
              <a:rPr lang="es-ES" sz="3200" dirty="0" smtClean="0"/>
              <a:t>complemento  de </a:t>
            </a:r>
            <a:r>
              <a:rPr lang="es-ES" sz="3200" i="1" dirty="0"/>
              <a:t>r </a:t>
            </a:r>
            <a:r>
              <a:rPr lang="es-ES" sz="3200" dirty="0"/>
              <a:t>del numero obtenido y se coloca un </a:t>
            </a:r>
            <a:r>
              <a:rPr lang="es-ES" sz="3200" dirty="0" smtClean="0"/>
              <a:t>signo </a:t>
            </a:r>
            <a:r>
              <a:rPr lang="es-CO" sz="3200" dirty="0" smtClean="0"/>
              <a:t>negativo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xmlns="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xmlns="" id="{8D0D6914-3231-4EEA-BA0E-6EB9635E2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xmlns="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xmlns="" id="{C3A7A1F3-DF16-4906-AB99-7271A62BD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xmlns="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xmlns="" id="{22B39FAF-E8F3-4DC0-85F2-0F3005FA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xmlns="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xmlns="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5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EJEMPLOS BASE 10 </a:t>
            </a: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a)  M=7386, N=5265</a:t>
            </a:r>
          </a:p>
          <a:p>
            <a:r>
              <a:rPr lang="es-ES" sz="3200" dirty="0" smtClean="0"/>
              <a:t>Directa: 7386-5265=+2121</a:t>
            </a:r>
          </a:p>
          <a:p>
            <a:r>
              <a:rPr lang="es-ES" sz="3200" dirty="0" smtClean="0"/>
              <a:t>Con complemento a r</a:t>
            </a:r>
          </a:p>
          <a:p>
            <a:r>
              <a:rPr lang="es-ES" sz="3200" dirty="0" smtClean="0"/>
              <a:t>7386 +C10(5265)=7386+4735</a:t>
            </a:r>
          </a:p>
          <a:p>
            <a:pPr marL="0" indent="0">
              <a:buNone/>
            </a:pPr>
            <a:r>
              <a:rPr lang="es-ES" sz="3200" dirty="0" smtClean="0"/>
              <a:t>          =7386</a:t>
            </a:r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u="sng" dirty="0" smtClean="0"/>
              <a:t>+4735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2121  Hay acarreo RTA +2121</a:t>
            </a:r>
            <a:endParaRPr lang="es-ES" sz="3200" dirty="0"/>
          </a:p>
          <a:p>
            <a:pPr marL="0" indent="0">
              <a:buNone/>
            </a:pPr>
            <a:endParaRPr lang="es-CO" sz="3200" dirty="0" smtClean="0"/>
          </a:p>
          <a:p>
            <a:pPr marL="0" indent="0">
              <a:buNone/>
            </a:pPr>
            <a:r>
              <a:rPr lang="es-ES" sz="3200" dirty="0" smtClean="0"/>
              <a:t>b) M=5265, N=7386</a:t>
            </a:r>
            <a:endParaRPr lang="es-ES" sz="3200" dirty="0"/>
          </a:p>
          <a:p>
            <a:r>
              <a:rPr lang="es-ES" sz="3200" dirty="0"/>
              <a:t>Directa: </a:t>
            </a:r>
            <a:r>
              <a:rPr lang="es-ES" sz="3200" dirty="0" smtClean="0"/>
              <a:t>5265-7386= -2121</a:t>
            </a:r>
            <a:endParaRPr lang="es-ES" sz="3200" dirty="0"/>
          </a:p>
          <a:p>
            <a:r>
              <a:rPr lang="es-ES" sz="3200" dirty="0"/>
              <a:t>Con complemento a r</a:t>
            </a:r>
          </a:p>
          <a:p>
            <a:r>
              <a:rPr lang="es-ES" sz="3200" dirty="0" smtClean="0"/>
              <a:t>5265 </a:t>
            </a:r>
            <a:r>
              <a:rPr lang="es-ES" sz="3200" dirty="0"/>
              <a:t>+</a:t>
            </a:r>
            <a:r>
              <a:rPr lang="es-ES" sz="3200" dirty="0" smtClean="0"/>
              <a:t>C10(7386)=5265+2614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 smtClean="0"/>
              <a:t>=5265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 smtClean="0"/>
              <a:t>+2614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/>
              <a:t>           </a:t>
            </a:r>
            <a:r>
              <a:rPr lang="es-ES" sz="3200" dirty="0">
                <a:solidFill>
                  <a:srgbClr val="FF0000"/>
                </a:solidFill>
              </a:rPr>
              <a:t>0</a:t>
            </a:r>
            <a:r>
              <a:rPr lang="es-ES" sz="3200" dirty="0" smtClean="0"/>
              <a:t>7879  No hay </a:t>
            </a:r>
            <a:r>
              <a:rPr lang="es-ES" sz="3200" dirty="0"/>
              <a:t>acarreo RTA </a:t>
            </a:r>
            <a:r>
              <a:rPr lang="es-ES" sz="3200" dirty="0" smtClean="0"/>
              <a:t>–C10(7879)=-2121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61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679</Words>
  <Application>Microsoft Office PowerPoint</Application>
  <PresentationFormat>Panorámica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Franklin Gothic Demi</vt:lpstr>
      <vt:lpstr>Franklin Gothic Medium</vt:lpstr>
      <vt:lpstr>Segoe UI</vt:lpstr>
      <vt:lpstr>Segoe UI Semibold</vt:lpstr>
      <vt:lpstr>Times New Roman</vt:lpstr>
      <vt:lpstr>Titulares</vt:lpstr>
      <vt:lpstr>Complemento a r y r-1  números negativos en base 2 </vt:lpstr>
      <vt:lpstr>Complementos </vt:lpstr>
      <vt:lpstr>Complemento a r</vt:lpstr>
      <vt:lpstr>EJERCICIOS</vt:lpstr>
      <vt:lpstr>Complemento a r-1</vt:lpstr>
      <vt:lpstr>EJERCICIOS</vt:lpstr>
      <vt:lpstr>Resumen Complemento de números binarios</vt:lpstr>
      <vt:lpstr>RESTA CON COMPLEMENTO A R</vt:lpstr>
      <vt:lpstr>RESTA CON COMPLEMENTO A R</vt:lpstr>
      <vt:lpstr>RESTA CON COMPLEMENTO A R</vt:lpstr>
      <vt:lpstr>Números Negativos en base 2</vt:lpstr>
      <vt:lpstr>Números Negativos en base 2 Forma 1: Signo y magnitud sin complemento</vt:lpstr>
      <vt:lpstr>Números Negativos en base 2 Forma 2: Signo y magnitud en complemento a 2 para negativos </vt:lpstr>
      <vt:lpstr>EJERCICIOS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2020-05-04T21:00:48Z</dcterms:created>
  <dcterms:modified xsi:type="dcterms:W3CDTF">2020-05-07T14:33:53Z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