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handoutMasterIdLst>
    <p:handoutMasterId r:id="rId10"/>
  </p:handoutMasterIdLst>
  <p:sldIdLst>
    <p:sldId id="256" r:id="rId5"/>
    <p:sldId id="271" r:id="rId6"/>
    <p:sldId id="273" r:id="rId7"/>
    <p:sldId id="272" r:id="rId8"/>
    <p:sldId id="265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477C"/>
    <a:srgbClr val="D1D1D1"/>
    <a:srgbClr val="676767"/>
    <a:srgbClr val="E2E2E2"/>
    <a:srgbClr val="024C96"/>
    <a:srgbClr val="008DF7"/>
    <a:srgbClr val="AAAA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9" d="100"/>
          <a:sy n="89" d="100"/>
        </p:scale>
        <p:origin x="37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199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416E08-9BDE-4A43-AEDA-5CF573FF2C19}" type="datetimeFigureOut">
              <a:rPr lang="pt-BR" smtClean="0"/>
              <a:t>14/05/2020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048A53-8B9D-43F0-BD7B-F748976990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83012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302770" y="277090"/>
            <a:ext cx="5597236" cy="3996000"/>
          </a:xfrm>
        </p:spPr>
        <p:txBody>
          <a:bodyPr anchor="ctr" anchorCtr="0">
            <a:normAutofit/>
          </a:bodyPr>
          <a:lstStyle>
            <a:lvl1pPr algn="ctr">
              <a:defRPr sz="80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419" dirty="0" smtClean="0"/>
              <a:t>Haga clic para editar o título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310078" y="4742512"/>
            <a:ext cx="5597236" cy="969818"/>
          </a:xfrm>
          <a:solidFill>
            <a:schemeClr val="bg2">
              <a:lumMod val="10000"/>
              <a:alpha val="50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3000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419" dirty="0" smtClean="0"/>
              <a:t>Haga clic para editar subtítulo</a:t>
            </a:r>
            <a:endParaRPr 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A3CAC-C3CD-4A44-AC49-E28DCE66EB06}" type="datetimeFigureOut">
              <a:rPr lang="pt-BR" smtClean="0"/>
              <a:t>14/05/2020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4064-1A18-41C8-975B-9CF9FC1A77B5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286986" y="5917767"/>
            <a:ext cx="5645727" cy="27709"/>
          </a:xfrm>
          <a:prstGeom prst="line">
            <a:avLst/>
          </a:prstGeom>
          <a:ln w="53975">
            <a:solidFill>
              <a:schemeClr val="tx1">
                <a:alpha val="50000"/>
              </a:schemeClr>
            </a:solidFill>
          </a:ln>
          <a:effectLst>
            <a:reflection stA="45000" endPos="2000" dist="508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V="1">
            <a:off x="3313737" y="4536345"/>
            <a:ext cx="5572991" cy="48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3306421" y="4656932"/>
            <a:ext cx="5572991" cy="48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 userDrawn="1"/>
        </p:nvGrpSpPr>
        <p:grpSpPr>
          <a:xfrm>
            <a:off x="10252340" y="2199565"/>
            <a:ext cx="1533277" cy="432000"/>
            <a:chOff x="10252340" y="2199565"/>
            <a:chExt cx="1533277" cy="432000"/>
          </a:xfrm>
        </p:grpSpPr>
        <p:sp>
          <p:nvSpPr>
            <p:cNvPr id="20" name="Oval 19"/>
            <p:cNvSpPr/>
            <p:nvPr userDrawn="1"/>
          </p:nvSpPr>
          <p:spPr>
            <a:xfrm>
              <a:off x="10756046" y="2253564"/>
              <a:ext cx="324000" cy="324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2" name="Oval 21"/>
            <p:cNvSpPr/>
            <p:nvPr userDrawn="1"/>
          </p:nvSpPr>
          <p:spPr>
            <a:xfrm>
              <a:off x="10252340" y="2297802"/>
              <a:ext cx="232063" cy="2355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" name="Oval 18"/>
            <p:cNvSpPr/>
            <p:nvPr userDrawn="1"/>
          </p:nvSpPr>
          <p:spPr>
            <a:xfrm>
              <a:off x="11353617" y="2199565"/>
              <a:ext cx="432000" cy="43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24" name="Group 23"/>
          <p:cNvGrpSpPr/>
          <p:nvPr userDrawn="1"/>
        </p:nvGrpSpPr>
        <p:grpSpPr>
          <a:xfrm>
            <a:off x="420245" y="2200420"/>
            <a:ext cx="1539618" cy="432000"/>
            <a:chOff x="420245" y="2200420"/>
            <a:chExt cx="1539618" cy="432000"/>
          </a:xfrm>
        </p:grpSpPr>
        <p:sp>
          <p:nvSpPr>
            <p:cNvPr id="18" name="Oval 17"/>
            <p:cNvSpPr/>
            <p:nvPr userDrawn="1"/>
          </p:nvSpPr>
          <p:spPr>
            <a:xfrm>
              <a:off x="420245" y="2200420"/>
              <a:ext cx="432000" cy="43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1" name="Oval 20"/>
            <p:cNvSpPr/>
            <p:nvPr userDrawn="1"/>
          </p:nvSpPr>
          <p:spPr>
            <a:xfrm>
              <a:off x="1131392" y="2248776"/>
              <a:ext cx="324000" cy="324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3" name="Oval 22"/>
            <p:cNvSpPr/>
            <p:nvPr userDrawn="1"/>
          </p:nvSpPr>
          <p:spPr>
            <a:xfrm>
              <a:off x="1727800" y="2293014"/>
              <a:ext cx="232063" cy="2355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31603023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298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texto vertic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572625" cy="1325563"/>
          </a:xfrm>
        </p:spPr>
        <p:txBody>
          <a:bodyPr/>
          <a:lstStyle>
            <a:lvl1pPr>
              <a:defRPr strike="noStrike">
                <a:solidFill>
                  <a:srgbClr val="E2E2E2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pt-B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A3CAC-C3CD-4A44-AC49-E28DCE66EB06}" type="datetimeFigureOut">
              <a:rPr lang="pt-BR" smtClean="0"/>
              <a:t>14/05/2020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4064-1A18-41C8-975B-9CF9FC1A77B5}" type="slidenum">
              <a:rPr lang="pt-BR" smtClean="0"/>
              <a:t>‹Nº›</a:t>
            </a:fld>
            <a:endParaRPr lang="pt-BR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838200" y="360217"/>
            <a:ext cx="0" cy="1368000"/>
          </a:xfrm>
          <a:prstGeom prst="line">
            <a:avLst/>
          </a:prstGeom>
          <a:ln w="50800">
            <a:solidFill>
              <a:srgbClr val="E2E2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819149" y="1690255"/>
            <a:ext cx="9612000" cy="27926"/>
          </a:xfrm>
          <a:prstGeom prst="line">
            <a:avLst/>
          </a:prstGeom>
          <a:ln w="50800">
            <a:solidFill>
              <a:srgbClr val="E2E2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5"/>
          <p:cNvSpPr>
            <a:spLocks noGrp="1" noChangeAspect="1"/>
          </p:cNvSpPr>
          <p:nvPr>
            <p:ph type="body" sz="quarter" idx="14"/>
          </p:nvPr>
        </p:nvSpPr>
        <p:spPr>
          <a:xfrm rot="27000000">
            <a:off x="8139547" y="2805546"/>
            <a:ext cx="6858000" cy="1246906"/>
          </a:xfrm>
          <a:solidFill>
            <a:srgbClr val="E2E2E2"/>
          </a:solidFill>
        </p:spPr>
        <p:txBody>
          <a:bodyPr vert="horz" anchor="ctr" anchorCtr="0">
            <a:normAutofit/>
          </a:bodyPr>
          <a:lstStyle>
            <a:lvl1pPr marL="0" indent="0" algn="ctr">
              <a:buNone/>
              <a:defRPr lang="pt-BR" sz="4100" dirty="0">
                <a:solidFill>
                  <a:srgbClr val="676767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838199" y="2008188"/>
            <a:ext cx="9572625" cy="4129087"/>
          </a:xfrm>
        </p:spPr>
        <p:txBody>
          <a:bodyPr vert="vert"/>
          <a:lstStyle>
            <a:lvl1pPr marL="0" indent="0">
              <a:buNone/>
              <a:defRPr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901609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texto vertical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2312988" y="1419225"/>
            <a:ext cx="9407525" cy="4829175"/>
          </a:xfrm>
        </p:spPr>
        <p:txBody>
          <a:bodyPr vert="vert270"/>
          <a:lstStyle>
            <a:lvl1pPr marL="0" indent="0">
              <a:buNone/>
              <a:defRPr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1419225"/>
            <a:ext cx="1270800" cy="5438775"/>
          </a:xfrm>
          <a:prstGeom prst="rect">
            <a:avLst/>
          </a:pr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 rot="16200000">
            <a:off x="-1774351" y="3197622"/>
            <a:ext cx="4829176" cy="1272382"/>
          </a:xfrm>
          <a:noFill/>
        </p:spPr>
        <p:txBody>
          <a:bodyPr>
            <a:normAutofit/>
          </a:bodyPr>
          <a:lstStyle>
            <a:lvl1pPr algn="l">
              <a:defRPr sz="4400">
                <a:solidFill>
                  <a:srgbClr val="024C96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pt-BR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1264765" y="1420793"/>
            <a:ext cx="795600" cy="543877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3"/>
          </p:nvPr>
        </p:nvSpPr>
        <p:spPr>
          <a:xfrm rot="16200000">
            <a:off x="-757381" y="3455811"/>
            <a:ext cx="4829180" cy="756000"/>
          </a:xfrm>
          <a:noFill/>
        </p:spPr>
        <p:txBody>
          <a:bodyPr anchor="ctr">
            <a:noAutofit/>
          </a:bodyPr>
          <a:lstStyle>
            <a:lvl1pPr marL="0" indent="0">
              <a:buNone/>
              <a:defRPr sz="280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66925" cy="1419225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B5A3CAC-C3CD-4A44-AC49-E28DCE66EB06}" type="datetimeFigureOut">
              <a:rPr lang="pt-BR" smtClean="0"/>
              <a:t>14/05/2020</a:t>
            </a:fld>
            <a:endParaRPr lang="pt-BR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F2E24064-1A18-41C8-975B-9CF9FC1A77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6631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contenid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256" y="365124"/>
            <a:ext cx="10049943" cy="1296000"/>
          </a:xfrm>
        </p:spPr>
        <p:txBody>
          <a:bodyPr>
            <a:normAutofit/>
          </a:bodyPr>
          <a:lstStyle>
            <a:lvl1pPr>
              <a:defRPr sz="60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A3CAC-C3CD-4A44-AC49-E28DCE66EB06}" type="datetimeFigureOut">
              <a:rPr lang="pt-BR" smtClean="0"/>
              <a:t>14/05/2020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4064-1A18-41C8-975B-9CF9FC1A77B5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92705" y="365125"/>
            <a:ext cx="0" cy="1759097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11501658" y="365125"/>
            <a:ext cx="0" cy="1759097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 userDrawn="1"/>
        </p:nvSpPr>
        <p:spPr>
          <a:xfrm>
            <a:off x="0" y="6246055"/>
            <a:ext cx="12192000" cy="611945"/>
          </a:xfrm>
          <a:prstGeom prst="rect">
            <a:avLst/>
          </a:prstGeom>
          <a:solidFill>
            <a:schemeClr val="dk1">
              <a:alpha val="3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1066803" y="1690688"/>
            <a:ext cx="10051200" cy="4279900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425678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775" y="2301877"/>
            <a:ext cx="7345079" cy="1382074"/>
          </a:xfrm>
        </p:spPr>
        <p:txBody>
          <a:bodyPr anchor="ctr" anchorCtr="0"/>
          <a:lstStyle>
            <a:lvl1pPr>
              <a:defRPr sz="6000">
                <a:solidFill>
                  <a:srgbClr val="008DF7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A3CAC-C3CD-4A44-AC49-E28DCE66EB06}" type="datetimeFigureOut">
              <a:rPr lang="pt-BR" smtClean="0"/>
              <a:t>14/05/2020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4064-1A18-41C8-975B-9CF9FC1A77B5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Rectangle 7"/>
          <p:cNvSpPr/>
          <p:nvPr userDrawn="1"/>
        </p:nvSpPr>
        <p:spPr>
          <a:xfrm>
            <a:off x="572281" y="3692525"/>
            <a:ext cx="5036234" cy="781001"/>
          </a:xfrm>
          <a:prstGeom prst="rect">
            <a:avLst/>
          </a:prstGeom>
          <a:solidFill>
            <a:srgbClr val="00477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76775" y="3692525"/>
            <a:ext cx="5031740" cy="781001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30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325371" y="2292449"/>
            <a:ext cx="4567" cy="2171650"/>
          </a:xfrm>
          <a:prstGeom prst="line">
            <a:avLst/>
          </a:prstGeom>
          <a:ln w="53975">
            <a:solidFill>
              <a:srgbClr val="008DF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9610" y="2294351"/>
            <a:ext cx="4248000" cy="138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487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 de contenid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671"/>
            <a:ext cx="12192000" cy="2574388"/>
          </a:xfrm>
          <a:prstGeom prst="rect">
            <a:avLst/>
          </a:prstGeom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2573" y="239082"/>
            <a:ext cx="8074856" cy="1325563"/>
          </a:xfrm>
        </p:spPr>
        <p:txBody>
          <a:bodyPr>
            <a:normAutofit/>
          </a:bodyPr>
          <a:lstStyle>
            <a:lvl1pPr algn="ctr">
              <a:defRPr sz="60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pt-B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A3CAC-C3CD-4A44-AC49-E28DCE66EB06}" type="datetimeFigureOut">
              <a:rPr lang="pt-BR" smtClean="0"/>
              <a:t>14/05/2020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4064-1A18-41C8-975B-9CF9FC1A77B5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Rectangle 10"/>
          <p:cNvSpPr/>
          <p:nvPr userDrawn="1"/>
        </p:nvSpPr>
        <p:spPr>
          <a:xfrm>
            <a:off x="3369" y="1913207"/>
            <a:ext cx="12193200" cy="661182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762216" y="1912938"/>
            <a:ext cx="4899025" cy="66198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6570349" y="1912938"/>
            <a:ext cx="4899600" cy="66198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5"/>
          </p:nvPr>
        </p:nvSpPr>
        <p:spPr>
          <a:xfrm>
            <a:off x="762216" y="2710353"/>
            <a:ext cx="4899600" cy="3532187"/>
          </a:xfrm>
        </p:spPr>
        <p:txBody>
          <a:bodyPr/>
          <a:lstStyle>
            <a:lvl1pPr marL="0" indent="0" algn="ctr">
              <a:buNone/>
              <a:defRPr>
                <a:solidFill>
                  <a:srgbClr val="00477C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4" name="Content Placeholder 3"/>
          <p:cNvSpPr>
            <a:spLocks noGrp="1"/>
          </p:cNvSpPr>
          <p:nvPr>
            <p:ph sz="quarter" idx="16"/>
          </p:nvPr>
        </p:nvSpPr>
        <p:spPr>
          <a:xfrm>
            <a:off x="6571845" y="2727697"/>
            <a:ext cx="4899600" cy="3532187"/>
          </a:xfrm>
        </p:spPr>
        <p:txBody>
          <a:bodyPr/>
          <a:lstStyle>
            <a:lvl1pPr marL="0" indent="0" algn="ctr">
              <a:buNone/>
              <a:defRPr>
                <a:solidFill>
                  <a:srgbClr val="00477C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Oval 7"/>
          <p:cNvSpPr/>
          <p:nvPr userDrawn="1"/>
        </p:nvSpPr>
        <p:spPr>
          <a:xfrm>
            <a:off x="6024000" y="1920229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  <a:effectLst>
            <a:glow rad="635000">
              <a:schemeClr val="accent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Oval 34"/>
          <p:cNvSpPr/>
          <p:nvPr userDrawn="1"/>
        </p:nvSpPr>
        <p:spPr>
          <a:xfrm>
            <a:off x="6024000" y="2148959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  <a:effectLst>
            <a:glow rad="635000">
              <a:schemeClr val="accent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Oval 35"/>
          <p:cNvSpPr/>
          <p:nvPr userDrawn="1"/>
        </p:nvSpPr>
        <p:spPr>
          <a:xfrm>
            <a:off x="6024000" y="2361678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  <a:effectLst>
            <a:glow rad="635000">
              <a:schemeClr val="accent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37" name="Group 36"/>
          <p:cNvGrpSpPr/>
          <p:nvPr userDrawn="1"/>
        </p:nvGrpSpPr>
        <p:grpSpPr>
          <a:xfrm>
            <a:off x="10252340" y="700695"/>
            <a:ext cx="1533277" cy="432000"/>
            <a:chOff x="10252340" y="2199565"/>
            <a:chExt cx="1533277" cy="432000"/>
          </a:xfrm>
        </p:grpSpPr>
        <p:sp>
          <p:nvSpPr>
            <p:cNvPr id="38" name="Oval 37"/>
            <p:cNvSpPr/>
            <p:nvPr userDrawn="1"/>
          </p:nvSpPr>
          <p:spPr>
            <a:xfrm>
              <a:off x="10756046" y="2253564"/>
              <a:ext cx="324000" cy="324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9" name="Oval 38"/>
            <p:cNvSpPr/>
            <p:nvPr userDrawn="1"/>
          </p:nvSpPr>
          <p:spPr>
            <a:xfrm>
              <a:off x="10252340" y="2297802"/>
              <a:ext cx="232063" cy="2355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0" name="Oval 39"/>
            <p:cNvSpPr/>
            <p:nvPr userDrawn="1"/>
          </p:nvSpPr>
          <p:spPr>
            <a:xfrm>
              <a:off x="11353617" y="2199565"/>
              <a:ext cx="432000" cy="43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41" name="Group 40"/>
          <p:cNvGrpSpPr/>
          <p:nvPr userDrawn="1"/>
        </p:nvGrpSpPr>
        <p:grpSpPr>
          <a:xfrm>
            <a:off x="420245" y="710978"/>
            <a:ext cx="1539618" cy="432000"/>
            <a:chOff x="420245" y="2200420"/>
            <a:chExt cx="1539618" cy="432000"/>
          </a:xfrm>
        </p:grpSpPr>
        <p:sp>
          <p:nvSpPr>
            <p:cNvPr id="42" name="Oval 41"/>
            <p:cNvSpPr/>
            <p:nvPr userDrawn="1"/>
          </p:nvSpPr>
          <p:spPr>
            <a:xfrm>
              <a:off x="420245" y="2200420"/>
              <a:ext cx="432000" cy="43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3" name="Oval 42"/>
            <p:cNvSpPr/>
            <p:nvPr userDrawn="1"/>
          </p:nvSpPr>
          <p:spPr>
            <a:xfrm>
              <a:off x="1131392" y="2248776"/>
              <a:ext cx="324000" cy="324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4" name="Oval 43"/>
            <p:cNvSpPr/>
            <p:nvPr userDrawn="1"/>
          </p:nvSpPr>
          <p:spPr>
            <a:xfrm>
              <a:off x="1727800" y="2293014"/>
              <a:ext cx="232063" cy="2355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cxnSp>
        <p:nvCxnSpPr>
          <p:cNvPr id="12" name="Straight Connector 11"/>
          <p:cNvCxnSpPr/>
          <p:nvPr userDrawn="1"/>
        </p:nvCxnSpPr>
        <p:spPr>
          <a:xfrm>
            <a:off x="6096000" y="2605145"/>
            <a:ext cx="0" cy="367200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423672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568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9" y="0"/>
            <a:ext cx="12193200" cy="25613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2000" y="239082"/>
            <a:ext cx="8074856" cy="1325563"/>
          </a:xfrm>
        </p:spPr>
        <p:txBody>
          <a:bodyPr>
            <a:normAutofit/>
          </a:bodyPr>
          <a:lstStyle>
            <a:lvl1pPr algn="ctr">
              <a:defRPr sz="60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pt-B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A3CAC-C3CD-4A44-AC49-E28DCE66EB06}" type="datetimeFigureOut">
              <a:rPr lang="pt-BR" smtClean="0"/>
              <a:t>14/05/2020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4064-1A18-41C8-975B-9CF9FC1A77B5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Rectangle 10"/>
          <p:cNvSpPr/>
          <p:nvPr userDrawn="1"/>
        </p:nvSpPr>
        <p:spPr>
          <a:xfrm>
            <a:off x="3369" y="1913207"/>
            <a:ext cx="12193200" cy="661182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769467" y="1921601"/>
            <a:ext cx="4899025" cy="63974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6561608" y="1913509"/>
            <a:ext cx="4899600" cy="6408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5"/>
          </p:nvPr>
        </p:nvSpPr>
        <p:spPr>
          <a:xfrm>
            <a:off x="763588" y="3342411"/>
            <a:ext cx="4899600" cy="2934733"/>
          </a:xfrm>
        </p:spPr>
        <p:txBody>
          <a:bodyPr/>
          <a:lstStyle>
            <a:lvl1pPr marL="0" indent="0" algn="ctr">
              <a:buNone/>
              <a:defRPr>
                <a:solidFill>
                  <a:srgbClr val="00477C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4" name="Content Placeholder 3"/>
          <p:cNvSpPr>
            <a:spLocks noGrp="1"/>
          </p:cNvSpPr>
          <p:nvPr>
            <p:ph sz="quarter" idx="16"/>
          </p:nvPr>
        </p:nvSpPr>
        <p:spPr>
          <a:xfrm>
            <a:off x="6571133" y="3333752"/>
            <a:ext cx="4899600" cy="29340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477C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Oval 7"/>
          <p:cNvSpPr/>
          <p:nvPr userDrawn="1"/>
        </p:nvSpPr>
        <p:spPr>
          <a:xfrm>
            <a:off x="6024000" y="1920229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  <a:effectLst>
            <a:glow rad="635000">
              <a:schemeClr val="accent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Oval 34"/>
          <p:cNvSpPr/>
          <p:nvPr userDrawn="1"/>
        </p:nvSpPr>
        <p:spPr>
          <a:xfrm>
            <a:off x="6024000" y="2148959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  <a:effectLst>
            <a:glow rad="635000">
              <a:schemeClr val="accent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Oval 35"/>
          <p:cNvSpPr/>
          <p:nvPr userDrawn="1"/>
        </p:nvSpPr>
        <p:spPr>
          <a:xfrm>
            <a:off x="6024000" y="2361678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  <a:effectLst>
            <a:glow rad="635000">
              <a:schemeClr val="accent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7" name="Rounded Rectangle 36"/>
          <p:cNvSpPr/>
          <p:nvPr userDrawn="1"/>
        </p:nvSpPr>
        <p:spPr>
          <a:xfrm>
            <a:off x="766520" y="2647451"/>
            <a:ext cx="4899026" cy="579600"/>
          </a:xfrm>
          <a:prstGeom prst="roundRect">
            <a:avLst/>
          </a:prstGeom>
          <a:solidFill>
            <a:srgbClr val="00477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8" name="Rounded Rectangle 37"/>
          <p:cNvSpPr/>
          <p:nvPr userDrawn="1"/>
        </p:nvSpPr>
        <p:spPr>
          <a:xfrm>
            <a:off x="6553589" y="2645894"/>
            <a:ext cx="4899600" cy="578253"/>
          </a:xfrm>
          <a:prstGeom prst="roundRect">
            <a:avLst/>
          </a:prstGeom>
          <a:solidFill>
            <a:srgbClr val="00477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765962" y="2648536"/>
            <a:ext cx="4899025" cy="57535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9" name="Text Placeholder 9"/>
          <p:cNvSpPr>
            <a:spLocks noGrp="1"/>
          </p:cNvSpPr>
          <p:nvPr>
            <p:ph type="body" sz="quarter" idx="18"/>
          </p:nvPr>
        </p:nvSpPr>
        <p:spPr>
          <a:xfrm>
            <a:off x="6564555" y="2647450"/>
            <a:ext cx="4899025" cy="5760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grpSp>
        <p:nvGrpSpPr>
          <p:cNvPr id="40" name="Group 39"/>
          <p:cNvGrpSpPr/>
          <p:nvPr userDrawn="1"/>
        </p:nvGrpSpPr>
        <p:grpSpPr>
          <a:xfrm>
            <a:off x="10252340" y="700695"/>
            <a:ext cx="1533277" cy="432000"/>
            <a:chOff x="10252340" y="2199565"/>
            <a:chExt cx="1533277" cy="432000"/>
          </a:xfrm>
        </p:grpSpPr>
        <p:sp>
          <p:nvSpPr>
            <p:cNvPr id="41" name="Oval 40"/>
            <p:cNvSpPr/>
            <p:nvPr userDrawn="1"/>
          </p:nvSpPr>
          <p:spPr>
            <a:xfrm>
              <a:off x="10756046" y="2253564"/>
              <a:ext cx="324000" cy="324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2" name="Oval 41"/>
            <p:cNvSpPr/>
            <p:nvPr userDrawn="1"/>
          </p:nvSpPr>
          <p:spPr>
            <a:xfrm>
              <a:off x="10252340" y="2297802"/>
              <a:ext cx="232063" cy="2355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3" name="Oval 42"/>
            <p:cNvSpPr/>
            <p:nvPr userDrawn="1"/>
          </p:nvSpPr>
          <p:spPr>
            <a:xfrm>
              <a:off x="11353617" y="2199565"/>
              <a:ext cx="432000" cy="43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44" name="Group 43"/>
          <p:cNvGrpSpPr/>
          <p:nvPr userDrawn="1"/>
        </p:nvGrpSpPr>
        <p:grpSpPr>
          <a:xfrm>
            <a:off x="420245" y="710978"/>
            <a:ext cx="1539618" cy="432000"/>
            <a:chOff x="420245" y="2200420"/>
            <a:chExt cx="1539618" cy="432000"/>
          </a:xfrm>
        </p:grpSpPr>
        <p:sp>
          <p:nvSpPr>
            <p:cNvPr id="45" name="Oval 44"/>
            <p:cNvSpPr/>
            <p:nvPr userDrawn="1"/>
          </p:nvSpPr>
          <p:spPr>
            <a:xfrm>
              <a:off x="420245" y="2200420"/>
              <a:ext cx="432000" cy="43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6" name="Oval 45"/>
            <p:cNvSpPr/>
            <p:nvPr userDrawn="1"/>
          </p:nvSpPr>
          <p:spPr>
            <a:xfrm>
              <a:off x="1131392" y="2248776"/>
              <a:ext cx="324000" cy="324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7" name="Oval 46"/>
            <p:cNvSpPr/>
            <p:nvPr userDrawn="1"/>
          </p:nvSpPr>
          <p:spPr>
            <a:xfrm>
              <a:off x="1727800" y="2293014"/>
              <a:ext cx="232063" cy="2355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cxnSp>
        <p:nvCxnSpPr>
          <p:cNvPr id="48" name="Straight Connector 47"/>
          <p:cNvCxnSpPr/>
          <p:nvPr userDrawn="1"/>
        </p:nvCxnSpPr>
        <p:spPr>
          <a:xfrm>
            <a:off x="6096000" y="2605145"/>
            <a:ext cx="0" cy="367200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186037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092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38905"/>
            <a:ext cx="12192000" cy="481865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689"/>
            <a:ext cx="12192000" cy="20224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6000">
                <a:solidFill>
                  <a:srgbClr val="00477C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pt-B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A3CAC-C3CD-4A44-AC49-E28DCE66EB06}" type="datetimeFigureOut">
              <a:rPr lang="pt-BR" smtClean="0"/>
              <a:t>14/05/2020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4064-1A18-41C8-975B-9CF9FC1A77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074287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26" y="3841423"/>
            <a:ext cx="3323734" cy="3016577"/>
          </a:xfrm>
          <a:prstGeom prst="rtTriangle">
            <a:avLst/>
          </a:prstGeom>
        </p:spPr>
      </p:pic>
      <p:pic>
        <p:nvPicPr>
          <p:cNvPr id="9" name="Picture 8"/>
          <p:cNvPicPr>
            <a:picLocks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>
            <a:off x="8868266" y="0"/>
            <a:ext cx="3323734" cy="3016577"/>
          </a:xfrm>
          <a:prstGeom prst="rtTriangle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A3CAC-C3CD-4A44-AC49-E28DCE66EB06}" type="datetimeFigureOut">
              <a:rPr lang="pt-BR" smtClean="0"/>
              <a:t>14/05/2020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0539-7229-4423-8979-4AF7DBD43039}" type="slidenum">
              <a:rPr lang="en-US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0818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con leyenda">
    <p:bg>
      <p:bgPr>
        <a:blipFill dpi="0" rotWithShape="1">
          <a:blip r:embed="rId2">
            <a:lum/>
          </a:blip>
          <a:srcRect/>
          <a:stretch>
            <a:fillRect t="-32000" b="-3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725988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6099" y="297512"/>
            <a:ext cx="6514956" cy="6058838"/>
          </a:xfrm>
        </p:spPr>
        <p:txBody>
          <a:bodyPr>
            <a:normAutofit/>
          </a:bodyPr>
          <a:lstStyle>
            <a:lvl1pPr marL="0" indent="0">
              <a:buNone/>
              <a:defRPr sz="3000">
                <a:solidFill>
                  <a:srgbClr val="00477C"/>
                </a:solidFill>
                <a:latin typeface="Century Gothic" panose="020B0502020202020204" pitchFamily="34" charset="0"/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A3CAC-C3CD-4A44-AC49-E28DCE66EB06}" type="datetimeFigureOut">
              <a:rPr lang="pt-BR" smtClean="0"/>
              <a:t>14/05/2020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4064-1A18-41C8-975B-9CF9FC1A77B5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Rectangle 19"/>
          <p:cNvSpPr/>
          <p:nvPr userDrawn="1"/>
        </p:nvSpPr>
        <p:spPr>
          <a:xfrm>
            <a:off x="0" y="0"/>
            <a:ext cx="4702311" cy="2363788"/>
          </a:xfrm>
          <a:prstGeom prst="rect">
            <a:avLst/>
          </a:prstGeom>
          <a:solidFill>
            <a:schemeClr val="dk1">
              <a:alpha val="3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236464" y="268936"/>
            <a:ext cx="4142509" cy="1920443"/>
          </a:xfrm>
        </p:spPr>
        <p:txBody>
          <a:bodyPr anchor="ctr" anchorCtr="0">
            <a:normAutofit/>
          </a:bodyPr>
          <a:lstStyle>
            <a:lvl1pPr algn="ctr">
              <a:defRPr sz="54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pt-BR" dirty="0"/>
          </a:p>
        </p:txBody>
      </p:sp>
      <p:sp>
        <p:nvSpPr>
          <p:cNvPr id="22" name="Rounded Rectangle 21"/>
          <p:cNvSpPr/>
          <p:nvPr userDrawn="1"/>
        </p:nvSpPr>
        <p:spPr>
          <a:xfrm>
            <a:off x="243320" y="2461251"/>
            <a:ext cx="4142509" cy="753487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2"/>
          </p:nvPr>
        </p:nvSpPr>
        <p:spPr>
          <a:xfrm>
            <a:off x="245989" y="2461250"/>
            <a:ext cx="4143600" cy="75348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00477C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4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261938" y="3400425"/>
            <a:ext cx="4100400" cy="2955925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52792645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1504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leyenda">
    <p:bg>
      <p:bgPr>
        <a:blipFill dpi="0" rotWithShape="1">
          <a:blip r:embed="rId2">
            <a:lum/>
          </a:blip>
          <a:srcRect/>
          <a:stretch>
            <a:fillRect t="-32000" b="-3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725988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4702311" cy="2363788"/>
          </a:xfrm>
          <a:prstGeom prst="rect">
            <a:avLst/>
          </a:prstGeom>
          <a:solidFill>
            <a:schemeClr val="dk1">
              <a:alpha val="3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236464" y="268936"/>
            <a:ext cx="4142509" cy="1920443"/>
          </a:xfrm>
        </p:spPr>
        <p:txBody>
          <a:bodyPr anchor="ctr" anchorCtr="0">
            <a:normAutofit/>
          </a:bodyPr>
          <a:lstStyle>
            <a:lvl1pPr algn="ctr">
              <a:defRPr sz="54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pt-BR" dirty="0"/>
          </a:p>
        </p:txBody>
      </p:sp>
      <p:sp>
        <p:nvSpPr>
          <p:cNvPr id="5" name="Date Placeholder 4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BB5A3CAC-C3CD-4A44-AC49-E28DCE66EB06}" type="datetimeFigureOut">
              <a:rPr lang="pt-BR" smtClean="0"/>
              <a:t>14/05/2020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F2E24064-1A18-41C8-975B-9CF9FC1A77B5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Rounded Rectangle 10"/>
          <p:cNvSpPr/>
          <p:nvPr userDrawn="1"/>
        </p:nvSpPr>
        <p:spPr>
          <a:xfrm>
            <a:off x="243320" y="2461251"/>
            <a:ext cx="4142509" cy="753487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Text Placeholder 3"/>
          <p:cNvSpPr>
            <a:spLocks noGrp="1"/>
          </p:cNvSpPr>
          <p:nvPr userDrawn="1">
            <p:ph type="body" sz="half" idx="2"/>
          </p:nvPr>
        </p:nvSpPr>
        <p:spPr>
          <a:xfrm>
            <a:off x="245989" y="2461250"/>
            <a:ext cx="4143600" cy="75348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00477C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3" name="Text Placeholder 12"/>
          <p:cNvSpPr>
            <a:spLocks noGrp="1"/>
          </p:cNvSpPr>
          <p:nvPr userDrawn="1">
            <p:ph type="body" sz="quarter" idx="13"/>
          </p:nvPr>
        </p:nvSpPr>
        <p:spPr>
          <a:xfrm>
            <a:off x="261938" y="3400425"/>
            <a:ext cx="4100400" cy="2955925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Picture Placeholder 13"/>
          <p:cNvSpPr>
            <a:spLocks noGrp="1"/>
          </p:cNvSpPr>
          <p:nvPr userDrawn="1">
            <p:ph type="pic" sz="quarter" idx="14"/>
          </p:nvPr>
        </p:nvSpPr>
        <p:spPr>
          <a:xfrm>
            <a:off x="5426075" y="297511"/>
            <a:ext cx="6461126" cy="6058839"/>
          </a:xfrm>
        </p:spPr>
        <p:txBody>
          <a:bodyPr anchor="t"/>
          <a:lstStyle>
            <a:lvl1pPr marL="0" indent="0" algn="l">
              <a:buNone/>
              <a:defRPr>
                <a:solidFill>
                  <a:srgbClr val="00477C"/>
                </a:solidFill>
              </a:defRPr>
            </a:lvl1pPr>
          </a:lstStyle>
          <a:p>
            <a:r>
              <a:rPr lang="es-ES" smtClean="0"/>
              <a:t>Haga clic en el icono para agregar una imagen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3030377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1459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A3CAC-C3CD-4A44-AC49-E28DCE66EB06}" type="datetimeFigureOut">
              <a:rPr lang="pt-BR" smtClean="0"/>
              <a:t>14/05/2020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24064-1A18-41C8-975B-9CF9FC1A77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6825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6" r:id="rId5"/>
    <p:sldLayoutId id="2147483661" r:id="rId6"/>
    <p:sldLayoutId id="2147483662" r:id="rId7"/>
    <p:sldLayoutId id="2147483656" r:id="rId8"/>
    <p:sldLayoutId id="2147483667" r:id="rId9"/>
    <p:sldLayoutId id="2147483664" r:id="rId10"/>
    <p:sldLayoutId id="214748366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9032" y="304522"/>
            <a:ext cx="9857232" cy="3996000"/>
          </a:xfrm>
        </p:spPr>
        <p:txBody>
          <a:bodyPr>
            <a:normAutofit/>
          </a:bodyPr>
          <a:lstStyle/>
          <a:p>
            <a:r>
              <a:rPr lang="es-ES" dirty="0"/>
              <a:t>Representación en Coma Flotante </a:t>
            </a:r>
            <a:endParaRPr lang="es-MX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Programación Básica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017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b="1" dirty="0" smtClean="0"/>
              <a:t>Representación en Coma Flotante 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Componentes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es-ES" dirty="0">
                <a:solidFill>
                  <a:schemeClr val="tx1"/>
                </a:solidFill>
              </a:rPr>
              <a:t>En todo número en punto se flotante distinguen tres componentes: </a:t>
            </a:r>
            <a:endParaRPr lang="es-ES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rgbClr val="FF0000"/>
                </a:solidFill>
              </a:rPr>
              <a:t>Signo</a:t>
            </a:r>
            <a:r>
              <a:rPr lang="es-ES" dirty="0">
                <a:solidFill>
                  <a:srgbClr val="FF0000"/>
                </a:solidFill>
              </a:rPr>
              <a:t>: </a:t>
            </a:r>
            <a:r>
              <a:rPr lang="es-ES" dirty="0">
                <a:solidFill>
                  <a:schemeClr val="tx1"/>
                </a:solidFill>
              </a:rPr>
              <a:t>indica el signo del número (0= positivo, 1=negativo) </a:t>
            </a:r>
            <a:endParaRPr lang="es-ES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rgbClr val="FF0000"/>
                </a:solidFill>
              </a:rPr>
              <a:t>Mantisa</a:t>
            </a:r>
            <a:r>
              <a:rPr lang="es-ES" dirty="0">
                <a:solidFill>
                  <a:srgbClr val="FF0000"/>
                </a:solidFill>
              </a:rPr>
              <a:t>: </a:t>
            </a:r>
            <a:r>
              <a:rPr lang="es-ES" dirty="0">
                <a:solidFill>
                  <a:schemeClr val="tx1"/>
                </a:solidFill>
              </a:rPr>
              <a:t>contiene la magnitud del número (en binario puro) </a:t>
            </a:r>
            <a:endParaRPr lang="es-ES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rgbClr val="FF0000"/>
                </a:solidFill>
              </a:rPr>
              <a:t>Exponente</a:t>
            </a:r>
            <a:r>
              <a:rPr lang="es-ES" dirty="0">
                <a:solidFill>
                  <a:srgbClr val="FF0000"/>
                </a:solidFill>
              </a:rPr>
              <a:t>: </a:t>
            </a:r>
            <a:r>
              <a:rPr lang="es-ES" dirty="0">
                <a:solidFill>
                  <a:schemeClr val="tx1"/>
                </a:solidFill>
              </a:rPr>
              <a:t>contiene el valor de la potencia de la base (sesgado</a:t>
            </a:r>
            <a:r>
              <a:rPr lang="es-E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ángulo 4"/>
              <p:cNvSpPr/>
              <p:nvPr/>
            </p:nvSpPr>
            <p:spPr>
              <a:xfrm>
                <a:off x="4654296" y="399443"/>
                <a:ext cx="7708392" cy="7271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" sz="1600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En base 10 </a:t>
                </a:r>
                <a:endParaRPr lang="es-CO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" sz="1600" dirty="0" smtClean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+</a:t>
                </a:r>
                <a14:m>
                  <m:oMath xmlns:m="http://schemas.openxmlformats.org/officeDocument/2006/math">
                    <m:r>
                      <a:rPr lang="es-ES" sz="1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8</m:t>
                    </m:r>
                    <m:r>
                      <a:rPr lang="es-ES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</m:t>
                    </m:r>
                    <m:r>
                      <a:rPr lang="es-ES" sz="16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4</m:t>
                    </m:r>
                    <m:r>
                      <a:rPr lang="es-ES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01=</m:t>
                    </m:r>
                    <m:r>
                      <a:rPr lang="es-ES" sz="1600" b="1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s-ES" sz="1600" b="1" i="1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𝟖</m:t>
                    </m:r>
                    <m:r>
                      <a:rPr lang="es-ES" sz="1600" b="1" i="1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s-ES" sz="1600" b="1" i="1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𝟎𝟒𝟎𝟏</m:t>
                    </m:r>
                    <m:r>
                      <a:rPr lang="es-ES" sz="1600" b="1" i="1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∗</m:t>
                    </m:r>
                    <m:sSup>
                      <m:sSupPr>
                        <m:ctrlPr>
                          <a:rPr lang="es-CO" sz="16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s-ES" sz="16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𝟏𝟎</m:t>
                        </m:r>
                      </m:e>
                      <m:sup>
                        <m:r>
                          <a:rPr lang="es-ES" sz="16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𝟒</m:t>
                        </m:r>
                      </m:sup>
                    </m:sSup>
                    <m:r>
                      <a:rPr lang="es-ES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s-ES" sz="16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+8</m:t>
                    </m:r>
                    <m:r>
                      <a:rPr lang="es-ES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0,</m:t>
                    </m:r>
                    <m:r>
                      <a:rPr lang="es-ES" sz="16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4</m:t>
                    </m:r>
                    <m:r>
                      <a:rPr lang="es-ES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01∗</m:t>
                    </m:r>
                    <m:sSup>
                      <m:sSupPr>
                        <m:ctrlPr>
                          <a:rPr lang="es-CO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s-ES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10</m:t>
                        </m:r>
                      </m:e>
                      <m:sup>
                        <m:r>
                          <a:rPr lang="es-ES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  <m:r>
                      <a:rPr lang="es-ES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s-ES" sz="16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+8</m:t>
                    </m:r>
                    <m:r>
                      <a:rPr lang="es-ES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</m:t>
                    </m:r>
                    <m:r>
                      <a:rPr lang="es-ES" sz="16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4</m:t>
                    </m:r>
                    <m:r>
                      <a:rPr lang="es-ES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01</m:t>
                    </m:r>
                    <m:r>
                      <a:rPr lang="es-ES" sz="16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</m:t>
                    </m:r>
                    <m:r>
                      <a:rPr lang="es-ES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∗</m:t>
                    </m:r>
                    <m:sSup>
                      <m:sSupPr>
                        <m:ctrlPr>
                          <a:rPr lang="es-CO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s-ES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10</m:t>
                        </m:r>
                      </m:e>
                      <m:sup>
                        <m:r>
                          <a:rPr lang="es-ES" sz="16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</m:sSup>
                    <m:r>
                      <a:rPr lang="es-ES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s-ES" sz="16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s-ES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</m:t>
                    </m:r>
                    <m:r>
                      <a:rPr lang="es-ES" sz="16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s-ES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</m:t>
                    </m:r>
                    <m:r>
                      <a:rPr lang="es-ES" sz="16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8</m:t>
                    </m:r>
                    <m:r>
                      <a:rPr lang="es-ES" sz="16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04</m:t>
                    </m:r>
                    <m:r>
                      <a:rPr lang="es-ES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01∗</m:t>
                    </m:r>
                    <m:sSup>
                      <m:sSupPr>
                        <m:ctrlPr>
                          <a:rPr lang="es-CO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s-ES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10</m:t>
                        </m:r>
                      </m:e>
                      <m:sup>
                        <m:r>
                          <a:rPr lang="es-ES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6</m:t>
                        </m:r>
                      </m:sup>
                    </m:sSup>
                  </m:oMath>
                </a14:m>
                <a:endParaRPr lang="es-CO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Rectángu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4296" y="399443"/>
                <a:ext cx="7708392" cy="727122"/>
              </a:xfrm>
              <a:prstGeom prst="rect">
                <a:avLst/>
              </a:prstGeom>
              <a:blipFill rotWithShape="0">
                <a:blip r:embed="rId2"/>
                <a:stretch>
                  <a:fillRect l="-475" t="-1681" b="-8403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ángulo 12"/>
              <p:cNvSpPr/>
              <p:nvPr/>
            </p:nvSpPr>
            <p:spPr>
              <a:xfrm>
                <a:off x="4654296" y="1349124"/>
                <a:ext cx="7251192" cy="10931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CO" sz="1600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En base 2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" sz="1600" dirty="0" smtClean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-</a:t>
                </a:r>
                <a14:m>
                  <m:oMath xmlns:m="http://schemas.openxmlformats.org/officeDocument/2006/math">
                    <m:r>
                      <a:rPr lang="es-ES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10101=</m:t>
                    </m:r>
                    <m:r>
                      <a:rPr lang="es-ES" sz="1600" b="1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s-ES" sz="1600" b="1" i="1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𝟏</m:t>
                    </m:r>
                    <m:r>
                      <a:rPr lang="es-ES" sz="1600" b="1" i="1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s-ES" sz="1600" b="1" i="1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𝟎𝟏𝟎𝟏</m:t>
                    </m:r>
                    <m:r>
                      <a:rPr lang="es-ES" sz="1600" b="1" i="1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∗</m:t>
                    </m:r>
                    <m:sSup>
                      <m:sSupPr>
                        <m:ctrlPr>
                          <a:rPr lang="es-CO" sz="16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s-ES" sz="16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</m:t>
                        </m:r>
                      </m:e>
                      <m:sup>
                        <m:r>
                          <a:rPr lang="es-ES" sz="16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𝟒</m:t>
                        </m:r>
                      </m:sup>
                    </m:sSup>
                    <m:r>
                      <a:rPr lang="es-ES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s-ES" sz="16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s-ES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10,101∗</m:t>
                    </m:r>
                    <m:sSup>
                      <m:sSupPr>
                        <m:ctrlPr>
                          <a:rPr lang="es-CO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s-ES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s-ES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  <m:r>
                      <a:rPr lang="es-ES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s-ES" sz="16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s-ES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10101</m:t>
                    </m:r>
                    <m:r>
                      <a:rPr lang="es-ES" sz="16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</m:t>
                    </m:r>
                    <m:r>
                      <a:rPr lang="es-ES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∗</m:t>
                    </m:r>
                    <m:sSup>
                      <m:sSupPr>
                        <m:ctrlPr>
                          <a:rPr lang="es-CO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s-ES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s-ES" sz="16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</m:sSup>
                    <m:r>
                      <a:rPr lang="es-ES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s-ES" sz="16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s-ES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</m:t>
                    </m:r>
                    <m:r>
                      <a:rPr lang="es-ES" sz="16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s-ES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010101∗</m:t>
                    </m:r>
                    <m:sSup>
                      <m:sSupPr>
                        <m:ctrlPr>
                          <a:rPr lang="es-CO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s-ES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s-ES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6</m:t>
                        </m:r>
                      </m:sup>
                    </m:sSup>
                  </m:oMath>
                </a14:m>
                <a:endParaRPr lang="es-CO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CO" sz="16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</mc:Choice>
        <mc:Fallback>
          <p:sp>
            <p:nvSpPr>
              <p:cNvPr id="13" name="Rectángulo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4296" y="1349124"/>
                <a:ext cx="7251192" cy="1093184"/>
              </a:xfrm>
              <a:prstGeom prst="rect">
                <a:avLst/>
              </a:prstGeom>
              <a:blipFill rotWithShape="0">
                <a:blip r:embed="rId3"/>
                <a:stretch>
                  <a:fillRect l="-505" t="-1111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Imagen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23567" y="2409130"/>
            <a:ext cx="7169849" cy="1561506"/>
          </a:xfrm>
          <a:prstGeom prst="rect">
            <a:avLst/>
          </a:prstGeom>
        </p:spPr>
      </p:pic>
      <p:sp>
        <p:nvSpPr>
          <p:cNvPr id="15" name="Rectángulo 14"/>
          <p:cNvSpPr/>
          <p:nvPr/>
        </p:nvSpPr>
        <p:spPr>
          <a:xfrm>
            <a:off x="7761961" y="4034107"/>
            <a:ext cx="2286973" cy="4070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2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ESTÁNDAR IEEE 754 </a:t>
            </a:r>
            <a:endParaRPr lang="es-CO" sz="20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6" name="Imagen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57013" y="4486274"/>
            <a:ext cx="6848475" cy="2152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05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b="1" dirty="0" smtClean="0"/>
              <a:t>Representación en Coma Flotante 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Ejemplo</a:t>
            </a:r>
            <a:endParaRPr lang="en-US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994" y="4226052"/>
            <a:ext cx="4282580" cy="8382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ángulo 6"/>
              <p:cNvSpPr/>
              <p:nvPr/>
            </p:nvSpPr>
            <p:spPr>
              <a:xfrm>
                <a:off x="5205984" y="0"/>
                <a:ext cx="6096000" cy="704551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CO" b="1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Ejemplo: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CO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Dado el número decimal </a:t>
                </a:r>
                <a:r>
                  <a:rPr lang="es-CO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+7</a:t>
                </a:r>
                <a:r>
                  <a:rPr lang="es-CO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s-CO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expresarlo en punto flotante simple</a:t>
                </a:r>
              </a:p>
              <a:p>
                <a:pPr lvl="0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CO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1-</a:t>
                </a:r>
                <a:r>
                  <a:rPr lang="es-CO" b="1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Pasar </a:t>
                </a:r>
                <a:r>
                  <a:rPr lang="es-CO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el número a binario</a:t>
                </a:r>
              </a:p>
              <a:p>
                <a:pPr marL="1257300" lvl="2" indent="-342900">
                  <a:lnSpc>
                    <a:spcPct val="107000"/>
                  </a:lnSpc>
                  <a:buFont typeface="Symbol" panose="05050102010706020507" pitchFamily="18" charset="2"/>
                  <a:buChar char=""/>
                </a:pPr>
                <a:r>
                  <a:rPr lang="es-CO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La parte entera es igual a: </a:t>
                </a:r>
                <a:r>
                  <a:rPr lang="es-CO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111</a:t>
                </a:r>
              </a:p>
              <a:p>
                <a:pPr lvl="1">
                  <a:lnSpc>
                    <a:spcPct val="107000"/>
                  </a:lnSpc>
                  <a:spcAft>
                    <a:spcPts val="800"/>
                  </a:spcAft>
                </a:pPr>
                <a:endParaRPr lang="es-CO" b="1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1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CO" b="1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2-Normalizar</a:t>
                </a:r>
                <a:endParaRPr lang="es-CO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111=1,11</m:t>
                      </m:r>
                      <m:r>
                        <a:rPr lang="es-CO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s-ES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ES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CO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3-</a:t>
                </a:r>
                <a:r>
                  <a:rPr lang="es-CO" b="1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Sumar </a:t>
                </a:r>
                <a:r>
                  <a:rPr lang="es-CO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127 al exponente</a:t>
                </a:r>
              </a:p>
              <a:p>
                <a:pPr marL="742950" indent="-285750">
                  <a:lnSpc>
                    <a:spcPct val="107000"/>
                  </a:lnSpc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s-CO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Exp_Formato</a:t>
                </a:r>
                <a:r>
                  <a:rPr lang="es-CO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</a:t>
                </a:r>
                <a:r>
                  <a:rPr lang="es-CO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Exp_Normalizado</a:t>
                </a:r>
                <a:r>
                  <a:rPr lang="es-CO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+</a:t>
                </a:r>
                <a:r>
                  <a:rPr lang="es-CO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127=2+127=129</a:t>
                </a:r>
                <a:endParaRPr lang="es-CO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CO" b="1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4-Pasar </a:t>
                </a:r>
                <a:r>
                  <a:rPr lang="es-CO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 binario el exponente </a:t>
                </a:r>
              </a:p>
              <a:p>
                <a:pPr marL="1200150" lvl="1" indent="-285750">
                  <a:lnSpc>
                    <a:spcPct val="107000"/>
                  </a:lnSpc>
                  <a:buFont typeface="Arial" panose="020B0604020202020204" pitchFamily="34" charset="0"/>
                  <a:buChar char="•"/>
                </a:pPr>
                <a:r>
                  <a:rPr lang="es-CO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129 </a:t>
                </a:r>
                <a:r>
                  <a:rPr lang="es-CO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en base 2 es </a:t>
                </a:r>
                <a:r>
                  <a:rPr lang="es-CO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10000001</a:t>
                </a:r>
              </a:p>
              <a:p>
                <a:pPr marL="457200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CO" b="1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5-Representar </a:t>
                </a:r>
                <a:r>
                  <a:rPr lang="es-CO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en el formato  </a:t>
                </a:r>
              </a:p>
              <a:p>
                <a:pPr marL="1200150" lvl="1" indent="-285750">
                  <a:lnSpc>
                    <a:spcPct val="107000"/>
                  </a:lnSpc>
                  <a:buFont typeface="Arial" panose="020B0604020202020204" pitchFamily="34" charset="0"/>
                  <a:buChar char="•"/>
                </a:pPr>
                <a:r>
                  <a:rPr lang="es-CO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Signo negativo: </a:t>
                </a:r>
                <a:r>
                  <a:rPr lang="es-CO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</a:t>
                </a:r>
                <a:endParaRPr lang="es-CO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1200150" lvl="1" indent="-285750">
                  <a:lnSpc>
                    <a:spcPct val="107000"/>
                  </a:lnSpc>
                  <a:buFont typeface="Arial" panose="020B0604020202020204" pitchFamily="34" charset="0"/>
                  <a:buChar char="•"/>
                </a:pPr>
                <a:r>
                  <a:rPr lang="es-CO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Exponente:10000001</a:t>
                </a:r>
                <a:endParaRPr lang="es-CO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1200150" lvl="1" indent="-285750">
                  <a:lnSpc>
                    <a:spcPct val="107000"/>
                  </a:lnSpc>
                  <a:spcAft>
                    <a:spcPts val="800"/>
                  </a:spcAft>
                  <a:buFont typeface="Arial" panose="020B0604020202020204" pitchFamily="34" charset="0"/>
                  <a:buChar char="•"/>
                </a:pPr>
                <a:r>
                  <a:rPr lang="es-CO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Mantisa: </a:t>
                </a:r>
                <a14:m>
                  <m:oMath xmlns:m="http://schemas.openxmlformats.org/officeDocument/2006/math">
                    <m:r>
                      <a:rPr lang="es-CO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1100</m:t>
                    </m:r>
                    <m:r>
                      <a:rPr lang="es-ES" b="0" i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00</m:t>
                    </m:r>
                    <m:r>
                      <a:rPr lang="es-CO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</m:t>
                    </m:r>
                    <m:r>
                      <a:rPr lang="es-ES" b="0" i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</m:t>
                    </m:r>
                    <m:r>
                      <a:rPr lang="es-CO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0000000</m:t>
                    </m:r>
                    <m:r>
                      <a:rPr lang="es-ES" b="0" i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00000000</m:t>
                    </m:r>
                  </m:oMath>
                </a14:m>
                <a:endParaRPr lang="es-CO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1200150" lvl="1" indent="-285750">
                  <a:lnSpc>
                    <a:spcPct val="107000"/>
                  </a:lnSpc>
                  <a:spcAft>
                    <a:spcPts val="800"/>
                  </a:spcAft>
                  <a:buFont typeface="Arial" panose="020B0604020202020204" pitchFamily="34" charset="0"/>
                  <a:buChar char="•"/>
                </a:pPr>
                <a:r>
                  <a:rPr lang="es-CO" dirty="0" smtClean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</a:t>
                </a:r>
                <a:r>
                  <a:rPr lang="es-CO" dirty="0" smtClean="0">
                    <a:solidFill>
                      <a:srgbClr val="0000CC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10000001</a:t>
                </a:r>
                <a14:m>
                  <m:oMath xmlns:m="http://schemas.openxmlformats.org/officeDocument/2006/math">
                    <m:r>
                      <a:rPr lang="es-CO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1100</m:t>
                    </m:r>
                    <m:r>
                      <a:rPr lang="es-ES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00</m:t>
                    </m:r>
                    <m:r>
                      <a:rPr lang="es-CO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</m:t>
                    </m:r>
                    <m:r>
                      <a:rPr lang="es-ES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</m:t>
                    </m:r>
                    <m:r>
                      <a:rPr lang="es-CO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0000000</m:t>
                    </m:r>
                    <m:r>
                      <a:rPr lang="es-ES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00000000</m:t>
                    </m:r>
                  </m:oMath>
                </a14:m>
                <a:endParaRPr lang="es-CO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1200150" lvl="1" indent="-285750">
                  <a:lnSpc>
                    <a:spcPct val="107000"/>
                  </a:lnSpc>
                  <a:spcAft>
                    <a:spcPts val="800"/>
                  </a:spcAft>
                  <a:buFont typeface="Arial" panose="020B0604020202020204" pitchFamily="34" charset="0"/>
                  <a:buChar char="•"/>
                </a:pPr>
                <a:endParaRPr lang="es-CO" dirty="0">
                  <a:solidFill>
                    <a:srgbClr val="0000CC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1200150" lvl="1" indent="-285750">
                  <a:lnSpc>
                    <a:spcPct val="107000"/>
                  </a:lnSpc>
                  <a:spcAft>
                    <a:spcPts val="800"/>
                  </a:spcAft>
                  <a:buFont typeface="Arial" panose="020B0604020202020204" pitchFamily="34" charset="0"/>
                  <a:buChar char="•"/>
                </a:pPr>
                <a:endParaRPr lang="es-CO" dirty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1200150" lvl="1" indent="-285750">
                  <a:lnSpc>
                    <a:spcPct val="107000"/>
                  </a:lnSpc>
                  <a:spcAft>
                    <a:spcPts val="800"/>
                  </a:spcAft>
                  <a:buFont typeface="Arial" panose="020B0604020202020204" pitchFamily="34" charset="0"/>
                  <a:buChar char="•"/>
                </a:pPr>
                <a:endParaRPr lang="es-CO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Rectángulo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5984" y="0"/>
                <a:ext cx="6096000" cy="7045518"/>
              </a:xfrm>
              <a:prstGeom prst="rect">
                <a:avLst/>
              </a:prstGeom>
              <a:blipFill rotWithShape="0">
                <a:blip r:embed="rId3"/>
                <a:stretch>
                  <a:fillRect l="-800" t="-346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929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b="1" dirty="0" smtClean="0"/>
              <a:t>Representación en Coma Flotante 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Ejemplo</a:t>
            </a:r>
            <a:endParaRPr lang="en-US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994" y="4226052"/>
            <a:ext cx="4282580" cy="8382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ángulo 6"/>
              <p:cNvSpPr/>
              <p:nvPr/>
            </p:nvSpPr>
            <p:spPr>
              <a:xfrm>
                <a:off x="5205984" y="0"/>
                <a:ext cx="6096000" cy="604242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CO" b="1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Ejemplo: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CO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Dado el número decimal -115.25 expresarlo en punto flotante simple</a:t>
                </a:r>
              </a:p>
              <a:p>
                <a:pPr lvl="0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CO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1-</a:t>
                </a:r>
                <a:r>
                  <a:rPr lang="es-CO" b="1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Pasar </a:t>
                </a:r>
                <a:r>
                  <a:rPr lang="es-CO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el número a binario</a:t>
                </a:r>
              </a:p>
              <a:p>
                <a:pPr marL="1257300" lvl="2" indent="-342900">
                  <a:lnSpc>
                    <a:spcPct val="107000"/>
                  </a:lnSpc>
                  <a:buFont typeface="Symbol" panose="05050102010706020507" pitchFamily="18" charset="2"/>
                  <a:buChar char=""/>
                </a:pPr>
                <a:r>
                  <a:rPr lang="es-CO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La parte entera es igual a: 115 = 1110011. </a:t>
                </a:r>
              </a:p>
              <a:p>
                <a:pPr marL="1257300" lvl="2" indent="-342900">
                  <a:lnSpc>
                    <a:spcPct val="107000"/>
                  </a:lnSpc>
                  <a:buFont typeface="Symbol" panose="05050102010706020507" pitchFamily="18" charset="2"/>
                  <a:buChar char=""/>
                </a:pPr>
                <a:r>
                  <a:rPr lang="es-CO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La parte decimal es igual a: 0,25 = 0,01</a:t>
                </a:r>
              </a:p>
              <a:p>
                <a:pPr marL="1257300" lvl="2" indent="-342900">
                  <a:lnSpc>
                    <a:spcPct val="107000"/>
                  </a:lnSpc>
                  <a:spcAft>
                    <a:spcPts val="800"/>
                  </a:spcAft>
                  <a:buFont typeface="Symbol" panose="05050102010706020507" pitchFamily="18" charset="2"/>
                  <a:buChar char=""/>
                </a:pPr>
                <a:r>
                  <a:rPr lang="es-CO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El número 115,25 en base 10, es igual al número binario 1110011,01 en punto </a:t>
                </a:r>
                <a:r>
                  <a:rPr lang="es-CO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fijo.</a:t>
                </a:r>
              </a:p>
              <a:p>
                <a:pPr lvl="1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CO" b="1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2-Normalizar</a:t>
                </a:r>
                <a:endParaRPr lang="es-CO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1110011,01=1,11001101</m:t>
                      </m:r>
                      <m:r>
                        <a:rPr lang="es-CO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s-CO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es-ES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CO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3-</a:t>
                </a:r>
                <a:r>
                  <a:rPr lang="es-CO" b="1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Sumar </a:t>
                </a:r>
                <a:r>
                  <a:rPr lang="es-CO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127 al exponente</a:t>
                </a:r>
              </a:p>
              <a:p>
                <a:pPr marL="742950" indent="-285750">
                  <a:lnSpc>
                    <a:spcPct val="107000"/>
                  </a:lnSpc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s-CO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Exp_Formato</a:t>
                </a:r>
                <a:r>
                  <a:rPr lang="es-CO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</a:t>
                </a:r>
                <a:r>
                  <a:rPr lang="es-CO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Exp_Normalizado</a:t>
                </a:r>
                <a:r>
                  <a:rPr lang="es-CO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+</a:t>
                </a:r>
                <a:r>
                  <a:rPr lang="es-CO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127=6+127=133</a:t>
                </a:r>
                <a:endParaRPr lang="es-CO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CO" b="1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4-Pasar </a:t>
                </a:r>
                <a:r>
                  <a:rPr lang="es-CO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 binario el exponente </a:t>
                </a:r>
              </a:p>
              <a:p>
                <a:pPr marL="1200150" lvl="1" indent="-285750">
                  <a:lnSpc>
                    <a:spcPct val="107000"/>
                  </a:lnSpc>
                  <a:buFont typeface="Arial" panose="020B0604020202020204" pitchFamily="34" charset="0"/>
                  <a:buChar char="•"/>
                </a:pPr>
                <a:r>
                  <a:rPr lang="es-CO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133 en base 2 es </a:t>
                </a:r>
                <a:r>
                  <a:rPr lang="es-CO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10000101</a:t>
                </a:r>
              </a:p>
              <a:p>
                <a:pPr marL="457200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CO" b="1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5-Representar </a:t>
                </a:r>
                <a:r>
                  <a:rPr lang="es-CO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en el formato  </a:t>
                </a:r>
              </a:p>
              <a:p>
                <a:pPr marL="1200150" lvl="1" indent="-285750">
                  <a:lnSpc>
                    <a:spcPct val="107000"/>
                  </a:lnSpc>
                  <a:buFont typeface="Arial" panose="020B0604020202020204" pitchFamily="34" charset="0"/>
                  <a:buChar char="•"/>
                </a:pPr>
                <a:r>
                  <a:rPr lang="es-CO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Signo negativo: 1</a:t>
                </a:r>
              </a:p>
              <a:p>
                <a:pPr marL="1200150" lvl="1" indent="-285750">
                  <a:lnSpc>
                    <a:spcPct val="107000"/>
                  </a:lnSpc>
                  <a:buFont typeface="Arial" panose="020B0604020202020204" pitchFamily="34" charset="0"/>
                  <a:buChar char="•"/>
                </a:pPr>
                <a:r>
                  <a:rPr lang="es-CO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Exponente:10000101</a:t>
                </a:r>
              </a:p>
              <a:p>
                <a:pPr marL="1200150" lvl="1" indent="-285750">
                  <a:lnSpc>
                    <a:spcPct val="107000"/>
                  </a:lnSpc>
                  <a:spcAft>
                    <a:spcPts val="800"/>
                  </a:spcAft>
                  <a:buFont typeface="Arial" panose="020B0604020202020204" pitchFamily="34" charset="0"/>
                  <a:buChar char="•"/>
                </a:pPr>
                <a:r>
                  <a:rPr lang="es-CO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Mantisa: </a:t>
                </a:r>
                <a14:m>
                  <m:oMath xmlns:m="http://schemas.openxmlformats.org/officeDocument/2006/math">
                    <m:r>
                      <a:rPr lang="es-CO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110011010000000</m:t>
                    </m:r>
                    <m:r>
                      <a:rPr lang="es-ES" b="0" i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00000000</m:t>
                    </m:r>
                  </m:oMath>
                </a14:m>
                <a:endParaRPr lang="es-CO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tángulo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5984" y="0"/>
                <a:ext cx="6096000" cy="6042423"/>
              </a:xfrm>
              <a:prstGeom prst="rect">
                <a:avLst/>
              </a:prstGeom>
              <a:blipFill rotWithShape="0">
                <a:blip r:embed="rId3"/>
                <a:stretch>
                  <a:fillRect l="-800" t="-404" b="-505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26352" y="6042423"/>
            <a:ext cx="4114800" cy="56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59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Gracias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91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usines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D8 DesingSlides_v1_Business new.potx" id="{6F6EAF87-0828-494E-AB21-A9D3F7557206}" vid="{CE556E03-16A9-423B-B08D-CFFEF5E0379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033B31DA58764B9C95249EE3674570" ma:contentTypeVersion="3" ma:contentTypeDescription="Create a new document." ma:contentTypeScope="" ma:versionID="95dc898934bc55d44f916a4c37f6ed9f">
  <xsd:schema xmlns:xsd="http://www.w3.org/2001/XMLSchema" xmlns:xs="http://www.w3.org/2001/XMLSchema" xmlns:p="http://schemas.microsoft.com/office/2006/metadata/properties" xmlns:ns2="f40e8ec9-c0d5-46bf-ada4-d85cb00858d0" xmlns:ns3="904e2ea1-c14c-483b-89ef-f6b2df6ba23c" targetNamespace="http://schemas.microsoft.com/office/2006/metadata/properties" ma:root="true" ma:fieldsID="b2e5cbfe1fc3ad2df5ba46ab37a879c3" ns2:_="" ns3:_="">
    <xsd:import namespace="f40e8ec9-c0d5-46bf-ada4-d85cb00858d0"/>
    <xsd:import namespace="904e2ea1-c14c-483b-89ef-f6b2df6ba23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0e8ec9-c0d5-46bf-ada4-d85cb00858d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4e2ea1-c14c-483b-89ef-f6b2df6ba23c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40e8ec9-c0d5-46bf-ada4-d85cb00858d0">
      <UserInfo>
        <DisplayName/>
        <AccountId xsi:nil="true"/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2BE5A9D-64DF-46EE-BCE5-9B667E1C0F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40e8ec9-c0d5-46bf-ada4-d85cb00858d0"/>
    <ds:schemaRef ds:uri="904e2ea1-c14c-483b-89ef-f6b2df6ba2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80F74D5-53BD-4753-803D-A53A678D4C85}">
  <ds:schemaRefs>
    <ds:schemaRef ds:uri="http://schemas.microsoft.com/office/2006/metadata/properties"/>
    <ds:schemaRef ds:uri="http://schemas.microsoft.com/office/infopath/2007/PartnerControls"/>
    <ds:schemaRef ds:uri="f40e8ec9-c0d5-46bf-ada4-d85cb00858d0"/>
  </ds:schemaRefs>
</ds:datastoreItem>
</file>

<file path=customXml/itemProps3.xml><?xml version="1.0" encoding="utf-8"?>
<ds:datastoreItem xmlns:ds="http://schemas.openxmlformats.org/officeDocument/2006/customXml" ds:itemID="{8FC88AED-DDA3-4E85-A6A8-FD03E97F587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Presentación de negocios (diseño azul)</Template>
  <TotalTime>0</TotalTime>
  <Words>187</Words>
  <Application>Microsoft Office PowerPoint</Application>
  <PresentationFormat>Panorámica</PresentationFormat>
  <Paragraphs>52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Century Gothic</vt:lpstr>
      <vt:lpstr>Symbol</vt:lpstr>
      <vt:lpstr>Times New Roman</vt:lpstr>
      <vt:lpstr>Business</vt:lpstr>
      <vt:lpstr>Representación en Coma Flotante </vt:lpstr>
      <vt:lpstr>Representación en Coma Flotante </vt:lpstr>
      <vt:lpstr>Representación en Coma Flotante </vt:lpstr>
      <vt:lpstr>Representación en Coma Flotante </vt:lpstr>
      <vt:lpstr>Gracias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2020-05-11T20:18:19Z</dcterms:created>
  <dcterms:modified xsi:type="dcterms:W3CDTF">2020-05-14T13:28:54Z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0x0101000A033B31DA58764B9C95249EE3674570</vt:lpwstr>
  </property>
</Properties>
</file>