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J._Presper_Eckert" TargetMode="External"/><Relationship Id="rId2" Type="http://schemas.openxmlformats.org/officeDocument/2006/relationships/hyperlink" Target="https://es.wikipedia.org/wiki/John_William_Mauchl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es.wikipedia.org/wiki/Maurice_Wilk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J._Presper_Eckert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es.wikipedia.org/wiki/Computado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es.wikipedia.org/wiki/Ferranti_Mark_I" TargetMode="External"/><Relationship Id="rId4" Type="http://schemas.openxmlformats.org/officeDocument/2006/relationships/hyperlink" Target="https://es.wikipedia.org/wiki/John_William_Mauchl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/>
              <a:t>Historia de los computadores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Tarjeta Madre</a:t>
            </a:r>
            <a:endParaRPr lang="es-CO" dirty="0"/>
          </a:p>
        </p:txBody>
      </p:sp>
      <p:pic>
        <p:nvPicPr>
          <p:cNvPr id="3074" name="Picture 2" descr="Lenovo tarjeta madre L-NC51M MS-7283 desktop A60 C51 Socket 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92" y="1439181"/>
            <a:ext cx="4864999" cy="48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Tarjeta Madre</a:t>
            </a:r>
          </a:p>
        </p:txBody>
      </p:sp>
      <p:pic>
        <p:nvPicPr>
          <p:cNvPr id="4098" name="Picture 2" descr="Definición de Tarjeta Madre - Qué es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18" y="1423358"/>
            <a:ext cx="5684508" cy="50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Puerto</a:t>
            </a:r>
            <a:endParaRPr lang="es-CO" dirty="0"/>
          </a:p>
        </p:txBody>
      </p:sp>
      <p:pic>
        <p:nvPicPr>
          <p:cNvPr id="5122" name="Picture 2" descr="Excelente: Póster con todos los conectores y hardware de l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6" y="1188720"/>
            <a:ext cx="9814836" cy="54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MEMORIAS RAM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GUÍA] Te vas a comprar RAM y no sabes cual? - Info en Taring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9" y="2052918"/>
            <a:ext cx="2857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1. historia del lenguaje de progra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452718"/>
            <a:ext cx="8833701" cy="59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1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dirty="0" smtClean="0">
                <a:solidFill>
                  <a:srgbClr val="FF0000"/>
                </a:solidFill>
              </a:rPr>
              <a:t>Gracias </a:t>
            </a:r>
            <a:endParaRPr lang="es-C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ENIAC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 </a:t>
            </a:r>
            <a:r>
              <a:rPr lang="es-ES" b="1" i="1" dirty="0" err="1"/>
              <a:t>E</a:t>
            </a:r>
            <a:r>
              <a:rPr lang="es-ES" i="1" dirty="0" err="1"/>
              <a:t>lectronic</a:t>
            </a:r>
            <a:r>
              <a:rPr lang="es-ES" i="1" dirty="0"/>
              <a:t> </a:t>
            </a:r>
            <a:r>
              <a:rPr lang="es-ES" b="1" i="1" dirty="0" err="1"/>
              <a:t>N</a:t>
            </a:r>
            <a:r>
              <a:rPr lang="es-ES" i="1" dirty="0" err="1"/>
              <a:t>umerical</a:t>
            </a:r>
            <a:r>
              <a:rPr lang="es-ES" i="1" dirty="0"/>
              <a:t> </a:t>
            </a:r>
            <a:r>
              <a:rPr lang="es-ES" b="1" i="1" dirty="0" err="1"/>
              <a:t>I</a:t>
            </a:r>
            <a:r>
              <a:rPr lang="es-ES" i="1" dirty="0" err="1"/>
              <a:t>ntegrator</a:t>
            </a:r>
            <a:r>
              <a:rPr lang="es-ES" i="1" dirty="0"/>
              <a:t> </a:t>
            </a:r>
            <a:r>
              <a:rPr lang="es-ES" b="1" i="1" dirty="0"/>
              <a:t>A</a:t>
            </a:r>
            <a:r>
              <a:rPr lang="es-ES" i="1" dirty="0"/>
              <a:t>nd </a:t>
            </a:r>
            <a:r>
              <a:rPr lang="es-ES" b="1" i="1" dirty="0" err="1"/>
              <a:t>C</a:t>
            </a:r>
            <a:r>
              <a:rPr lang="es-ES" i="1" dirty="0" err="1"/>
              <a:t>omputer</a:t>
            </a:r>
            <a:r>
              <a:rPr lang="es-ES" dirty="0"/>
              <a:t> (Computador e Integrador Numérico Electrónico),​ fue una de las primeras </a:t>
            </a:r>
            <a:r>
              <a:rPr lang="es-ES" dirty="0" smtClean="0"/>
              <a:t>computadoras </a:t>
            </a:r>
            <a:r>
              <a:rPr lang="es-ES" dirty="0"/>
              <a:t> de propósito general. Susceptible de ser reprogramada para resolver «una extensa clase de problemas numéricos</a:t>
            </a:r>
            <a:r>
              <a:rPr lang="es-ES" dirty="0" smtClean="0"/>
              <a:t>». </a:t>
            </a:r>
            <a:r>
              <a:rPr lang="es-ES" dirty="0"/>
              <a:t>Fue inicialmente diseñada para </a:t>
            </a:r>
            <a:r>
              <a:rPr lang="es-ES" dirty="0" smtClean="0"/>
              <a:t>calcular tablas de tiro de artillería</a:t>
            </a:r>
            <a:r>
              <a:rPr lang="es-ES" dirty="0"/>
              <a:t> destinadas al Laboratorio de Investigación Balística del </a:t>
            </a:r>
            <a:r>
              <a:rPr lang="es-ES" dirty="0" smtClean="0"/>
              <a:t>Ejercito de EEUU.</a:t>
            </a:r>
            <a:endParaRPr lang="es-CO" dirty="0"/>
          </a:p>
        </p:txBody>
      </p:sp>
      <p:pic>
        <p:nvPicPr>
          <p:cNvPr id="1026" name="Picture 2" descr="Two women operating ENI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75" y="4454969"/>
            <a:ext cx="5631715" cy="19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EDSAC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i="1" dirty="0" err="1" smtClean="0"/>
              <a:t>E</a:t>
            </a:r>
            <a:r>
              <a:rPr lang="es-ES" i="1" dirty="0" err="1" smtClean="0"/>
              <a:t>lectronic</a:t>
            </a:r>
            <a:r>
              <a:rPr lang="es-ES" i="1" dirty="0"/>
              <a:t> </a:t>
            </a:r>
            <a:r>
              <a:rPr lang="es-ES" b="1" i="1" dirty="0" err="1"/>
              <a:t>D</a:t>
            </a:r>
            <a:r>
              <a:rPr lang="es-ES" i="1" dirty="0" err="1"/>
              <a:t>elay</a:t>
            </a:r>
            <a:r>
              <a:rPr lang="es-ES" i="1" dirty="0"/>
              <a:t> </a:t>
            </a:r>
            <a:r>
              <a:rPr lang="es-ES" b="1" i="1" dirty="0"/>
              <a:t>S</a:t>
            </a:r>
            <a:r>
              <a:rPr lang="es-ES" i="1" dirty="0"/>
              <a:t>torage </a:t>
            </a:r>
            <a:r>
              <a:rPr lang="es-ES" b="1" i="1" dirty="0" err="1"/>
              <a:t>A</a:t>
            </a:r>
            <a:r>
              <a:rPr lang="es-ES" i="1" dirty="0" err="1"/>
              <a:t>utomatic</a:t>
            </a:r>
            <a:r>
              <a:rPr lang="es-ES" i="1" dirty="0"/>
              <a:t> </a:t>
            </a:r>
            <a:r>
              <a:rPr lang="es-ES" b="1" i="1" dirty="0" err="1"/>
              <a:t>C</a:t>
            </a:r>
            <a:r>
              <a:rPr lang="es-ES" i="1" dirty="0" err="1"/>
              <a:t>alculator</a:t>
            </a:r>
            <a:r>
              <a:rPr lang="es-ES" i="1" dirty="0"/>
              <a:t>)</a:t>
            </a:r>
            <a:r>
              <a:rPr lang="es-ES" dirty="0"/>
              <a:t>, fue una </a:t>
            </a:r>
            <a:r>
              <a:rPr lang="es-ES" dirty="0" smtClean="0"/>
              <a:t>antigua computadora británica</a:t>
            </a:r>
            <a:r>
              <a:rPr lang="es-ES" dirty="0"/>
              <a:t>  (una de las primeras computadoras creadas). La máquina, inspirada en el curso de verano dictado por </a:t>
            </a:r>
            <a:r>
              <a:rPr lang="es-ES" dirty="0">
                <a:hlinkClick r:id="rId2" tooltip="John William Mauchly"/>
              </a:rPr>
              <a:t>John William </a:t>
            </a:r>
            <a:r>
              <a:rPr lang="es-ES" dirty="0" err="1">
                <a:hlinkClick r:id="rId2" tooltip="John William Mauchly"/>
              </a:rPr>
              <a:t>Mauchly</a:t>
            </a:r>
            <a:r>
              <a:rPr lang="es-ES" dirty="0"/>
              <a:t> y </a:t>
            </a:r>
            <a:r>
              <a:rPr lang="es-ES" dirty="0">
                <a:hlinkClick r:id="rId3" tooltip="J. Presper Eckert"/>
              </a:rPr>
              <a:t>J. </a:t>
            </a:r>
            <a:r>
              <a:rPr lang="es-ES" dirty="0" err="1">
                <a:hlinkClick r:id="rId3" tooltip="J. Presper Eckert"/>
              </a:rPr>
              <a:t>Presper</a:t>
            </a:r>
            <a:r>
              <a:rPr lang="es-ES" dirty="0">
                <a:hlinkClick r:id="rId3" tooltip="J. Presper Eckert"/>
              </a:rPr>
              <a:t> </a:t>
            </a:r>
            <a:r>
              <a:rPr lang="es-ES" dirty="0" err="1">
                <a:hlinkClick r:id="rId3" tooltip="J. Presper Eckert"/>
              </a:rPr>
              <a:t>Eckert</a:t>
            </a:r>
            <a:r>
              <a:rPr lang="es-ES" dirty="0"/>
              <a:t>, en el cual mostraron su trabajo realizado en la construcción de </a:t>
            </a:r>
            <a:r>
              <a:rPr lang="es-ES" dirty="0" smtClean="0"/>
              <a:t>ENIAC, fue </a:t>
            </a:r>
            <a:r>
              <a:rPr lang="es-ES" dirty="0"/>
              <a:t>construida por </a:t>
            </a:r>
            <a:r>
              <a:rPr lang="es-ES" dirty="0">
                <a:hlinkClick r:id="rId4" tooltip="Maurice Wilkes"/>
              </a:rPr>
              <a:t>Maurice Wilkes</a:t>
            </a:r>
            <a:r>
              <a:rPr lang="es-ES" dirty="0"/>
              <a:t> y su equipo en </a:t>
            </a:r>
            <a:r>
              <a:rPr lang="es-ES" dirty="0" smtClean="0"/>
              <a:t>la Universidad de Cambridge</a:t>
            </a:r>
            <a:r>
              <a:rPr lang="es-ES" dirty="0"/>
              <a:t> en </a:t>
            </a:r>
            <a:r>
              <a:rPr lang="es-ES" dirty="0" smtClean="0"/>
              <a:t>Inglaterra </a:t>
            </a:r>
            <a:endParaRPr lang="es-CO" dirty="0"/>
          </a:p>
        </p:txBody>
      </p:sp>
      <p:pic>
        <p:nvPicPr>
          <p:cNvPr id="2050" name="Picture 2" descr="https://upload.wikimedia.org/wikipedia/commons/thumb/3/3a/EDSAC_%2810%29.jpg/200px-EDSAC_%2810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82" y="4150658"/>
            <a:ext cx="1905000" cy="20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UNIVAC I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825" y="1699235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U</a:t>
            </a:r>
            <a:r>
              <a:rPr lang="es-ES" b="1" dirty="0" smtClean="0"/>
              <a:t>niv</a:t>
            </a:r>
            <a:r>
              <a:rPr lang="es-ES" dirty="0" smtClean="0"/>
              <a:t>ersal</a:t>
            </a:r>
            <a:r>
              <a:rPr lang="es-ES" dirty="0"/>
              <a:t> </a:t>
            </a:r>
            <a:r>
              <a:rPr lang="es-ES" b="1" dirty="0" err="1"/>
              <a:t>A</a:t>
            </a:r>
            <a:r>
              <a:rPr lang="es-ES" dirty="0" err="1"/>
              <a:t>utomatic</a:t>
            </a:r>
            <a:r>
              <a:rPr lang="es-ES" dirty="0"/>
              <a:t> </a:t>
            </a:r>
            <a:r>
              <a:rPr lang="es-ES" b="1" dirty="0" err="1"/>
              <a:t>C</a:t>
            </a:r>
            <a:r>
              <a:rPr lang="es-ES" dirty="0" err="1"/>
              <a:t>omputer</a:t>
            </a:r>
            <a:r>
              <a:rPr lang="es-ES" dirty="0"/>
              <a:t> </a:t>
            </a:r>
            <a:r>
              <a:rPr lang="es-ES" b="1" dirty="0"/>
              <a:t>I</a:t>
            </a:r>
            <a:r>
              <a:rPr lang="es-ES" dirty="0"/>
              <a:t>, </a:t>
            </a:r>
            <a:r>
              <a:rPr lang="es-ES" i="1" dirty="0"/>
              <a:t>Computadora Automática Universal I</a:t>
            </a:r>
            <a:r>
              <a:rPr lang="es-ES" dirty="0"/>
              <a:t>) fue la primera </a:t>
            </a:r>
            <a:r>
              <a:rPr lang="es-ES" dirty="0">
                <a:hlinkClick r:id="rId2" tooltip="Computadora"/>
              </a:rPr>
              <a:t>computadora</a:t>
            </a:r>
            <a:r>
              <a:rPr lang="es-ES" dirty="0"/>
              <a:t> comercial fabricada en </a:t>
            </a:r>
            <a:r>
              <a:rPr lang="es-ES" dirty="0" smtClean="0"/>
              <a:t>EEUU, </a:t>
            </a:r>
            <a:r>
              <a:rPr lang="es-ES" dirty="0"/>
              <a:t>entregada el 31 de marzo de 1951 a la oficina del censo. Fue diseñada principalmente por </a:t>
            </a:r>
            <a:r>
              <a:rPr lang="es-ES" dirty="0">
                <a:hlinkClick r:id="rId3" tooltip="J. Presper Eckert"/>
              </a:rPr>
              <a:t>J. </a:t>
            </a:r>
            <a:r>
              <a:rPr lang="es-ES" dirty="0" err="1">
                <a:hlinkClick r:id="rId3" tooltip="J. Presper Eckert"/>
              </a:rPr>
              <a:t>Presper</a:t>
            </a:r>
            <a:r>
              <a:rPr lang="es-ES" dirty="0">
                <a:hlinkClick r:id="rId3" tooltip="J. Presper Eckert"/>
              </a:rPr>
              <a:t> </a:t>
            </a:r>
            <a:r>
              <a:rPr lang="es-ES" dirty="0" err="1">
                <a:hlinkClick r:id="rId3" tooltip="J. Presper Eckert"/>
              </a:rPr>
              <a:t>Eckert</a:t>
            </a:r>
            <a:r>
              <a:rPr lang="es-ES" dirty="0"/>
              <a:t> y </a:t>
            </a:r>
            <a:r>
              <a:rPr lang="es-ES" dirty="0">
                <a:hlinkClick r:id="rId4" tooltip="John William Mauchly"/>
              </a:rPr>
              <a:t>John William </a:t>
            </a:r>
            <a:r>
              <a:rPr lang="es-ES" dirty="0" err="1">
                <a:hlinkClick r:id="rId4" tooltip="John William Mauchly"/>
              </a:rPr>
              <a:t>Mauchly</a:t>
            </a:r>
            <a:r>
              <a:rPr lang="es-ES" dirty="0"/>
              <a:t>, autores de la primera computadora electrónica estadounidense, la </a:t>
            </a:r>
            <a:r>
              <a:rPr lang="es-ES" b="1" dirty="0" smtClean="0"/>
              <a:t>ENIAC. </a:t>
            </a:r>
            <a:r>
              <a:rPr lang="es-ES" dirty="0" smtClean="0"/>
              <a:t>Se </a:t>
            </a:r>
            <a:r>
              <a:rPr lang="es-ES" dirty="0"/>
              <a:t>donó finalmente a la universidad de Harvard y Pensilvania.</a:t>
            </a:r>
          </a:p>
          <a:p>
            <a:pPr algn="just"/>
            <a:r>
              <a:rPr lang="es-ES" dirty="0"/>
              <a:t>E</a:t>
            </a:r>
            <a:r>
              <a:rPr lang="es-ES" dirty="0" smtClean="0"/>
              <a:t>l</a:t>
            </a:r>
            <a:r>
              <a:rPr lang="es-ES" dirty="0"/>
              <a:t> </a:t>
            </a:r>
            <a:r>
              <a:rPr lang="es-ES" b="1" dirty="0"/>
              <a:t>UNIVAC I</a:t>
            </a:r>
            <a:r>
              <a:rPr lang="es-ES" dirty="0"/>
              <a:t> compitió por ser el primer ordenador de uso general vendido comercialmente, pero perdió por un par de meses ante el británico </a:t>
            </a:r>
            <a:r>
              <a:rPr lang="es-ES" b="1" dirty="0" err="1">
                <a:hlinkClick r:id="rId5" tooltip="Ferranti Mark I"/>
              </a:rPr>
              <a:t>Ferranti</a:t>
            </a:r>
            <a:r>
              <a:rPr lang="es-ES" b="1" dirty="0">
                <a:hlinkClick r:id="rId5" tooltip="Ferranti Mark I"/>
              </a:rPr>
              <a:t> Mark 1</a:t>
            </a:r>
            <a:r>
              <a:rPr lang="es-ES" dirty="0"/>
              <a:t> vendido en febrero de 1951.</a:t>
            </a:r>
          </a:p>
          <a:p>
            <a:endParaRPr lang="es-CO" dirty="0"/>
          </a:p>
        </p:txBody>
      </p:sp>
      <p:pic>
        <p:nvPicPr>
          <p:cNvPr id="3074" name="Picture 2" descr="https://upload.wikimedia.org/wikipedia/commons/thumb/b/bd/UNIVAC-I-BRL61-0977.jpg/220px-UNIVAC-I-BRL61-09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82" y="2021606"/>
            <a:ext cx="2095500" cy="13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5/55/Museum_of_Science%2C_Boston%2C_MA_-_IMG_3163.JPG/220px-Museum_of_Science%2C_Boston%2C_MA_-_IMG_31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82" y="391420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Mark I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690609"/>
            <a:ext cx="8946541" cy="4195481"/>
          </a:xfrm>
        </p:spPr>
        <p:txBody>
          <a:bodyPr/>
          <a:lstStyle/>
          <a:p>
            <a:pPr algn="just"/>
            <a:r>
              <a:rPr lang="es-ES" b="1" dirty="0" err="1"/>
              <a:t>Automatic</a:t>
            </a:r>
            <a:r>
              <a:rPr lang="es-ES" b="1" dirty="0"/>
              <a:t> </a:t>
            </a:r>
            <a:r>
              <a:rPr lang="es-ES" b="1" dirty="0" err="1"/>
              <a:t>Sequence</a:t>
            </a:r>
            <a:r>
              <a:rPr lang="es-ES" b="1" dirty="0"/>
              <a:t> </a:t>
            </a:r>
            <a:r>
              <a:rPr lang="es-ES" b="1" dirty="0" err="1"/>
              <a:t>Controlled</a:t>
            </a:r>
            <a:r>
              <a:rPr lang="es-ES" b="1" dirty="0"/>
              <a:t> </a:t>
            </a:r>
            <a:r>
              <a:rPr lang="es-ES" b="1" dirty="0" err="1"/>
              <a:t>Calculator</a:t>
            </a:r>
            <a:r>
              <a:rPr lang="es-ES" b="1" dirty="0"/>
              <a:t> </a:t>
            </a:r>
            <a:r>
              <a:rPr lang="es-ES" dirty="0"/>
              <a:t>(ASCC), más conocido como </a:t>
            </a:r>
            <a:r>
              <a:rPr lang="es-ES" b="1" dirty="0"/>
              <a:t>Harvard Mark I</a:t>
            </a:r>
            <a:r>
              <a:rPr lang="es-ES" dirty="0"/>
              <a:t> o Mark I, fue el primer ordenador electromecánico, construido en </a:t>
            </a:r>
            <a:r>
              <a:rPr lang="es-ES" b="1" dirty="0"/>
              <a:t>IBM </a:t>
            </a:r>
            <a:r>
              <a:rPr lang="es-ES" dirty="0"/>
              <a:t> Tenía 760.000 ruedas y 800 kilómetros de cable. T</a:t>
            </a:r>
            <a:r>
              <a:rPr lang="es-ES" dirty="0" smtClean="0"/>
              <a:t>enía </a:t>
            </a:r>
            <a:r>
              <a:rPr lang="es-ES" dirty="0"/>
              <a:t>el tamaño de una habitación, hacía tareas de calculadora. Su principal característica: la capacidad de </a:t>
            </a:r>
            <a:r>
              <a:rPr lang="es-ES" b="1" dirty="0"/>
              <a:t>ejecutar un programa de forma automática</a:t>
            </a:r>
            <a:r>
              <a:rPr lang="es-ES" dirty="0"/>
              <a:t>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40" y="3852728"/>
            <a:ext cx="3999929" cy="2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Arquitectura Von </a:t>
            </a:r>
            <a:r>
              <a:rPr lang="es-ES" b="1" dirty="0"/>
              <a:t>Neumann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396" y="1405936"/>
            <a:ext cx="10861306" cy="4195481"/>
          </a:xfrm>
        </p:spPr>
        <p:txBody>
          <a:bodyPr/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s una arquitectura de computadoras </a:t>
            </a:r>
            <a:r>
              <a:rPr lang="es-ES" dirty="0"/>
              <a:t> basada en la descrita en 1945 por el matemático y </a:t>
            </a:r>
            <a:r>
              <a:rPr lang="es-ES" dirty="0" smtClean="0"/>
              <a:t>físico John Von Neumann</a:t>
            </a:r>
            <a:r>
              <a:rPr lang="es-ES" dirty="0"/>
              <a:t> y </a:t>
            </a:r>
            <a:r>
              <a:rPr lang="es-ES" dirty="0" smtClean="0"/>
              <a:t>otros. Este </a:t>
            </a:r>
            <a:r>
              <a:rPr lang="es-ES" dirty="0"/>
              <a:t>describe una arquitectura de diseño para un computador digital electrónico con partes que constan de una </a:t>
            </a:r>
            <a:r>
              <a:rPr lang="es-ES" dirty="0" smtClean="0"/>
              <a:t> unidad de procesamiento que </a:t>
            </a:r>
            <a:r>
              <a:rPr lang="es-ES" dirty="0"/>
              <a:t>contiene una </a:t>
            </a:r>
            <a:r>
              <a:rPr lang="es-ES" dirty="0" smtClean="0"/>
              <a:t>unidad aritmético lógica y registros de procesador, una unidad de control </a:t>
            </a:r>
            <a:r>
              <a:rPr lang="es-ES" dirty="0"/>
              <a:t> que contiene </a:t>
            </a:r>
            <a:r>
              <a:rPr lang="es-ES" dirty="0" smtClean="0"/>
              <a:t>un registro de instrucciones  y </a:t>
            </a:r>
            <a:r>
              <a:rPr lang="es-ES" dirty="0"/>
              <a:t>un </a:t>
            </a:r>
            <a:r>
              <a:rPr lang="es-ES" dirty="0" smtClean="0"/>
              <a:t>contador de programa, </a:t>
            </a:r>
            <a:r>
              <a:rPr lang="es-ES" dirty="0"/>
              <a:t>una </a:t>
            </a:r>
            <a:r>
              <a:rPr lang="es-ES" dirty="0" smtClean="0"/>
              <a:t> memoria  para </a:t>
            </a:r>
            <a:r>
              <a:rPr lang="es-ES" dirty="0"/>
              <a:t>almacenar tanto datos como instrucciones, </a:t>
            </a:r>
            <a:r>
              <a:rPr lang="es-ES" dirty="0" smtClean="0"/>
              <a:t>almacenamiento masivo</a:t>
            </a:r>
            <a:r>
              <a:rPr lang="es-ES" dirty="0"/>
              <a:t> externo, y mecanismos de </a:t>
            </a:r>
            <a:r>
              <a:rPr lang="es-ES" dirty="0" smtClean="0"/>
              <a:t>entrada y salida.</a:t>
            </a:r>
            <a:endParaRPr lang="es-CO" dirty="0"/>
          </a:p>
        </p:txBody>
      </p:sp>
      <p:pic>
        <p:nvPicPr>
          <p:cNvPr id="1026" name="Picture 2" descr="Arquitectura de Von Neumann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65" y="3954463"/>
            <a:ext cx="31432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2402" cy="1400530"/>
          </a:xfrm>
        </p:spPr>
        <p:txBody>
          <a:bodyPr/>
          <a:lstStyle/>
          <a:p>
            <a:r>
              <a:rPr lang="es-CO" dirty="0"/>
              <a:t>Generaciones de las Computadoras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2761" y="1699235"/>
            <a:ext cx="10266303" cy="4195481"/>
          </a:xfrm>
        </p:spPr>
        <p:txBody>
          <a:bodyPr/>
          <a:lstStyle/>
          <a:p>
            <a:r>
              <a:rPr lang="es-ES" sz="3200" dirty="0"/>
              <a:t>Primera </a:t>
            </a:r>
            <a:r>
              <a:rPr lang="es-ES" sz="3200" b="1" dirty="0"/>
              <a:t>generación</a:t>
            </a:r>
            <a:r>
              <a:rPr lang="es-ES" sz="3200" dirty="0"/>
              <a:t> (1951 a 1958)</a:t>
            </a:r>
          </a:p>
          <a:p>
            <a:r>
              <a:rPr lang="es-ES" sz="3200" dirty="0"/>
              <a:t>Segunda </a:t>
            </a:r>
            <a:r>
              <a:rPr lang="es-ES" sz="3200" b="1" dirty="0"/>
              <a:t>generación</a:t>
            </a:r>
            <a:r>
              <a:rPr lang="es-ES" sz="3200" dirty="0"/>
              <a:t> (1959-1964)</a:t>
            </a:r>
          </a:p>
          <a:p>
            <a:r>
              <a:rPr lang="es-ES" sz="3200" dirty="0"/>
              <a:t>Tercera </a:t>
            </a:r>
            <a:r>
              <a:rPr lang="es-ES" sz="3200" b="1" dirty="0"/>
              <a:t>generación</a:t>
            </a:r>
            <a:r>
              <a:rPr lang="es-ES" sz="3200" dirty="0"/>
              <a:t> (1964-1971)</a:t>
            </a:r>
          </a:p>
          <a:p>
            <a:r>
              <a:rPr lang="es-ES" sz="3200" dirty="0"/>
              <a:t>Cuarta </a:t>
            </a:r>
            <a:r>
              <a:rPr lang="es-ES" sz="3200" b="1" dirty="0"/>
              <a:t>generación</a:t>
            </a:r>
            <a:r>
              <a:rPr lang="es-ES" sz="3200" dirty="0"/>
              <a:t> (1971 a 1981)</a:t>
            </a:r>
          </a:p>
          <a:p>
            <a:r>
              <a:rPr lang="es-ES" sz="3200" dirty="0"/>
              <a:t>Quinta </a:t>
            </a:r>
            <a:r>
              <a:rPr lang="es-ES" sz="3200" b="1" dirty="0"/>
              <a:t>generación</a:t>
            </a:r>
            <a:r>
              <a:rPr lang="es-ES" sz="3200" dirty="0"/>
              <a:t> y la inteligencia artificial (1982-1989)</a:t>
            </a:r>
          </a:p>
          <a:p>
            <a:r>
              <a:rPr lang="es-ES" sz="3200" dirty="0"/>
              <a:t>Sexta </a:t>
            </a:r>
            <a:r>
              <a:rPr lang="es-ES" sz="3200" b="1" dirty="0"/>
              <a:t>generación</a:t>
            </a:r>
            <a:r>
              <a:rPr lang="es-ES" sz="3200" dirty="0"/>
              <a:t> (1990 hasta la fecha)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3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Estructura de un computador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53" y="1575759"/>
            <a:ext cx="8340381" cy="40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Estructura de un computador</a:t>
            </a:r>
          </a:p>
        </p:txBody>
      </p:sp>
      <p:pic>
        <p:nvPicPr>
          <p:cNvPr id="2050" name="Picture 2" descr="Mapa Conceptual de la Arquitectura de un Comput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1" y="1559950"/>
            <a:ext cx="795355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45</Words>
  <Application>Microsoft Office PowerPoint</Application>
  <PresentationFormat>Panorámica</PresentationFormat>
  <Paragraphs>26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Historia de los computadores</vt:lpstr>
      <vt:lpstr>ENIAC</vt:lpstr>
      <vt:lpstr>EDSAC</vt:lpstr>
      <vt:lpstr>UNIVAC I</vt:lpstr>
      <vt:lpstr>Mark I</vt:lpstr>
      <vt:lpstr>Arquitectura Von Neumann</vt:lpstr>
      <vt:lpstr>Generaciones de las Computadoras </vt:lpstr>
      <vt:lpstr>Estructura de un computador</vt:lpstr>
      <vt:lpstr>Estructura de un computador</vt:lpstr>
      <vt:lpstr>Tarjeta Madre</vt:lpstr>
      <vt:lpstr>Tarjeta Madre</vt:lpstr>
      <vt:lpstr>Puerto</vt:lpstr>
      <vt:lpstr>MEMORIAS RAM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</dc:creator>
  <cp:lastModifiedBy>Ernesto</cp:lastModifiedBy>
  <cp:revision>10</cp:revision>
  <dcterms:created xsi:type="dcterms:W3CDTF">2020-05-13T01:10:25Z</dcterms:created>
  <dcterms:modified xsi:type="dcterms:W3CDTF">2020-05-14T00:43:47Z</dcterms:modified>
</cp:coreProperties>
</file>