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0" r:id="rId3"/>
    <p:sldId id="271" r:id="rId4"/>
    <p:sldId id="272" r:id="rId5"/>
    <p:sldId id="274" r:id="rId6"/>
    <p:sldId id="275" r:id="rId7"/>
    <p:sldId id="273"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6" r:id="rId22"/>
    <p:sldId id="277" r:id="rId23"/>
    <p:sldId id="278" r:id="rId24"/>
    <p:sldId id="279" r:id="rId25"/>
    <p:sldId id="281" r:id="rId26"/>
    <p:sldId id="280"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461526-8519-451C-9671-692C7505E8B4}" type="datetimeFigureOut">
              <a:rPr lang="es-ES" smtClean="0"/>
              <a:t>22/03/2022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13F5E-3984-46FD-90E6-9B9BB90F68C9}" type="slidenum">
              <a:rPr lang="es-ES" smtClean="0"/>
              <a:t>‹Nº›</a:t>
            </a:fld>
            <a:endParaRPr lang="es-ES"/>
          </a:p>
        </p:txBody>
      </p:sp>
    </p:spTree>
    <p:extLst>
      <p:ext uri="{BB962C8B-B14F-4D97-AF65-F5344CB8AC3E}">
        <p14:creationId xmlns:p14="http://schemas.microsoft.com/office/powerpoint/2010/main" val="1079410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6013F5E-3984-46FD-90E6-9B9BB90F68C9}" type="slidenum">
              <a:rPr lang="es-ES" smtClean="0"/>
              <a:t>17</a:t>
            </a:fld>
            <a:endParaRPr lang="es-ES"/>
          </a:p>
        </p:txBody>
      </p:sp>
    </p:spTree>
    <p:extLst>
      <p:ext uri="{BB962C8B-B14F-4D97-AF65-F5344CB8AC3E}">
        <p14:creationId xmlns:p14="http://schemas.microsoft.com/office/powerpoint/2010/main" val="1059154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6013F5E-3984-46FD-90E6-9B9BB90F68C9}" type="slidenum">
              <a:rPr lang="es-ES" smtClean="0"/>
              <a:t>19</a:t>
            </a:fld>
            <a:endParaRPr lang="es-ES"/>
          </a:p>
        </p:txBody>
      </p:sp>
    </p:spTree>
    <p:extLst>
      <p:ext uri="{BB962C8B-B14F-4D97-AF65-F5344CB8AC3E}">
        <p14:creationId xmlns:p14="http://schemas.microsoft.com/office/powerpoint/2010/main" val="3134925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8D3D93E-20A5-400E-B80C-96BF9CE570B8}" type="datetimeFigureOut">
              <a:rPr lang="es-ES" smtClean="0"/>
              <a:t>22/03/2022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C7813F-1C83-4694-89B9-F795EB1B9E4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3D93E-20A5-400E-B80C-96BF9CE570B8}" type="datetimeFigureOut">
              <a:rPr lang="es-ES" smtClean="0"/>
              <a:t>22/03/2022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7813F-1C83-4694-89B9-F795EB1B9E4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asidiablo.net/arreglos-en-c-shar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ARREGLOS(COLECCIONES DE DATOS) DE DATOS EN </a:t>
            </a:r>
            <a:r>
              <a:rPr lang="es-ES" dirty="0" smtClean="0">
                <a:hlinkClick r:id="rId2"/>
              </a:rPr>
              <a:t>C</a:t>
            </a:r>
            <a:r>
              <a:rPr lang="es-ES" dirty="0">
                <a:hlinkClick r:id="rId2"/>
              </a:rPr>
              <a:t># </a:t>
            </a:r>
            <a:r>
              <a:rPr lang="es-ES" dirty="0"/>
              <a:t/>
            </a:r>
            <a:br>
              <a:rPr lang="es-ES" dirty="0"/>
            </a:br>
            <a:endParaRPr lang="es-ES" dirty="0"/>
          </a:p>
        </p:txBody>
      </p:sp>
      <p:sp>
        <p:nvSpPr>
          <p:cNvPr id="3" name="2 Subtítulo"/>
          <p:cNvSpPr>
            <a:spLocks noGrp="1"/>
          </p:cNvSpPr>
          <p:nvPr>
            <p:ph type="subTitle" idx="1"/>
          </p:nvPr>
        </p:nvSpPr>
        <p:spPr/>
        <p:txBody>
          <a:bodyPr/>
          <a:lstStyle/>
          <a:p>
            <a:endParaRPr lang="es-ES"/>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3500438"/>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77500" lnSpcReduction="20000"/>
          </a:bodyPr>
          <a:lstStyle/>
          <a:p>
            <a:r>
              <a:rPr lang="es-ES" dirty="0"/>
              <a:t>La clase </a:t>
            </a:r>
            <a:r>
              <a:rPr lang="es-ES" dirty="0" err="1"/>
              <a:t>Array</a:t>
            </a:r>
            <a:r>
              <a:rPr lang="es-ES" dirty="0"/>
              <a:t>, contenida en el </a:t>
            </a:r>
            <a:r>
              <a:rPr lang="es-ES" dirty="0" err="1"/>
              <a:t>namespace</a:t>
            </a:r>
            <a:r>
              <a:rPr lang="es-ES" dirty="0"/>
              <a:t> </a:t>
            </a:r>
            <a:r>
              <a:rPr lang="es-ES" dirty="0" err="1"/>
              <a:t>System</a:t>
            </a:r>
            <a:r>
              <a:rPr lang="es-ES" dirty="0"/>
              <a:t>, provee toda la funcionalidad necesaria en las colecciones para manipular los datos. Esta es una clase abstracta, por lo cual no es posible crear instancias de la misma, sino que sirve como clase base (de la que otras clases heredan) para las demás clases que representan colecciones en .NET</a:t>
            </a:r>
          </a:p>
          <a:p>
            <a:r>
              <a:rPr lang="es-ES" dirty="0"/>
              <a:t>La colección mas sencilla que utiliza como clase base </a:t>
            </a:r>
            <a:r>
              <a:rPr lang="es-ES" dirty="0" err="1"/>
              <a:t>System.Array</a:t>
            </a:r>
            <a:r>
              <a:rPr lang="es-ES" dirty="0"/>
              <a:t>, es lo que se conoce comúnmente como vector. Para definir un vector, debemos tener claro que tipo de dato queremos que nuestro vector almacene y la cantidad de valores que deseamos almacenar ya que son requisitos indispensables para la definición y creación de vectores</a:t>
            </a:r>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lstStyle/>
          <a:p>
            <a:r>
              <a:rPr lang="es-ES" dirty="0" smtClean="0"/>
              <a:t>En </a:t>
            </a:r>
            <a:r>
              <a:rPr lang="es-ES" dirty="0"/>
              <a:t>C#, un vector se define con un par de corchetes [] después del tipo de dato, como se muestra a continuación</a:t>
            </a:r>
            <a:r>
              <a:rPr lang="es-ES" dirty="0" smtClean="0"/>
              <a:t>.</a:t>
            </a:r>
          </a:p>
          <a:p>
            <a:endParaRPr lang="es-ES" dirty="0"/>
          </a:p>
          <a:p>
            <a:r>
              <a:rPr lang="es-ES" dirty="0"/>
              <a:t>Sin embargo, para hacer uso de nuestro vector, debemos primero crear la instancia declarando cuantas posiciones máximas tendrá, como se muestra a continuación:</a:t>
            </a:r>
          </a:p>
          <a:p>
            <a:endParaRPr lang="es-ES" dirty="0"/>
          </a:p>
        </p:txBody>
      </p:sp>
      <p:pic>
        <p:nvPicPr>
          <p:cNvPr id="2050" name="Picture 2" descr="image"/>
          <p:cNvPicPr>
            <a:picLocks noChangeAspect="1" noChangeArrowheads="1"/>
          </p:cNvPicPr>
          <p:nvPr/>
        </p:nvPicPr>
        <p:blipFill>
          <a:blip r:embed="rId2"/>
          <a:srcRect/>
          <a:stretch>
            <a:fillRect/>
          </a:stretch>
        </p:blipFill>
        <p:spPr bwMode="auto">
          <a:xfrm>
            <a:off x="928662" y="3214686"/>
            <a:ext cx="3643338" cy="642942"/>
          </a:xfrm>
          <a:prstGeom prst="rect">
            <a:avLst/>
          </a:prstGeom>
          <a:noFill/>
        </p:spPr>
      </p:pic>
      <p:pic>
        <p:nvPicPr>
          <p:cNvPr id="2052" name="Picture 4" descr="image"/>
          <p:cNvPicPr>
            <a:picLocks noChangeAspect="1" noChangeArrowheads="1"/>
          </p:cNvPicPr>
          <p:nvPr/>
        </p:nvPicPr>
        <p:blipFill>
          <a:blip r:embed="rId3"/>
          <a:srcRect/>
          <a:stretch>
            <a:fillRect/>
          </a:stretch>
        </p:blipFill>
        <p:spPr bwMode="auto">
          <a:xfrm>
            <a:off x="928662" y="5786454"/>
            <a:ext cx="3714776" cy="839398"/>
          </a:xfrm>
          <a:prstGeom prst="rect">
            <a:avLst/>
          </a:prstGeom>
          <a:noFill/>
        </p:spPr>
      </p:pic>
      <p:sp>
        <p:nvSpPr>
          <p:cNvPr id="6" name="5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85000" lnSpcReduction="20000"/>
          </a:bodyPr>
          <a:lstStyle/>
          <a:p>
            <a:r>
              <a:rPr lang="es-ES" dirty="0"/>
              <a:t>Luego de esto, podremos almacenar tantos datos del mismo tipo como posiciones tenga el vector. Por ejemplo en la variable booleanos se podrá almacenar hasta 3 variables de tipo </a:t>
            </a:r>
            <a:r>
              <a:rPr lang="es-ES" dirty="0" err="1"/>
              <a:t>bool</a:t>
            </a:r>
            <a:r>
              <a:rPr lang="es-ES" dirty="0"/>
              <a:t> y en la variable texto se podrá almacenar hasta 100 variables de tipo </a:t>
            </a:r>
            <a:r>
              <a:rPr lang="es-ES" dirty="0" err="1"/>
              <a:t>string</a:t>
            </a:r>
            <a:r>
              <a:rPr lang="es-ES" dirty="0"/>
              <a:t>. </a:t>
            </a:r>
            <a:br>
              <a:rPr lang="es-ES" dirty="0"/>
            </a:br>
            <a:r>
              <a:rPr lang="es-ES" dirty="0"/>
              <a:t>Es importante tener en cuenta que la primera posición de un vector es la posición 0, por lo cual si la longitud es de 5, las posiciones van desde la 0 hasta la 4.</a:t>
            </a:r>
          </a:p>
          <a:p>
            <a:r>
              <a:rPr lang="es-ES" dirty="0"/>
              <a:t>Para almacenar información en un vector, solo debemos hacer referencia a la posición del vector donde deseamos almacenarla y utilizar el operador de asignación (=).</a:t>
            </a:r>
          </a:p>
        </p:txBody>
      </p:sp>
      <p:pic>
        <p:nvPicPr>
          <p:cNvPr id="1026" name="Picture 2" descr="image"/>
          <p:cNvPicPr>
            <a:picLocks noChangeAspect="1" noChangeArrowheads="1"/>
          </p:cNvPicPr>
          <p:nvPr/>
        </p:nvPicPr>
        <p:blipFill>
          <a:blip r:embed="rId2"/>
          <a:srcRect/>
          <a:stretch>
            <a:fillRect/>
          </a:stretch>
        </p:blipFill>
        <p:spPr bwMode="auto">
          <a:xfrm>
            <a:off x="785786" y="5715016"/>
            <a:ext cx="4857784" cy="1000132"/>
          </a:xfrm>
          <a:prstGeom prst="rect">
            <a:avLst/>
          </a:prstGeom>
          <a:noFill/>
        </p:spPr>
      </p:pic>
      <p:sp>
        <p:nvSpPr>
          <p:cNvPr id="5" name="4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a:xfrm>
            <a:off x="0" y="1600200"/>
            <a:ext cx="9001156" cy="4525963"/>
          </a:xfrm>
        </p:spPr>
        <p:txBody>
          <a:bodyPr/>
          <a:lstStyle/>
          <a:p>
            <a:r>
              <a:rPr lang="es-ES" dirty="0"/>
              <a:t>A continuación se almacena en cada posición restante del vector una cadena de texto mediante un operador de control de flujo (</a:t>
            </a:r>
            <a:r>
              <a:rPr lang="es-ES" dirty="0" err="1"/>
              <a:t>for</a:t>
            </a:r>
            <a:r>
              <a:rPr lang="es-ES" dirty="0"/>
              <a:t>). Este operador es posible utilizarlo con todas las colecciones en .NET ya que todas son </a:t>
            </a:r>
            <a:r>
              <a:rPr lang="es-ES" dirty="0" err="1"/>
              <a:t>enumerables</a:t>
            </a:r>
            <a:r>
              <a:rPr lang="es-ES" dirty="0"/>
              <a:t> debido a que implementan la interface </a:t>
            </a:r>
            <a:r>
              <a:rPr lang="es-ES" dirty="0" err="1"/>
              <a:t>IEnumerable</a:t>
            </a:r>
            <a:r>
              <a:rPr lang="es-ES" dirty="0"/>
              <a:t>.</a:t>
            </a:r>
          </a:p>
        </p:txBody>
      </p:sp>
      <p:pic>
        <p:nvPicPr>
          <p:cNvPr id="19458" name="Picture 2" descr="image"/>
          <p:cNvPicPr>
            <a:picLocks noChangeAspect="1" noChangeArrowheads="1"/>
          </p:cNvPicPr>
          <p:nvPr/>
        </p:nvPicPr>
        <p:blipFill>
          <a:blip r:embed="rId2"/>
          <a:srcRect/>
          <a:stretch>
            <a:fillRect/>
          </a:stretch>
        </p:blipFill>
        <p:spPr bwMode="auto">
          <a:xfrm>
            <a:off x="1000100" y="5214950"/>
            <a:ext cx="5286412" cy="1438275"/>
          </a:xfrm>
          <a:prstGeom prst="rect">
            <a:avLst/>
          </a:prstGeom>
          <a:noFill/>
        </p:spPr>
      </p:pic>
      <p:sp>
        <p:nvSpPr>
          <p:cNvPr id="5" name="4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77500" lnSpcReduction="20000"/>
          </a:bodyPr>
          <a:lstStyle/>
          <a:p>
            <a:r>
              <a:rPr lang="es-ES" dirty="0"/>
              <a:t>Un vector puede tener mas de una dimensión según sea necesario. Un vector de dos dimensiones es considerado una matriz de datos. </a:t>
            </a:r>
            <a:r>
              <a:rPr lang="es-ES" dirty="0" smtClean="0"/>
              <a:t>Para </a:t>
            </a:r>
            <a:r>
              <a:rPr lang="es-ES" dirty="0"/>
              <a:t>definir un vector de mas de una dimensión, se utiliza el carácter ‘,’ en los corchetes de la definición del mismo</a:t>
            </a:r>
            <a:r>
              <a:rPr lang="es-ES" dirty="0" smtClean="0"/>
              <a:t>.</a:t>
            </a:r>
          </a:p>
          <a:p>
            <a:r>
              <a:rPr lang="es-ES" dirty="0" err="1">
                <a:solidFill>
                  <a:srgbClr val="FF0000"/>
                </a:solidFill>
              </a:rPr>
              <a:t>int</a:t>
            </a:r>
            <a:r>
              <a:rPr lang="es-ES" dirty="0">
                <a:solidFill>
                  <a:srgbClr val="FF0000"/>
                </a:solidFill>
              </a:rPr>
              <a:t> [] a =new </a:t>
            </a:r>
            <a:r>
              <a:rPr lang="es-ES" dirty="0" err="1">
                <a:solidFill>
                  <a:srgbClr val="FF0000"/>
                </a:solidFill>
              </a:rPr>
              <a:t>int</a:t>
            </a:r>
            <a:r>
              <a:rPr lang="es-ES" dirty="0">
                <a:solidFill>
                  <a:srgbClr val="FF0000"/>
                </a:solidFill>
              </a:rPr>
              <a:t>[2]; //Una dimensión</a:t>
            </a:r>
          </a:p>
          <a:p>
            <a:r>
              <a:rPr lang="es-ES" dirty="0" err="1">
                <a:solidFill>
                  <a:srgbClr val="FF0000"/>
                </a:solidFill>
              </a:rPr>
              <a:t>int</a:t>
            </a:r>
            <a:r>
              <a:rPr lang="es-ES" dirty="0">
                <a:solidFill>
                  <a:srgbClr val="FF0000"/>
                </a:solidFill>
              </a:rPr>
              <a:t> [ , ] a = new </a:t>
            </a:r>
            <a:r>
              <a:rPr lang="es-ES" dirty="0" err="1">
                <a:solidFill>
                  <a:srgbClr val="FF0000"/>
                </a:solidFill>
              </a:rPr>
              <a:t>int</a:t>
            </a:r>
            <a:r>
              <a:rPr lang="es-ES" dirty="0">
                <a:solidFill>
                  <a:srgbClr val="FF0000"/>
                </a:solidFill>
              </a:rPr>
              <a:t> [2,3]; //Dos dimensiones</a:t>
            </a:r>
          </a:p>
          <a:p>
            <a:r>
              <a:rPr lang="es-ES" dirty="0" err="1">
                <a:solidFill>
                  <a:srgbClr val="FF0000"/>
                </a:solidFill>
              </a:rPr>
              <a:t>int</a:t>
            </a:r>
            <a:r>
              <a:rPr lang="es-ES" dirty="0">
                <a:solidFill>
                  <a:srgbClr val="FF0000"/>
                </a:solidFill>
              </a:rPr>
              <a:t> [ , , ]a = new </a:t>
            </a:r>
            <a:r>
              <a:rPr lang="es-ES" dirty="0" err="1">
                <a:solidFill>
                  <a:srgbClr val="FF0000"/>
                </a:solidFill>
              </a:rPr>
              <a:t>int</a:t>
            </a:r>
            <a:r>
              <a:rPr lang="es-ES" dirty="0">
                <a:solidFill>
                  <a:srgbClr val="FF0000"/>
                </a:solidFill>
              </a:rPr>
              <a:t>[2,3,4]; //Tres dimensiones</a:t>
            </a:r>
          </a:p>
          <a:p>
            <a:r>
              <a:rPr lang="es-ES" dirty="0"/>
              <a:t>Las propiedades mas importantes que exponen los vectores se presentan a continuación:</a:t>
            </a:r>
          </a:p>
          <a:p>
            <a:r>
              <a:rPr lang="es-ES" dirty="0" err="1"/>
              <a:t>Length</a:t>
            </a:r>
            <a:r>
              <a:rPr lang="es-ES" dirty="0"/>
              <a:t>: Indica la longitud total del vector (En todas las dimensiones).</a:t>
            </a:r>
          </a:p>
          <a:p>
            <a:r>
              <a:rPr lang="es-ES" dirty="0"/>
              <a:t>Rank: Indica el numero total de dimensiones del vector.</a:t>
            </a:r>
          </a:p>
          <a:p>
            <a:endParaRPr lang="es-ES" dirty="0"/>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70000" lnSpcReduction="20000"/>
          </a:bodyPr>
          <a:lstStyle/>
          <a:p>
            <a:r>
              <a:rPr lang="es-ES" dirty="0"/>
              <a:t>Para obtener la longitud total de un determinada dimensión, se debe utilizar el método </a:t>
            </a:r>
            <a:r>
              <a:rPr lang="es-ES" dirty="0" err="1"/>
              <a:t>GetLength</a:t>
            </a:r>
            <a:r>
              <a:rPr lang="es-ES" dirty="0"/>
              <a:t> que recibe como parámetro un entero indicando el índice de la dimensión de la cual se desea conocer la longitud (La primera dimensión tiene como índice 0).</a:t>
            </a:r>
          </a:p>
          <a:p>
            <a:r>
              <a:rPr lang="es-ES" dirty="0"/>
              <a:t>Aunque es posible crear vectores de mas de una dimensión, no es recomendable utilizar mucho esta técnica en las aplicaciones ya que la complejidad de nuestro algoritmo se incrementa considerablemente, teniendo en cuenta que el numero de iteraciones necesarias para recorrer todas las posiciones del vector aumenta de manera exponencial en función del numero de dimensiones. Generalmente el numero máximo de dimensiones que se utiliza en un vector es 2 cuando se necesita trabajar con matrices de datos.</a:t>
            </a:r>
          </a:p>
          <a:p>
            <a:r>
              <a:rPr lang="es-ES" dirty="0"/>
              <a:t>A continuación se muestra un ejemplo de una matriz de datos:</a:t>
            </a:r>
          </a:p>
          <a:p>
            <a:endParaRPr lang="es-ES" dirty="0"/>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lstStyle/>
          <a:p>
            <a:endParaRPr lang="es-ES"/>
          </a:p>
        </p:txBody>
      </p:sp>
      <p:pic>
        <p:nvPicPr>
          <p:cNvPr id="20482" name="Picture 2" descr="image"/>
          <p:cNvPicPr>
            <a:picLocks noChangeAspect="1" noChangeArrowheads="1"/>
          </p:cNvPicPr>
          <p:nvPr/>
        </p:nvPicPr>
        <p:blipFill>
          <a:blip r:embed="rId2"/>
          <a:srcRect/>
          <a:stretch>
            <a:fillRect/>
          </a:stretch>
        </p:blipFill>
        <p:spPr bwMode="auto">
          <a:xfrm>
            <a:off x="1500166" y="1857364"/>
            <a:ext cx="6500858" cy="4357718"/>
          </a:xfrm>
          <a:prstGeom prst="rect">
            <a:avLst/>
          </a:prstGeom>
          <a:noFill/>
        </p:spPr>
      </p:pic>
      <p:sp>
        <p:nvSpPr>
          <p:cNvPr id="5" name="4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a:xfrm>
            <a:off x="457200" y="1428736"/>
            <a:ext cx="8229600" cy="4697427"/>
          </a:xfrm>
        </p:spPr>
        <p:txBody>
          <a:bodyPr>
            <a:normAutofit lnSpcReduction="10000"/>
          </a:bodyPr>
          <a:lstStyle/>
          <a:p>
            <a:r>
              <a:rPr lang="es-ES" dirty="0"/>
              <a:t>Otra de las colecciones que se pueden crear con los vectores es un </a:t>
            </a:r>
            <a:r>
              <a:rPr lang="es-ES" dirty="0" err="1"/>
              <a:t>jagged</a:t>
            </a:r>
            <a:r>
              <a:rPr lang="es-ES" dirty="0"/>
              <a:t> </a:t>
            </a:r>
            <a:r>
              <a:rPr lang="es-ES" dirty="0" err="1"/>
              <a:t>array</a:t>
            </a:r>
            <a:r>
              <a:rPr lang="es-ES" dirty="0"/>
              <a:t> o en español un </a:t>
            </a:r>
            <a:r>
              <a:rPr lang="es-ES" dirty="0" err="1"/>
              <a:t>array</a:t>
            </a:r>
            <a:r>
              <a:rPr lang="es-ES" dirty="0"/>
              <a:t> de </a:t>
            </a:r>
            <a:r>
              <a:rPr lang="es-ES" dirty="0" err="1"/>
              <a:t>arrays</a:t>
            </a:r>
            <a:r>
              <a:rPr lang="es-ES" dirty="0"/>
              <a:t>. Se puede pensar en un </a:t>
            </a:r>
            <a:r>
              <a:rPr lang="es-ES" dirty="0" err="1"/>
              <a:t>jagged</a:t>
            </a:r>
            <a:r>
              <a:rPr lang="es-ES" dirty="0"/>
              <a:t> </a:t>
            </a:r>
            <a:r>
              <a:rPr lang="es-ES" dirty="0" err="1"/>
              <a:t>array</a:t>
            </a:r>
            <a:r>
              <a:rPr lang="es-ES" dirty="0"/>
              <a:t> como un vector de una dimensión, donde en cada posición en lugar de almacenar un tipo de dato especifico, almacena otro vector</a:t>
            </a:r>
            <a:r>
              <a:rPr lang="es-ES" dirty="0" smtClean="0"/>
              <a:t>.</a:t>
            </a:r>
          </a:p>
          <a:p>
            <a:pPr lvl="3"/>
            <a:r>
              <a:rPr lang="es-ES" dirty="0"/>
              <a:t>En esta imagen se ilustra gráficamente como se vería un </a:t>
            </a:r>
            <a:r>
              <a:rPr lang="es-ES" dirty="0" err="1"/>
              <a:t>jagged</a:t>
            </a:r>
            <a:r>
              <a:rPr lang="es-ES" dirty="0"/>
              <a:t>  </a:t>
            </a:r>
            <a:r>
              <a:rPr lang="es-ES" dirty="0" err="1"/>
              <a:t>array</a:t>
            </a:r>
            <a:r>
              <a:rPr lang="es-ES" dirty="0"/>
              <a:t>. En este ejemplo, se tiene un vector exterior de 4 posiciones y en cada una de las posiciones almacena un vector también de 4 posiciones. No es obligación que todos los vectores sean de la misma longitud</a:t>
            </a:r>
          </a:p>
        </p:txBody>
      </p:sp>
      <p:pic>
        <p:nvPicPr>
          <p:cNvPr id="25602" name="Picture 2" descr="image"/>
          <p:cNvPicPr>
            <a:picLocks noChangeAspect="1" noChangeArrowheads="1"/>
          </p:cNvPicPr>
          <p:nvPr/>
        </p:nvPicPr>
        <p:blipFill>
          <a:blip r:embed="rId3"/>
          <a:srcRect/>
          <a:stretch>
            <a:fillRect/>
          </a:stretch>
        </p:blipFill>
        <p:spPr bwMode="auto">
          <a:xfrm>
            <a:off x="428596" y="4533899"/>
            <a:ext cx="1162050" cy="2324101"/>
          </a:xfrm>
          <a:prstGeom prst="rect">
            <a:avLst/>
          </a:prstGeom>
          <a:noFill/>
        </p:spPr>
      </p:pic>
      <p:sp>
        <p:nvSpPr>
          <p:cNvPr id="5" name="4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77500" lnSpcReduction="20000"/>
          </a:bodyPr>
          <a:lstStyle/>
          <a:p>
            <a:r>
              <a:rPr lang="es-ES" dirty="0"/>
              <a:t>Para declarar un </a:t>
            </a:r>
            <a:r>
              <a:rPr lang="es-ES" dirty="0" err="1"/>
              <a:t>array</a:t>
            </a:r>
            <a:r>
              <a:rPr lang="es-ES" dirty="0"/>
              <a:t> de </a:t>
            </a:r>
            <a:r>
              <a:rPr lang="es-ES" dirty="0" err="1"/>
              <a:t>arrays</a:t>
            </a:r>
            <a:r>
              <a:rPr lang="es-ES" dirty="0"/>
              <a:t> en C#, se debe utilizar la siguiente sintaxis:</a:t>
            </a:r>
          </a:p>
          <a:p>
            <a:r>
              <a:rPr lang="es-ES" dirty="0" err="1"/>
              <a:t>int</a:t>
            </a:r>
            <a:r>
              <a:rPr lang="es-ES" dirty="0"/>
              <a:t> [][] </a:t>
            </a:r>
            <a:r>
              <a:rPr lang="es-ES" dirty="0" err="1"/>
              <a:t>jagged</a:t>
            </a:r>
            <a:r>
              <a:rPr lang="es-ES" dirty="0"/>
              <a:t>;</a:t>
            </a:r>
          </a:p>
          <a:p>
            <a:r>
              <a:rPr lang="es-ES" dirty="0"/>
              <a:t>Para instanciar un </a:t>
            </a:r>
            <a:r>
              <a:rPr lang="es-ES" dirty="0" err="1"/>
              <a:t>jagged</a:t>
            </a:r>
            <a:r>
              <a:rPr lang="es-ES" dirty="0"/>
              <a:t> </a:t>
            </a:r>
            <a:r>
              <a:rPr lang="es-ES" dirty="0" err="1"/>
              <a:t>array</a:t>
            </a:r>
            <a:r>
              <a:rPr lang="es-ES" dirty="0"/>
              <a:t> se debe indicar el numero de posiciones que tendrá el vector contenedor, como se hace con un vector normal de una dimensión.</a:t>
            </a:r>
          </a:p>
          <a:p>
            <a:r>
              <a:rPr lang="es-ES" dirty="0" err="1"/>
              <a:t>int</a:t>
            </a:r>
            <a:r>
              <a:rPr lang="es-ES" dirty="0"/>
              <a:t> [][] </a:t>
            </a:r>
            <a:r>
              <a:rPr lang="es-ES" dirty="0" err="1"/>
              <a:t>jagged</a:t>
            </a:r>
            <a:r>
              <a:rPr lang="es-ES" dirty="0"/>
              <a:t> = new </a:t>
            </a:r>
            <a:r>
              <a:rPr lang="es-ES" dirty="0" err="1"/>
              <a:t>int</a:t>
            </a:r>
            <a:r>
              <a:rPr lang="es-ES" dirty="0"/>
              <a:t>[3][];</a:t>
            </a:r>
          </a:p>
          <a:p>
            <a:r>
              <a:rPr lang="es-ES" dirty="0"/>
              <a:t>En el ejemplo anterior se ha definido un </a:t>
            </a:r>
            <a:r>
              <a:rPr lang="es-ES" dirty="0" err="1"/>
              <a:t>array</a:t>
            </a:r>
            <a:r>
              <a:rPr lang="es-ES" dirty="0"/>
              <a:t> de tres posiciones, donde se almacenara en cada una de ellas, un </a:t>
            </a:r>
            <a:r>
              <a:rPr lang="es-ES" dirty="0" err="1"/>
              <a:t>array</a:t>
            </a:r>
            <a:r>
              <a:rPr lang="es-ES" dirty="0"/>
              <a:t> de enteros (indicado por el segundo par de corchetes). Luego de inicializar el vector contenedor, podremos crear los vectores internos como se muestra a continuación:</a:t>
            </a:r>
          </a:p>
          <a:p>
            <a:endParaRPr lang="es-ES" dirty="0"/>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lstStyle/>
          <a:p>
            <a:endParaRPr lang="es-ES"/>
          </a:p>
        </p:txBody>
      </p:sp>
      <p:pic>
        <p:nvPicPr>
          <p:cNvPr id="27650" name="Picture 2" descr="image"/>
          <p:cNvPicPr>
            <a:picLocks noChangeAspect="1" noChangeArrowheads="1"/>
          </p:cNvPicPr>
          <p:nvPr/>
        </p:nvPicPr>
        <p:blipFill>
          <a:blip r:embed="rId3"/>
          <a:srcRect/>
          <a:stretch>
            <a:fillRect/>
          </a:stretch>
        </p:blipFill>
        <p:spPr bwMode="auto">
          <a:xfrm>
            <a:off x="500034" y="1714488"/>
            <a:ext cx="7876131" cy="3786214"/>
          </a:xfrm>
          <a:prstGeom prst="rect">
            <a:avLst/>
          </a:prstGeom>
          <a:noFill/>
        </p:spPr>
      </p:pic>
      <p:sp>
        <p:nvSpPr>
          <p:cNvPr id="5" name="4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62500" lnSpcReduction="20000"/>
          </a:bodyPr>
          <a:lstStyle/>
          <a:p>
            <a:r>
              <a:rPr lang="es-ES" dirty="0"/>
              <a:t>Una de las tareas mas comunes que se presentan en la ejecución de una aplicación, es la de agrupar datos en colecciones para que puedan ser tratadas como un único objeto en lugar de tratar cada uno por separado.</a:t>
            </a:r>
          </a:p>
          <a:p>
            <a:r>
              <a:rPr lang="es-ES" dirty="0"/>
              <a:t>Un ejemplo claro podría ser una aplicación que administre los alumnos que se tienen en un aula de clase. En ese caso, se tendría que crear una clase "Alumno" que represente en nuestra aplicación a cada uno de los alumnos que hacen parte del curso. Luego, en algún momento, tendremos la necesidad de crear tantas instancias de la clase "Alumno" como estudiantes estén matriculados.</a:t>
            </a:r>
          </a:p>
          <a:p>
            <a:r>
              <a:rPr lang="es-ES" dirty="0"/>
              <a:t>Alumno a1=new Alumno(); </a:t>
            </a:r>
            <a:br>
              <a:rPr lang="es-ES" dirty="0"/>
            </a:br>
            <a:r>
              <a:rPr lang="es-ES" dirty="0"/>
              <a:t>Alumno a2=new Alumno(); </a:t>
            </a:r>
            <a:br>
              <a:rPr lang="es-ES" dirty="0"/>
            </a:br>
            <a:r>
              <a:rPr lang="es-ES" dirty="0"/>
              <a:t>Alumno a3=new Alumno(); </a:t>
            </a:r>
            <a:br>
              <a:rPr lang="es-ES" dirty="0"/>
            </a:br>
            <a:r>
              <a:rPr lang="es-ES" dirty="0"/>
              <a:t>. </a:t>
            </a:r>
            <a:br>
              <a:rPr lang="es-ES" dirty="0"/>
            </a:br>
            <a:r>
              <a:rPr lang="es-ES" dirty="0"/>
              <a:t>. </a:t>
            </a:r>
            <a:br>
              <a:rPr lang="es-ES" dirty="0"/>
            </a:br>
            <a:r>
              <a:rPr lang="es-ES" dirty="0"/>
              <a:t>. </a:t>
            </a:r>
            <a:br>
              <a:rPr lang="es-ES" dirty="0"/>
            </a:br>
            <a:r>
              <a:rPr lang="es-ES" dirty="0"/>
              <a:t>Alumno a35=new Alumno();</a:t>
            </a:r>
          </a:p>
          <a:p>
            <a:endParaRPr lang="es-ES" dirty="0"/>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lstStyle/>
          <a:p>
            <a:endParaRPr lang="es-ES" dirty="0" smtClean="0"/>
          </a:p>
          <a:p>
            <a:endParaRPr lang="es-ES" dirty="0"/>
          </a:p>
          <a:p>
            <a:endParaRPr lang="es-ES" dirty="0" smtClean="0"/>
          </a:p>
          <a:p>
            <a:r>
              <a:rPr lang="es-ES" dirty="0" smtClean="0"/>
              <a:t>Igualmente </a:t>
            </a:r>
            <a:r>
              <a:rPr lang="es-ES" dirty="0"/>
              <a:t>se puede crear un </a:t>
            </a:r>
            <a:r>
              <a:rPr lang="es-ES" dirty="0" err="1"/>
              <a:t>array</a:t>
            </a:r>
            <a:r>
              <a:rPr lang="es-ES" dirty="0"/>
              <a:t> de </a:t>
            </a:r>
            <a:r>
              <a:rPr lang="es-ES" dirty="0" err="1"/>
              <a:t>arrays</a:t>
            </a:r>
            <a:r>
              <a:rPr lang="es-ES" dirty="0"/>
              <a:t> de varias dimensiones, donde cada vector almacenado tendrá 2, 3 o mas dimensiones según sea necesario.</a:t>
            </a:r>
          </a:p>
        </p:txBody>
      </p:sp>
      <p:pic>
        <p:nvPicPr>
          <p:cNvPr id="29698" name="Picture 2" descr="image"/>
          <p:cNvPicPr>
            <a:picLocks noChangeAspect="1" noChangeArrowheads="1"/>
          </p:cNvPicPr>
          <p:nvPr/>
        </p:nvPicPr>
        <p:blipFill>
          <a:blip r:embed="rId2"/>
          <a:srcRect/>
          <a:stretch>
            <a:fillRect/>
          </a:stretch>
        </p:blipFill>
        <p:spPr bwMode="auto">
          <a:xfrm>
            <a:off x="2214546" y="1500174"/>
            <a:ext cx="3705225" cy="1781176"/>
          </a:xfrm>
          <a:prstGeom prst="rect">
            <a:avLst/>
          </a:prstGeom>
          <a:noFill/>
        </p:spPr>
      </p:pic>
      <p:pic>
        <p:nvPicPr>
          <p:cNvPr id="29700" name="Picture 4" descr="image"/>
          <p:cNvPicPr>
            <a:picLocks noChangeAspect="1" noChangeArrowheads="1"/>
          </p:cNvPicPr>
          <p:nvPr/>
        </p:nvPicPr>
        <p:blipFill>
          <a:blip r:embed="rId3"/>
          <a:srcRect/>
          <a:stretch>
            <a:fillRect/>
          </a:stretch>
        </p:blipFill>
        <p:spPr bwMode="auto">
          <a:xfrm>
            <a:off x="2500298" y="5429264"/>
            <a:ext cx="3505200" cy="1019176"/>
          </a:xfrm>
          <a:prstGeom prst="rect">
            <a:avLst/>
          </a:prstGeom>
          <a:noFill/>
        </p:spPr>
      </p:pic>
      <p:sp>
        <p:nvSpPr>
          <p:cNvPr id="6" name="5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Suma de matrices </a:t>
            </a:r>
            <a:endParaRPr lang="es-CO" dirty="0"/>
          </a:p>
        </p:txBody>
      </p:sp>
      <p:sp>
        <p:nvSpPr>
          <p:cNvPr id="3" name="Marcador de contenido 2"/>
          <p:cNvSpPr>
            <a:spLocks noGrp="1"/>
          </p:cNvSpPr>
          <p:nvPr>
            <p:ph idx="1"/>
          </p:nvPr>
        </p:nvSpPr>
        <p:spPr/>
        <p:txBody>
          <a:bodyPr>
            <a:normAutofit fontScale="47500" lnSpcReduction="20000"/>
          </a:bodyPr>
          <a:lstStyle/>
          <a:p>
            <a:r>
              <a:rPr lang="es-CO" dirty="0" err="1"/>
              <a:t>public</a:t>
            </a:r>
            <a:r>
              <a:rPr lang="es-CO" dirty="0"/>
              <a:t> </a:t>
            </a:r>
            <a:r>
              <a:rPr lang="es-CO" dirty="0" err="1"/>
              <a:t>class</a:t>
            </a:r>
            <a:r>
              <a:rPr lang="es-CO" dirty="0"/>
              <a:t> </a:t>
            </a:r>
            <a:r>
              <a:rPr lang="es-CO" dirty="0" err="1"/>
              <a:t>sumamatrix</a:t>
            </a:r>
            <a:endParaRPr lang="es-CO" dirty="0"/>
          </a:p>
          <a:p>
            <a:r>
              <a:rPr lang="es-CO" dirty="0"/>
              <a:t>    {</a:t>
            </a:r>
          </a:p>
          <a:p>
            <a:r>
              <a:rPr lang="es-CO" dirty="0"/>
              <a:t>   </a:t>
            </a:r>
          </a:p>
          <a:p>
            <a:r>
              <a:rPr lang="fr-FR" dirty="0"/>
              <a:t>        public double[,] </a:t>
            </a:r>
            <a:r>
              <a:rPr lang="fr-FR" dirty="0" err="1"/>
              <a:t>sumar</a:t>
            </a:r>
            <a:r>
              <a:rPr lang="fr-FR" dirty="0"/>
              <a:t>(double[,] </a:t>
            </a:r>
            <a:r>
              <a:rPr lang="fr-FR" dirty="0" err="1"/>
              <a:t>matrixA</a:t>
            </a:r>
            <a:r>
              <a:rPr lang="fr-FR" dirty="0"/>
              <a:t>, double[,] </a:t>
            </a:r>
            <a:r>
              <a:rPr lang="fr-FR" dirty="0" err="1"/>
              <a:t>matrixB</a:t>
            </a:r>
            <a:r>
              <a:rPr lang="fr-FR" dirty="0"/>
              <a:t>)</a:t>
            </a:r>
          </a:p>
          <a:p>
            <a:r>
              <a:rPr lang="es-CO" dirty="0"/>
              <a:t>        {</a:t>
            </a:r>
          </a:p>
          <a:p>
            <a:endParaRPr lang="es-CO" dirty="0"/>
          </a:p>
          <a:p>
            <a:r>
              <a:rPr lang="en-US" dirty="0"/>
              <a:t>            double[,] </a:t>
            </a:r>
            <a:r>
              <a:rPr lang="en-US" dirty="0" err="1"/>
              <a:t>matrixrta</a:t>
            </a:r>
            <a:r>
              <a:rPr lang="en-US" dirty="0"/>
              <a:t> = new double[</a:t>
            </a:r>
            <a:r>
              <a:rPr lang="en-US" dirty="0" err="1"/>
              <a:t>matrixA.GetLength</a:t>
            </a:r>
            <a:r>
              <a:rPr lang="en-US" dirty="0"/>
              <a:t>(0), </a:t>
            </a:r>
            <a:r>
              <a:rPr lang="en-US" dirty="0" err="1"/>
              <a:t>matrixA.GetLength</a:t>
            </a:r>
            <a:r>
              <a:rPr lang="en-US" dirty="0"/>
              <a:t>(1)];</a:t>
            </a:r>
          </a:p>
          <a:p>
            <a:r>
              <a:rPr lang="en-US" dirty="0"/>
              <a:t>            for (</a:t>
            </a:r>
            <a:r>
              <a:rPr lang="en-US" dirty="0" err="1"/>
              <a:t>int</a:t>
            </a:r>
            <a:r>
              <a:rPr lang="en-US" dirty="0"/>
              <a:t> f = 0; f &lt; </a:t>
            </a:r>
            <a:r>
              <a:rPr lang="en-US" dirty="0" err="1"/>
              <a:t>matrixA.GetLength</a:t>
            </a:r>
            <a:r>
              <a:rPr lang="en-US" dirty="0"/>
              <a:t>(0); f++)</a:t>
            </a:r>
          </a:p>
          <a:p>
            <a:r>
              <a:rPr lang="es-CO" dirty="0"/>
              <a:t>            {</a:t>
            </a:r>
          </a:p>
          <a:p>
            <a:r>
              <a:rPr lang="es-CO" dirty="0"/>
              <a:t>                </a:t>
            </a:r>
            <a:r>
              <a:rPr lang="es-CO" dirty="0" err="1"/>
              <a:t>for</a:t>
            </a:r>
            <a:r>
              <a:rPr lang="es-CO" dirty="0"/>
              <a:t> (</a:t>
            </a:r>
            <a:r>
              <a:rPr lang="es-CO" dirty="0" err="1"/>
              <a:t>int</a:t>
            </a:r>
            <a:r>
              <a:rPr lang="es-CO" dirty="0"/>
              <a:t> c = 0; c &lt; </a:t>
            </a:r>
            <a:r>
              <a:rPr lang="es-CO" dirty="0" err="1"/>
              <a:t>matrixA.GetLength</a:t>
            </a:r>
            <a:r>
              <a:rPr lang="es-CO" dirty="0"/>
              <a:t>(1); </a:t>
            </a:r>
            <a:r>
              <a:rPr lang="es-CO" dirty="0" err="1"/>
              <a:t>c++</a:t>
            </a:r>
            <a:r>
              <a:rPr lang="es-CO" dirty="0"/>
              <a:t>)</a:t>
            </a:r>
          </a:p>
          <a:p>
            <a:r>
              <a:rPr lang="es-CO" dirty="0"/>
              <a:t>                {</a:t>
            </a:r>
          </a:p>
          <a:p>
            <a:r>
              <a:rPr lang="es-CO" dirty="0"/>
              <a:t>                    </a:t>
            </a:r>
          </a:p>
          <a:p>
            <a:r>
              <a:rPr lang="es-CO" dirty="0"/>
              <a:t>                    </a:t>
            </a:r>
            <a:r>
              <a:rPr lang="es-CO" dirty="0" err="1"/>
              <a:t>matrixrta</a:t>
            </a:r>
            <a:r>
              <a:rPr lang="es-CO" dirty="0"/>
              <a:t>[f, c] = </a:t>
            </a:r>
            <a:r>
              <a:rPr lang="es-CO" dirty="0" err="1"/>
              <a:t>matrixA</a:t>
            </a:r>
            <a:r>
              <a:rPr lang="es-CO" dirty="0"/>
              <a:t>[f, c]+ </a:t>
            </a:r>
            <a:r>
              <a:rPr lang="es-CO" dirty="0" err="1"/>
              <a:t>matrixB</a:t>
            </a:r>
            <a:r>
              <a:rPr lang="es-CO" dirty="0"/>
              <a:t>[f, c]; </a:t>
            </a:r>
          </a:p>
          <a:p>
            <a:r>
              <a:rPr lang="es-CO" dirty="0"/>
              <a:t>                }</a:t>
            </a:r>
          </a:p>
          <a:p>
            <a:r>
              <a:rPr lang="es-CO" dirty="0"/>
              <a:t>            }</a:t>
            </a:r>
          </a:p>
          <a:p>
            <a:endParaRPr lang="es-CO" dirty="0"/>
          </a:p>
          <a:p>
            <a:r>
              <a:rPr lang="es-CO" dirty="0"/>
              <a:t>            </a:t>
            </a:r>
            <a:r>
              <a:rPr lang="es-CO" dirty="0" err="1"/>
              <a:t>return</a:t>
            </a:r>
            <a:r>
              <a:rPr lang="es-CO" dirty="0"/>
              <a:t> </a:t>
            </a:r>
            <a:r>
              <a:rPr lang="es-CO" dirty="0" err="1"/>
              <a:t>matrixrta</a:t>
            </a:r>
            <a:r>
              <a:rPr lang="es-CO" dirty="0"/>
              <a:t>;</a:t>
            </a:r>
          </a:p>
          <a:p>
            <a:r>
              <a:rPr lang="es-CO" dirty="0"/>
              <a:t>        }</a:t>
            </a:r>
          </a:p>
          <a:p>
            <a:r>
              <a:rPr lang="es-CO" dirty="0"/>
              <a:t>    }</a:t>
            </a:r>
            <a:endParaRPr lang="es-CO" dirty="0"/>
          </a:p>
        </p:txBody>
      </p:sp>
    </p:spTree>
    <p:extLst>
      <p:ext uri="{BB962C8B-B14F-4D97-AF65-F5344CB8AC3E}">
        <p14:creationId xmlns:p14="http://schemas.microsoft.com/office/powerpoint/2010/main" val="3557861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95936" y="-99392"/>
            <a:ext cx="4896544" cy="1143000"/>
          </a:xfrm>
        </p:spPr>
        <p:txBody>
          <a:bodyPr/>
          <a:lstStyle/>
          <a:p>
            <a:r>
              <a:rPr lang="es-CO" dirty="0" smtClean="0"/>
              <a:t>Suma de matrices </a:t>
            </a:r>
            <a:endParaRPr lang="es-CO" dirty="0"/>
          </a:p>
        </p:txBody>
      </p:sp>
      <p:sp>
        <p:nvSpPr>
          <p:cNvPr id="3" name="Marcador de contenido 2"/>
          <p:cNvSpPr>
            <a:spLocks noGrp="1"/>
          </p:cNvSpPr>
          <p:nvPr>
            <p:ph idx="1"/>
          </p:nvPr>
        </p:nvSpPr>
        <p:spPr>
          <a:xfrm>
            <a:off x="323528" y="620688"/>
            <a:ext cx="8229600" cy="4525963"/>
          </a:xfrm>
        </p:spPr>
        <p:txBody>
          <a:bodyPr>
            <a:noAutofit/>
          </a:bodyPr>
          <a:lstStyle/>
          <a:p>
            <a:r>
              <a:rPr lang="es-CO" sz="1200" dirty="0"/>
              <a:t> </a:t>
            </a:r>
            <a:r>
              <a:rPr lang="es-CO" sz="1200" dirty="0" err="1"/>
              <a:t>libre.sumamatrix</a:t>
            </a:r>
            <a:r>
              <a:rPr lang="es-CO" sz="1200" dirty="0"/>
              <a:t> </a:t>
            </a:r>
            <a:r>
              <a:rPr lang="es-CO" sz="1200" dirty="0" err="1"/>
              <a:t>miob</a:t>
            </a:r>
            <a:r>
              <a:rPr lang="es-CO" sz="1200" dirty="0"/>
              <a:t> = new </a:t>
            </a:r>
            <a:r>
              <a:rPr lang="es-CO" sz="1200" dirty="0" err="1" smtClean="0"/>
              <a:t>libre.sumamatrix</a:t>
            </a:r>
            <a:r>
              <a:rPr lang="es-CO" sz="1200" dirty="0" smtClean="0"/>
              <a:t>();</a:t>
            </a:r>
          </a:p>
          <a:p>
            <a:pPr marL="0" indent="0">
              <a:buNone/>
            </a:pPr>
            <a:endParaRPr lang="es-CO" sz="1200" dirty="0" smtClean="0"/>
          </a:p>
          <a:p>
            <a:r>
              <a:rPr lang="es-CO" sz="1200" dirty="0" smtClean="0"/>
              <a:t>            </a:t>
            </a:r>
            <a:r>
              <a:rPr lang="es-CO" sz="1200" dirty="0" err="1"/>
              <a:t>double</a:t>
            </a:r>
            <a:r>
              <a:rPr lang="es-CO" sz="1200" dirty="0"/>
              <a:t>[,] </a:t>
            </a:r>
            <a:r>
              <a:rPr lang="es-CO" sz="1200" dirty="0" err="1"/>
              <a:t>matrixA</a:t>
            </a:r>
            <a:r>
              <a:rPr lang="es-CO" sz="1200" dirty="0"/>
              <a:t> = new </a:t>
            </a:r>
            <a:r>
              <a:rPr lang="es-CO" sz="1200" dirty="0" err="1"/>
              <a:t>double</a:t>
            </a:r>
            <a:r>
              <a:rPr lang="es-CO" sz="1200" dirty="0"/>
              <a:t>[2,3];</a:t>
            </a:r>
          </a:p>
          <a:p>
            <a:r>
              <a:rPr lang="fr-FR" sz="1200" dirty="0"/>
              <a:t>            double[,] </a:t>
            </a:r>
            <a:r>
              <a:rPr lang="fr-FR" sz="1200" dirty="0" err="1"/>
              <a:t>matrixB</a:t>
            </a:r>
            <a:r>
              <a:rPr lang="fr-FR" sz="1200" dirty="0"/>
              <a:t> = new double[2, 3];</a:t>
            </a:r>
          </a:p>
          <a:p>
            <a:r>
              <a:rPr lang="es-CO" sz="1200" dirty="0"/>
              <a:t>            </a:t>
            </a:r>
            <a:r>
              <a:rPr lang="es-CO" sz="1200" dirty="0" err="1"/>
              <a:t>double</a:t>
            </a:r>
            <a:r>
              <a:rPr lang="es-CO" sz="1200" dirty="0"/>
              <a:t>[,] </a:t>
            </a:r>
            <a:r>
              <a:rPr lang="es-CO" sz="1200" dirty="0" err="1"/>
              <a:t>matrixrta</a:t>
            </a:r>
            <a:r>
              <a:rPr lang="es-CO" sz="1200" dirty="0"/>
              <a:t> = new </a:t>
            </a:r>
            <a:r>
              <a:rPr lang="es-CO" sz="1200" dirty="0" err="1"/>
              <a:t>double</a:t>
            </a:r>
            <a:r>
              <a:rPr lang="es-CO" sz="1200" dirty="0"/>
              <a:t>[2, 3];</a:t>
            </a:r>
          </a:p>
          <a:p>
            <a:pPr marL="0" indent="0">
              <a:buNone/>
            </a:pPr>
            <a:endParaRPr lang="es-CO" sz="1200" dirty="0"/>
          </a:p>
          <a:p>
            <a:r>
              <a:rPr lang="es-CO" sz="1200" dirty="0"/>
              <a:t>            </a:t>
            </a:r>
            <a:r>
              <a:rPr lang="es-CO" sz="1200" dirty="0" err="1"/>
              <a:t>matrixA</a:t>
            </a:r>
            <a:r>
              <a:rPr lang="es-CO" sz="1200" dirty="0"/>
              <a:t>[0, 0] = </a:t>
            </a:r>
            <a:r>
              <a:rPr lang="es-CO" sz="1200" dirty="0" err="1"/>
              <a:t>Convert.ToDouble</a:t>
            </a:r>
            <a:r>
              <a:rPr lang="es-CO" sz="1200" dirty="0"/>
              <a:t>(textBox1.Text);</a:t>
            </a:r>
          </a:p>
          <a:p>
            <a:r>
              <a:rPr lang="es-CO" sz="1200" dirty="0"/>
              <a:t>            </a:t>
            </a:r>
            <a:r>
              <a:rPr lang="es-CO" sz="1200" dirty="0" err="1"/>
              <a:t>matrixA</a:t>
            </a:r>
            <a:r>
              <a:rPr lang="es-CO" sz="1200" dirty="0"/>
              <a:t>[0, 1] = </a:t>
            </a:r>
            <a:r>
              <a:rPr lang="es-CO" sz="1200" dirty="0" err="1"/>
              <a:t>Convert.ToDouble</a:t>
            </a:r>
            <a:r>
              <a:rPr lang="es-CO" sz="1200" dirty="0"/>
              <a:t>(textBox2.Text);</a:t>
            </a:r>
          </a:p>
          <a:p>
            <a:r>
              <a:rPr lang="es-CO" sz="1200" dirty="0"/>
              <a:t>            </a:t>
            </a:r>
            <a:r>
              <a:rPr lang="es-CO" sz="1200" dirty="0" err="1"/>
              <a:t>matrixA</a:t>
            </a:r>
            <a:r>
              <a:rPr lang="es-CO" sz="1200" dirty="0"/>
              <a:t>[0, 2] = </a:t>
            </a:r>
            <a:r>
              <a:rPr lang="es-CO" sz="1200" dirty="0" err="1"/>
              <a:t>Convert.ToDouble</a:t>
            </a:r>
            <a:r>
              <a:rPr lang="es-CO" sz="1200" dirty="0"/>
              <a:t>(textBox3.Text);</a:t>
            </a:r>
          </a:p>
          <a:p>
            <a:r>
              <a:rPr lang="es-CO" sz="1200" dirty="0"/>
              <a:t>            </a:t>
            </a:r>
            <a:r>
              <a:rPr lang="es-CO" sz="1200" dirty="0" err="1"/>
              <a:t>matrixA</a:t>
            </a:r>
            <a:r>
              <a:rPr lang="es-CO" sz="1200" dirty="0"/>
              <a:t>[1, 0] = </a:t>
            </a:r>
            <a:r>
              <a:rPr lang="es-CO" sz="1200" dirty="0" err="1"/>
              <a:t>Convert.ToDouble</a:t>
            </a:r>
            <a:r>
              <a:rPr lang="es-CO" sz="1200" dirty="0"/>
              <a:t>(textBox4.Text);</a:t>
            </a:r>
          </a:p>
          <a:p>
            <a:r>
              <a:rPr lang="es-CO" sz="1200" dirty="0"/>
              <a:t>            </a:t>
            </a:r>
            <a:r>
              <a:rPr lang="es-CO" sz="1200" dirty="0" err="1"/>
              <a:t>matrixA</a:t>
            </a:r>
            <a:r>
              <a:rPr lang="es-CO" sz="1200" dirty="0"/>
              <a:t>[1, 1] = </a:t>
            </a:r>
            <a:r>
              <a:rPr lang="es-CO" sz="1200" dirty="0" err="1"/>
              <a:t>Convert.ToDouble</a:t>
            </a:r>
            <a:r>
              <a:rPr lang="es-CO" sz="1200" dirty="0"/>
              <a:t>(textBox5.Text);</a:t>
            </a:r>
          </a:p>
          <a:p>
            <a:r>
              <a:rPr lang="es-CO" sz="1200" dirty="0"/>
              <a:t>            </a:t>
            </a:r>
            <a:r>
              <a:rPr lang="es-CO" sz="1200" dirty="0" err="1"/>
              <a:t>matrixA</a:t>
            </a:r>
            <a:r>
              <a:rPr lang="es-CO" sz="1200" dirty="0"/>
              <a:t>[1, 2] = </a:t>
            </a:r>
            <a:r>
              <a:rPr lang="es-CO" sz="1200" dirty="0" err="1"/>
              <a:t>Convert.ToDouble</a:t>
            </a:r>
            <a:r>
              <a:rPr lang="es-CO" sz="1200" dirty="0"/>
              <a:t>(textBox6.Text);</a:t>
            </a:r>
          </a:p>
          <a:p>
            <a:endParaRPr lang="es-CO" sz="1200" dirty="0"/>
          </a:p>
          <a:p>
            <a:r>
              <a:rPr lang="es-CO" sz="1200" dirty="0"/>
              <a:t>            </a:t>
            </a:r>
            <a:r>
              <a:rPr lang="es-CO" sz="1200" dirty="0" err="1"/>
              <a:t>matrixB</a:t>
            </a:r>
            <a:r>
              <a:rPr lang="es-CO" sz="1200" dirty="0"/>
              <a:t>[0, 0] = </a:t>
            </a:r>
            <a:r>
              <a:rPr lang="es-CO" sz="1200" dirty="0" err="1"/>
              <a:t>Convert.ToDouble</a:t>
            </a:r>
            <a:r>
              <a:rPr lang="es-CO" sz="1200" dirty="0"/>
              <a:t>(textBox7.Text);</a:t>
            </a:r>
          </a:p>
          <a:p>
            <a:r>
              <a:rPr lang="es-CO" sz="1200" dirty="0"/>
              <a:t>            </a:t>
            </a:r>
            <a:r>
              <a:rPr lang="es-CO" sz="1200" dirty="0" err="1"/>
              <a:t>matrixB</a:t>
            </a:r>
            <a:r>
              <a:rPr lang="es-CO" sz="1200" dirty="0"/>
              <a:t>[0, 1] = </a:t>
            </a:r>
            <a:r>
              <a:rPr lang="es-CO" sz="1200" dirty="0" err="1"/>
              <a:t>Convert.ToDouble</a:t>
            </a:r>
            <a:r>
              <a:rPr lang="es-CO" sz="1200" dirty="0"/>
              <a:t>(textBox8.Text);</a:t>
            </a:r>
          </a:p>
          <a:p>
            <a:r>
              <a:rPr lang="es-CO" sz="1200" dirty="0"/>
              <a:t>            </a:t>
            </a:r>
            <a:r>
              <a:rPr lang="es-CO" sz="1200" dirty="0" err="1"/>
              <a:t>matrixB</a:t>
            </a:r>
            <a:r>
              <a:rPr lang="es-CO" sz="1200" dirty="0"/>
              <a:t>[0, 2] = </a:t>
            </a:r>
            <a:r>
              <a:rPr lang="es-CO" sz="1200" dirty="0" err="1"/>
              <a:t>Convert.ToDouble</a:t>
            </a:r>
            <a:r>
              <a:rPr lang="es-CO" sz="1200" dirty="0"/>
              <a:t>(textBox9.Text);</a:t>
            </a:r>
          </a:p>
          <a:p>
            <a:r>
              <a:rPr lang="es-CO" sz="1200" dirty="0"/>
              <a:t>            </a:t>
            </a:r>
            <a:r>
              <a:rPr lang="es-CO" sz="1200" dirty="0" err="1"/>
              <a:t>matrixB</a:t>
            </a:r>
            <a:r>
              <a:rPr lang="es-CO" sz="1200" dirty="0"/>
              <a:t>[1, 0] = </a:t>
            </a:r>
            <a:r>
              <a:rPr lang="es-CO" sz="1200" dirty="0" err="1"/>
              <a:t>Convert.ToDouble</a:t>
            </a:r>
            <a:r>
              <a:rPr lang="es-CO" sz="1200" dirty="0"/>
              <a:t>(textBox10.Text);</a:t>
            </a:r>
          </a:p>
          <a:p>
            <a:r>
              <a:rPr lang="es-CO" sz="1200" dirty="0"/>
              <a:t>            </a:t>
            </a:r>
            <a:r>
              <a:rPr lang="es-CO" sz="1200" dirty="0" err="1"/>
              <a:t>matrixB</a:t>
            </a:r>
            <a:r>
              <a:rPr lang="es-CO" sz="1200" dirty="0"/>
              <a:t>[1, 1] = </a:t>
            </a:r>
            <a:r>
              <a:rPr lang="es-CO" sz="1200" dirty="0" err="1"/>
              <a:t>Convert.ToDouble</a:t>
            </a:r>
            <a:r>
              <a:rPr lang="es-CO" sz="1200" dirty="0"/>
              <a:t>(textBox11.Text);</a:t>
            </a:r>
          </a:p>
          <a:p>
            <a:r>
              <a:rPr lang="es-CO" sz="1200" dirty="0"/>
              <a:t>            </a:t>
            </a:r>
            <a:r>
              <a:rPr lang="es-CO" sz="1200" dirty="0" err="1"/>
              <a:t>matrixB</a:t>
            </a:r>
            <a:r>
              <a:rPr lang="es-CO" sz="1200" dirty="0"/>
              <a:t>[1, 2] = </a:t>
            </a:r>
            <a:r>
              <a:rPr lang="es-CO" sz="1200" dirty="0" err="1"/>
              <a:t>Convert.ToDouble</a:t>
            </a:r>
            <a:r>
              <a:rPr lang="es-CO" sz="1200" dirty="0"/>
              <a:t>(textBox12.Text);</a:t>
            </a:r>
          </a:p>
          <a:p>
            <a:endParaRPr lang="es-CO" sz="1200" dirty="0"/>
          </a:p>
          <a:p>
            <a:r>
              <a:rPr lang="es-CO" sz="1200" dirty="0"/>
              <a:t>            </a:t>
            </a:r>
            <a:r>
              <a:rPr lang="es-CO" sz="1200" dirty="0" err="1"/>
              <a:t>matrixrta</a:t>
            </a:r>
            <a:r>
              <a:rPr lang="es-CO" sz="1200" dirty="0"/>
              <a:t> = </a:t>
            </a:r>
            <a:r>
              <a:rPr lang="es-CO" sz="1200" dirty="0" err="1"/>
              <a:t>miob.sumar</a:t>
            </a:r>
            <a:r>
              <a:rPr lang="es-CO" sz="1200" dirty="0"/>
              <a:t>(</a:t>
            </a:r>
            <a:r>
              <a:rPr lang="es-CO" sz="1200" dirty="0" err="1"/>
              <a:t>matrixA</a:t>
            </a:r>
            <a:r>
              <a:rPr lang="es-CO" sz="1200" dirty="0"/>
              <a:t>, </a:t>
            </a:r>
            <a:r>
              <a:rPr lang="es-CO" sz="1200" dirty="0" err="1"/>
              <a:t>matrixB</a:t>
            </a:r>
            <a:r>
              <a:rPr lang="es-CO" sz="1200" dirty="0" smtClean="0"/>
              <a:t>);</a:t>
            </a:r>
            <a:endParaRPr lang="es-CO" sz="1200" dirty="0"/>
          </a:p>
          <a:p>
            <a:endParaRPr lang="es-CO" sz="1200" dirty="0"/>
          </a:p>
          <a:p>
            <a:r>
              <a:rPr lang="es-CO" sz="1200" dirty="0"/>
              <a:t>            textBox13.Text = </a:t>
            </a:r>
            <a:r>
              <a:rPr lang="es-CO" sz="1200" dirty="0" err="1"/>
              <a:t>matrixrta</a:t>
            </a:r>
            <a:r>
              <a:rPr lang="es-CO" sz="1200" dirty="0"/>
              <a:t>[0, 0].</a:t>
            </a:r>
            <a:r>
              <a:rPr lang="es-CO" sz="1200" dirty="0" err="1"/>
              <a:t>ToString</a:t>
            </a:r>
            <a:r>
              <a:rPr lang="es-CO" sz="1200" dirty="0"/>
              <a:t>();</a:t>
            </a:r>
          </a:p>
          <a:p>
            <a:r>
              <a:rPr lang="es-CO" sz="1200" dirty="0"/>
              <a:t>            textBox14.Text = </a:t>
            </a:r>
            <a:r>
              <a:rPr lang="es-CO" sz="1200" dirty="0" err="1"/>
              <a:t>matrixrta</a:t>
            </a:r>
            <a:r>
              <a:rPr lang="es-CO" sz="1200" dirty="0"/>
              <a:t>[0, 1].</a:t>
            </a:r>
            <a:r>
              <a:rPr lang="es-CO" sz="1200" dirty="0" err="1"/>
              <a:t>ToString</a:t>
            </a:r>
            <a:r>
              <a:rPr lang="es-CO" sz="1200" dirty="0"/>
              <a:t>();</a:t>
            </a:r>
          </a:p>
          <a:p>
            <a:r>
              <a:rPr lang="es-CO" sz="1200" dirty="0"/>
              <a:t>            textBox15.Text = </a:t>
            </a:r>
            <a:r>
              <a:rPr lang="es-CO" sz="1200" dirty="0" err="1"/>
              <a:t>matrixrta</a:t>
            </a:r>
            <a:r>
              <a:rPr lang="es-CO" sz="1200" dirty="0"/>
              <a:t>[0, 2].</a:t>
            </a:r>
            <a:r>
              <a:rPr lang="es-CO" sz="1200" dirty="0" err="1"/>
              <a:t>ToString</a:t>
            </a:r>
            <a:r>
              <a:rPr lang="es-CO" sz="1200" dirty="0"/>
              <a:t>();</a:t>
            </a:r>
          </a:p>
          <a:p>
            <a:r>
              <a:rPr lang="es-CO" sz="1200" dirty="0"/>
              <a:t>            textBox16.Text = </a:t>
            </a:r>
            <a:r>
              <a:rPr lang="es-CO" sz="1200" dirty="0" err="1"/>
              <a:t>matrixrta</a:t>
            </a:r>
            <a:r>
              <a:rPr lang="es-CO" sz="1200" dirty="0"/>
              <a:t>[1, 0].</a:t>
            </a:r>
            <a:r>
              <a:rPr lang="es-CO" sz="1200" dirty="0" err="1"/>
              <a:t>ToString</a:t>
            </a:r>
            <a:r>
              <a:rPr lang="es-CO" sz="1200" dirty="0"/>
              <a:t>();</a:t>
            </a:r>
          </a:p>
          <a:p>
            <a:r>
              <a:rPr lang="es-CO" sz="1200" dirty="0"/>
              <a:t>            textBox17.Text = </a:t>
            </a:r>
            <a:r>
              <a:rPr lang="es-CO" sz="1200" dirty="0" err="1"/>
              <a:t>matrixrta</a:t>
            </a:r>
            <a:r>
              <a:rPr lang="es-CO" sz="1200" dirty="0"/>
              <a:t>[1, 1].</a:t>
            </a:r>
            <a:r>
              <a:rPr lang="es-CO" sz="1200" dirty="0" err="1"/>
              <a:t>ToString</a:t>
            </a:r>
            <a:r>
              <a:rPr lang="es-CO" sz="1200" dirty="0"/>
              <a:t>();</a:t>
            </a:r>
          </a:p>
          <a:p>
            <a:r>
              <a:rPr lang="es-CO" sz="1200" dirty="0"/>
              <a:t>            textBox18.Text = </a:t>
            </a:r>
            <a:r>
              <a:rPr lang="es-CO" sz="1200" dirty="0" err="1"/>
              <a:t>matrixrta</a:t>
            </a:r>
            <a:r>
              <a:rPr lang="es-CO" sz="1200" dirty="0"/>
              <a:t>[1, 2].</a:t>
            </a:r>
            <a:r>
              <a:rPr lang="es-CO" sz="1200" dirty="0" err="1"/>
              <a:t>ToString</a:t>
            </a:r>
            <a:r>
              <a:rPr lang="es-CO" sz="1200" dirty="0"/>
              <a:t>();</a:t>
            </a:r>
            <a:endParaRPr lang="es-CO" sz="1200" dirty="0"/>
          </a:p>
        </p:txBody>
      </p:sp>
    </p:spTree>
    <p:extLst>
      <p:ext uri="{BB962C8B-B14F-4D97-AF65-F5344CB8AC3E}">
        <p14:creationId xmlns:p14="http://schemas.microsoft.com/office/powerpoint/2010/main" val="2529419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Multiplicación de matrices</a:t>
            </a:r>
            <a:endParaRPr lang="es-CO" dirty="0"/>
          </a:p>
        </p:txBody>
      </p:sp>
      <p:sp>
        <p:nvSpPr>
          <p:cNvPr id="3" name="Marcador de contenido 2"/>
          <p:cNvSpPr>
            <a:spLocks noGrp="1"/>
          </p:cNvSpPr>
          <p:nvPr>
            <p:ph idx="1"/>
          </p:nvPr>
        </p:nvSpPr>
        <p:spPr>
          <a:xfrm>
            <a:off x="683568" y="3315765"/>
            <a:ext cx="8229600" cy="2653755"/>
          </a:xfrm>
        </p:spPr>
        <p:txBody>
          <a:bodyPr>
            <a:normAutofit fontScale="85000" lnSpcReduction="20000"/>
          </a:bodyPr>
          <a:lstStyle/>
          <a:p>
            <a:pPr algn="ctr"/>
            <a:r>
              <a:rPr lang="es-CO" sz="2200" dirty="0" smtClean="0"/>
              <a:t>RTA(0,0)=A(0,0)*B(0,0)+A(0,1)*B(1,0)</a:t>
            </a:r>
          </a:p>
          <a:p>
            <a:pPr algn="ctr"/>
            <a:r>
              <a:rPr lang="es-CO" sz="2200" dirty="0" smtClean="0"/>
              <a:t>RTA(0,1)=</a:t>
            </a:r>
            <a:r>
              <a:rPr lang="es-CO" sz="2200" dirty="0"/>
              <a:t>A(0,0)*</a:t>
            </a:r>
            <a:r>
              <a:rPr lang="es-CO" sz="2200" dirty="0" smtClean="0"/>
              <a:t>B(0,1)+</a:t>
            </a:r>
            <a:r>
              <a:rPr lang="es-CO" sz="2200" dirty="0"/>
              <a:t>A(0,1)*</a:t>
            </a:r>
            <a:r>
              <a:rPr lang="es-CO" sz="2200" dirty="0" smtClean="0"/>
              <a:t>B(1,1)</a:t>
            </a:r>
          </a:p>
          <a:p>
            <a:pPr algn="ctr"/>
            <a:r>
              <a:rPr lang="es-CO" sz="2200" dirty="0" smtClean="0"/>
              <a:t>RTA(0,2)=</a:t>
            </a:r>
            <a:r>
              <a:rPr lang="es-CO" sz="2200" dirty="0"/>
              <a:t>A(0,0)*</a:t>
            </a:r>
            <a:r>
              <a:rPr lang="es-CO" sz="2200" dirty="0" smtClean="0"/>
              <a:t>B(0,2)+</a:t>
            </a:r>
            <a:r>
              <a:rPr lang="es-CO" sz="2200" dirty="0"/>
              <a:t>A(0,1)*</a:t>
            </a:r>
            <a:r>
              <a:rPr lang="es-CO" sz="2200" dirty="0" smtClean="0"/>
              <a:t>B(1,2)</a:t>
            </a:r>
            <a:endParaRPr lang="es-CO" sz="2200" dirty="0"/>
          </a:p>
          <a:p>
            <a:pPr algn="ctr"/>
            <a:r>
              <a:rPr lang="es-CO" sz="2200" dirty="0" smtClean="0">
                <a:solidFill>
                  <a:srgbClr val="FF0000"/>
                </a:solidFill>
              </a:rPr>
              <a:t>RTA(1,0</a:t>
            </a:r>
            <a:r>
              <a:rPr lang="es-CO" sz="2200" dirty="0">
                <a:solidFill>
                  <a:srgbClr val="FF0000"/>
                </a:solidFill>
              </a:rPr>
              <a:t>)=</a:t>
            </a:r>
            <a:r>
              <a:rPr lang="es-CO" sz="2200" dirty="0" smtClean="0">
                <a:solidFill>
                  <a:srgbClr val="FF0000"/>
                </a:solidFill>
              </a:rPr>
              <a:t>A(1,0</a:t>
            </a:r>
            <a:r>
              <a:rPr lang="es-CO" sz="2200" dirty="0">
                <a:solidFill>
                  <a:srgbClr val="FF0000"/>
                </a:solidFill>
              </a:rPr>
              <a:t>)*B(0,0)+</a:t>
            </a:r>
            <a:r>
              <a:rPr lang="es-CO" sz="2200" dirty="0" smtClean="0">
                <a:solidFill>
                  <a:srgbClr val="FF0000"/>
                </a:solidFill>
              </a:rPr>
              <a:t>A(1,1</a:t>
            </a:r>
            <a:r>
              <a:rPr lang="es-CO" sz="2200" dirty="0">
                <a:solidFill>
                  <a:srgbClr val="FF0000"/>
                </a:solidFill>
              </a:rPr>
              <a:t>)*B(1,0</a:t>
            </a:r>
            <a:r>
              <a:rPr lang="es-CO" sz="2200" dirty="0" smtClean="0">
                <a:solidFill>
                  <a:srgbClr val="FF0000"/>
                </a:solidFill>
              </a:rPr>
              <a:t>)</a:t>
            </a:r>
          </a:p>
          <a:p>
            <a:pPr algn="ctr"/>
            <a:r>
              <a:rPr lang="es-CO" sz="2200" dirty="0" smtClean="0">
                <a:solidFill>
                  <a:srgbClr val="FF0000"/>
                </a:solidFill>
              </a:rPr>
              <a:t>RTA(1,1)=</a:t>
            </a:r>
            <a:r>
              <a:rPr lang="es-CO" sz="2200" dirty="0">
                <a:solidFill>
                  <a:srgbClr val="FF0000"/>
                </a:solidFill>
              </a:rPr>
              <a:t>A(1,0)*</a:t>
            </a:r>
            <a:r>
              <a:rPr lang="es-CO" sz="2200" dirty="0" smtClean="0">
                <a:solidFill>
                  <a:srgbClr val="FF0000"/>
                </a:solidFill>
              </a:rPr>
              <a:t>B(0,1)+</a:t>
            </a:r>
            <a:r>
              <a:rPr lang="es-CO" sz="2200" dirty="0">
                <a:solidFill>
                  <a:srgbClr val="FF0000"/>
                </a:solidFill>
              </a:rPr>
              <a:t>A(1,1)*</a:t>
            </a:r>
            <a:r>
              <a:rPr lang="es-CO" sz="2200" dirty="0" smtClean="0">
                <a:solidFill>
                  <a:srgbClr val="FF0000"/>
                </a:solidFill>
              </a:rPr>
              <a:t>B(1,1)</a:t>
            </a:r>
          </a:p>
          <a:p>
            <a:pPr algn="ctr"/>
            <a:r>
              <a:rPr lang="es-CO" sz="2200" dirty="0">
                <a:solidFill>
                  <a:srgbClr val="FF0000"/>
                </a:solidFill>
              </a:rPr>
              <a:t>RTA(1,1)=A(1,0)*B(0,1)+A(1,1)*</a:t>
            </a:r>
            <a:r>
              <a:rPr lang="es-CO" sz="2200" dirty="0" smtClean="0">
                <a:solidFill>
                  <a:srgbClr val="FF0000"/>
                </a:solidFill>
              </a:rPr>
              <a:t>B(1,2)</a:t>
            </a:r>
          </a:p>
          <a:p>
            <a:pPr algn="ctr"/>
            <a:r>
              <a:rPr lang="es-CO" sz="2200" dirty="0" smtClean="0">
                <a:solidFill>
                  <a:srgbClr val="000066"/>
                </a:solidFill>
              </a:rPr>
              <a:t>RTA(2,0</a:t>
            </a:r>
            <a:r>
              <a:rPr lang="es-CO" sz="2200" dirty="0">
                <a:solidFill>
                  <a:srgbClr val="000066"/>
                </a:solidFill>
              </a:rPr>
              <a:t>)=</a:t>
            </a:r>
            <a:r>
              <a:rPr lang="es-CO" sz="2200" dirty="0" smtClean="0">
                <a:solidFill>
                  <a:srgbClr val="000066"/>
                </a:solidFill>
              </a:rPr>
              <a:t>A(2,0</a:t>
            </a:r>
            <a:r>
              <a:rPr lang="es-CO" sz="2200" dirty="0">
                <a:solidFill>
                  <a:srgbClr val="000066"/>
                </a:solidFill>
              </a:rPr>
              <a:t>)*B(0,0)+</a:t>
            </a:r>
            <a:r>
              <a:rPr lang="es-CO" sz="2200" dirty="0" smtClean="0">
                <a:solidFill>
                  <a:srgbClr val="000066"/>
                </a:solidFill>
              </a:rPr>
              <a:t>A(2,1</a:t>
            </a:r>
            <a:r>
              <a:rPr lang="es-CO" sz="2200" dirty="0">
                <a:solidFill>
                  <a:srgbClr val="000066"/>
                </a:solidFill>
              </a:rPr>
              <a:t>)*B(1,0</a:t>
            </a:r>
            <a:r>
              <a:rPr lang="es-CO" sz="2200" dirty="0" smtClean="0">
                <a:solidFill>
                  <a:srgbClr val="000066"/>
                </a:solidFill>
              </a:rPr>
              <a:t>)</a:t>
            </a:r>
          </a:p>
          <a:p>
            <a:pPr algn="ctr"/>
            <a:r>
              <a:rPr lang="es-CO" sz="2200" dirty="0" smtClean="0">
                <a:solidFill>
                  <a:srgbClr val="000066"/>
                </a:solidFill>
              </a:rPr>
              <a:t>RTA(2,1)=</a:t>
            </a:r>
            <a:r>
              <a:rPr lang="es-CO" sz="2200" dirty="0">
                <a:solidFill>
                  <a:srgbClr val="000066"/>
                </a:solidFill>
              </a:rPr>
              <a:t>A(2,0)*</a:t>
            </a:r>
            <a:r>
              <a:rPr lang="es-CO" sz="2200" dirty="0" smtClean="0">
                <a:solidFill>
                  <a:srgbClr val="000066"/>
                </a:solidFill>
              </a:rPr>
              <a:t>B(0,1)+</a:t>
            </a:r>
            <a:r>
              <a:rPr lang="es-CO" sz="2200" dirty="0">
                <a:solidFill>
                  <a:srgbClr val="000066"/>
                </a:solidFill>
              </a:rPr>
              <a:t>A(2,1)*</a:t>
            </a:r>
            <a:r>
              <a:rPr lang="es-CO" sz="2200" dirty="0" smtClean="0">
                <a:solidFill>
                  <a:srgbClr val="000066"/>
                </a:solidFill>
              </a:rPr>
              <a:t>B(1,1)</a:t>
            </a:r>
          </a:p>
          <a:p>
            <a:pPr algn="ctr"/>
            <a:r>
              <a:rPr lang="es-CO" sz="2200" dirty="0" smtClean="0">
                <a:solidFill>
                  <a:srgbClr val="000066"/>
                </a:solidFill>
              </a:rPr>
              <a:t>RTA(2,2)=</a:t>
            </a:r>
            <a:r>
              <a:rPr lang="es-CO" sz="2200" dirty="0">
                <a:solidFill>
                  <a:srgbClr val="000066"/>
                </a:solidFill>
              </a:rPr>
              <a:t>A(2,0)*</a:t>
            </a:r>
            <a:r>
              <a:rPr lang="es-CO" sz="2200" dirty="0" smtClean="0">
                <a:solidFill>
                  <a:srgbClr val="000066"/>
                </a:solidFill>
              </a:rPr>
              <a:t>B(0,2)+</a:t>
            </a:r>
            <a:r>
              <a:rPr lang="es-CO" sz="2200" dirty="0">
                <a:solidFill>
                  <a:srgbClr val="000066"/>
                </a:solidFill>
              </a:rPr>
              <a:t>A(2,1)*</a:t>
            </a:r>
            <a:r>
              <a:rPr lang="es-CO" sz="2200" dirty="0" smtClean="0">
                <a:solidFill>
                  <a:srgbClr val="000066"/>
                </a:solidFill>
              </a:rPr>
              <a:t>B(1,2)</a:t>
            </a:r>
            <a:endParaRPr lang="es-CO" sz="2200" dirty="0">
              <a:solidFill>
                <a:srgbClr val="000066"/>
              </a:solidFill>
            </a:endParaRPr>
          </a:p>
          <a:p>
            <a:endParaRPr lang="es-CO" sz="2200" dirty="0"/>
          </a:p>
          <a:p>
            <a:endParaRPr lang="es-CO" sz="2200" dirty="0"/>
          </a:p>
          <a:p>
            <a:endParaRPr lang="es-CO" sz="2200" dirty="0"/>
          </a:p>
          <a:p>
            <a:endParaRPr lang="es-CO" sz="2200" dirty="0"/>
          </a:p>
          <a:p>
            <a:endParaRPr lang="es-CO" sz="2200" dirty="0"/>
          </a:p>
          <a:p>
            <a:endParaRPr lang="es-CO" sz="2200" dirty="0"/>
          </a:p>
          <a:p>
            <a:endParaRPr lang="es-CO" sz="2200" dirty="0"/>
          </a:p>
        </p:txBody>
      </p:sp>
      <p:sp>
        <p:nvSpPr>
          <p:cNvPr id="5" name="Rectángulo 4"/>
          <p:cNvSpPr/>
          <p:nvPr/>
        </p:nvSpPr>
        <p:spPr>
          <a:xfrm>
            <a:off x="2051753" y="1268760"/>
            <a:ext cx="4752528" cy="523220"/>
          </a:xfrm>
          <a:prstGeom prst="rect">
            <a:avLst/>
          </a:prstGeom>
        </p:spPr>
        <p:txBody>
          <a:bodyPr wrap="square">
            <a:spAutoFit/>
          </a:bodyPr>
          <a:lstStyle/>
          <a:p>
            <a:pPr algn="ctr"/>
            <a:r>
              <a:rPr lang="es-CO" sz="2800" dirty="0"/>
              <a:t>A(3,2)*B(2,3)=RTA(3,3)</a:t>
            </a:r>
          </a:p>
        </p:txBody>
      </p:sp>
      <p:pic>
        <p:nvPicPr>
          <p:cNvPr id="6" name="Imagen 5"/>
          <p:cNvPicPr>
            <a:picLocks noChangeAspect="1"/>
          </p:cNvPicPr>
          <p:nvPr/>
        </p:nvPicPr>
        <p:blipFill>
          <a:blip r:embed="rId2"/>
          <a:stretch>
            <a:fillRect/>
          </a:stretch>
        </p:blipFill>
        <p:spPr>
          <a:xfrm>
            <a:off x="1543050" y="1818917"/>
            <a:ext cx="6057900" cy="1428750"/>
          </a:xfrm>
          <a:prstGeom prst="rect">
            <a:avLst/>
          </a:prstGeom>
        </p:spPr>
      </p:pic>
    </p:spTree>
    <p:extLst>
      <p:ext uri="{BB962C8B-B14F-4D97-AF65-F5344CB8AC3E}">
        <p14:creationId xmlns:p14="http://schemas.microsoft.com/office/powerpoint/2010/main" val="127884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Multiplicación de matrices</a:t>
            </a:r>
          </a:p>
        </p:txBody>
      </p:sp>
      <p:sp>
        <p:nvSpPr>
          <p:cNvPr id="3" name="Marcador de contenido 2"/>
          <p:cNvSpPr>
            <a:spLocks noGrp="1"/>
          </p:cNvSpPr>
          <p:nvPr>
            <p:ph idx="1"/>
          </p:nvPr>
        </p:nvSpPr>
        <p:spPr/>
        <p:txBody>
          <a:bodyPr>
            <a:normAutofit fontScale="40000" lnSpcReduction="20000"/>
          </a:bodyPr>
          <a:lstStyle/>
          <a:p>
            <a:r>
              <a:rPr lang="es-CO" dirty="0"/>
              <a:t> </a:t>
            </a:r>
            <a:r>
              <a:rPr lang="es-CO" dirty="0" err="1"/>
              <a:t>public</a:t>
            </a:r>
            <a:r>
              <a:rPr lang="es-CO" dirty="0"/>
              <a:t> </a:t>
            </a:r>
            <a:r>
              <a:rPr lang="es-CO" dirty="0" err="1"/>
              <a:t>class</a:t>
            </a:r>
            <a:r>
              <a:rPr lang="es-CO" dirty="0"/>
              <a:t> </a:t>
            </a:r>
            <a:r>
              <a:rPr lang="es-CO" dirty="0" err="1"/>
              <a:t>multiplicacionmatrices</a:t>
            </a:r>
            <a:endParaRPr lang="es-CO" dirty="0"/>
          </a:p>
          <a:p>
            <a:r>
              <a:rPr lang="es-CO" dirty="0"/>
              <a:t>    {</a:t>
            </a:r>
          </a:p>
          <a:p>
            <a:r>
              <a:rPr lang="fr-FR" dirty="0"/>
              <a:t>        public double[,] </a:t>
            </a:r>
            <a:r>
              <a:rPr lang="fr-FR" dirty="0" err="1"/>
              <a:t>multiplicar</a:t>
            </a:r>
            <a:r>
              <a:rPr lang="fr-FR" dirty="0"/>
              <a:t> (double[,] </a:t>
            </a:r>
            <a:r>
              <a:rPr lang="fr-FR" dirty="0" err="1"/>
              <a:t>matrixA</a:t>
            </a:r>
            <a:r>
              <a:rPr lang="fr-FR" dirty="0"/>
              <a:t>, double[,] </a:t>
            </a:r>
            <a:r>
              <a:rPr lang="fr-FR" dirty="0" err="1"/>
              <a:t>matrixB</a:t>
            </a:r>
            <a:r>
              <a:rPr lang="fr-FR" dirty="0"/>
              <a:t>)</a:t>
            </a:r>
          </a:p>
          <a:p>
            <a:r>
              <a:rPr lang="es-CO" dirty="0"/>
              <a:t>        {</a:t>
            </a:r>
          </a:p>
          <a:p>
            <a:r>
              <a:rPr lang="en-US" dirty="0"/>
              <a:t>            double[,] </a:t>
            </a:r>
            <a:r>
              <a:rPr lang="en-US" dirty="0" err="1"/>
              <a:t>matrixrta</a:t>
            </a:r>
            <a:r>
              <a:rPr lang="en-US" dirty="0"/>
              <a:t> = new double[</a:t>
            </a:r>
            <a:r>
              <a:rPr lang="en-US" dirty="0" err="1"/>
              <a:t>matrixA.GetLength</a:t>
            </a:r>
            <a:r>
              <a:rPr lang="en-US" dirty="0"/>
              <a:t>(0), </a:t>
            </a:r>
            <a:r>
              <a:rPr lang="en-US" dirty="0" err="1"/>
              <a:t>matrixB.GetLength</a:t>
            </a:r>
            <a:r>
              <a:rPr lang="en-US" dirty="0"/>
              <a:t>(1)];</a:t>
            </a:r>
          </a:p>
          <a:p>
            <a:r>
              <a:rPr lang="en-US" dirty="0"/>
              <a:t>            for (</a:t>
            </a:r>
            <a:r>
              <a:rPr lang="en-US" dirty="0" err="1"/>
              <a:t>int</a:t>
            </a:r>
            <a:r>
              <a:rPr lang="en-US" dirty="0"/>
              <a:t> f = 0; f &lt; </a:t>
            </a:r>
            <a:r>
              <a:rPr lang="en-US" dirty="0" err="1"/>
              <a:t>matrixA.GetLength</a:t>
            </a:r>
            <a:r>
              <a:rPr lang="en-US" dirty="0"/>
              <a:t>(0); f++)</a:t>
            </a:r>
          </a:p>
          <a:p>
            <a:r>
              <a:rPr lang="es-CO" dirty="0"/>
              <a:t>            {</a:t>
            </a:r>
          </a:p>
          <a:p>
            <a:r>
              <a:rPr lang="nb-NO" dirty="0"/>
              <a:t>                for (int c = 0; c &lt; matrixB.GetLength(1); c++)</a:t>
            </a:r>
          </a:p>
          <a:p>
            <a:r>
              <a:rPr lang="es-CO" dirty="0"/>
              <a:t>                {</a:t>
            </a:r>
          </a:p>
          <a:p>
            <a:r>
              <a:rPr lang="es-CO" dirty="0"/>
              <a:t>                    </a:t>
            </a:r>
            <a:r>
              <a:rPr lang="es-CO" dirty="0" err="1"/>
              <a:t>double</a:t>
            </a:r>
            <a:r>
              <a:rPr lang="es-CO" dirty="0"/>
              <a:t> </a:t>
            </a:r>
            <a:r>
              <a:rPr lang="es-CO" dirty="0" err="1"/>
              <a:t>rta</a:t>
            </a:r>
            <a:r>
              <a:rPr lang="es-CO" dirty="0"/>
              <a:t>;</a:t>
            </a:r>
          </a:p>
          <a:p>
            <a:r>
              <a:rPr lang="es-CO" dirty="0"/>
              <a:t>                    </a:t>
            </a:r>
            <a:r>
              <a:rPr lang="es-CO" dirty="0" err="1"/>
              <a:t>rta</a:t>
            </a:r>
            <a:r>
              <a:rPr lang="es-CO" dirty="0"/>
              <a:t> = 0;</a:t>
            </a:r>
          </a:p>
          <a:p>
            <a:r>
              <a:rPr lang="es-CO" dirty="0"/>
              <a:t>                    </a:t>
            </a:r>
            <a:r>
              <a:rPr lang="es-CO" dirty="0" err="1"/>
              <a:t>for</a:t>
            </a:r>
            <a:r>
              <a:rPr lang="es-CO" dirty="0"/>
              <a:t> (</a:t>
            </a:r>
            <a:r>
              <a:rPr lang="es-CO" dirty="0" err="1"/>
              <a:t>int</a:t>
            </a:r>
            <a:r>
              <a:rPr lang="es-CO" dirty="0"/>
              <a:t> x = 0; x &lt; </a:t>
            </a:r>
            <a:r>
              <a:rPr lang="es-CO" dirty="0" err="1"/>
              <a:t>matrixA.GetLength</a:t>
            </a:r>
            <a:r>
              <a:rPr lang="es-CO" dirty="0"/>
              <a:t>(1); x++)</a:t>
            </a:r>
          </a:p>
          <a:p>
            <a:r>
              <a:rPr lang="es-CO" dirty="0"/>
              <a:t>                    { </a:t>
            </a:r>
          </a:p>
          <a:p>
            <a:r>
              <a:rPr lang="pt-BR" dirty="0"/>
              <a:t>                    </a:t>
            </a:r>
            <a:r>
              <a:rPr lang="pt-BR" dirty="0" err="1"/>
              <a:t>rta</a:t>
            </a:r>
            <a:r>
              <a:rPr lang="pt-BR" dirty="0"/>
              <a:t> = </a:t>
            </a:r>
            <a:r>
              <a:rPr lang="pt-BR" dirty="0" err="1"/>
              <a:t>rta</a:t>
            </a:r>
            <a:r>
              <a:rPr lang="pt-BR" dirty="0"/>
              <a:t> +  </a:t>
            </a:r>
            <a:r>
              <a:rPr lang="pt-BR" dirty="0" err="1"/>
              <a:t>matrixA</a:t>
            </a:r>
            <a:r>
              <a:rPr lang="pt-BR" dirty="0"/>
              <a:t>[f, x] * </a:t>
            </a:r>
            <a:r>
              <a:rPr lang="pt-BR" dirty="0" err="1"/>
              <a:t>matrixB</a:t>
            </a:r>
            <a:r>
              <a:rPr lang="pt-BR" dirty="0"/>
              <a:t>[x, c];</a:t>
            </a:r>
          </a:p>
          <a:p>
            <a:r>
              <a:rPr lang="es-CO" dirty="0"/>
              <a:t>                  </a:t>
            </a:r>
          </a:p>
          <a:p>
            <a:r>
              <a:rPr lang="es-CO" dirty="0"/>
              <a:t>                    }</a:t>
            </a:r>
          </a:p>
          <a:p>
            <a:r>
              <a:rPr lang="es-CO" dirty="0"/>
              <a:t>                    </a:t>
            </a:r>
            <a:r>
              <a:rPr lang="es-CO" dirty="0" err="1"/>
              <a:t>matrixrta</a:t>
            </a:r>
            <a:r>
              <a:rPr lang="es-CO" dirty="0"/>
              <a:t>[f, c] = </a:t>
            </a:r>
            <a:r>
              <a:rPr lang="es-CO" dirty="0" err="1"/>
              <a:t>rta</a:t>
            </a:r>
            <a:r>
              <a:rPr lang="es-CO" dirty="0"/>
              <a:t>;</a:t>
            </a:r>
          </a:p>
          <a:p>
            <a:r>
              <a:rPr lang="es-CO" dirty="0"/>
              <a:t>                }</a:t>
            </a:r>
          </a:p>
          <a:p>
            <a:r>
              <a:rPr lang="es-CO" dirty="0"/>
              <a:t>            }</a:t>
            </a:r>
          </a:p>
          <a:p>
            <a:r>
              <a:rPr lang="es-CO" dirty="0"/>
              <a:t>            </a:t>
            </a:r>
            <a:r>
              <a:rPr lang="es-CO" dirty="0" err="1"/>
              <a:t>return</a:t>
            </a:r>
            <a:r>
              <a:rPr lang="es-CO" dirty="0"/>
              <a:t> </a:t>
            </a:r>
            <a:r>
              <a:rPr lang="es-CO" dirty="0" err="1"/>
              <a:t>matrixrta</a:t>
            </a:r>
            <a:r>
              <a:rPr lang="es-CO" dirty="0"/>
              <a:t>;</a:t>
            </a:r>
          </a:p>
          <a:p>
            <a:r>
              <a:rPr lang="es-CO" dirty="0"/>
              <a:t>        }</a:t>
            </a:r>
          </a:p>
          <a:p>
            <a:r>
              <a:rPr lang="es-CO" dirty="0"/>
              <a:t>    }</a:t>
            </a:r>
            <a:endParaRPr lang="es-CO" dirty="0"/>
          </a:p>
        </p:txBody>
      </p:sp>
    </p:spTree>
    <p:extLst>
      <p:ext uri="{BB962C8B-B14F-4D97-AF65-F5344CB8AC3E}">
        <p14:creationId xmlns:p14="http://schemas.microsoft.com/office/powerpoint/2010/main" val="1419043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60032" y="2888233"/>
            <a:ext cx="4114800" cy="1143000"/>
          </a:xfrm>
        </p:spPr>
        <p:txBody>
          <a:bodyPr>
            <a:normAutofit fontScale="90000"/>
          </a:bodyPr>
          <a:lstStyle/>
          <a:p>
            <a:r>
              <a:rPr lang="es-CO" dirty="0"/>
              <a:t>Multiplicación de matrices</a:t>
            </a:r>
          </a:p>
        </p:txBody>
      </p:sp>
      <p:sp>
        <p:nvSpPr>
          <p:cNvPr id="3" name="Marcador de contenido 2"/>
          <p:cNvSpPr>
            <a:spLocks noGrp="1"/>
          </p:cNvSpPr>
          <p:nvPr>
            <p:ph idx="1"/>
          </p:nvPr>
        </p:nvSpPr>
        <p:spPr>
          <a:xfrm>
            <a:off x="323528" y="12386"/>
            <a:ext cx="8229600" cy="4525963"/>
          </a:xfrm>
        </p:spPr>
        <p:txBody>
          <a:bodyPr>
            <a:noAutofit/>
          </a:bodyPr>
          <a:lstStyle/>
          <a:p>
            <a:r>
              <a:rPr lang="es-CO" sz="1200" dirty="0" err="1"/>
              <a:t>libre.multiplicacionmatrices</a:t>
            </a:r>
            <a:r>
              <a:rPr lang="es-CO" sz="1200" dirty="0"/>
              <a:t> </a:t>
            </a:r>
            <a:r>
              <a:rPr lang="es-CO" sz="1200" dirty="0" err="1"/>
              <a:t>miob</a:t>
            </a:r>
            <a:r>
              <a:rPr lang="es-CO" sz="1200" dirty="0"/>
              <a:t> = new </a:t>
            </a:r>
            <a:r>
              <a:rPr lang="es-CO" sz="1200" dirty="0" err="1"/>
              <a:t>libre.multiplicacionmatrices</a:t>
            </a:r>
            <a:r>
              <a:rPr lang="es-CO" sz="1200" dirty="0" smtClean="0"/>
              <a:t>();</a:t>
            </a:r>
            <a:endParaRPr lang="es-CO" sz="1200" dirty="0"/>
          </a:p>
          <a:p>
            <a:r>
              <a:rPr lang="es-CO" sz="1200" dirty="0"/>
              <a:t>            </a:t>
            </a:r>
            <a:r>
              <a:rPr lang="es-CO" sz="1200" dirty="0" err="1"/>
              <a:t>double</a:t>
            </a:r>
            <a:r>
              <a:rPr lang="es-CO" sz="1200" dirty="0"/>
              <a:t>[,] </a:t>
            </a:r>
            <a:r>
              <a:rPr lang="es-CO" sz="1200" dirty="0" err="1"/>
              <a:t>matrixA</a:t>
            </a:r>
            <a:r>
              <a:rPr lang="es-CO" sz="1200" dirty="0"/>
              <a:t> = new </a:t>
            </a:r>
            <a:r>
              <a:rPr lang="es-CO" sz="1200" dirty="0" err="1"/>
              <a:t>double</a:t>
            </a:r>
            <a:r>
              <a:rPr lang="es-CO" sz="1200" dirty="0"/>
              <a:t>[3, 2];</a:t>
            </a:r>
          </a:p>
          <a:p>
            <a:r>
              <a:rPr lang="fr-FR" sz="1200" dirty="0"/>
              <a:t>            double[,] </a:t>
            </a:r>
            <a:r>
              <a:rPr lang="fr-FR" sz="1200" dirty="0" err="1"/>
              <a:t>matrixB</a:t>
            </a:r>
            <a:r>
              <a:rPr lang="fr-FR" sz="1200" dirty="0"/>
              <a:t> = new double[2, 3];</a:t>
            </a:r>
          </a:p>
          <a:p>
            <a:r>
              <a:rPr lang="es-CO" sz="1200" dirty="0"/>
              <a:t>            </a:t>
            </a:r>
            <a:r>
              <a:rPr lang="es-CO" sz="1200" dirty="0" err="1"/>
              <a:t>double</a:t>
            </a:r>
            <a:r>
              <a:rPr lang="es-CO" sz="1200" dirty="0"/>
              <a:t>[,] </a:t>
            </a:r>
            <a:r>
              <a:rPr lang="es-CO" sz="1200" dirty="0" err="1"/>
              <a:t>matrixrta</a:t>
            </a:r>
            <a:r>
              <a:rPr lang="es-CO" sz="1200" dirty="0"/>
              <a:t> = new </a:t>
            </a:r>
            <a:r>
              <a:rPr lang="es-CO" sz="1200" dirty="0" err="1"/>
              <a:t>double</a:t>
            </a:r>
            <a:r>
              <a:rPr lang="es-CO" sz="1200" dirty="0"/>
              <a:t>[3, 3];</a:t>
            </a:r>
          </a:p>
          <a:p>
            <a:endParaRPr lang="es-CO" sz="1200" dirty="0"/>
          </a:p>
          <a:p>
            <a:r>
              <a:rPr lang="es-CO" sz="1200" dirty="0"/>
              <a:t>            </a:t>
            </a:r>
            <a:r>
              <a:rPr lang="es-CO" sz="1200" dirty="0" err="1"/>
              <a:t>matrixA</a:t>
            </a:r>
            <a:r>
              <a:rPr lang="es-CO" sz="1200" dirty="0"/>
              <a:t>[0, 0] = </a:t>
            </a:r>
            <a:r>
              <a:rPr lang="es-CO" sz="1200" dirty="0" err="1"/>
              <a:t>Convert.ToDouble</a:t>
            </a:r>
            <a:r>
              <a:rPr lang="es-CO" sz="1200" dirty="0"/>
              <a:t>(textBox1.Text);</a:t>
            </a:r>
          </a:p>
          <a:p>
            <a:r>
              <a:rPr lang="es-CO" sz="1200" dirty="0"/>
              <a:t>            </a:t>
            </a:r>
            <a:r>
              <a:rPr lang="es-CO" sz="1200" dirty="0" err="1"/>
              <a:t>matrixA</a:t>
            </a:r>
            <a:r>
              <a:rPr lang="es-CO" sz="1200" dirty="0"/>
              <a:t>[0, 1] = </a:t>
            </a:r>
            <a:r>
              <a:rPr lang="es-CO" sz="1200" dirty="0" err="1"/>
              <a:t>Convert.ToDouble</a:t>
            </a:r>
            <a:r>
              <a:rPr lang="es-CO" sz="1200" dirty="0"/>
              <a:t>(textBox2.Text);</a:t>
            </a:r>
          </a:p>
          <a:p>
            <a:r>
              <a:rPr lang="es-CO" sz="1200" dirty="0"/>
              <a:t>            </a:t>
            </a:r>
            <a:r>
              <a:rPr lang="es-CO" sz="1200" dirty="0" err="1"/>
              <a:t>matrixA</a:t>
            </a:r>
            <a:r>
              <a:rPr lang="es-CO" sz="1200" dirty="0"/>
              <a:t>[1, 0] = </a:t>
            </a:r>
            <a:r>
              <a:rPr lang="es-CO" sz="1200" dirty="0" err="1"/>
              <a:t>Convert.ToDouble</a:t>
            </a:r>
            <a:r>
              <a:rPr lang="es-CO" sz="1200" dirty="0"/>
              <a:t>(textBox3.Text);</a:t>
            </a:r>
          </a:p>
          <a:p>
            <a:r>
              <a:rPr lang="es-CO" sz="1200" dirty="0"/>
              <a:t>            </a:t>
            </a:r>
            <a:r>
              <a:rPr lang="es-CO" sz="1200" dirty="0" err="1"/>
              <a:t>matrixA</a:t>
            </a:r>
            <a:r>
              <a:rPr lang="es-CO" sz="1200" dirty="0"/>
              <a:t>[1, 1] = </a:t>
            </a:r>
            <a:r>
              <a:rPr lang="es-CO" sz="1200" dirty="0" err="1"/>
              <a:t>Convert.ToDouble</a:t>
            </a:r>
            <a:r>
              <a:rPr lang="es-CO" sz="1200" dirty="0"/>
              <a:t>(textBox4.Text);</a:t>
            </a:r>
          </a:p>
          <a:p>
            <a:r>
              <a:rPr lang="es-CO" sz="1200" dirty="0"/>
              <a:t>            </a:t>
            </a:r>
            <a:r>
              <a:rPr lang="es-CO" sz="1200" dirty="0" err="1"/>
              <a:t>matrixA</a:t>
            </a:r>
            <a:r>
              <a:rPr lang="es-CO" sz="1200" dirty="0"/>
              <a:t>[2, 0] = </a:t>
            </a:r>
            <a:r>
              <a:rPr lang="es-CO" sz="1200" dirty="0" err="1"/>
              <a:t>Convert.ToDouble</a:t>
            </a:r>
            <a:r>
              <a:rPr lang="es-CO" sz="1200" dirty="0"/>
              <a:t>(textBox5.Text);</a:t>
            </a:r>
          </a:p>
          <a:p>
            <a:r>
              <a:rPr lang="es-CO" sz="1200" dirty="0"/>
              <a:t>            </a:t>
            </a:r>
            <a:r>
              <a:rPr lang="es-CO" sz="1200" dirty="0" err="1"/>
              <a:t>matrixA</a:t>
            </a:r>
            <a:r>
              <a:rPr lang="es-CO" sz="1200" dirty="0"/>
              <a:t>[2, 1] = </a:t>
            </a:r>
            <a:r>
              <a:rPr lang="es-CO" sz="1200" dirty="0" err="1"/>
              <a:t>Convert.ToDouble</a:t>
            </a:r>
            <a:r>
              <a:rPr lang="es-CO" sz="1200" dirty="0"/>
              <a:t>(textBox6.Text);</a:t>
            </a:r>
          </a:p>
          <a:p>
            <a:endParaRPr lang="es-CO" sz="1200" dirty="0"/>
          </a:p>
          <a:p>
            <a:r>
              <a:rPr lang="es-CO" sz="1200" dirty="0"/>
              <a:t>            </a:t>
            </a:r>
            <a:r>
              <a:rPr lang="es-CO" sz="1200" dirty="0" err="1"/>
              <a:t>matrixB</a:t>
            </a:r>
            <a:r>
              <a:rPr lang="es-CO" sz="1200" dirty="0"/>
              <a:t>[0, 0] = </a:t>
            </a:r>
            <a:r>
              <a:rPr lang="es-CO" sz="1200" dirty="0" err="1"/>
              <a:t>Convert.ToDouble</a:t>
            </a:r>
            <a:r>
              <a:rPr lang="es-CO" sz="1200" dirty="0"/>
              <a:t>(textBox7.Text);</a:t>
            </a:r>
          </a:p>
          <a:p>
            <a:r>
              <a:rPr lang="es-CO" sz="1200" dirty="0"/>
              <a:t>            </a:t>
            </a:r>
            <a:r>
              <a:rPr lang="es-CO" sz="1200" dirty="0" err="1"/>
              <a:t>matrixB</a:t>
            </a:r>
            <a:r>
              <a:rPr lang="es-CO" sz="1200" dirty="0"/>
              <a:t>[0, 1] = </a:t>
            </a:r>
            <a:r>
              <a:rPr lang="es-CO" sz="1200" dirty="0" err="1"/>
              <a:t>Convert.ToDouble</a:t>
            </a:r>
            <a:r>
              <a:rPr lang="es-CO" sz="1200" dirty="0"/>
              <a:t>(textBox8.Text);</a:t>
            </a:r>
          </a:p>
          <a:p>
            <a:r>
              <a:rPr lang="es-CO" sz="1200" dirty="0"/>
              <a:t>            </a:t>
            </a:r>
            <a:r>
              <a:rPr lang="es-CO" sz="1200" dirty="0" err="1"/>
              <a:t>matrixB</a:t>
            </a:r>
            <a:r>
              <a:rPr lang="es-CO" sz="1200" dirty="0"/>
              <a:t>[0, 2] = </a:t>
            </a:r>
            <a:r>
              <a:rPr lang="es-CO" sz="1200" dirty="0" err="1"/>
              <a:t>Convert.ToDouble</a:t>
            </a:r>
            <a:r>
              <a:rPr lang="es-CO" sz="1200" dirty="0"/>
              <a:t>(textBox9.Text);</a:t>
            </a:r>
          </a:p>
          <a:p>
            <a:r>
              <a:rPr lang="es-CO" sz="1200" dirty="0"/>
              <a:t>            </a:t>
            </a:r>
            <a:r>
              <a:rPr lang="es-CO" sz="1200" dirty="0" err="1"/>
              <a:t>matrixB</a:t>
            </a:r>
            <a:r>
              <a:rPr lang="es-CO" sz="1200" dirty="0"/>
              <a:t>[1, 0] = </a:t>
            </a:r>
            <a:r>
              <a:rPr lang="es-CO" sz="1200" dirty="0" err="1"/>
              <a:t>Convert.ToDouble</a:t>
            </a:r>
            <a:r>
              <a:rPr lang="es-CO" sz="1200" dirty="0"/>
              <a:t>(textBox10.Text);</a:t>
            </a:r>
          </a:p>
          <a:p>
            <a:r>
              <a:rPr lang="es-CO" sz="1200" dirty="0"/>
              <a:t>            </a:t>
            </a:r>
            <a:r>
              <a:rPr lang="es-CO" sz="1200" dirty="0" err="1"/>
              <a:t>matrixB</a:t>
            </a:r>
            <a:r>
              <a:rPr lang="es-CO" sz="1200" dirty="0"/>
              <a:t>[1, 1] = </a:t>
            </a:r>
            <a:r>
              <a:rPr lang="es-CO" sz="1200" dirty="0" err="1"/>
              <a:t>Convert.ToDouble</a:t>
            </a:r>
            <a:r>
              <a:rPr lang="es-CO" sz="1200" dirty="0"/>
              <a:t>(textBox11.Text);</a:t>
            </a:r>
          </a:p>
          <a:p>
            <a:r>
              <a:rPr lang="es-CO" sz="1200" dirty="0"/>
              <a:t>            </a:t>
            </a:r>
            <a:r>
              <a:rPr lang="es-CO" sz="1200" dirty="0" err="1"/>
              <a:t>matrixB</a:t>
            </a:r>
            <a:r>
              <a:rPr lang="es-CO" sz="1200" dirty="0"/>
              <a:t>[1, 2] = </a:t>
            </a:r>
            <a:r>
              <a:rPr lang="es-CO" sz="1200" dirty="0" err="1"/>
              <a:t>Convert.ToDouble</a:t>
            </a:r>
            <a:r>
              <a:rPr lang="es-CO" sz="1200" dirty="0"/>
              <a:t>(textBox12.Text);</a:t>
            </a:r>
          </a:p>
          <a:p>
            <a:endParaRPr lang="es-CO" sz="1200" dirty="0"/>
          </a:p>
          <a:p>
            <a:r>
              <a:rPr lang="es-CO" sz="1200" dirty="0"/>
              <a:t>            </a:t>
            </a:r>
            <a:r>
              <a:rPr lang="es-CO" sz="1200" dirty="0" err="1"/>
              <a:t>matrixrta</a:t>
            </a:r>
            <a:r>
              <a:rPr lang="es-CO" sz="1200" dirty="0"/>
              <a:t> = </a:t>
            </a:r>
            <a:r>
              <a:rPr lang="es-CO" sz="1200" dirty="0" err="1"/>
              <a:t>miob.multiplicar</a:t>
            </a:r>
            <a:r>
              <a:rPr lang="es-CO" sz="1200" dirty="0"/>
              <a:t>(</a:t>
            </a:r>
            <a:r>
              <a:rPr lang="es-CO" sz="1200" dirty="0" err="1"/>
              <a:t>matrixA</a:t>
            </a:r>
            <a:r>
              <a:rPr lang="es-CO" sz="1200" dirty="0"/>
              <a:t>, </a:t>
            </a:r>
            <a:r>
              <a:rPr lang="es-CO" sz="1200" dirty="0" err="1"/>
              <a:t>matrixB</a:t>
            </a:r>
            <a:r>
              <a:rPr lang="es-CO" sz="1200" dirty="0" smtClean="0"/>
              <a:t>);</a:t>
            </a:r>
          </a:p>
          <a:p>
            <a:endParaRPr lang="es-CO" sz="1200" dirty="0"/>
          </a:p>
          <a:p>
            <a:r>
              <a:rPr lang="es-CO" sz="1200" dirty="0"/>
              <a:t>            textBox13.Text = </a:t>
            </a:r>
            <a:r>
              <a:rPr lang="es-CO" sz="1200" dirty="0" err="1"/>
              <a:t>matrixrta</a:t>
            </a:r>
            <a:r>
              <a:rPr lang="es-CO" sz="1200" dirty="0"/>
              <a:t>[0, 0].</a:t>
            </a:r>
            <a:r>
              <a:rPr lang="es-CO" sz="1200" dirty="0" err="1"/>
              <a:t>ToString</a:t>
            </a:r>
            <a:r>
              <a:rPr lang="es-CO" sz="1200" dirty="0"/>
              <a:t>();</a:t>
            </a:r>
          </a:p>
          <a:p>
            <a:r>
              <a:rPr lang="es-CO" sz="1200" dirty="0"/>
              <a:t>            textBox14.Text = </a:t>
            </a:r>
            <a:r>
              <a:rPr lang="es-CO" sz="1200" dirty="0" err="1"/>
              <a:t>matrixrta</a:t>
            </a:r>
            <a:r>
              <a:rPr lang="es-CO" sz="1200" dirty="0"/>
              <a:t>[0, 1].</a:t>
            </a:r>
            <a:r>
              <a:rPr lang="es-CO" sz="1200" dirty="0" err="1"/>
              <a:t>ToString</a:t>
            </a:r>
            <a:r>
              <a:rPr lang="es-CO" sz="1200" dirty="0"/>
              <a:t>();</a:t>
            </a:r>
          </a:p>
          <a:p>
            <a:r>
              <a:rPr lang="es-CO" sz="1200" dirty="0"/>
              <a:t>            textBox15.Text = </a:t>
            </a:r>
            <a:r>
              <a:rPr lang="es-CO" sz="1200" dirty="0" err="1"/>
              <a:t>matrixrta</a:t>
            </a:r>
            <a:r>
              <a:rPr lang="es-CO" sz="1200" dirty="0"/>
              <a:t>[0, 2].</a:t>
            </a:r>
            <a:r>
              <a:rPr lang="es-CO" sz="1200" dirty="0" err="1"/>
              <a:t>ToString</a:t>
            </a:r>
            <a:r>
              <a:rPr lang="es-CO" sz="1200" dirty="0"/>
              <a:t>();</a:t>
            </a:r>
          </a:p>
          <a:p>
            <a:r>
              <a:rPr lang="es-CO" sz="1200" dirty="0"/>
              <a:t>            textBox16.Text = </a:t>
            </a:r>
            <a:r>
              <a:rPr lang="es-CO" sz="1200" dirty="0" err="1"/>
              <a:t>matrixrta</a:t>
            </a:r>
            <a:r>
              <a:rPr lang="es-CO" sz="1200" dirty="0"/>
              <a:t>[1, 0].</a:t>
            </a:r>
            <a:r>
              <a:rPr lang="es-CO" sz="1200" dirty="0" err="1"/>
              <a:t>ToString</a:t>
            </a:r>
            <a:r>
              <a:rPr lang="es-CO" sz="1200" dirty="0"/>
              <a:t>();</a:t>
            </a:r>
          </a:p>
          <a:p>
            <a:r>
              <a:rPr lang="es-CO" sz="1200" dirty="0"/>
              <a:t>            textBox17.Text = </a:t>
            </a:r>
            <a:r>
              <a:rPr lang="es-CO" sz="1200" dirty="0" err="1"/>
              <a:t>matrixrta</a:t>
            </a:r>
            <a:r>
              <a:rPr lang="es-CO" sz="1200" dirty="0"/>
              <a:t>[1, 1].</a:t>
            </a:r>
            <a:r>
              <a:rPr lang="es-CO" sz="1200" dirty="0" err="1"/>
              <a:t>ToString</a:t>
            </a:r>
            <a:r>
              <a:rPr lang="es-CO" sz="1200" dirty="0"/>
              <a:t>();</a:t>
            </a:r>
          </a:p>
          <a:p>
            <a:r>
              <a:rPr lang="es-CO" sz="1200" dirty="0"/>
              <a:t>            textBox18.Text = </a:t>
            </a:r>
            <a:r>
              <a:rPr lang="es-CO" sz="1200" dirty="0" err="1"/>
              <a:t>matrixrta</a:t>
            </a:r>
            <a:r>
              <a:rPr lang="es-CO" sz="1200" dirty="0"/>
              <a:t>[1, 2].</a:t>
            </a:r>
            <a:r>
              <a:rPr lang="es-CO" sz="1200" dirty="0" err="1"/>
              <a:t>ToString</a:t>
            </a:r>
            <a:r>
              <a:rPr lang="es-CO" sz="1200" dirty="0"/>
              <a:t>();</a:t>
            </a:r>
          </a:p>
          <a:p>
            <a:r>
              <a:rPr lang="es-CO" sz="1200" dirty="0"/>
              <a:t>            textBox19.Text = </a:t>
            </a:r>
            <a:r>
              <a:rPr lang="es-CO" sz="1200" dirty="0" err="1"/>
              <a:t>matrixrta</a:t>
            </a:r>
            <a:r>
              <a:rPr lang="es-CO" sz="1200" dirty="0"/>
              <a:t>[2, 0].</a:t>
            </a:r>
            <a:r>
              <a:rPr lang="es-CO" sz="1200" dirty="0" err="1"/>
              <a:t>ToString</a:t>
            </a:r>
            <a:r>
              <a:rPr lang="es-CO" sz="1200" dirty="0"/>
              <a:t>();</a:t>
            </a:r>
          </a:p>
          <a:p>
            <a:r>
              <a:rPr lang="es-CO" sz="1200" dirty="0"/>
              <a:t>            textBox20.Text = </a:t>
            </a:r>
            <a:r>
              <a:rPr lang="es-CO" sz="1200" dirty="0" err="1"/>
              <a:t>matrixrta</a:t>
            </a:r>
            <a:r>
              <a:rPr lang="es-CO" sz="1200" dirty="0"/>
              <a:t>[2, 1].</a:t>
            </a:r>
            <a:r>
              <a:rPr lang="es-CO" sz="1200" dirty="0" err="1"/>
              <a:t>ToString</a:t>
            </a:r>
            <a:r>
              <a:rPr lang="es-CO" sz="1200" dirty="0"/>
              <a:t>();</a:t>
            </a:r>
          </a:p>
          <a:p>
            <a:r>
              <a:rPr lang="es-CO" sz="1200" dirty="0"/>
              <a:t>            textBox21.Text = </a:t>
            </a:r>
            <a:r>
              <a:rPr lang="es-CO" sz="1200" dirty="0" err="1"/>
              <a:t>matrixrta</a:t>
            </a:r>
            <a:r>
              <a:rPr lang="es-CO" sz="1200" dirty="0"/>
              <a:t>[2, 2].</a:t>
            </a:r>
            <a:r>
              <a:rPr lang="es-CO" sz="1200" dirty="0" err="1"/>
              <a:t>ToString</a:t>
            </a:r>
            <a:r>
              <a:rPr lang="es-CO" sz="1200" dirty="0"/>
              <a:t>();</a:t>
            </a:r>
            <a:endParaRPr lang="es-CO" sz="1200" dirty="0"/>
          </a:p>
        </p:txBody>
      </p:sp>
    </p:spTree>
    <p:extLst>
      <p:ext uri="{BB962C8B-B14F-4D97-AF65-F5344CB8AC3E}">
        <p14:creationId xmlns:p14="http://schemas.microsoft.com/office/powerpoint/2010/main" val="4043090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pic>
        <p:nvPicPr>
          <p:cNvPr id="4" name="Marcador de contenido 3"/>
          <p:cNvPicPr>
            <a:picLocks noGrp="1" noChangeAspect="1"/>
          </p:cNvPicPr>
          <p:nvPr>
            <p:ph idx="1"/>
          </p:nvPr>
        </p:nvPicPr>
        <p:blipFill>
          <a:blip r:embed="rId2"/>
          <a:stretch>
            <a:fillRect/>
          </a:stretch>
        </p:blipFill>
        <p:spPr>
          <a:xfrm>
            <a:off x="430033" y="2276872"/>
            <a:ext cx="8229600" cy="3088475"/>
          </a:xfrm>
          <a:prstGeom prst="rect">
            <a:avLst/>
          </a:prstGeom>
        </p:spPr>
      </p:pic>
    </p:spTree>
    <p:extLst>
      <p:ext uri="{BB962C8B-B14F-4D97-AF65-F5344CB8AC3E}">
        <p14:creationId xmlns:p14="http://schemas.microsoft.com/office/powerpoint/2010/main" val="1664307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lnSpcReduction="10000"/>
          </a:bodyPr>
          <a:lstStyle/>
          <a:p>
            <a:r>
              <a:rPr lang="es-ES" dirty="0"/>
              <a:t>Una colección de datos, es una clase que nos permite agrupar un conjunto de objetos en uno solo, brindándonos la posibilidad de agregar, consultar, modificar y eliminar objetos de la colección. </a:t>
            </a:r>
            <a:r>
              <a:rPr lang="es-ES" dirty="0" smtClean="0"/>
              <a:t/>
            </a:r>
            <a:br>
              <a:rPr lang="es-ES" dirty="0" smtClean="0"/>
            </a:br>
            <a:r>
              <a:rPr lang="es-ES" dirty="0"/>
              <a:t>Manejar en este caso 35 alumnos cada uno por separado no es muy practico ya que se necesitarían muchas líneas de código para realzar alguna operación sobre todos los alumnos.</a:t>
            </a:r>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77500" lnSpcReduction="20000"/>
          </a:bodyPr>
          <a:lstStyle/>
          <a:p>
            <a:r>
              <a:rPr lang="es-ES" dirty="0"/>
              <a:t>La colección mas básica que se puede utilizar es el </a:t>
            </a:r>
            <a:r>
              <a:rPr lang="es-ES" dirty="0" err="1"/>
              <a:t>Array</a:t>
            </a:r>
            <a:r>
              <a:rPr lang="es-ES" dirty="0"/>
              <a:t> (Arreglo o Vector). Consiste en un objeto con tamaño fijo al que podemos agregar otros objetos. En general, la sintaxis a utilizar es la siguiente.</a:t>
            </a:r>
          </a:p>
          <a:p>
            <a:r>
              <a:rPr lang="es-ES" dirty="0"/>
              <a:t>Tipo de dato [] identificador=new Tipo de dato [longitud fija];</a:t>
            </a:r>
          </a:p>
          <a:p>
            <a:r>
              <a:rPr lang="es-ES" dirty="0"/>
              <a:t>Por ejemplo si queremos crear un vector de enteros de 10 posiciones:</a:t>
            </a:r>
          </a:p>
          <a:p>
            <a:r>
              <a:rPr lang="es-ES" dirty="0" err="1"/>
              <a:t>int</a:t>
            </a:r>
            <a:r>
              <a:rPr lang="es-ES" dirty="0"/>
              <a:t> [] vector=new </a:t>
            </a:r>
            <a:r>
              <a:rPr lang="es-ES" dirty="0" err="1"/>
              <a:t>int</a:t>
            </a:r>
            <a:r>
              <a:rPr lang="es-ES" dirty="0"/>
              <a:t>[10];</a:t>
            </a:r>
          </a:p>
          <a:p>
            <a:r>
              <a:rPr lang="es-ES" dirty="0"/>
              <a:t>Para el caso especifico de nuestro ejemplo, tendríamos que crear un vector de Alumnos para almacenar un total de 35 alumnos.</a:t>
            </a:r>
          </a:p>
          <a:p>
            <a:r>
              <a:rPr lang="es-ES" dirty="0"/>
              <a:t>Alumno </a:t>
            </a:r>
            <a:r>
              <a:rPr lang="es-ES" dirty="0" err="1"/>
              <a:t>listaAlumnos</a:t>
            </a:r>
            <a:r>
              <a:rPr lang="es-ES" dirty="0"/>
              <a:t>=new Alumno[35];</a:t>
            </a:r>
          </a:p>
          <a:p>
            <a:endParaRPr lang="es-ES" dirty="0"/>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62500" lnSpcReduction="20000"/>
          </a:bodyPr>
          <a:lstStyle/>
          <a:p>
            <a:r>
              <a:rPr lang="es-ES" dirty="0"/>
              <a:t>Luego de crear el vector de alumnos, procedemos a llenar la colección con los datos que contendrá. Los vectores utilizan índices para tener acceso a los objetos que contiene. Hay que tener presente que los índices de los vectores son basados en cero, es decir, que siempre el primer elemento tendrá un índice de 0 y no de 1.</a:t>
            </a:r>
          </a:p>
          <a:p>
            <a:r>
              <a:rPr lang="es-ES" dirty="0"/>
              <a:t>Así, si queremos almacenar en la primera posición del vector el alumno a1, haríamos lo siguiente.</a:t>
            </a:r>
          </a:p>
          <a:p>
            <a:r>
              <a:rPr lang="es-ES" dirty="0" err="1"/>
              <a:t>listaAlumno</a:t>
            </a:r>
            <a:r>
              <a:rPr lang="es-ES" dirty="0"/>
              <a:t>[0]=a1;</a:t>
            </a:r>
          </a:p>
          <a:p>
            <a:r>
              <a:rPr lang="es-ES" dirty="0"/>
              <a:t>Y así sucesivamente.</a:t>
            </a:r>
          </a:p>
          <a:p>
            <a:r>
              <a:rPr lang="es-ES" dirty="0" err="1"/>
              <a:t>listaAlumno</a:t>
            </a:r>
            <a:r>
              <a:rPr lang="es-ES" dirty="0"/>
              <a:t>[0]=a1;  </a:t>
            </a:r>
            <a:br>
              <a:rPr lang="es-ES" dirty="0"/>
            </a:br>
            <a:r>
              <a:rPr lang="es-ES" dirty="0" err="1"/>
              <a:t>listaAlumno</a:t>
            </a:r>
            <a:r>
              <a:rPr lang="es-ES" dirty="0"/>
              <a:t>[1]=a2;  </a:t>
            </a:r>
            <a:br>
              <a:rPr lang="es-ES" dirty="0"/>
            </a:br>
            <a:r>
              <a:rPr lang="es-ES" dirty="0" err="1"/>
              <a:t>listaAlumno</a:t>
            </a:r>
            <a:r>
              <a:rPr lang="es-ES" dirty="0"/>
              <a:t>[2]=a3;  </a:t>
            </a:r>
            <a:br>
              <a:rPr lang="es-ES" dirty="0"/>
            </a:br>
            <a:r>
              <a:rPr lang="es-ES" dirty="0"/>
              <a:t>. </a:t>
            </a:r>
            <a:br>
              <a:rPr lang="es-ES" dirty="0"/>
            </a:br>
            <a:r>
              <a:rPr lang="es-ES" dirty="0"/>
              <a:t>. </a:t>
            </a:r>
            <a:br>
              <a:rPr lang="es-ES" dirty="0"/>
            </a:br>
            <a:r>
              <a:rPr lang="es-ES" dirty="0"/>
              <a:t>. </a:t>
            </a:r>
            <a:br>
              <a:rPr lang="es-ES" dirty="0"/>
            </a:br>
            <a:r>
              <a:rPr lang="es-ES" dirty="0" err="1"/>
              <a:t>listaAlumno</a:t>
            </a:r>
            <a:r>
              <a:rPr lang="es-ES" dirty="0"/>
              <a:t>[34]=a35;</a:t>
            </a:r>
          </a:p>
          <a:p>
            <a:endParaRPr lang="es-ES" dirty="0"/>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70000" lnSpcReduction="20000"/>
          </a:bodyPr>
          <a:lstStyle/>
          <a:p>
            <a:r>
              <a:rPr lang="es-ES" dirty="0"/>
              <a:t>De esta manera, el método que se encarga de marcar que todos los alumnos asistieron a clase, quedaría así:</a:t>
            </a:r>
          </a:p>
          <a:p>
            <a:r>
              <a:rPr lang="es-ES" dirty="0" err="1"/>
              <a:t>public</a:t>
            </a:r>
            <a:r>
              <a:rPr lang="es-ES" dirty="0"/>
              <a:t> </a:t>
            </a:r>
            <a:r>
              <a:rPr lang="es-ES" dirty="0" err="1"/>
              <a:t>void</a:t>
            </a:r>
            <a:r>
              <a:rPr lang="es-ES" dirty="0"/>
              <a:t> </a:t>
            </a:r>
            <a:r>
              <a:rPr lang="es-ES" dirty="0" err="1"/>
              <a:t>marcarAsistencia</a:t>
            </a:r>
            <a:r>
              <a:rPr lang="es-ES" dirty="0"/>
              <a:t>(Alumno[] lista) </a:t>
            </a:r>
            <a:br>
              <a:rPr lang="es-ES" dirty="0"/>
            </a:br>
            <a:r>
              <a:rPr lang="es-ES" dirty="0"/>
              <a:t>{ </a:t>
            </a:r>
            <a:br>
              <a:rPr lang="es-ES" dirty="0"/>
            </a:br>
            <a:r>
              <a:rPr lang="es-ES" dirty="0"/>
              <a:t>}</a:t>
            </a:r>
          </a:p>
          <a:p>
            <a:r>
              <a:rPr lang="es-ES" dirty="0"/>
              <a:t>La verdad es que el método nos a quedado mucho mas legible, sin embargo, la escalabilidad de nuestro código sigue siendo pobre porque si el numero de alumnos varia toca modificar la sentencia de creación del vector y su respectiva asignación del valor.</a:t>
            </a:r>
          </a:p>
          <a:p>
            <a:r>
              <a:rPr lang="es-ES" dirty="0"/>
              <a:t>Por esta razón, existen diferentes tipos de colecciones que permiten un mejor manejo de datos según sea necesario en nuestra aplicación. Estas las comentare en un próximo post y basándome en el lenguaje C#.NET</a:t>
            </a:r>
          </a:p>
          <a:p>
            <a:endParaRPr lang="es-ES" dirty="0"/>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normAutofit fontScale="55000" lnSpcReduction="20000"/>
          </a:bodyPr>
          <a:lstStyle/>
          <a:p>
            <a:r>
              <a:rPr lang="es-ES" dirty="0"/>
              <a:t>Supongamos que en la aplicación se da la posibilidad de marcar la asistencia o no asistencia de un alumno a la clase. Adicionalmente tenemos un método que recibirá como parámetro la lista entera de los alumnos y los marcara a todos como si hubieran asistido a clase ( Algo practico para el encargado de registrar dicha información). </a:t>
            </a:r>
            <a:br>
              <a:rPr lang="es-ES" dirty="0"/>
            </a:br>
            <a:r>
              <a:rPr lang="es-ES" dirty="0"/>
              <a:t>Si tratamos a cada alumno por separado, tendríamos los dos siguientes problemas:</a:t>
            </a:r>
          </a:p>
          <a:p>
            <a:r>
              <a:rPr lang="es-ES" dirty="0"/>
              <a:t>Tendríamos que codificar una lista enorme de parámetros para el método (Un total de 35 parámetros, todos de tipo "Alumno"). Esto seria bastante tedioso de codificar y luego de leer.</a:t>
            </a:r>
          </a:p>
          <a:p>
            <a:r>
              <a:rPr lang="es-ES" dirty="0"/>
              <a:t>El método seria algo como esto.</a:t>
            </a:r>
          </a:p>
          <a:p>
            <a:r>
              <a:rPr lang="es-ES" dirty="0" err="1"/>
              <a:t>public</a:t>
            </a:r>
            <a:r>
              <a:rPr lang="es-ES" dirty="0"/>
              <a:t> </a:t>
            </a:r>
            <a:r>
              <a:rPr lang="es-ES" dirty="0" err="1"/>
              <a:t>void</a:t>
            </a:r>
            <a:r>
              <a:rPr lang="es-ES" dirty="0"/>
              <a:t> </a:t>
            </a:r>
            <a:r>
              <a:rPr lang="es-ES" dirty="0" err="1"/>
              <a:t>marcarAsistencia</a:t>
            </a:r>
            <a:r>
              <a:rPr lang="es-ES" dirty="0"/>
              <a:t>(Alumno a1, Alumno a2, ………,Alumno a35) </a:t>
            </a:r>
            <a:br>
              <a:rPr lang="es-ES" dirty="0"/>
            </a:br>
            <a:r>
              <a:rPr lang="es-ES" dirty="0"/>
              <a:t>{ </a:t>
            </a:r>
            <a:br>
              <a:rPr lang="es-ES" dirty="0"/>
            </a:br>
            <a:r>
              <a:rPr lang="es-ES" dirty="0"/>
              <a:t>}</a:t>
            </a:r>
          </a:p>
          <a:p>
            <a:r>
              <a:rPr lang="es-ES" dirty="0"/>
              <a:t>Si por algún motivo el numero de estudiantes varia, tendríamos que modificar el código fuente para que el método reciba el numero de parámetros correcto, lo cual haría nuestra aplicación poco escalable (</a:t>
            </a:r>
            <a:r>
              <a:rPr lang="es-ES" dirty="0" err="1"/>
              <a:t>evolucionable</a:t>
            </a:r>
            <a:r>
              <a:rPr lang="es-ES" dirty="0"/>
              <a:t>).</a:t>
            </a:r>
          </a:p>
          <a:p>
            <a:endParaRPr lang="es-ES" dirty="0"/>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lstStyle/>
          <a:p>
            <a:r>
              <a:rPr lang="es-ES" dirty="0" smtClean="0"/>
              <a:t>Las </a:t>
            </a:r>
            <a:r>
              <a:rPr lang="es-ES" dirty="0"/>
              <a:t>colecciones de datos son algunas de las herramientas mas utilizadas a la hora de desarrollar una aplicación ya que nos permiten manipular información en memoria de una manera fácil y flexible.</a:t>
            </a:r>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COLECCIONES DE DATOS</a:t>
            </a:r>
            <a:endParaRPr lang="es-ES" dirty="0"/>
          </a:p>
        </p:txBody>
      </p:sp>
      <p:sp>
        <p:nvSpPr>
          <p:cNvPr id="3" name="2 Marcador de contenido"/>
          <p:cNvSpPr>
            <a:spLocks noGrp="1"/>
          </p:cNvSpPr>
          <p:nvPr>
            <p:ph idx="1"/>
          </p:nvPr>
        </p:nvSpPr>
        <p:spPr/>
        <p:txBody>
          <a:bodyPr/>
          <a:lstStyle/>
          <a:p>
            <a:r>
              <a:rPr lang="es-ES" dirty="0"/>
              <a:t>La plataforma .NET ofrece una gran variedad de colecciones que debemos conocer y saber utilizar para emplear la mas indicada en nuestras aplicaciones y obtener así el mejor rendimiento posible tanto en procesamiento como en manejo de memoria. A continuación se explican algunas de las colecciones incluidas en el lenguaje C#.NET.</a:t>
            </a:r>
          </a:p>
        </p:txBody>
      </p:sp>
      <p:sp>
        <p:nvSpPr>
          <p:cNvPr id="4" name="3 Rectángulo"/>
          <p:cNvSpPr/>
          <p:nvPr/>
        </p:nvSpPr>
        <p:spPr>
          <a:xfrm>
            <a:off x="0" y="1142984"/>
            <a:ext cx="9144000"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1966</Words>
  <Application>Microsoft Office PowerPoint</Application>
  <PresentationFormat>Presentación en pantalla (4:3)</PresentationFormat>
  <Paragraphs>196</Paragraphs>
  <Slides>26</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26</vt:i4>
      </vt:variant>
    </vt:vector>
  </HeadingPairs>
  <TitlesOfParts>
    <vt:vector size="29" baseType="lpstr">
      <vt:lpstr>Arial</vt:lpstr>
      <vt:lpstr>Calibri</vt:lpstr>
      <vt:lpstr>Tema de Office</vt:lpstr>
      <vt:lpstr>ARREGLOS(COLECCIONES DE DATOS) DE DATOS EN C#  </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COLECCIONES DE DATOS</vt:lpstr>
      <vt:lpstr>Suma de matrices </vt:lpstr>
      <vt:lpstr>Suma de matrices </vt:lpstr>
      <vt:lpstr>Multiplicación de matrices</vt:lpstr>
      <vt:lpstr>Multiplicación de matrices</vt:lpstr>
      <vt:lpstr>Multiplicación de matrices</vt:lpstr>
      <vt:lpstr>Presentación de PowerPoint</vt:lpstr>
    </vt:vector>
  </TitlesOfParts>
  <Company>ud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ARREGLOS(COLECCIONES DE DATOS) DE DATOS EN C#</dc:title>
  <dc:creator>egv</dc:creator>
  <cp:lastModifiedBy>Ernesto</cp:lastModifiedBy>
  <cp:revision>32</cp:revision>
  <dcterms:created xsi:type="dcterms:W3CDTF">2011-12-06T12:11:43Z</dcterms:created>
  <dcterms:modified xsi:type="dcterms:W3CDTF">2022-03-22T21:20:37Z</dcterms:modified>
</cp:coreProperties>
</file>