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6" d="100"/>
          <a:sy n="76" d="100"/>
        </p:scale>
        <p:origin x="-6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4964FC6-3A41-4CCA-9203-4AE9A7C21F1E}" type="datetimeFigureOut">
              <a:rPr lang="es-ES" smtClean="0"/>
              <a:t>23/01/2012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698741-A3A9-49F2-9C72-75B754593BDE}"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4964FC6-3A41-4CCA-9203-4AE9A7C21F1E}" type="datetimeFigureOut">
              <a:rPr lang="es-ES" smtClean="0"/>
              <a:t>23/01/2012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698741-A3A9-49F2-9C72-75B754593BD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4964FC6-3A41-4CCA-9203-4AE9A7C21F1E}" type="datetimeFigureOut">
              <a:rPr lang="es-ES" smtClean="0"/>
              <a:t>23/01/2012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698741-A3A9-49F2-9C72-75B754593BD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4964FC6-3A41-4CCA-9203-4AE9A7C21F1E}" type="datetimeFigureOut">
              <a:rPr lang="es-ES" smtClean="0"/>
              <a:t>23/01/2012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698741-A3A9-49F2-9C72-75B754593BDE}"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4964FC6-3A41-4CCA-9203-4AE9A7C21F1E}" type="datetimeFigureOut">
              <a:rPr lang="es-ES" smtClean="0"/>
              <a:t>23/01/2012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698741-A3A9-49F2-9C72-75B754593BDE}"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4964FC6-3A41-4CCA-9203-4AE9A7C21F1E}" type="datetimeFigureOut">
              <a:rPr lang="es-ES" smtClean="0"/>
              <a:t>23/01/2012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6698741-A3A9-49F2-9C72-75B754593BDE}"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4964FC6-3A41-4CCA-9203-4AE9A7C21F1E}" type="datetimeFigureOut">
              <a:rPr lang="es-ES" smtClean="0"/>
              <a:t>23/01/2012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6698741-A3A9-49F2-9C72-75B754593BDE}"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4964FC6-3A41-4CCA-9203-4AE9A7C21F1E}" type="datetimeFigureOut">
              <a:rPr lang="es-ES" smtClean="0"/>
              <a:t>23/01/2012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6698741-A3A9-49F2-9C72-75B754593BD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964FC6-3A41-4CCA-9203-4AE9A7C21F1E}" type="datetimeFigureOut">
              <a:rPr lang="es-ES" smtClean="0"/>
              <a:t>23/01/2012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6698741-A3A9-49F2-9C72-75B754593BD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4964FC6-3A41-4CCA-9203-4AE9A7C21F1E}" type="datetimeFigureOut">
              <a:rPr lang="es-ES" smtClean="0"/>
              <a:t>23/01/2012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6698741-A3A9-49F2-9C72-75B754593BDE}"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4964FC6-3A41-4CCA-9203-4AE9A7C21F1E}" type="datetimeFigureOut">
              <a:rPr lang="es-ES" smtClean="0"/>
              <a:t>23/01/2012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6698741-A3A9-49F2-9C72-75B754593BDE}"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64FC6-3A41-4CCA-9203-4AE9A7C21F1E}" type="datetimeFigureOut">
              <a:rPr lang="es-ES" smtClean="0"/>
              <a:t>23/01/2012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98741-A3A9-49F2-9C72-75B754593BDE}"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msdn.microsoft.com/es-es/library/system.overflowexception.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msdn.microsoft.com/es-es/library/system.int32.aspx" TargetMode="External"/><Relationship Id="rId13" Type="http://schemas.openxmlformats.org/officeDocument/2006/relationships/hyperlink" Target="http://msdn.microsoft.com/es-es/library/system.single.aspx" TargetMode="External"/><Relationship Id="rId18" Type="http://schemas.openxmlformats.org/officeDocument/2006/relationships/hyperlink" Target="http://msdn.microsoft.com/es-es/library/f4a76a1x.aspx" TargetMode="External"/><Relationship Id="rId3" Type="http://schemas.openxmlformats.org/officeDocument/2006/relationships/hyperlink" Target="http://msdn.microsoft.com/es-es/library/system.boolean.aspx" TargetMode="External"/><Relationship Id="rId7" Type="http://schemas.openxmlformats.org/officeDocument/2006/relationships/hyperlink" Target="http://msdn.microsoft.com/es-es/library/system.int16.aspx" TargetMode="External"/><Relationship Id="rId12" Type="http://schemas.openxmlformats.org/officeDocument/2006/relationships/hyperlink" Target="http://msdn.microsoft.com/es-es/library/system.uint64.aspx" TargetMode="External"/><Relationship Id="rId17" Type="http://schemas.openxmlformats.org/officeDocument/2006/relationships/hyperlink" Target="http://msdn.microsoft.com/es-es/library/system.string.aspx" TargetMode="External"/><Relationship Id="rId2" Type="http://schemas.openxmlformats.org/officeDocument/2006/relationships/hyperlink" Target="http://msdn.microsoft.com/es-es/library/system.aspx" TargetMode="External"/><Relationship Id="rId16" Type="http://schemas.openxmlformats.org/officeDocument/2006/relationships/hyperlink" Target="http://msdn.microsoft.com/es-es/library/system.datetime.aspx" TargetMode="External"/><Relationship Id="rId1" Type="http://schemas.openxmlformats.org/officeDocument/2006/relationships/slideLayout" Target="../slideLayouts/slideLayout2.xml"/><Relationship Id="rId6" Type="http://schemas.openxmlformats.org/officeDocument/2006/relationships/hyperlink" Target="http://msdn.microsoft.com/es-es/library/system.byte.aspx" TargetMode="External"/><Relationship Id="rId11" Type="http://schemas.openxmlformats.org/officeDocument/2006/relationships/hyperlink" Target="http://msdn.microsoft.com/es-es/library/system.uint32.aspx" TargetMode="External"/><Relationship Id="rId5" Type="http://schemas.openxmlformats.org/officeDocument/2006/relationships/hyperlink" Target="http://msdn.microsoft.com/es-es/library/system.sbyte.aspx" TargetMode="External"/><Relationship Id="rId15" Type="http://schemas.openxmlformats.org/officeDocument/2006/relationships/hyperlink" Target="http://msdn.microsoft.com/es-es/library/system.decimal.aspx" TargetMode="External"/><Relationship Id="rId10" Type="http://schemas.openxmlformats.org/officeDocument/2006/relationships/hyperlink" Target="http://msdn.microsoft.com/es-es/library/system.uint16.aspx" TargetMode="External"/><Relationship Id="rId4" Type="http://schemas.openxmlformats.org/officeDocument/2006/relationships/hyperlink" Target="http://msdn.microsoft.com/es-es/library/system.char.aspx" TargetMode="External"/><Relationship Id="rId9" Type="http://schemas.openxmlformats.org/officeDocument/2006/relationships/hyperlink" Target="http://msdn.microsoft.com/es-es/library/system.int64.aspx" TargetMode="External"/><Relationship Id="rId14" Type="http://schemas.openxmlformats.org/officeDocument/2006/relationships/hyperlink" Target="http://msdn.microsoft.com/es-es/library/system.double.asp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msdn.microsoft.com/es-es/library/system.datetime.aspx" TargetMode="External"/><Relationship Id="rId3" Type="http://schemas.openxmlformats.org/officeDocument/2006/relationships/hyperlink" Target="http://msdn.microsoft.com/es-es/library/system.char.aspx" TargetMode="External"/><Relationship Id="rId7" Type="http://schemas.openxmlformats.org/officeDocument/2006/relationships/hyperlink" Target="http://msdn.microsoft.com/es-es/library/system.decimal.aspx" TargetMode="External"/><Relationship Id="rId2" Type="http://schemas.openxmlformats.org/officeDocument/2006/relationships/hyperlink" Target="http://msdn.microsoft.com/es-es/library/system.invalidcastexception.aspx" TargetMode="External"/><Relationship Id="rId1" Type="http://schemas.openxmlformats.org/officeDocument/2006/relationships/slideLayout" Target="../slideLayouts/slideLayout2.xml"/><Relationship Id="rId6" Type="http://schemas.openxmlformats.org/officeDocument/2006/relationships/hyperlink" Target="http://msdn.microsoft.com/es-es/library/system.double.aspx" TargetMode="External"/><Relationship Id="rId5" Type="http://schemas.openxmlformats.org/officeDocument/2006/relationships/hyperlink" Target="http://msdn.microsoft.com/es-es/library/system.single.aspx" TargetMode="External"/><Relationship Id="rId4" Type="http://schemas.openxmlformats.org/officeDocument/2006/relationships/hyperlink" Target="http://msdn.microsoft.com/es-es/library/system.boolean.aspx" TargetMode="External"/><Relationship Id="rId9" Type="http://schemas.openxmlformats.org/officeDocument/2006/relationships/hyperlink" Target="http://msdn.microsoft.com/es-es/library/system.string.asp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msdn.microsoft.com/es-es/library/system.int32.aspx" TargetMode="External"/><Relationship Id="rId2" Type="http://schemas.openxmlformats.org/officeDocument/2006/relationships/hyperlink" Target="http://msdn.microsoft.com/es-es/library/system.overflowexception.aspx" TargetMode="External"/><Relationship Id="rId1" Type="http://schemas.openxmlformats.org/officeDocument/2006/relationships/slideLayout" Target="../slideLayouts/slideLayout2.xml"/><Relationship Id="rId6" Type="http://schemas.openxmlformats.org/officeDocument/2006/relationships/hyperlink" Target="http://msdn.microsoft.com/es-es/library/system.single.aspx" TargetMode="External"/><Relationship Id="rId5" Type="http://schemas.openxmlformats.org/officeDocument/2006/relationships/hyperlink" Target="http://msdn.microsoft.com/es-es/library/system.double.aspx" TargetMode="External"/><Relationship Id="rId4" Type="http://schemas.openxmlformats.org/officeDocument/2006/relationships/hyperlink" Target="http://msdn.microsoft.com/es-es/library/system.byte.aspx"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sdn.microsoft.com/es-es/library/system.bitconverter.aspx" TargetMode="External"/><Relationship Id="rId2" Type="http://schemas.openxmlformats.org/officeDocument/2006/relationships/hyperlink" Target="http://msdn.microsoft.com/es-es/library/system.datetime.aspx" TargetMode="External"/><Relationship Id="rId1" Type="http://schemas.openxmlformats.org/officeDocument/2006/relationships/slideLayout" Target="../slideLayouts/slideLayout2.xml"/><Relationship Id="rId5" Type="http://schemas.openxmlformats.org/officeDocument/2006/relationships/hyperlink" Target="http://msdn.microsoft.com/es-es/library/system.int32.parse.aspx" TargetMode="External"/><Relationship Id="rId4" Type="http://schemas.openxmlformats.org/officeDocument/2006/relationships/hyperlink" Target="http://msdn.microsoft.com/es-es/library/system.convert.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i.msdn.microsoft.com/Global/Images/clear.gif"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a:t>Conversiones de tipos en C#</a:t>
            </a:r>
            <a:br>
              <a:rPr lang="es-ES" b="1" dirty="0"/>
            </a:br>
            <a:endParaRPr lang="es-ES" dirty="0"/>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Tabla de conversiones numéricas explícitas (Referencia de C#)</a:t>
            </a:r>
            <a:r>
              <a:rPr lang="es-ES" dirty="0"/>
              <a:t/>
            </a:r>
            <a:br>
              <a:rPr lang="es-ES" dirty="0"/>
            </a:br>
            <a:endParaRPr lang="es-ES" dirty="0"/>
          </a:p>
        </p:txBody>
      </p:sp>
      <p:pic>
        <p:nvPicPr>
          <p:cNvPr id="22530" name="Picture 2"/>
          <p:cNvPicPr>
            <a:picLocks noGrp="1" noChangeAspect="1" noChangeArrowheads="1"/>
          </p:cNvPicPr>
          <p:nvPr>
            <p:ph idx="1"/>
          </p:nvPr>
        </p:nvPicPr>
        <p:blipFill>
          <a:blip r:embed="rId2"/>
          <a:srcRect/>
          <a:stretch>
            <a:fillRect/>
          </a:stretch>
        </p:blipFill>
        <p:spPr bwMode="auto">
          <a:xfrm>
            <a:off x="857224" y="1571612"/>
            <a:ext cx="6617916" cy="452596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Conversiones explícitas</a:t>
            </a:r>
            <a:endParaRPr lang="es-ES" dirty="0"/>
          </a:p>
        </p:txBody>
      </p:sp>
      <p:sp>
        <p:nvSpPr>
          <p:cNvPr id="3" name="2 Marcador de contenido"/>
          <p:cNvSpPr>
            <a:spLocks noGrp="1"/>
          </p:cNvSpPr>
          <p:nvPr>
            <p:ph idx="1"/>
          </p:nvPr>
        </p:nvSpPr>
        <p:spPr/>
        <p:txBody>
          <a:bodyPr>
            <a:normAutofit fontScale="70000" lnSpcReduction="20000"/>
          </a:bodyPr>
          <a:lstStyle/>
          <a:p>
            <a:pPr lvl="0" fontAlgn="t"/>
            <a:r>
              <a:rPr lang="es-ES" dirty="0" smtClean="0"/>
              <a:t>Las </a:t>
            </a:r>
            <a:r>
              <a:rPr lang="es-ES" dirty="0"/>
              <a:t>conversiones numéricas explícitas pueden producir pérdida de precisión o provocar excepciones.</a:t>
            </a:r>
          </a:p>
          <a:p>
            <a:pPr lvl="0" fontAlgn="t"/>
            <a:r>
              <a:rPr lang="es-ES" dirty="0"/>
              <a:t>Cuando se convierte un valor </a:t>
            </a:r>
            <a:r>
              <a:rPr lang="es-ES" b="1" dirty="0"/>
              <a:t>decimal</a:t>
            </a:r>
            <a:r>
              <a:rPr lang="es-ES" dirty="0"/>
              <a:t> en un tipo integral, este valor se redondea hacia cero al valor entero más próximo. Si el valor entero resultante queda fuera del intervalo del tipo de destino, se produce una excepción </a:t>
            </a:r>
            <a:r>
              <a:rPr lang="es-ES" dirty="0" err="1">
                <a:hlinkClick r:id="rId2"/>
              </a:rPr>
              <a:t>OverflowException</a:t>
            </a:r>
            <a:r>
              <a:rPr lang="es-ES" dirty="0"/>
              <a:t>.</a:t>
            </a:r>
          </a:p>
          <a:p>
            <a:pPr lvl="0" fontAlgn="t"/>
            <a:r>
              <a:rPr lang="es-ES" dirty="0"/>
              <a:t>Cuando se convierte un valor </a:t>
            </a:r>
            <a:r>
              <a:rPr lang="es-ES" b="1" dirty="0" err="1"/>
              <a:t>double</a:t>
            </a:r>
            <a:r>
              <a:rPr lang="es-ES" dirty="0"/>
              <a:t> o </a:t>
            </a:r>
            <a:r>
              <a:rPr lang="es-ES" b="1" dirty="0" err="1"/>
              <a:t>float</a:t>
            </a:r>
            <a:r>
              <a:rPr lang="es-ES" dirty="0"/>
              <a:t> en un tipo integral, el valor se trunca. Si el valor entero resultante queda fuera del intervalo del valor de destino, el resultado depende del contexto de comprobación de desbordamiento. </a:t>
            </a:r>
          </a:p>
          <a:p>
            <a:pPr lvl="0" fontAlgn="t"/>
            <a:r>
              <a:rPr lang="es-ES" dirty="0"/>
              <a:t>Cuando se convierte </a:t>
            </a:r>
            <a:r>
              <a:rPr lang="es-ES" b="1" dirty="0" err="1"/>
              <a:t>double</a:t>
            </a:r>
            <a:r>
              <a:rPr lang="es-ES" dirty="0"/>
              <a:t> en </a:t>
            </a:r>
            <a:r>
              <a:rPr lang="es-ES" b="1" dirty="0" err="1"/>
              <a:t>float</a:t>
            </a:r>
            <a:r>
              <a:rPr lang="es-ES" dirty="0"/>
              <a:t>, el valor </a:t>
            </a:r>
            <a:r>
              <a:rPr lang="es-ES" b="1" dirty="0" err="1"/>
              <a:t>double</a:t>
            </a:r>
            <a:r>
              <a:rPr lang="es-ES" dirty="0"/>
              <a:t> se redondea al valor </a:t>
            </a:r>
            <a:r>
              <a:rPr lang="es-ES" b="1" dirty="0" err="1"/>
              <a:t>float</a:t>
            </a:r>
            <a:r>
              <a:rPr lang="es-ES" dirty="0"/>
              <a:t> más próximo. Si el valor de tipo </a:t>
            </a:r>
            <a:r>
              <a:rPr lang="es-ES" b="1" dirty="0" err="1"/>
              <a:t>double</a:t>
            </a:r>
            <a:r>
              <a:rPr lang="es-ES" dirty="0"/>
              <a:t> es demasiado pequeño o demasiado grande para ajustarse al tipo de destino, el resultado será cero o infinito.</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Conversiones explícitas</a:t>
            </a:r>
            <a:endParaRPr lang="es-ES" dirty="0"/>
          </a:p>
        </p:txBody>
      </p:sp>
      <p:sp>
        <p:nvSpPr>
          <p:cNvPr id="3" name="2 Marcador de contenido"/>
          <p:cNvSpPr>
            <a:spLocks noGrp="1"/>
          </p:cNvSpPr>
          <p:nvPr>
            <p:ph idx="1"/>
          </p:nvPr>
        </p:nvSpPr>
        <p:spPr/>
        <p:txBody>
          <a:bodyPr>
            <a:normAutofit fontScale="77500" lnSpcReduction="20000"/>
          </a:bodyPr>
          <a:lstStyle/>
          <a:p>
            <a:pPr lvl="0" fontAlgn="t"/>
            <a:r>
              <a:rPr lang="es-ES" dirty="0"/>
              <a:t>Cuando se convierte </a:t>
            </a:r>
            <a:r>
              <a:rPr lang="es-ES" b="1" dirty="0" err="1"/>
              <a:t>float</a:t>
            </a:r>
            <a:r>
              <a:rPr lang="es-ES" dirty="0"/>
              <a:t> o </a:t>
            </a:r>
            <a:r>
              <a:rPr lang="es-ES" b="1" dirty="0" err="1"/>
              <a:t>double</a:t>
            </a:r>
            <a:r>
              <a:rPr lang="es-ES" dirty="0"/>
              <a:t> en </a:t>
            </a:r>
            <a:r>
              <a:rPr lang="es-ES" b="1" dirty="0"/>
              <a:t>decimal</a:t>
            </a:r>
            <a:r>
              <a:rPr lang="es-ES" dirty="0"/>
              <a:t>, el valor de origen se convierte en una representación </a:t>
            </a:r>
            <a:r>
              <a:rPr lang="es-ES" b="1" dirty="0"/>
              <a:t>decimal</a:t>
            </a:r>
            <a:r>
              <a:rPr lang="es-ES" dirty="0"/>
              <a:t> y se redondea al número más próximo después de la vigésimo octava posición decimal si es necesario. Según el valor de origen, se puede producir uno de los siguientes resultados:</a:t>
            </a:r>
            <a:endParaRPr lang="es-ES" sz="5400" dirty="0"/>
          </a:p>
          <a:p>
            <a:pPr lvl="1" fontAlgn="t"/>
            <a:r>
              <a:rPr lang="es-ES" dirty="0"/>
              <a:t>Si el valor de origen es demasiado pequeño para representarlo como </a:t>
            </a:r>
            <a:r>
              <a:rPr lang="es-ES" b="1" dirty="0"/>
              <a:t>decimal</a:t>
            </a:r>
            <a:r>
              <a:rPr lang="es-ES" dirty="0"/>
              <a:t>, el resultado se convierte en cero. </a:t>
            </a:r>
            <a:endParaRPr lang="es-ES" sz="4800" dirty="0"/>
          </a:p>
          <a:p>
            <a:pPr lvl="1" fontAlgn="t"/>
            <a:r>
              <a:rPr lang="es-ES" dirty="0"/>
              <a:t>Si el valor de origen es </a:t>
            </a:r>
            <a:r>
              <a:rPr lang="es-ES" dirty="0" err="1"/>
              <a:t>NaN</a:t>
            </a:r>
            <a:r>
              <a:rPr lang="es-ES" dirty="0"/>
              <a:t> (no es un número), infinito o demasiado grande para ser representado como </a:t>
            </a:r>
            <a:r>
              <a:rPr lang="es-ES" b="1" dirty="0"/>
              <a:t>decimal</a:t>
            </a:r>
            <a:r>
              <a:rPr lang="es-ES" dirty="0"/>
              <a:t>, se produce una excepción </a:t>
            </a:r>
            <a:r>
              <a:rPr lang="es-ES" b="1" dirty="0" err="1"/>
              <a:t>OverflowException</a:t>
            </a:r>
            <a:r>
              <a:rPr lang="es-ES" dirty="0"/>
              <a:t>.</a:t>
            </a:r>
            <a:endParaRPr lang="es-ES" sz="4800" dirty="0"/>
          </a:p>
          <a:p>
            <a:r>
              <a:rPr lang="es-ES" dirty="0"/>
              <a:t>Cuando se convierte </a:t>
            </a:r>
            <a:r>
              <a:rPr lang="es-ES" b="1" dirty="0"/>
              <a:t>decimal</a:t>
            </a:r>
            <a:r>
              <a:rPr lang="es-ES" dirty="0"/>
              <a:t> en </a:t>
            </a:r>
            <a:r>
              <a:rPr lang="es-ES" b="1" dirty="0" err="1"/>
              <a:t>float</a:t>
            </a:r>
            <a:r>
              <a:rPr lang="es-ES" dirty="0"/>
              <a:t> o </a:t>
            </a:r>
            <a:r>
              <a:rPr lang="es-ES" b="1" dirty="0" err="1"/>
              <a:t>double</a:t>
            </a:r>
            <a:r>
              <a:rPr lang="es-ES" dirty="0"/>
              <a:t>, el valor </a:t>
            </a:r>
            <a:r>
              <a:rPr lang="es-ES" b="1" dirty="0"/>
              <a:t>decimal</a:t>
            </a:r>
            <a:r>
              <a:rPr lang="es-ES" dirty="0"/>
              <a:t> se redondea al valor </a:t>
            </a:r>
            <a:r>
              <a:rPr lang="es-ES" b="1" dirty="0" err="1"/>
              <a:t>double</a:t>
            </a:r>
            <a:r>
              <a:rPr lang="es-ES" dirty="0"/>
              <a:t> o </a:t>
            </a:r>
            <a:r>
              <a:rPr lang="es-ES" b="1" dirty="0" err="1"/>
              <a:t>float</a:t>
            </a:r>
            <a:r>
              <a:rPr lang="es-ES" dirty="0"/>
              <a:t> más próximo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err="1"/>
              <a:t>Convert</a:t>
            </a:r>
            <a:r>
              <a:rPr lang="es-ES" b="1" dirty="0"/>
              <a:t> (Clase)</a:t>
            </a:r>
            <a:r>
              <a:rPr lang="es-ES" dirty="0"/>
              <a:t/>
            </a:r>
            <a:br>
              <a:rPr lang="es-ES" dirty="0"/>
            </a:br>
            <a:endParaRPr lang="es-ES" dirty="0"/>
          </a:p>
        </p:txBody>
      </p:sp>
      <p:sp>
        <p:nvSpPr>
          <p:cNvPr id="3" name="2 Marcador de contenido"/>
          <p:cNvSpPr>
            <a:spLocks noGrp="1"/>
          </p:cNvSpPr>
          <p:nvPr>
            <p:ph idx="1"/>
          </p:nvPr>
        </p:nvSpPr>
        <p:spPr/>
        <p:txBody>
          <a:bodyPr>
            <a:normAutofit fontScale="62500" lnSpcReduction="20000"/>
          </a:bodyPr>
          <a:lstStyle/>
          <a:p>
            <a:pPr fontAlgn="t"/>
            <a:r>
              <a:rPr lang="es-ES" dirty="0"/>
              <a:t>Convierte un tipo de datos base en otro tipo de datos base. </a:t>
            </a:r>
          </a:p>
          <a:p>
            <a:pPr fontAlgn="t"/>
            <a:r>
              <a:rPr lang="es-ES" b="1" dirty="0"/>
              <a:t>Espacio de nombres:</a:t>
            </a:r>
            <a:r>
              <a:rPr lang="es-ES" dirty="0"/>
              <a:t>  </a:t>
            </a:r>
            <a:r>
              <a:rPr lang="es-ES" dirty="0" err="1">
                <a:hlinkClick r:id="rId2"/>
              </a:rPr>
              <a:t>System</a:t>
            </a:r>
            <a:r>
              <a:rPr lang="es-ES" dirty="0"/>
              <a:t/>
            </a:r>
            <a:br>
              <a:rPr lang="es-ES" dirty="0"/>
            </a:br>
            <a:r>
              <a:rPr lang="es-ES" dirty="0"/>
              <a:t> Comentarios </a:t>
            </a:r>
          </a:p>
          <a:p>
            <a:pPr fontAlgn="t"/>
            <a:r>
              <a:rPr lang="es-ES" dirty="0"/>
              <a:t>Esta clase devuelve un tipo cuyo valor es equivalente al valor de un tipo especificado. Los tipos base que se admiten son </a:t>
            </a:r>
            <a:r>
              <a:rPr lang="es-ES" dirty="0" err="1">
                <a:hlinkClick r:id="rId3"/>
              </a:rPr>
              <a:t>Boolean</a:t>
            </a:r>
            <a:r>
              <a:rPr lang="es-ES" dirty="0"/>
              <a:t>, </a:t>
            </a:r>
            <a:r>
              <a:rPr lang="es-ES" dirty="0" err="1">
                <a:hlinkClick r:id="rId4"/>
              </a:rPr>
              <a:t>Char</a:t>
            </a:r>
            <a:r>
              <a:rPr lang="es-ES" dirty="0"/>
              <a:t>, </a:t>
            </a:r>
            <a:r>
              <a:rPr lang="es-ES" dirty="0" err="1">
                <a:hlinkClick r:id="rId5"/>
              </a:rPr>
              <a:t>SByte</a:t>
            </a:r>
            <a:r>
              <a:rPr lang="es-ES" dirty="0"/>
              <a:t>, </a:t>
            </a:r>
            <a:r>
              <a:rPr lang="es-ES" dirty="0">
                <a:hlinkClick r:id="rId6"/>
              </a:rPr>
              <a:t>Byte</a:t>
            </a:r>
            <a:r>
              <a:rPr lang="es-ES" dirty="0"/>
              <a:t>, </a:t>
            </a:r>
            <a:r>
              <a:rPr lang="es-ES" dirty="0">
                <a:hlinkClick r:id="rId7"/>
              </a:rPr>
              <a:t>Int16</a:t>
            </a:r>
            <a:r>
              <a:rPr lang="es-ES" dirty="0"/>
              <a:t>, </a:t>
            </a:r>
            <a:r>
              <a:rPr lang="es-ES" dirty="0">
                <a:hlinkClick r:id="rId8"/>
              </a:rPr>
              <a:t>Int32</a:t>
            </a:r>
            <a:r>
              <a:rPr lang="es-ES" dirty="0"/>
              <a:t>, </a:t>
            </a:r>
            <a:r>
              <a:rPr lang="es-ES" dirty="0">
                <a:hlinkClick r:id="rId9"/>
              </a:rPr>
              <a:t>Int64</a:t>
            </a:r>
            <a:r>
              <a:rPr lang="es-ES" dirty="0"/>
              <a:t>, </a:t>
            </a:r>
            <a:r>
              <a:rPr lang="es-ES" dirty="0">
                <a:hlinkClick r:id="rId10"/>
              </a:rPr>
              <a:t>UInt16</a:t>
            </a:r>
            <a:r>
              <a:rPr lang="es-ES" dirty="0"/>
              <a:t>, </a:t>
            </a:r>
            <a:r>
              <a:rPr lang="es-ES" dirty="0">
                <a:hlinkClick r:id="rId11"/>
              </a:rPr>
              <a:t>UInt32</a:t>
            </a:r>
            <a:r>
              <a:rPr lang="es-ES" dirty="0"/>
              <a:t>, </a:t>
            </a:r>
            <a:r>
              <a:rPr lang="es-ES" dirty="0">
                <a:hlinkClick r:id="rId12"/>
              </a:rPr>
              <a:t>UInt64</a:t>
            </a:r>
            <a:r>
              <a:rPr lang="es-ES" dirty="0"/>
              <a:t>, </a:t>
            </a:r>
            <a:r>
              <a:rPr lang="es-ES" dirty="0">
                <a:hlinkClick r:id="rId13"/>
              </a:rPr>
              <a:t>Single</a:t>
            </a:r>
            <a:r>
              <a:rPr lang="es-ES" dirty="0"/>
              <a:t>, </a:t>
            </a:r>
            <a:r>
              <a:rPr lang="es-ES" dirty="0" err="1">
                <a:hlinkClick r:id="rId14"/>
              </a:rPr>
              <a:t>Double</a:t>
            </a:r>
            <a:r>
              <a:rPr lang="es-ES" dirty="0"/>
              <a:t>, </a:t>
            </a:r>
            <a:r>
              <a:rPr lang="es-ES" dirty="0">
                <a:hlinkClick r:id="rId15"/>
              </a:rPr>
              <a:t>Decimal</a:t>
            </a:r>
            <a:r>
              <a:rPr lang="es-ES" dirty="0"/>
              <a:t>, </a:t>
            </a:r>
            <a:r>
              <a:rPr lang="es-ES" dirty="0" err="1">
                <a:hlinkClick r:id="rId16"/>
              </a:rPr>
              <a:t>DateTime</a:t>
            </a:r>
            <a:r>
              <a:rPr lang="es-ES" dirty="0"/>
              <a:t> y </a:t>
            </a:r>
            <a:r>
              <a:rPr lang="es-ES" dirty="0" err="1">
                <a:hlinkClick r:id="rId17"/>
              </a:rPr>
              <a:t>String</a:t>
            </a:r>
            <a:r>
              <a:rPr lang="es-ES" dirty="0"/>
              <a:t>. </a:t>
            </a:r>
          </a:p>
          <a:p>
            <a:pPr fontAlgn="t"/>
            <a:r>
              <a:rPr lang="es-ES" dirty="0"/>
              <a:t>Existe un método de conversión para convertir todos y cada uno de los tipos base en los demás tipos base. Sin embargo, la llamada real a un método de conversión determinado puede generar uno de cuatro resultados, dependiendo del valor del tipo base en tiempo de ejecución y el tipo base de destino. Estos cuatro resultados son: </a:t>
            </a:r>
          </a:p>
          <a:p>
            <a:r>
              <a:rPr lang="es-ES" dirty="0"/>
              <a:t>Ninguna conversión. Esto sucede cuando se intenta convertir un tipo en sí mismo (por ejemplo, llamando a </a:t>
            </a:r>
            <a:r>
              <a:rPr lang="es-ES" dirty="0" err="1">
                <a:hlinkClick r:id="rId18"/>
              </a:rPr>
              <a:t>Convert</a:t>
            </a:r>
            <a:r>
              <a:rPr lang="es-ES" dirty="0">
                <a:hlinkClick r:id="rId18"/>
              </a:rPr>
              <a:t>..::.ToInt32(Int32)</a:t>
            </a:r>
            <a:r>
              <a:rPr lang="es-ES" dirty="0"/>
              <a:t> con un argumento de tipo </a:t>
            </a:r>
            <a:r>
              <a:rPr lang="es-ES" dirty="0">
                <a:hlinkClick r:id="rId8"/>
              </a:rPr>
              <a:t>Int32</a:t>
            </a:r>
            <a:r>
              <a:rPr lang="es-ES" dirty="0"/>
              <a:t>). En este caso, el método devuelve una instancia del tipo origina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err="1" smtClean="0"/>
              <a:t>Convert</a:t>
            </a:r>
            <a:r>
              <a:rPr lang="es-ES" b="1" dirty="0" smtClean="0"/>
              <a:t> (Clase)</a:t>
            </a:r>
            <a:endParaRPr lang="es-ES" dirty="0"/>
          </a:p>
        </p:txBody>
      </p:sp>
      <p:sp>
        <p:nvSpPr>
          <p:cNvPr id="3" name="2 Marcador de contenido"/>
          <p:cNvSpPr>
            <a:spLocks noGrp="1"/>
          </p:cNvSpPr>
          <p:nvPr>
            <p:ph idx="1"/>
          </p:nvPr>
        </p:nvSpPr>
        <p:spPr/>
        <p:txBody>
          <a:bodyPr>
            <a:normAutofit fontScale="70000" lnSpcReduction="20000"/>
          </a:bodyPr>
          <a:lstStyle/>
          <a:p>
            <a:pPr lvl="0" fontAlgn="t"/>
            <a:r>
              <a:rPr lang="es-ES" dirty="0"/>
              <a:t>Objeto </a:t>
            </a:r>
            <a:r>
              <a:rPr lang="es-ES" dirty="0" err="1">
                <a:hlinkClick r:id="rId2"/>
              </a:rPr>
              <a:t>InvalidCastException</a:t>
            </a:r>
            <a:r>
              <a:rPr lang="es-ES" dirty="0"/>
              <a:t>. Esto sucede cuando no se admite una conversión determinada. Se produce una </a:t>
            </a:r>
            <a:r>
              <a:rPr lang="es-ES" b="1" dirty="0" err="1"/>
              <a:t>InvalidCastException</a:t>
            </a:r>
            <a:r>
              <a:rPr lang="es-ES" dirty="0"/>
              <a:t> para las conversiones siguientes: </a:t>
            </a:r>
            <a:endParaRPr lang="es-ES" sz="5400" dirty="0"/>
          </a:p>
          <a:p>
            <a:pPr lvl="1" fontAlgn="t"/>
            <a:r>
              <a:rPr lang="es-ES" dirty="0"/>
              <a:t>Conversiones de </a:t>
            </a:r>
            <a:r>
              <a:rPr lang="es-ES" dirty="0" err="1">
                <a:hlinkClick r:id="rId3"/>
              </a:rPr>
              <a:t>Char</a:t>
            </a:r>
            <a:r>
              <a:rPr lang="es-ES" dirty="0"/>
              <a:t> a </a:t>
            </a:r>
            <a:r>
              <a:rPr lang="es-ES" dirty="0" err="1">
                <a:hlinkClick r:id="rId4"/>
              </a:rPr>
              <a:t>Boolean</a:t>
            </a:r>
            <a:r>
              <a:rPr lang="es-ES" dirty="0"/>
              <a:t>, </a:t>
            </a:r>
            <a:r>
              <a:rPr lang="es-ES" dirty="0">
                <a:hlinkClick r:id="rId5"/>
              </a:rPr>
              <a:t>Single</a:t>
            </a:r>
            <a:r>
              <a:rPr lang="es-ES" dirty="0"/>
              <a:t>, </a:t>
            </a:r>
            <a:r>
              <a:rPr lang="es-ES" dirty="0" err="1">
                <a:hlinkClick r:id="rId6"/>
              </a:rPr>
              <a:t>Double</a:t>
            </a:r>
            <a:r>
              <a:rPr lang="es-ES" dirty="0"/>
              <a:t>, </a:t>
            </a:r>
            <a:r>
              <a:rPr lang="es-ES" dirty="0">
                <a:hlinkClick r:id="rId7"/>
              </a:rPr>
              <a:t>Decimal</a:t>
            </a:r>
            <a:r>
              <a:rPr lang="es-ES" dirty="0"/>
              <a:t> o </a:t>
            </a:r>
            <a:r>
              <a:rPr lang="es-ES" dirty="0" err="1">
                <a:hlinkClick r:id="rId8"/>
              </a:rPr>
              <a:t>DateTime</a:t>
            </a:r>
            <a:r>
              <a:rPr lang="es-ES" dirty="0"/>
              <a:t>. </a:t>
            </a:r>
            <a:endParaRPr lang="es-ES" sz="4800" dirty="0"/>
          </a:p>
          <a:p>
            <a:pPr lvl="1" fontAlgn="t"/>
            <a:r>
              <a:rPr lang="es-ES" dirty="0"/>
              <a:t>Conversiones de </a:t>
            </a:r>
            <a:r>
              <a:rPr lang="es-ES" dirty="0" err="1">
                <a:hlinkClick r:id="rId4"/>
              </a:rPr>
              <a:t>Boolean</a:t>
            </a:r>
            <a:r>
              <a:rPr lang="es-ES" dirty="0"/>
              <a:t>, </a:t>
            </a:r>
            <a:r>
              <a:rPr lang="es-ES" dirty="0">
                <a:hlinkClick r:id="rId5"/>
              </a:rPr>
              <a:t>Single</a:t>
            </a:r>
            <a:r>
              <a:rPr lang="es-ES" dirty="0"/>
              <a:t>, </a:t>
            </a:r>
            <a:r>
              <a:rPr lang="es-ES" dirty="0" err="1">
                <a:hlinkClick r:id="rId6"/>
              </a:rPr>
              <a:t>Double</a:t>
            </a:r>
            <a:r>
              <a:rPr lang="es-ES" dirty="0"/>
              <a:t>, </a:t>
            </a:r>
            <a:r>
              <a:rPr lang="es-ES" dirty="0">
                <a:hlinkClick r:id="rId7"/>
              </a:rPr>
              <a:t>Decimal</a:t>
            </a:r>
            <a:r>
              <a:rPr lang="es-ES" dirty="0"/>
              <a:t> o </a:t>
            </a:r>
            <a:r>
              <a:rPr lang="es-ES" dirty="0" err="1">
                <a:hlinkClick r:id="rId8"/>
              </a:rPr>
              <a:t>DateTime</a:t>
            </a:r>
            <a:r>
              <a:rPr lang="es-ES" dirty="0"/>
              <a:t> a </a:t>
            </a:r>
            <a:r>
              <a:rPr lang="es-ES" dirty="0" err="1">
                <a:hlinkClick r:id="rId3"/>
              </a:rPr>
              <a:t>Char</a:t>
            </a:r>
            <a:r>
              <a:rPr lang="es-ES" dirty="0"/>
              <a:t>. </a:t>
            </a:r>
            <a:endParaRPr lang="es-ES" sz="4800" dirty="0"/>
          </a:p>
          <a:p>
            <a:pPr lvl="1" fontAlgn="t"/>
            <a:r>
              <a:rPr lang="es-ES" dirty="0"/>
              <a:t>Conversiones de </a:t>
            </a:r>
            <a:r>
              <a:rPr lang="es-ES" dirty="0" err="1">
                <a:hlinkClick r:id="rId8"/>
              </a:rPr>
              <a:t>DateTime</a:t>
            </a:r>
            <a:r>
              <a:rPr lang="es-ES" dirty="0"/>
              <a:t> en cualquier otro tipo excepto </a:t>
            </a:r>
            <a:r>
              <a:rPr lang="es-ES" dirty="0" err="1">
                <a:hlinkClick r:id="rId9"/>
              </a:rPr>
              <a:t>String</a:t>
            </a:r>
            <a:r>
              <a:rPr lang="es-ES" dirty="0"/>
              <a:t>. </a:t>
            </a:r>
            <a:endParaRPr lang="es-ES" sz="4800" dirty="0"/>
          </a:p>
          <a:p>
            <a:pPr lvl="1" fontAlgn="t"/>
            <a:r>
              <a:rPr lang="es-ES" dirty="0"/>
              <a:t>Conversiones de cualquier otro tipo, excepto </a:t>
            </a:r>
            <a:r>
              <a:rPr lang="es-ES" dirty="0" err="1">
                <a:hlinkClick r:id="rId9"/>
              </a:rPr>
              <a:t>String</a:t>
            </a:r>
            <a:r>
              <a:rPr lang="es-ES" dirty="0"/>
              <a:t> en </a:t>
            </a:r>
            <a:r>
              <a:rPr lang="es-ES" dirty="0" err="1">
                <a:hlinkClick r:id="rId8"/>
              </a:rPr>
              <a:t>DateTime</a:t>
            </a:r>
            <a:r>
              <a:rPr lang="es-ES" dirty="0"/>
              <a:t>. </a:t>
            </a:r>
            <a:endParaRPr lang="es-ES" sz="4800" dirty="0"/>
          </a:p>
          <a:p>
            <a:pPr lvl="0" fontAlgn="t"/>
            <a:r>
              <a:rPr lang="es-ES" dirty="0"/>
              <a:t>Una conversión correcta. Para las conversiones entre dos tipos base diferentes no mostradas en los resultados anteriores, todas las conversiones de ampliación y todas las conversiones de restricción que no producen una pérdida de datos serán correctas y el método devolverá un valor del tipo base concreto. </a:t>
            </a:r>
            <a:endParaRPr lang="es-ES" sz="5400" dirty="0"/>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err="1" smtClean="0"/>
              <a:t>Convert</a:t>
            </a:r>
            <a:r>
              <a:rPr lang="es-ES" b="1" dirty="0" smtClean="0"/>
              <a:t> (Clase)</a:t>
            </a:r>
            <a:endParaRPr lang="es-ES" dirty="0"/>
          </a:p>
        </p:txBody>
      </p:sp>
      <p:sp>
        <p:nvSpPr>
          <p:cNvPr id="3" name="2 Marcador de contenido"/>
          <p:cNvSpPr>
            <a:spLocks noGrp="1"/>
          </p:cNvSpPr>
          <p:nvPr>
            <p:ph idx="1"/>
          </p:nvPr>
        </p:nvSpPr>
        <p:spPr/>
        <p:txBody>
          <a:bodyPr>
            <a:normAutofit fontScale="70000" lnSpcReduction="20000"/>
          </a:bodyPr>
          <a:lstStyle/>
          <a:p>
            <a:pPr lvl="0" fontAlgn="t"/>
            <a:r>
              <a:rPr lang="es-ES" dirty="0"/>
              <a:t>Objeto </a:t>
            </a:r>
            <a:r>
              <a:rPr lang="es-ES" dirty="0" err="1">
                <a:hlinkClick r:id="rId2"/>
              </a:rPr>
              <a:t>OverflowException</a:t>
            </a:r>
            <a:r>
              <a:rPr lang="es-ES" dirty="0"/>
              <a:t>. Esto sucede cuando una conversión de restricción produce una pérdida de datos. Por ejemplo, al intentar convertir una instancia </a:t>
            </a:r>
            <a:r>
              <a:rPr lang="es-ES" dirty="0">
                <a:hlinkClick r:id="rId3"/>
              </a:rPr>
              <a:t>Int32</a:t>
            </a:r>
            <a:r>
              <a:rPr lang="es-ES" dirty="0"/>
              <a:t> cuyo valor es 10000 en un tipo </a:t>
            </a:r>
            <a:r>
              <a:rPr lang="es-ES" dirty="0">
                <a:hlinkClick r:id="rId4"/>
              </a:rPr>
              <a:t>Byte</a:t>
            </a:r>
            <a:r>
              <a:rPr lang="es-ES" dirty="0"/>
              <a:t> se produce una </a:t>
            </a:r>
            <a:r>
              <a:rPr lang="es-ES" dirty="0" err="1">
                <a:hlinkClick r:id="rId2"/>
              </a:rPr>
              <a:t>OverflowException</a:t>
            </a:r>
            <a:r>
              <a:rPr lang="es-ES" dirty="0"/>
              <a:t> porque 10000 está fuera del intervalo del tipo de datos </a:t>
            </a:r>
            <a:r>
              <a:rPr lang="es-ES" dirty="0">
                <a:hlinkClick r:id="rId4"/>
              </a:rPr>
              <a:t>Byte</a:t>
            </a:r>
            <a:r>
              <a:rPr lang="es-ES" dirty="0"/>
              <a:t>. </a:t>
            </a:r>
          </a:p>
          <a:p>
            <a:pPr fontAlgn="t"/>
            <a:r>
              <a:rPr lang="es-ES" dirty="0"/>
              <a:t>No se producirá una excepción si la conversión de un tipo numérico produce una pérdida de precisión, es decir, la pérdida de algunos de los dígitos menos significativos. Sin embargo, la excepción se producirá si el resultado es mayor que lo que puede representar el tipo de valor devuelto del método de conversión. </a:t>
            </a:r>
          </a:p>
          <a:p>
            <a:pPr fontAlgn="t"/>
            <a:r>
              <a:rPr lang="es-ES" dirty="0"/>
              <a:t>Por ejemplo, cuando un tipo </a:t>
            </a:r>
            <a:r>
              <a:rPr lang="es-ES" dirty="0" err="1">
                <a:hlinkClick r:id="rId5"/>
              </a:rPr>
              <a:t>Double</a:t>
            </a:r>
            <a:r>
              <a:rPr lang="es-ES" dirty="0"/>
              <a:t> se convierte en un tipo </a:t>
            </a:r>
            <a:r>
              <a:rPr lang="es-ES" dirty="0">
                <a:hlinkClick r:id="rId6"/>
              </a:rPr>
              <a:t>Single</a:t>
            </a:r>
            <a:r>
              <a:rPr lang="es-ES" dirty="0"/>
              <a:t>, se puede producir una pérdida de precisión pero no se produce ninguna excepción. Sin embargo, si la magnitud del tipo </a:t>
            </a:r>
            <a:r>
              <a:rPr lang="es-ES" dirty="0" err="1">
                <a:hlinkClick r:id="rId5"/>
              </a:rPr>
              <a:t>Double</a:t>
            </a:r>
            <a:r>
              <a:rPr lang="es-ES" dirty="0"/>
              <a:t> es demasiado grande para que un tipo </a:t>
            </a:r>
            <a:r>
              <a:rPr lang="es-ES" dirty="0">
                <a:hlinkClick r:id="rId6"/>
              </a:rPr>
              <a:t>Single</a:t>
            </a:r>
            <a:r>
              <a:rPr lang="es-ES" dirty="0"/>
              <a:t> lo represente, se produce una excepción de desbordamiento. </a:t>
            </a:r>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8229600" cy="1143000"/>
          </a:xfrm>
        </p:spPr>
        <p:txBody>
          <a:bodyPr/>
          <a:lstStyle/>
          <a:p>
            <a:r>
              <a:rPr lang="es-ES" b="1" dirty="0" err="1" smtClean="0"/>
              <a:t>Convert</a:t>
            </a:r>
            <a:r>
              <a:rPr lang="es-ES" b="1" dirty="0" smtClean="0"/>
              <a:t> (Clase)</a:t>
            </a:r>
            <a:endParaRPr lang="es-ES" dirty="0"/>
          </a:p>
        </p:txBody>
      </p:sp>
      <p:pic>
        <p:nvPicPr>
          <p:cNvPr id="23554" name="Picture 2"/>
          <p:cNvPicPr>
            <a:picLocks noChangeAspect="1" noChangeArrowheads="1"/>
          </p:cNvPicPr>
          <p:nvPr/>
        </p:nvPicPr>
        <p:blipFill>
          <a:blip r:embed="rId2"/>
          <a:srcRect/>
          <a:stretch>
            <a:fillRect/>
          </a:stretch>
        </p:blipFill>
        <p:spPr bwMode="auto">
          <a:xfrm>
            <a:off x="0" y="1000108"/>
            <a:ext cx="5143504" cy="4429156"/>
          </a:xfrm>
          <a:prstGeom prst="rect">
            <a:avLst/>
          </a:prstGeom>
          <a:noFill/>
          <a:ln w="9525">
            <a:noFill/>
            <a:miter lim="800000"/>
            <a:headEnd/>
            <a:tailEnd/>
          </a:ln>
          <a:effectLst/>
        </p:spPr>
      </p:pic>
      <p:pic>
        <p:nvPicPr>
          <p:cNvPr id="23556" name="Picture 4"/>
          <p:cNvPicPr>
            <a:picLocks noChangeAspect="1" noChangeArrowheads="1"/>
          </p:cNvPicPr>
          <p:nvPr/>
        </p:nvPicPr>
        <p:blipFill>
          <a:blip r:embed="rId3"/>
          <a:srcRect/>
          <a:stretch>
            <a:fillRect/>
          </a:stretch>
        </p:blipFill>
        <p:spPr bwMode="auto">
          <a:xfrm>
            <a:off x="4286248" y="1500174"/>
            <a:ext cx="4572032" cy="3714776"/>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err="1" smtClean="0"/>
              <a:t>Convert</a:t>
            </a:r>
            <a:r>
              <a:rPr lang="es-ES" b="1" dirty="0" smtClean="0"/>
              <a:t> (Clase)</a:t>
            </a:r>
            <a:endParaRPr lang="es-ES" dirty="0"/>
          </a:p>
        </p:txBody>
      </p:sp>
      <p:pic>
        <p:nvPicPr>
          <p:cNvPr id="29698" name="Picture 2"/>
          <p:cNvPicPr>
            <a:picLocks noGrp="1" noChangeAspect="1" noChangeArrowheads="1"/>
          </p:cNvPicPr>
          <p:nvPr>
            <p:ph idx="1"/>
          </p:nvPr>
        </p:nvPicPr>
        <p:blipFill>
          <a:blip r:embed="rId2"/>
          <a:srcRect/>
          <a:stretch>
            <a:fillRect/>
          </a:stretch>
        </p:blipFill>
        <p:spPr bwMode="auto">
          <a:xfrm>
            <a:off x="2285984" y="1428736"/>
            <a:ext cx="5214974" cy="500066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Conversiones de tipos en C#</a:t>
            </a:r>
            <a:endParaRPr lang="es-ES" dirty="0"/>
          </a:p>
        </p:txBody>
      </p:sp>
      <p:sp>
        <p:nvSpPr>
          <p:cNvPr id="3" name="2 Marcador de contenido"/>
          <p:cNvSpPr>
            <a:spLocks noGrp="1"/>
          </p:cNvSpPr>
          <p:nvPr>
            <p:ph idx="1"/>
          </p:nvPr>
        </p:nvSpPr>
        <p:spPr>
          <a:xfrm>
            <a:off x="457200" y="1600200"/>
            <a:ext cx="8472518" cy="4525963"/>
          </a:xfrm>
        </p:spPr>
        <p:txBody>
          <a:bodyPr>
            <a:normAutofit fontScale="85000" lnSpcReduction="20000"/>
          </a:bodyPr>
          <a:lstStyle/>
          <a:p>
            <a:pPr fontAlgn="t"/>
            <a:r>
              <a:rPr lang="es-ES" dirty="0"/>
              <a:t>Dado que a C# se le asignan tipos estáticos en tiempo de compilación, después de declarar una variable, no se puede volver a declarar ni tampoco utilizar para almacenar valores de otro tipo, a menos que dicho tipo pueda convertirse en el tipo de la variable. Por ejemplo, no existe conversión de un entero a una cadena arbitraria cualquiera. Por lo tanto, después de declarar i como entero, no puede asignarle la cadena "</a:t>
            </a:r>
            <a:r>
              <a:rPr lang="es-ES" dirty="0" err="1"/>
              <a:t>Hello</a:t>
            </a:r>
            <a:r>
              <a:rPr lang="es-ES" dirty="0"/>
              <a:t>", como se muestra en el código siguiente. </a:t>
            </a:r>
          </a:p>
          <a:p>
            <a:r>
              <a:rPr lang="es-ES" dirty="0" err="1"/>
              <a:t>int</a:t>
            </a:r>
            <a:r>
              <a:rPr lang="es-ES" dirty="0"/>
              <a:t> i</a:t>
            </a:r>
            <a:r>
              <a:rPr lang="es-ES" dirty="0" smtClean="0"/>
              <a:t>;</a:t>
            </a:r>
          </a:p>
          <a:p>
            <a:r>
              <a:rPr lang="en-US" dirty="0" err="1" smtClean="0"/>
              <a:t>i</a:t>
            </a:r>
            <a:r>
              <a:rPr lang="en-US" dirty="0" smtClean="0"/>
              <a:t> </a:t>
            </a:r>
            <a:r>
              <a:rPr lang="en-US" dirty="0"/>
              <a:t>= "Hello"; // Error: "Cannot implicitly convert type 'string' to '</a:t>
            </a:r>
            <a:r>
              <a:rPr lang="en-US" dirty="0" err="1"/>
              <a:t>int</a:t>
            </a:r>
            <a:r>
              <a:rPr lang="en-US" dirty="0"/>
              <a:t>'"</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Conversiones de tipos en C#</a:t>
            </a:r>
            <a:endParaRPr lang="es-ES" dirty="0"/>
          </a:p>
        </p:txBody>
      </p:sp>
      <p:sp>
        <p:nvSpPr>
          <p:cNvPr id="3" name="2 Marcador de contenido"/>
          <p:cNvSpPr>
            <a:spLocks noGrp="1"/>
          </p:cNvSpPr>
          <p:nvPr>
            <p:ph idx="1"/>
          </p:nvPr>
        </p:nvSpPr>
        <p:spPr/>
        <p:txBody>
          <a:bodyPr/>
          <a:lstStyle/>
          <a:p>
            <a:r>
              <a:rPr lang="es-ES" dirty="0"/>
              <a:t>Sin embargo, en ocasiones puede que sea necesario copiar un valor en un parámetro de método o variable de otro tipo. Por ejemplo, puede que tenga una variable de tipo entero que deba pasar a un método cuyo parámetro es de tipo </a:t>
            </a:r>
            <a:r>
              <a:rPr lang="es-ES" dirty="0" err="1"/>
              <a:t>double</a:t>
            </a:r>
            <a:r>
              <a:rPr lang="es-ES" dirty="0"/>
              <a:t>.  Estos tipos de operaciones se denominan conversiones de tipos. En C#, puede realizar los siguientes tipos de conversiones: </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a:t>
            </a:r>
            <a:r>
              <a:rPr lang="es-ES" dirty="0" smtClean="0"/>
              <a:t>ipos </a:t>
            </a:r>
            <a:r>
              <a:rPr lang="es-ES" dirty="0"/>
              <a:t>de C</a:t>
            </a:r>
            <a:r>
              <a:rPr lang="es-ES" dirty="0" smtClean="0"/>
              <a:t>onversiones.</a:t>
            </a:r>
            <a:endParaRPr lang="es-ES" dirty="0"/>
          </a:p>
        </p:txBody>
      </p:sp>
      <p:sp>
        <p:nvSpPr>
          <p:cNvPr id="3" name="2 Marcador de contenido"/>
          <p:cNvSpPr>
            <a:spLocks noGrp="1"/>
          </p:cNvSpPr>
          <p:nvPr>
            <p:ph idx="1"/>
          </p:nvPr>
        </p:nvSpPr>
        <p:spPr/>
        <p:txBody>
          <a:bodyPr>
            <a:normAutofit fontScale="85000" lnSpcReduction="20000"/>
          </a:bodyPr>
          <a:lstStyle/>
          <a:p>
            <a:pPr lvl="0" fontAlgn="t"/>
            <a:r>
              <a:rPr lang="es-ES" b="1" dirty="0"/>
              <a:t>Conversiones implícitas</a:t>
            </a:r>
            <a:r>
              <a:rPr lang="es-ES" dirty="0"/>
              <a:t>: no se requiere una sintaxis especial porque la conversión se realiza con seguridad de tipos y no se perderán datos. Entre los ejemplos se incluyen las conversiones de tipos enteros de menor a mayor y las conversiones de clases derivadas en clases base. </a:t>
            </a:r>
          </a:p>
          <a:p>
            <a:pPr lvl="0" fontAlgn="t"/>
            <a:r>
              <a:rPr lang="es-ES" b="1" dirty="0"/>
              <a:t>Conversiones explícitas (conversiones de tipos)</a:t>
            </a:r>
            <a:r>
              <a:rPr lang="es-ES" dirty="0"/>
              <a:t>: las conversiones explícitas requieren un operador de conversión. Las variables de origen y destino son compatibles, pero existe el riesgo de perder datos debido a que el tipo de la variable de destino es más pequeño que (o es una clase base de) la variable de origen. </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Tipos de Conversiones.</a:t>
            </a:r>
            <a:endParaRPr lang="es-ES" dirty="0"/>
          </a:p>
        </p:txBody>
      </p:sp>
      <p:sp>
        <p:nvSpPr>
          <p:cNvPr id="3" name="2 Marcador de contenido"/>
          <p:cNvSpPr>
            <a:spLocks noGrp="1"/>
          </p:cNvSpPr>
          <p:nvPr>
            <p:ph idx="1"/>
          </p:nvPr>
        </p:nvSpPr>
        <p:spPr/>
        <p:txBody>
          <a:bodyPr>
            <a:normAutofit fontScale="85000" lnSpcReduction="20000"/>
          </a:bodyPr>
          <a:lstStyle/>
          <a:p>
            <a:pPr lvl="0" fontAlgn="t"/>
            <a:r>
              <a:rPr lang="es-ES" b="1" dirty="0"/>
              <a:t>Conversiones definidas por el usuario</a:t>
            </a:r>
            <a:r>
              <a:rPr lang="es-ES" dirty="0"/>
              <a:t>: las conversiones definidas por el usuario se realizan a través de métodos especiales que puede definir para habilitar las conversiones explícitas e implícitas entre tipos personalizados que no tienen una relación de clase base-clase derivada</a:t>
            </a:r>
            <a:r>
              <a:rPr lang="es-ES" dirty="0" smtClean="0"/>
              <a:t>.</a:t>
            </a:r>
            <a:endParaRPr lang="es-ES" dirty="0"/>
          </a:p>
          <a:p>
            <a:pPr lvl="0" fontAlgn="t"/>
            <a:r>
              <a:rPr lang="es-ES" b="1" dirty="0"/>
              <a:t>Conversiones con clases auxiliares</a:t>
            </a:r>
            <a:r>
              <a:rPr lang="es-ES" dirty="0"/>
              <a:t>: para realizar conversiones entre tipos no compatibles, como los enteros y los objetos </a:t>
            </a:r>
            <a:r>
              <a:rPr lang="es-ES" dirty="0" err="1">
                <a:hlinkClick r:id="rId2"/>
              </a:rPr>
              <a:t>System</a:t>
            </a:r>
            <a:r>
              <a:rPr lang="es-ES" dirty="0">
                <a:hlinkClick r:id="rId2"/>
              </a:rPr>
              <a:t>..::.</a:t>
            </a:r>
            <a:r>
              <a:rPr lang="es-ES" dirty="0" err="1">
                <a:hlinkClick r:id="rId2"/>
              </a:rPr>
              <a:t>DateTime</a:t>
            </a:r>
            <a:r>
              <a:rPr lang="es-ES" dirty="0"/>
              <a:t>, o bien cadenas hexadecimales y matrices de bytes, puede utilizar la clase </a:t>
            </a:r>
            <a:r>
              <a:rPr lang="es-ES" dirty="0" err="1">
                <a:hlinkClick r:id="rId3"/>
              </a:rPr>
              <a:t>System</a:t>
            </a:r>
            <a:r>
              <a:rPr lang="es-ES" dirty="0">
                <a:hlinkClick r:id="rId3"/>
              </a:rPr>
              <a:t>..::.</a:t>
            </a:r>
            <a:r>
              <a:rPr lang="es-ES" dirty="0" err="1">
                <a:hlinkClick r:id="rId3"/>
              </a:rPr>
              <a:t>BitConverter</a:t>
            </a:r>
            <a:r>
              <a:rPr lang="es-ES" dirty="0"/>
              <a:t>, la clase </a:t>
            </a:r>
            <a:r>
              <a:rPr lang="es-ES" dirty="0" err="1">
                <a:hlinkClick r:id="rId4"/>
              </a:rPr>
              <a:t>System</a:t>
            </a:r>
            <a:r>
              <a:rPr lang="es-ES" dirty="0">
                <a:hlinkClick r:id="rId4"/>
              </a:rPr>
              <a:t>..::.</a:t>
            </a:r>
            <a:r>
              <a:rPr lang="es-ES" dirty="0" err="1">
                <a:hlinkClick r:id="rId4"/>
              </a:rPr>
              <a:t>Convert</a:t>
            </a:r>
            <a:r>
              <a:rPr lang="es-ES" dirty="0"/>
              <a:t> y los métodos </a:t>
            </a:r>
            <a:r>
              <a:rPr lang="es-ES" dirty="0" err="1"/>
              <a:t>Parse</a:t>
            </a:r>
            <a:r>
              <a:rPr lang="es-ES" dirty="0"/>
              <a:t> de los tipos numéricos integrados, como </a:t>
            </a:r>
            <a:r>
              <a:rPr lang="es-ES" dirty="0">
                <a:hlinkClick r:id="rId5"/>
              </a:rPr>
              <a:t>Int32..::.</a:t>
            </a:r>
            <a:r>
              <a:rPr lang="es-ES" dirty="0" err="1">
                <a:hlinkClick r:id="rId5"/>
              </a:rPr>
              <a:t>Parse</a:t>
            </a:r>
            <a:r>
              <a:rPr lang="es-ES" dirty="0"/>
              <a:t>.. </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Conversiones implícitas </a:t>
            </a:r>
          </a:p>
        </p:txBody>
      </p:sp>
      <p:sp>
        <p:nvSpPr>
          <p:cNvPr id="3" name="2 Marcador de contenido"/>
          <p:cNvSpPr>
            <a:spLocks noGrp="1"/>
          </p:cNvSpPr>
          <p:nvPr>
            <p:ph idx="1"/>
          </p:nvPr>
        </p:nvSpPr>
        <p:spPr/>
        <p:txBody>
          <a:bodyPr>
            <a:normAutofit fontScale="85000" lnSpcReduction="20000"/>
          </a:bodyPr>
          <a:lstStyle/>
          <a:p>
            <a:pPr fontAlgn="t"/>
            <a:r>
              <a:rPr lang="es-ES" dirty="0"/>
              <a:t>En los tipos numéricos integrados, puede realizarse una conversión implícita cuando el valor que se va a almacenar puede ajustarse a la variable sin necesidad de truncamiento o redondeo. Por ejemplo, una variable de tipo </a:t>
            </a:r>
            <a:r>
              <a:rPr lang="es-ES" dirty="0" err="1" smtClean="0"/>
              <a:t>long</a:t>
            </a:r>
            <a:r>
              <a:rPr lang="es-ES" dirty="0" smtClean="0"/>
              <a:t> (</a:t>
            </a:r>
            <a:r>
              <a:rPr lang="es-ES" dirty="0"/>
              <a:t>entero de 8 bytes) puede almacenar cualquier valor que pueda almacenar a su vez un elemento </a:t>
            </a:r>
            <a:r>
              <a:rPr lang="es-ES" dirty="0" err="1" smtClean="0"/>
              <a:t>int</a:t>
            </a:r>
            <a:r>
              <a:rPr lang="es-ES" dirty="0" smtClean="0"/>
              <a:t> (</a:t>
            </a:r>
            <a:r>
              <a:rPr lang="es-ES" dirty="0"/>
              <a:t>4 bytes en un equipo de 32 bits). En el ejemplo siguiente, el compilador convierte implícitamente el valor de la derecha en un tipo </a:t>
            </a:r>
            <a:r>
              <a:rPr lang="es-ES" dirty="0" err="1"/>
              <a:t>long</a:t>
            </a:r>
            <a:r>
              <a:rPr lang="es-ES" dirty="0"/>
              <a:t> antes de asignarlo a </a:t>
            </a:r>
            <a:r>
              <a:rPr lang="es-ES" dirty="0" err="1"/>
              <a:t>bigNum</a:t>
            </a:r>
            <a:r>
              <a:rPr lang="es-ES" dirty="0"/>
              <a:t>. </a:t>
            </a:r>
          </a:p>
          <a:p>
            <a:r>
              <a:rPr lang="en-US" dirty="0" err="1" smtClean="0"/>
              <a:t>int</a:t>
            </a:r>
            <a:r>
              <a:rPr lang="en-US" dirty="0" smtClean="0"/>
              <a:t> </a:t>
            </a:r>
            <a:r>
              <a:rPr lang="en-US" dirty="0"/>
              <a:t>num = 2147483647</a:t>
            </a:r>
            <a:r>
              <a:rPr lang="en-US" dirty="0" smtClean="0"/>
              <a:t>;</a:t>
            </a:r>
          </a:p>
          <a:p>
            <a:r>
              <a:rPr lang="en-US" dirty="0" smtClean="0"/>
              <a:t>long </a:t>
            </a:r>
            <a:r>
              <a:rPr lang="en-US" dirty="0" err="1"/>
              <a:t>bigNum</a:t>
            </a:r>
            <a:r>
              <a:rPr lang="en-US" dirty="0"/>
              <a:t> = num;</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28604"/>
            <a:ext cx="9072626" cy="1143000"/>
          </a:xfrm>
        </p:spPr>
        <p:txBody>
          <a:bodyPr>
            <a:normAutofit fontScale="90000"/>
          </a:bodyPr>
          <a:lstStyle/>
          <a:p>
            <a:r>
              <a:rPr lang="es-ES" b="1" dirty="0"/>
              <a:t>Tabla de conversiones numéricas implícitas </a:t>
            </a:r>
            <a:br>
              <a:rPr lang="es-ES" b="1" dirty="0"/>
            </a:br>
            <a:endParaRPr lang="es-ES" dirty="0"/>
          </a:p>
        </p:txBody>
      </p:sp>
      <p:pic>
        <p:nvPicPr>
          <p:cNvPr id="1026" name="Picture 2"/>
          <p:cNvPicPr>
            <a:picLocks noGrp="1" noChangeAspect="1" noChangeArrowheads="1"/>
          </p:cNvPicPr>
          <p:nvPr>
            <p:ph idx="1"/>
          </p:nvPr>
        </p:nvPicPr>
        <p:blipFill>
          <a:blip r:embed="rId2"/>
          <a:srcRect/>
          <a:stretch>
            <a:fillRect/>
          </a:stretch>
        </p:blipFill>
        <p:spPr bwMode="auto">
          <a:xfrm>
            <a:off x="500034" y="1285860"/>
            <a:ext cx="8215370" cy="5026029"/>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Conversiones implícitas </a:t>
            </a:r>
            <a:endParaRPr lang="es-ES" dirty="0"/>
          </a:p>
        </p:txBody>
      </p:sp>
      <p:sp>
        <p:nvSpPr>
          <p:cNvPr id="3" name="2 Marcador de contenido"/>
          <p:cNvSpPr>
            <a:spLocks noGrp="1"/>
          </p:cNvSpPr>
          <p:nvPr>
            <p:ph idx="1"/>
          </p:nvPr>
        </p:nvSpPr>
        <p:spPr/>
        <p:txBody>
          <a:bodyPr>
            <a:normAutofit fontScale="92500" lnSpcReduction="20000"/>
          </a:bodyPr>
          <a:lstStyle/>
          <a:p>
            <a:pPr lvl="0" fontAlgn="t"/>
            <a:r>
              <a:rPr lang="es-ES" dirty="0"/>
              <a:t>Las conversiones de </a:t>
            </a:r>
            <a:r>
              <a:rPr lang="es-ES" b="1" dirty="0" err="1"/>
              <a:t>int</a:t>
            </a:r>
            <a:r>
              <a:rPr lang="es-ES" dirty="0"/>
              <a:t>, </a:t>
            </a:r>
            <a:r>
              <a:rPr lang="es-ES" b="1" dirty="0" err="1"/>
              <a:t>uint</a:t>
            </a:r>
            <a:r>
              <a:rPr lang="es-ES" dirty="0"/>
              <a:t> o </a:t>
            </a:r>
            <a:r>
              <a:rPr lang="es-ES" b="1" dirty="0" err="1"/>
              <a:t>long</a:t>
            </a:r>
            <a:r>
              <a:rPr lang="es-ES" dirty="0"/>
              <a:t> a </a:t>
            </a:r>
            <a:r>
              <a:rPr lang="es-ES" b="1" dirty="0" err="1"/>
              <a:t>float</a:t>
            </a:r>
            <a:r>
              <a:rPr lang="es-ES" dirty="0"/>
              <a:t> y de </a:t>
            </a:r>
            <a:r>
              <a:rPr lang="es-ES" b="1" dirty="0" err="1"/>
              <a:t>long</a:t>
            </a:r>
            <a:r>
              <a:rPr lang="es-ES" dirty="0"/>
              <a:t> a </a:t>
            </a:r>
            <a:r>
              <a:rPr lang="es-ES" b="1" dirty="0" err="1"/>
              <a:t>double</a:t>
            </a:r>
            <a:r>
              <a:rPr lang="es-ES" dirty="0"/>
              <a:t> pueden causar una pérdida de precisión, pero no una pérdida de magnitud. </a:t>
            </a:r>
          </a:p>
          <a:p>
            <a:pPr lvl="0" fontAlgn="t"/>
            <a:r>
              <a:rPr lang="es-ES" dirty="0"/>
              <a:t>No existen conversiones implícitas al tipo </a:t>
            </a:r>
            <a:r>
              <a:rPr lang="es-ES" b="1" dirty="0" err="1"/>
              <a:t>char</a:t>
            </a:r>
            <a:r>
              <a:rPr lang="es-ES" dirty="0"/>
              <a:t>.</a:t>
            </a:r>
          </a:p>
          <a:p>
            <a:pPr lvl="0" fontAlgn="t"/>
            <a:r>
              <a:rPr lang="es-ES" dirty="0"/>
              <a:t>No hay ninguna conversión implícita entre los tipos de punto flotante y el tipo </a:t>
            </a:r>
            <a:r>
              <a:rPr lang="es-ES" b="1" dirty="0"/>
              <a:t>decimal</a:t>
            </a:r>
            <a:r>
              <a:rPr lang="es-ES" dirty="0"/>
              <a:t>.</a:t>
            </a:r>
          </a:p>
          <a:p>
            <a:pPr lvl="0" fontAlgn="t"/>
            <a:r>
              <a:rPr lang="es-ES" dirty="0"/>
              <a:t>Una expresión constante de tipo </a:t>
            </a:r>
            <a:r>
              <a:rPr lang="es-ES" b="1" dirty="0" err="1"/>
              <a:t>int</a:t>
            </a:r>
            <a:r>
              <a:rPr lang="es-ES" dirty="0"/>
              <a:t> se puede convertir a </a:t>
            </a:r>
            <a:r>
              <a:rPr lang="es-ES" b="1" dirty="0" err="1"/>
              <a:t>sbyte</a:t>
            </a:r>
            <a:r>
              <a:rPr lang="es-ES" dirty="0"/>
              <a:t>, </a:t>
            </a:r>
            <a:r>
              <a:rPr lang="es-ES" b="1" dirty="0"/>
              <a:t>byte</a:t>
            </a:r>
            <a:r>
              <a:rPr lang="es-ES" dirty="0"/>
              <a:t>, </a:t>
            </a:r>
            <a:r>
              <a:rPr lang="es-ES" b="1" dirty="0"/>
              <a:t>short</a:t>
            </a:r>
            <a:r>
              <a:rPr lang="es-ES" dirty="0"/>
              <a:t>, </a:t>
            </a:r>
            <a:r>
              <a:rPr lang="es-ES" b="1" dirty="0" err="1"/>
              <a:t>ushort</a:t>
            </a:r>
            <a:r>
              <a:rPr lang="es-ES" dirty="0"/>
              <a:t>, </a:t>
            </a:r>
            <a:r>
              <a:rPr lang="es-ES" b="1" dirty="0" err="1"/>
              <a:t>uint</a:t>
            </a:r>
            <a:r>
              <a:rPr lang="es-ES" dirty="0"/>
              <a:t> o </a:t>
            </a:r>
            <a:r>
              <a:rPr lang="es-ES" b="1" dirty="0" err="1"/>
              <a:t>ulong</a:t>
            </a:r>
            <a:r>
              <a:rPr lang="es-ES" dirty="0"/>
              <a:t>, siempre que el valor de la expresión constante quede dentro del intervalo del tipo de destino. </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kumimoji="0" lang="es-ES" b="1"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Conversiones explícitas </a:t>
            </a:r>
            <a:r>
              <a:rPr kumimoji="0" lang="es-ES"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r>
            <a:br>
              <a:rPr kumimoji="0" lang="es-ES"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endParaRPr lang="es-ES"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049" name="ctl00_rs1_mainContentContainer_cpe144942_i" descr="http://i.msdn.microsoft.com/Global/Images/clear.gif"/>
          <p:cNvPicPr>
            <a:picLocks noChangeAspect="1" noChangeArrowheads="1"/>
          </p:cNvPicPr>
          <p:nvPr/>
        </p:nvPicPr>
        <p:blipFill>
          <a:blip r:embed="rId2" r:link="rId3"/>
          <a:srcRect/>
          <a:stretch>
            <a:fillRect/>
          </a:stretch>
        </p:blipFill>
        <p:spPr bwMode="auto">
          <a:xfrm>
            <a:off x="0" y="457200"/>
            <a:ext cx="9525" cy="9525"/>
          </a:xfrm>
          <a:prstGeom prst="rect">
            <a:avLst/>
          </a:prstGeom>
          <a:noFill/>
        </p:spPr>
      </p:pic>
      <p:sp>
        <p:nvSpPr>
          <p:cNvPr id="2051" name="Rectangle 3"/>
          <p:cNvSpPr>
            <a:spLocks noChangeArrowheads="1"/>
          </p:cNvSpPr>
          <p:nvPr/>
        </p:nvSpPr>
        <p:spPr bwMode="auto">
          <a:xfrm>
            <a:off x="428596" y="964079"/>
            <a:ext cx="8715404" cy="4970591"/>
          </a:xfrm>
          <a:prstGeom prst="rect">
            <a:avLst/>
          </a:prstGeom>
          <a:noFill/>
          <a:ln w="9525">
            <a:noFill/>
            <a:miter lim="800000"/>
            <a:headEnd/>
            <a:tailEnd/>
          </a:ln>
          <a:effectLst/>
        </p:spPr>
        <p:txBody>
          <a:bodyPr vert="horz" wrap="square" lIns="91440" tIns="45720" rIns="91440" bIns="0" numCol="1" anchor="t" anchorCtr="0" compatLnSpc="1">
            <a:prstTxWarp prst="textNoShape">
              <a:avLst/>
            </a:prstTxWarp>
            <a:spAutoFit/>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Sin embargo, si no se puede realizar una conversión sin riesgo de perder información, el compilador requiere que se realice una conversión explícita, denominada conversión de tipo. Una conversión de tipo es una manera de informar al compilador de forma explícita de que pretende realizar la conversión y que está al tanto de que puede producirse una pérdida de datos. Para realizar una conversión de tipo, especifique entre paréntesis el tipo al que se va a aplicar dicha conversión delante del valor o la variable que se va a convertir. El programa no se compilará sin el operador de conversión de tipo. </a:t>
            </a:r>
            <a:endParaRPr kumimoji="0" lang="en-US" sz="2000" b="0" i="0" u="none" strike="noStrike" cap="none" normalizeH="0" baseline="0" dirty="0" smtClean="0">
              <a:ln>
                <a:noFill/>
              </a:ln>
              <a:solidFill>
                <a:srgbClr val="0000FF"/>
              </a:solidFill>
              <a:effectLst/>
              <a:latin typeface="Arial Unicode MS" pitchFamily="34" charset="-128"/>
              <a:ea typeface="Arial Unicode MS" pitchFamily="34" charset="-128"/>
              <a:cs typeface="Arial Unicode MS" pitchFamily="34" charset="-128"/>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double x = 1234.7;       </a:t>
            </a:r>
          </a:p>
          <a:p>
            <a:pPr marL="0" marR="0" lvl="0" indent="0" algn="l"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t>
            </a:r>
            <a:r>
              <a:rPr kumimoji="0" lang="en-US" sz="2000" b="0" i="0" u="none" strike="noStrike" cap="none" normalizeH="0" baseline="0" dirty="0" err="1" smtClean="0">
                <a:ln>
                  <a:noFill/>
                </a:ln>
                <a:solidFill>
                  <a:srgbClr val="0000FF"/>
                </a:solidFill>
                <a:effectLst/>
                <a:latin typeface="Arial Unicode MS" pitchFamily="34" charset="-128"/>
                <a:ea typeface="Arial Unicode MS" pitchFamily="34" charset="-128"/>
                <a:cs typeface="Arial Unicode MS" pitchFamily="34" charset="-128"/>
              </a:rPr>
              <a:t>int</a:t>
            </a:r>
            <a:r>
              <a:rPr kumimoji="0" lang="en-US"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       </a:t>
            </a:r>
          </a:p>
          <a:p>
            <a:pPr marL="0" marR="0" lvl="0" indent="0" algn="l"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 a = (</a:t>
            </a:r>
            <a:r>
              <a:rPr kumimoji="0" lang="en-US" sz="2000" b="0" i="0" u="none" strike="noStrike" cap="none" normalizeH="0" baseline="0" dirty="0" err="1" smtClean="0">
                <a:ln>
                  <a:noFill/>
                </a:ln>
                <a:solidFill>
                  <a:srgbClr val="0000FF"/>
                </a:solidFill>
                <a:effectLst/>
                <a:latin typeface="Arial Unicode MS" pitchFamily="34" charset="-128"/>
                <a:ea typeface="Arial Unicode MS" pitchFamily="34" charset="-128"/>
                <a:cs typeface="Arial Unicode MS" pitchFamily="34" charset="-128"/>
              </a:rPr>
              <a:t>int</a:t>
            </a:r>
            <a:r>
              <a:rPr kumimoji="0" lang="en-US"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)x;        </a:t>
            </a:r>
          </a:p>
          <a:p>
            <a:pPr marL="0" marR="0" lvl="0" indent="0" algn="l"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Arial Unicode MS" pitchFamily="34" charset="-128"/>
                <a:ea typeface="Arial Unicode MS" pitchFamily="34" charset="-128"/>
                <a:cs typeface="Arial Unicode MS" pitchFamily="34" charset="-128"/>
              </a:rPr>
              <a:t>System.Console.WriteLine</a:t>
            </a:r>
            <a:r>
              <a:rPr kumimoji="0" lang="en-US" sz="2000" b="0" i="0" u="none" strike="noStrike" cap="none" normalizeH="0" baseline="0" dirty="0" smtClean="0">
                <a:ln>
                  <a:noFill/>
                </a:ln>
                <a:solidFill>
                  <a:srgbClr val="000000"/>
                </a:solidFill>
                <a:effectLst/>
                <a:latin typeface="Arial Unicode MS" pitchFamily="34" charset="-128"/>
                <a:ea typeface="Arial Unicode MS" pitchFamily="34" charset="-128"/>
                <a:cs typeface="Arial Unicode MS" pitchFamily="34" charset="-128"/>
              </a:rPr>
              <a:t>(a); </a:t>
            </a:r>
          </a:p>
          <a:p>
            <a:pPr marL="0" marR="0" lvl="0" indent="0" algn="l"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Output: 1234</a:t>
            </a:r>
            <a:r>
              <a:rPr kumimoji="0" lang="es-ES" sz="20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1351</Words>
  <Application>Microsoft Office PowerPoint</Application>
  <PresentationFormat>Presentación en pantalla (4:3)</PresentationFormat>
  <Paragraphs>61</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Conversiones de tipos en C# </vt:lpstr>
      <vt:lpstr>Conversiones de tipos en C#</vt:lpstr>
      <vt:lpstr>Conversiones de tipos en C#</vt:lpstr>
      <vt:lpstr>Tipos de Conversiones.</vt:lpstr>
      <vt:lpstr>Tipos de Conversiones.</vt:lpstr>
      <vt:lpstr>Conversiones implícitas </vt:lpstr>
      <vt:lpstr>Tabla de conversiones numéricas implícitas  </vt:lpstr>
      <vt:lpstr>Conversiones implícitas </vt:lpstr>
      <vt:lpstr>Conversiones explícitas  </vt:lpstr>
      <vt:lpstr>Tabla de conversiones numéricas explícitas (Referencia de C#) </vt:lpstr>
      <vt:lpstr>Conversiones explícitas</vt:lpstr>
      <vt:lpstr>Conversiones explícitas</vt:lpstr>
      <vt:lpstr>Convert (Clase) </vt:lpstr>
      <vt:lpstr>Convert (Clase)</vt:lpstr>
      <vt:lpstr>Convert (Clase)</vt:lpstr>
      <vt:lpstr>Convert (Clase)</vt:lpstr>
      <vt:lpstr>Convert (Clase)</vt:lpstr>
    </vt:vector>
  </TitlesOfParts>
  <Company>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Conversiones de tipos en C# </dc:title>
  <dc:creator>egv</dc:creator>
  <cp:lastModifiedBy>egv</cp:lastModifiedBy>
  <cp:revision>10</cp:revision>
  <dcterms:created xsi:type="dcterms:W3CDTF">2012-01-23T14:55:20Z</dcterms:created>
  <dcterms:modified xsi:type="dcterms:W3CDTF">2012-01-23T16:23:47Z</dcterms:modified>
</cp:coreProperties>
</file>