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31"/>
  </p:notes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0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68" r:id="rId19"/>
    <p:sldId id="276" r:id="rId20"/>
    <p:sldId id="275" r:id="rId21"/>
    <p:sldId id="277" r:id="rId22"/>
    <p:sldId id="269" r:id="rId23"/>
    <p:sldId id="278" r:id="rId24"/>
    <p:sldId id="279" r:id="rId25"/>
    <p:sldId id="280" r:id="rId26"/>
    <p:sldId id="282" r:id="rId27"/>
    <p:sldId id="281" r:id="rId28"/>
    <p:sldId id="283" r:id="rId29"/>
    <p:sldId id="284" r:id="rId3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AEE21-CC3C-426B-8D92-74A3393A641F}" type="datetimeFigureOut">
              <a:rPr lang="es-CO" smtClean="0"/>
              <a:t>17/08/2020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6B795-E93B-4741-AEC2-49E348572D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337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6B795-E93B-4741-AEC2-49E348572D1F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8213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6B795-E93B-4741-AEC2-49E348572D1F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6930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6B795-E93B-4741-AEC2-49E348572D1F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762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6B795-E93B-4741-AEC2-49E348572D1F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717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68B0-271B-4816-9089-78E087A3AE14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664F667-61CF-4DAE-837F-F30785C98A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5637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68B0-271B-4816-9089-78E087A3AE14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64F667-61CF-4DAE-837F-F30785C98A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659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68B0-271B-4816-9089-78E087A3AE14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64F667-61CF-4DAE-837F-F30785C98A9B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516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68B0-271B-4816-9089-78E087A3AE14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64F667-61CF-4DAE-837F-F30785C98A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2396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68B0-271B-4816-9089-78E087A3AE14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64F667-61CF-4DAE-837F-F30785C98A9B}" type="slidenum">
              <a:rPr lang="es-CO" smtClean="0"/>
              <a:t>‹Nº›</a:t>
            </a:fld>
            <a:endParaRPr lang="es-C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5060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68B0-271B-4816-9089-78E087A3AE14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64F667-61CF-4DAE-837F-F30785C98A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0980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68B0-271B-4816-9089-78E087A3AE14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F667-61CF-4DAE-837F-F30785C98A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4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68B0-271B-4816-9089-78E087A3AE14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F667-61CF-4DAE-837F-F30785C98A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06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68B0-271B-4816-9089-78E087A3AE14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F667-61CF-4DAE-837F-F30785C98A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614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68B0-271B-4816-9089-78E087A3AE14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64F667-61CF-4DAE-837F-F30785C98A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073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68B0-271B-4816-9089-78E087A3AE14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64F667-61CF-4DAE-837F-F30785C98A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463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68B0-271B-4816-9089-78E087A3AE14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64F667-61CF-4DAE-837F-F30785C98A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659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68B0-271B-4816-9089-78E087A3AE14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F667-61CF-4DAE-837F-F30785C98A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251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68B0-271B-4816-9089-78E087A3AE14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F667-61CF-4DAE-837F-F30785C98A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168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68B0-271B-4816-9089-78E087A3AE14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F667-61CF-4DAE-837F-F30785C98A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754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68B0-271B-4816-9089-78E087A3AE14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64F667-61CF-4DAE-837F-F30785C98A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239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F68B0-271B-4816-9089-78E087A3AE14}" type="datetimeFigureOut">
              <a:rPr lang="es-CO" smtClean="0"/>
              <a:t>16/08/2020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664F667-61CF-4DAE-837F-F30785C98A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203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2182088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AUDITORÍAS AMBIENTALES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>Definición, metodología, planificación y ejecución</a:t>
            </a:r>
            <a:endParaRPr lang="es-CO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748112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pPr algn="r"/>
            <a:r>
              <a:rPr lang="es-ES" sz="3000" b="1" dirty="0" smtClean="0"/>
              <a:t>Martha Isabel Mejía De Alba</a:t>
            </a:r>
          </a:p>
          <a:p>
            <a:pPr algn="r"/>
            <a:r>
              <a:rPr lang="es-ES" sz="2600" b="1" dirty="0" smtClean="0"/>
              <a:t>Ingeniera Química, </a:t>
            </a:r>
            <a:r>
              <a:rPr lang="es-ES" sz="2600" b="1" dirty="0" err="1" smtClean="0"/>
              <a:t>MSc</a:t>
            </a:r>
            <a:r>
              <a:rPr lang="es-ES" sz="2600" b="1" dirty="0" smtClean="0"/>
              <a:t>. en Ingeniería Ambiental</a:t>
            </a:r>
          </a:p>
          <a:p>
            <a:pPr algn="r"/>
            <a:r>
              <a:rPr lang="es-ES" sz="2600" b="1" dirty="0" smtClean="0"/>
              <a:t>Auditora Interna de Sistemas Integrados de Gestión</a:t>
            </a:r>
            <a:endParaRPr lang="es-CO" sz="2600" b="1" dirty="0"/>
          </a:p>
        </p:txBody>
      </p:sp>
    </p:spTree>
    <p:extLst>
      <p:ext uri="{BB962C8B-B14F-4D97-AF65-F5344CB8AC3E}">
        <p14:creationId xmlns:p14="http://schemas.microsoft.com/office/powerpoint/2010/main" val="28265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50037"/>
            <a:ext cx="8911687" cy="1280890"/>
          </a:xfrm>
        </p:spPr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Metodología</a:t>
            </a:r>
            <a:endParaRPr lang="es-CO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55355" t="41220" r="11179" b="25447"/>
          <a:stretch/>
        </p:blipFill>
        <p:spPr>
          <a:xfrm>
            <a:off x="3071896" y="1899033"/>
            <a:ext cx="7533458" cy="4218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65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50037"/>
            <a:ext cx="8911687" cy="1280890"/>
          </a:xfrm>
        </p:spPr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Metodología</a:t>
            </a:r>
            <a:endParaRPr lang="es-CO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7403" t="34375" r="6996" b="16518"/>
          <a:stretch/>
        </p:blipFill>
        <p:spPr>
          <a:xfrm>
            <a:off x="6721039" y="890482"/>
            <a:ext cx="5470961" cy="5900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2353440" y="1717963"/>
            <a:ext cx="4134446" cy="4953001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/>
              <a:t>Plan de Auditoría.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2800" dirty="0"/>
          </a:p>
          <a:p>
            <a:pPr algn="just">
              <a:buFont typeface="Wingdings" panose="05000000000000000000" pitchFamily="2" charset="2"/>
              <a:buChar char="ü"/>
            </a:pPr>
            <a:endParaRPr lang="es-ES" sz="2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/>
              <a:t>Lista de chequeo o verificación.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/>
              <a:t>Estándares o valores de calidad ambiental, definidos por la legislación ambiental vigente.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/>
              <a:t>Documentos de soporte técnico analítico (trabajo de campo).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28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ES" sz="2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/>
              <a:t>Informe final</a:t>
            </a:r>
            <a:r>
              <a:rPr lang="es-ES" sz="2800" dirty="0" smtClean="0"/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5743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50037"/>
            <a:ext cx="8911687" cy="1280890"/>
          </a:xfrm>
        </p:spPr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Metodología</a:t>
            </a:r>
            <a:endParaRPr lang="es-CO" b="1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2592925" y="4669367"/>
            <a:ext cx="9076561" cy="218863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600" dirty="0" smtClean="0"/>
              <a:t>Objetivo :</a:t>
            </a:r>
          </a:p>
          <a:p>
            <a:pPr marL="0" indent="0" algn="just">
              <a:buNone/>
            </a:pPr>
            <a:r>
              <a:rPr lang="es-ES" sz="2400" dirty="0"/>
              <a:t>Identificar y documentar el comportamiento ambiental de la empresa o actividad auditada. Auditoría como herramienta de diagnóstico preliminar y como herramienta de gestión en el seguimiento y mejoramiento continuo.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437" y="1530927"/>
            <a:ext cx="8580661" cy="29437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08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50037"/>
            <a:ext cx="8911687" cy="1280890"/>
          </a:xfrm>
        </p:spPr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Metodología</a:t>
            </a:r>
            <a:endParaRPr lang="es-CO" b="1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2592925" y="5031374"/>
            <a:ext cx="9076561" cy="144840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600" dirty="0" smtClean="0"/>
              <a:t>Alcance:</a:t>
            </a:r>
          </a:p>
          <a:p>
            <a:pPr marL="0" indent="0" algn="just">
              <a:buNone/>
            </a:pPr>
            <a:r>
              <a:rPr lang="es-ES" sz="2400" dirty="0"/>
              <a:t>Definir los niveles de profundidad y detalle, así como los límites en términos espaciales, temporales y funcionales.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437" y="1530927"/>
            <a:ext cx="8580661" cy="29437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300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50037"/>
            <a:ext cx="8911687" cy="1280890"/>
          </a:xfrm>
        </p:spPr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Metodología</a:t>
            </a:r>
            <a:endParaRPr lang="es-CO" b="1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2592925" y="4724400"/>
            <a:ext cx="9076561" cy="21336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600" dirty="0" smtClean="0"/>
              <a:t>Selección del equipo de auditoría y recursos:</a:t>
            </a:r>
          </a:p>
          <a:p>
            <a:pPr marL="0" indent="0" algn="just">
              <a:buNone/>
            </a:pPr>
            <a:r>
              <a:rPr lang="es-ES" sz="2400" dirty="0"/>
              <a:t>De acuerdo a la envergadura y naturaleza de la empresa. Una auditoría requerirá, por lo menos, de dos profesionales con experiencia y conocimientos de aspectos relevantes (ambientales y específicos de la actividad).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437" y="1530927"/>
            <a:ext cx="8580661" cy="29437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84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50037"/>
            <a:ext cx="8911687" cy="1280890"/>
          </a:xfrm>
        </p:spPr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Metodología</a:t>
            </a:r>
            <a:endParaRPr lang="es-CO" b="1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2510486" y="4920342"/>
            <a:ext cx="9076561" cy="193765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600" dirty="0" smtClean="0"/>
              <a:t>Selección de lugares y actividades a auditar:</a:t>
            </a:r>
          </a:p>
          <a:p>
            <a:pPr marL="0" indent="0" algn="just">
              <a:buNone/>
            </a:pPr>
            <a:r>
              <a:rPr lang="es-ES" sz="2400" dirty="0"/>
              <a:t>Dependen del tipo de auditoría, objetivos y alcance. Se cubren las instalaciones, procesos o actividades según el alcance del sistema y la Política Ambiental.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437" y="1530927"/>
            <a:ext cx="8580661" cy="29437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28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92925" y="250037"/>
            <a:ext cx="8911687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smtClean="0"/>
              <a:t>AUDITORÍAS AMBIENTALES</a:t>
            </a:r>
            <a:br>
              <a:rPr lang="es-ES" b="1" smtClean="0"/>
            </a:br>
            <a:r>
              <a:rPr lang="es-ES" b="1" smtClean="0"/>
              <a:t>Metodología</a:t>
            </a:r>
            <a:endParaRPr lang="es-CO" b="1" dirty="0"/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2592925" y="1708310"/>
            <a:ext cx="6149631" cy="43356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s-ES" sz="2600" dirty="0" smtClean="0"/>
              <a:t>Selección del equipo de auditoría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1500" dirty="0" smtClean="0"/>
          </a:p>
          <a:p>
            <a:pPr marL="0" indent="0" algn="just">
              <a:buFont typeface="Wingdings 3" charset="2"/>
              <a:buNone/>
            </a:pPr>
            <a:r>
              <a:rPr lang="es-ES" sz="2400" dirty="0" smtClean="0"/>
              <a:t>Características personales y éticas:</a:t>
            </a:r>
          </a:p>
          <a:p>
            <a:pPr marL="0" indent="0" algn="just">
              <a:buFont typeface="Wingdings 3" charset="2"/>
              <a:buNone/>
            </a:pPr>
            <a:endParaRPr lang="es-ES" sz="11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 smtClean="0"/>
              <a:t>Madurez</a:t>
            </a:r>
            <a:r>
              <a:rPr lang="es-ES" sz="2200" dirty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 smtClean="0"/>
              <a:t>Capacidad </a:t>
            </a:r>
            <a:r>
              <a:rPr lang="es-ES" sz="2200" dirty="0"/>
              <a:t>de comunicación.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 smtClean="0"/>
              <a:t>Discreción </a:t>
            </a:r>
            <a:r>
              <a:rPr lang="es-ES" sz="2200" dirty="0"/>
              <a:t>y confiabilidad.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 smtClean="0"/>
              <a:t>Gentileza </a:t>
            </a:r>
            <a:r>
              <a:rPr lang="es-ES" sz="2200" dirty="0"/>
              <a:t>en el trato.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 smtClean="0"/>
              <a:t>Tacto</a:t>
            </a:r>
            <a:r>
              <a:rPr lang="es-ES" sz="2200" dirty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 smtClean="0"/>
              <a:t>Responsabilidad</a:t>
            </a:r>
            <a:r>
              <a:rPr lang="es-ES" sz="2200" dirty="0"/>
              <a:t>, otras.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342" y="2563744"/>
            <a:ext cx="3166270" cy="32338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099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92925" y="250037"/>
            <a:ext cx="8911687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smtClean="0"/>
              <a:t>AUDITORÍAS AMBIENTALES</a:t>
            </a:r>
            <a:br>
              <a:rPr lang="es-ES" b="1" smtClean="0"/>
            </a:br>
            <a:r>
              <a:rPr lang="es-ES" b="1" smtClean="0"/>
              <a:t>Metodología</a:t>
            </a:r>
            <a:endParaRPr lang="es-CO" b="1" dirty="0"/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2592925" y="1530927"/>
            <a:ext cx="9383485" cy="532707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 smtClean="0"/>
              <a:t>Preparación del Plan y del Equipo Auditor:</a:t>
            </a:r>
          </a:p>
          <a:p>
            <a:pPr marL="0" indent="0" algn="just">
              <a:buNone/>
            </a:pPr>
            <a:r>
              <a:rPr lang="es-ES" sz="2600" dirty="0"/>
              <a:t>Una vez definidos los objetivos, alcances, áreas prioritarias, equipo auditor y lugares a auditar, se deben </a:t>
            </a:r>
            <a:r>
              <a:rPr lang="es-ES" sz="2600" dirty="0" smtClean="0"/>
              <a:t>especificar </a:t>
            </a:r>
            <a:r>
              <a:rPr lang="es-ES" sz="2600" dirty="0"/>
              <a:t>las tareas a desarrollar antes, durante y después de las actividades en </a:t>
            </a:r>
            <a:r>
              <a:rPr lang="es-ES" sz="2600" dirty="0" smtClean="0"/>
              <a:t>terreno:</a:t>
            </a:r>
            <a:endParaRPr lang="es-ES" sz="26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dirty="0"/>
              <a:t>Calendario de </a:t>
            </a:r>
            <a:r>
              <a:rPr lang="es-ES" sz="2400" dirty="0" smtClean="0"/>
              <a:t>actividades.</a:t>
            </a:r>
            <a:endParaRPr lang="es-ES" sz="2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Obtención </a:t>
            </a:r>
            <a:r>
              <a:rPr lang="es-ES" sz="2400" dirty="0"/>
              <a:t>de la información </a:t>
            </a:r>
            <a:r>
              <a:rPr lang="es-ES" sz="2400" dirty="0" smtClean="0"/>
              <a:t>requerida.</a:t>
            </a:r>
            <a:endParaRPr lang="es-ES" sz="2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Comunicación </a:t>
            </a:r>
            <a:r>
              <a:rPr lang="es-ES" sz="2400" dirty="0"/>
              <a:t>con empresa para lograr clima de </a:t>
            </a:r>
            <a:r>
              <a:rPr lang="es-ES" sz="2400" dirty="0" smtClean="0"/>
              <a:t>cooperación.</a:t>
            </a:r>
            <a:endParaRPr lang="es-ES" sz="2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Distribución </a:t>
            </a:r>
            <a:r>
              <a:rPr lang="es-ES" sz="2400" dirty="0"/>
              <a:t>de tareas en el equipos </a:t>
            </a:r>
            <a:r>
              <a:rPr lang="es-ES" sz="2400" dirty="0" smtClean="0"/>
              <a:t>auditor.</a:t>
            </a:r>
            <a:endParaRPr lang="es-ES" sz="2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Análisis </a:t>
            </a:r>
            <a:r>
              <a:rPr lang="es-ES" sz="2400" dirty="0"/>
              <a:t>preliminar de las actividades a </a:t>
            </a:r>
            <a:r>
              <a:rPr lang="es-ES" sz="2400" dirty="0" smtClean="0"/>
              <a:t>auditar.</a:t>
            </a:r>
            <a:endParaRPr lang="es-ES" sz="2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Evaluación </a:t>
            </a:r>
            <a:r>
              <a:rPr lang="es-ES" sz="2400" dirty="0"/>
              <a:t>de estándares para evaluar el comportamiento </a:t>
            </a:r>
            <a:r>
              <a:rPr lang="es-ES" sz="2400" dirty="0" smtClean="0"/>
              <a:t>ambiental.</a:t>
            </a:r>
            <a:endParaRPr lang="es-ES" sz="2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Definición </a:t>
            </a:r>
            <a:r>
              <a:rPr lang="es-ES" sz="2400" dirty="0"/>
              <a:t>de métodos y procedimientos a utilizar en el trabajo en </a:t>
            </a:r>
            <a:r>
              <a:rPr lang="es-ES" sz="2400" dirty="0" smtClean="0"/>
              <a:t>terreno.</a:t>
            </a:r>
            <a:endParaRPr lang="es-ES" sz="2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Preparación </a:t>
            </a:r>
            <a:r>
              <a:rPr lang="es-ES" sz="2400" dirty="0"/>
              <a:t>de la herramienta de </a:t>
            </a:r>
            <a:r>
              <a:rPr lang="es-ES" sz="2400" dirty="0" smtClean="0"/>
              <a:t>auditoría.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3350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50037"/>
            <a:ext cx="8911687" cy="1280890"/>
          </a:xfrm>
        </p:spPr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Metodología</a:t>
            </a:r>
            <a:endParaRPr lang="es-CO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835" y="1843162"/>
            <a:ext cx="9162777" cy="4089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84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812" y="4259766"/>
            <a:ext cx="2846359" cy="2598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50037"/>
            <a:ext cx="8911687" cy="1280890"/>
          </a:xfrm>
        </p:spPr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Metodología</a:t>
            </a:r>
            <a:endParaRPr lang="es-CO" b="1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2592926" y="1530927"/>
            <a:ext cx="9093552" cy="209642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600" dirty="0" smtClean="0"/>
              <a:t>Recopilación de información en terreno:</a:t>
            </a:r>
            <a:endParaRPr lang="es-ES" sz="26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Preguntas</a:t>
            </a:r>
            <a:r>
              <a:rPr lang="es-ES" sz="2400" dirty="0"/>
              <a:t>: entrevistas y </a:t>
            </a:r>
            <a:r>
              <a:rPr lang="es-ES" sz="2400" dirty="0" smtClean="0"/>
              <a:t>cuestionarios.</a:t>
            </a:r>
            <a:endParaRPr lang="es-ES" sz="2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Observaciones </a:t>
            </a:r>
            <a:r>
              <a:rPr lang="es-ES" sz="2400" dirty="0"/>
              <a:t>directas (inspecciones a las instalaciones</a:t>
            </a:r>
            <a:r>
              <a:rPr lang="es-ES" sz="2400" dirty="0" smtClean="0"/>
              <a:t>).</a:t>
            </a:r>
            <a:endParaRPr lang="es-ES" sz="2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Verificación </a:t>
            </a:r>
            <a:r>
              <a:rPr lang="es-ES" sz="2400" dirty="0"/>
              <a:t>de datos (muestreos y análisis, revisión de cálculos y </a:t>
            </a:r>
            <a:r>
              <a:rPr lang="es-ES" sz="2400" dirty="0" smtClean="0"/>
              <a:t>registros.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717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999" y="3793811"/>
            <a:ext cx="2817721" cy="27689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Definición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5" y="1905000"/>
            <a:ext cx="8650039" cy="377762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600" dirty="0"/>
              <a:t>Revisión objetiva, periódica, documentada y sistemática llevada a cabo por entidades / personas homologadas sobre instalaciones y prácticas relacionadas con estándares medioambientales.</a:t>
            </a:r>
            <a:endParaRPr lang="es-CO" sz="2600" dirty="0"/>
          </a:p>
        </p:txBody>
      </p:sp>
    </p:spTree>
    <p:extLst>
      <p:ext uri="{BB962C8B-B14F-4D97-AF65-F5344CB8AC3E}">
        <p14:creationId xmlns:p14="http://schemas.microsoft.com/office/powerpoint/2010/main" val="19694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50037"/>
            <a:ext cx="8911687" cy="1280890"/>
          </a:xfrm>
        </p:spPr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Metodología</a:t>
            </a:r>
            <a:endParaRPr lang="es-CO" b="1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2592926" y="1530927"/>
            <a:ext cx="9093552" cy="209642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600" dirty="0" smtClean="0"/>
              <a:t>Evaluación de los resultados:</a:t>
            </a:r>
            <a:endParaRPr lang="es-ES" sz="26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dirty="0"/>
              <a:t>Verificación del cumplimiento de la legislación </a:t>
            </a:r>
            <a:r>
              <a:rPr lang="es-ES" sz="2400" dirty="0" smtClean="0"/>
              <a:t>ambiental.</a:t>
            </a:r>
            <a:endParaRPr lang="es-ES" sz="2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Verificar </a:t>
            </a:r>
            <a:r>
              <a:rPr lang="es-ES" sz="2400" dirty="0"/>
              <a:t>la efectividad de acciones </a:t>
            </a:r>
            <a:r>
              <a:rPr lang="es-ES" sz="2400" dirty="0" smtClean="0"/>
              <a:t>correctivas.</a:t>
            </a:r>
            <a:endParaRPr lang="es-ES" sz="2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Identificar </a:t>
            </a:r>
            <a:r>
              <a:rPr lang="es-ES" sz="2400" dirty="0"/>
              <a:t>potenciales </a:t>
            </a:r>
            <a:r>
              <a:rPr lang="es-ES" sz="2400" dirty="0" smtClean="0"/>
              <a:t>mejoras.</a:t>
            </a:r>
            <a:endParaRPr lang="es-ES" sz="2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Formulación </a:t>
            </a:r>
            <a:r>
              <a:rPr lang="es-ES" sz="2400" dirty="0"/>
              <a:t>de </a:t>
            </a:r>
            <a:r>
              <a:rPr lang="es-ES" sz="2400" dirty="0" smtClean="0"/>
              <a:t>recomendaciones.</a:t>
            </a:r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820" y="4644329"/>
            <a:ext cx="2255890" cy="1974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8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50037"/>
            <a:ext cx="8911687" cy="1280890"/>
          </a:xfrm>
        </p:spPr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Metodología</a:t>
            </a:r>
            <a:endParaRPr lang="es-CO" b="1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2592925" y="1617770"/>
            <a:ext cx="5725884" cy="209642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600" dirty="0" smtClean="0"/>
              <a:t>Reunión de cierre: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1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dirty="0"/>
              <a:t>Los resultados de las acciones de la auditoría se van comunicando a medida que progresa la auditoría</a:t>
            </a:r>
            <a:r>
              <a:rPr lang="es-ES" sz="2400" dirty="0" smtClean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s-ES" sz="8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Los </a:t>
            </a:r>
            <a:r>
              <a:rPr lang="es-ES" sz="2400" dirty="0"/>
              <a:t>resultados finales se discuten y analizan en conjunto, entre auditores y empresa, permitiendo aclarar cualquier error o ambigüedad antes de elaborar el informe final.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149" y="2846770"/>
            <a:ext cx="2575463" cy="21967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703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50037"/>
            <a:ext cx="8911687" cy="1280890"/>
          </a:xfrm>
        </p:spPr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Metodología</a:t>
            </a:r>
            <a:endParaRPr lang="es-CO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778641"/>
            <a:ext cx="8911687" cy="21624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2428050" y="4344892"/>
            <a:ext cx="9076561" cy="143585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600" dirty="0" smtClean="0"/>
              <a:t>Informe final: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Identificación de hallazgos y reporte.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14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600" dirty="0" smtClean="0"/>
              <a:t>Planes de acción y seguimiento: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Tratamiento de hallazgos.</a:t>
            </a:r>
          </a:p>
        </p:txBody>
      </p:sp>
    </p:spTree>
    <p:extLst>
      <p:ext uri="{BB962C8B-B14F-4D97-AF65-F5344CB8AC3E}">
        <p14:creationId xmlns:p14="http://schemas.microsoft.com/office/powerpoint/2010/main" val="32769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1084" t="58003" r="16975" b="18217"/>
          <a:stretch/>
        </p:blipFill>
        <p:spPr>
          <a:xfrm>
            <a:off x="4371276" y="3702205"/>
            <a:ext cx="5178740" cy="3155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50037"/>
            <a:ext cx="8911687" cy="1280890"/>
          </a:xfrm>
        </p:spPr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Identificación de hallazgos</a:t>
            </a:r>
            <a:endParaRPr lang="es-CO" b="1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2592925" y="1713204"/>
            <a:ext cx="9076561" cy="143585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600" dirty="0" smtClean="0"/>
              <a:t>Hallazgo: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dirty="0"/>
              <a:t>Un hallazgo es el resultado de evaluar una evidencia contra un </a:t>
            </a:r>
            <a:r>
              <a:rPr lang="es-ES" sz="2400" dirty="0" smtClean="0"/>
              <a:t>criterio.</a:t>
            </a:r>
            <a:endParaRPr lang="es-ES" sz="2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dirty="0" smtClean="0"/>
              <a:t>Los </a:t>
            </a:r>
            <a:r>
              <a:rPr lang="es-ES" sz="2400" dirty="0"/>
              <a:t>hallazgos pueden ser clasificados de la siguiente manera</a:t>
            </a:r>
            <a:r>
              <a:rPr lang="es-ES" sz="2400" dirty="0" smtClean="0"/>
              <a:t>:</a:t>
            </a: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41969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50037"/>
            <a:ext cx="8911687" cy="1280890"/>
          </a:xfrm>
        </p:spPr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Identificación de hallazgos</a:t>
            </a:r>
            <a:endParaRPr lang="es-CO" b="1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2592926" y="1623996"/>
            <a:ext cx="8112246" cy="143585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600" dirty="0" smtClean="0"/>
              <a:t>Hallazgo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u="sng" dirty="0"/>
              <a:t>Observación</a:t>
            </a:r>
            <a:r>
              <a:rPr lang="es-ES" sz="2400" dirty="0" smtClean="0"/>
              <a:t>: Se </a:t>
            </a:r>
            <a:r>
              <a:rPr lang="es-ES" sz="2400" dirty="0"/>
              <a:t>entiende </a:t>
            </a:r>
            <a:r>
              <a:rPr lang="es-ES" sz="2400" dirty="0" smtClean="0"/>
              <a:t>como un </a:t>
            </a:r>
            <a:r>
              <a:rPr lang="es-ES" sz="2400" dirty="0"/>
              <a:t>aspecto de un requisito que podría mejorarse y que no se requiere que se haga de manera </a:t>
            </a:r>
            <a:r>
              <a:rPr lang="es-ES" sz="2400" dirty="0" smtClean="0"/>
              <a:t>inmediata.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u="sng" dirty="0" smtClean="0"/>
              <a:t>No </a:t>
            </a:r>
            <a:r>
              <a:rPr lang="es-ES" sz="2400" u="sng" dirty="0"/>
              <a:t>conformidad</a:t>
            </a:r>
            <a:r>
              <a:rPr lang="es-ES" sz="2400" dirty="0" smtClean="0"/>
              <a:t>: Se </a:t>
            </a:r>
            <a:r>
              <a:rPr lang="es-ES" sz="2400" dirty="0"/>
              <a:t>entiende como no conformidad el incumplimiento de un requisito.</a:t>
            </a:r>
            <a:endParaRPr lang="es-ES" sz="24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348" y="4393580"/>
            <a:ext cx="2415329" cy="2219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25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50037"/>
            <a:ext cx="8911687" cy="1280890"/>
          </a:xfrm>
        </p:spPr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Identificación de hallazgos</a:t>
            </a:r>
            <a:endParaRPr lang="es-CO" b="1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2592926" y="1623996"/>
            <a:ext cx="8112246" cy="143585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600" dirty="0" smtClean="0"/>
              <a:t>Tipos de no conformidades: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u="sng" dirty="0" smtClean="0"/>
              <a:t>No conformidad mayor - NCM</a:t>
            </a:r>
            <a:r>
              <a:rPr lang="es-ES" sz="2400" dirty="0"/>
              <a:t>: Incumplimiento ya ocurrido en el Sistema que afecta a un punto completo de la norma aplicable</a:t>
            </a:r>
            <a:r>
              <a:rPr lang="es-ES" sz="2400" dirty="0" smtClean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400" u="sng" dirty="0" smtClean="0"/>
              <a:t>No conformidad menor - </a:t>
            </a:r>
            <a:r>
              <a:rPr lang="es-ES" sz="2400" u="sng" dirty="0" err="1" smtClean="0"/>
              <a:t>NCm</a:t>
            </a:r>
            <a:r>
              <a:rPr lang="es-ES" sz="2400" dirty="0"/>
              <a:t>: Incumplimiento que puede o no haber ocurrido en el Sistema pero que afecta de forma parcial a un punto de la norma aplicable.</a:t>
            </a:r>
            <a:endParaRPr lang="es-ES" sz="24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340" y="5006217"/>
            <a:ext cx="2525932" cy="166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7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50037"/>
            <a:ext cx="8911687" cy="1280890"/>
          </a:xfrm>
        </p:spPr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Tratamiento de hallazgos – Priorización </a:t>
            </a:r>
            <a:endParaRPr lang="es-CO" b="1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2592925" y="1623996"/>
            <a:ext cx="8911687" cy="292570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600" dirty="0"/>
              <a:t>Para todo </a:t>
            </a:r>
            <a:r>
              <a:rPr lang="es-ES" sz="2600" dirty="0" smtClean="0"/>
              <a:t>hallazgo tipo “No conformidad” se </a:t>
            </a:r>
            <a:r>
              <a:rPr lang="es-ES" sz="2600" dirty="0"/>
              <a:t>debe poner en marcha una acción; sin embargo, se tiene que priorizar</a:t>
            </a:r>
            <a:r>
              <a:rPr lang="es-ES" sz="2600" dirty="0" smtClean="0"/>
              <a:t>:</a:t>
            </a:r>
          </a:p>
          <a:p>
            <a:pPr marL="971550" lvl="1" indent="-514350" algn="just">
              <a:buFont typeface="+mj-lt"/>
              <a:buAutoNum type="romanLcPeriod"/>
            </a:pPr>
            <a:r>
              <a:rPr lang="es-ES" sz="2400" dirty="0"/>
              <a:t>En </a:t>
            </a:r>
            <a:r>
              <a:rPr lang="es-ES" sz="2400" dirty="0" smtClean="0"/>
              <a:t>1er. </a:t>
            </a:r>
            <a:r>
              <a:rPr lang="es-ES" sz="2400" dirty="0"/>
              <a:t>lugar se deben atender las NC mayores.</a:t>
            </a:r>
          </a:p>
          <a:p>
            <a:pPr marL="971550" lvl="1" indent="-514350" algn="just">
              <a:buFont typeface="+mj-lt"/>
              <a:buAutoNum type="romanLcPeriod"/>
            </a:pPr>
            <a:r>
              <a:rPr lang="es-ES" sz="2400" dirty="0" smtClean="0"/>
              <a:t>En 2do. </a:t>
            </a:r>
            <a:r>
              <a:rPr lang="es-ES" sz="2400" dirty="0"/>
              <a:t>lugar se deben atender las NC </a:t>
            </a:r>
            <a:r>
              <a:rPr lang="es-ES" sz="2400" dirty="0" smtClean="0"/>
              <a:t>menores.</a:t>
            </a:r>
            <a:endParaRPr lang="es-ES" sz="2400" dirty="0"/>
          </a:p>
          <a:p>
            <a:pPr marL="971550" lvl="1" indent="-514350" algn="just">
              <a:buFont typeface="+mj-lt"/>
              <a:buAutoNum type="romanLcPeriod"/>
            </a:pPr>
            <a:r>
              <a:rPr lang="es-ES" sz="2400" dirty="0" smtClean="0"/>
              <a:t>En 3er. </a:t>
            </a:r>
            <a:r>
              <a:rPr lang="es-ES" sz="2400" dirty="0"/>
              <a:t>lugar se deben atender </a:t>
            </a:r>
            <a:r>
              <a:rPr lang="es-ES" sz="2400" dirty="0" smtClean="0"/>
              <a:t>las </a:t>
            </a:r>
            <a:r>
              <a:rPr lang="es-ES" sz="2400" dirty="0"/>
              <a:t>observaciones.</a:t>
            </a:r>
            <a:endParaRPr lang="es-ES" sz="24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800" y="4642767"/>
            <a:ext cx="2770775" cy="194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12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50037"/>
            <a:ext cx="8911687" cy="1280890"/>
          </a:xfrm>
        </p:spPr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Tratamiento de hallazgos – Acciones </a:t>
            </a:r>
            <a:endParaRPr lang="es-CO" b="1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2592925" y="1958529"/>
            <a:ext cx="8357573" cy="102999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600" dirty="0" smtClean="0"/>
              <a:t>Las acciones a tomar, según el hallazgo identificado, se definen a continuación: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674054"/>
              </p:ext>
            </p:extLst>
          </p:nvPr>
        </p:nvGraphicFramePr>
        <p:xfrm>
          <a:off x="2592925" y="3371519"/>
          <a:ext cx="8335270" cy="1950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43133"/>
                <a:gridCol w="39921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 smtClean="0"/>
                        <a:t>HALLAZGO</a:t>
                      </a:r>
                      <a:endParaRPr lang="es-CO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 smtClean="0"/>
                        <a:t>ACCIÓN A TOMAR</a:t>
                      </a:r>
                      <a:endParaRPr lang="es-CO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 smtClean="0"/>
                        <a:t>Observación</a:t>
                      </a:r>
                      <a:endParaRPr lang="es-CO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 smtClean="0"/>
                        <a:t>Acción</a:t>
                      </a:r>
                      <a:r>
                        <a:rPr lang="es-ES" sz="2600" baseline="0" dirty="0" smtClean="0"/>
                        <a:t> de mejora</a:t>
                      </a:r>
                      <a:endParaRPr lang="es-CO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 smtClean="0"/>
                        <a:t>No conformidad mayor</a:t>
                      </a:r>
                      <a:endParaRPr lang="es-CO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 smtClean="0"/>
                        <a:t>Acción correctiva</a:t>
                      </a:r>
                      <a:endParaRPr lang="es-CO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 smtClean="0"/>
                        <a:t>No conformidad menor</a:t>
                      </a:r>
                      <a:endParaRPr lang="es-CO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 smtClean="0"/>
                        <a:t>Acción correctiva </a:t>
                      </a:r>
                      <a:endParaRPr lang="es-CO" sz="2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8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50037"/>
            <a:ext cx="8911687" cy="1280890"/>
          </a:xfrm>
        </p:spPr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Tratamiento de hallazgos  </a:t>
            </a:r>
            <a:endParaRPr lang="es-CO" b="1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2592925" y="1735508"/>
            <a:ext cx="7398568" cy="19443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600" b="1" dirty="0" smtClean="0"/>
              <a:t>Taller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6569" t="51296" r="23489" b="23704"/>
          <a:stretch/>
        </p:blipFill>
        <p:spPr>
          <a:xfrm>
            <a:off x="4920880" y="2478644"/>
            <a:ext cx="2742657" cy="387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08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5465"/>
            <a:ext cx="8911687" cy="1280890"/>
          </a:xfrm>
        </p:spPr>
        <p:txBody>
          <a:bodyPr/>
          <a:lstStyle/>
          <a:p>
            <a:r>
              <a:rPr lang="es-ES" b="1" dirty="0" smtClean="0"/>
              <a:t>REFERENCIAS BIBLIOGRÁFICAS</a:t>
            </a:r>
            <a:endParaRPr lang="es-CO" b="1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2592925" y="1623996"/>
            <a:ext cx="8911687" cy="292570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600" dirty="0"/>
              <a:t>ICONTEC. NTC ISO 14001:2004. </a:t>
            </a:r>
            <a:endParaRPr lang="es-ES" sz="26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600" dirty="0" smtClean="0"/>
              <a:t>ICONTEC</a:t>
            </a:r>
            <a:r>
              <a:rPr lang="es-ES" sz="2600" dirty="0"/>
              <a:t>. NTC ISO 19011:2012. </a:t>
            </a:r>
            <a:endParaRPr lang="es-ES" sz="26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600" dirty="0" smtClean="0"/>
              <a:t>ICONTEC </a:t>
            </a:r>
            <a:r>
              <a:rPr lang="es-ES" sz="2600" dirty="0"/>
              <a:t>y CYGA. Implementar un Sistema de Gestión Ambiental según ISO 14001. Guía básica para las empresas comprometidas con el futuro. Bogotá D.C., 2006. </a:t>
            </a:r>
            <a:endParaRPr lang="es-ES" sz="26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600" dirty="0" smtClean="0"/>
              <a:t>Pascal</a:t>
            </a:r>
            <a:r>
              <a:rPr lang="es-ES" sz="2600" dirty="0"/>
              <a:t>, B. Sistemas Integrales de Calidad. México, D.F. </a:t>
            </a:r>
            <a:endParaRPr lang="es-ES" sz="26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600" dirty="0" smtClean="0"/>
              <a:t>http</a:t>
            </a:r>
            <a:r>
              <a:rPr lang="es-ES" sz="2600" dirty="0"/>
              <a:t>://www.produccionlimpia.cl/medios/ProduccionLimpia/Cap_5_Auditorias.pdf</a:t>
            </a:r>
            <a:endParaRPr lang="es-ES" sz="2600" dirty="0" smtClean="0"/>
          </a:p>
        </p:txBody>
      </p:sp>
    </p:spTree>
    <p:extLst>
      <p:ext uri="{BB962C8B-B14F-4D97-AF65-F5344CB8AC3E}">
        <p14:creationId xmlns:p14="http://schemas.microsoft.com/office/powerpoint/2010/main" val="646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50037"/>
            <a:ext cx="8911687" cy="1280890"/>
          </a:xfrm>
        </p:spPr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Clasificación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5" y="1530928"/>
            <a:ext cx="8911687" cy="5327074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 smtClean="0"/>
              <a:t>Por la procedencia del equipo auditor:</a:t>
            </a:r>
          </a:p>
          <a:p>
            <a:pPr marL="857250" lvl="2" indent="-457200" algn="just">
              <a:buFont typeface="Wingdings" panose="05000000000000000000" pitchFamily="2" charset="2"/>
              <a:buChar char="§"/>
            </a:pPr>
            <a:r>
              <a:rPr lang="es-ES" sz="2600" dirty="0" smtClean="0"/>
              <a:t>Interna.</a:t>
            </a:r>
            <a:endParaRPr lang="es-ES" sz="2600" dirty="0"/>
          </a:p>
          <a:p>
            <a:pPr marL="857250" lvl="2" indent="-457200" algn="just">
              <a:buFont typeface="Wingdings" panose="05000000000000000000" pitchFamily="2" charset="2"/>
              <a:buChar char="§"/>
            </a:pPr>
            <a:r>
              <a:rPr lang="es-ES" sz="2600" dirty="0" smtClean="0"/>
              <a:t>Externa.</a:t>
            </a:r>
            <a:endParaRPr lang="es-ES" sz="28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ES" sz="1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 smtClean="0"/>
              <a:t>Por su objeto:</a:t>
            </a:r>
            <a:endParaRPr lang="es-ES" sz="28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/>
              <a:t>Del </a:t>
            </a:r>
            <a:r>
              <a:rPr lang="es-ES" sz="2600" dirty="0" smtClean="0"/>
              <a:t>SGA.</a:t>
            </a:r>
            <a:endParaRPr lang="es-ES" sz="26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 smtClean="0"/>
              <a:t>Revisión ambiental.</a:t>
            </a:r>
            <a:endParaRPr lang="es-ES" sz="26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 smtClean="0"/>
              <a:t>De </a:t>
            </a:r>
            <a:r>
              <a:rPr lang="es-ES" sz="2600" dirty="0"/>
              <a:t>conformidad (con legislación) – </a:t>
            </a:r>
            <a:r>
              <a:rPr lang="es-ES" sz="2600" dirty="0" smtClean="0"/>
              <a:t>Legal.</a:t>
            </a:r>
            <a:endParaRPr lang="es-ES" sz="26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 smtClean="0"/>
              <a:t>De siniestros.</a:t>
            </a:r>
            <a:endParaRPr lang="es-ES" sz="26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 smtClean="0"/>
              <a:t>De </a:t>
            </a:r>
            <a:r>
              <a:rPr lang="es-ES" sz="2600" dirty="0"/>
              <a:t>recursos (uso eficiente de los mismos</a:t>
            </a:r>
            <a:r>
              <a:rPr lang="es-ES" sz="2600" dirty="0" smtClean="0"/>
              <a:t>).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1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 smtClean="0"/>
              <a:t>Por </a:t>
            </a:r>
            <a:r>
              <a:rPr lang="es-ES" sz="2800" dirty="0"/>
              <a:t>el entorno auditado:</a:t>
            </a:r>
          </a:p>
          <a:p>
            <a:pPr marL="857250" lvl="2" indent="-457200" algn="just">
              <a:buFont typeface="Wingdings" panose="05000000000000000000" pitchFamily="2" charset="2"/>
              <a:buChar char="§"/>
            </a:pPr>
            <a:r>
              <a:rPr lang="es-ES" sz="2600" dirty="0"/>
              <a:t>Del entorno </a:t>
            </a:r>
            <a:r>
              <a:rPr lang="es-ES" sz="2600" dirty="0" smtClean="0"/>
              <a:t>interior.</a:t>
            </a:r>
            <a:endParaRPr lang="es-ES" sz="2600" dirty="0"/>
          </a:p>
          <a:p>
            <a:pPr marL="857250" lvl="2" indent="-457200" algn="just">
              <a:buFont typeface="Wingdings" panose="05000000000000000000" pitchFamily="2" charset="2"/>
              <a:buChar char="§"/>
            </a:pPr>
            <a:r>
              <a:rPr lang="es-ES" sz="2600" dirty="0"/>
              <a:t>Del entorno </a:t>
            </a:r>
            <a:r>
              <a:rPr lang="es-ES" sz="2600" dirty="0" smtClean="0"/>
              <a:t>exterior.</a:t>
            </a:r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456" y="1975434"/>
            <a:ext cx="2601537" cy="2219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48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50037"/>
            <a:ext cx="8911687" cy="1280890"/>
          </a:xfrm>
        </p:spPr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Clasificación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5" y="1614056"/>
            <a:ext cx="8911687" cy="5140036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 smtClean="0"/>
              <a:t>Por su periodicidad:</a:t>
            </a:r>
            <a:endParaRPr lang="es-ES" sz="28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 smtClean="0"/>
              <a:t>Permanente.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 smtClean="0"/>
              <a:t>Cíclica.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 smtClean="0"/>
              <a:t>Discontinua.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s-ES" sz="1100" dirty="0"/>
          </a:p>
          <a:p>
            <a:pPr marL="342900" lvl="1" indent="-342900" algn="just">
              <a:buFont typeface="Wingdings" panose="05000000000000000000" pitchFamily="2" charset="2"/>
              <a:buChar char="ü"/>
            </a:pPr>
            <a:r>
              <a:rPr lang="es-ES" sz="2800" dirty="0" smtClean="0"/>
              <a:t>Por la temporalidad del efecto:</a:t>
            </a:r>
            <a:endParaRPr lang="es-ES" sz="28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/>
              <a:t>De responsabilidades </a:t>
            </a:r>
            <a:r>
              <a:rPr lang="es-ES" sz="2600" dirty="0" smtClean="0"/>
              <a:t>pasadas.</a:t>
            </a:r>
            <a:endParaRPr lang="es-ES" sz="26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 smtClean="0"/>
              <a:t>De </a:t>
            </a:r>
            <a:r>
              <a:rPr lang="es-ES" sz="2600" dirty="0"/>
              <a:t>responsabilidades </a:t>
            </a:r>
            <a:r>
              <a:rPr lang="es-ES" sz="2600" dirty="0" smtClean="0"/>
              <a:t>presentes.</a:t>
            </a:r>
            <a:endParaRPr lang="es-ES" sz="26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 smtClean="0"/>
              <a:t>De </a:t>
            </a:r>
            <a:r>
              <a:rPr lang="es-ES" sz="2600" dirty="0"/>
              <a:t>responsabilidades </a:t>
            </a:r>
            <a:r>
              <a:rPr lang="es-ES" sz="2600" dirty="0" smtClean="0"/>
              <a:t>futuras.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1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 smtClean="0"/>
              <a:t>Por su alcance:</a:t>
            </a:r>
            <a:endParaRPr lang="es-ES" sz="28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 smtClean="0"/>
              <a:t>Integrada.</a:t>
            </a:r>
            <a:endParaRPr lang="es-ES" sz="26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 smtClean="0"/>
              <a:t>No integrada.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41406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50037"/>
            <a:ext cx="8911687" cy="1280890"/>
          </a:xfrm>
        </p:spPr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Auditoría vs. Interventoría</a:t>
            </a:r>
            <a:endParaRPr lang="es-CO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759035" y="1551707"/>
            <a:ext cx="7252857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dirty="0"/>
              <a:t>La interventoría se define como el "conjunto de funciones desempeñadas por una persona natural o jurídica, para controlar, seguir y apoyar el desarrollo de un contrato; asegurar su correcta ejecución y cumplimiento, dentro de los términos establecidos en las normas vigentes sobre la materia y en las cláusulas estipuladas por el contrato". </a:t>
            </a:r>
            <a:endParaRPr lang="es-ES" sz="2400" dirty="0" smtClean="0"/>
          </a:p>
          <a:p>
            <a:pPr marL="0" indent="0" algn="just">
              <a:buNone/>
            </a:pPr>
            <a:endParaRPr lang="es-ES" sz="1000" dirty="0" smtClean="0"/>
          </a:p>
          <a:p>
            <a:pPr marL="0" indent="0" algn="just">
              <a:buNone/>
            </a:pPr>
            <a:r>
              <a:rPr lang="es-ES" sz="2400" dirty="0" smtClean="0"/>
              <a:t>En </a:t>
            </a:r>
            <a:r>
              <a:rPr lang="es-ES" sz="2400" dirty="0"/>
              <a:t>las leyes 80 de 1993, ley 1120, decreto 2474 de 2008, 734 de 2002, 789 de 2002 y 828 de 2003, se consagran las funciones y responsabilidades inherentes a los interventores.</a:t>
            </a:r>
            <a:endParaRPr lang="es-CO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333" y="2545201"/>
            <a:ext cx="2573702" cy="26086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2102205" y="5938102"/>
            <a:ext cx="27399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600" b="0" i="0" u="none" strike="noStrike" baseline="0" dirty="0" smtClean="0">
              <a:solidFill>
                <a:schemeClr val="bg1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s-CO" sz="1400" b="0" i="0" u="none" strike="noStrike" baseline="0" dirty="0" smtClean="0">
                <a:solidFill>
                  <a:schemeClr val="bg1">
                    <a:lumMod val="75000"/>
                  </a:schemeClr>
                </a:solidFill>
                <a:latin typeface="Palatino Linotype" panose="02040502050505030304" pitchFamily="18" charset="0"/>
              </a:rPr>
              <a:t>Fuente: gentdetorrent.espacioblog.com </a:t>
            </a:r>
            <a:endParaRPr lang="es-CO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Objetivos y alcance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5" y="1904998"/>
            <a:ext cx="9107239" cy="4953001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/>
              <a:t>En Organizaciones que cuentan con SGA, las AMA son un elemento más del mismo.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 smtClean="0"/>
              <a:t>Se </a:t>
            </a:r>
            <a:r>
              <a:rPr lang="es-ES" sz="2800" dirty="0"/>
              <a:t>debe contar con procedimientos para gestión, aplicación y revisión de Programa sistémico y periódico de auditorías, con el fin de </a:t>
            </a:r>
            <a:r>
              <a:rPr lang="es-ES" sz="2800" dirty="0" smtClean="0"/>
              <a:t>determinar: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 smtClean="0"/>
              <a:t>Adecuación del SGA.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/>
              <a:t>Conformidad de actividades con los Programas de Gestión Ambiental – PGA – definidos por la empresa</a:t>
            </a:r>
            <a:r>
              <a:rPr lang="es-ES" sz="2600" dirty="0" smtClean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/>
              <a:t>Eficacia del SGA, en cuanto al cumplimiento de la Política Ambiental – PA – de la empresa</a:t>
            </a:r>
            <a:r>
              <a:rPr lang="es-ES" sz="2600" dirty="0" smtClean="0"/>
              <a:t>.</a:t>
            </a:r>
            <a:endParaRPr lang="es-CO" sz="2600" dirty="0"/>
          </a:p>
        </p:txBody>
      </p:sp>
    </p:spTree>
    <p:extLst>
      <p:ext uri="{BB962C8B-B14F-4D97-AF65-F5344CB8AC3E}">
        <p14:creationId xmlns:p14="http://schemas.microsoft.com/office/powerpoint/2010/main" val="33553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423" y="5340927"/>
            <a:ext cx="1550659" cy="1517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Objetivos y alcance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5" y="1905000"/>
            <a:ext cx="9273493" cy="495300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 smtClean="0"/>
              <a:t>Objetivos de un Programa de Auditorías:</a:t>
            </a:r>
            <a:endParaRPr lang="es-ES" sz="28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/>
              <a:t>Identificar y documentar el estado de cumplimiento de la normativa ambiental.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 smtClean="0"/>
              <a:t>Servir </a:t>
            </a:r>
            <a:r>
              <a:rPr lang="es-ES" sz="2600" dirty="0"/>
              <a:t>de elemento de ayuda para el mejoramiento de la gestión y el desempeño ambiental.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 smtClean="0"/>
              <a:t>Mejorar el sistema </a:t>
            </a:r>
            <a:r>
              <a:rPr lang="es-ES" sz="2600" dirty="0"/>
              <a:t>de gestión de riesgos </a:t>
            </a:r>
            <a:r>
              <a:rPr lang="es-ES" sz="2600" dirty="0" smtClean="0"/>
              <a:t>ambientales y el </a:t>
            </a:r>
            <a:r>
              <a:rPr lang="es-ES" sz="2600" dirty="0"/>
              <a:t>nivel general de conciencia ambiental.</a:t>
            </a:r>
            <a:endParaRPr lang="es-CO" sz="2600" dirty="0"/>
          </a:p>
        </p:txBody>
      </p:sp>
    </p:spTree>
    <p:extLst>
      <p:ext uri="{BB962C8B-B14F-4D97-AF65-F5344CB8AC3E}">
        <p14:creationId xmlns:p14="http://schemas.microsoft.com/office/powerpoint/2010/main" val="26217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50037"/>
            <a:ext cx="8911687" cy="1280890"/>
          </a:xfrm>
        </p:spPr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Objetivos y alcance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5" y="1530928"/>
            <a:ext cx="8911687" cy="5327074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 smtClean="0"/>
              <a:t>El Programa de Auditorías debe abarcar:</a:t>
            </a:r>
            <a:endParaRPr lang="es-ES" sz="28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/>
              <a:t>Actividades, áreas y lugares puntuales</a:t>
            </a:r>
            <a:r>
              <a:rPr lang="es-ES" sz="2600" dirty="0" smtClean="0"/>
              <a:t>.</a:t>
            </a:r>
          </a:p>
          <a:p>
            <a:pPr lvl="2" algn="just">
              <a:buSzPct val="90000"/>
              <a:buFont typeface="Wingdings" panose="05000000000000000000" pitchFamily="2" charset="2"/>
              <a:buChar char="Ø"/>
            </a:pPr>
            <a:r>
              <a:rPr lang="es-ES" sz="2400" dirty="0" smtClean="0"/>
              <a:t>Estructura </a:t>
            </a:r>
            <a:r>
              <a:rPr lang="es-ES" sz="2400" dirty="0"/>
              <a:t>organizativa.</a:t>
            </a:r>
          </a:p>
          <a:p>
            <a:pPr lvl="2" algn="just">
              <a:buSzPct val="90000"/>
              <a:buFont typeface="Wingdings" panose="05000000000000000000" pitchFamily="2" charset="2"/>
              <a:buChar char="Ø"/>
            </a:pPr>
            <a:r>
              <a:rPr lang="es-ES" sz="2400" dirty="0" smtClean="0"/>
              <a:t>Procedimientos </a:t>
            </a:r>
            <a:r>
              <a:rPr lang="es-ES" sz="2400" dirty="0"/>
              <a:t>administrativos y operacionales.</a:t>
            </a:r>
          </a:p>
          <a:p>
            <a:pPr lvl="2" algn="just">
              <a:buSzPct val="90000"/>
              <a:buFont typeface="Wingdings" panose="05000000000000000000" pitchFamily="2" charset="2"/>
              <a:buChar char="Ø"/>
            </a:pPr>
            <a:r>
              <a:rPr lang="es-ES" sz="2400" dirty="0" smtClean="0"/>
              <a:t>Áreas </a:t>
            </a:r>
            <a:r>
              <a:rPr lang="es-ES" sz="2400" dirty="0"/>
              <a:t>de trabajo, operaciones y procesos.</a:t>
            </a:r>
          </a:p>
          <a:p>
            <a:pPr lvl="2" algn="just">
              <a:buSzPct val="90000"/>
              <a:buFont typeface="Wingdings" panose="05000000000000000000" pitchFamily="2" charset="2"/>
              <a:buChar char="Ø"/>
            </a:pPr>
            <a:r>
              <a:rPr lang="es-ES" sz="2400" dirty="0" smtClean="0"/>
              <a:t>Soporte </a:t>
            </a:r>
            <a:r>
              <a:rPr lang="es-ES" sz="2400" dirty="0"/>
              <a:t>documental, informes y </a:t>
            </a:r>
            <a:r>
              <a:rPr lang="es-ES" sz="2400" dirty="0" smtClean="0"/>
              <a:t>registros.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 smtClean="0"/>
              <a:t>Frecuencia (por área o actividad)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 smtClean="0"/>
              <a:t>Responsable</a:t>
            </a:r>
            <a:r>
              <a:rPr lang="es-ES" sz="2600" dirty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 smtClean="0"/>
              <a:t>Procedencia </a:t>
            </a:r>
            <a:r>
              <a:rPr lang="es-ES" sz="2600" dirty="0"/>
              <a:t>del equipo auditor.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 smtClean="0"/>
              <a:t>Plan </a:t>
            </a:r>
            <a:r>
              <a:rPr lang="es-ES" sz="2600" dirty="0"/>
              <a:t>de auditoría.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600" dirty="0" smtClean="0"/>
              <a:t>Procedimientos </a:t>
            </a:r>
            <a:r>
              <a:rPr lang="es-ES" sz="2600" dirty="0"/>
              <a:t>para canalizar información resultante del proceso de auditoría.</a:t>
            </a:r>
            <a:endParaRPr lang="es-CO" sz="2600" dirty="0"/>
          </a:p>
        </p:txBody>
      </p:sp>
    </p:spTree>
    <p:extLst>
      <p:ext uri="{BB962C8B-B14F-4D97-AF65-F5344CB8AC3E}">
        <p14:creationId xmlns:p14="http://schemas.microsoft.com/office/powerpoint/2010/main" val="37550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50037"/>
            <a:ext cx="8911687" cy="1280890"/>
          </a:xfrm>
        </p:spPr>
        <p:txBody>
          <a:bodyPr/>
          <a:lstStyle/>
          <a:p>
            <a:r>
              <a:rPr lang="es-ES" b="1" dirty="0" smtClean="0"/>
              <a:t>AUDITORÍAS AMBIENTALES</a:t>
            </a:r>
            <a:br>
              <a:rPr lang="es-ES" b="1" dirty="0" smtClean="0"/>
            </a:br>
            <a:r>
              <a:rPr lang="es-ES" b="1" dirty="0" smtClean="0"/>
              <a:t>Documentos de trabajo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5" y="1530928"/>
            <a:ext cx="8911687" cy="532707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/>
              <a:t>Lista de chequeo o verificación.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 smtClean="0"/>
              <a:t>Estándares </a:t>
            </a:r>
            <a:r>
              <a:rPr lang="es-ES" sz="2800" dirty="0"/>
              <a:t>o valores de calidad ambiental, definidos por la legislación ambiental vigente.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 smtClean="0"/>
              <a:t>Documentos </a:t>
            </a:r>
            <a:r>
              <a:rPr lang="es-ES" sz="2800" dirty="0"/>
              <a:t>de soporte técnico analítico (trabajo de campo).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800" dirty="0" smtClean="0"/>
              <a:t>Informe final</a:t>
            </a:r>
            <a:r>
              <a:rPr lang="es-ES" sz="2600" dirty="0" smtClean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217" y="4212647"/>
            <a:ext cx="3429001" cy="2416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78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</TotalTime>
  <Words>1241</Words>
  <Application>Microsoft Office PowerPoint</Application>
  <PresentationFormat>Panorámica</PresentationFormat>
  <Paragraphs>178</Paragraphs>
  <Slides>29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Palatino Linotype</vt:lpstr>
      <vt:lpstr>Wingdings</vt:lpstr>
      <vt:lpstr>Wingdings 3</vt:lpstr>
      <vt:lpstr>Espiral</vt:lpstr>
      <vt:lpstr>AUDITORÍAS AMBIENTALES  Definición, metodología, planificación y ejecución</vt:lpstr>
      <vt:lpstr>AUDITORÍAS AMBIENTALES Definición</vt:lpstr>
      <vt:lpstr>AUDITORÍAS AMBIENTALES Clasificación</vt:lpstr>
      <vt:lpstr>AUDITORÍAS AMBIENTALES Clasificación</vt:lpstr>
      <vt:lpstr>AUDITORÍAS AMBIENTALES Auditoría vs. Interventoría</vt:lpstr>
      <vt:lpstr>AUDITORÍAS AMBIENTALES Objetivos y alcance</vt:lpstr>
      <vt:lpstr>AUDITORÍAS AMBIENTALES Objetivos y alcance</vt:lpstr>
      <vt:lpstr>AUDITORÍAS AMBIENTALES Objetivos y alcance</vt:lpstr>
      <vt:lpstr>AUDITORÍAS AMBIENTALES Documentos de trabajo</vt:lpstr>
      <vt:lpstr>AUDITORÍAS AMBIENTALES Metodología</vt:lpstr>
      <vt:lpstr>AUDITORÍAS AMBIENTALES Metodología</vt:lpstr>
      <vt:lpstr>AUDITORÍAS AMBIENTALES Metodología</vt:lpstr>
      <vt:lpstr>AUDITORÍAS AMBIENTALES Metodología</vt:lpstr>
      <vt:lpstr>AUDITORÍAS AMBIENTALES Metodología</vt:lpstr>
      <vt:lpstr>AUDITORÍAS AMBIENTALES Metodología</vt:lpstr>
      <vt:lpstr>Presentación de PowerPoint</vt:lpstr>
      <vt:lpstr>Presentación de PowerPoint</vt:lpstr>
      <vt:lpstr>AUDITORÍAS AMBIENTALES Metodología</vt:lpstr>
      <vt:lpstr>AUDITORÍAS AMBIENTALES Metodología</vt:lpstr>
      <vt:lpstr>AUDITORÍAS AMBIENTALES Metodología</vt:lpstr>
      <vt:lpstr>AUDITORÍAS AMBIENTALES Metodología</vt:lpstr>
      <vt:lpstr>AUDITORÍAS AMBIENTALES Metodología</vt:lpstr>
      <vt:lpstr>AUDITORÍAS AMBIENTALES Identificación de hallazgos</vt:lpstr>
      <vt:lpstr>AUDITORÍAS AMBIENTALES Identificación de hallazgos</vt:lpstr>
      <vt:lpstr>AUDITORÍAS AMBIENTALES Identificación de hallazgos</vt:lpstr>
      <vt:lpstr>AUDITORÍAS AMBIENTALES Tratamiento de hallazgos – Priorización </vt:lpstr>
      <vt:lpstr>AUDITORÍAS AMBIENTALES Tratamiento de hallazgos – Acciones </vt:lpstr>
      <vt:lpstr>AUDITORÍAS AMBIENTALES Tratamiento de hallazgos  </vt:lpstr>
      <vt:lpstr>REFERENCIAS BIBLIOGRÁFICAS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AUDITORÍAS AMBIENTALES  Definición, metodología, planificación y ejecución</dc:title>
  <dc:creator>USER</dc:creator>
  <cp:lastModifiedBy>USER</cp:lastModifiedBy>
  <cp:revision>18</cp:revision>
  <dcterms:created xsi:type="dcterms:W3CDTF">2020-08-17T04:45:50Z</dcterms:created>
  <dcterms:modified xsi:type="dcterms:W3CDTF">2020-08-17T06:38:08Z</dcterms:modified>
</cp:coreProperties>
</file>