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0"/>
  </p:notesMasterIdLst>
  <p:sldIdLst>
    <p:sldId id="257" r:id="rId2"/>
    <p:sldId id="258" r:id="rId3"/>
    <p:sldId id="283" r:id="rId4"/>
    <p:sldId id="259" r:id="rId5"/>
    <p:sldId id="261" r:id="rId6"/>
    <p:sldId id="263" r:id="rId7"/>
    <p:sldId id="260" r:id="rId8"/>
    <p:sldId id="284" r:id="rId9"/>
    <p:sldId id="265" r:id="rId10"/>
    <p:sldId id="266" r:id="rId11"/>
    <p:sldId id="267" r:id="rId12"/>
    <p:sldId id="264" r:id="rId13"/>
    <p:sldId id="270" r:id="rId14"/>
    <p:sldId id="271" r:id="rId15"/>
    <p:sldId id="273" r:id="rId16"/>
    <p:sldId id="274" r:id="rId17"/>
    <p:sldId id="276" r:id="rId18"/>
    <p:sldId id="277" r:id="rId19"/>
    <p:sldId id="262" r:id="rId20"/>
    <p:sldId id="281" r:id="rId21"/>
    <p:sldId id="300" r:id="rId22"/>
    <p:sldId id="301" r:id="rId23"/>
    <p:sldId id="302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12" r:id="rId33"/>
    <p:sldId id="313" r:id="rId34"/>
    <p:sldId id="315" r:id="rId35"/>
    <p:sldId id="317" r:id="rId36"/>
    <p:sldId id="318" r:id="rId37"/>
    <p:sldId id="319" r:id="rId38"/>
    <p:sldId id="320" r:id="rId39"/>
    <p:sldId id="322" r:id="rId40"/>
    <p:sldId id="323" r:id="rId41"/>
    <p:sldId id="324" r:id="rId42"/>
    <p:sldId id="326" r:id="rId43"/>
    <p:sldId id="278" r:id="rId44"/>
    <p:sldId id="279" r:id="rId45"/>
    <p:sldId id="329" r:id="rId46"/>
    <p:sldId id="282" r:id="rId47"/>
    <p:sldId id="327" r:id="rId48"/>
    <p:sldId id="280" r:id="rId4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A9DD"/>
    <a:srgbClr val="7B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F4A06-B24C-4761-BB37-4CEE6D1C246A}" type="datetimeFigureOut">
              <a:rPr lang="es-CO" smtClean="0"/>
              <a:t>13/10/2020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0A3C5C-85BB-4F28-97CE-F0E2D00D5EC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3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abla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E7CBA-A9F5-4E5D-99CE-B415047122E5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03384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  <p:sldLayoutId id="214748366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distrital.edu.co:8080/web/mcic/2015-iii?p_auth=TQhNsKA6&amp;p_p_auth=7Q0rVP2F&amp;p_p_id=49&amp;p_p_lifecycle=1&amp;p_p_state=normal&amp;p_p_mode=view&amp;_49_struts_action=/my_places/view&amp;_49_groupId=14334&amp;_49_privateLayout=fals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97013" y="1910997"/>
            <a:ext cx="8915399" cy="2262781"/>
          </a:xfrm>
        </p:spPr>
        <p:txBody>
          <a:bodyPr/>
          <a:lstStyle/>
          <a:p>
            <a:pPr algn="ctr"/>
            <a:r>
              <a:rPr lang="es-ES" dirty="0" smtClean="0"/>
              <a:t>HIPÓTESIS DE LA INVESTIGACIÓN</a:t>
            </a:r>
            <a:endParaRPr lang="es-ES" dirty="0"/>
          </a:p>
        </p:txBody>
      </p:sp>
      <p:pic>
        <p:nvPicPr>
          <p:cNvPr id="4" name="Picture 2" descr="https://udistrital.files.wordpress.com/2012/12/escudo_ud-225x3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531" y="393700"/>
            <a:ext cx="1427426" cy="167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668088" y="4225118"/>
            <a:ext cx="83903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/>
              <a:t>SEMINARIO </a:t>
            </a:r>
            <a:r>
              <a:rPr lang="es-ES" sz="2400" b="1" dirty="0"/>
              <a:t>DE </a:t>
            </a:r>
            <a:r>
              <a:rPr lang="es-ES" sz="2400" b="1" dirty="0" smtClean="0"/>
              <a:t>INVESTIGACIÓN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dirty="0">
                <a:hlinkClick r:id="rId3"/>
              </a:rPr>
              <a:t>Maestría en Ciencias de la Información y las </a:t>
            </a:r>
            <a:r>
              <a:rPr lang="es-ES" sz="2400" b="1" dirty="0" smtClean="0">
                <a:hlinkClick r:id="rId3"/>
              </a:rPr>
              <a:t>Comunicaciones</a:t>
            </a:r>
            <a:endParaRPr lang="es-ES" sz="2400" b="1" dirty="0" smtClean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ERNESTO GÓMEZ VARGAS</a:t>
            </a:r>
          </a:p>
          <a:p>
            <a:pPr algn="ctr"/>
            <a:r>
              <a:rPr lang="es-ES" sz="2400" dirty="0" smtClean="0"/>
              <a:t>2020</a:t>
            </a:r>
            <a:endParaRPr lang="es-ES" sz="2400" dirty="0"/>
          </a:p>
        </p:txBody>
      </p:sp>
      <p:sp>
        <p:nvSpPr>
          <p:cNvPr id="3" name="Rectángulo 2"/>
          <p:cNvSpPr/>
          <p:nvPr/>
        </p:nvSpPr>
        <p:spPr>
          <a:xfrm>
            <a:off x="3974170" y="4542995"/>
            <a:ext cx="43075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Doctorado de Ingeniería </a:t>
            </a:r>
            <a:endParaRPr lang="es-ES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45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12234" y="279400"/>
            <a:ext cx="10193866" cy="1320800"/>
          </a:xfrm>
        </p:spPr>
        <p:txBody>
          <a:bodyPr>
            <a:normAutofit/>
          </a:bodyPr>
          <a:lstStyle/>
          <a:p>
            <a:pPr eaLnBrk="1" hangingPunct="1"/>
            <a:r>
              <a:rPr lang="es-ES" altLang="es-ES" dirty="0" smtClean="0">
                <a:latin typeface="Times New Roman" panose="02020603050405020304" pitchFamily="18" charset="0"/>
              </a:rPr>
              <a:t>Hipótesis </a:t>
            </a:r>
            <a:r>
              <a:rPr lang="es-ES" altLang="es-ES" dirty="0">
                <a:latin typeface="Times New Roman" panose="02020603050405020304" pitchFamily="18" charset="0"/>
              </a:rPr>
              <a:t>según función que cumplen en la prueba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4" y="1819276"/>
            <a:ext cx="8650286" cy="4094163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s-ES" altLang="es-ES" sz="2400" b="1" dirty="0">
                <a:solidFill>
                  <a:srgbClr val="FF0000"/>
                </a:solidFill>
              </a:rPr>
              <a:t>Hipótesis de trabajo: </a:t>
            </a:r>
            <a:r>
              <a:rPr lang="es-ES" altLang="es-ES" sz="2400" dirty="0"/>
              <a:t>son hipótesis que expresan lo que se desea probar en un estudio.</a:t>
            </a:r>
          </a:p>
          <a:p>
            <a:pPr algn="just" eaLnBrk="1" hangingPunct="1"/>
            <a:endParaRPr lang="es-ES" altLang="es-ES" sz="2400" dirty="0"/>
          </a:p>
          <a:p>
            <a:pPr algn="just" eaLnBrk="1" hangingPunct="1"/>
            <a:r>
              <a:rPr lang="es-ES" altLang="es-ES" sz="2400" b="1" dirty="0">
                <a:solidFill>
                  <a:srgbClr val="FF0000"/>
                </a:solidFill>
              </a:rPr>
              <a:t>Hipótesis nula</a:t>
            </a:r>
            <a:r>
              <a:rPr lang="es-ES" altLang="es-ES" sz="2400" dirty="0">
                <a:solidFill>
                  <a:srgbClr val="FF0000"/>
                </a:solidFill>
              </a:rPr>
              <a:t>: </a:t>
            </a:r>
            <a:r>
              <a:rPr lang="es-ES_tradnl" altLang="es-ES" sz="2400" dirty="0"/>
              <a:t>son hipótesis que refutan o niegan lo que se afirma en una hipótesis de investigación o de trabajo.</a:t>
            </a:r>
          </a:p>
          <a:p>
            <a:pPr algn="just" eaLnBrk="1" hangingPunct="1"/>
            <a:endParaRPr lang="es-ES_tradnl" altLang="es-ES" sz="2400" dirty="0"/>
          </a:p>
          <a:p>
            <a:pPr algn="just"/>
            <a:r>
              <a:rPr lang="es-ES_tradnl" altLang="es-ES" sz="2400" b="1" dirty="0">
                <a:solidFill>
                  <a:srgbClr val="FF0000"/>
                </a:solidFill>
              </a:rPr>
              <a:t>Hipótesis alternativa: </a:t>
            </a:r>
            <a:r>
              <a:rPr lang="es-MX" sz="2400" dirty="0"/>
              <a:t>Solo pueden formularse cuando efectivamente hay otras posibilidades adicionales a las hipótesis de investigación y nula. De no ser así, no pueden existir.</a:t>
            </a:r>
            <a:endParaRPr lang="es-ES" sz="2400" dirty="0"/>
          </a:p>
          <a:p>
            <a:pPr algn="just" eaLnBrk="1" hangingPunct="1"/>
            <a:endParaRPr lang="es-ES_tradnl" altLang="es-ES" sz="2400" dirty="0">
              <a:latin typeface="Times New Roman" panose="02020603050405020304" pitchFamily="18" charset="0"/>
            </a:endParaRPr>
          </a:p>
          <a:p>
            <a:pPr eaLnBrk="1" hangingPunct="1"/>
            <a:endParaRPr lang="es-ES" altLang="es-ES" sz="2400" dirty="0">
              <a:latin typeface="Times New Roman" panose="020206030504050203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7493000" y="6488668"/>
            <a:ext cx="469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(Universidad Autónoma de México, 2011)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5525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04976"/>
            <a:ext cx="9207500" cy="4525963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MX" sz="360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+mj-cs"/>
              </a:rPr>
              <a:t>Hi: </a:t>
            </a:r>
            <a:r>
              <a:rPr lang="es-MX" sz="36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rPr>
              <a:t>El candidato “A” obtendrá en la elección para la presidencia del consejo escolar entre un 50% y un 60% de la votación total.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MX" sz="3600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+mj-cs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MX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+mj-cs"/>
              </a:rPr>
              <a:t>Ho(nula)</a:t>
            </a:r>
            <a:r>
              <a:rPr lang="es-MX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rPr>
              <a:t>: </a:t>
            </a:r>
            <a:r>
              <a:rPr lang="es-MX" sz="36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rPr>
              <a:t>El candidato “A” </a:t>
            </a:r>
            <a:r>
              <a:rPr lang="es-MX" sz="360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+mj-cs"/>
              </a:rPr>
              <a:t>no</a:t>
            </a:r>
            <a:r>
              <a:rPr lang="es-MX" sz="36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rPr>
              <a:t> obtendrá en la elección para la presidencia del consejo escolar entre un 50% y un 60% de la votación total.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MX" sz="3600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+mj-cs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MX" sz="36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+mj-cs"/>
              </a:rPr>
              <a:t>Ha: </a:t>
            </a:r>
            <a:r>
              <a:rPr lang="es-MX" sz="36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rPr>
              <a:t>El candidato “A” obtendrá en la elección para la presidencia del consejo escolar mas del 60% de la votación total.</a:t>
            </a:r>
            <a:endParaRPr lang="es-ES" sz="3600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+mj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2800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512234" y="279400"/>
            <a:ext cx="10193866" cy="1320800"/>
          </a:xfrm>
        </p:spPr>
        <p:txBody>
          <a:bodyPr>
            <a:normAutofit/>
          </a:bodyPr>
          <a:lstStyle/>
          <a:p>
            <a:pPr eaLnBrk="1" hangingPunct="1"/>
            <a:r>
              <a:rPr lang="es-ES" altLang="es-ES" dirty="0" smtClean="0">
                <a:latin typeface="Times New Roman" panose="02020603050405020304" pitchFamily="18" charset="0"/>
              </a:rPr>
              <a:t>Hipótesis </a:t>
            </a:r>
            <a:r>
              <a:rPr lang="es-ES" altLang="es-ES" dirty="0">
                <a:latin typeface="Times New Roman" panose="02020603050405020304" pitchFamily="18" charset="0"/>
              </a:rPr>
              <a:t>según función que cumplen en la prueba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7493000" y="6488668"/>
            <a:ext cx="469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(Universidad Autónoma de México, 2011)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3305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63" name="Group 4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6115261"/>
              </p:ext>
            </p:extLst>
          </p:nvPr>
        </p:nvGraphicFramePr>
        <p:xfrm>
          <a:off x="956734" y="1057275"/>
          <a:ext cx="8743949" cy="5181918"/>
        </p:xfrm>
        <a:graphic>
          <a:graphicData uri="http://schemas.openxmlformats.org/drawingml/2006/table">
            <a:tbl>
              <a:tblPr/>
              <a:tblGrid>
                <a:gridCol w="33718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721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96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CL" altLang="es-ES" sz="2800" b="1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j-ea"/>
                          <a:cs typeface="+mj-cs"/>
                        </a:rPr>
                        <a:t>Tipo de estudio</a:t>
                      </a:r>
                      <a:endParaRPr lang="en-US" altLang="es-ES" sz="2800" b="1" kern="120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j-ea"/>
                        <a:cs typeface="+mj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CL" altLang="es-ES" sz="2800" b="1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j-ea"/>
                          <a:cs typeface="+mj-cs"/>
                        </a:rPr>
                        <a:t>Tipo de hipótesis</a:t>
                      </a:r>
                      <a:endParaRPr lang="en-US" altLang="es-ES" sz="2800" b="1" kern="120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j-ea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66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CL" altLang="es-ES" sz="2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j-ea"/>
                          <a:cs typeface="+mj-cs"/>
                        </a:rPr>
                        <a:t>Exploratorio</a:t>
                      </a:r>
                      <a:endParaRPr lang="en-US" altLang="es-ES" sz="28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j-ea"/>
                        <a:cs typeface="+mj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CL" altLang="es-ES" sz="2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j-ea"/>
                          <a:cs typeface="+mj-cs"/>
                        </a:rPr>
                        <a:t>No se considera necesario que sea conveniente expresar una hipótesis en ellos, aunque es conveniente hacerlo.</a:t>
                      </a:r>
                      <a:endParaRPr lang="en-US" altLang="es-ES" sz="28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j-ea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95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CL" altLang="es-ES" sz="2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j-ea"/>
                          <a:cs typeface="+mj-cs"/>
                        </a:rPr>
                        <a:t>Descriptivo</a:t>
                      </a:r>
                      <a:endParaRPr lang="en-US" altLang="es-ES" sz="28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j-ea"/>
                        <a:cs typeface="+mj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CL" altLang="es-ES" sz="2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j-ea"/>
                          <a:cs typeface="+mj-cs"/>
                        </a:rPr>
                        <a:t>Se acompañan de hipótesis descriptivas</a:t>
                      </a:r>
                      <a:endParaRPr lang="en-US" altLang="es-ES" sz="28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j-ea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95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CL" altLang="es-ES" sz="2800" kern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j-ea"/>
                          <a:cs typeface="+mj-cs"/>
                        </a:rPr>
                        <a:t>Correlacional</a:t>
                      </a:r>
                      <a:endParaRPr lang="en-US" altLang="es-ES" sz="2800" kern="12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j-ea"/>
                        <a:cs typeface="+mj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CL" altLang="es-ES" sz="2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j-ea"/>
                          <a:cs typeface="+mj-cs"/>
                        </a:rPr>
                        <a:t>Se acompañan de hipótesis correlacionales</a:t>
                      </a:r>
                      <a:endParaRPr lang="en-US" altLang="es-ES" sz="28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j-ea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96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CL" altLang="es-ES" sz="2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j-ea"/>
                          <a:cs typeface="+mj-cs"/>
                        </a:rPr>
                        <a:t>Explicativo-Causales</a:t>
                      </a:r>
                      <a:endParaRPr lang="en-US" altLang="es-ES" sz="28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j-ea"/>
                        <a:cs typeface="+mj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CL" altLang="es-ES" sz="2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j-ea"/>
                          <a:cs typeface="+mj-cs"/>
                        </a:rPr>
                        <a:t>Se acompañan de hipótesis causales</a:t>
                      </a:r>
                      <a:endParaRPr lang="en-US" altLang="es-ES" sz="28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j-ea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956734" y="13176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ES" dirty="0" smtClean="0">
                <a:latin typeface="Times New Roman" panose="02020603050405020304" pitchFamily="18" charset="0"/>
              </a:rPr>
              <a:t>Hipótesis según el tipo de conocimiento </a:t>
            </a:r>
            <a:endParaRPr lang="es-ES" altLang="es-ES" dirty="0">
              <a:latin typeface="Times New Roman" panose="020206030504050203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7493000" y="6488668"/>
            <a:ext cx="469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(Universidad Autónoma de México, 2011)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655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9700" y="1800226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None/>
              <a:defRPr/>
            </a:pPr>
            <a:r>
              <a:rPr lang="es-ES" sz="320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+mj-cs"/>
              </a:rPr>
              <a:t>Hipótesis Descriptivas</a:t>
            </a:r>
            <a:endParaRPr lang="es-MX" sz="3200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+mj-cs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S" sz="32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+mj-ea"/>
                <a:cs typeface="+mj-cs"/>
              </a:rPr>
              <a:t>Descriptivas del valor de variables que se van a observar en un contexto en la manifestación de otra variable. (Estudios descriptivos)</a:t>
            </a:r>
            <a:r>
              <a:rPr lang="es-MX" sz="32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+mj-ea"/>
                <a:cs typeface="+mj-cs"/>
              </a:rPr>
              <a:t>.</a:t>
            </a: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es-ES" sz="3200" dirty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ea typeface="+mj-ea"/>
              <a:cs typeface="+mj-cs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" sz="32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+mj-ea"/>
                <a:cs typeface="+mj-cs"/>
              </a:rPr>
              <a:t>“ La </a:t>
            </a:r>
            <a:r>
              <a:rPr lang="es-ES" sz="32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+mj-ea"/>
                <a:cs typeface="+mj-cs"/>
              </a:rPr>
              <a:t>expectativa salarial </a:t>
            </a:r>
            <a:r>
              <a:rPr lang="es-ES" sz="32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+mj-ea"/>
                <a:cs typeface="+mj-cs"/>
              </a:rPr>
              <a:t>de los trabadores de la corporación </a:t>
            </a:r>
            <a:r>
              <a:rPr lang="es-MX" sz="32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+mj-ea"/>
                <a:cs typeface="+mj-cs"/>
              </a:rPr>
              <a:t>XYZ</a:t>
            </a:r>
            <a:r>
              <a:rPr lang="es-ES" sz="32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+mj-ea"/>
                <a:cs typeface="+mj-cs"/>
              </a:rPr>
              <a:t> oscila entre los </a:t>
            </a:r>
            <a:r>
              <a:rPr lang="es-ES" sz="32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+mj-ea"/>
                <a:cs typeface="+mj-cs"/>
              </a:rPr>
              <a:t>1,500,000 </a:t>
            </a:r>
            <a:r>
              <a:rPr lang="es-ES" sz="32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+mj-ea"/>
                <a:cs typeface="+mj-cs"/>
              </a:rPr>
              <a:t>y </a:t>
            </a:r>
            <a:r>
              <a:rPr lang="es-ES" sz="32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+mj-ea"/>
                <a:cs typeface="+mj-cs"/>
              </a:rPr>
              <a:t>2,000,000 </a:t>
            </a:r>
            <a:r>
              <a:rPr lang="es-ES" sz="32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+mj-ea"/>
                <a:cs typeface="+mj-cs"/>
              </a:rPr>
              <a:t>pesos”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sz="28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56734" y="13176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ES" dirty="0" smtClean="0">
                <a:latin typeface="Times New Roman" panose="02020603050405020304" pitchFamily="18" charset="0"/>
              </a:rPr>
              <a:t>Hipótesis según el tipo de conocimiento </a:t>
            </a:r>
            <a:endParaRPr lang="es-ES" altLang="es-ES" dirty="0">
              <a:latin typeface="Times New Roman" panose="02020603050405020304" pitchFamily="18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7493000" y="6488668"/>
            <a:ext cx="469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(Universidad Autónoma de México, 2011)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9671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6734" y="1452563"/>
            <a:ext cx="8596668" cy="3880773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s-E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Hipótesis </a:t>
            </a:r>
            <a:r>
              <a:rPr lang="es-MX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E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correlación</a:t>
            </a:r>
            <a:r>
              <a:rPr lang="es-E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s-ES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endParaRPr lang="es-MX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 eaLnBrk="1" hangingPunct="1">
              <a:buNone/>
              <a:defRPr/>
            </a:pPr>
            <a:r>
              <a:rPr lang="es-E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Estas 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especifican como se  relacionan dos o más variables, en estos casos no hablamos de variables dependientes e independientes</a:t>
            </a: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defRPr/>
            </a:pPr>
            <a:endParaRPr lang="es-MX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a mayor confianza mayor equidad.”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s-ES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56734" y="13176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ES" dirty="0" smtClean="0">
                <a:latin typeface="Times New Roman" panose="02020603050405020304" pitchFamily="18" charset="0"/>
              </a:rPr>
              <a:t>Hipótesis según el tipo de conocimiento </a:t>
            </a:r>
            <a:endParaRPr lang="es-ES" altLang="es-ES" dirty="0">
              <a:latin typeface="Times New Roman" panose="02020603050405020304" pitchFamily="18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7493000" y="6488668"/>
            <a:ext cx="469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(Universidad Autónoma de México, 2011)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747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234" y="1571626"/>
            <a:ext cx="9131300" cy="4525963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90000"/>
              </a:lnSpc>
              <a:defRPr/>
            </a:pPr>
            <a:r>
              <a:rPr lang="es-E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Hipótesis </a:t>
            </a:r>
            <a:r>
              <a:rPr lang="es-MX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E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causalidad</a:t>
            </a:r>
            <a:r>
              <a:rPr lang="es-E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s-MX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es-MX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r>
              <a:rPr lang="es-MX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Proponen </a:t>
            </a:r>
            <a:r>
              <a:rPr 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“sentido de entendimiento” entre dos o mas variables.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s-MX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MX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Ejemplo:</a:t>
            </a:r>
            <a:r>
              <a:rPr 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	La desintegración familiar de los padres provoca baja autoestima en los hijos.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s-MX" sz="3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influye en  o  causa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		X                                     Y                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(variable)                           (variable)</a:t>
            </a:r>
            <a:endParaRPr lang="es-E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2800" dirty="0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2794000" y="5245100"/>
            <a:ext cx="36576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956734" y="13176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ES" dirty="0" smtClean="0">
                <a:latin typeface="Times New Roman" panose="02020603050405020304" pitchFamily="18" charset="0"/>
              </a:rPr>
              <a:t>Hipótesis según el tipo de conocimiento </a:t>
            </a:r>
            <a:endParaRPr lang="es-ES" altLang="es-ES" dirty="0">
              <a:latin typeface="Times New Roman" panose="02020603050405020304" pitchFamily="18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493000" y="6488668"/>
            <a:ext cx="469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(Universidad Autónoma de México, 2011)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5220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6234" y="992188"/>
            <a:ext cx="9558866" cy="3880773"/>
          </a:xfrm>
        </p:spPr>
        <p:txBody>
          <a:bodyPr/>
          <a:lstStyle/>
          <a:p>
            <a:pPr eaLnBrk="1" hangingPunct="1">
              <a:defRPr/>
            </a:pPr>
            <a:r>
              <a:rPr lang="es-MX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Hipótesis </a:t>
            </a:r>
            <a:r>
              <a:rPr lang="es-MX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causales </a:t>
            </a:r>
            <a:r>
              <a:rPr lang="es-MX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bivariadas</a:t>
            </a:r>
            <a:r>
              <a:rPr lang="es-MX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MX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plantea una relación entre una variable                       </a:t>
            </a:r>
            <a:r>
              <a:rPr lang="es-MX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independiente </a:t>
            </a:r>
            <a:r>
              <a:rPr lang="es-MX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una variable dependiente.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s-ES" sz="28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s-ES" dirty="0" smtClean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956734" y="13176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ES" dirty="0" smtClean="0">
                <a:latin typeface="Times New Roman" panose="02020603050405020304" pitchFamily="18" charset="0"/>
              </a:rPr>
              <a:t>Hipótesis según el tipo de conocimiento </a:t>
            </a:r>
            <a:endParaRPr lang="es-ES" altLang="es-ES" dirty="0">
              <a:latin typeface="Times New Roman" panose="02020603050405020304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766234" y="2932575"/>
            <a:ext cx="9520766" cy="3252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MX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Hipótesis causales multivariadas: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es-MX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MX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Plantea una relación entre varias variables independientes y una dependiente, o una independiente y varias dependientes, o varias variables independientes y varias dependientes.</a:t>
            </a:r>
            <a:endParaRPr lang="es-ES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7493000" y="6488668"/>
            <a:ext cx="469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(Universidad Autónoma de México, 2011)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90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MX" sz="4000" dirty="0"/>
              <a:t>H</a:t>
            </a:r>
            <a:r>
              <a:rPr lang="es-MX" sz="4000" dirty="0" smtClean="0"/>
              <a:t>ipótesis estadística</a:t>
            </a:r>
            <a:r>
              <a:rPr lang="es-MX" sz="3200" dirty="0"/>
              <a:t/>
            </a:r>
            <a:br>
              <a:rPr lang="es-MX" sz="3200" dirty="0"/>
            </a:br>
            <a:endParaRPr lang="es-ES" sz="3200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497014"/>
            <a:ext cx="9563100" cy="4141787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endParaRPr lang="es-MX" sz="2400" dirty="0" smtClean="0"/>
          </a:p>
          <a:p>
            <a:pPr algn="just" eaLnBrk="1" hangingPunct="1">
              <a:defRPr/>
            </a:pPr>
            <a:r>
              <a:rPr lang="es-MX" sz="2400" dirty="0" smtClean="0"/>
              <a:t>Es la transformación de las hipótesis de investigación, nulas y alternativas en símbolos estadísticos. Se pueden formular sólo cuando  los datos del estudio que se van a recolectar y analizar son cuantitativos (números, porcentajes, promedios).</a:t>
            </a:r>
          </a:p>
          <a:p>
            <a:pPr marL="609600" indent="-609600"/>
            <a:r>
              <a:rPr lang="es-ES_tradnl" altLang="es-ES" sz="2800" dirty="0">
                <a:latin typeface="Times New Roman" panose="02020603050405020304" pitchFamily="18" charset="0"/>
              </a:rPr>
              <a:t>Tipos de hipótesis estadísticas</a:t>
            </a:r>
            <a:r>
              <a:rPr lang="es-ES_tradnl" altLang="es-ES" sz="2800" dirty="0" smtClean="0">
                <a:latin typeface="Times New Roman" panose="02020603050405020304" pitchFamily="18" charset="0"/>
              </a:rPr>
              <a:t>:</a:t>
            </a:r>
            <a:endParaRPr lang="es-ES_tradnl" altLang="es-ES" sz="2800" dirty="0">
              <a:latin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s-ES_tradnl" altLang="es-ES" sz="2800" dirty="0">
                <a:latin typeface="Times New Roman" panose="02020603050405020304" pitchFamily="18" charset="0"/>
              </a:rPr>
              <a:t>		- De estimación.</a:t>
            </a:r>
          </a:p>
          <a:p>
            <a:pPr marL="609600" indent="-609600">
              <a:buNone/>
            </a:pPr>
            <a:r>
              <a:rPr lang="es-ES_tradnl" altLang="es-ES" sz="2800" dirty="0">
                <a:latin typeface="Times New Roman" panose="02020603050405020304" pitchFamily="18" charset="0"/>
              </a:rPr>
              <a:t>		- De correlación.</a:t>
            </a:r>
          </a:p>
          <a:p>
            <a:pPr marL="609600" indent="-609600">
              <a:buNone/>
            </a:pPr>
            <a:r>
              <a:rPr lang="es-ES_tradnl" altLang="es-ES" sz="2800" dirty="0">
                <a:latin typeface="Times New Roman" panose="02020603050405020304" pitchFamily="18" charset="0"/>
              </a:rPr>
              <a:t>		- De diferencia de medias u otros valores.</a:t>
            </a:r>
          </a:p>
          <a:p>
            <a:pPr marL="609600" indent="-609600">
              <a:buNone/>
            </a:pPr>
            <a:r>
              <a:rPr lang="es-ES_tradnl" altLang="es-ES" sz="2800" dirty="0">
                <a:latin typeface="Times New Roman" panose="02020603050405020304" pitchFamily="18" charset="0"/>
              </a:rPr>
              <a:t>		- De causalidad.</a:t>
            </a:r>
          </a:p>
          <a:p>
            <a:pPr algn="just" eaLnBrk="1" hangingPunct="1">
              <a:defRPr/>
            </a:pPr>
            <a:endParaRPr lang="es-MX" sz="2400" dirty="0" smtClean="0"/>
          </a:p>
          <a:p>
            <a:pPr algn="just" eaLnBrk="1" hangingPunct="1">
              <a:defRPr/>
            </a:pPr>
            <a:endParaRPr lang="es-ES" sz="2400" dirty="0" smtClean="0"/>
          </a:p>
        </p:txBody>
      </p:sp>
      <p:sp>
        <p:nvSpPr>
          <p:cNvPr id="4" name="CuadroTexto 3"/>
          <p:cNvSpPr txBox="1"/>
          <p:nvPr/>
        </p:nvSpPr>
        <p:spPr>
          <a:xfrm>
            <a:off x="7493000" y="6488668"/>
            <a:ext cx="469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(Universidad Autónoma de México, 2011)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925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4100" y="1268413"/>
            <a:ext cx="9156700" cy="5256212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s-ES_tradnl" altLang="es-E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De estimación: </a:t>
            </a:r>
            <a:r>
              <a:rPr lang="es-ES_tradnl" altLang="es-ES" sz="2400" dirty="0">
                <a:latin typeface="Times New Roman" panose="02020603050405020304" pitchFamily="18" charset="0"/>
              </a:rPr>
              <a:t>son aquellas que señalan (describen) el valor de alguna medida de la población, a partir del valor pertinente obtenido en la muestra.</a:t>
            </a:r>
          </a:p>
          <a:p>
            <a:pPr algn="just" eaLnBrk="1" hangingPunct="1">
              <a:lnSpc>
                <a:spcPct val="80000"/>
              </a:lnSpc>
            </a:pPr>
            <a:endParaRPr lang="es-ES_tradnl" altLang="es-ES" sz="2400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s-ES_tradnl" altLang="es-E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De correlación: </a:t>
            </a:r>
            <a:r>
              <a:rPr lang="es-ES_tradnl" altLang="es-ES" sz="2400" dirty="0">
                <a:latin typeface="Times New Roman" panose="02020603050405020304" pitchFamily="18" charset="0"/>
              </a:rPr>
              <a:t>son  aquellas que traducen en términos </a:t>
            </a:r>
            <a:r>
              <a:rPr lang="es-ES_tradnl" altLang="es-ES" sz="2400" dirty="0" smtClean="0">
                <a:latin typeface="Times New Roman" panose="02020603050405020304" pitchFamily="18" charset="0"/>
              </a:rPr>
              <a:t>estadísticos </a:t>
            </a:r>
            <a:r>
              <a:rPr lang="es-ES_tradnl" altLang="es-ES" sz="2400" dirty="0">
                <a:latin typeface="Times New Roman" panose="02020603050405020304" pitchFamily="18" charset="0"/>
              </a:rPr>
              <a:t>una correlación entre dos o más variables (</a:t>
            </a:r>
            <a:r>
              <a:rPr lang="es-ES_tradnl" altLang="es-ES" sz="2400" dirty="0" err="1">
                <a:latin typeface="Times New Roman" panose="02020603050405020304" pitchFamily="18" charset="0"/>
              </a:rPr>
              <a:t>xry</a:t>
            </a:r>
            <a:r>
              <a:rPr lang="es-ES_tradnl" altLang="es-ES" sz="2400" dirty="0">
                <a:latin typeface="Times New Roman" panose="02020603050405020304" pitchFamily="18" charset="0"/>
              </a:rPr>
              <a:t>).</a:t>
            </a:r>
          </a:p>
          <a:p>
            <a:pPr algn="just" eaLnBrk="1" hangingPunct="1">
              <a:lnSpc>
                <a:spcPct val="80000"/>
              </a:lnSpc>
            </a:pPr>
            <a:endParaRPr lang="es-ES_tradnl" altLang="es-ES" sz="2400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s-ES_tradnl" altLang="es-E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De diferencia de medias: </a:t>
            </a:r>
            <a:r>
              <a:rPr lang="es-ES_tradnl" altLang="es-ES" sz="2400" dirty="0">
                <a:latin typeface="Times New Roman" panose="02020603050405020304" pitchFamily="18" charset="0"/>
              </a:rPr>
              <a:t>son aquellas en que se </a:t>
            </a:r>
            <a:r>
              <a:rPr lang="es-ES_tradnl" altLang="es-ES" sz="2400" dirty="0" smtClean="0">
                <a:latin typeface="Times New Roman" panose="02020603050405020304" pitchFamily="18" charset="0"/>
              </a:rPr>
              <a:t>compara </a:t>
            </a:r>
            <a:r>
              <a:rPr lang="es-ES_tradnl" altLang="es-ES" sz="2400" dirty="0">
                <a:latin typeface="Times New Roman" panose="02020603050405020304" pitchFamily="18" charset="0"/>
              </a:rPr>
              <a:t>una medición (promedio, porcentaje, desviación estándar, etc.) estadística entre dos o más grupos.</a:t>
            </a:r>
          </a:p>
          <a:p>
            <a:pPr algn="just" eaLnBrk="1" hangingPunct="1">
              <a:lnSpc>
                <a:spcPct val="80000"/>
              </a:lnSpc>
            </a:pPr>
            <a:endParaRPr lang="es-ES_tradnl" altLang="es-ES" sz="2400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s-ES" altLang="es-E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De causalidad: </a:t>
            </a:r>
            <a:r>
              <a:rPr lang="es-ES" altLang="es-ES" sz="2400" dirty="0">
                <a:latin typeface="Times New Roman" panose="02020603050405020304" pitchFamily="18" charset="0"/>
              </a:rPr>
              <a:t>son aquellas que no solo afirman una  relación entre dos o mas variables y la manera en que se manifiesta, sino que además propone un “sentido de comprensión del fenómeno”  de la relación, una es causa y la otra efecto.</a:t>
            </a:r>
            <a:endParaRPr lang="es-ES_tradnl" altLang="es-ES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altLang="es-ES" sz="1400" dirty="0"/>
              <a:t> 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753534" y="190500"/>
            <a:ext cx="8596668" cy="1320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MX" dirty="0"/>
              <a:t>H</a:t>
            </a:r>
            <a:r>
              <a:rPr lang="es-MX" dirty="0" smtClean="0"/>
              <a:t>ipótesis estadística</a:t>
            </a:r>
            <a:r>
              <a:rPr lang="es-MX" dirty="0"/>
              <a:t/>
            </a:r>
            <a:br>
              <a:rPr lang="es-MX" dirty="0"/>
            </a:b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7493000" y="6488668"/>
            <a:ext cx="469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(Universidad Autónoma de México, 2011)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944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75932" y="212725"/>
            <a:ext cx="8596668" cy="1320800"/>
          </a:xfrm>
        </p:spPr>
        <p:txBody>
          <a:bodyPr/>
          <a:lstStyle/>
          <a:p>
            <a:pPr eaLnBrk="1" hangingPunct="1"/>
            <a:r>
              <a:rPr lang="es-ES_tradnl" altLang="es-ES" dirty="0" smtClean="0"/>
              <a:t>HIPOTESIS DE TRABAJO</a:t>
            </a:r>
            <a:endParaRPr lang="es-ES" altLang="es-ES" dirty="0" smtClean="0"/>
          </a:p>
        </p:txBody>
      </p:sp>
      <p:sp>
        <p:nvSpPr>
          <p:cNvPr id="33795" name="Text Box 4"/>
          <p:cNvSpPr txBox="1">
            <a:spLocks noChangeArrowheads="1"/>
          </p:cNvSpPr>
          <p:nvPr/>
        </p:nvSpPr>
        <p:spPr bwMode="auto">
          <a:xfrm>
            <a:off x="832757" y="1097180"/>
            <a:ext cx="10335985" cy="1169551"/>
          </a:xfrm>
          <a:prstGeom prst="rect">
            <a:avLst/>
          </a:prstGeom>
          <a:solidFill>
            <a:srgbClr val="FF99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altLang="es-ES" sz="2000" b="1" dirty="0" smtClean="0">
                <a:solidFill>
                  <a:schemeClr val="bg1"/>
                </a:solidFill>
              </a:rPr>
              <a:t>HIPOTESIS </a:t>
            </a:r>
            <a:r>
              <a:rPr lang="es-ES_tradnl" altLang="es-ES" sz="2000" b="1" dirty="0">
                <a:solidFill>
                  <a:schemeClr val="bg1"/>
                </a:solidFill>
              </a:rPr>
              <a:t>DE TRABAJO</a:t>
            </a:r>
          </a:p>
          <a:p>
            <a:pPr eaLnBrk="1" hangingPunct="1">
              <a:spcBef>
                <a:spcPct val="50000"/>
              </a:spcBef>
            </a:pPr>
            <a:r>
              <a:rPr lang="es-ES_tradnl" altLang="es-ES" sz="2000" dirty="0">
                <a:solidFill>
                  <a:schemeClr val="bg1"/>
                </a:solidFill>
              </a:rPr>
              <a:t>Son proposiciones afirmativas que el investigador plantea con el propósito  de llegar  a explicar hechos o fenómenos que caracterizan   o identifican el objeto del conocimiento.</a:t>
            </a:r>
            <a:endParaRPr lang="es-ES" altLang="es-ES" sz="2000" dirty="0">
              <a:solidFill>
                <a:schemeClr val="bg1"/>
              </a:solidFill>
            </a:endParaRPr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832758" y="2559287"/>
            <a:ext cx="10335984" cy="1169551"/>
          </a:xfrm>
          <a:prstGeom prst="rect">
            <a:avLst/>
          </a:prstGeom>
          <a:solidFill>
            <a:srgbClr val="FF99CC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altLang="es-ES" sz="2000" b="1" dirty="0">
                <a:solidFill>
                  <a:schemeClr val="bg1"/>
                </a:solidFill>
              </a:rPr>
              <a:t>DE PRIMER GRADO.</a:t>
            </a:r>
          </a:p>
          <a:p>
            <a:pPr eaLnBrk="1" hangingPunct="1">
              <a:spcBef>
                <a:spcPct val="50000"/>
              </a:spcBef>
            </a:pPr>
            <a:r>
              <a:rPr lang="es-ES_tradnl" altLang="es-ES" sz="2000" dirty="0">
                <a:solidFill>
                  <a:schemeClr val="bg1"/>
                </a:solidFill>
              </a:rPr>
              <a:t>Proposición descriptiva del objeto del conocimiento sobre hechos o situaciones  conocidos por el saber popular, que puede ser sometida a verificación por el investigador.</a:t>
            </a:r>
            <a:endParaRPr lang="es-ES" altLang="es-ES" sz="2000" dirty="0">
              <a:solidFill>
                <a:schemeClr val="bg1"/>
              </a:solidFill>
            </a:endParaRPr>
          </a:p>
        </p:txBody>
      </p:sp>
      <p:sp>
        <p:nvSpPr>
          <p:cNvPr id="33797" name="Text Box 6"/>
          <p:cNvSpPr txBox="1">
            <a:spLocks noChangeArrowheads="1"/>
          </p:cNvSpPr>
          <p:nvPr/>
        </p:nvSpPr>
        <p:spPr bwMode="auto">
          <a:xfrm>
            <a:off x="832757" y="3863707"/>
            <a:ext cx="10335985" cy="1446550"/>
          </a:xfrm>
          <a:prstGeom prst="rect">
            <a:avLst/>
          </a:prstGeom>
          <a:solidFill>
            <a:srgbClr val="FF99CC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altLang="es-ES" b="1" dirty="0" smtClean="0">
                <a:solidFill>
                  <a:schemeClr val="bg1"/>
                </a:solidFill>
              </a:rPr>
              <a:t>DE </a:t>
            </a:r>
            <a:r>
              <a:rPr lang="es-ES_tradnl" altLang="es-ES" b="1" dirty="0">
                <a:solidFill>
                  <a:schemeClr val="bg1"/>
                </a:solidFill>
              </a:rPr>
              <a:t>SEGUNDO GRADO.</a:t>
            </a:r>
          </a:p>
          <a:p>
            <a:pPr eaLnBrk="1" hangingPunct="1">
              <a:spcBef>
                <a:spcPct val="50000"/>
              </a:spcBef>
            </a:pPr>
            <a:r>
              <a:rPr lang="es-ES_tradnl" altLang="es-ES" sz="2000" dirty="0">
                <a:solidFill>
                  <a:schemeClr val="bg1"/>
                </a:solidFill>
              </a:rPr>
              <a:t>Proposición fundamentada en una relación causa efecto determinada por las hipótesis de primer grado. Esta afirmación se demuestra  y verifica por su vinculación  con un modelo teórico.</a:t>
            </a:r>
            <a:endParaRPr lang="es-ES" altLang="es-ES" sz="2000" dirty="0">
              <a:solidFill>
                <a:schemeClr val="bg1"/>
              </a:solidFill>
            </a:endParaRPr>
          </a:p>
        </p:txBody>
      </p:sp>
      <p:sp>
        <p:nvSpPr>
          <p:cNvPr id="33800" name="Text Box 9"/>
          <p:cNvSpPr txBox="1">
            <a:spLocks noChangeArrowheads="1"/>
          </p:cNvSpPr>
          <p:nvPr/>
        </p:nvSpPr>
        <p:spPr bwMode="auto">
          <a:xfrm>
            <a:off x="832757" y="5445126"/>
            <a:ext cx="10335985" cy="1169551"/>
          </a:xfrm>
          <a:prstGeom prst="rect">
            <a:avLst/>
          </a:prstGeom>
          <a:solidFill>
            <a:srgbClr val="FF99CC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altLang="es-ES" sz="2000" b="1" dirty="0">
                <a:solidFill>
                  <a:schemeClr val="bg1"/>
                </a:solidFill>
              </a:rPr>
              <a:t>DE TERCER  GRADO.</a:t>
            </a:r>
          </a:p>
          <a:p>
            <a:pPr eaLnBrk="1" hangingPunct="1">
              <a:spcBef>
                <a:spcPct val="50000"/>
              </a:spcBef>
            </a:pPr>
            <a:r>
              <a:rPr lang="es-ES_tradnl" altLang="es-ES" sz="2000" dirty="0">
                <a:solidFill>
                  <a:schemeClr val="bg1"/>
                </a:solidFill>
              </a:rPr>
              <a:t>Proposición que afirma la presencia  de relaciones existente  entre variables complejas. Sugiere explicaciones entre fenómenos  de mayor extensión.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9372600" y="6614677"/>
            <a:ext cx="314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(Méndez &amp; Vélez, 2001)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039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INTRODUCCIÓN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804989"/>
            <a:ext cx="9495366" cy="3880773"/>
          </a:xfrm>
        </p:spPr>
        <p:txBody>
          <a:bodyPr>
            <a:noAutofit/>
          </a:bodyPr>
          <a:lstStyle/>
          <a:p>
            <a:pPr algn="just"/>
            <a:r>
              <a:rPr lang="es-ES" sz="3000" dirty="0" smtClean="0"/>
              <a:t>Viene del griego “</a:t>
            </a:r>
            <a:r>
              <a:rPr lang="es-ES" sz="3000" dirty="0" err="1" smtClean="0"/>
              <a:t>hypothesis</a:t>
            </a:r>
            <a:r>
              <a:rPr lang="es-ES" sz="3000" dirty="0" smtClean="0"/>
              <a:t>” que significa suponer o poner bajo consideración.</a:t>
            </a:r>
          </a:p>
          <a:p>
            <a:pPr algn="just"/>
            <a:r>
              <a:rPr lang="es-ES" sz="3000" dirty="0" smtClean="0"/>
              <a:t>Es una solución provisional para el problema </a:t>
            </a:r>
            <a:r>
              <a:rPr lang="es-ES" sz="3000" dirty="0"/>
              <a:t>que será </a:t>
            </a:r>
            <a:r>
              <a:rPr lang="es-ES" sz="3000" dirty="0" smtClean="0"/>
              <a:t>verificada como valida o no a lo largo de la investigación.</a:t>
            </a:r>
          </a:p>
          <a:p>
            <a:pPr algn="just"/>
            <a:r>
              <a:rPr lang="es-ES" sz="3000" dirty="0" smtClean="0"/>
              <a:t>Generalmente se expresa como un enunciado afirmativo en donde se vinculan las variables de la investigación. 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219454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7600" y="0"/>
            <a:ext cx="8968036" cy="1143000"/>
          </a:xfrm>
        </p:spPr>
        <p:txBody>
          <a:bodyPr>
            <a:normAutofit/>
          </a:bodyPr>
          <a:lstStyle/>
          <a:p>
            <a:r>
              <a:rPr lang="es-CO" sz="2400" dirty="0"/>
              <a:t>Tipos de </a:t>
            </a:r>
            <a:r>
              <a:rPr lang="es-CO" sz="2400" dirty="0" smtClean="0"/>
              <a:t>hipótesis-Punto </a:t>
            </a:r>
            <a:r>
              <a:rPr lang="es-CO" sz="2400" dirty="0"/>
              <a:t>de vista Gnoseológico- Mario Bunge</a:t>
            </a:r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4098000"/>
              </p:ext>
            </p:extLst>
          </p:nvPr>
        </p:nvGraphicFramePr>
        <p:xfrm>
          <a:off x="0" y="371232"/>
          <a:ext cx="12077700" cy="64418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26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496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0569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7297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512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chemeClr val="bg1"/>
                          </a:solidFill>
                          <a:effectLst/>
                        </a:rPr>
                        <a:t>Según el…</a:t>
                      </a:r>
                      <a:endParaRPr lang="es-CO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chemeClr val="bg1"/>
                          </a:solidFill>
                          <a:effectLst/>
                        </a:rPr>
                        <a:t>Tipo</a:t>
                      </a:r>
                      <a:endParaRPr lang="es-CO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chemeClr val="bg1"/>
                          </a:solidFill>
                          <a:effectLst/>
                        </a:rPr>
                        <a:t>Subtipo</a:t>
                      </a:r>
                      <a:endParaRPr lang="es-CO" sz="14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chemeClr val="bg1"/>
                          </a:solidFill>
                          <a:effectLst/>
                        </a:rPr>
                        <a:t>Ejemplo</a:t>
                      </a:r>
                      <a:endParaRPr lang="es-CO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6330">
                <a:tc rowSpan="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chemeClr val="bg1"/>
                          </a:solidFill>
                          <a:effectLst/>
                        </a:rPr>
                        <a:t>Arranque</a:t>
                      </a:r>
                      <a:endParaRPr lang="es-CO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Halladas analógicamente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Analogía sustantiva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Como cuando la respuesta de un organismo a un estímulo sugiere la hipótesis de que en un organismo diferente tendrá también lugar la misma relación estímulo-respuesta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779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Analogía estructural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Como cuando se sospecha que la ley de crecimiento de una población tiene la misma forma que la ley de crecimiento de un individuo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633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halladas inductivamente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Inducción de primer grado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Como cuando en el examen de cierto número de casos individuales se infiere que “El estudio del francés interfiere con  el aprendizaje simultáneo del italiano”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779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Inducción de segundo grado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Como cuando se imagina la conjetura general “el aprendizaje de cualquier tema interfiere con el de cualquier otro tema contiguo”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779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halladas intuitivamente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Existe una relación fija entre la cantidad de calor que emite una estufa eléctrica y la cantidad de energía eléctrica que consume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779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halladas deductivamente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Teoremas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Las hipótesis relativas a la distribución geográfica de una determinada especie cuando se derivan de postulados </a:t>
                      </a:r>
                      <a:r>
                        <a:rPr lang="es-CO" sz="1400" dirty="0" err="1">
                          <a:effectLst/>
                        </a:rPr>
                        <a:t>bigeográficos</a:t>
                      </a:r>
                      <a:r>
                        <a:rPr lang="es-CO" sz="1400" dirty="0">
                          <a:effectLst/>
                        </a:rPr>
                        <a:t> generales 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779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Inferencias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Como ocurre cuando una relación termodinámica se deduce de principios de mecánica estadística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779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Construcciones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Teniendo en cuenta determinadas ecuaciones de movimiento, se cortan a medida, por así decirlo, los principios más fuertes de la física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51281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err="1" smtClean="0">
                          <a:solidFill>
                            <a:schemeClr val="bg1"/>
                          </a:solidFill>
                          <a:effectLst/>
                        </a:rPr>
                        <a:t>Ostensividad</a:t>
                      </a:r>
                      <a:endParaRPr lang="es-CO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Observacionales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Los pájaros ponen los huevos en nidos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0779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No observacionales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Ordinarias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El suicidio es más frecuente entre los protestantes que entre los católicos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0779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Teoréticas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La inhibición de la digestión en los estados de tensión emocional favorece el uso de la sangre por los órganos efectores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5128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Mixtas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“Rayo de luz” se traducirá por “haz de luz”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07799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chemeClr val="bg1"/>
                          </a:solidFill>
                          <a:effectLst/>
                        </a:rPr>
                        <a:t>Profundidad</a:t>
                      </a:r>
                      <a:endParaRPr lang="es-CO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Fenomenológicas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Las fórmulas químicas que no especifican la estructura química ni los mecanismos de </a:t>
                      </a:r>
                      <a:r>
                        <a:rPr lang="es-CO" sz="1400" dirty="0" smtClean="0">
                          <a:effectLst/>
                        </a:rPr>
                        <a:t>reacción….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0779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Representacionales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 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Crecimiento biológico: reunir y generalizar mediante curvas estudios empíricos del crecimiento de individuos y poblaciones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95" marR="47595" marT="0" marB="0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3C8B-E43D-4F97-BEE5-20A31AD1387A}" type="slidenum">
              <a:rPr lang="es-CO" smtClean="0"/>
              <a:t>20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003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s-ES" dirty="0" smtClean="0"/>
              <a:t>Según el arranque </a:t>
            </a:r>
            <a:r>
              <a:rPr lang="es-ES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  <a:t/>
            </a:r>
            <a:br>
              <a:rPr lang="es-ES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</a:br>
            <a:endParaRPr lang="es-CO" dirty="0"/>
          </a:p>
        </p:txBody>
      </p:sp>
      <p:sp>
        <p:nvSpPr>
          <p:cNvPr id="4" name="Google Shape;135;p14"/>
          <p:cNvSpPr/>
          <p:nvPr/>
        </p:nvSpPr>
        <p:spPr>
          <a:xfrm>
            <a:off x="880567" y="3079667"/>
            <a:ext cx="1910000" cy="426400"/>
          </a:xfrm>
          <a:prstGeom prst="roundRect">
            <a:avLst>
              <a:gd name="adj" fmla="val 50000"/>
            </a:avLst>
          </a:prstGeom>
          <a:solidFill>
            <a:srgbClr val="38761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GB" sz="1600" b="1" dirty="0" err="1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Arranque</a:t>
            </a:r>
            <a:endParaRPr sz="1600" b="1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" name="Google Shape;136;p14"/>
          <p:cNvSpPr/>
          <p:nvPr/>
        </p:nvSpPr>
        <p:spPr>
          <a:xfrm>
            <a:off x="4162983" y="3064184"/>
            <a:ext cx="2294000" cy="426400"/>
          </a:xfrm>
          <a:prstGeom prst="roundRect">
            <a:avLst>
              <a:gd name="adj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GB" sz="1467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Inducción</a:t>
            </a:r>
            <a:endParaRPr sz="1467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" name="Google Shape;137;p14"/>
          <p:cNvSpPr/>
          <p:nvPr/>
        </p:nvSpPr>
        <p:spPr>
          <a:xfrm>
            <a:off x="4162983" y="3991285"/>
            <a:ext cx="2294000" cy="426400"/>
          </a:xfrm>
          <a:prstGeom prst="roundRect">
            <a:avLst>
              <a:gd name="adj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GB" sz="1467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Intuición</a:t>
            </a:r>
            <a:endParaRPr sz="1467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" name="Google Shape;138;p14"/>
          <p:cNvSpPr/>
          <p:nvPr/>
        </p:nvSpPr>
        <p:spPr>
          <a:xfrm>
            <a:off x="4134016" y="4836804"/>
            <a:ext cx="2351600" cy="426400"/>
          </a:xfrm>
          <a:prstGeom prst="roundRect">
            <a:avLst>
              <a:gd name="adj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GB" sz="1467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Deducción</a:t>
            </a:r>
            <a:endParaRPr sz="1467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" name="Google Shape;139;p14"/>
          <p:cNvSpPr/>
          <p:nvPr/>
        </p:nvSpPr>
        <p:spPr>
          <a:xfrm>
            <a:off x="4162816" y="1793300"/>
            <a:ext cx="2294000" cy="426400"/>
          </a:xfrm>
          <a:prstGeom prst="roundRect">
            <a:avLst>
              <a:gd name="adj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GB" sz="1467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Analogía</a:t>
            </a:r>
            <a:endParaRPr sz="1467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" name="Google Shape;140;p14"/>
          <p:cNvSpPr/>
          <p:nvPr/>
        </p:nvSpPr>
        <p:spPr>
          <a:xfrm>
            <a:off x="4251783" y="5812063"/>
            <a:ext cx="2351600" cy="426400"/>
          </a:xfrm>
          <a:prstGeom prst="roundRect">
            <a:avLst>
              <a:gd name="adj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GB" sz="1467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Construcción</a:t>
            </a:r>
            <a:endParaRPr sz="1467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" name="Google Shape;141;p14"/>
          <p:cNvSpPr/>
          <p:nvPr/>
        </p:nvSpPr>
        <p:spPr>
          <a:xfrm>
            <a:off x="8199651" y="2174951"/>
            <a:ext cx="1874400" cy="397200"/>
          </a:xfrm>
          <a:prstGeom prst="roundRect">
            <a:avLst>
              <a:gd name="adj" fmla="val 50000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GB" sz="1067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Estructural</a:t>
            </a:r>
            <a:endParaRPr sz="1067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" name="Google Shape;142;p14"/>
          <p:cNvSpPr/>
          <p:nvPr/>
        </p:nvSpPr>
        <p:spPr>
          <a:xfrm>
            <a:off x="8235223" y="1197533"/>
            <a:ext cx="1874400" cy="397200"/>
          </a:xfrm>
          <a:prstGeom prst="roundRect">
            <a:avLst>
              <a:gd name="adj" fmla="val 50000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GB" sz="1067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Sustantiva</a:t>
            </a:r>
            <a:endParaRPr sz="1067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" name="Google Shape;143;p14"/>
          <p:cNvSpPr/>
          <p:nvPr/>
        </p:nvSpPr>
        <p:spPr>
          <a:xfrm>
            <a:off x="8155233" y="2837900"/>
            <a:ext cx="1998800" cy="426400"/>
          </a:xfrm>
          <a:prstGeom prst="roundRect">
            <a:avLst>
              <a:gd name="adj" fmla="val 50000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GB" sz="1067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Primer grado</a:t>
            </a:r>
            <a:endParaRPr sz="1067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" name="Google Shape;144;p14"/>
          <p:cNvSpPr/>
          <p:nvPr/>
        </p:nvSpPr>
        <p:spPr>
          <a:xfrm>
            <a:off x="8155224" y="3358869"/>
            <a:ext cx="1998800" cy="426400"/>
          </a:xfrm>
          <a:prstGeom prst="roundRect">
            <a:avLst>
              <a:gd name="adj" fmla="val 50000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GB" sz="1067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Segundo grado</a:t>
            </a:r>
            <a:endParaRPr sz="1067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" name="Google Shape;145;p14"/>
          <p:cNvSpPr/>
          <p:nvPr/>
        </p:nvSpPr>
        <p:spPr>
          <a:xfrm>
            <a:off x="8249567" y="4571967"/>
            <a:ext cx="1998800" cy="426400"/>
          </a:xfrm>
          <a:prstGeom prst="roundRect">
            <a:avLst>
              <a:gd name="adj" fmla="val 50000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GB" sz="1067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Teoremas</a:t>
            </a:r>
            <a:endParaRPr sz="1067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" name="Google Shape;146;p14"/>
          <p:cNvSpPr/>
          <p:nvPr/>
        </p:nvSpPr>
        <p:spPr>
          <a:xfrm>
            <a:off x="8249557" y="5005349"/>
            <a:ext cx="1998800" cy="426400"/>
          </a:xfrm>
          <a:prstGeom prst="roundRect">
            <a:avLst>
              <a:gd name="adj" fmla="val 50000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GB" sz="1067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Inferencias</a:t>
            </a:r>
            <a:endParaRPr sz="1067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6" name="Google Shape;147;p14"/>
          <p:cNvCxnSpPr>
            <a:stCxn id="8" idx="3"/>
            <a:endCxn id="11" idx="1"/>
          </p:cNvCxnSpPr>
          <p:nvPr/>
        </p:nvCxnSpPr>
        <p:spPr>
          <a:xfrm rot="10800000" flipH="1">
            <a:off x="6456816" y="1396100"/>
            <a:ext cx="1778400" cy="6104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" name="Google Shape;148;p14"/>
          <p:cNvCxnSpPr>
            <a:stCxn id="7" idx="3"/>
            <a:endCxn id="14" idx="1"/>
          </p:cNvCxnSpPr>
          <p:nvPr/>
        </p:nvCxnSpPr>
        <p:spPr>
          <a:xfrm rot="10800000" flipH="1">
            <a:off x="6485616" y="4785204"/>
            <a:ext cx="1764000" cy="264800"/>
          </a:xfrm>
          <a:prstGeom prst="bentConnector3">
            <a:avLst>
              <a:gd name="adj1" fmla="val 52563"/>
            </a:avLst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" name="Google Shape;149;p14"/>
          <p:cNvCxnSpPr>
            <a:stCxn id="4" idx="3"/>
            <a:endCxn id="8" idx="1"/>
          </p:cNvCxnSpPr>
          <p:nvPr/>
        </p:nvCxnSpPr>
        <p:spPr>
          <a:xfrm rot="10800000" flipH="1">
            <a:off x="2790567" y="2006467"/>
            <a:ext cx="1372400" cy="1286400"/>
          </a:xfrm>
          <a:prstGeom prst="bentConnector3">
            <a:avLst>
              <a:gd name="adj1" fmla="val 49995"/>
            </a:avLst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" name="Google Shape;150;p14"/>
          <p:cNvCxnSpPr>
            <a:stCxn id="4" idx="3"/>
            <a:endCxn id="9" idx="1"/>
          </p:cNvCxnSpPr>
          <p:nvPr/>
        </p:nvCxnSpPr>
        <p:spPr>
          <a:xfrm>
            <a:off x="2790567" y="3292867"/>
            <a:ext cx="1461200" cy="2732400"/>
          </a:xfrm>
          <a:prstGeom prst="bentConnector3">
            <a:avLst>
              <a:gd name="adj1" fmla="val 45951"/>
            </a:avLst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" name="Google Shape;151;p14"/>
          <p:cNvCxnSpPr>
            <a:stCxn id="4" idx="3"/>
            <a:endCxn id="5" idx="1"/>
          </p:cNvCxnSpPr>
          <p:nvPr/>
        </p:nvCxnSpPr>
        <p:spPr>
          <a:xfrm rot="10800000" flipH="1">
            <a:off x="2790567" y="3277267"/>
            <a:ext cx="1372400" cy="15600"/>
          </a:xfrm>
          <a:prstGeom prst="bentConnector3">
            <a:avLst>
              <a:gd name="adj1" fmla="val 50001"/>
            </a:avLst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" name="Google Shape;152;p14"/>
          <p:cNvCxnSpPr>
            <a:stCxn id="4" idx="3"/>
            <a:endCxn id="6" idx="1"/>
          </p:cNvCxnSpPr>
          <p:nvPr/>
        </p:nvCxnSpPr>
        <p:spPr>
          <a:xfrm>
            <a:off x="2790567" y="3292867"/>
            <a:ext cx="1372400" cy="911600"/>
          </a:xfrm>
          <a:prstGeom prst="bentConnector3">
            <a:avLst>
              <a:gd name="adj1" fmla="val 50001"/>
            </a:avLst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" name="Google Shape;153;p14"/>
          <p:cNvCxnSpPr>
            <a:stCxn id="5" idx="3"/>
            <a:endCxn id="12" idx="1"/>
          </p:cNvCxnSpPr>
          <p:nvPr/>
        </p:nvCxnSpPr>
        <p:spPr>
          <a:xfrm rot="10800000" flipH="1">
            <a:off x="6456983" y="3050984"/>
            <a:ext cx="1698400" cy="226400"/>
          </a:xfrm>
          <a:prstGeom prst="bentConnector3">
            <a:avLst>
              <a:gd name="adj1" fmla="val 50008"/>
            </a:avLst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" name="Google Shape;154;p14"/>
          <p:cNvCxnSpPr>
            <a:stCxn id="5" idx="3"/>
            <a:endCxn id="13" idx="1"/>
          </p:cNvCxnSpPr>
          <p:nvPr/>
        </p:nvCxnSpPr>
        <p:spPr>
          <a:xfrm>
            <a:off x="6456983" y="3277384"/>
            <a:ext cx="1698400" cy="294800"/>
          </a:xfrm>
          <a:prstGeom prst="bentConnector3">
            <a:avLst>
              <a:gd name="adj1" fmla="val 50007"/>
            </a:avLst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" name="Google Shape;156;p14"/>
          <p:cNvCxnSpPr>
            <a:stCxn id="4" idx="3"/>
            <a:endCxn id="7" idx="1"/>
          </p:cNvCxnSpPr>
          <p:nvPr/>
        </p:nvCxnSpPr>
        <p:spPr>
          <a:xfrm>
            <a:off x="2790567" y="3292867"/>
            <a:ext cx="1343600" cy="1757200"/>
          </a:xfrm>
          <a:prstGeom prst="bentConnector3">
            <a:avLst>
              <a:gd name="adj1" fmla="val 49994"/>
            </a:avLst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" name="Google Shape;157;p14"/>
          <p:cNvCxnSpPr/>
          <p:nvPr/>
        </p:nvCxnSpPr>
        <p:spPr>
          <a:xfrm>
            <a:off x="6475801" y="2006600"/>
            <a:ext cx="2855600" cy="371200"/>
          </a:xfrm>
          <a:prstGeom prst="bentConnector3">
            <a:avLst>
              <a:gd name="adj1" fmla="val 30232"/>
            </a:avLst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" name="Google Shape;158;p14"/>
          <p:cNvCxnSpPr>
            <a:stCxn id="7" idx="3"/>
            <a:endCxn id="15" idx="1"/>
          </p:cNvCxnSpPr>
          <p:nvPr/>
        </p:nvCxnSpPr>
        <p:spPr>
          <a:xfrm>
            <a:off x="6485616" y="5050004"/>
            <a:ext cx="1764000" cy="168400"/>
          </a:xfrm>
          <a:prstGeom prst="bentConnector3">
            <a:avLst>
              <a:gd name="adj1" fmla="val 54801"/>
            </a:avLst>
          </a:prstGeom>
          <a:noFill/>
          <a:ln w="9525" cap="flat" cmpd="sng">
            <a:solidFill>
              <a:srgbClr val="9E9E9E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79287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sz="4000" dirty="0">
                <a:solidFill>
                  <a:srgbClr val="FF0000"/>
                </a:solidFill>
              </a:rPr>
              <a:t>Halladas Analógicamente</a:t>
            </a:r>
            <a:r>
              <a:rPr lang="es-CO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Montserrat"/>
              </a:rPr>
              <a:t/>
            </a:r>
            <a:br>
              <a:rPr lang="es-CO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Montserrat"/>
              </a:rPr>
            </a:br>
            <a:r>
              <a:rPr lang="es-ES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Montserrat"/>
              </a:rPr>
              <a:t/>
            </a:r>
            <a:br>
              <a:rPr lang="es-ES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Montserrat"/>
              </a:rPr>
            </a:b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4" name="Google Shape;164;p15"/>
          <p:cNvSpPr txBox="1"/>
          <p:nvPr/>
        </p:nvSpPr>
        <p:spPr>
          <a:xfrm>
            <a:off x="1263890" y="1919262"/>
            <a:ext cx="1286100" cy="2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latin typeface="Montserrat"/>
                <a:ea typeface="Montserrat"/>
                <a:cs typeface="Montserrat"/>
                <a:sym typeface="Montserrat"/>
              </a:rPr>
              <a:t>Analogía</a:t>
            </a:r>
            <a:endParaRPr sz="1800" b="1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5" name="Google Shape;165;p15"/>
          <p:cNvCxnSpPr/>
          <p:nvPr/>
        </p:nvCxnSpPr>
        <p:spPr>
          <a:xfrm>
            <a:off x="2941220" y="2592135"/>
            <a:ext cx="7500" cy="286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" name="Google Shape;166;p15"/>
          <p:cNvSpPr txBox="1"/>
          <p:nvPr/>
        </p:nvSpPr>
        <p:spPr>
          <a:xfrm>
            <a:off x="631220" y="2777987"/>
            <a:ext cx="2310000" cy="10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Razonamiento</a:t>
            </a:r>
            <a:r>
              <a:rPr lang="en-GB" i="1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basado</a:t>
            </a:r>
            <a:r>
              <a:rPr lang="en-GB" i="1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en</a:t>
            </a:r>
            <a:r>
              <a:rPr lang="en-GB" i="1" dirty="0">
                <a:latin typeface="Montserrat Light"/>
                <a:ea typeface="Montserrat Light"/>
                <a:cs typeface="Montserrat Light"/>
                <a:sym typeface="Montserrat Light"/>
              </a:rPr>
              <a:t> la </a:t>
            </a:r>
            <a:r>
              <a:rPr lang="en-GB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existencia</a:t>
            </a:r>
            <a:r>
              <a:rPr lang="en-GB" i="1" dirty="0">
                <a:latin typeface="Montserrat Light"/>
                <a:ea typeface="Montserrat Light"/>
                <a:cs typeface="Montserrat Light"/>
                <a:sym typeface="Montserrat Light"/>
              </a:rPr>
              <a:t> de </a:t>
            </a:r>
            <a:r>
              <a:rPr lang="en-GB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atributos</a:t>
            </a:r>
            <a:r>
              <a:rPr lang="en-GB" i="1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semejantes</a:t>
            </a:r>
            <a:r>
              <a:rPr lang="en-GB" i="1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en</a:t>
            </a:r>
            <a:r>
              <a:rPr lang="en-GB" i="1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seres</a:t>
            </a:r>
            <a:r>
              <a:rPr lang="en-GB" i="1" dirty="0">
                <a:latin typeface="Montserrat Light"/>
                <a:ea typeface="Montserrat Light"/>
                <a:cs typeface="Montserrat Light"/>
                <a:sym typeface="Montserrat Light"/>
              </a:rPr>
              <a:t> o </a:t>
            </a:r>
            <a:r>
              <a:rPr lang="en-GB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cosas</a:t>
            </a:r>
            <a:r>
              <a:rPr lang="en-GB" i="1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diferentes</a:t>
            </a:r>
            <a:endParaRPr i="1" dirty="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7" name="Google Shape;167;p15"/>
          <p:cNvSpPr/>
          <p:nvPr/>
        </p:nvSpPr>
        <p:spPr>
          <a:xfrm>
            <a:off x="5945195" y="2698185"/>
            <a:ext cx="2506500" cy="442500"/>
          </a:xfrm>
          <a:prstGeom prst="roundRect">
            <a:avLst>
              <a:gd name="adj" fmla="val 50000"/>
            </a:avLst>
          </a:prstGeom>
          <a:solidFill>
            <a:srgbClr val="0944A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Se </a:t>
            </a:r>
            <a:r>
              <a:rPr lang="en-GB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infieren</a:t>
            </a:r>
            <a:r>
              <a:rPr lang="en-GB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mediante</a:t>
            </a:r>
            <a:endParaRPr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" name="Google Shape;168;p15"/>
          <p:cNvSpPr/>
          <p:nvPr/>
        </p:nvSpPr>
        <p:spPr>
          <a:xfrm>
            <a:off x="7787144" y="3597885"/>
            <a:ext cx="2377935" cy="557100"/>
          </a:xfrm>
          <a:prstGeom prst="roundRect">
            <a:avLst>
              <a:gd name="adj" fmla="val 50000"/>
            </a:avLst>
          </a:prstGeom>
          <a:solidFill>
            <a:srgbClr val="0D5D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Captación</a:t>
            </a:r>
            <a:r>
              <a:rPr lang="en-GB" dirty="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dirty="0" err="1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intuitiva</a:t>
            </a:r>
            <a:r>
              <a:rPr lang="en-GB" dirty="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de </a:t>
            </a:r>
            <a:r>
              <a:rPr lang="en-GB" dirty="0" err="1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parecidos</a:t>
            </a:r>
            <a:endParaRPr dirty="0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9" name="Google Shape;169;p15"/>
          <p:cNvSpPr/>
          <p:nvPr/>
        </p:nvSpPr>
        <p:spPr>
          <a:xfrm>
            <a:off x="4727520" y="3597885"/>
            <a:ext cx="1870500" cy="557100"/>
          </a:xfrm>
          <a:prstGeom prst="roundRect">
            <a:avLst>
              <a:gd name="adj" fmla="val 50000"/>
            </a:avLst>
          </a:prstGeom>
          <a:solidFill>
            <a:srgbClr val="0D5D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Argumentos de analogía</a:t>
            </a:r>
            <a:endParaRPr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cxnSp>
        <p:nvCxnSpPr>
          <p:cNvPr id="10" name="Google Shape;170;p15"/>
          <p:cNvCxnSpPr>
            <a:stCxn id="7" idx="2"/>
            <a:endCxn id="8" idx="0"/>
          </p:cNvCxnSpPr>
          <p:nvPr/>
        </p:nvCxnSpPr>
        <p:spPr>
          <a:xfrm rot="16200000" flipH="1">
            <a:off x="7858678" y="2480451"/>
            <a:ext cx="457200" cy="1777667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71;p15"/>
          <p:cNvCxnSpPr>
            <a:stCxn id="9" idx="0"/>
            <a:endCxn id="7" idx="2"/>
          </p:cNvCxnSpPr>
          <p:nvPr/>
        </p:nvCxnSpPr>
        <p:spPr>
          <a:xfrm rot="-5400000">
            <a:off x="6202020" y="2601435"/>
            <a:ext cx="457200" cy="15357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" name="Google Shape;172;p15"/>
          <p:cNvSpPr txBox="1"/>
          <p:nvPr/>
        </p:nvSpPr>
        <p:spPr>
          <a:xfrm>
            <a:off x="1645395" y="4504860"/>
            <a:ext cx="26472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Presentan dos subtipos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" name="Google Shape;173;p15"/>
          <p:cNvSpPr/>
          <p:nvPr/>
        </p:nvSpPr>
        <p:spPr>
          <a:xfrm>
            <a:off x="3368445" y="4954185"/>
            <a:ext cx="160500" cy="150300"/>
          </a:xfrm>
          <a:prstGeom prst="ellipse">
            <a:avLst/>
          </a:prstGeom>
          <a:solidFill>
            <a:srgbClr val="9999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74;p15"/>
          <p:cNvSpPr txBox="1"/>
          <p:nvPr/>
        </p:nvSpPr>
        <p:spPr>
          <a:xfrm>
            <a:off x="3729395" y="4829685"/>
            <a:ext cx="2215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Analogía Sustantiva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" name="Google Shape;175;p15"/>
          <p:cNvSpPr/>
          <p:nvPr/>
        </p:nvSpPr>
        <p:spPr>
          <a:xfrm>
            <a:off x="3368445" y="5259110"/>
            <a:ext cx="160500" cy="150300"/>
          </a:xfrm>
          <a:prstGeom prst="ellipse">
            <a:avLst/>
          </a:prstGeom>
          <a:solidFill>
            <a:srgbClr val="9999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76;p15"/>
          <p:cNvSpPr txBox="1"/>
          <p:nvPr/>
        </p:nvSpPr>
        <p:spPr>
          <a:xfrm>
            <a:off x="3729394" y="5134610"/>
            <a:ext cx="2579965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latin typeface="Montserrat"/>
                <a:ea typeface="Montserrat"/>
                <a:cs typeface="Montserrat"/>
                <a:sym typeface="Montserrat"/>
              </a:rPr>
              <a:t>Analogía</a:t>
            </a:r>
            <a:r>
              <a:rPr lang="en-GB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dirty="0" err="1">
                <a:latin typeface="Montserrat"/>
                <a:ea typeface="Montserrat"/>
                <a:cs typeface="Montserrat"/>
                <a:sym typeface="Montserrat"/>
              </a:rPr>
              <a:t>Estructural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" name="Flecha abajo 16"/>
          <p:cNvSpPr/>
          <p:nvPr/>
        </p:nvSpPr>
        <p:spPr>
          <a:xfrm>
            <a:off x="1599470" y="2453457"/>
            <a:ext cx="381000" cy="2888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Título 1"/>
          <p:cNvSpPr txBox="1">
            <a:spLocks/>
          </p:cNvSpPr>
          <p:nvPr/>
        </p:nvSpPr>
        <p:spPr>
          <a:xfrm>
            <a:off x="538961" y="81781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dirty="0" smtClean="0"/>
              <a:t>Según el arranque </a:t>
            </a:r>
            <a: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  <a:t/>
            </a:r>
            <a:b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6539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s-CO" sz="4000" dirty="0">
                <a:solidFill>
                  <a:srgbClr val="FF0000"/>
                </a:solidFill>
              </a:rPr>
              <a:t>Halladas Analógicamente</a:t>
            </a:r>
            <a:r>
              <a:rPr lang="es-CO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Montserrat"/>
              </a:rPr>
              <a:t/>
            </a:r>
            <a:br>
              <a:rPr lang="es-CO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Montserrat"/>
              </a:rPr>
            </a:br>
            <a:r>
              <a:rPr lang="es-ES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  <a:t/>
            </a:r>
            <a:br>
              <a:rPr lang="es-ES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</a:br>
            <a:endParaRPr lang="es-CO" dirty="0"/>
          </a:p>
        </p:txBody>
      </p:sp>
      <p:sp>
        <p:nvSpPr>
          <p:cNvPr id="5" name="Google Shape;181;p16"/>
          <p:cNvSpPr/>
          <p:nvPr/>
        </p:nvSpPr>
        <p:spPr>
          <a:xfrm>
            <a:off x="330667" y="4395853"/>
            <a:ext cx="3822800" cy="763600"/>
          </a:xfrm>
          <a:prstGeom prst="roundRect">
            <a:avLst>
              <a:gd name="adj" fmla="val 16667"/>
            </a:avLst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6" name="Google Shape;182;p16"/>
          <p:cNvSpPr/>
          <p:nvPr/>
        </p:nvSpPr>
        <p:spPr>
          <a:xfrm>
            <a:off x="330667" y="2309053"/>
            <a:ext cx="3822800" cy="7636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" name="Google Shape;183;p16"/>
          <p:cNvSpPr txBox="1"/>
          <p:nvPr/>
        </p:nvSpPr>
        <p:spPr>
          <a:xfrm>
            <a:off x="397100" y="2339137"/>
            <a:ext cx="3822800" cy="8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GB"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Analogía Sustantiva</a:t>
            </a:r>
            <a:endParaRPr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" name="Google Shape;184;p16"/>
          <p:cNvSpPr txBox="1"/>
          <p:nvPr/>
        </p:nvSpPr>
        <p:spPr>
          <a:xfrm>
            <a:off x="8981966" y="5815553"/>
            <a:ext cx="2402313" cy="4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GB" sz="2400" dirty="0"/>
              <a:t>(Bunge, 2004)</a:t>
            </a:r>
            <a:endParaRPr sz="2400" dirty="0"/>
          </a:p>
        </p:txBody>
      </p:sp>
      <p:sp>
        <p:nvSpPr>
          <p:cNvPr id="9" name="Google Shape;185;p16"/>
          <p:cNvSpPr txBox="1"/>
          <p:nvPr/>
        </p:nvSpPr>
        <p:spPr>
          <a:xfrm>
            <a:off x="397100" y="4461687"/>
            <a:ext cx="3736000" cy="8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GB"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Analogía Estructural</a:t>
            </a:r>
            <a:endParaRPr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" name="Google Shape;186;p16"/>
          <p:cNvSpPr txBox="1"/>
          <p:nvPr/>
        </p:nvSpPr>
        <p:spPr>
          <a:xfrm>
            <a:off x="5645100" y="2144653"/>
            <a:ext cx="4318000" cy="10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/>
            <a:r>
              <a:rPr lang="en-GB" sz="2400" dirty="0" err="1">
                <a:latin typeface="Montserrat Light"/>
                <a:ea typeface="Montserrat Light"/>
                <a:cs typeface="Montserrat Light"/>
                <a:sym typeface="Montserrat Light"/>
              </a:rPr>
              <a:t>Semejanza</a:t>
            </a:r>
            <a:r>
              <a:rPr lang="en-GB" sz="2400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400" dirty="0" err="1">
                <a:latin typeface="Montserrat Light"/>
                <a:ea typeface="Montserrat Light"/>
                <a:cs typeface="Montserrat Light"/>
                <a:sym typeface="Montserrat Light"/>
              </a:rPr>
              <a:t>específica</a:t>
            </a:r>
            <a:r>
              <a:rPr lang="en-GB" sz="2400" dirty="0">
                <a:latin typeface="Montserrat Light"/>
                <a:ea typeface="Montserrat Light"/>
                <a:cs typeface="Montserrat Light"/>
                <a:sym typeface="Montserrat Light"/>
              </a:rPr>
              <a:t>, se </a:t>
            </a:r>
            <a:r>
              <a:rPr lang="en-GB" sz="2400" dirty="0" err="1">
                <a:latin typeface="Montserrat Light"/>
                <a:ea typeface="Montserrat Light"/>
                <a:cs typeface="Montserrat Light"/>
                <a:sym typeface="Montserrat Light"/>
              </a:rPr>
              <a:t>refiere</a:t>
            </a:r>
            <a:r>
              <a:rPr lang="en-GB" sz="2400" dirty="0">
                <a:latin typeface="Montserrat Light"/>
                <a:ea typeface="Montserrat Light"/>
                <a:cs typeface="Montserrat Light"/>
                <a:sym typeface="Montserrat Light"/>
              </a:rPr>
              <a:t> a </a:t>
            </a:r>
            <a:r>
              <a:rPr lang="en-GB" sz="2400" dirty="0" err="1">
                <a:latin typeface="Montserrat Light"/>
                <a:ea typeface="Montserrat Light"/>
                <a:cs typeface="Montserrat Light"/>
                <a:sym typeface="Montserrat Light"/>
              </a:rPr>
              <a:t>propiedades</a:t>
            </a:r>
            <a:r>
              <a:rPr lang="en-GB" sz="2400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400" dirty="0" err="1">
                <a:latin typeface="Montserrat Light"/>
                <a:ea typeface="Montserrat Light"/>
                <a:cs typeface="Montserrat Light"/>
                <a:sym typeface="Montserrat Light"/>
              </a:rPr>
              <a:t>específicas</a:t>
            </a:r>
            <a:r>
              <a:rPr lang="en-GB" sz="2400" dirty="0">
                <a:latin typeface="Montserrat Light"/>
                <a:ea typeface="Montserrat Light"/>
                <a:cs typeface="Montserrat Light"/>
                <a:sym typeface="Montserrat Light"/>
              </a:rPr>
              <a:t> y </a:t>
            </a:r>
            <a:r>
              <a:rPr lang="en-GB" sz="2400" dirty="0" err="1">
                <a:latin typeface="Montserrat Light"/>
                <a:ea typeface="Montserrat Light"/>
                <a:cs typeface="Montserrat Light"/>
                <a:sym typeface="Montserrat Light"/>
              </a:rPr>
              <a:t>va</a:t>
            </a:r>
            <a:r>
              <a:rPr lang="en-GB" sz="2400" dirty="0">
                <a:latin typeface="Montserrat Light"/>
                <a:ea typeface="Montserrat Light"/>
                <a:cs typeface="Montserrat Light"/>
                <a:sym typeface="Montserrat Light"/>
              </a:rPr>
              <a:t> de un </a:t>
            </a:r>
            <a:r>
              <a:rPr lang="en-GB" sz="2400" dirty="0" err="1">
                <a:latin typeface="Montserrat Light"/>
                <a:ea typeface="Montserrat Light"/>
                <a:cs typeface="Montserrat Light"/>
                <a:sym typeface="Montserrat Light"/>
              </a:rPr>
              <a:t>individuo</a:t>
            </a:r>
            <a:r>
              <a:rPr lang="en-GB" sz="2400" dirty="0">
                <a:latin typeface="Montserrat Light"/>
                <a:ea typeface="Montserrat Light"/>
                <a:cs typeface="Montserrat Light"/>
                <a:sym typeface="Montserrat Light"/>
              </a:rPr>
              <a:t> a </a:t>
            </a:r>
            <a:r>
              <a:rPr lang="en-GB" sz="2400" dirty="0" err="1">
                <a:latin typeface="Montserrat Light"/>
                <a:ea typeface="Montserrat Light"/>
                <a:cs typeface="Montserrat Light"/>
                <a:sym typeface="Montserrat Light"/>
              </a:rPr>
              <a:t>otro</a:t>
            </a:r>
            <a:r>
              <a:rPr lang="en-GB" sz="2400" dirty="0">
                <a:latin typeface="Montserrat Light"/>
                <a:ea typeface="Montserrat Light"/>
                <a:cs typeface="Montserrat Light"/>
                <a:sym typeface="Montserrat Light"/>
              </a:rPr>
              <a:t>.</a:t>
            </a:r>
            <a:endParaRPr sz="2400" dirty="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1" name="Google Shape;187;p16"/>
          <p:cNvSpPr txBox="1"/>
          <p:nvPr/>
        </p:nvSpPr>
        <p:spPr>
          <a:xfrm>
            <a:off x="5678100" y="4203687"/>
            <a:ext cx="4252000" cy="135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/>
            <a:r>
              <a:rPr lang="en-GB" sz="2400">
                <a:latin typeface="Montserrat Light"/>
                <a:ea typeface="Montserrat Light"/>
                <a:cs typeface="Montserrat Light"/>
                <a:sym typeface="Montserrat Light"/>
              </a:rPr>
              <a:t>Semejanzas formales entre sistemas físicos o conceptuales. Se pueden producir espontáneamente.</a:t>
            </a:r>
            <a:endParaRPr sz="240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cxnSp>
        <p:nvCxnSpPr>
          <p:cNvPr id="12" name="Google Shape;188;p16"/>
          <p:cNvCxnSpPr/>
          <p:nvPr/>
        </p:nvCxnSpPr>
        <p:spPr>
          <a:xfrm>
            <a:off x="4587800" y="2677620"/>
            <a:ext cx="7372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" name="Google Shape;189;p16"/>
          <p:cNvCxnSpPr/>
          <p:nvPr/>
        </p:nvCxnSpPr>
        <p:spPr>
          <a:xfrm>
            <a:off x="4587800" y="4772653"/>
            <a:ext cx="7372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" name="Título 1"/>
          <p:cNvSpPr txBox="1">
            <a:spLocks/>
          </p:cNvSpPr>
          <p:nvPr/>
        </p:nvSpPr>
        <p:spPr>
          <a:xfrm>
            <a:off x="538961" y="81781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dirty="0" smtClean="0"/>
              <a:t>Según el arranque </a:t>
            </a:r>
            <a: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  <a:t/>
            </a:r>
            <a:b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1039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95;p17"/>
          <p:cNvSpPr/>
          <p:nvPr/>
        </p:nvSpPr>
        <p:spPr>
          <a:xfrm>
            <a:off x="735667" y="4474233"/>
            <a:ext cx="3822800" cy="763600"/>
          </a:xfrm>
          <a:prstGeom prst="roundRect">
            <a:avLst>
              <a:gd name="adj" fmla="val 16667"/>
            </a:avLst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" name="Google Shape;196;p17"/>
          <p:cNvSpPr/>
          <p:nvPr/>
        </p:nvSpPr>
        <p:spPr>
          <a:xfrm>
            <a:off x="735667" y="2387433"/>
            <a:ext cx="3822800" cy="7636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6" name="Google Shape;197;p17"/>
          <p:cNvSpPr txBox="1"/>
          <p:nvPr/>
        </p:nvSpPr>
        <p:spPr>
          <a:xfrm>
            <a:off x="802100" y="2417517"/>
            <a:ext cx="3822800" cy="8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GB"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Analogía Sustantiva</a:t>
            </a:r>
            <a:endParaRPr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" name="Google Shape;198;p17"/>
          <p:cNvSpPr txBox="1"/>
          <p:nvPr/>
        </p:nvSpPr>
        <p:spPr>
          <a:xfrm>
            <a:off x="9896366" y="5922233"/>
            <a:ext cx="2295633" cy="4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GB" sz="2400" dirty="0"/>
              <a:t>(Bunge, 2004)</a:t>
            </a:r>
            <a:endParaRPr sz="2400" dirty="0"/>
          </a:p>
        </p:txBody>
      </p:sp>
      <p:sp>
        <p:nvSpPr>
          <p:cNvPr id="8" name="Google Shape;199;p17"/>
          <p:cNvSpPr txBox="1"/>
          <p:nvPr/>
        </p:nvSpPr>
        <p:spPr>
          <a:xfrm>
            <a:off x="802100" y="4540067"/>
            <a:ext cx="3736000" cy="8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GB"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Analogía Estructural</a:t>
            </a:r>
            <a:endParaRPr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" name="Google Shape;200;p17"/>
          <p:cNvSpPr txBox="1"/>
          <p:nvPr/>
        </p:nvSpPr>
        <p:spPr>
          <a:xfrm>
            <a:off x="5792033" y="1932233"/>
            <a:ext cx="5801600" cy="18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/>
            <a:r>
              <a:rPr lang="en-GB" sz="1733">
                <a:latin typeface="Montserrat Light"/>
                <a:ea typeface="Montserrat Light"/>
                <a:cs typeface="Montserrat Light"/>
                <a:sym typeface="Montserrat Light"/>
              </a:rPr>
              <a:t>A una persona del curso de seminario se le presenta una imagen de violencia y le genera tristeza, entonces se tiene la hipótesis de si se le presenta la misma imagen a otro estudiante de ese curso se genera la misma respuesta de miedo </a:t>
            </a:r>
            <a:endParaRPr sz="1733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0" name="Google Shape;201;p17"/>
          <p:cNvSpPr txBox="1"/>
          <p:nvPr/>
        </p:nvSpPr>
        <p:spPr>
          <a:xfrm>
            <a:off x="5792033" y="3844833"/>
            <a:ext cx="5688400" cy="211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/>
            <a:r>
              <a:rPr lang="en-GB" sz="1733">
                <a:latin typeface="Montserrat Light"/>
                <a:ea typeface="Montserrat Light"/>
                <a:cs typeface="Montserrat Light"/>
                <a:sym typeface="Montserrat Light"/>
              </a:rPr>
              <a:t>Un curso de matemáticas con 50% hombre y 50% mujeres tiene buenos resultados cuando ven la clase con el profesor Y, entonces se tiene la hipótesis de que un curso que tenga 50% hombres y 50% mujeres y ven clase con el profesor Y obtendrán buenos resultados</a:t>
            </a:r>
            <a:endParaRPr sz="1733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cxnSp>
        <p:nvCxnSpPr>
          <p:cNvPr id="11" name="Google Shape;202;p17"/>
          <p:cNvCxnSpPr/>
          <p:nvPr/>
        </p:nvCxnSpPr>
        <p:spPr>
          <a:xfrm>
            <a:off x="4992800" y="2756000"/>
            <a:ext cx="7372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" name="Google Shape;203;p17"/>
          <p:cNvCxnSpPr/>
          <p:nvPr/>
        </p:nvCxnSpPr>
        <p:spPr>
          <a:xfrm>
            <a:off x="4992800" y="4851033"/>
            <a:ext cx="7372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3" name="Google Shape;205;p17"/>
          <p:cNvSpPr txBox="1"/>
          <p:nvPr/>
        </p:nvSpPr>
        <p:spPr>
          <a:xfrm>
            <a:off x="5205800" y="1443300"/>
            <a:ext cx="1330000" cy="3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GB" sz="2133" b="1">
                <a:latin typeface="Calibri"/>
                <a:ea typeface="Calibri"/>
                <a:cs typeface="Calibri"/>
                <a:sym typeface="Calibri"/>
              </a:rPr>
              <a:t>Ejemplos</a:t>
            </a:r>
            <a:endParaRPr sz="2133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s-CO" sz="4000" dirty="0">
                <a:solidFill>
                  <a:srgbClr val="FF0000"/>
                </a:solidFill>
              </a:rPr>
              <a:t>Halladas Analógicamente</a:t>
            </a:r>
            <a:r>
              <a:rPr lang="es-CO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Montserrat"/>
              </a:rPr>
              <a:t/>
            </a:r>
            <a:br>
              <a:rPr lang="es-CO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Montserrat"/>
              </a:rPr>
            </a:br>
            <a:r>
              <a:rPr lang="es-ES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Montserrat"/>
              </a:rPr>
              <a:t/>
            </a:r>
            <a:br>
              <a:rPr lang="es-ES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Montserrat"/>
              </a:rPr>
            </a:b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38961" y="81781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dirty="0" smtClean="0"/>
              <a:t>Según el arranque </a:t>
            </a:r>
            <a: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  <a:t/>
            </a:r>
            <a:b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4500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CO" dirty="0">
                <a:solidFill>
                  <a:srgbClr val="FF0000"/>
                </a:solidFill>
              </a:rPr>
              <a:t>Halladas Inductivamente</a:t>
            </a:r>
            <a:r>
              <a:rPr lang="es-CO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Montserrat"/>
              </a:rPr>
              <a:t/>
            </a:r>
            <a:br>
              <a:rPr lang="es-CO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Montserrat"/>
              </a:rPr>
            </a:br>
            <a:endParaRPr lang="es-CO" dirty="0"/>
          </a:p>
        </p:txBody>
      </p:sp>
      <p:sp>
        <p:nvSpPr>
          <p:cNvPr id="4" name="Google Shape;212;p18"/>
          <p:cNvSpPr txBox="1"/>
          <p:nvPr/>
        </p:nvSpPr>
        <p:spPr>
          <a:xfrm>
            <a:off x="1555452" y="1859400"/>
            <a:ext cx="9356388" cy="739200"/>
          </a:xfrm>
          <a:prstGeom prst="rect">
            <a:avLst/>
          </a:prstGeom>
          <a:noFill/>
          <a:ln w="19050" cap="flat" cmpd="sng">
            <a:solidFill>
              <a:srgbClr val="A4C2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i="1" dirty="0" err="1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Inducir</a:t>
            </a:r>
            <a:r>
              <a:rPr lang="en-GB" sz="2400" i="1" dirty="0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Extraer</a:t>
            </a:r>
            <a:r>
              <a:rPr lang="en-GB" sz="2400" i="1" dirty="0">
                <a:latin typeface="Montserrat"/>
                <a:ea typeface="Montserrat"/>
                <a:cs typeface="Montserrat"/>
                <a:sym typeface="Montserrat"/>
              </a:rPr>
              <a:t> a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partir</a:t>
            </a:r>
            <a:r>
              <a:rPr lang="en-GB" sz="2400" i="1" dirty="0">
                <a:latin typeface="Montserrat"/>
                <a:ea typeface="Montserrat"/>
                <a:cs typeface="Montserrat"/>
                <a:sym typeface="Montserrat"/>
              </a:rPr>
              <a:t> de</a:t>
            </a:r>
            <a:r>
              <a:rPr lang="en-GB" sz="2400" i="1" dirty="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determinadas</a:t>
            </a:r>
            <a:r>
              <a:rPr lang="en-GB" sz="2400" i="1" dirty="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observaciones</a:t>
            </a:r>
            <a:r>
              <a:rPr lang="en-GB" sz="2400" i="1" dirty="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2400" i="1" dirty="0">
                <a:latin typeface="Montserrat"/>
                <a:ea typeface="Montserrat"/>
                <a:cs typeface="Montserrat"/>
                <a:sym typeface="Montserrat"/>
              </a:rPr>
              <a:t>o</a:t>
            </a:r>
            <a:r>
              <a:rPr lang="en-GB" sz="2400" i="1" dirty="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experiencias</a:t>
            </a:r>
            <a:r>
              <a:rPr lang="en-GB" sz="2400" i="1" dirty="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particulares</a:t>
            </a:r>
            <a:r>
              <a:rPr lang="en-GB" sz="2400" i="1" dirty="0">
                <a:latin typeface="Montserrat"/>
                <a:ea typeface="Montserrat"/>
                <a:cs typeface="Montserrat"/>
                <a:sym typeface="Montserrat"/>
              </a:rPr>
              <a:t>, el principio general</a:t>
            </a:r>
            <a:r>
              <a:rPr lang="en-GB" sz="2400" i="1" dirty="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implícito</a:t>
            </a:r>
            <a:r>
              <a:rPr lang="en-GB" sz="2400" i="1" dirty="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en</a:t>
            </a:r>
            <a:r>
              <a:rPr lang="en-GB" sz="2400" i="1" dirty="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ellas</a:t>
            </a:r>
            <a:endParaRPr sz="2400" i="1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" name="Google Shape;213;p18"/>
          <p:cNvSpPr txBox="1"/>
          <p:nvPr/>
        </p:nvSpPr>
        <p:spPr>
          <a:xfrm>
            <a:off x="1703151" y="3666800"/>
            <a:ext cx="3342000" cy="1589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/>
            <a:r>
              <a:rPr lang="en-GB" sz="2400">
                <a:latin typeface="Montserrat"/>
                <a:ea typeface="Montserrat"/>
                <a:cs typeface="Montserrat"/>
                <a:sym typeface="Montserrat"/>
              </a:rPr>
              <a:t>Las hipótesis halladas </a:t>
            </a:r>
            <a:r>
              <a:rPr lang="en-GB" sz="2400" i="1">
                <a:latin typeface="Montserrat"/>
                <a:ea typeface="Montserrat"/>
                <a:cs typeface="Montserrat"/>
                <a:sym typeface="Montserrat"/>
              </a:rPr>
              <a:t>inductivamente </a:t>
            </a:r>
            <a:r>
              <a:rPr lang="en-GB" sz="2400">
                <a:latin typeface="Montserrat"/>
                <a:ea typeface="Montserrat"/>
                <a:cs typeface="Montserrat"/>
                <a:sym typeface="Montserrat"/>
              </a:rPr>
              <a:t>son las compuestas sobre la base del examen caso por caso.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" name="Google Shape;214;p18"/>
          <p:cNvSpPr/>
          <p:nvPr/>
        </p:nvSpPr>
        <p:spPr>
          <a:xfrm>
            <a:off x="6541951" y="4153300"/>
            <a:ext cx="214000" cy="200400"/>
          </a:xfrm>
          <a:prstGeom prst="ellipse">
            <a:avLst/>
          </a:prstGeom>
          <a:solidFill>
            <a:srgbClr val="9999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" name="Google Shape;215;p18"/>
          <p:cNvSpPr txBox="1"/>
          <p:nvPr/>
        </p:nvSpPr>
        <p:spPr>
          <a:xfrm>
            <a:off x="6940872" y="3987300"/>
            <a:ext cx="4509600" cy="53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GB" sz="2400">
                <a:latin typeface="Montserrat"/>
                <a:ea typeface="Montserrat"/>
                <a:cs typeface="Montserrat"/>
                <a:sym typeface="Montserrat"/>
              </a:rPr>
              <a:t>Inducción de primer grado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" name="Google Shape;216;p18"/>
          <p:cNvSpPr/>
          <p:nvPr/>
        </p:nvSpPr>
        <p:spPr>
          <a:xfrm>
            <a:off x="6569813" y="4707800"/>
            <a:ext cx="214000" cy="200400"/>
          </a:xfrm>
          <a:prstGeom prst="ellipse">
            <a:avLst/>
          </a:prstGeom>
          <a:solidFill>
            <a:srgbClr val="9999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9" name="Google Shape;217;p18"/>
          <p:cNvSpPr txBox="1"/>
          <p:nvPr/>
        </p:nvSpPr>
        <p:spPr>
          <a:xfrm>
            <a:off x="6966867" y="4461600"/>
            <a:ext cx="4362000" cy="6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GB" sz="2400">
                <a:latin typeface="Montserrat"/>
                <a:ea typeface="Montserrat"/>
                <a:cs typeface="Montserrat"/>
                <a:sym typeface="Montserrat"/>
              </a:rPr>
              <a:t>Inducción de segundo grado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0" name="Google Shape;218;p18"/>
          <p:cNvCxnSpPr/>
          <p:nvPr/>
        </p:nvCxnSpPr>
        <p:spPr>
          <a:xfrm>
            <a:off x="5248351" y="4461600"/>
            <a:ext cx="1116400" cy="14800"/>
          </a:xfrm>
          <a:prstGeom prst="straightConnector1">
            <a:avLst/>
          </a:prstGeom>
          <a:noFill/>
          <a:ln w="38100" cap="flat" cmpd="sng">
            <a:solidFill>
              <a:srgbClr val="3C78D8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11" name="Título 1"/>
          <p:cNvSpPr txBox="1">
            <a:spLocks/>
          </p:cNvSpPr>
          <p:nvPr/>
        </p:nvSpPr>
        <p:spPr>
          <a:xfrm>
            <a:off x="538961" y="81781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dirty="0" smtClean="0"/>
              <a:t>Según el arranque </a:t>
            </a:r>
            <a: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  <a:t/>
            </a:r>
            <a:b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2108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CO" dirty="0">
                <a:solidFill>
                  <a:srgbClr val="FF0000"/>
                </a:solidFill>
              </a:rPr>
              <a:t>Inducción de primer grado</a:t>
            </a:r>
            <a:r>
              <a:rPr lang="es-CO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Montserrat"/>
              </a:rPr>
              <a:t/>
            </a:r>
            <a:br>
              <a:rPr lang="es-CO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Montserrat"/>
              </a:rPr>
            </a:b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4" name="Google Shape;225;p19"/>
          <p:cNvSpPr/>
          <p:nvPr/>
        </p:nvSpPr>
        <p:spPr>
          <a:xfrm>
            <a:off x="6952533" y="1920000"/>
            <a:ext cx="2664000" cy="742800"/>
          </a:xfrm>
          <a:prstGeom prst="roundRect">
            <a:avLst>
              <a:gd name="adj" fmla="val 50000"/>
            </a:avLst>
          </a:prstGeom>
          <a:solidFill>
            <a:srgbClr val="0D5DD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GB"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Enunciados generales</a:t>
            </a:r>
            <a:endParaRPr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" name="Google Shape;226;p19"/>
          <p:cNvSpPr/>
          <p:nvPr/>
        </p:nvSpPr>
        <p:spPr>
          <a:xfrm>
            <a:off x="2575467" y="1920000"/>
            <a:ext cx="2494000" cy="742800"/>
          </a:xfrm>
          <a:prstGeom prst="roundRect">
            <a:avLst>
              <a:gd name="adj" fmla="val 50000"/>
            </a:avLst>
          </a:prstGeom>
          <a:solidFill>
            <a:srgbClr val="0D5DD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GB"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Enunciados particulares</a:t>
            </a:r>
            <a:endParaRPr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6" name="Google Shape;227;p19"/>
          <p:cNvCxnSpPr>
            <a:stCxn id="5" idx="3"/>
            <a:endCxn id="4" idx="1"/>
          </p:cNvCxnSpPr>
          <p:nvPr/>
        </p:nvCxnSpPr>
        <p:spPr>
          <a:xfrm>
            <a:off x="5069467" y="2291400"/>
            <a:ext cx="1883200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7" name="Google Shape;228;p19"/>
          <p:cNvSpPr txBox="1"/>
          <p:nvPr/>
        </p:nvSpPr>
        <p:spPr>
          <a:xfrm>
            <a:off x="916667" y="3794433"/>
            <a:ext cx="10188800" cy="1628400"/>
          </a:xfrm>
          <a:prstGeom prst="rect">
            <a:avLst/>
          </a:prstGeom>
          <a:noFill/>
          <a:ln w="19050" cap="flat" cmpd="sng">
            <a:solidFill>
              <a:srgbClr val="A4C2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GB" sz="2133" b="1" i="1"/>
              <a:t>Ejemplo:</a:t>
            </a:r>
            <a:endParaRPr sz="2133" b="1" i="1"/>
          </a:p>
          <a:p>
            <a:pPr algn="ctr"/>
            <a:endParaRPr sz="2133" b="1" i="1"/>
          </a:p>
          <a:p>
            <a:pPr algn="ctr"/>
            <a:r>
              <a:rPr lang="en-GB" sz="2133" i="1">
                <a:latin typeface="Montserrat"/>
                <a:ea typeface="Montserrat"/>
                <a:cs typeface="Montserrat"/>
                <a:sym typeface="Montserrat"/>
              </a:rPr>
              <a:t> El estudio de las matemáticas interfiere con el aprendizaje simultáneo de la física.</a:t>
            </a:r>
            <a:endParaRPr sz="2133" i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538961" y="81781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dirty="0" smtClean="0"/>
              <a:t>Según el arranque </a:t>
            </a:r>
            <a: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  <a:t/>
            </a:r>
            <a:b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9787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solidFill>
                  <a:srgbClr val="FF0000"/>
                </a:solidFill>
              </a:rPr>
              <a:t>Inducción de </a:t>
            </a:r>
            <a:r>
              <a:rPr lang="es-CO" dirty="0" smtClean="0">
                <a:solidFill>
                  <a:srgbClr val="FF0000"/>
                </a:solidFill>
              </a:rPr>
              <a:t>segundo </a:t>
            </a:r>
            <a:r>
              <a:rPr lang="es-CO" dirty="0">
                <a:solidFill>
                  <a:srgbClr val="FF0000"/>
                </a:solidFill>
              </a:rPr>
              <a:t>grado</a:t>
            </a:r>
          </a:p>
        </p:txBody>
      </p:sp>
      <p:sp>
        <p:nvSpPr>
          <p:cNvPr id="4" name="Google Shape;235;p20"/>
          <p:cNvSpPr/>
          <p:nvPr/>
        </p:nvSpPr>
        <p:spPr>
          <a:xfrm>
            <a:off x="3057200" y="1920000"/>
            <a:ext cx="6077600" cy="742800"/>
          </a:xfrm>
          <a:prstGeom prst="roundRect">
            <a:avLst>
              <a:gd name="adj" fmla="val 50000"/>
            </a:avLst>
          </a:prstGeom>
          <a:solidFill>
            <a:srgbClr val="0D5DD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GB" sz="24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Generalización de generalizaciones de primer grado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5" name="Google Shape;236;p20"/>
          <p:cNvSpPr txBox="1"/>
          <p:nvPr/>
        </p:nvSpPr>
        <p:spPr>
          <a:xfrm>
            <a:off x="916667" y="3794433"/>
            <a:ext cx="10188800" cy="1628400"/>
          </a:xfrm>
          <a:prstGeom prst="rect">
            <a:avLst/>
          </a:prstGeom>
          <a:noFill/>
          <a:ln w="19050" cap="flat" cmpd="sng">
            <a:solidFill>
              <a:srgbClr val="A4C2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GB" sz="2133" b="1" i="1"/>
              <a:t>Ejemplo:</a:t>
            </a:r>
            <a:endParaRPr sz="2133" b="1" i="1"/>
          </a:p>
          <a:p>
            <a:pPr algn="ctr"/>
            <a:endParaRPr sz="2133" b="1" i="1"/>
          </a:p>
          <a:p>
            <a:pPr algn="ctr"/>
            <a:r>
              <a:rPr lang="en-GB" sz="2133" i="1"/>
              <a:t> El aprendizaje de cualquier tema interfiere con el de cualquier otro tema contiguo.</a:t>
            </a:r>
            <a:endParaRPr sz="2133" i="1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538961" y="81781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dirty="0" smtClean="0"/>
              <a:t>Según el arranque </a:t>
            </a:r>
            <a: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  <a:t/>
            </a:r>
            <a:b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8551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CO" dirty="0">
                <a:solidFill>
                  <a:srgbClr val="FF0000"/>
                </a:solidFill>
              </a:rPr>
              <a:t>Halladas Intuitivamente</a:t>
            </a:r>
            <a:r>
              <a:rPr lang="es-CO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Montserrat"/>
              </a:rPr>
              <a:t/>
            </a:r>
            <a:br>
              <a:rPr lang="es-CO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Montserrat"/>
              </a:rPr>
            </a:b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4" name="Google Shape;259;p22"/>
          <p:cNvSpPr/>
          <p:nvPr/>
        </p:nvSpPr>
        <p:spPr>
          <a:xfrm>
            <a:off x="1328000" y="2233867"/>
            <a:ext cx="3547600" cy="3626800"/>
          </a:xfrm>
          <a:prstGeom prst="rect">
            <a:avLst/>
          </a:prstGeom>
          <a:solidFill>
            <a:srgbClr val="D5A6B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chemeClr val="bg1"/>
              </a:solidFill>
            </a:endParaRPr>
          </a:p>
        </p:txBody>
      </p:sp>
      <p:sp>
        <p:nvSpPr>
          <p:cNvPr id="5" name="Google Shape;261;p22"/>
          <p:cNvSpPr txBox="1"/>
          <p:nvPr/>
        </p:nvSpPr>
        <p:spPr>
          <a:xfrm>
            <a:off x="1775800" y="2646567"/>
            <a:ext cx="2652000" cy="7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/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Tienen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un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aspecto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natural y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obvio</a:t>
            </a:r>
            <a:endParaRPr sz="2000" dirty="0">
              <a:solidFill>
                <a:schemeClr val="bg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6" name="Google Shape;262;p22"/>
          <p:cNvSpPr txBox="1"/>
          <p:nvPr/>
        </p:nvSpPr>
        <p:spPr>
          <a:xfrm>
            <a:off x="1731800" y="4040867"/>
            <a:ext cx="3012000" cy="14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/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Parecen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generadas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espontáneamente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, sin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investigación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previa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ni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elaboración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lógica</a:t>
            </a:r>
            <a:endParaRPr sz="2000" dirty="0">
              <a:solidFill>
                <a:schemeClr val="bg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7" name="Google Shape;263;p22"/>
          <p:cNvSpPr/>
          <p:nvPr/>
        </p:nvSpPr>
        <p:spPr>
          <a:xfrm>
            <a:off x="7386833" y="2233867"/>
            <a:ext cx="3725200" cy="3626800"/>
          </a:xfrm>
          <a:prstGeom prst="rect">
            <a:avLst/>
          </a:prstGeom>
          <a:solidFill>
            <a:srgbClr val="9FC5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chemeClr val="bg1"/>
              </a:solidFill>
            </a:endParaRPr>
          </a:p>
        </p:txBody>
      </p:sp>
      <p:cxnSp>
        <p:nvCxnSpPr>
          <p:cNvPr id="8" name="Google Shape;264;p22"/>
          <p:cNvCxnSpPr/>
          <p:nvPr/>
        </p:nvCxnSpPr>
        <p:spPr>
          <a:xfrm>
            <a:off x="5221217" y="3737533"/>
            <a:ext cx="1820000" cy="0"/>
          </a:xfrm>
          <a:prstGeom prst="straightConnector1">
            <a:avLst/>
          </a:prstGeom>
          <a:noFill/>
          <a:ln w="38100" cap="flat" cmpd="sng">
            <a:solidFill>
              <a:srgbClr val="6AA84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" name="Google Shape;265;p22"/>
          <p:cNvSpPr txBox="1"/>
          <p:nvPr/>
        </p:nvSpPr>
        <p:spPr>
          <a:xfrm>
            <a:off x="5251033" y="2804567"/>
            <a:ext cx="1688000" cy="6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GB" sz="2400" b="1" dirty="0">
                <a:latin typeface="Montserrat"/>
                <a:ea typeface="Montserrat"/>
                <a:cs typeface="Montserrat"/>
                <a:sym typeface="Montserrat"/>
              </a:rPr>
              <a:t>Sin embargo</a:t>
            </a:r>
            <a:endParaRPr sz="2400" b="1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" name="Google Shape;266;p22"/>
          <p:cNvSpPr txBox="1"/>
          <p:nvPr/>
        </p:nvSpPr>
        <p:spPr>
          <a:xfrm>
            <a:off x="7820533" y="2396367"/>
            <a:ext cx="3196000" cy="10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/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Acompañada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con un “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sentimiento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”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que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es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lógicamente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consistente</a:t>
            </a:r>
            <a:endParaRPr sz="2000" dirty="0">
              <a:solidFill>
                <a:schemeClr val="bg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1" name="Google Shape;267;p22"/>
          <p:cNvSpPr txBox="1"/>
          <p:nvPr/>
        </p:nvSpPr>
        <p:spPr>
          <a:xfrm>
            <a:off x="7786956" y="3606300"/>
            <a:ext cx="3196000" cy="5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/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Con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sospecha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justificada</a:t>
            </a:r>
            <a:endParaRPr sz="2000" dirty="0">
              <a:solidFill>
                <a:schemeClr val="bg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2" name="Google Shape;268;p22"/>
          <p:cNvSpPr/>
          <p:nvPr/>
        </p:nvSpPr>
        <p:spPr>
          <a:xfrm>
            <a:off x="1529933" y="2804567"/>
            <a:ext cx="158000" cy="158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chemeClr val="bg1"/>
              </a:solidFill>
            </a:endParaRPr>
          </a:p>
        </p:txBody>
      </p:sp>
      <p:sp>
        <p:nvSpPr>
          <p:cNvPr id="13" name="Google Shape;269;p22"/>
          <p:cNvSpPr/>
          <p:nvPr/>
        </p:nvSpPr>
        <p:spPr>
          <a:xfrm>
            <a:off x="1529933" y="4225067"/>
            <a:ext cx="158000" cy="158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chemeClr val="bg1"/>
              </a:solidFill>
            </a:endParaRPr>
          </a:p>
        </p:txBody>
      </p:sp>
      <p:sp>
        <p:nvSpPr>
          <p:cNvPr id="14" name="Google Shape;270;p22"/>
          <p:cNvSpPr/>
          <p:nvPr/>
        </p:nvSpPr>
        <p:spPr>
          <a:xfrm>
            <a:off x="7569033" y="2646567"/>
            <a:ext cx="158000" cy="158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chemeClr val="bg1"/>
              </a:solidFill>
            </a:endParaRPr>
          </a:p>
        </p:txBody>
      </p:sp>
      <p:sp>
        <p:nvSpPr>
          <p:cNvPr id="15" name="Google Shape;271;p22"/>
          <p:cNvSpPr/>
          <p:nvPr/>
        </p:nvSpPr>
        <p:spPr>
          <a:xfrm>
            <a:off x="7569033" y="3810300"/>
            <a:ext cx="158000" cy="158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chemeClr val="bg1"/>
              </a:solidFill>
            </a:endParaRPr>
          </a:p>
        </p:txBody>
      </p:sp>
      <p:sp>
        <p:nvSpPr>
          <p:cNvPr id="16" name="Google Shape;272;p22"/>
          <p:cNvSpPr txBox="1"/>
          <p:nvPr/>
        </p:nvSpPr>
        <p:spPr>
          <a:xfrm>
            <a:off x="7743433" y="4225067"/>
            <a:ext cx="3196000" cy="152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/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Son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elaboradas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construcciones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que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no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habrían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podido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concebirse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en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épocas</a:t>
            </a:r>
            <a:r>
              <a:rPr lang="en-GB" sz="2000" dirty="0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anteriores</a:t>
            </a:r>
            <a:endParaRPr sz="2000" dirty="0">
              <a:solidFill>
                <a:schemeClr val="bg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7" name="Google Shape;273;p22"/>
          <p:cNvSpPr/>
          <p:nvPr/>
        </p:nvSpPr>
        <p:spPr>
          <a:xfrm>
            <a:off x="7569033" y="4383067"/>
            <a:ext cx="158000" cy="158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chemeClr val="bg1"/>
              </a:solidFill>
            </a:endParaRPr>
          </a:p>
        </p:txBody>
      </p:sp>
      <p:sp>
        <p:nvSpPr>
          <p:cNvPr id="18" name="Google Shape;274;p22"/>
          <p:cNvSpPr/>
          <p:nvPr/>
        </p:nvSpPr>
        <p:spPr>
          <a:xfrm>
            <a:off x="1328000" y="1724200"/>
            <a:ext cx="3547600" cy="620000"/>
          </a:xfrm>
          <a:prstGeom prst="rect">
            <a:avLst/>
          </a:prstGeom>
          <a:solidFill>
            <a:srgbClr val="C27BA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chemeClr val="bg1"/>
              </a:solidFill>
            </a:endParaRPr>
          </a:p>
        </p:txBody>
      </p:sp>
      <p:sp>
        <p:nvSpPr>
          <p:cNvPr id="19" name="Google Shape;275;p22"/>
          <p:cNvSpPr/>
          <p:nvPr/>
        </p:nvSpPr>
        <p:spPr>
          <a:xfrm>
            <a:off x="7386833" y="1724200"/>
            <a:ext cx="3725200" cy="620000"/>
          </a:xfrm>
          <a:prstGeom prst="rect">
            <a:avLst/>
          </a:prstGeom>
          <a:solidFill>
            <a:srgbClr val="6FA8D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chemeClr val="bg1"/>
              </a:solidFill>
            </a:endParaRPr>
          </a:p>
        </p:txBody>
      </p:sp>
      <p:sp>
        <p:nvSpPr>
          <p:cNvPr id="20" name="Google Shape;276;p22"/>
          <p:cNvSpPr txBox="1"/>
          <p:nvPr/>
        </p:nvSpPr>
        <p:spPr>
          <a:xfrm>
            <a:off x="2161567" y="1724200"/>
            <a:ext cx="2050800" cy="6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GB" sz="240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Expectativa</a:t>
            </a:r>
            <a:endParaRPr sz="240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" name="Google Shape;277;p22"/>
          <p:cNvSpPr txBox="1"/>
          <p:nvPr/>
        </p:nvSpPr>
        <p:spPr>
          <a:xfrm>
            <a:off x="8405433" y="1724200"/>
            <a:ext cx="1688000" cy="6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GB" sz="240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Realidad</a:t>
            </a:r>
            <a:endParaRPr sz="240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538961" y="81781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dirty="0" smtClean="0"/>
              <a:t>Según el arranque </a:t>
            </a:r>
            <a: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  <a:t/>
            </a:r>
            <a:b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0601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solidFill>
                  <a:srgbClr val="FF0000"/>
                </a:solidFill>
              </a:rPr>
              <a:t>Halladas Intuitivamente</a:t>
            </a:r>
          </a:p>
        </p:txBody>
      </p:sp>
      <p:sp>
        <p:nvSpPr>
          <p:cNvPr id="4" name="Google Shape;283;p23"/>
          <p:cNvSpPr txBox="1"/>
          <p:nvPr/>
        </p:nvSpPr>
        <p:spPr>
          <a:xfrm>
            <a:off x="830167" y="1486467"/>
            <a:ext cx="8006000" cy="2066000"/>
          </a:xfrm>
          <a:prstGeom prst="rect">
            <a:avLst/>
          </a:prstGeom>
          <a:noFill/>
          <a:ln w="19050" cap="flat" cmpd="sng">
            <a:solidFill>
              <a:srgbClr val="A4C2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GB" sz="2400" b="1" i="1" dirty="0" err="1">
                <a:latin typeface="Montserrat"/>
                <a:ea typeface="Montserrat"/>
                <a:cs typeface="Montserrat"/>
                <a:sym typeface="Montserrat"/>
              </a:rPr>
              <a:t>Ejemplo</a:t>
            </a:r>
            <a:r>
              <a:rPr lang="en-GB" sz="2400" b="1" i="1" dirty="0"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 sz="2400" b="1" i="1" dirty="0">
              <a:latin typeface="Montserrat"/>
              <a:ea typeface="Montserrat"/>
              <a:cs typeface="Montserrat"/>
              <a:sym typeface="Montserrat"/>
            </a:endParaRPr>
          </a:p>
          <a:p>
            <a:pPr algn="ctr"/>
            <a:endParaRPr sz="2133" b="1" i="1" dirty="0">
              <a:solidFill>
                <a:schemeClr val="dk1"/>
              </a:solidFill>
            </a:endParaRPr>
          </a:p>
          <a:p>
            <a:pPr algn="ctr"/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La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hipótesis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según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la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cual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existe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una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relación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fija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entre la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cantidad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de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calor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que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emite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una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estufa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eléctrica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y la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cantidad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de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energía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eléctrica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que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consume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parece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ahora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obvia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porque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pagamos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el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consumo</a:t>
            </a:r>
            <a:r>
              <a:rPr lang="en-GB" sz="2000" i="1" dirty="0">
                <a:latin typeface="Montserrat Light"/>
                <a:ea typeface="Montserrat Light"/>
                <a:cs typeface="Montserrat Light"/>
                <a:sym typeface="Montserrat Light"/>
              </a:rPr>
              <a:t> de </a:t>
            </a:r>
            <a:r>
              <a:rPr lang="en-GB" sz="2000" i="1" dirty="0" err="1">
                <a:latin typeface="Montserrat Light"/>
                <a:ea typeface="Montserrat Light"/>
                <a:cs typeface="Montserrat Light"/>
                <a:sym typeface="Montserrat Light"/>
              </a:rPr>
              <a:t>energía</a:t>
            </a:r>
            <a:endParaRPr sz="2000" i="1" dirty="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cxnSp>
        <p:nvCxnSpPr>
          <p:cNvPr id="5" name="Google Shape;284;p23"/>
          <p:cNvCxnSpPr/>
          <p:nvPr/>
        </p:nvCxnSpPr>
        <p:spPr>
          <a:xfrm rot="10800000">
            <a:off x="4831167" y="3763467"/>
            <a:ext cx="4000" cy="540800"/>
          </a:xfrm>
          <a:prstGeom prst="straightConnector1">
            <a:avLst/>
          </a:prstGeom>
          <a:noFill/>
          <a:ln w="28575" cap="flat" cmpd="sng">
            <a:solidFill>
              <a:srgbClr val="A61C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" name="Google Shape;285;p23"/>
          <p:cNvSpPr txBox="1"/>
          <p:nvPr/>
        </p:nvSpPr>
        <p:spPr>
          <a:xfrm>
            <a:off x="830167" y="4515300"/>
            <a:ext cx="8006000" cy="1078800"/>
          </a:xfrm>
          <a:prstGeom prst="rect">
            <a:avLst/>
          </a:prstGeom>
          <a:noFill/>
          <a:ln w="19050" cap="flat" cmpd="sng">
            <a:solidFill>
              <a:srgbClr val="A4C2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/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Ni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siquiera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se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imaginó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antes de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que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se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sospechara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que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la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electricidad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podría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convertirse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en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calor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,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dicha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sospecha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se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tuvo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hasta 1843, dada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por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, James Prescott Joule.</a:t>
            </a:r>
            <a:endParaRPr sz="2000" dirty="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7" name="Google Shape;286;p2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125067" y="2334634"/>
            <a:ext cx="2092167" cy="218871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538961" y="81781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dirty="0" smtClean="0"/>
              <a:t>Según el arranque </a:t>
            </a:r>
            <a: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  <a:t/>
            </a:r>
            <a:b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3576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INTRODUCCIÓN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674557"/>
            <a:ext cx="9183358" cy="3880773"/>
          </a:xfrm>
        </p:spPr>
        <p:txBody>
          <a:bodyPr>
            <a:normAutofit lnSpcReduction="10000"/>
          </a:bodyPr>
          <a:lstStyle/>
          <a:p>
            <a:endParaRPr lang="es-CO" sz="2200" dirty="0"/>
          </a:p>
          <a:p>
            <a:pPr algn="just"/>
            <a:r>
              <a:rPr lang="es-ES" sz="2200" dirty="0"/>
              <a:t> </a:t>
            </a:r>
            <a:r>
              <a:rPr lang="es-ES" sz="2400" dirty="0"/>
              <a:t>Una hipótesis de investigación es una declaración que realizan los investigadores cuando especulan sobre el resultado de una investigación o experimento. Todo diseño experimental verdadero debe tomar esta declaración como el núcleo de su estructura y como el objetivo final de cualquier experimento. </a:t>
            </a:r>
            <a:endParaRPr lang="es-CO" sz="2400" dirty="0"/>
          </a:p>
          <a:p>
            <a:pPr algn="just"/>
            <a:r>
              <a:rPr lang="es-ES" sz="2400" dirty="0" smtClean="0"/>
              <a:t> El paso anterior a una hipótesis es un problema de investigación, generalmente enmarcado como una pregunta. </a:t>
            </a:r>
          </a:p>
          <a:p>
            <a:pPr algn="just"/>
            <a:r>
              <a:rPr lang="es-ES" sz="2400" dirty="0"/>
              <a:t>La hipótesis de investigación constituye una reducción del problema, lo que produce algo verificable y </a:t>
            </a:r>
            <a:r>
              <a:rPr lang="es-ES" sz="2400" dirty="0" err="1"/>
              <a:t>falsable</a:t>
            </a:r>
            <a:r>
              <a:rPr lang="es-ES" sz="2400" dirty="0"/>
              <a:t>. 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347470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CO" dirty="0">
                <a:solidFill>
                  <a:srgbClr val="FF0000"/>
                </a:solidFill>
              </a:rPr>
              <a:t>Halladas deductivamente</a:t>
            </a:r>
            <a:r>
              <a:rPr lang="es-CO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Montserrat"/>
              </a:rPr>
              <a:t/>
            </a:r>
            <a:br>
              <a:rPr lang="es-CO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Montserrat"/>
              </a:rPr>
            </a:b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4" name="Google Shape;292;p24"/>
          <p:cNvSpPr txBox="1"/>
          <p:nvPr/>
        </p:nvSpPr>
        <p:spPr>
          <a:xfrm>
            <a:off x="1408023" y="1722813"/>
            <a:ext cx="7641600" cy="757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>
              <a:defRPr lang="en-US"/>
            </a:defPPr>
            <a:lvl1pPr lvl="0" indent="0" algn="just">
              <a:spcBef>
                <a:spcPts val="0"/>
              </a:spcBef>
              <a:spcAft>
                <a:spcPts val="0"/>
              </a:spcAft>
              <a:buNone/>
            </a:lvl1pPr>
          </a:lstStyle>
          <a:p>
            <a:r>
              <a:rPr lang="en-GB" dirty="0" err="1">
                <a:solidFill>
                  <a:srgbClr val="FF0000"/>
                </a:solidFill>
                <a:sym typeface="Montserrat"/>
              </a:rPr>
              <a:t>Deducir</a:t>
            </a:r>
            <a:r>
              <a:rPr lang="en-GB" dirty="0">
                <a:solidFill>
                  <a:srgbClr val="FF0000"/>
                </a:solidFill>
                <a:sym typeface="Montserrat"/>
              </a:rPr>
              <a:t>: </a:t>
            </a:r>
            <a:r>
              <a:rPr lang="en-GB" dirty="0" err="1">
                <a:sym typeface="Montserrat"/>
              </a:rPr>
              <a:t>Extraer</a:t>
            </a:r>
            <a:r>
              <a:rPr lang="en-GB" dirty="0">
                <a:sym typeface="Montserrat"/>
              </a:rPr>
              <a:t> </a:t>
            </a:r>
            <a:r>
              <a:rPr lang="en-GB" dirty="0" err="1">
                <a:sym typeface="Montserrat"/>
              </a:rPr>
              <a:t>una</a:t>
            </a:r>
            <a:r>
              <a:rPr lang="en-GB" dirty="0">
                <a:sym typeface="Montserrat"/>
              </a:rPr>
              <a:t> </a:t>
            </a:r>
            <a:r>
              <a:rPr lang="en-GB" dirty="0" err="1">
                <a:sym typeface="Montserrat"/>
              </a:rPr>
              <a:t>verdad</a:t>
            </a:r>
            <a:r>
              <a:rPr lang="en-GB" dirty="0">
                <a:sym typeface="Montserrat"/>
              </a:rPr>
              <a:t> particular a </a:t>
            </a:r>
            <a:r>
              <a:rPr lang="en-GB" dirty="0" err="1">
                <a:sym typeface="Montserrat"/>
              </a:rPr>
              <a:t>partir</a:t>
            </a:r>
            <a:r>
              <a:rPr lang="en-GB" dirty="0">
                <a:sym typeface="Montserrat"/>
              </a:rPr>
              <a:t> de un principio general.</a:t>
            </a:r>
            <a:endParaRPr dirty="0">
              <a:sym typeface="Montserrat"/>
            </a:endParaRPr>
          </a:p>
        </p:txBody>
      </p:sp>
      <p:sp>
        <p:nvSpPr>
          <p:cNvPr id="5" name="Google Shape;293;p24"/>
          <p:cNvSpPr txBox="1"/>
          <p:nvPr/>
        </p:nvSpPr>
        <p:spPr>
          <a:xfrm>
            <a:off x="1249251" y="3193044"/>
            <a:ext cx="3461298" cy="149486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Las </a:t>
            </a:r>
            <a:r>
              <a:rPr lang="en-GB" dirty="0" err="1"/>
              <a:t>hipótesis</a:t>
            </a:r>
            <a:r>
              <a:rPr lang="en-GB" dirty="0"/>
              <a:t> </a:t>
            </a:r>
            <a:r>
              <a:rPr lang="en-GB" dirty="0" err="1"/>
              <a:t>halladas</a:t>
            </a:r>
            <a:r>
              <a:rPr lang="en-GB" dirty="0"/>
              <a:t> </a:t>
            </a:r>
            <a:r>
              <a:rPr lang="en-GB" i="1" dirty="0" err="1"/>
              <a:t>deductivamente</a:t>
            </a:r>
            <a:r>
              <a:rPr lang="en-GB" i="1" dirty="0"/>
              <a:t> </a:t>
            </a:r>
            <a:r>
              <a:rPr lang="en-GB" dirty="0"/>
              <a:t>son </a:t>
            </a:r>
            <a:r>
              <a:rPr lang="en-GB" dirty="0" err="1"/>
              <a:t>las</a:t>
            </a:r>
            <a:r>
              <a:rPr lang="en-GB" dirty="0"/>
              <a:t> </a:t>
            </a:r>
            <a:r>
              <a:rPr lang="en-GB" dirty="0" err="1"/>
              <a:t>que</a:t>
            </a:r>
            <a:r>
              <a:rPr lang="en-GB" dirty="0"/>
              <a:t> se </a:t>
            </a:r>
            <a:r>
              <a:rPr lang="en-GB" dirty="0" err="1"/>
              <a:t>deducen</a:t>
            </a:r>
            <a:r>
              <a:rPr lang="en-GB" dirty="0"/>
              <a:t> de </a:t>
            </a:r>
            <a:r>
              <a:rPr lang="en-GB" dirty="0" err="1"/>
              <a:t>proposiciones</a:t>
            </a:r>
            <a:r>
              <a:rPr lang="en-GB" dirty="0"/>
              <a:t> </a:t>
            </a:r>
            <a:r>
              <a:rPr lang="en-GB" dirty="0" err="1"/>
              <a:t>más</a:t>
            </a:r>
            <a:r>
              <a:rPr lang="en-GB" dirty="0"/>
              <a:t> </a:t>
            </a:r>
            <a:r>
              <a:rPr lang="en-GB" dirty="0" err="1"/>
              <a:t>fuertes</a:t>
            </a:r>
            <a:r>
              <a:rPr lang="en-GB" dirty="0"/>
              <a:t>.</a:t>
            </a:r>
            <a:endParaRPr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" name="Google Shape;294;p24"/>
          <p:cNvSpPr/>
          <p:nvPr/>
        </p:nvSpPr>
        <p:spPr>
          <a:xfrm>
            <a:off x="6616620" y="3567358"/>
            <a:ext cx="160500" cy="150300"/>
          </a:xfrm>
          <a:prstGeom prst="ellipse">
            <a:avLst/>
          </a:prstGeom>
          <a:solidFill>
            <a:srgbClr val="9999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295;p24"/>
          <p:cNvSpPr txBox="1"/>
          <p:nvPr/>
        </p:nvSpPr>
        <p:spPr>
          <a:xfrm>
            <a:off x="6977570" y="3442858"/>
            <a:ext cx="1638396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Teoremas</a:t>
            </a:r>
            <a:endParaRPr/>
          </a:p>
        </p:txBody>
      </p:sp>
      <p:sp>
        <p:nvSpPr>
          <p:cNvPr id="8" name="Google Shape;296;p24"/>
          <p:cNvSpPr/>
          <p:nvPr/>
        </p:nvSpPr>
        <p:spPr>
          <a:xfrm>
            <a:off x="6616620" y="3872283"/>
            <a:ext cx="160500" cy="150300"/>
          </a:xfrm>
          <a:prstGeom prst="ellipse">
            <a:avLst/>
          </a:prstGeom>
          <a:solidFill>
            <a:srgbClr val="9999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297;p24"/>
          <p:cNvSpPr txBox="1"/>
          <p:nvPr/>
        </p:nvSpPr>
        <p:spPr>
          <a:xfrm>
            <a:off x="6977570" y="3747783"/>
            <a:ext cx="19321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Inferencias</a:t>
            </a:r>
            <a:endParaRPr dirty="0"/>
          </a:p>
        </p:txBody>
      </p:sp>
      <p:sp>
        <p:nvSpPr>
          <p:cNvPr id="21" name="Flecha derecha 20"/>
          <p:cNvSpPr/>
          <p:nvPr/>
        </p:nvSpPr>
        <p:spPr>
          <a:xfrm>
            <a:off x="5183431" y="3593158"/>
            <a:ext cx="888643" cy="4294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538961" y="81781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dirty="0" smtClean="0"/>
              <a:t>Según el arranque </a:t>
            </a:r>
            <a: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  <a:t/>
            </a:r>
            <a:b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743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lvl="0"/>
            <a:r>
              <a:rPr lang="es-CO" dirty="0">
                <a:solidFill>
                  <a:srgbClr val="FF0000"/>
                </a:solidFill>
              </a:rPr>
              <a:t>Halladas deductivamente</a:t>
            </a:r>
            <a:r>
              <a:rPr lang="es-CO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Montserrat"/>
              </a:rPr>
              <a:t/>
            </a:r>
            <a:br>
              <a:rPr lang="es-CO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Montserrat"/>
              </a:rPr>
            </a:b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5" name="Google Shape;304;p25"/>
          <p:cNvSpPr/>
          <p:nvPr/>
        </p:nvSpPr>
        <p:spPr>
          <a:xfrm>
            <a:off x="1557967" y="1835400"/>
            <a:ext cx="1980800" cy="594800"/>
          </a:xfrm>
          <a:prstGeom prst="roundRect">
            <a:avLst>
              <a:gd name="adj" fmla="val 16667"/>
            </a:avLst>
          </a:prstGeom>
          <a:solidFill>
            <a:srgbClr val="B4A7D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GB" sz="2133" b="1" dirty="0" err="1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Teoremas</a:t>
            </a:r>
            <a:endParaRPr sz="2133" b="1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" name="Google Shape;305;p25"/>
          <p:cNvSpPr txBox="1"/>
          <p:nvPr/>
        </p:nvSpPr>
        <p:spPr>
          <a:xfrm>
            <a:off x="6559467" y="1706100"/>
            <a:ext cx="4743600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/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Consecuencias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lógicas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de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algunos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supuestos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anteriores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de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una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teoría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.</a:t>
            </a:r>
            <a:endParaRPr sz="2000" dirty="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7" name="Google Shape;306;p25"/>
          <p:cNvSpPr txBox="1"/>
          <p:nvPr/>
        </p:nvSpPr>
        <p:spPr>
          <a:xfrm>
            <a:off x="6805267" y="3985667"/>
            <a:ext cx="4252000" cy="7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/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Inferencias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basadas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en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teorías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de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más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amplio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sz="2000" dirty="0" err="1">
                <a:latin typeface="Montserrat Light"/>
                <a:ea typeface="Montserrat Light"/>
                <a:cs typeface="Montserrat Light"/>
                <a:sym typeface="Montserrat Light"/>
              </a:rPr>
              <a:t>alcance</a:t>
            </a:r>
            <a:r>
              <a:rPr lang="en-GB" sz="2000" dirty="0">
                <a:latin typeface="Montserrat Light"/>
                <a:ea typeface="Montserrat Light"/>
                <a:cs typeface="Montserrat Light"/>
                <a:sym typeface="Montserrat Light"/>
              </a:rPr>
              <a:t>.</a:t>
            </a:r>
            <a:endParaRPr sz="2000" dirty="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9" name="Google Shape;308;p25"/>
          <p:cNvSpPr/>
          <p:nvPr/>
        </p:nvSpPr>
        <p:spPr>
          <a:xfrm>
            <a:off x="1557967" y="4076333"/>
            <a:ext cx="1980800" cy="594800"/>
          </a:xfrm>
          <a:prstGeom prst="roundRect">
            <a:avLst>
              <a:gd name="adj" fmla="val 16667"/>
            </a:avLst>
          </a:prstGeom>
          <a:solidFill>
            <a:srgbClr val="A2C4C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GB" sz="2133" b="1" dirty="0" err="1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Inferencias</a:t>
            </a:r>
            <a:endParaRPr sz="2133" b="1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" name="Google Shape;310;p25"/>
          <p:cNvSpPr txBox="1"/>
          <p:nvPr/>
        </p:nvSpPr>
        <p:spPr>
          <a:xfrm>
            <a:off x="1001600" y="2721667"/>
            <a:ext cx="10188800" cy="1053600"/>
          </a:xfrm>
          <a:prstGeom prst="rect">
            <a:avLst/>
          </a:prstGeom>
          <a:noFill/>
          <a:ln w="19050" cap="flat" cmpd="sng">
            <a:solidFill>
              <a:srgbClr val="A4C2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GB" sz="1733" b="1" i="1" dirty="0" err="1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Ejemplo</a:t>
            </a:r>
            <a:r>
              <a:rPr lang="en-GB" sz="1733" b="1" i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 sz="1733" b="1" i="1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algn="ctr"/>
            <a:r>
              <a:rPr lang="en-GB" sz="1733" i="1" dirty="0" err="1">
                <a:latin typeface="Montserrat"/>
                <a:ea typeface="Montserrat"/>
                <a:cs typeface="Montserrat"/>
                <a:sym typeface="Montserrat"/>
              </a:rPr>
              <a:t>Hipótesis</a:t>
            </a:r>
            <a:r>
              <a:rPr lang="en-GB" sz="1733" i="1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1733" i="1" dirty="0" err="1">
                <a:latin typeface="Montserrat"/>
                <a:ea typeface="Montserrat"/>
                <a:cs typeface="Montserrat"/>
                <a:sym typeface="Montserrat"/>
              </a:rPr>
              <a:t>relativas</a:t>
            </a:r>
            <a:r>
              <a:rPr lang="en-GB" sz="1733" i="1" dirty="0">
                <a:latin typeface="Montserrat"/>
                <a:ea typeface="Montserrat"/>
                <a:cs typeface="Montserrat"/>
                <a:sym typeface="Montserrat"/>
              </a:rPr>
              <a:t> a la </a:t>
            </a:r>
            <a:r>
              <a:rPr lang="en-GB" sz="1733" i="1" dirty="0" err="1">
                <a:latin typeface="Montserrat"/>
                <a:ea typeface="Montserrat"/>
                <a:cs typeface="Montserrat"/>
                <a:sym typeface="Montserrat"/>
              </a:rPr>
              <a:t>distribución</a:t>
            </a:r>
            <a:r>
              <a:rPr lang="en-GB" sz="1733" i="1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1733" i="1" dirty="0" err="1">
                <a:latin typeface="Montserrat"/>
                <a:ea typeface="Montserrat"/>
                <a:cs typeface="Montserrat"/>
                <a:sym typeface="Montserrat"/>
              </a:rPr>
              <a:t>geográfica</a:t>
            </a:r>
            <a:r>
              <a:rPr lang="en-GB" sz="1733" i="1" dirty="0">
                <a:latin typeface="Montserrat"/>
                <a:ea typeface="Montserrat"/>
                <a:cs typeface="Montserrat"/>
                <a:sym typeface="Montserrat"/>
              </a:rPr>
              <a:t> de </a:t>
            </a:r>
            <a:r>
              <a:rPr lang="en-GB" sz="1733" i="1" dirty="0" err="1">
                <a:latin typeface="Montserrat"/>
                <a:ea typeface="Montserrat"/>
                <a:cs typeface="Montserrat"/>
                <a:sym typeface="Montserrat"/>
              </a:rPr>
              <a:t>una</a:t>
            </a:r>
            <a:r>
              <a:rPr lang="en-GB" sz="1733" i="1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1733" i="1" dirty="0" err="1">
                <a:latin typeface="Montserrat"/>
                <a:ea typeface="Montserrat"/>
                <a:cs typeface="Montserrat"/>
                <a:sym typeface="Montserrat"/>
              </a:rPr>
              <a:t>determinada</a:t>
            </a:r>
            <a:r>
              <a:rPr lang="en-GB" sz="1733" i="1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1733" i="1" dirty="0" err="1">
                <a:latin typeface="Montserrat"/>
                <a:ea typeface="Montserrat"/>
                <a:cs typeface="Montserrat"/>
                <a:sym typeface="Montserrat"/>
              </a:rPr>
              <a:t>especie</a:t>
            </a:r>
            <a:r>
              <a:rPr lang="en-GB" sz="1733" i="1" dirty="0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en-GB" sz="1733" i="1" dirty="0" err="1">
                <a:latin typeface="Montserrat"/>
                <a:ea typeface="Montserrat"/>
                <a:cs typeface="Montserrat"/>
                <a:sym typeface="Montserrat"/>
              </a:rPr>
              <a:t>derivan</a:t>
            </a:r>
            <a:r>
              <a:rPr lang="en-GB" sz="1733" i="1" dirty="0">
                <a:latin typeface="Montserrat"/>
                <a:ea typeface="Montserrat"/>
                <a:cs typeface="Montserrat"/>
                <a:sym typeface="Montserrat"/>
              </a:rPr>
              <a:t> de </a:t>
            </a:r>
            <a:r>
              <a:rPr lang="en-GB" sz="1733" i="1" dirty="0" err="1">
                <a:latin typeface="Montserrat"/>
                <a:ea typeface="Montserrat"/>
                <a:cs typeface="Montserrat"/>
                <a:sym typeface="Montserrat"/>
              </a:rPr>
              <a:t>postulados</a:t>
            </a:r>
            <a:r>
              <a:rPr lang="en-GB" sz="1733" i="1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1733" i="1" dirty="0" err="1">
                <a:latin typeface="Montserrat"/>
                <a:ea typeface="Montserrat"/>
                <a:cs typeface="Montserrat"/>
                <a:sym typeface="Montserrat"/>
              </a:rPr>
              <a:t>biogeográficos</a:t>
            </a:r>
            <a:r>
              <a:rPr lang="en-GB" sz="1733" i="1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1733" i="1" dirty="0" err="1">
                <a:latin typeface="Montserrat"/>
                <a:ea typeface="Montserrat"/>
                <a:cs typeface="Montserrat"/>
                <a:sym typeface="Montserrat"/>
              </a:rPr>
              <a:t>generales</a:t>
            </a:r>
            <a:r>
              <a:rPr lang="en-GB" sz="1733" i="1" dirty="0"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1733" i="1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" name="Google Shape;311;p25"/>
          <p:cNvSpPr txBox="1"/>
          <p:nvPr/>
        </p:nvSpPr>
        <p:spPr>
          <a:xfrm>
            <a:off x="1001600" y="5044400"/>
            <a:ext cx="10188800" cy="778000"/>
          </a:xfrm>
          <a:prstGeom prst="rect">
            <a:avLst/>
          </a:prstGeom>
          <a:noFill/>
          <a:ln w="19050" cap="flat" cmpd="sng">
            <a:solidFill>
              <a:srgbClr val="A4C2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GB" sz="1733" b="1" i="1" dirty="0" err="1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Ejemplo</a:t>
            </a:r>
            <a:r>
              <a:rPr lang="en-GB" sz="1733" b="1" i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 sz="1733" b="1" i="1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algn="ctr"/>
            <a:r>
              <a:rPr lang="en-GB" sz="1733" i="1" dirty="0" err="1">
                <a:latin typeface="Montserrat"/>
                <a:ea typeface="Montserrat"/>
                <a:cs typeface="Montserrat"/>
                <a:sym typeface="Montserrat"/>
              </a:rPr>
              <a:t>Una</a:t>
            </a:r>
            <a:r>
              <a:rPr lang="en-GB" sz="1733" i="1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1733" i="1" dirty="0" err="1">
                <a:latin typeface="Montserrat"/>
                <a:ea typeface="Montserrat"/>
                <a:cs typeface="Montserrat"/>
                <a:sym typeface="Montserrat"/>
              </a:rPr>
              <a:t>relación</a:t>
            </a:r>
            <a:r>
              <a:rPr lang="en-GB" sz="1733" i="1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1733" i="1" dirty="0" err="1">
                <a:latin typeface="Montserrat"/>
                <a:ea typeface="Montserrat"/>
                <a:cs typeface="Montserrat"/>
                <a:sym typeface="Montserrat"/>
              </a:rPr>
              <a:t>termodinámica</a:t>
            </a:r>
            <a:r>
              <a:rPr lang="en-GB" sz="1733" i="1" dirty="0">
                <a:latin typeface="Montserrat"/>
                <a:ea typeface="Montserrat"/>
                <a:cs typeface="Montserrat"/>
                <a:sym typeface="Montserrat"/>
              </a:rPr>
              <a:t> se deduce de </a:t>
            </a:r>
            <a:r>
              <a:rPr lang="en-GB" sz="1733" i="1" dirty="0" err="1">
                <a:latin typeface="Montserrat"/>
                <a:ea typeface="Montserrat"/>
                <a:cs typeface="Montserrat"/>
                <a:sym typeface="Montserrat"/>
              </a:rPr>
              <a:t>principios</a:t>
            </a:r>
            <a:r>
              <a:rPr lang="en-GB" sz="1733" i="1" dirty="0">
                <a:latin typeface="Montserrat"/>
                <a:ea typeface="Montserrat"/>
                <a:cs typeface="Montserrat"/>
                <a:sym typeface="Montserrat"/>
              </a:rPr>
              <a:t> de </a:t>
            </a:r>
            <a:r>
              <a:rPr lang="en-GB" sz="1733" i="1" dirty="0" err="1">
                <a:latin typeface="Montserrat"/>
                <a:ea typeface="Montserrat"/>
                <a:cs typeface="Montserrat"/>
                <a:sym typeface="Montserrat"/>
              </a:rPr>
              <a:t>mecánica</a:t>
            </a:r>
            <a:r>
              <a:rPr lang="en-GB" sz="1733" i="1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1733" i="1" dirty="0" err="1">
                <a:latin typeface="Montserrat"/>
                <a:ea typeface="Montserrat"/>
                <a:cs typeface="Montserrat"/>
                <a:sym typeface="Montserrat"/>
              </a:rPr>
              <a:t>estadística</a:t>
            </a:r>
            <a:r>
              <a:rPr lang="en-GB" sz="1733" i="1" dirty="0"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1733" i="1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" name="Flecha derecha 1"/>
          <p:cNvSpPr/>
          <p:nvPr/>
        </p:nvSpPr>
        <p:spPr>
          <a:xfrm>
            <a:off x="4448432" y="1930400"/>
            <a:ext cx="1441622" cy="39267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Flecha derecha 12"/>
          <p:cNvSpPr/>
          <p:nvPr/>
        </p:nvSpPr>
        <p:spPr>
          <a:xfrm>
            <a:off x="4448432" y="4148534"/>
            <a:ext cx="1441622" cy="39267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538961" y="81781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dirty="0" smtClean="0"/>
              <a:t>Según el arranque </a:t>
            </a:r>
            <a: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  <a:t/>
            </a:r>
            <a:b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809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CO" dirty="0">
                <a:solidFill>
                  <a:srgbClr val="FF0000"/>
                </a:solidFill>
              </a:rPr>
              <a:t>Construcciones</a:t>
            </a:r>
            <a:r>
              <a:rPr lang="es-CO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Montserrat"/>
              </a:rPr>
              <a:t/>
            </a:r>
            <a:br>
              <a:rPr lang="es-CO" b="1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Montserrat"/>
              </a:rPr>
            </a:b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4" name="Google Shape;317;p26"/>
          <p:cNvSpPr txBox="1"/>
          <p:nvPr/>
        </p:nvSpPr>
        <p:spPr>
          <a:xfrm>
            <a:off x="2914141" y="1711414"/>
            <a:ext cx="8505600" cy="105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GB" sz="2400" i="1" dirty="0">
                <a:latin typeface="Montserrat"/>
                <a:ea typeface="Montserrat"/>
                <a:cs typeface="Montserrat"/>
                <a:sym typeface="Montserrat"/>
              </a:rPr>
              <a:t>“...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Construcciones</a:t>
            </a:r>
            <a:r>
              <a:rPr lang="en-GB" sz="2400" i="1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más</a:t>
            </a:r>
            <a:r>
              <a:rPr lang="en-GB" sz="2400" i="1" dirty="0">
                <a:latin typeface="Montserrat"/>
                <a:ea typeface="Montserrat"/>
                <a:cs typeface="Montserrat"/>
                <a:sym typeface="Montserrat"/>
              </a:rPr>
              <a:t> o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menos</a:t>
            </a:r>
            <a:r>
              <a:rPr lang="en-GB" sz="2400" i="1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elaboradas</a:t>
            </a:r>
            <a:r>
              <a:rPr lang="en-GB" sz="2400" i="1" dirty="0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que</a:t>
            </a:r>
            <a:r>
              <a:rPr lang="en-GB" sz="2400" i="1" dirty="0">
                <a:latin typeface="Montserrat"/>
                <a:ea typeface="Montserrat"/>
                <a:cs typeface="Montserrat"/>
                <a:sym typeface="Montserrat"/>
              </a:rPr>
              <a:t> no se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infieren</a:t>
            </a:r>
            <a:r>
              <a:rPr lang="en-GB" sz="2400" i="1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visiblemente</a:t>
            </a:r>
            <a:r>
              <a:rPr lang="en-GB" sz="2400" i="1" dirty="0">
                <a:latin typeface="Montserrat"/>
                <a:ea typeface="Montserrat"/>
                <a:cs typeface="Montserrat"/>
                <a:sym typeface="Montserrat"/>
              </a:rPr>
              <a:t> de nada,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sino</a:t>
            </a:r>
            <a:r>
              <a:rPr lang="en-GB" sz="2400" i="1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que</a:t>
            </a:r>
            <a:r>
              <a:rPr lang="en-GB" sz="2400" i="1" dirty="0">
                <a:latin typeface="Montserrat"/>
                <a:ea typeface="Montserrat"/>
                <a:cs typeface="Montserrat"/>
                <a:sym typeface="Montserrat"/>
              </a:rPr>
              <a:t> se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imaginan</a:t>
            </a:r>
            <a:r>
              <a:rPr lang="en-GB" sz="2400" i="1" dirty="0">
                <a:latin typeface="Montserrat"/>
                <a:ea typeface="Montserrat"/>
                <a:cs typeface="Montserrat"/>
                <a:sym typeface="Montserrat"/>
              </a:rPr>
              <a:t> con la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ayuda</a:t>
            </a:r>
            <a:r>
              <a:rPr lang="en-GB" sz="2400" i="1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explícita</a:t>
            </a:r>
            <a:r>
              <a:rPr lang="en-GB" sz="2400" i="1" dirty="0">
                <a:latin typeface="Montserrat"/>
                <a:ea typeface="Montserrat"/>
                <a:cs typeface="Montserrat"/>
                <a:sym typeface="Montserrat"/>
              </a:rPr>
              <a:t> de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elementos</a:t>
            </a:r>
            <a:r>
              <a:rPr lang="en-GB" sz="2400" i="1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2400" i="1" dirty="0" err="1">
                <a:latin typeface="Montserrat"/>
                <a:ea typeface="Montserrat"/>
                <a:cs typeface="Montserrat"/>
                <a:sym typeface="Montserrat"/>
              </a:rPr>
              <a:t>conceptuales</a:t>
            </a:r>
            <a:r>
              <a:rPr lang="en-GB" sz="2400" i="1" dirty="0">
                <a:latin typeface="Montserrat"/>
                <a:ea typeface="Montserrat"/>
                <a:cs typeface="Montserrat"/>
                <a:sym typeface="Montserrat"/>
              </a:rPr>
              <a:t>...”</a:t>
            </a:r>
            <a:endParaRPr sz="2400" i="1" dirty="0">
              <a:latin typeface="Montserrat"/>
              <a:ea typeface="Montserrat"/>
              <a:cs typeface="Montserrat"/>
              <a:sym typeface="Montserrat"/>
            </a:endParaRPr>
          </a:p>
          <a:p>
            <a:endParaRPr sz="2400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" name="Google Shape;318;p26"/>
          <p:cNvSpPr txBox="1"/>
          <p:nvPr/>
        </p:nvSpPr>
        <p:spPr>
          <a:xfrm>
            <a:off x="634091" y="4368114"/>
            <a:ext cx="8505600" cy="105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GB" sz="2400" dirty="0">
                <a:latin typeface="Montserrat"/>
                <a:ea typeface="Montserrat"/>
                <a:cs typeface="Montserrat"/>
                <a:sym typeface="Montserrat"/>
              </a:rPr>
              <a:t>No </a:t>
            </a:r>
            <a:r>
              <a:rPr lang="en-GB" sz="2400" dirty="0" err="1">
                <a:latin typeface="Montserrat"/>
                <a:ea typeface="Montserrat"/>
                <a:cs typeface="Montserrat"/>
                <a:sym typeface="Montserrat"/>
              </a:rPr>
              <a:t>existen</a:t>
            </a:r>
            <a:r>
              <a:rPr lang="en-GB" sz="2400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2400" dirty="0" err="1">
                <a:latin typeface="Montserrat"/>
                <a:ea typeface="Montserrat"/>
                <a:cs typeface="Montserrat"/>
                <a:sym typeface="Montserrat"/>
              </a:rPr>
              <a:t>técnicas</a:t>
            </a:r>
            <a:r>
              <a:rPr lang="en-GB" sz="2400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2400" dirty="0" err="1">
                <a:latin typeface="Montserrat"/>
                <a:ea typeface="Montserrat"/>
                <a:cs typeface="Montserrat"/>
                <a:sym typeface="Montserrat"/>
              </a:rPr>
              <a:t>infalibles</a:t>
            </a:r>
            <a:r>
              <a:rPr lang="en-GB" sz="2400" dirty="0">
                <a:latin typeface="Montserrat"/>
                <a:ea typeface="Montserrat"/>
                <a:cs typeface="Montserrat"/>
                <a:sym typeface="Montserrat"/>
              </a:rPr>
              <a:t> para la </a:t>
            </a:r>
            <a:r>
              <a:rPr lang="en-GB" sz="2400" dirty="0" err="1">
                <a:latin typeface="Montserrat"/>
                <a:ea typeface="Montserrat"/>
                <a:cs typeface="Montserrat"/>
                <a:sym typeface="Montserrat"/>
              </a:rPr>
              <a:t>construcción</a:t>
            </a:r>
            <a:r>
              <a:rPr lang="en-GB" sz="2400" dirty="0">
                <a:latin typeface="Montserrat"/>
                <a:ea typeface="Montserrat"/>
                <a:cs typeface="Montserrat"/>
                <a:sym typeface="Montserrat"/>
              </a:rPr>
              <a:t> de </a:t>
            </a:r>
            <a:r>
              <a:rPr lang="en-GB" sz="2400" dirty="0" err="1">
                <a:latin typeface="Montserrat"/>
                <a:ea typeface="Montserrat"/>
                <a:cs typeface="Montserrat"/>
                <a:sym typeface="Montserrat"/>
              </a:rPr>
              <a:t>hipótesis</a:t>
            </a:r>
            <a:r>
              <a:rPr lang="en-GB" sz="2400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2400" dirty="0" err="1">
                <a:latin typeface="Montserrat"/>
                <a:ea typeface="Montserrat"/>
                <a:cs typeface="Montserrat"/>
                <a:sym typeface="Montserrat"/>
              </a:rPr>
              <a:t>pero</a:t>
            </a:r>
            <a:r>
              <a:rPr lang="en-GB" sz="2400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2400" dirty="0" err="1">
                <a:latin typeface="Montserrat"/>
                <a:ea typeface="Montserrat"/>
                <a:cs typeface="Montserrat"/>
                <a:sym typeface="Montserrat"/>
              </a:rPr>
              <a:t>sí</a:t>
            </a:r>
            <a:r>
              <a:rPr lang="en-GB" sz="2400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2400" dirty="0" err="1">
                <a:latin typeface="Montserrat"/>
                <a:ea typeface="Montserrat"/>
                <a:cs typeface="Montserrat"/>
                <a:sym typeface="Montserrat"/>
              </a:rPr>
              <a:t>existen</a:t>
            </a:r>
            <a:r>
              <a:rPr lang="en-GB" sz="2400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2400" dirty="0" err="1">
                <a:latin typeface="Montserrat"/>
                <a:ea typeface="Montserrat"/>
                <a:cs typeface="Montserrat"/>
                <a:sym typeface="Montserrat"/>
              </a:rPr>
              <a:t>distintos</a:t>
            </a:r>
            <a:r>
              <a:rPr lang="en-GB" sz="2400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2400" dirty="0" err="1">
                <a:latin typeface="Montserrat"/>
                <a:ea typeface="Montserrat"/>
                <a:cs typeface="Montserrat"/>
                <a:sym typeface="Montserrat"/>
              </a:rPr>
              <a:t>enfoques</a:t>
            </a:r>
            <a:r>
              <a:rPr lang="en-GB" sz="2400" dirty="0">
                <a:latin typeface="Montserrat"/>
                <a:ea typeface="Montserrat"/>
                <a:cs typeface="Montserrat"/>
                <a:sym typeface="Montserrat"/>
              </a:rPr>
              <a:t> con los </a:t>
            </a:r>
            <a:r>
              <a:rPr lang="en-GB" sz="2400" dirty="0" err="1">
                <a:latin typeface="Montserrat"/>
                <a:ea typeface="Montserrat"/>
                <a:cs typeface="Montserrat"/>
                <a:sym typeface="Montserrat"/>
              </a:rPr>
              <a:t>cuales</a:t>
            </a:r>
            <a:r>
              <a:rPr lang="en-GB" sz="2400" dirty="0">
                <a:latin typeface="Montserrat"/>
                <a:ea typeface="Montserrat"/>
                <a:cs typeface="Montserrat"/>
                <a:sym typeface="Montserrat"/>
              </a:rPr>
              <a:t> se </a:t>
            </a:r>
            <a:r>
              <a:rPr lang="en-GB" sz="2400" dirty="0" err="1">
                <a:latin typeface="Montserrat"/>
                <a:ea typeface="Montserrat"/>
                <a:cs typeface="Montserrat"/>
                <a:sym typeface="Montserrat"/>
              </a:rPr>
              <a:t>puede</a:t>
            </a:r>
            <a:r>
              <a:rPr lang="en-GB" sz="2400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2400" dirty="0" err="1">
                <a:latin typeface="Montserrat"/>
                <a:ea typeface="Montserrat"/>
                <a:cs typeface="Montserrat"/>
                <a:sym typeface="Montserrat"/>
              </a:rPr>
              <a:t>abordar</a:t>
            </a:r>
            <a:r>
              <a:rPr lang="en-GB" sz="2400" dirty="0">
                <a:latin typeface="Montserrat"/>
                <a:ea typeface="Montserrat"/>
                <a:cs typeface="Montserrat"/>
                <a:sym typeface="Montserrat"/>
              </a:rPr>
              <a:t> la </a:t>
            </a:r>
            <a:r>
              <a:rPr lang="en-GB" sz="2400" dirty="0" err="1">
                <a:latin typeface="Montserrat"/>
                <a:ea typeface="Montserrat"/>
                <a:cs typeface="Montserrat"/>
                <a:sym typeface="Montserrat"/>
              </a:rPr>
              <a:t>creación</a:t>
            </a:r>
            <a:r>
              <a:rPr lang="en-GB" sz="2400" dirty="0">
                <a:latin typeface="Montserrat"/>
                <a:ea typeface="Montserrat"/>
                <a:cs typeface="Montserrat"/>
                <a:sym typeface="Montserrat"/>
              </a:rPr>
              <a:t> de la </a:t>
            </a:r>
            <a:r>
              <a:rPr lang="en-GB" sz="2400" dirty="0" err="1">
                <a:latin typeface="Montserrat"/>
                <a:ea typeface="Montserrat"/>
                <a:cs typeface="Montserrat"/>
                <a:sym typeface="Montserrat"/>
              </a:rPr>
              <a:t>hipótesis</a:t>
            </a:r>
            <a:r>
              <a:rPr lang="en-GB" sz="2400" dirty="0"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2400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538961" y="81781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dirty="0" smtClean="0"/>
              <a:t>Según el arranque </a:t>
            </a:r>
            <a: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  <a:t/>
            </a:r>
            <a:b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4476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solidFill>
                  <a:srgbClr val="FF0000"/>
                </a:solidFill>
              </a:rPr>
              <a:t>Construcciones</a:t>
            </a:r>
          </a:p>
        </p:txBody>
      </p:sp>
      <p:pic>
        <p:nvPicPr>
          <p:cNvPr id="4" name="Google Shape;324;p2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407551" y="2838115"/>
            <a:ext cx="742975" cy="1044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325;p2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423426" y="2784065"/>
            <a:ext cx="742975" cy="1044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32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93726" y="3681644"/>
            <a:ext cx="913825" cy="913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32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8099425" y="3581540"/>
            <a:ext cx="864975" cy="913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328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87764" y="2323540"/>
            <a:ext cx="3931450" cy="19657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Google Shape;329;p27"/>
          <p:cNvCxnSpPr/>
          <p:nvPr/>
        </p:nvCxnSpPr>
        <p:spPr>
          <a:xfrm>
            <a:off x="5211051" y="3648165"/>
            <a:ext cx="7800" cy="641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330;p27"/>
          <p:cNvSpPr txBox="1"/>
          <p:nvPr/>
        </p:nvSpPr>
        <p:spPr>
          <a:xfrm>
            <a:off x="4207026" y="4242940"/>
            <a:ext cx="23091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Montserrat Light"/>
                <a:ea typeface="Montserrat Light"/>
                <a:cs typeface="Montserrat Light"/>
                <a:sym typeface="Montserrat Light"/>
              </a:rPr>
              <a:t>Inteligibilidad del mensaje</a:t>
            </a:r>
            <a:endParaRPr sz="120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1" name="Google Shape;331;p27"/>
          <p:cNvSpPr txBox="1"/>
          <p:nvPr/>
        </p:nvSpPr>
        <p:spPr>
          <a:xfrm>
            <a:off x="1524851" y="4433940"/>
            <a:ext cx="7743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Montserrat Light"/>
                <a:ea typeface="Montserrat Light"/>
                <a:cs typeface="Montserrat Light"/>
                <a:sym typeface="Montserrat Light"/>
              </a:rPr>
              <a:t>Emisor </a:t>
            </a:r>
            <a:endParaRPr sz="120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2" name="Google Shape;332;p27"/>
          <p:cNvSpPr txBox="1"/>
          <p:nvPr/>
        </p:nvSpPr>
        <p:spPr>
          <a:xfrm>
            <a:off x="8166401" y="4281540"/>
            <a:ext cx="9525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Montserrat Light"/>
                <a:ea typeface="Montserrat Light"/>
                <a:cs typeface="Montserrat Light"/>
                <a:sym typeface="Montserrat Light"/>
              </a:rPr>
              <a:t>Receptor</a:t>
            </a:r>
            <a:endParaRPr sz="120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3" name="Google Shape;333;p27"/>
          <p:cNvSpPr txBox="1"/>
          <p:nvPr/>
        </p:nvSpPr>
        <p:spPr>
          <a:xfrm>
            <a:off x="888418" y="1656890"/>
            <a:ext cx="9891199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 err="1">
                <a:latin typeface="Montserrat"/>
                <a:ea typeface="Montserrat"/>
                <a:cs typeface="Montserrat"/>
                <a:sym typeface="Montserrat"/>
              </a:rPr>
              <a:t>Ejemplo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: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Enfoque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probabilístico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,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donde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la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teoría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matemática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actúa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como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incubadora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de la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hipótesis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factual.</a:t>
            </a:r>
            <a:endParaRPr dirty="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4" name="Google Shape;334;p27"/>
          <p:cNvSpPr txBox="1"/>
          <p:nvPr/>
        </p:nvSpPr>
        <p:spPr>
          <a:xfrm>
            <a:off x="1912001" y="4910153"/>
            <a:ext cx="7511585" cy="7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Inteligible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podría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ser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la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probabilidad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de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que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un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mensaje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sea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identificado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en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la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primera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recepción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del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mismo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. </a:t>
            </a:r>
            <a:b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</a:b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/>
            </a:r>
            <a:b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</a:b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Se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puede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construir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una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hipótesis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de la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inteligibilidad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del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mensaje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a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partir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de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varias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repeticiones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 del </a:t>
            </a:r>
            <a:r>
              <a:rPr lang="en-GB" dirty="0" err="1">
                <a:latin typeface="Montserrat Light"/>
                <a:ea typeface="Montserrat Light"/>
                <a:cs typeface="Montserrat Light"/>
                <a:sym typeface="Montserrat Light"/>
              </a:rPr>
              <a:t>mensaje</a:t>
            </a:r>
            <a:r>
              <a:rPr lang="en-GB" dirty="0">
                <a:latin typeface="Montserrat Light"/>
                <a:ea typeface="Montserrat Light"/>
                <a:cs typeface="Montserrat Light"/>
                <a:sym typeface="Montserrat Light"/>
              </a:rPr>
              <a:t>.</a:t>
            </a:r>
            <a:endParaRPr dirty="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38961" y="81781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dirty="0" smtClean="0"/>
              <a:t>Según el arranque </a:t>
            </a:r>
            <a: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  <a:t/>
            </a:r>
            <a:br>
              <a:rPr lang="es-ES" b="1" dirty="0" smtClean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2D050"/>
                </a:solidFill>
                <a:latin typeface="Montserrat"/>
              </a:rPr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6613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38060" y="179181"/>
            <a:ext cx="8596668" cy="1320800"/>
          </a:xfrm>
        </p:spPr>
        <p:txBody>
          <a:bodyPr/>
          <a:lstStyle/>
          <a:p>
            <a:r>
              <a:rPr lang="es-CO" dirty="0"/>
              <a:t>Hipótesis por grado de </a:t>
            </a:r>
            <a:r>
              <a:rPr lang="es-CO" dirty="0" err="1" smtClean="0"/>
              <a:t>Ostensividad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98393" y="2191433"/>
            <a:ext cx="8596668" cy="3880773"/>
          </a:xfrm>
        </p:spPr>
        <p:txBody>
          <a:bodyPr>
            <a:normAutofit/>
          </a:bodyPr>
          <a:lstStyle/>
          <a:p>
            <a:r>
              <a:rPr lang="es-CO" dirty="0" smtClean="0"/>
              <a:t>Se refieren a entidades o propiedades observacionales:</a:t>
            </a:r>
          </a:p>
          <a:p>
            <a:pPr lvl="1"/>
            <a:r>
              <a:rPr lang="es-CO" dirty="0" smtClean="0"/>
              <a:t>Color</a:t>
            </a:r>
          </a:p>
          <a:p>
            <a:pPr lvl="1"/>
            <a:r>
              <a:rPr lang="es-CO" dirty="0" smtClean="0"/>
              <a:t>Textura</a:t>
            </a:r>
          </a:p>
          <a:p>
            <a:pPr lvl="1"/>
            <a:r>
              <a:rPr lang="es-CO" dirty="0" smtClean="0"/>
              <a:t>Posición</a:t>
            </a:r>
          </a:p>
          <a:p>
            <a:pPr lvl="1"/>
            <a:r>
              <a:rPr lang="es-CO" dirty="0" smtClean="0"/>
              <a:t>Cuerpo</a:t>
            </a:r>
          </a:p>
          <a:p>
            <a:pPr lvl="1"/>
            <a:r>
              <a:rPr lang="es-CO" dirty="0" smtClean="0"/>
              <a:t>Estimulo</a:t>
            </a:r>
          </a:p>
          <a:p>
            <a:pPr lvl="1"/>
            <a:r>
              <a:rPr lang="es-CO" dirty="0" smtClean="0"/>
              <a:t>Respuesta</a:t>
            </a:r>
          </a:p>
          <a:p>
            <a:r>
              <a:rPr lang="es-CO" dirty="0" smtClean="0"/>
              <a:t>Son susceptibles a observación directa y parten de un conocimiento ordinario.</a:t>
            </a:r>
          </a:p>
          <a:p>
            <a:r>
              <a:rPr lang="es-CO" dirty="0" smtClean="0"/>
              <a:t>Mecánica clásica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8119140" y="6072206"/>
            <a:ext cx="21521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r">
              <a:buNone/>
            </a:pPr>
            <a:r>
              <a:rPr lang="es-CO" sz="2000" dirty="0"/>
              <a:t>( Bunge, 2000)</a:t>
            </a:r>
            <a:endParaRPr lang="es-ES" sz="2000" dirty="0"/>
          </a:p>
        </p:txBody>
      </p:sp>
      <p:sp>
        <p:nvSpPr>
          <p:cNvPr id="5" name="Rectángulo 4"/>
          <p:cNvSpPr/>
          <p:nvPr/>
        </p:nvSpPr>
        <p:spPr>
          <a:xfrm>
            <a:off x="677334" y="1576490"/>
            <a:ext cx="2985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FF0000"/>
                </a:solidFill>
              </a:rPr>
              <a:t>Conceptos Observacionales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814410" y="1745875"/>
            <a:ext cx="4265369" cy="36904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sz="2000" dirty="0" smtClean="0">
                <a:solidFill>
                  <a:srgbClr val="FF0000"/>
                </a:solidFill>
              </a:rPr>
              <a:t>Conceptos no Observacionales</a:t>
            </a:r>
            <a:endParaRPr lang="es-ES" sz="2000" dirty="0">
              <a:solidFill>
                <a:srgbClr val="FF0000"/>
              </a:solidFill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7621831" y="2191433"/>
            <a:ext cx="4817304" cy="2246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mtClean="0"/>
              <a:t>No presentan rasgos observables</a:t>
            </a:r>
          </a:p>
          <a:p>
            <a:pPr lvl="1"/>
            <a:r>
              <a:rPr lang="es-CO" smtClean="0"/>
              <a:t>Masa</a:t>
            </a:r>
          </a:p>
          <a:p>
            <a:pPr lvl="1"/>
            <a:r>
              <a:rPr lang="es-CO" smtClean="0"/>
              <a:t>Punto de materia</a:t>
            </a:r>
          </a:p>
          <a:p>
            <a:pPr lvl="1"/>
            <a:r>
              <a:rPr lang="es-CO" smtClean="0"/>
              <a:t>Fuerza</a:t>
            </a:r>
            <a:endParaRPr lang="es-ES" smtClean="0"/>
          </a:p>
          <a:p>
            <a:pPr lvl="1"/>
            <a:endParaRPr lang="es-CO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0433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05647" y="904455"/>
            <a:ext cx="2500330" cy="50006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Conceptos No observacionales</a:t>
            </a:r>
            <a:endParaRPr lang="es-ES" sz="1600" dirty="0"/>
          </a:p>
        </p:txBody>
      </p:sp>
      <p:sp>
        <p:nvSpPr>
          <p:cNvPr id="5" name="4 Rectángulo"/>
          <p:cNvSpPr/>
          <p:nvPr/>
        </p:nvSpPr>
        <p:spPr>
          <a:xfrm>
            <a:off x="2357101" y="2046960"/>
            <a:ext cx="2500330" cy="50006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Variables intermedias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015022" y="2053311"/>
            <a:ext cx="2571768" cy="64294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Construcciones hipotéticas</a:t>
            </a:r>
            <a:endParaRPr lang="es-ES" sz="1600" dirty="0"/>
          </a:p>
        </p:txBody>
      </p:sp>
      <p:sp>
        <p:nvSpPr>
          <p:cNvPr id="9" name="8 Rectángulo"/>
          <p:cNvSpPr/>
          <p:nvPr/>
        </p:nvSpPr>
        <p:spPr>
          <a:xfrm>
            <a:off x="1958738" y="2791349"/>
            <a:ext cx="3143272" cy="128588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s-CO" dirty="0"/>
              <a:t> </a:t>
            </a:r>
            <a:r>
              <a:rPr lang="es-CO" sz="1600" dirty="0"/>
              <a:t>Enlazan las propiedades observables de un sistema.</a:t>
            </a:r>
          </a:p>
          <a:p>
            <a:pPr algn="ctr">
              <a:buFont typeface="Arial" pitchFamily="34" charset="0"/>
              <a:buChar char="•"/>
            </a:pPr>
            <a:r>
              <a:rPr lang="es-CO" sz="1600" dirty="0"/>
              <a:t>No se asignan propiedades a las variables intermedias</a:t>
            </a:r>
            <a:endParaRPr lang="es-ES" sz="1600" dirty="0"/>
          </a:p>
        </p:txBody>
      </p:sp>
      <p:sp>
        <p:nvSpPr>
          <p:cNvPr id="16" name="15 Rectángulo"/>
          <p:cNvSpPr/>
          <p:nvPr/>
        </p:nvSpPr>
        <p:spPr>
          <a:xfrm>
            <a:off x="1709048" y="4450018"/>
            <a:ext cx="3429024" cy="127605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s-CO" sz="1600" dirty="0"/>
              <a:t>Centro de gravedad (mecánica)</a:t>
            </a:r>
          </a:p>
          <a:p>
            <a:pPr algn="ctr">
              <a:buFont typeface="Arial" pitchFamily="34" charset="0"/>
              <a:buChar char="•"/>
            </a:pPr>
            <a:r>
              <a:rPr lang="es-CO" sz="1600" dirty="0"/>
              <a:t>Entropía (termodinámica)</a:t>
            </a:r>
          </a:p>
          <a:p>
            <a:pPr algn="ctr">
              <a:buFont typeface="Arial" pitchFamily="34" charset="0"/>
              <a:buChar char="•"/>
            </a:pPr>
            <a:r>
              <a:rPr lang="es-CO" sz="1600" dirty="0"/>
              <a:t>Aprendizaje (psicología conductista)</a:t>
            </a:r>
          </a:p>
          <a:p>
            <a:pPr algn="ctr">
              <a:buFont typeface="Arial" pitchFamily="34" charset="0"/>
              <a:buChar char="•"/>
            </a:pPr>
            <a:endParaRPr lang="es-CO" dirty="0"/>
          </a:p>
        </p:txBody>
      </p:sp>
      <p:sp>
        <p:nvSpPr>
          <p:cNvPr id="23" name="22 Rectángulo"/>
          <p:cNvSpPr/>
          <p:nvPr/>
        </p:nvSpPr>
        <p:spPr>
          <a:xfrm>
            <a:off x="6709886" y="2945596"/>
            <a:ext cx="3214710" cy="64294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s-CO" sz="1600" dirty="0"/>
              <a:t>Se refieren a entidades no observables pero inferibles</a:t>
            </a:r>
            <a:endParaRPr lang="es-ES" sz="1600" dirty="0"/>
          </a:p>
        </p:txBody>
      </p:sp>
      <p:sp>
        <p:nvSpPr>
          <p:cNvPr id="28" name="27 Rectángulo"/>
          <p:cNvSpPr/>
          <p:nvPr/>
        </p:nvSpPr>
        <p:spPr>
          <a:xfrm>
            <a:off x="6709886" y="3944132"/>
            <a:ext cx="3214710" cy="82645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s-CO" sz="1600" dirty="0"/>
              <a:t>Átomo (teoría atómica)</a:t>
            </a:r>
          </a:p>
          <a:p>
            <a:pPr algn="ctr">
              <a:buFont typeface="Arial" pitchFamily="34" charset="0"/>
              <a:buChar char="•"/>
            </a:pPr>
            <a:r>
              <a:rPr lang="es-CO" sz="1600" dirty="0"/>
              <a:t>Coste de producción (economía)</a:t>
            </a:r>
            <a:endParaRPr lang="es-ES" sz="1600" dirty="0"/>
          </a:p>
        </p:txBody>
      </p:sp>
      <p:sp>
        <p:nvSpPr>
          <p:cNvPr id="31" name="30 Rectángulo"/>
          <p:cNvSpPr/>
          <p:nvPr/>
        </p:nvSpPr>
        <p:spPr>
          <a:xfrm>
            <a:off x="1738282" y="5950216"/>
            <a:ext cx="8643966" cy="71438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En el campo electromagnético, el potencial es una variable intermedia, mientras que la intensidad es una construcción hipotética (es el núcleo de la teoría)</a:t>
            </a:r>
            <a:endParaRPr lang="es-ES" dirty="0"/>
          </a:p>
        </p:txBody>
      </p:sp>
      <p:sp>
        <p:nvSpPr>
          <p:cNvPr id="2" name="Flecha abajo 1"/>
          <p:cNvSpPr/>
          <p:nvPr/>
        </p:nvSpPr>
        <p:spPr>
          <a:xfrm>
            <a:off x="5652630" y="1395875"/>
            <a:ext cx="406364" cy="3546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Flecha abajo 6"/>
          <p:cNvSpPr/>
          <p:nvPr/>
        </p:nvSpPr>
        <p:spPr>
          <a:xfrm>
            <a:off x="3326531" y="1802637"/>
            <a:ext cx="209984" cy="2292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Rectángulo 7"/>
          <p:cNvSpPr/>
          <p:nvPr/>
        </p:nvSpPr>
        <p:spPr>
          <a:xfrm>
            <a:off x="3381356" y="1744304"/>
            <a:ext cx="4948912" cy="583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Flecha abajo 9"/>
          <p:cNvSpPr/>
          <p:nvPr/>
        </p:nvSpPr>
        <p:spPr>
          <a:xfrm>
            <a:off x="3381356" y="2562068"/>
            <a:ext cx="225910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Flecha abajo 10"/>
          <p:cNvSpPr/>
          <p:nvPr/>
        </p:nvSpPr>
        <p:spPr>
          <a:xfrm>
            <a:off x="3310605" y="4102890"/>
            <a:ext cx="225910" cy="3214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Flecha abajo 11"/>
          <p:cNvSpPr/>
          <p:nvPr/>
        </p:nvSpPr>
        <p:spPr>
          <a:xfrm>
            <a:off x="8212379" y="2703598"/>
            <a:ext cx="209724" cy="2094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Flecha abajo 13"/>
          <p:cNvSpPr/>
          <p:nvPr/>
        </p:nvSpPr>
        <p:spPr>
          <a:xfrm>
            <a:off x="8199352" y="3621119"/>
            <a:ext cx="242393" cy="2904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1 Título"/>
          <p:cNvSpPr>
            <a:spLocks noGrp="1"/>
          </p:cNvSpPr>
          <p:nvPr>
            <p:ph type="title"/>
          </p:nvPr>
        </p:nvSpPr>
        <p:spPr>
          <a:xfrm>
            <a:off x="1038060" y="179181"/>
            <a:ext cx="8596668" cy="1320800"/>
          </a:xfrm>
        </p:spPr>
        <p:txBody>
          <a:bodyPr/>
          <a:lstStyle/>
          <a:p>
            <a:r>
              <a:rPr lang="es-CO" dirty="0"/>
              <a:t>Hipótesis por grado de </a:t>
            </a:r>
            <a:r>
              <a:rPr lang="es-CO" dirty="0" err="1" smtClean="0"/>
              <a:t>Ostensividad</a:t>
            </a:r>
            <a:endParaRPr lang="es-ES" dirty="0"/>
          </a:p>
        </p:txBody>
      </p:sp>
      <p:sp>
        <p:nvSpPr>
          <p:cNvPr id="20" name="Flecha abajo 19"/>
          <p:cNvSpPr/>
          <p:nvPr/>
        </p:nvSpPr>
        <p:spPr>
          <a:xfrm>
            <a:off x="8179450" y="1802637"/>
            <a:ext cx="209984" cy="2292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496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4720" y="1118511"/>
            <a:ext cx="9456567" cy="1320800"/>
          </a:xfrm>
        </p:spPr>
        <p:txBody>
          <a:bodyPr>
            <a:normAutofit/>
          </a:bodyPr>
          <a:lstStyle/>
          <a:p>
            <a:pPr algn="ctr"/>
            <a:r>
              <a:rPr lang="es-CO" dirty="0" smtClean="0">
                <a:solidFill>
                  <a:srgbClr val="FF0000"/>
                </a:solidFill>
              </a:rPr>
              <a:t>Hipótesis Observacionales-(De bajo nivel)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7334" y="2129363"/>
            <a:ext cx="8596668" cy="3880773"/>
          </a:xfrm>
        </p:spPr>
        <p:txBody>
          <a:bodyPr>
            <a:normAutofit/>
          </a:bodyPr>
          <a:lstStyle/>
          <a:p>
            <a:r>
              <a:rPr lang="es-CO" dirty="0" smtClean="0"/>
              <a:t>Contienen conceptos observacionales:</a:t>
            </a:r>
          </a:p>
          <a:p>
            <a:pPr lvl="1"/>
            <a:r>
              <a:rPr lang="es-CO" dirty="0" smtClean="0"/>
              <a:t>Posición.</a:t>
            </a:r>
          </a:p>
          <a:p>
            <a:pPr lvl="1"/>
            <a:r>
              <a:rPr lang="es-CO" dirty="0" smtClean="0"/>
              <a:t>Color.</a:t>
            </a:r>
          </a:p>
          <a:p>
            <a:pPr lvl="1"/>
            <a:r>
              <a:rPr lang="es-CO" dirty="0" smtClean="0"/>
              <a:t>Forma.</a:t>
            </a:r>
          </a:p>
          <a:p>
            <a:pPr lvl="1"/>
            <a:endParaRPr lang="es-CO" dirty="0" smtClean="0"/>
          </a:p>
          <a:p>
            <a:pPr lvl="1">
              <a:buNone/>
            </a:pPr>
            <a:r>
              <a:rPr lang="es-CO" dirty="0" smtClean="0"/>
              <a:t>“Los pájaros ponen los huevos en nidos”</a:t>
            </a:r>
          </a:p>
          <a:p>
            <a:pPr lvl="1">
              <a:buNone/>
            </a:pPr>
            <a:endParaRPr lang="es-CO" dirty="0" smtClean="0"/>
          </a:p>
          <a:p>
            <a:r>
              <a:rPr lang="es-CO" dirty="0" smtClean="0"/>
              <a:t>Ninguna hipótesis puramente observacional puede hacer parte de una teoría.</a:t>
            </a:r>
            <a:endParaRPr lang="es-ES" dirty="0" smtClean="0"/>
          </a:p>
          <a:p>
            <a:pPr marL="292100" lvl="1" indent="-292100"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endParaRPr lang="es-CO" dirty="0"/>
          </a:p>
          <a:p>
            <a:pPr marL="292100" lvl="1" indent="-292100" algn="r"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829734" y="10765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dirty="0" smtClean="0"/>
              <a:t>Hipótesis por grado de </a:t>
            </a:r>
            <a:r>
              <a:rPr lang="es-CO" dirty="0" err="1" smtClean="0"/>
              <a:t>Ostensividad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853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0000"/>
                </a:solidFill>
              </a:rPr>
              <a:t>Hipótesis No observacionales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500" dirty="0"/>
              <a:t>Contienen conceptos no observacionales:</a:t>
            </a:r>
          </a:p>
          <a:p>
            <a:pPr lvl="1"/>
            <a:r>
              <a:rPr lang="es-CO" dirty="0" smtClean="0"/>
              <a:t>Variables intervinientes</a:t>
            </a:r>
          </a:p>
          <a:p>
            <a:pPr lvl="1"/>
            <a:r>
              <a:rPr lang="es-CO" dirty="0" smtClean="0"/>
              <a:t>Construcciones hipotéticas.</a:t>
            </a:r>
          </a:p>
          <a:p>
            <a:pPr lvl="1">
              <a:buNone/>
            </a:pPr>
            <a:endParaRPr lang="es-CO" dirty="0" smtClean="0"/>
          </a:p>
          <a:p>
            <a:pPr lvl="1">
              <a:buNone/>
            </a:pPr>
            <a:r>
              <a:rPr lang="es-CO" dirty="0" smtClean="0"/>
              <a:t>Este tipo de hipótesis nunca pueden ser objeto de observación para establecer si son ciertas o falsas. Esto siempre se deben inferir o suponer.</a:t>
            </a:r>
          </a:p>
          <a:p>
            <a:pPr lvl="1">
              <a:buNone/>
            </a:pPr>
            <a:endParaRPr lang="es-CO" dirty="0" smtClean="0"/>
          </a:p>
          <a:p>
            <a:pPr lvl="1">
              <a:buNone/>
            </a:pPr>
            <a:endParaRPr lang="es-CO" dirty="0" smtClean="0"/>
          </a:p>
          <a:p>
            <a:pPr lvl="1">
              <a:buNone/>
            </a:pPr>
            <a:endParaRPr lang="es-CO" dirty="0" smtClean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607313" y="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dirty="0" smtClean="0"/>
              <a:t>Hipótesis por grado de </a:t>
            </a:r>
            <a:r>
              <a:rPr lang="es-CO" dirty="0" err="1" smtClean="0"/>
              <a:t>Ostensividad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269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096" y="972065"/>
            <a:ext cx="8596668" cy="1320800"/>
          </a:xfrm>
        </p:spPr>
        <p:txBody>
          <a:bodyPr/>
          <a:lstStyle/>
          <a:p>
            <a:r>
              <a:rPr lang="es-CO" dirty="0" smtClean="0">
                <a:solidFill>
                  <a:srgbClr val="FF0000"/>
                </a:solidFill>
              </a:rPr>
              <a:t>Hipótesis No observacionales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O" sz="2200" dirty="0"/>
              <a:t>En las hipótesis de estadio descriptivo pueden encontrarse conceptos no observacionales ordinarios. </a:t>
            </a:r>
          </a:p>
          <a:p>
            <a:pPr>
              <a:buNone/>
            </a:pPr>
            <a:endParaRPr lang="es-CO" sz="2200" dirty="0"/>
          </a:p>
          <a:p>
            <a:r>
              <a:rPr lang="es-CO" sz="1800" dirty="0"/>
              <a:t>“El suicidio es mas común en los protestantes que en los católicos”</a:t>
            </a:r>
          </a:p>
          <a:p>
            <a:endParaRPr lang="es-CO" sz="2200" dirty="0"/>
          </a:p>
          <a:p>
            <a:r>
              <a:rPr lang="es-CO" sz="2200" dirty="0"/>
              <a:t>En los estadios mas adelantados solo se encuentran hipótesis no observacionales teoréticas.</a:t>
            </a:r>
          </a:p>
          <a:p>
            <a:pPr>
              <a:buNone/>
            </a:pPr>
            <a:endParaRPr lang="es-CO" sz="2200" dirty="0"/>
          </a:p>
          <a:p>
            <a:r>
              <a:rPr lang="es-CO" sz="1800" dirty="0"/>
              <a:t>“La inhibición de la digestión favorece al uso de la sangre por los órganos efectores”</a:t>
            </a:r>
          </a:p>
          <a:p>
            <a:endParaRPr lang="es-CO" sz="1800" dirty="0"/>
          </a:p>
          <a:p>
            <a:r>
              <a:rPr lang="es-CO" sz="2200" dirty="0"/>
              <a:t>Hipótesis Mixtas: Contienen a su vez conceptos ordinarios como teoréticos. Es un puente entre la teoría y la experiencia. </a:t>
            </a:r>
            <a:endParaRPr lang="es-ES" sz="2200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607313" y="148281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dirty="0" smtClean="0"/>
              <a:t>Hipótesis por grado de </a:t>
            </a:r>
            <a:r>
              <a:rPr lang="es-CO" dirty="0" err="1" smtClean="0"/>
              <a:t>Ostensividad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0284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4652" y="1673225"/>
            <a:ext cx="8748712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s-CL" altLang="es-E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Las hipótesis fenomenológicas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CL" altLang="es-ES" sz="3200" dirty="0">
              <a:latin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s-CL" altLang="es-ES" sz="3200" dirty="0">
                <a:latin typeface="Times New Roman" panose="02020603050405020304" pitchFamily="18" charset="0"/>
              </a:rPr>
              <a:t>Son las que contienen conceptos observacionales, no se refieren al funcionamiento interno de los sistemas, sino solo a su comportamiento externo.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CL" altLang="es-ES" sz="32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s-CL" altLang="es-ES" sz="3200" dirty="0">
              <a:latin typeface="Times New Roman" panose="02020603050405020304" pitchFamily="18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776188" y="263611"/>
            <a:ext cx="8596668" cy="1320800"/>
          </a:xfrm>
        </p:spPr>
        <p:txBody>
          <a:bodyPr/>
          <a:lstStyle/>
          <a:p>
            <a:r>
              <a:rPr lang="es-ES" dirty="0" smtClean="0"/>
              <a:t>Hipótesis según profundidad </a:t>
            </a:r>
            <a:endParaRPr lang="es-ES" dirty="0"/>
          </a:p>
        </p:txBody>
      </p:sp>
      <p:sp>
        <p:nvSpPr>
          <p:cNvPr id="2" name="Rectángulo 1"/>
          <p:cNvSpPr/>
          <p:nvPr/>
        </p:nvSpPr>
        <p:spPr>
          <a:xfrm>
            <a:off x="1224652" y="4514505"/>
            <a:ext cx="87487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/>
              <a:t>Las fórmulas químicas que no especifican la estructura química ni los mecanismos de reacción</a:t>
            </a:r>
          </a:p>
        </p:txBody>
      </p:sp>
    </p:spTree>
    <p:extLst>
      <p:ext uri="{BB962C8B-B14F-4D97-AF65-F5344CB8AC3E}">
        <p14:creationId xmlns:p14="http://schemas.microsoft.com/office/powerpoint/2010/main" val="16783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IMPORTANCIA DE LA HIPÓTESIS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930400"/>
            <a:ext cx="9677628" cy="3880773"/>
          </a:xfrm>
        </p:spPr>
        <p:txBody>
          <a:bodyPr>
            <a:normAutofit/>
          </a:bodyPr>
          <a:lstStyle/>
          <a:p>
            <a:r>
              <a:rPr lang="es-ES" sz="3200" dirty="0" smtClean="0"/>
              <a:t>Es una guía fundamental para la investigación </a:t>
            </a:r>
          </a:p>
          <a:p>
            <a:r>
              <a:rPr lang="es-ES" sz="3200" dirty="0" smtClean="0"/>
              <a:t>La validación de la hipótesis se constituye en la área a solucionar.</a:t>
            </a:r>
          </a:p>
          <a:p>
            <a:r>
              <a:rPr lang="es-ES" sz="3200" dirty="0" smtClean="0"/>
              <a:t>Proporciona una explicación tentativa al problema de investigación</a:t>
            </a:r>
          </a:p>
          <a:p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74934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6435" y="1930400"/>
            <a:ext cx="8748712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s-CL" altLang="es-ES" sz="3200" dirty="0">
                <a:latin typeface="Times New Roman" panose="02020603050405020304" pitchFamily="18" charset="0"/>
              </a:rPr>
              <a:t>Formula de la síntesis de la glucosa en las hojas de las plantas verdes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CL" altLang="es-ES" sz="32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s-CL" altLang="es-ES" sz="3200" dirty="0">
              <a:latin typeface="Times New Roman" panose="02020603050405020304" pitchFamily="18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697736" y="512108"/>
            <a:ext cx="8596668" cy="1320800"/>
          </a:xfrm>
        </p:spPr>
        <p:txBody>
          <a:bodyPr/>
          <a:lstStyle/>
          <a:p>
            <a:r>
              <a:rPr lang="es-ES" dirty="0" smtClean="0"/>
              <a:t>Hipótesis según profundidad </a:t>
            </a:r>
            <a:endParaRPr lang="es-ES" dirty="0"/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49CC456A-478B-4457-8E6D-A5FE7F16CB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64" r="8119" b="13541"/>
          <a:stretch/>
        </p:blipFill>
        <p:spPr>
          <a:xfrm>
            <a:off x="1126435" y="3446185"/>
            <a:ext cx="7739270" cy="18474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771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4652" y="1673225"/>
            <a:ext cx="8748712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s-CL" altLang="es-E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Las hipótesis representacionales o “mecanicistas”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s-CL" altLang="es-ES" sz="3200" dirty="0" smtClean="0">
              <a:latin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s-CL" altLang="es-ES" sz="3200" dirty="0" smtClean="0">
                <a:latin typeface="Times New Roman" panose="02020603050405020304" pitchFamily="18" charset="0"/>
              </a:rPr>
              <a:t>Especifican </a:t>
            </a:r>
            <a:r>
              <a:rPr lang="es-CL" altLang="es-ES" sz="3200" dirty="0">
                <a:latin typeface="Times New Roman" panose="02020603050405020304" pitchFamily="18" charset="0"/>
              </a:rPr>
              <a:t>mecanismos, los cuales, no tienen que ser necesariamente mecánicos en el sentido estricto del engranaje y la polea</a:t>
            </a:r>
            <a:r>
              <a:rPr lang="es-CL" altLang="es-ES" sz="4000" dirty="0">
                <a:latin typeface="Times New Roman" panose="02020603050405020304" pitchFamily="18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CL" altLang="es-ES" sz="32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s-CL" altLang="es-ES" sz="3200" dirty="0">
              <a:latin typeface="Times New Roman" panose="02020603050405020304" pitchFamily="18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dirty="0" smtClean="0"/>
              <a:t>Hipótesis según profundidad </a:t>
            </a:r>
            <a:endParaRPr lang="es-ES" dirty="0"/>
          </a:p>
        </p:txBody>
      </p:sp>
      <p:sp>
        <p:nvSpPr>
          <p:cNvPr id="2" name="Rectángulo 1"/>
          <p:cNvSpPr/>
          <p:nvPr/>
        </p:nvSpPr>
        <p:spPr>
          <a:xfrm>
            <a:off x="1224652" y="4876610"/>
            <a:ext cx="760631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O" dirty="0"/>
              <a:t>R</a:t>
            </a:r>
            <a:r>
              <a:rPr lang="es-CO" dirty="0" smtClean="0"/>
              <a:t>eunir </a:t>
            </a:r>
            <a:r>
              <a:rPr lang="es-CO" dirty="0"/>
              <a:t>y generalizar mediante curvas estudios empíricos del crecimiento de individuos y poblaciones</a:t>
            </a:r>
            <a:endParaRPr lang="es-CO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6929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810" y="3840891"/>
            <a:ext cx="11535709" cy="1689652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s-CL" altLang="es-ES" sz="3200" dirty="0">
                <a:latin typeface="Times New Roman" panose="02020603050405020304" pitchFamily="18" charset="0"/>
              </a:rPr>
              <a:t>(i) </a:t>
            </a:r>
            <a:r>
              <a:rPr lang="es-CL" altLang="es-E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Fenomenológico: </a:t>
            </a:r>
            <a:r>
              <a:rPr lang="es-CL" altLang="es-ES" sz="3200" dirty="0">
                <a:latin typeface="Times New Roman" panose="02020603050405020304" pitchFamily="18" charset="0"/>
              </a:rPr>
              <a:t>relaciones funcionales R=F(E)  entre estímulos E y las respuestas R.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s-CL" altLang="es-ES" sz="3200" dirty="0">
                <a:latin typeface="Times New Roman" panose="02020603050405020304" pitchFamily="18" charset="0"/>
              </a:rPr>
              <a:t>(</a:t>
            </a:r>
            <a:r>
              <a:rPr lang="es-CL" altLang="es-ES" sz="3200" dirty="0" err="1">
                <a:latin typeface="Times New Roman" panose="02020603050405020304" pitchFamily="18" charset="0"/>
              </a:rPr>
              <a:t>ii</a:t>
            </a:r>
            <a:r>
              <a:rPr lang="es-CL" altLang="es-ES" sz="3200" dirty="0">
                <a:latin typeface="Times New Roman" panose="02020603050405020304" pitchFamily="18" charset="0"/>
              </a:rPr>
              <a:t>)  </a:t>
            </a:r>
            <a:r>
              <a:rPr lang="es-CL" altLang="es-E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Representacional: </a:t>
            </a:r>
            <a:r>
              <a:rPr lang="es-CL" altLang="es-ES" sz="3200" dirty="0">
                <a:latin typeface="Times New Roman" panose="02020603050405020304" pitchFamily="18" charset="0"/>
              </a:rPr>
              <a:t>sistema de conjeturas que considera el mecanismo responsable del comportamiento visible, explica R=F(E).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CL" altLang="es-ES" sz="32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s-CL" altLang="es-ES" sz="3200" dirty="0">
              <a:latin typeface="Times New Roman" panose="02020603050405020304" pitchFamily="18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792664" y="245352"/>
            <a:ext cx="8596668" cy="1320800"/>
          </a:xfrm>
        </p:spPr>
        <p:txBody>
          <a:bodyPr/>
          <a:lstStyle/>
          <a:p>
            <a:r>
              <a:rPr lang="es-ES" dirty="0" smtClean="0"/>
              <a:t>Hipótesis según profundidad </a:t>
            </a:r>
            <a:endParaRPr lang="es-ES" dirty="0"/>
          </a:p>
        </p:txBody>
      </p:sp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EBF04C27-3A33-486A-91B0-BC3989D804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6986" y="1566152"/>
            <a:ext cx="6609936" cy="1862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7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Elementos de la hipótesis 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754189"/>
            <a:ext cx="10460566" cy="3880773"/>
          </a:xfrm>
        </p:spPr>
        <p:txBody>
          <a:bodyPr>
            <a:noAutofit/>
          </a:bodyPr>
          <a:lstStyle/>
          <a:p>
            <a:pPr algn="just"/>
            <a:r>
              <a:rPr lang="es-ES" sz="3200" dirty="0" smtClean="0">
                <a:solidFill>
                  <a:srgbClr val="FF0000"/>
                </a:solidFill>
              </a:rPr>
              <a:t>Unidades de análisis: </a:t>
            </a:r>
            <a:r>
              <a:rPr lang="es-ES" sz="3200" dirty="0" smtClean="0"/>
              <a:t>Personas, objetos, actividades, fenómenos sobre los que se refiere la investigación. </a:t>
            </a:r>
            <a:endParaRPr lang="es-ES" sz="3200" dirty="0"/>
          </a:p>
          <a:p>
            <a:pPr algn="just"/>
            <a:r>
              <a:rPr lang="es-ES" sz="3200" dirty="0" smtClean="0">
                <a:solidFill>
                  <a:srgbClr val="FF0000"/>
                </a:solidFill>
              </a:rPr>
              <a:t>Variables: </a:t>
            </a:r>
            <a:r>
              <a:rPr lang="es-ES" sz="3200" dirty="0" smtClean="0"/>
              <a:t>Características (cualitativas -cuantitativas) de las unidades de análisis que fluctúan cuya variación se puede medir.</a:t>
            </a:r>
          </a:p>
          <a:p>
            <a:pPr algn="just"/>
            <a:r>
              <a:rPr lang="es-ES" sz="3200" dirty="0" smtClean="0">
                <a:solidFill>
                  <a:srgbClr val="FF0000"/>
                </a:solidFill>
              </a:rPr>
              <a:t>Términos lógicos: </a:t>
            </a:r>
            <a:r>
              <a:rPr lang="es-ES" sz="3200" dirty="0" smtClean="0"/>
              <a:t>conexiones que relacionan las unidades de análisis con las variables o las variables entre si.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66275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9850" y="1778000"/>
            <a:ext cx="5905500" cy="3886200"/>
          </a:xfrm>
          <a:prstGeom prst="rect">
            <a:avLst/>
          </a:prstGeo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dirty="0" smtClean="0"/>
              <a:t>Elementos de la hipótesis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5343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EJEMPLO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833418"/>
            <a:ext cx="9968295" cy="388077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CO" dirty="0" smtClean="0">
                <a:solidFill>
                  <a:srgbClr val="FF0000"/>
                </a:solidFill>
              </a:rPr>
              <a:t>Problema-Practico: </a:t>
            </a:r>
            <a:r>
              <a:rPr lang="es-CO" dirty="0" smtClean="0"/>
              <a:t>Las estimaciones cuantitativas de precipitación realizadas con radar meteorológico difieren de las realizadas en las </a:t>
            </a:r>
            <a:r>
              <a:rPr lang="es-CO" b="1" dirty="0" smtClean="0"/>
              <a:t>estaciones </a:t>
            </a:r>
            <a:r>
              <a:rPr lang="es-CO" b="1" dirty="0" err="1"/>
              <a:t>hidrometeorologicas</a:t>
            </a:r>
            <a:r>
              <a:rPr lang="es-CO" b="1" dirty="0"/>
              <a:t> en </a:t>
            </a:r>
            <a:r>
              <a:rPr lang="es-CO" dirty="0" smtClean="0"/>
              <a:t>tierra en mas de un 20%.</a:t>
            </a:r>
          </a:p>
          <a:p>
            <a:pPr algn="just"/>
            <a:r>
              <a:rPr lang="es-CO" dirty="0" smtClean="0">
                <a:solidFill>
                  <a:srgbClr val="FF0000"/>
                </a:solidFill>
              </a:rPr>
              <a:t>Problema-Teórico</a:t>
            </a:r>
            <a:r>
              <a:rPr lang="es-CO" dirty="0" smtClean="0"/>
              <a:t>: Los métodos de estimación cuantitativa de la precipitación a partir de la información del radar no tiene en cuenta la variabilidad espacial ocasionada por la perdida de resolución del radar con la distancia.</a:t>
            </a:r>
          </a:p>
          <a:p>
            <a:pPr algn="just"/>
            <a:r>
              <a:rPr lang="es-CO" dirty="0" smtClean="0">
                <a:solidFill>
                  <a:srgbClr val="FF0000"/>
                </a:solidFill>
              </a:rPr>
              <a:t>Pregunta de investigación: </a:t>
            </a:r>
            <a:r>
              <a:rPr lang="es-CO" dirty="0" smtClean="0">
                <a:solidFill>
                  <a:schemeClr val="tx1"/>
                </a:solidFill>
              </a:rPr>
              <a:t>¿C</a:t>
            </a:r>
            <a:r>
              <a:rPr lang="es-CO" dirty="0"/>
              <a:t>ó</a:t>
            </a:r>
            <a:r>
              <a:rPr lang="es-CO" dirty="0" smtClean="0"/>
              <a:t>mo vincular la variabilidad espacial en la estimación cuantitativa de precipitación a partir de datos de radar?</a:t>
            </a:r>
          </a:p>
          <a:p>
            <a:pPr algn="just"/>
            <a:r>
              <a:rPr lang="es-CO" dirty="0" smtClean="0">
                <a:solidFill>
                  <a:srgbClr val="FF0000"/>
                </a:solidFill>
              </a:rPr>
              <a:t>Objetivo general: </a:t>
            </a:r>
            <a:r>
              <a:rPr lang="es-CO" dirty="0" smtClean="0"/>
              <a:t>Desarrollar un modelo estimación cuantitativa de la precipitación a partir de datos de radar polarimétrico que tenga en cuenta la variabilidad espacial asociada a este instrumento de medida. </a:t>
            </a:r>
          </a:p>
          <a:p>
            <a:pPr algn="just"/>
            <a:r>
              <a:rPr lang="es-CO" dirty="0" smtClean="0">
                <a:solidFill>
                  <a:srgbClr val="FF0000"/>
                </a:solidFill>
              </a:rPr>
              <a:t>Hipótesis: </a:t>
            </a:r>
            <a:r>
              <a:rPr lang="es-CO" dirty="0" smtClean="0"/>
              <a:t>A partir del estudio y caracterización del </a:t>
            </a:r>
            <a:r>
              <a:rPr lang="es-CO" dirty="0"/>
              <a:t>llenado parcial del haz del </a:t>
            </a:r>
            <a:r>
              <a:rPr lang="es-CO" dirty="0" smtClean="0"/>
              <a:t>radar, </a:t>
            </a:r>
            <a:r>
              <a:rPr lang="es-CO" dirty="0"/>
              <a:t>la curvatura de la </a:t>
            </a:r>
            <a:r>
              <a:rPr lang="es-CO" dirty="0" smtClean="0"/>
              <a:t>tierra y las perdidas por espacio libre de las ondas electromagnéticas se pueden establecer relaciones entre la distancia del radar y los métodos de  estimación cuantitativa de la precipitación.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9902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0700" y="71438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s-ES" b="1" dirty="0">
                <a:latin typeface="Arial" panose="020B0604020202020204" pitchFamily="34" charset="0"/>
              </a:rPr>
              <a:t>¿En toda investigación se debe plantear hipótesis?</a:t>
            </a:r>
            <a:br>
              <a:rPr lang="es-ES" b="1" dirty="0">
                <a:latin typeface="Arial" panose="020B0604020202020204" pitchFamily="34" charset="0"/>
              </a:rPr>
            </a:br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520700" y="642938"/>
            <a:ext cx="10693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 smtClean="0">
                <a:latin typeface="Arial" panose="020B0604020202020204" pitchFamily="34" charset="0"/>
              </a:rPr>
              <a:t>No </a:t>
            </a:r>
            <a:r>
              <a:rPr lang="es-ES" sz="2200" dirty="0">
                <a:latin typeface="Arial" panose="020B0604020202020204" pitchFamily="34" charset="0"/>
              </a:rPr>
              <a:t>todas las investigaciones requieren de hipótesis, depende sobre todo del </a:t>
            </a:r>
            <a:r>
              <a:rPr lang="es-ES" sz="2200" dirty="0" smtClean="0">
                <a:latin typeface="Arial" panose="020B0604020202020204" pitchFamily="34" charset="0"/>
              </a:rPr>
              <a:t>enfoque del </a:t>
            </a:r>
            <a:r>
              <a:rPr lang="es-ES" sz="2200" dirty="0">
                <a:latin typeface="Arial" panose="020B0604020202020204" pitchFamily="34" charset="0"/>
              </a:rPr>
              <a:t>estudio, y del alcance inicial del mismo</a:t>
            </a:r>
            <a:r>
              <a:rPr lang="es-ES" sz="2200" dirty="0" smtClean="0">
                <a:latin typeface="Arial" panose="020B0604020202020204" pitchFamily="34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200" dirty="0">
              <a:latin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>
                <a:latin typeface="Arial" panose="020B0604020202020204" pitchFamily="34" charset="0"/>
              </a:rPr>
              <a:t>Algunos tipos de estudios permiten formular la hipótesis durante o después </a:t>
            </a:r>
            <a:r>
              <a:rPr lang="es-ES" sz="2200" dirty="0" smtClean="0">
                <a:latin typeface="Arial" panose="020B0604020202020204" pitchFamily="34" charset="0"/>
              </a:rPr>
              <a:t>de recolectar </a:t>
            </a:r>
            <a:r>
              <a:rPr lang="es-ES" sz="2200" dirty="0">
                <a:latin typeface="Arial" panose="020B0604020202020204" pitchFamily="34" charset="0"/>
              </a:rPr>
              <a:t>los datos, es decir, durante el proceso de investigación</a:t>
            </a:r>
            <a:r>
              <a:rPr lang="es-ES" sz="2200" dirty="0" smtClean="0">
                <a:latin typeface="Arial" panose="020B0604020202020204" pitchFamily="34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200" dirty="0">
              <a:latin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>
                <a:latin typeface="Arial" panose="020B0604020202020204" pitchFamily="34" charset="0"/>
              </a:rPr>
              <a:t>Los estudios descriptivos que intentan pronosticar un hecho o cuantificarlo – </a:t>
            </a:r>
            <a:r>
              <a:rPr lang="es-ES" sz="2200" dirty="0" smtClean="0">
                <a:latin typeface="Arial" panose="020B0604020202020204" pitchFamily="34" charset="0"/>
              </a:rPr>
              <a:t>cifrarlo, requieren </a:t>
            </a:r>
            <a:r>
              <a:rPr lang="es-ES" sz="2200" dirty="0">
                <a:latin typeface="Arial" panose="020B0604020202020204" pitchFamily="34" charset="0"/>
              </a:rPr>
              <a:t>de hipótesis</a:t>
            </a:r>
            <a:r>
              <a:rPr lang="es-ES" sz="2200" dirty="0" smtClean="0">
                <a:latin typeface="Arial" panose="020B0604020202020204" pitchFamily="34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200" dirty="0">
              <a:latin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>
                <a:latin typeface="Arial" panose="020B0604020202020204" pitchFamily="34" charset="0"/>
              </a:rPr>
              <a:t>Los estudios cuantitativos que pretender relacionar dos variables, correlacionales, </a:t>
            </a:r>
            <a:r>
              <a:rPr lang="es-ES" sz="2200" dirty="0" smtClean="0">
                <a:latin typeface="Arial" panose="020B0604020202020204" pitchFamily="34" charset="0"/>
              </a:rPr>
              <a:t>y los </a:t>
            </a:r>
            <a:r>
              <a:rPr lang="es-ES" sz="2200" dirty="0">
                <a:latin typeface="Arial" panose="020B0604020202020204" pitchFamily="34" charset="0"/>
              </a:rPr>
              <a:t>que pretenden establecer las causas de los fenómenos analizados, SIEMPRE </a:t>
            </a:r>
            <a:r>
              <a:rPr lang="es-ES" sz="2200" dirty="0" smtClean="0">
                <a:latin typeface="Arial" panose="020B0604020202020204" pitchFamily="34" charset="0"/>
              </a:rPr>
              <a:t>llevan hipótesis.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200" dirty="0">
              <a:latin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>
                <a:latin typeface="Arial" panose="020B0604020202020204" pitchFamily="34" charset="0"/>
              </a:rPr>
              <a:t>Los estudios mixtos, cuantitativos y cualitativos, pueden tener o no tener </a:t>
            </a:r>
            <a:r>
              <a:rPr lang="es-ES" sz="2200" dirty="0" smtClean="0">
                <a:latin typeface="Arial" panose="020B0604020202020204" pitchFamily="34" charset="0"/>
              </a:rPr>
              <a:t>hipótesis, depende </a:t>
            </a:r>
            <a:r>
              <a:rPr lang="es-ES" sz="2200" dirty="0">
                <a:latin typeface="Arial" panose="020B0604020202020204" pitchFamily="34" charset="0"/>
              </a:rPr>
              <a:t>del planteamiento que realicen las personas que diseñan la investigación.</a:t>
            </a:r>
            <a:endParaRPr lang="es-ES" sz="2200" dirty="0"/>
          </a:p>
        </p:txBody>
      </p:sp>
      <p:sp>
        <p:nvSpPr>
          <p:cNvPr id="5" name="CuadroTexto 4"/>
          <p:cNvSpPr txBox="1"/>
          <p:nvPr/>
        </p:nvSpPr>
        <p:spPr>
          <a:xfrm>
            <a:off x="9372600" y="6470888"/>
            <a:ext cx="314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(López, 2010)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970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2" y="132485"/>
            <a:ext cx="9905998" cy="1478570"/>
          </a:xfrm>
        </p:spPr>
        <p:txBody>
          <a:bodyPr/>
          <a:lstStyle/>
          <a:p>
            <a:r>
              <a:rPr lang="es-CO" dirty="0" smtClean="0"/>
              <a:t>Bibliografía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2" y="1389092"/>
            <a:ext cx="10813521" cy="42021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O" b="1" dirty="0"/>
              <a:t>Bunge, M. (2004). La investigación científica. Barcelona: Siglo XXI editores.</a:t>
            </a:r>
          </a:p>
          <a:p>
            <a:endParaRPr lang="es-CO" b="1" dirty="0"/>
          </a:p>
          <a:p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344299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jemplosde.com.mx/wp-content/uploads/2012/02/Justificaci%C3%B3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5" y="893762"/>
            <a:ext cx="5381625" cy="4612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547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CARACTERÍSTICAS DE LA HIPÓTESIS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830389"/>
            <a:ext cx="9348409" cy="3880773"/>
          </a:xfrm>
        </p:spPr>
        <p:txBody>
          <a:bodyPr>
            <a:normAutofit fontScale="92500"/>
          </a:bodyPr>
          <a:lstStyle/>
          <a:p>
            <a:pPr algn="just"/>
            <a:r>
              <a:rPr lang="es-ES" sz="3200" dirty="0" smtClean="0"/>
              <a:t>Debe ser clara y precisa </a:t>
            </a:r>
          </a:p>
          <a:p>
            <a:pPr algn="just"/>
            <a:r>
              <a:rPr lang="es-ES" sz="3200" dirty="0" smtClean="0"/>
              <a:t>Debe partir de la observación, planteamiento formulación del problema</a:t>
            </a:r>
          </a:p>
          <a:p>
            <a:pPr algn="just"/>
            <a:r>
              <a:rPr lang="es-ES" sz="3200" dirty="0" smtClean="0"/>
              <a:t>Debe establecer relaciones entre las variables de la pregunta de investigación.</a:t>
            </a:r>
          </a:p>
          <a:p>
            <a:pPr algn="just"/>
            <a:r>
              <a:rPr lang="es-ES" sz="3200" dirty="0" smtClean="0"/>
              <a:t>Debe ser lógica </a:t>
            </a:r>
            <a:endParaRPr lang="es-CO" sz="3200" dirty="0"/>
          </a:p>
          <a:p>
            <a:r>
              <a:rPr lang="es-ES" sz="3200" dirty="0"/>
              <a:t>Las hipótesis deben ser susceptibles de verificación </a:t>
            </a:r>
          </a:p>
          <a:p>
            <a:pPr algn="just"/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65546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25600"/>
            <a:ext cx="8748712" cy="4575175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s-CL" altLang="es-ES" sz="3200" dirty="0">
                <a:latin typeface="Times New Roman" panose="02020603050405020304" pitchFamily="18" charset="0"/>
              </a:rPr>
              <a:t>Son proposiciones.</a:t>
            </a:r>
          </a:p>
          <a:p>
            <a:pPr eaLnBrk="1" hangingPunct="1">
              <a:lnSpc>
                <a:spcPct val="90000"/>
              </a:lnSpc>
            </a:pPr>
            <a:r>
              <a:rPr lang="es-CL" altLang="es-ES" sz="3200" dirty="0">
                <a:latin typeface="Times New Roman" panose="02020603050405020304" pitchFamily="18" charset="0"/>
              </a:rPr>
              <a:t>Se expresan en términos de variables.</a:t>
            </a:r>
          </a:p>
          <a:p>
            <a:pPr eaLnBrk="1" hangingPunct="1">
              <a:lnSpc>
                <a:spcPct val="90000"/>
              </a:lnSpc>
            </a:pPr>
            <a:r>
              <a:rPr lang="es-CL" altLang="es-ES" sz="3200" dirty="0">
                <a:latin typeface="Times New Roman" panose="02020603050405020304" pitchFamily="18" charset="0"/>
              </a:rPr>
              <a:t>Son respuestas a las preguntas de investigación.</a:t>
            </a:r>
          </a:p>
          <a:p>
            <a:pPr eaLnBrk="1" hangingPunct="1">
              <a:lnSpc>
                <a:spcPct val="90000"/>
              </a:lnSpc>
            </a:pPr>
            <a:r>
              <a:rPr lang="es-CL" altLang="es-ES" sz="3200" dirty="0">
                <a:latin typeface="Times New Roman" panose="02020603050405020304" pitchFamily="18" charset="0"/>
              </a:rPr>
              <a:t>Expresan lo que se cree o estima probable.</a:t>
            </a:r>
          </a:p>
          <a:p>
            <a:pPr eaLnBrk="1" hangingPunct="1">
              <a:lnSpc>
                <a:spcPct val="90000"/>
              </a:lnSpc>
            </a:pPr>
            <a:r>
              <a:rPr lang="es-CL" altLang="es-ES" sz="3200" dirty="0">
                <a:latin typeface="Times New Roman" panose="02020603050405020304" pitchFamily="18" charset="0"/>
              </a:rPr>
              <a:t>Son descripciones, relaciones o explicaciones.</a:t>
            </a:r>
          </a:p>
          <a:p>
            <a:pPr eaLnBrk="1" hangingPunct="1">
              <a:lnSpc>
                <a:spcPct val="90000"/>
              </a:lnSpc>
            </a:pPr>
            <a:r>
              <a:rPr lang="es-CL" altLang="es-ES" sz="3200" dirty="0">
                <a:latin typeface="Times New Roman" panose="02020603050405020304" pitchFamily="18" charset="0"/>
              </a:rPr>
              <a:t>Son tentativas o provisionales.</a:t>
            </a:r>
          </a:p>
          <a:p>
            <a:pPr eaLnBrk="1" hangingPunct="1">
              <a:lnSpc>
                <a:spcPct val="90000"/>
              </a:lnSpc>
            </a:pPr>
            <a:r>
              <a:rPr lang="es-CL" altLang="es-ES" sz="3200" dirty="0">
                <a:latin typeface="Times New Roman" panose="02020603050405020304" pitchFamily="18" charset="0"/>
              </a:rPr>
              <a:t>No son necesariamente </a:t>
            </a:r>
            <a:r>
              <a:rPr lang="es-CL" altLang="es-ES" sz="3200" dirty="0" smtClean="0">
                <a:latin typeface="Times New Roman" panose="02020603050405020304" pitchFamily="18" charset="0"/>
              </a:rPr>
              <a:t>verdaderas</a:t>
            </a:r>
            <a:endParaRPr lang="es-CL" altLang="es-ES" sz="3200" dirty="0">
              <a:latin typeface="Times New Roman" panose="02020603050405020304" pitchFamily="18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dirty="0" smtClean="0"/>
              <a:t>CARACTERÍSTICAS DE LA HIPÓTESIS </a:t>
            </a:r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7493000" y="6488668"/>
            <a:ext cx="469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(Universidad de Chile(Huertas), 2002)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4642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6034" y="306271"/>
            <a:ext cx="8596668" cy="1320800"/>
          </a:xfrm>
        </p:spPr>
        <p:txBody>
          <a:bodyPr/>
          <a:lstStyle/>
          <a:p>
            <a:r>
              <a:rPr lang="es-ES" dirty="0" smtClean="0"/>
              <a:t>CUÁNDO SE CONCIBE LA HIPÓTESIS? </a:t>
            </a:r>
            <a:endParaRPr lang="es-ES" dirty="0"/>
          </a:p>
        </p:txBody>
      </p:sp>
      <p:sp>
        <p:nvSpPr>
          <p:cNvPr id="4" name="Elipse 3"/>
          <p:cNvSpPr/>
          <p:nvPr/>
        </p:nvSpPr>
        <p:spPr>
          <a:xfrm>
            <a:off x="0" y="2594426"/>
            <a:ext cx="6037943" cy="13879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Durante el planteamiento del problema y construcción del marco de referencia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6467302" y="5523592"/>
            <a:ext cx="5613400" cy="10105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En el curso de la investigación 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9" name="Llamada ovalada 8"/>
          <p:cNvSpPr/>
          <p:nvPr/>
        </p:nvSpPr>
        <p:spPr>
          <a:xfrm>
            <a:off x="3018971" y="1159892"/>
            <a:ext cx="5060435" cy="1350510"/>
          </a:xfrm>
          <a:prstGeom prst="wedgeEllipseCallout">
            <a:avLst/>
          </a:prstGeom>
          <a:solidFill>
            <a:srgbClr val="97A9DD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bg1"/>
                </a:solidFill>
              </a:rPr>
              <a:t>Al principio se conciben hipótesis y variables confusas, vagas o poco claras </a:t>
            </a:r>
          </a:p>
          <a:p>
            <a:pPr algn="ctr"/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10" name="Llamada ovalada 9"/>
          <p:cNvSpPr/>
          <p:nvPr/>
        </p:nvSpPr>
        <p:spPr>
          <a:xfrm>
            <a:off x="6252622" y="3288390"/>
            <a:ext cx="6042759" cy="2002182"/>
          </a:xfrm>
          <a:prstGeom prst="wedgeEllipseCallout">
            <a:avLst/>
          </a:prstGeom>
          <a:solidFill>
            <a:srgbClr val="97A9DD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olidFill>
                <a:schemeClr val="bg1"/>
              </a:solidFill>
            </a:endParaRPr>
          </a:p>
          <a:p>
            <a:pPr algn="ctr"/>
            <a:r>
              <a:rPr lang="es-ES" b="1" dirty="0" smtClean="0">
                <a:solidFill>
                  <a:schemeClr val="bg1"/>
                </a:solidFill>
              </a:rPr>
              <a:t>El </a:t>
            </a:r>
            <a:r>
              <a:rPr lang="es-ES" b="1" dirty="0">
                <a:solidFill>
                  <a:schemeClr val="bg1"/>
                </a:solidFill>
              </a:rPr>
              <a:t>análisis de nueva información, la consulta de nuevas fuentes, la organización de datos y la es especificación de nuevas </a:t>
            </a:r>
            <a:r>
              <a:rPr lang="es-ES" b="1" dirty="0" smtClean="0">
                <a:solidFill>
                  <a:schemeClr val="bg1"/>
                </a:solidFill>
              </a:rPr>
              <a:t>relaciones, </a:t>
            </a:r>
            <a:r>
              <a:rPr lang="es-ES" b="1" dirty="0">
                <a:solidFill>
                  <a:schemeClr val="bg1"/>
                </a:solidFill>
              </a:rPr>
              <a:t>conducen a la reformulación de la hipótesis  </a:t>
            </a:r>
          </a:p>
          <a:p>
            <a:pPr algn="ctr"/>
            <a:endParaRPr lang="es-ES" dirty="0"/>
          </a:p>
        </p:txBody>
      </p:sp>
      <p:sp>
        <p:nvSpPr>
          <p:cNvPr id="12" name="Flecha doblada 11"/>
          <p:cNvSpPr/>
          <p:nvPr/>
        </p:nvSpPr>
        <p:spPr>
          <a:xfrm flipV="1">
            <a:off x="2418286" y="3984170"/>
            <a:ext cx="4049016" cy="2743201"/>
          </a:xfrm>
          <a:prstGeom prst="ben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234869" y="2826725"/>
            <a:ext cx="5902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1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7245269" y="5523592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564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Estructura de la Hipótesis (cuatro criterios) 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01562"/>
            <a:ext cx="9397542" cy="38807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CO" dirty="0"/>
          </a:p>
          <a:p>
            <a:pPr algn="just"/>
            <a:r>
              <a:rPr lang="es-ES" dirty="0"/>
              <a:t>Desde el punto de vista </a:t>
            </a:r>
            <a:r>
              <a:rPr lang="es-ES" i="1" dirty="0">
                <a:solidFill>
                  <a:srgbClr val="FF0000"/>
                </a:solidFill>
              </a:rPr>
              <a:t>científico</a:t>
            </a:r>
            <a:r>
              <a:rPr lang="es-ES" dirty="0"/>
              <a:t>, los elementos estructurales de las hipótesis son las unidades de observación (personas, grupos, objetos, actitudes, instituciones y acontecimientos), las variables y las relaciones que unen a ambas y las variables entre sí. </a:t>
            </a:r>
          </a:p>
          <a:p>
            <a:pPr algn="just"/>
            <a:r>
              <a:rPr lang="es-ES" dirty="0" smtClean="0"/>
              <a:t>En </a:t>
            </a:r>
            <a:r>
              <a:rPr lang="es-ES" dirty="0"/>
              <a:t>términos </a:t>
            </a:r>
            <a:r>
              <a:rPr lang="es-ES" i="1" dirty="0">
                <a:solidFill>
                  <a:srgbClr val="FF0000"/>
                </a:solidFill>
              </a:rPr>
              <a:t>gramaticales</a:t>
            </a:r>
            <a:r>
              <a:rPr lang="es-ES" dirty="0"/>
              <a:t>, las hipótesis adoptan la forma de oraciones, en las que las unidades de observación son los sujetos de las mismas, las variables y los atributos. </a:t>
            </a:r>
            <a:r>
              <a:rPr lang="es-ES" dirty="0" smtClean="0"/>
              <a:t>(sujeto, verbo, complemento)</a:t>
            </a:r>
            <a:endParaRPr lang="es-ES" dirty="0"/>
          </a:p>
          <a:p>
            <a:pPr algn="just"/>
            <a:r>
              <a:rPr lang="es-ES" dirty="0" smtClean="0"/>
              <a:t>Desde </a:t>
            </a:r>
            <a:r>
              <a:rPr lang="es-ES" dirty="0"/>
              <a:t>el punto de vista </a:t>
            </a:r>
            <a:r>
              <a:rPr lang="es-ES" i="1" dirty="0">
                <a:solidFill>
                  <a:srgbClr val="FF0000"/>
                </a:solidFill>
              </a:rPr>
              <a:t>lógico</a:t>
            </a:r>
            <a:r>
              <a:rPr lang="es-ES" dirty="0"/>
              <a:t>, una hipótesis es un enunciado o sentencia y sus elementos son las variables, los términos o categorías lógicas de unión, atribución y relación de las variables entre sí, los nombres o constantes y las unidades de observación. </a:t>
            </a:r>
          </a:p>
          <a:p>
            <a:pPr algn="just"/>
            <a:r>
              <a:rPr lang="es-ES" i="1" dirty="0" smtClean="0">
                <a:solidFill>
                  <a:srgbClr val="FF0000"/>
                </a:solidFill>
              </a:rPr>
              <a:t>Matemáticamente</a:t>
            </a:r>
            <a:r>
              <a:rPr lang="es-ES" dirty="0"/>
              <a:t>, la estructura de las hipótesis se manifiesta mediante funciones y ecuaciones en las que las variables y los coeficientes que las afectan se expresan mediante términos lógicos o signos indicativos de las operaciones y relaciones matemáticas </a:t>
            </a:r>
          </a:p>
          <a:p>
            <a:pPr algn="just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0104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15434" y="215900"/>
            <a:ext cx="8596668" cy="1320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s-ES" altLang="es-ES" dirty="0" smtClean="0">
                <a:latin typeface="Times New Roman" panose="02020603050405020304" pitchFamily="18" charset="0"/>
              </a:rPr>
              <a:t>CLASIFICACIÓN DE LAS HIPÓTESIS</a:t>
            </a:r>
            <a:endParaRPr lang="es-ES" altLang="es-ES" dirty="0">
              <a:latin typeface="Times New Roman" panose="02020603050405020304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60500" y="1027113"/>
            <a:ext cx="8610600" cy="485775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s-ES" altLang="es-ES" sz="2400" dirty="0">
                <a:latin typeface="Times New Roman" panose="02020603050405020304" pitchFamily="18" charset="0"/>
              </a:rPr>
              <a:t>Según función en la prueba: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ES" sz="2400" dirty="0">
                <a:latin typeface="Times New Roman" panose="02020603050405020304" pitchFamily="18" charset="0"/>
              </a:rPr>
              <a:t>		- de trabajo o de investigación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ES" sz="2400" dirty="0">
                <a:latin typeface="Times New Roman" panose="02020603050405020304" pitchFamily="18" charset="0"/>
              </a:rPr>
              <a:t>		- nula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ES" sz="2400" dirty="0">
                <a:latin typeface="Times New Roman" panose="02020603050405020304" pitchFamily="18" charset="0"/>
              </a:rPr>
              <a:t>		- alternativa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s-ES" sz="2400" dirty="0">
                <a:latin typeface="Times New Roman" panose="02020603050405020304" pitchFamily="18" charset="0"/>
              </a:rPr>
              <a:t>Según nivel o tipo de </a:t>
            </a:r>
            <a:r>
              <a:rPr lang="es-ES" altLang="es-ES" sz="2400" dirty="0" smtClean="0">
                <a:latin typeface="Times New Roman" panose="02020603050405020304" pitchFamily="18" charset="0"/>
              </a:rPr>
              <a:t>Estudio:</a:t>
            </a:r>
            <a:endParaRPr lang="es-ES" altLang="es-ES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ES" sz="2400" dirty="0">
                <a:latin typeface="Times New Roman" panose="02020603050405020304" pitchFamily="18" charset="0"/>
              </a:rPr>
              <a:t>		- exploratoria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ES" sz="2400" dirty="0">
                <a:latin typeface="Times New Roman" panose="02020603050405020304" pitchFamily="18" charset="0"/>
              </a:rPr>
              <a:t>		- descriptiva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ES" sz="2400" dirty="0">
                <a:latin typeface="Times New Roman" panose="02020603050405020304" pitchFamily="18" charset="0"/>
              </a:rPr>
              <a:t>		- </a:t>
            </a:r>
            <a:r>
              <a:rPr lang="es-ES" altLang="es-ES" sz="2400" dirty="0" smtClean="0">
                <a:latin typeface="Times New Roman" panose="02020603050405020304" pitchFamily="18" charset="0"/>
              </a:rPr>
              <a:t>correlacional</a:t>
            </a:r>
            <a:endParaRPr lang="es-ES" altLang="es-ES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ES" sz="2400" dirty="0">
                <a:latin typeface="Times New Roman" panose="02020603050405020304" pitchFamily="18" charset="0"/>
              </a:rPr>
              <a:t>		- </a:t>
            </a:r>
            <a:r>
              <a:rPr lang="es-ES" altLang="es-ES" sz="2400" dirty="0" smtClean="0">
                <a:latin typeface="Times New Roman" panose="02020603050405020304" pitchFamily="18" charset="0"/>
              </a:rPr>
              <a:t>explicativa-causal</a:t>
            </a:r>
            <a:endParaRPr lang="es-ES" altLang="es-ES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s-ES" altLang="es-ES" sz="2400" dirty="0">
                <a:latin typeface="Times New Roman" panose="02020603050405020304" pitchFamily="18" charset="0"/>
              </a:rPr>
              <a:t>Según uso </a:t>
            </a:r>
            <a:r>
              <a:rPr lang="es-ES" altLang="es-ES" sz="2400" dirty="0" smtClean="0">
                <a:latin typeface="Times New Roman" panose="02020603050405020304" pitchFamily="18" charset="0"/>
              </a:rPr>
              <a:t>estadístico:</a:t>
            </a:r>
            <a:endParaRPr lang="es-ES" altLang="es-ES" sz="2400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s-ES" altLang="es-ES" sz="2400" dirty="0" smtClean="0">
                <a:latin typeface="Times New Roman" panose="02020603050405020304" pitchFamily="18" charset="0"/>
              </a:rPr>
              <a:t>- Descriptivas o inferenciales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s-ES" altLang="es-ES" sz="2400" dirty="0" smtClean="0">
                <a:latin typeface="Times New Roman" panose="02020603050405020304" pitchFamily="18" charset="0"/>
              </a:rPr>
              <a:t>- Diferencia de medias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s-ES" altLang="es-ES" sz="2400" dirty="0" smtClean="0">
                <a:latin typeface="Times New Roman" panose="02020603050405020304" pitchFamily="18" charset="0"/>
              </a:rPr>
              <a:t>- Correlacionales</a:t>
            </a:r>
          </a:p>
        </p:txBody>
      </p:sp>
    </p:spTree>
    <p:extLst>
      <p:ext uri="{BB962C8B-B14F-4D97-AF65-F5344CB8AC3E}">
        <p14:creationId xmlns:p14="http://schemas.microsoft.com/office/powerpoint/2010/main" val="351139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1033</TotalTime>
  <Words>2899</Words>
  <Application>Microsoft Office PowerPoint</Application>
  <PresentationFormat>Panorámica</PresentationFormat>
  <Paragraphs>403</Paragraphs>
  <Slides>48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48</vt:i4>
      </vt:variant>
    </vt:vector>
  </HeadingPairs>
  <TitlesOfParts>
    <vt:vector size="58" baseType="lpstr">
      <vt:lpstr>Arial</vt:lpstr>
      <vt:lpstr>Calibri</vt:lpstr>
      <vt:lpstr>Montserrat</vt:lpstr>
      <vt:lpstr>Montserrat Light</vt:lpstr>
      <vt:lpstr>Roboto</vt:lpstr>
      <vt:lpstr>Times New Roman</vt:lpstr>
      <vt:lpstr>Trebuchet MS</vt:lpstr>
      <vt:lpstr>Wingdings</vt:lpstr>
      <vt:lpstr>Wingdings 3</vt:lpstr>
      <vt:lpstr>Faceta</vt:lpstr>
      <vt:lpstr>HIPÓTESIS DE LA INVESTIGACIÓN</vt:lpstr>
      <vt:lpstr>INTRODUCCIÓN </vt:lpstr>
      <vt:lpstr>INTRODUCCIÓN</vt:lpstr>
      <vt:lpstr>IMPORTANCIA DE LA HIPÓTESIS </vt:lpstr>
      <vt:lpstr>CARACTERÍSTICAS DE LA HIPÓTESIS </vt:lpstr>
      <vt:lpstr>CARACTERÍSTICAS DE LA HIPÓTESIS </vt:lpstr>
      <vt:lpstr>CUÁNDO SE CONCIBE LA HIPÓTESIS? </vt:lpstr>
      <vt:lpstr>Estructura de la Hipótesis (cuatro criterios) </vt:lpstr>
      <vt:lpstr>CLASIFICACIÓN DE LAS HIPÓTESIS</vt:lpstr>
      <vt:lpstr>Hipótesis según función que cumplen en la prueba</vt:lpstr>
      <vt:lpstr>Hipótesis según función que cumplen en la prueba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Hipótesis estadística </vt:lpstr>
      <vt:lpstr>Hipótesis estadística </vt:lpstr>
      <vt:lpstr>HIPOTESIS DE TRABAJO</vt:lpstr>
      <vt:lpstr>Tipos de hipótesis-Punto de vista Gnoseológico- Mario Bunge</vt:lpstr>
      <vt:lpstr>Según el arranque  </vt:lpstr>
      <vt:lpstr>Halladas Analógicamente  </vt:lpstr>
      <vt:lpstr>Halladas Analógicamente  </vt:lpstr>
      <vt:lpstr>Halladas Analógicamente  </vt:lpstr>
      <vt:lpstr>Halladas Inductivamente </vt:lpstr>
      <vt:lpstr>Inducción de primer grado </vt:lpstr>
      <vt:lpstr>Inducción de segundo grado</vt:lpstr>
      <vt:lpstr>Halladas Intuitivamente </vt:lpstr>
      <vt:lpstr>Halladas Intuitivamente</vt:lpstr>
      <vt:lpstr>Halladas deductivamente </vt:lpstr>
      <vt:lpstr>Halladas deductivamente </vt:lpstr>
      <vt:lpstr>Construcciones </vt:lpstr>
      <vt:lpstr>Construcciones</vt:lpstr>
      <vt:lpstr>Hipótesis por grado de Ostensividad</vt:lpstr>
      <vt:lpstr>Hipótesis por grado de Ostensividad</vt:lpstr>
      <vt:lpstr>Hipótesis Observacionales-(De bajo nivel)</vt:lpstr>
      <vt:lpstr>Hipótesis No observacionales</vt:lpstr>
      <vt:lpstr>Hipótesis No observacionales</vt:lpstr>
      <vt:lpstr>Hipótesis según profundidad </vt:lpstr>
      <vt:lpstr>Hipótesis según profundidad </vt:lpstr>
      <vt:lpstr>Hipótesis según profundidad </vt:lpstr>
      <vt:lpstr>Hipótesis según profundidad </vt:lpstr>
      <vt:lpstr>Elementos de la hipótesis  </vt:lpstr>
      <vt:lpstr>Elementos de la hipótesis  </vt:lpstr>
      <vt:lpstr>EJEMPLO</vt:lpstr>
      <vt:lpstr>¿En toda investigación se debe plantear hipótesis? </vt:lpstr>
      <vt:lpstr>Bibliografía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HIPÓTESIS DE LA INVESTIGACIÓN</dc:title>
  <dc:creator>Ernesto</dc:creator>
  <cp:lastModifiedBy>Ernesto</cp:lastModifiedBy>
  <cp:revision>55</cp:revision>
  <dcterms:created xsi:type="dcterms:W3CDTF">2015-10-09T13:44:11Z</dcterms:created>
  <dcterms:modified xsi:type="dcterms:W3CDTF">2020-10-13T15:11:02Z</dcterms:modified>
</cp:coreProperties>
</file>