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302" r:id="rId4"/>
    <p:sldId id="303" r:id="rId5"/>
    <p:sldId id="306" r:id="rId6"/>
    <p:sldId id="307" r:id="rId7"/>
    <p:sldId id="308" r:id="rId8"/>
    <p:sldId id="309" r:id="rId9"/>
    <p:sldId id="310" r:id="rId10"/>
    <p:sldId id="311" r:id="rId11"/>
    <p:sldId id="289" r:id="rId12"/>
    <p:sldId id="291" r:id="rId13"/>
    <p:sldId id="312" r:id="rId14"/>
    <p:sldId id="290" r:id="rId15"/>
    <p:sldId id="292" r:id="rId16"/>
    <p:sldId id="293" r:id="rId17"/>
    <p:sldId id="316" r:id="rId18"/>
    <p:sldId id="259" r:id="rId19"/>
    <p:sldId id="261" r:id="rId20"/>
    <p:sldId id="304" r:id="rId21"/>
    <p:sldId id="263" r:id="rId22"/>
    <p:sldId id="305" r:id="rId23"/>
    <p:sldId id="260" r:id="rId24"/>
    <p:sldId id="265" r:id="rId25"/>
    <p:sldId id="284" r:id="rId26"/>
    <p:sldId id="285" r:id="rId27"/>
    <p:sldId id="286" r:id="rId28"/>
    <p:sldId id="287" r:id="rId29"/>
    <p:sldId id="288" r:id="rId30"/>
    <p:sldId id="295" r:id="rId31"/>
    <p:sldId id="314" r:id="rId32"/>
    <p:sldId id="315" r:id="rId33"/>
    <p:sldId id="299" r:id="rId34"/>
    <p:sldId id="300" r:id="rId35"/>
    <p:sldId id="301" r:id="rId36"/>
    <p:sldId id="296" r:id="rId37"/>
    <p:sldId id="297" r:id="rId38"/>
    <p:sldId id="298" r:id="rId39"/>
    <p:sldId id="313" r:id="rId40"/>
    <p:sldId id="280"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A9DD"/>
    <a:srgbClr val="7B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distrital.edu.co:8080/web/mcic/2015-iii?p_auth=TQhNsKA6&amp;p_p_auth=7Q0rVP2F&amp;p_p_id=49&amp;p_p_lifecycle=1&amp;p_p_state=normal&amp;p_p_mode=view&amp;_49_struts_action=/my_places/view&amp;_49_groupId=14334&amp;_49_privateLayout=fals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es.slideshare.net/marthaiparraguirre/metododologia-de-la-investigacion-ppt&#23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9557" y="1910997"/>
            <a:ext cx="11096367" cy="2262781"/>
          </a:xfrm>
        </p:spPr>
        <p:txBody>
          <a:bodyPr/>
          <a:lstStyle/>
          <a:p>
            <a:pPr algn="ctr"/>
            <a:r>
              <a:rPr lang="es-ES" dirty="0" smtClean="0"/>
              <a:t>METODOLOGÍA DE LA INVESTIGACIÓN</a:t>
            </a:r>
            <a:endParaRPr lang="es-ES" dirty="0"/>
          </a:p>
        </p:txBody>
      </p:sp>
      <p:pic>
        <p:nvPicPr>
          <p:cNvPr id="4" name="Picture 2" descr="https://udistrital.files.wordpress.com/2012/12/escudo_ud-225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9531" y="393700"/>
            <a:ext cx="1427426" cy="1674367"/>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668088" y="4225118"/>
            <a:ext cx="8390312" cy="2677656"/>
          </a:xfrm>
          <a:prstGeom prst="rect">
            <a:avLst/>
          </a:prstGeom>
        </p:spPr>
        <p:txBody>
          <a:bodyPr wrap="square">
            <a:spAutoFit/>
          </a:bodyPr>
          <a:lstStyle/>
          <a:p>
            <a:pPr algn="ctr"/>
            <a:r>
              <a:rPr lang="es-ES" sz="2400" b="1" dirty="0" smtClean="0">
                <a:solidFill>
                  <a:srgbClr val="92D050"/>
                </a:solidFill>
              </a:rPr>
              <a:t>Doctorado en Ingeniería  </a:t>
            </a:r>
          </a:p>
          <a:p>
            <a:pPr algn="ctr"/>
            <a:r>
              <a:rPr lang="es-ES" sz="2400" b="1" dirty="0" smtClean="0">
                <a:solidFill>
                  <a:srgbClr val="92D050"/>
                </a:solidFill>
              </a:rPr>
              <a:t>Maestría </a:t>
            </a:r>
            <a:r>
              <a:rPr lang="es-ES" sz="2400" b="1" dirty="0">
                <a:solidFill>
                  <a:srgbClr val="92D050"/>
                </a:solidFill>
              </a:rPr>
              <a:t>en Gerencia Integral de proyectos  </a:t>
            </a:r>
          </a:p>
          <a:p>
            <a:pPr algn="ctr"/>
            <a:r>
              <a:rPr lang="es-ES" sz="2400" b="1" dirty="0">
                <a:hlinkClick r:id="rId3"/>
              </a:rPr>
              <a:t>Maestría en Ciencias de la Información y las Comunicaciones</a:t>
            </a:r>
            <a:endParaRPr lang="es-ES" sz="2400" b="1" dirty="0"/>
          </a:p>
          <a:p>
            <a:pPr algn="ctr"/>
            <a:endParaRPr lang="es-ES" sz="2400" dirty="0"/>
          </a:p>
          <a:p>
            <a:pPr algn="ctr"/>
            <a:r>
              <a:rPr lang="es-ES" sz="2400" dirty="0"/>
              <a:t>ERNESTO GÓMEZ VARGAS</a:t>
            </a:r>
          </a:p>
          <a:p>
            <a:pPr algn="ctr"/>
            <a:r>
              <a:rPr lang="es-ES" sz="2400" smtClean="0"/>
              <a:t>2024</a:t>
            </a:r>
            <a:endParaRPr lang="es-ES" sz="2400" dirty="0"/>
          </a:p>
        </p:txBody>
      </p:sp>
    </p:spTree>
    <p:extLst>
      <p:ext uri="{BB962C8B-B14F-4D97-AF65-F5344CB8AC3E}">
        <p14:creationId xmlns:p14="http://schemas.microsoft.com/office/powerpoint/2010/main" val="886451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Métodos científico Roberto Hernández y otros </a:t>
            </a:r>
            <a:endParaRPr lang="es-CO" dirty="0"/>
          </a:p>
        </p:txBody>
      </p:sp>
      <p:sp>
        <p:nvSpPr>
          <p:cNvPr id="3" name="Marcador de contenido 2"/>
          <p:cNvSpPr>
            <a:spLocks noGrp="1"/>
          </p:cNvSpPr>
          <p:nvPr>
            <p:ph idx="1"/>
          </p:nvPr>
        </p:nvSpPr>
        <p:spPr>
          <a:xfrm>
            <a:off x="677334" y="2160589"/>
            <a:ext cx="9431400" cy="3880773"/>
          </a:xfrm>
        </p:spPr>
        <p:txBody>
          <a:bodyPr>
            <a:normAutofit fontScale="92500" lnSpcReduction="20000"/>
          </a:bodyPr>
          <a:lstStyle/>
          <a:p>
            <a:r>
              <a:rPr lang="es-ES" b="1" dirty="0"/>
              <a:t>Paso 1. Concebir la idea de </a:t>
            </a:r>
            <a:r>
              <a:rPr lang="es-ES" b="1" dirty="0" smtClean="0"/>
              <a:t>investigación</a:t>
            </a:r>
          </a:p>
          <a:p>
            <a:r>
              <a:rPr lang="es-ES" b="1" dirty="0"/>
              <a:t>Paso 2. Plantear el problema de </a:t>
            </a:r>
            <a:r>
              <a:rPr lang="es-ES" b="1" dirty="0" smtClean="0"/>
              <a:t>investigación(objetivos, pregunta)</a:t>
            </a:r>
          </a:p>
          <a:p>
            <a:r>
              <a:rPr lang="es-ES" b="1" dirty="0"/>
              <a:t>Paso 3. Elaborar el marco </a:t>
            </a:r>
            <a:r>
              <a:rPr lang="es-ES" b="1" dirty="0" smtClean="0"/>
              <a:t>teórico</a:t>
            </a:r>
          </a:p>
          <a:p>
            <a:r>
              <a:rPr lang="es-ES" b="1" dirty="0"/>
              <a:t>Paso 4. Definir si la investigación es exploratoria, descriptiva, correlacional o explicativa y hasta qué nivel </a:t>
            </a:r>
            <a:r>
              <a:rPr lang="es-ES" b="1" dirty="0" smtClean="0"/>
              <a:t>llegará</a:t>
            </a:r>
          </a:p>
          <a:p>
            <a:r>
              <a:rPr lang="es-ES" b="1" dirty="0"/>
              <a:t>Paso 5. Establecer la </a:t>
            </a:r>
            <a:r>
              <a:rPr lang="es-ES" b="1" dirty="0" smtClean="0"/>
              <a:t>hipótesis</a:t>
            </a:r>
          </a:p>
          <a:p>
            <a:r>
              <a:rPr lang="es-ES" b="1" dirty="0"/>
              <a:t>Paso 6. Seleccionar el diseño apropiado de investigación (diseño experimental, pre experimental o cuasi experimental o no experimental</a:t>
            </a:r>
            <a:r>
              <a:rPr lang="es-ES" b="1" dirty="0" smtClean="0"/>
              <a:t>)</a:t>
            </a:r>
          </a:p>
          <a:p>
            <a:r>
              <a:rPr lang="es-ES" b="1" dirty="0"/>
              <a:t>Paso 7. Determinar la población y la </a:t>
            </a:r>
            <a:r>
              <a:rPr lang="es-ES" b="1" dirty="0" smtClean="0"/>
              <a:t>muestra</a:t>
            </a:r>
          </a:p>
          <a:p>
            <a:r>
              <a:rPr lang="es-ES" b="1" dirty="0"/>
              <a:t>Paso 8. Recolección de </a:t>
            </a:r>
            <a:r>
              <a:rPr lang="es-ES" b="1" dirty="0" smtClean="0"/>
              <a:t>datos</a:t>
            </a:r>
          </a:p>
          <a:p>
            <a:r>
              <a:rPr lang="es-ES" b="1" dirty="0"/>
              <a:t>Paso 9. Analizar los </a:t>
            </a:r>
            <a:r>
              <a:rPr lang="es-ES" b="1" dirty="0" smtClean="0"/>
              <a:t>datos</a:t>
            </a:r>
          </a:p>
          <a:p>
            <a:r>
              <a:rPr lang="es-ES" b="1" dirty="0"/>
              <a:t>Paso 10. Presentar los </a:t>
            </a:r>
            <a:r>
              <a:rPr lang="es-ES" b="1" dirty="0" smtClean="0"/>
              <a:t>resultados</a:t>
            </a:r>
            <a:endParaRPr lang="es-CO" b="1" dirty="0"/>
          </a:p>
        </p:txBody>
      </p:sp>
      <p:sp>
        <p:nvSpPr>
          <p:cNvPr id="4" name="CuadroTexto 3"/>
          <p:cNvSpPr txBox="1"/>
          <p:nvPr/>
        </p:nvSpPr>
        <p:spPr>
          <a:xfrm>
            <a:off x="9385300" y="6488668"/>
            <a:ext cx="3149600" cy="369332"/>
          </a:xfrm>
          <a:prstGeom prst="rect">
            <a:avLst/>
          </a:prstGeom>
          <a:noFill/>
        </p:spPr>
        <p:txBody>
          <a:bodyPr wrap="square" rtlCol="0">
            <a:spAutoFit/>
          </a:bodyPr>
          <a:lstStyle/>
          <a:p>
            <a:r>
              <a:rPr lang="es-ES" dirty="0" smtClean="0"/>
              <a:t>(</a:t>
            </a:r>
            <a:r>
              <a:rPr lang="es-ES" dirty="0" err="1" smtClean="0"/>
              <a:t>Hernandez</a:t>
            </a:r>
            <a:r>
              <a:rPr lang="es-ES" dirty="0" smtClean="0"/>
              <a:t>, 2006)</a:t>
            </a:r>
            <a:endParaRPr lang="es-ES" dirty="0"/>
          </a:p>
        </p:txBody>
      </p:sp>
    </p:spTree>
    <p:extLst>
      <p:ext uri="{BB962C8B-B14F-4D97-AF65-F5344CB8AC3E}">
        <p14:creationId xmlns:p14="http://schemas.microsoft.com/office/powerpoint/2010/main" val="745701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Tipos de métodos </a:t>
            </a:r>
            <a:endParaRPr lang="es-ES" dirty="0"/>
          </a:p>
        </p:txBody>
      </p:sp>
      <p:sp>
        <p:nvSpPr>
          <p:cNvPr id="3" name="Marcador de contenido 2"/>
          <p:cNvSpPr>
            <a:spLocks noGrp="1"/>
          </p:cNvSpPr>
          <p:nvPr>
            <p:ph idx="1"/>
          </p:nvPr>
        </p:nvSpPr>
        <p:spPr>
          <a:xfrm>
            <a:off x="677334" y="1460500"/>
            <a:ext cx="8784166" cy="3880773"/>
          </a:xfrm>
        </p:spPr>
        <p:txBody>
          <a:bodyPr>
            <a:noAutofit/>
          </a:bodyPr>
          <a:lstStyle/>
          <a:p>
            <a:r>
              <a:rPr lang="es-ES" sz="2800" dirty="0"/>
              <a:t>Los métodos </a:t>
            </a:r>
            <a:r>
              <a:rPr lang="es-ES" sz="2800" dirty="0" smtClean="0"/>
              <a:t>empíricos</a:t>
            </a:r>
          </a:p>
          <a:p>
            <a:r>
              <a:rPr lang="es-ES" sz="2800" dirty="0"/>
              <a:t>Los métodos </a:t>
            </a:r>
            <a:r>
              <a:rPr lang="es-ES" sz="2800" dirty="0" smtClean="0"/>
              <a:t>estadísticos</a:t>
            </a:r>
          </a:p>
          <a:p>
            <a:r>
              <a:rPr lang="es-ES" sz="2800" dirty="0"/>
              <a:t>Métodos teóricos:</a:t>
            </a:r>
          </a:p>
          <a:p>
            <a:pPr lvl="1"/>
            <a:r>
              <a:rPr lang="es-ES" sz="2800" dirty="0" smtClean="0"/>
              <a:t>Análisis </a:t>
            </a:r>
            <a:r>
              <a:rPr lang="es-ES" sz="2800" dirty="0"/>
              <a:t>y síntesis.</a:t>
            </a:r>
          </a:p>
          <a:p>
            <a:pPr lvl="1"/>
            <a:r>
              <a:rPr lang="es-ES" sz="2800" dirty="0" smtClean="0"/>
              <a:t>Inducción </a:t>
            </a:r>
            <a:r>
              <a:rPr lang="es-ES" sz="2800" dirty="0"/>
              <a:t>y deducción.</a:t>
            </a:r>
          </a:p>
          <a:p>
            <a:pPr lvl="1"/>
            <a:r>
              <a:rPr lang="es-ES" sz="2800" dirty="0" smtClean="0"/>
              <a:t>Hipotético-deductivo</a:t>
            </a:r>
            <a:r>
              <a:rPr lang="es-ES" sz="2800" dirty="0"/>
              <a:t>.</a:t>
            </a:r>
          </a:p>
          <a:p>
            <a:pPr lvl="1"/>
            <a:r>
              <a:rPr lang="es-ES" sz="2800" dirty="0" smtClean="0"/>
              <a:t>Análisis </a:t>
            </a:r>
            <a:r>
              <a:rPr lang="es-ES" sz="2800" dirty="0"/>
              <a:t>histórico y el lógico.</a:t>
            </a:r>
          </a:p>
          <a:p>
            <a:pPr lvl="1"/>
            <a:r>
              <a:rPr lang="es-ES" sz="2800" dirty="0" smtClean="0"/>
              <a:t>Modelación.</a:t>
            </a:r>
            <a:endParaRPr lang="es-ES" sz="2800" dirty="0"/>
          </a:p>
        </p:txBody>
      </p:sp>
    </p:spTree>
    <p:extLst>
      <p:ext uri="{BB962C8B-B14F-4D97-AF65-F5344CB8AC3E}">
        <p14:creationId xmlns:p14="http://schemas.microsoft.com/office/powerpoint/2010/main" val="3312159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1-Los </a:t>
            </a:r>
            <a:r>
              <a:rPr lang="es-ES" dirty="0"/>
              <a:t>métodos empíricos</a:t>
            </a:r>
          </a:p>
        </p:txBody>
      </p:sp>
      <p:sp>
        <p:nvSpPr>
          <p:cNvPr id="3" name="Marcador de contenido 2"/>
          <p:cNvSpPr>
            <a:spLocks noGrp="1"/>
          </p:cNvSpPr>
          <p:nvPr>
            <p:ph idx="1"/>
          </p:nvPr>
        </p:nvSpPr>
        <p:spPr>
          <a:xfrm>
            <a:off x="677334" y="1270000"/>
            <a:ext cx="8596668" cy="3880773"/>
          </a:xfrm>
        </p:spPr>
        <p:txBody>
          <a:bodyPr>
            <a:noAutofit/>
          </a:bodyPr>
          <a:lstStyle/>
          <a:p>
            <a:pPr algn="just"/>
            <a:r>
              <a:rPr lang="es-ES" sz="2800" dirty="0"/>
              <a:t>P</a:t>
            </a:r>
            <a:r>
              <a:rPr lang="es-ES" sz="2800" dirty="0" smtClean="0"/>
              <a:t>ermiten </a:t>
            </a:r>
            <a:r>
              <a:rPr lang="es-ES" sz="2800" dirty="0"/>
              <a:t>la obtención y elaboración de los datos </a:t>
            </a:r>
            <a:r>
              <a:rPr lang="es-ES" sz="2800" dirty="0" smtClean="0"/>
              <a:t>empíricos y </a:t>
            </a:r>
            <a:r>
              <a:rPr lang="es-ES" sz="2800" dirty="0"/>
              <a:t>el conocimiento de los hechos fundamentales que caracterizan a los fenómenos</a:t>
            </a:r>
            <a:r>
              <a:rPr lang="es-ES" sz="2800" dirty="0" smtClean="0"/>
              <a:t>.</a:t>
            </a:r>
            <a:endParaRPr lang="es-ES" sz="2800" dirty="0"/>
          </a:p>
          <a:p>
            <a:pPr algn="just"/>
            <a:r>
              <a:rPr lang="es-ES" sz="2800" dirty="0"/>
              <a:t>Los métodos empíricos principales son: La observación, el experimento y </a:t>
            </a:r>
            <a:r>
              <a:rPr lang="es-ES" sz="2800" dirty="0" smtClean="0"/>
              <a:t>la medición</a:t>
            </a:r>
            <a:r>
              <a:rPr lang="es-ES" sz="2800" dirty="0"/>
              <a:t>, aunque hay autores que incluyen bajo éste término a </a:t>
            </a:r>
            <a:r>
              <a:rPr lang="es-ES" sz="2800" dirty="0" smtClean="0"/>
              <a:t>métodos, procedimientos </a:t>
            </a:r>
            <a:r>
              <a:rPr lang="es-ES" sz="2800" dirty="0"/>
              <a:t>y técnicas de recolección de </a:t>
            </a:r>
            <a:r>
              <a:rPr lang="es-ES" sz="2800" dirty="0" smtClean="0"/>
              <a:t>datos.</a:t>
            </a:r>
          </a:p>
          <a:p>
            <a:pPr lvl="5"/>
            <a:r>
              <a:rPr lang="es-ES" sz="2200" dirty="0" smtClean="0"/>
              <a:t>observación</a:t>
            </a:r>
            <a:r>
              <a:rPr lang="es-ES" sz="2200" dirty="0"/>
              <a:t>.</a:t>
            </a:r>
          </a:p>
          <a:p>
            <a:pPr lvl="5"/>
            <a:r>
              <a:rPr lang="es-ES" sz="2200" dirty="0"/>
              <a:t>experimentación.</a:t>
            </a:r>
          </a:p>
          <a:p>
            <a:pPr lvl="5"/>
            <a:r>
              <a:rPr lang="es-ES" sz="2200" dirty="0" smtClean="0"/>
              <a:t>Medición.</a:t>
            </a:r>
            <a:endParaRPr lang="es-ES" sz="2200" dirty="0"/>
          </a:p>
        </p:txBody>
      </p:sp>
    </p:spTree>
    <p:extLst>
      <p:ext uri="{BB962C8B-B14F-4D97-AF65-F5344CB8AC3E}">
        <p14:creationId xmlns:p14="http://schemas.microsoft.com/office/powerpoint/2010/main" val="1321150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1-Los métodos empíricos</a:t>
            </a:r>
            <a:endParaRPr lang="es-CO" dirty="0"/>
          </a:p>
        </p:txBody>
      </p:sp>
      <p:sp>
        <p:nvSpPr>
          <p:cNvPr id="3" name="Marcador de contenido 2"/>
          <p:cNvSpPr>
            <a:spLocks noGrp="1"/>
          </p:cNvSpPr>
          <p:nvPr>
            <p:ph idx="1"/>
          </p:nvPr>
        </p:nvSpPr>
        <p:spPr>
          <a:xfrm>
            <a:off x="677334" y="1327422"/>
            <a:ext cx="8596668" cy="3880773"/>
          </a:xfrm>
        </p:spPr>
        <p:txBody>
          <a:bodyPr>
            <a:noAutofit/>
          </a:bodyPr>
          <a:lstStyle/>
          <a:p>
            <a:pPr marL="342900" lvl="5" indent="-342900" algn="just"/>
            <a:r>
              <a:rPr lang="es-ES" sz="2400" dirty="0" smtClean="0">
                <a:solidFill>
                  <a:srgbClr val="FF0000"/>
                </a:solidFill>
                <a:latin typeface="Calibri" panose="020F0502020204030204" pitchFamily="34" charset="0"/>
              </a:rPr>
              <a:t>Observación: </a:t>
            </a:r>
            <a:r>
              <a:rPr lang="es-ES" sz="2400" dirty="0" smtClean="0">
                <a:latin typeface="Calibri" panose="020F0502020204030204" pitchFamily="34" charset="0"/>
              </a:rPr>
              <a:t>El </a:t>
            </a:r>
            <a:r>
              <a:rPr lang="es-ES" sz="2400" dirty="0">
                <a:latin typeface="Calibri" panose="020F0502020204030204" pitchFamily="34" charset="0"/>
              </a:rPr>
              <a:t>primer paso de cualquier método científico será siempre la observación. Esta se podrá llevar a cabo </a:t>
            </a:r>
            <a:r>
              <a:rPr lang="es-ES" sz="2400" b="1" dirty="0">
                <a:latin typeface="Calibri" panose="020F0502020204030204" pitchFamily="34" charset="0"/>
              </a:rPr>
              <a:t>directamente con los sentidos o mediante herramientas</a:t>
            </a:r>
            <a:r>
              <a:rPr lang="es-ES" sz="2400" dirty="0">
                <a:latin typeface="Calibri" panose="020F0502020204030204" pitchFamily="34" charset="0"/>
              </a:rPr>
              <a:t> que nos ayuden a mejorar la percepción de la realidad </a:t>
            </a:r>
            <a:r>
              <a:rPr lang="es-ES" sz="2400" dirty="0" smtClean="0">
                <a:latin typeface="Calibri" panose="020F0502020204030204" pitchFamily="34" charset="0"/>
              </a:rPr>
              <a:t>observada</a:t>
            </a:r>
            <a:endParaRPr lang="es-ES" sz="2400" dirty="0">
              <a:latin typeface="Calibri" panose="020F0502020204030204" pitchFamily="34" charset="0"/>
            </a:endParaRPr>
          </a:p>
          <a:p>
            <a:pPr marL="342900" lvl="5" indent="-342900" algn="just"/>
            <a:r>
              <a:rPr lang="es-ES" sz="2400" b="1" dirty="0">
                <a:solidFill>
                  <a:srgbClr val="FF0000"/>
                </a:solidFill>
                <a:latin typeface="Calibri" panose="020F0502020204030204" pitchFamily="34" charset="0"/>
              </a:rPr>
              <a:t>Experimentación:</a:t>
            </a:r>
            <a:r>
              <a:rPr lang="es-ES" sz="2400" b="1" dirty="0">
                <a:latin typeface="Calibri" panose="020F0502020204030204" pitchFamily="34" charset="0"/>
              </a:rPr>
              <a:t> </a:t>
            </a:r>
            <a:r>
              <a:rPr lang="es-ES" sz="2400" dirty="0">
                <a:latin typeface="Calibri" panose="020F0502020204030204" pitchFamily="34" charset="0"/>
              </a:rPr>
              <a:t>Este paso es posterior a la hipótesis y su función principal será darle validez mediante experimentos que sirvan para </a:t>
            </a:r>
            <a:r>
              <a:rPr lang="es-ES" sz="2400" b="1" dirty="0">
                <a:latin typeface="Calibri" panose="020F0502020204030204" pitchFamily="34" charset="0"/>
              </a:rPr>
              <a:t>demostrar la veracidad de la hipótesis planteada</a:t>
            </a:r>
            <a:r>
              <a:rPr lang="es-ES" sz="2400" dirty="0" smtClean="0">
                <a:latin typeface="Calibri" panose="020F0502020204030204" pitchFamily="34" charset="0"/>
              </a:rPr>
              <a:t>.</a:t>
            </a:r>
          </a:p>
          <a:p>
            <a:pPr marL="342900" lvl="5" indent="-342900" algn="just"/>
            <a:r>
              <a:rPr lang="es-ES" sz="2400" dirty="0" smtClean="0">
                <a:solidFill>
                  <a:srgbClr val="FF0000"/>
                </a:solidFill>
                <a:latin typeface="Calibri" panose="020F0502020204030204" pitchFamily="34" charset="0"/>
              </a:rPr>
              <a:t>Medición: </a:t>
            </a:r>
            <a:r>
              <a:rPr lang="es-ES" sz="2400" dirty="0" smtClean="0">
                <a:latin typeface="Calibri" panose="020F0502020204030204" pitchFamily="34" charset="0"/>
              </a:rPr>
              <a:t>Valores cuantitativos o cualitativos de las variables de investigación</a:t>
            </a:r>
            <a:endParaRPr lang="es-CO" sz="2400" dirty="0">
              <a:latin typeface="Calibri" panose="020F0502020204030204" pitchFamily="34" charset="0"/>
            </a:endParaRPr>
          </a:p>
        </p:txBody>
      </p:sp>
      <p:sp>
        <p:nvSpPr>
          <p:cNvPr id="4" name="CuadroTexto 3"/>
          <p:cNvSpPr txBox="1"/>
          <p:nvPr/>
        </p:nvSpPr>
        <p:spPr>
          <a:xfrm>
            <a:off x="677334" y="4992974"/>
            <a:ext cx="9381066" cy="461665"/>
          </a:xfrm>
          <a:prstGeom prst="rect">
            <a:avLst/>
          </a:prstGeom>
          <a:solidFill>
            <a:schemeClr val="bg2">
              <a:lumMod val="90000"/>
            </a:schemeClr>
          </a:solidFill>
        </p:spPr>
        <p:txBody>
          <a:bodyPr wrap="square" rtlCol="0">
            <a:spAutoFit/>
          </a:bodyPr>
          <a:lstStyle/>
          <a:p>
            <a:pPr marL="0" lvl="5" algn="just">
              <a:spcBef>
                <a:spcPts val="1000"/>
              </a:spcBef>
              <a:buClr>
                <a:schemeClr val="accent1"/>
              </a:buClr>
              <a:buSzPct val="80000"/>
            </a:pPr>
            <a:r>
              <a:rPr lang="es-CO" sz="2400" dirty="0">
                <a:solidFill>
                  <a:srgbClr val="FF0000"/>
                </a:solidFill>
                <a:latin typeface="Calibri" panose="020F0502020204030204" pitchFamily="34" charset="0"/>
              </a:rPr>
              <a:t>"Mide lo que se pueda medir; y lo que no, hazlo medible." Galileo</a:t>
            </a:r>
          </a:p>
        </p:txBody>
      </p:sp>
      <p:sp>
        <p:nvSpPr>
          <p:cNvPr id="5" name="CuadroTexto 4"/>
          <p:cNvSpPr txBox="1"/>
          <p:nvPr/>
        </p:nvSpPr>
        <p:spPr>
          <a:xfrm>
            <a:off x="739816" y="5667834"/>
            <a:ext cx="8160904" cy="830997"/>
          </a:xfrm>
          <a:prstGeom prst="rect">
            <a:avLst/>
          </a:prstGeom>
          <a:solidFill>
            <a:schemeClr val="bg2">
              <a:lumMod val="90000"/>
            </a:schemeClr>
          </a:solidFill>
        </p:spPr>
        <p:txBody>
          <a:bodyPr wrap="square" rtlCol="0">
            <a:spAutoFit/>
          </a:bodyPr>
          <a:lstStyle/>
          <a:p>
            <a:r>
              <a:rPr lang="es-CO" sz="2400" dirty="0">
                <a:solidFill>
                  <a:srgbClr val="FF0000"/>
                </a:solidFill>
                <a:latin typeface="Calibri" panose="020F0502020204030204" pitchFamily="34" charset="0"/>
              </a:rPr>
              <a:t>“Lo que no se puede medir, no se puede gestionar, no se puede mejorar…." Peter Drucker</a:t>
            </a:r>
          </a:p>
        </p:txBody>
      </p:sp>
    </p:spTree>
    <p:extLst>
      <p:ext uri="{BB962C8B-B14F-4D97-AF65-F5344CB8AC3E}">
        <p14:creationId xmlns:p14="http://schemas.microsoft.com/office/powerpoint/2010/main" val="3531195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2-Los </a:t>
            </a:r>
            <a:r>
              <a:rPr lang="es-ES" dirty="0"/>
              <a:t>métodos estadísticos</a:t>
            </a:r>
          </a:p>
        </p:txBody>
      </p:sp>
      <p:sp>
        <p:nvSpPr>
          <p:cNvPr id="3" name="Marcador de contenido 2"/>
          <p:cNvSpPr>
            <a:spLocks noGrp="1"/>
          </p:cNvSpPr>
          <p:nvPr>
            <p:ph idx="1"/>
          </p:nvPr>
        </p:nvSpPr>
        <p:spPr/>
        <p:txBody>
          <a:bodyPr>
            <a:normAutofit/>
          </a:bodyPr>
          <a:lstStyle/>
          <a:p>
            <a:pPr algn="just"/>
            <a:r>
              <a:rPr lang="es-ES" sz="2800" dirty="0"/>
              <a:t>C</a:t>
            </a:r>
            <a:r>
              <a:rPr lang="es-ES" sz="2800" dirty="0" smtClean="0"/>
              <a:t>umplen </a:t>
            </a:r>
            <a:r>
              <a:rPr lang="es-ES" sz="2800" dirty="0"/>
              <a:t>una función relevante, ya que contribuyen </a:t>
            </a:r>
            <a:r>
              <a:rPr lang="es-ES" sz="2800" dirty="0" smtClean="0"/>
              <a:t>a determinar </a:t>
            </a:r>
            <a:r>
              <a:rPr lang="es-ES" sz="2800" dirty="0"/>
              <a:t>la muestra de sujetos a estudiar, tabular los datos empíricos </a:t>
            </a:r>
            <a:r>
              <a:rPr lang="es-ES" sz="2800" dirty="0" smtClean="0"/>
              <a:t>obtenidos y </a:t>
            </a:r>
            <a:r>
              <a:rPr lang="es-ES" sz="2800" dirty="0"/>
              <a:t>establecer las generalizaciones apropiadas a partir de ellos.</a:t>
            </a:r>
          </a:p>
        </p:txBody>
      </p:sp>
    </p:spTree>
    <p:extLst>
      <p:ext uri="{BB962C8B-B14F-4D97-AF65-F5344CB8AC3E}">
        <p14:creationId xmlns:p14="http://schemas.microsoft.com/office/powerpoint/2010/main" val="6200227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2-Los </a:t>
            </a:r>
            <a:r>
              <a:rPr lang="es-ES" dirty="0"/>
              <a:t>métodos estadísticos</a:t>
            </a:r>
          </a:p>
        </p:txBody>
      </p:sp>
      <p:sp>
        <p:nvSpPr>
          <p:cNvPr id="3" name="Marcador de contenido 2"/>
          <p:cNvSpPr>
            <a:spLocks noGrp="1"/>
          </p:cNvSpPr>
          <p:nvPr>
            <p:ph idx="1"/>
          </p:nvPr>
        </p:nvSpPr>
        <p:spPr>
          <a:xfrm>
            <a:off x="677334" y="1754189"/>
            <a:ext cx="9127066" cy="3880773"/>
          </a:xfrm>
        </p:spPr>
        <p:txBody>
          <a:bodyPr>
            <a:noAutofit/>
          </a:bodyPr>
          <a:lstStyle/>
          <a:p>
            <a:pPr algn="just"/>
            <a:r>
              <a:rPr lang="es-ES" sz="2800" dirty="0">
                <a:solidFill>
                  <a:srgbClr val="FF0000"/>
                </a:solidFill>
              </a:rPr>
              <a:t>La estadística descriptiva </a:t>
            </a:r>
            <a:r>
              <a:rPr lang="es-ES" sz="2800" dirty="0"/>
              <a:t>permite organizar y clasificar los </a:t>
            </a:r>
            <a:r>
              <a:rPr lang="es-ES" sz="2800" dirty="0" smtClean="0"/>
              <a:t>indicadores cuantitativos </a:t>
            </a:r>
            <a:r>
              <a:rPr lang="es-ES" sz="2800" dirty="0"/>
              <a:t>obtenidos en la medición, revelándose a través de ellos </a:t>
            </a:r>
            <a:r>
              <a:rPr lang="es-ES" sz="2800" dirty="0" smtClean="0"/>
              <a:t>las propiedades</a:t>
            </a:r>
            <a:r>
              <a:rPr lang="es-ES" sz="2800" dirty="0"/>
              <a:t>, relaciones y tendencias </a:t>
            </a:r>
            <a:r>
              <a:rPr lang="es-ES" sz="2800" dirty="0" smtClean="0"/>
              <a:t>del fenómeno</a:t>
            </a:r>
            <a:r>
              <a:rPr lang="es-ES" sz="2800" dirty="0"/>
              <a:t>, que en muchas ocasiones </a:t>
            </a:r>
            <a:r>
              <a:rPr lang="es-ES" sz="2800" dirty="0" smtClean="0"/>
              <a:t>no se </a:t>
            </a:r>
            <a:r>
              <a:rPr lang="es-ES" sz="2800" dirty="0"/>
              <a:t>perciben de manera inmediata. Las formas más frecuentes de organizar </a:t>
            </a:r>
            <a:r>
              <a:rPr lang="es-ES" sz="2800" dirty="0" smtClean="0"/>
              <a:t>la información </a:t>
            </a:r>
            <a:r>
              <a:rPr lang="es-ES" sz="2800" dirty="0"/>
              <a:t>es, mediante tablas de distribución de frecuencias, gráficos, y </a:t>
            </a:r>
            <a:r>
              <a:rPr lang="es-ES" sz="2800" dirty="0" smtClean="0"/>
              <a:t>las medidas </a:t>
            </a:r>
            <a:r>
              <a:rPr lang="es-ES" sz="2800" dirty="0"/>
              <a:t>de tendencia central como: la mediana, la media, la moda y otros.</a:t>
            </a:r>
          </a:p>
        </p:txBody>
      </p:sp>
      <p:sp>
        <p:nvSpPr>
          <p:cNvPr id="4" name="CuadroTexto 3"/>
          <p:cNvSpPr txBox="1"/>
          <p:nvPr/>
        </p:nvSpPr>
        <p:spPr>
          <a:xfrm>
            <a:off x="9372600" y="6488668"/>
            <a:ext cx="3149600" cy="369332"/>
          </a:xfrm>
          <a:prstGeom prst="rect">
            <a:avLst/>
          </a:prstGeom>
          <a:noFill/>
        </p:spPr>
        <p:txBody>
          <a:bodyPr wrap="square" rtlCol="0">
            <a:spAutoFit/>
          </a:bodyPr>
          <a:lstStyle/>
          <a:p>
            <a:r>
              <a:rPr lang="es-ES" dirty="0" smtClean="0"/>
              <a:t>(Hernández, 2006)</a:t>
            </a:r>
            <a:endParaRPr lang="es-ES" dirty="0"/>
          </a:p>
        </p:txBody>
      </p:sp>
    </p:spTree>
    <p:extLst>
      <p:ext uri="{BB962C8B-B14F-4D97-AF65-F5344CB8AC3E}">
        <p14:creationId xmlns:p14="http://schemas.microsoft.com/office/powerpoint/2010/main" val="3582773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2-Los </a:t>
            </a:r>
            <a:r>
              <a:rPr lang="es-ES" dirty="0"/>
              <a:t>métodos estadísticos</a:t>
            </a:r>
          </a:p>
        </p:txBody>
      </p:sp>
      <p:sp>
        <p:nvSpPr>
          <p:cNvPr id="3" name="Marcador de contenido 2"/>
          <p:cNvSpPr>
            <a:spLocks noGrp="1"/>
          </p:cNvSpPr>
          <p:nvPr>
            <p:ph idx="1"/>
          </p:nvPr>
        </p:nvSpPr>
        <p:spPr>
          <a:xfrm>
            <a:off x="677334" y="1436689"/>
            <a:ext cx="10282766" cy="3880773"/>
          </a:xfrm>
        </p:spPr>
        <p:txBody>
          <a:bodyPr>
            <a:noAutofit/>
          </a:bodyPr>
          <a:lstStyle/>
          <a:p>
            <a:pPr algn="just"/>
            <a:r>
              <a:rPr lang="es-ES" sz="3200" dirty="0">
                <a:solidFill>
                  <a:srgbClr val="FF0000"/>
                </a:solidFill>
              </a:rPr>
              <a:t>La estadística inferencial </a:t>
            </a:r>
            <a:r>
              <a:rPr lang="es-ES" sz="3200" dirty="0"/>
              <a:t>se emplea en la interpretación y valoración </a:t>
            </a:r>
            <a:r>
              <a:rPr lang="es-ES" sz="3200" dirty="0" smtClean="0"/>
              <a:t>cuantitativa de </a:t>
            </a:r>
            <a:r>
              <a:rPr lang="es-ES" sz="3200" dirty="0"/>
              <a:t>las magnitudes del fenómeno que </a:t>
            </a:r>
            <a:r>
              <a:rPr lang="es-ES" sz="3200" dirty="0" smtClean="0"/>
              <a:t>se estudia</a:t>
            </a:r>
            <a:r>
              <a:rPr lang="es-ES" sz="3200" dirty="0"/>
              <a:t>, en este caso se determinan </a:t>
            </a:r>
            <a:r>
              <a:rPr lang="es-ES" sz="3200" dirty="0" smtClean="0"/>
              <a:t>las regularidades </a:t>
            </a:r>
            <a:r>
              <a:rPr lang="es-ES" sz="3200" dirty="0"/>
              <a:t>y las relaciones cuantitativas entre propiedades sobre la base </a:t>
            </a:r>
            <a:r>
              <a:rPr lang="es-ES" sz="3200" dirty="0" smtClean="0"/>
              <a:t>del cálculo </a:t>
            </a:r>
            <a:r>
              <a:rPr lang="es-ES" sz="3200" dirty="0"/>
              <a:t>de la probabilidad de ocurrencia. </a:t>
            </a:r>
            <a:r>
              <a:rPr lang="es-ES" sz="3200" dirty="0" smtClean="0"/>
              <a:t>Las técnicas </a:t>
            </a:r>
            <a:r>
              <a:rPr lang="es-ES" sz="3200" dirty="0"/>
              <a:t>más aplicadas son: </a:t>
            </a:r>
            <a:r>
              <a:rPr lang="es-ES" sz="3200" dirty="0" smtClean="0"/>
              <a:t>prueba de </a:t>
            </a:r>
            <a:r>
              <a:rPr lang="es-ES" sz="3200" dirty="0"/>
              <a:t>Chi cuadrado</a:t>
            </a:r>
            <a:r>
              <a:rPr lang="es-ES" sz="3200" dirty="0" smtClean="0"/>
              <a:t>, pruebas de independencia, </a:t>
            </a:r>
            <a:r>
              <a:rPr lang="es-ES" sz="3200" dirty="0"/>
              <a:t>pruebas de </a:t>
            </a:r>
            <a:r>
              <a:rPr lang="es-ES" sz="3200" dirty="0" smtClean="0"/>
              <a:t>homogeneidad, pruebas de aleatoriedad, la correlación</a:t>
            </a:r>
            <a:r>
              <a:rPr lang="es-ES" sz="3200" dirty="0"/>
              <a:t>, regresión lineal y otros.</a:t>
            </a:r>
          </a:p>
        </p:txBody>
      </p:sp>
      <p:sp>
        <p:nvSpPr>
          <p:cNvPr id="4" name="CuadroTexto 3"/>
          <p:cNvSpPr txBox="1"/>
          <p:nvPr/>
        </p:nvSpPr>
        <p:spPr>
          <a:xfrm>
            <a:off x="9372600" y="6488668"/>
            <a:ext cx="3149600" cy="369332"/>
          </a:xfrm>
          <a:prstGeom prst="rect">
            <a:avLst/>
          </a:prstGeom>
          <a:noFill/>
        </p:spPr>
        <p:txBody>
          <a:bodyPr wrap="square" rtlCol="0">
            <a:spAutoFit/>
          </a:bodyPr>
          <a:lstStyle/>
          <a:p>
            <a:r>
              <a:rPr lang="es-ES" dirty="0" smtClean="0"/>
              <a:t>(Hernández, 2006)</a:t>
            </a:r>
            <a:endParaRPr lang="es-ES" dirty="0"/>
          </a:p>
        </p:txBody>
      </p:sp>
    </p:spTree>
    <p:extLst>
      <p:ext uri="{BB962C8B-B14F-4D97-AF65-F5344CB8AC3E}">
        <p14:creationId xmlns:p14="http://schemas.microsoft.com/office/powerpoint/2010/main" val="9148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solidFill>
                  <a:srgbClr val="FF0000"/>
                </a:solidFill>
              </a:rPr>
              <a:t>La estadística inferencial</a:t>
            </a:r>
            <a:endParaRPr lang="es-CO" dirty="0"/>
          </a:p>
        </p:txBody>
      </p:sp>
      <p:sp>
        <p:nvSpPr>
          <p:cNvPr id="3" name="Marcador de contenido 2"/>
          <p:cNvSpPr>
            <a:spLocks noGrp="1"/>
          </p:cNvSpPr>
          <p:nvPr>
            <p:ph idx="1"/>
          </p:nvPr>
        </p:nvSpPr>
        <p:spPr/>
        <p:txBody>
          <a:bodyPr/>
          <a:lstStyle/>
          <a:p>
            <a:endParaRPr lang="es-CO" dirty="0"/>
          </a:p>
        </p:txBody>
      </p:sp>
      <p:pic>
        <p:nvPicPr>
          <p:cNvPr id="1028" name="Picture 4" descr="PRUEBAS DE BONDAD DE AJUSTE – TESIS de: PreGrado PosGrado Doctora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289" y="1930400"/>
            <a:ext cx="10511684" cy="4712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383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3-Método </a:t>
            </a:r>
            <a:r>
              <a:rPr lang="es-ES" b="1" dirty="0"/>
              <a:t>de inducción-deducción</a:t>
            </a:r>
            <a:endParaRPr lang="es-ES" dirty="0"/>
          </a:p>
        </p:txBody>
      </p:sp>
      <p:sp>
        <p:nvSpPr>
          <p:cNvPr id="3" name="Marcador de contenido 2"/>
          <p:cNvSpPr>
            <a:spLocks noGrp="1"/>
          </p:cNvSpPr>
          <p:nvPr>
            <p:ph idx="1"/>
          </p:nvPr>
        </p:nvSpPr>
        <p:spPr>
          <a:xfrm>
            <a:off x="677334" y="1498600"/>
            <a:ext cx="9419166" cy="3880773"/>
          </a:xfrm>
        </p:spPr>
        <p:txBody>
          <a:bodyPr>
            <a:noAutofit/>
          </a:bodyPr>
          <a:lstStyle/>
          <a:p>
            <a:pPr algn="just"/>
            <a:r>
              <a:rPr lang="es-ES" sz="2800" dirty="0"/>
              <a:t>Es un procedimiento de inferencia que </a:t>
            </a:r>
            <a:r>
              <a:rPr lang="es-ES" sz="2800" b="1" dirty="0"/>
              <a:t>se basa en la lógica </a:t>
            </a:r>
            <a:r>
              <a:rPr lang="es-ES" sz="2800" dirty="0"/>
              <a:t>para emitir </a:t>
            </a:r>
            <a:r>
              <a:rPr lang="es-ES" sz="2800" dirty="0" smtClean="0"/>
              <a:t>su razonamiento</a:t>
            </a:r>
            <a:r>
              <a:rPr lang="es-ES" sz="2800" dirty="0"/>
              <a:t>; su principal aplicación se relaciona de un modo especial con </a:t>
            </a:r>
            <a:r>
              <a:rPr lang="es-ES" sz="2800" dirty="0" smtClean="0"/>
              <a:t>las </a:t>
            </a:r>
            <a:r>
              <a:rPr lang="es-ES" sz="2800" b="1" dirty="0" smtClean="0"/>
              <a:t>matemáticas </a:t>
            </a:r>
            <a:r>
              <a:rPr lang="es-ES" sz="2800" b="1" dirty="0"/>
              <a:t>puras</a:t>
            </a:r>
            <a:r>
              <a:rPr lang="es-ES" sz="2800" dirty="0"/>
              <a:t>.</a:t>
            </a:r>
          </a:p>
          <a:p>
            <a:pPr algn="just"/>
            <a:r>
              <a:rPr lang="es-ES" sz="2800" dirty="0"/>
              <a:t>El método de inducción-deducción se utiliza con los hechos </a:t>
            </a:r>
            <a:r>
              <a:rPr lang="es-ES" sz="2800" dirty="0" smtClean="0"/>
              <a:t>particulares, siendo </a:t>
            </a:r>
            <a:r>
              <a:rPr lang="es-ES" sz="2800" dirty="0"/>
              <a:t>deductivo en un sentido, de lo general a lo particular, e inductivo </a:t>
            </a:r>
            <a:r>
              <a:rPr lang="es-ES" sz="2800" dirty="0" smtClean="0"/>
              <a:t>en sentido </a:t>
            </a:r>
            <a:r>
              <a:rPr lang="es-ES" sz="2800" dirty="0"/>
              <a:t>contrario, de lo particular a lo general</a:t>
            </a:r>
            <a:r>
              <a:rPr lang="es-ES" sz="2800" dirty="0" smtClean="0"/>
              <a:t>.</a:t>
            </a:r>
          </a:p>
          <a:p>
            <a:pPr algn="just"/>
            <a:r>
              <a:rPr lang="es-ES_tradnl" altLang="es-ES" sz="2800" dirty="0"/>
              <a:t>La inducción y deducción son dos métodos  de conocimiento que no son incompatibles sino complementarios.</a:t>
            </a:r>
          </a:p>
          <a:p>
            <a:pPr marL="0" indent="0" algn="just">
              <a:buNone/>
            </a:pPr>
            <a:endParaRPr lang="es-ES" sz="2800" dirty="0"/>
          </a:p>
        </p:txBody>
      </p:sp>
      <p:sp>
        <p:nvSpPr>
          <p:cNvPr id="4" name="CuadroTexto 3"/>
          <p:cNvSpPr txBox="1"/>
          <p:nvPr/>
        </p:nvSpPr>
        <p:spPr>
          <a:xfrm>
            <a:off x="9385300" y="6488668"/>
            <a:ext cx="3149600" cy="369332"/>
          </a:xfrm>
          <a:prstGeom prst="rect">
            <a:avLst/>
          </a:prstGeom>
          <a:noFill/>
        </p:spPr>
        <p:txBody>
          <a:bodyPr wrap="square" rtlCol="0">
            <a:spAutoFit/>
          </a:bodyPr>
          <a:lstStyle/>
          <a:p>
            <a:r>
              <a:rPr lang="es-ES" dirty="0" smtClean="0"/>
              <a:t>(Méndez &amp; Vélez, 2001)</a:t>
            </a:r>
            <a:endParaRPr lang="es-ES" dirty="0"/>
          </a:p>
        </p:txBody>
      </p:sp>
    </p:spTree>
    <p:extLst>
      <p:ext uri="{BB962C8B-B14F-4D97-AF65-F5344CB8AC3E}">
        <p14:creationId xmlns:p14="http://schemas.microsoft.com/office/powerpoint/2010/main" val="17493404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3-Método </a:t>
            </a:r>
            <a:r>
              <a:rPr lang="es-ES" b="1" dirty="0"/>
              <a:t>de inducción-deducción</a:t>
            </a:r>
            <a:endParaRPr lang="es-ES" dirty="0"/>
          </a:p>
        </p:txBody>
      </p:sp>
      <p:sp>
        <p:nvSpPr>
          <p:cNvPr id="3" name="Marcador de contenido 2"/>
          <p:cNvSpPr>
            <a:spLocks noGrp="1"/>
          </p:cNvSpPr>
          <p:nvPr>
            <p:ph idx="1"/>
          </p:nvPr>
        </p:nvSpPr>
        <p:spPr>
          <a:xfrm>
            <a:off x="677334" y="1830389"/>
            <a:ext cx="9348409" cy="3880773"/>
          </a:xfrm>
        </p:spPr>
        <p:txBody>
          <a:bodyPr>
            <a:normAutofit fontScale="92500" lnSpcReduction="10000"/>
          </a:bodyPr>
          <a:lstStyle/>
          <a:p>
            <a:pPr algn="just"/>
            <a:r>
              <a:rPr lang="es-ES" sz="3200" b="1" dirty="0">
                <a:solidFill>
                  <a:srgbClr val="FF0000"/>
                </a:solidFill>
              </a:rPr>
              <a:t>Método inductivo</a:t>
            </a:r>
          </a:p>
          <a:p>
            <a:pPr algn="just"/>
            <a:r>
              <a:rPr lang="es-ES" sz="3200" dirty="0"/>
              <a:t>Del latín </a:t>
            </a:r>
            <a:r>
              <a:rPr lang="es-ES" sz="3200" i="1" dirty="0" err="1"/>
              <a:t>inductio</a:t>
            </a:r>
            <a:r>
              <a:rPr lang="es-ES" sz="3200" i="1" dirty="0"/>
              <a:t>, </a:t>
            </a:r>
            <a:r>
              <a:rPr lang="es-ES" sz="3200" dirty="0"/>
              <a:t>de </a:t>
            </a:r>
            <a:r>
              <a:rPr lang="es-ES" sz="3200" i="1" dirty="0"/>
              <a:t>in: </a:t>
            </a:r>
            <a:r>
              <a:rPr lang="es-ES" sz="3200" dirty="0"/>
              <a:t>en, y de </a:t>
            </a:r>
            <a:r>
              <a:rPr lang="es-ES" sz="3200" i="1" dirty="0" err="1"/>
              <a:t>ducere</a:t>
            </a:r>
            <a:r>
              <a:rPr lang="es-ES" sz="3200" i="1" dirty="0"/>
              <a:t>: </a:t>
            </a:r>
            <a:r>
              <a:rPr lang="es-ES" sz="3200" dirty="0"/>
              <a:t>conducir. Acción de inducir. Modo de razonar que consiste en sacar de los hechos particulares una conclusión general</a:t>
            </a:r>
          </a:p>
          <a:p>
            <a:pPr algn="just"/>
            <a:r>
              <a:rPr lang="es-ES" sz="3200" dirty="0" smtClean="0"/>
              <a:t>Inducción</a:t>
            </a:r>
            <a:r>
              <a:rPr lang="es-ES" sz="3200" dirty="0"/>
              <a:t>: es un razonamiento que analiza una porción de un todo; parte de </a:t>
            </a:r>
            <a:r>
              <a:rPr lang="es-ES" sz="3200" dirty="0" smtClean="0"/>
              <a:t>lo particular </a:t>
            </a:r>
            <a:r>
              <a:rPr lang="es-ES" sz="3200" dirty="0"/>
              <a:t>a lo general. Va de lo individual a lo universal</a:t>
            </a:r>
            <a:r>
              <a:rPr lang="es-ES" sz="3200" dirty="0" smtClean="0"/>
              <a:t>.</a:t>
            </a:r>
            <a:endParaRPr lang="es-ES" sz="3200" dirty="0"/>
          </a:p>
        </p:txBody>
      </p:sp>
      <p:sp>
        <p:nvSpPr>
          <p:cNvPr id="4" name="CuadroTexto 3"/>
          <p:cNvSpPr txBox="1"/>
          <p:nvPr/>
        </p:nvSpPr>
        <p:spPr>
          <a:xfrm>
            <a:off x="9372600" y="6488668"/>
            <a:ext cx="3149600" cy="369332"/>
          </a:xfrm>
          <a:prstGeom prst="rect">
            <a:avLst/>
          </a:prstGeom>
          <a:noFill/>
        </p:spPr>
        <p:txBody>
          <a:bodyPr wrap="square" rtlCol="0">
            <a:spAutoFit/>
          </a:bodyPr>
          <a:lstStyle/>
          <a:p>
            <a:r>
              <a:rPr lang="es-ES" dirty="0" smtClean="0"/>
              <a:t>(Méndez &amp; Vélez, 2001)</a:t>
            </a:r>
            <a:endParaRPr lang="es-ES" dirty="0"/>
          </a:p>
        </p:txBody>
      </p:sp>
    </p:spTree>
    <p:extLst>
      <p:ext uri="{BB962C8B-B14F-4D97-AF65-F5344CB8AC3E}">
        <p14:creationId xmlns:p14="http://schemas.microsoft.com/office/powerpoint/2010/main" val="26554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INTRODUCCIÓN </a:t>
            </a:r>
            <a:endParaRPr lang="es-ES" dirty="0"/>
          </a:p>
        </p:txBody>
      </p:sp>
      <p:sp>
        <p:nvSpPr>
          <p:cNvPr id="3" name="Marcador de contenido 2"/>
          <p:cNvSpPr>
            <a:spLocks noGrp="1"/>
          </p:cNvSpPr>
          <p:nvPr>
            <p:ph idx="1"/>
          </p:nvPr>
        </p:nvSpPr>
        <p:spPr>
          <a:xfrm>
            <a:off x="575734" y="1512889"/>
            <a:ext cx="10117666" cy="3880773"/>
          </a:xfrm>
        </p:spPr>
        <p:txBody>
          <a:bodyPr>
            <a:noAutofit/>
          </a:bodyPr>
          <a:lstStyle/>
          <a:p>
            <a:pPr algn="just"/>
            <a:r>
              <a:rPr lang="es-CO" sz="3200" dirty="0"/>
              <a:t>En este apartado se describe de manera organizada y precisa</a:t>
            </a:r>
            <a:r>
              <a:rPr lang="es-CO" sz="3200" dirty="0">
                <a:solidFill>
                  <a:srgbClr val="FF0000"/>
                </a:solidFill>
              </a:rPr>
              <a:t> cómo </a:t>
            </a:r>
            <a:r>
              <a:rPr lang="es-CO" sz="3200" dirty="0"/>
              <a:t>se alcanzarán los objetivos propuestos y se obtendrá, con ello, una solución adecuada a la pregunta de investigación. Se especifica qué tipos de métodos de investigación se seguirán en las  diferentes fases. </a:t>
            </a:r>
            <a:endParaRPr lang="es-ES" sz="3200" dirty="0"/>
          </a:p>
        </p:txBody>
      </p:sp>
    </p:spTree>
    <p:extLst>
      <p:ext uri="{BB962C8B-B14F-4D97-AF65-F5344CB8AC3E}">
        <p14:creationId xmlns:p14="http://schemas.microsoft.com/office/powerpoint/2010/main" val="2194541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3-Método de inducción-deducción</a:t>
            </a:r>
            <a:endParaRPr lang="es-CO" dirty="0"/>
          </a:p>
        </p:txBody>
      </p:sp>
      <p:sp>
        <p:nvSpPr>
          <p:cNvPr id="3" name="Marcador de contenido 2"/>
          <p:cNvSpPr>
            <a:spLocks noGrp="1"/>
          </p:cNvSpPr>
          <p:nvPr>
            <p:ph idx="1"/>
          </p:nvPr>
        </p:nvSpPr>
        <p:spPr>
          <a:xfrm>
            <a:off x="677334" y="1930400"/>
            <a:ext cx="8596668" cy="3880773"/>
          </a:xfrm>
        </p:spPr>
        <p:txBody>
          <a:bodyPr/>
          <a:lstStyle/>
          <a:p>
            <a:pPr algn="just"/>
            <a:r>
              <a:rPr lang="es-ES" b="1" dirty="0">
                <a:solidFill>
                  <a:srgbClr val="FF0000"/>
                </a:solidFill>
              </a:rPr>
              <a:t>Método inductivo</a:t>
            </a:r>
          </a:p>
        </p:txBody>
      </p:sp>
      <p:pic>
        <p:nvPicPr>
          <p:cNvPr id="2050" name="Picture 2" descr="https://www.lifeder.com/wp-content/uploads/2019/10/inducir-life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933" y="2556655"/>
            <a:ext cx="5800608" cy="3259027"/>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0332174" y="6377189"/>
            <a:ext cx="1671420" cy="369332"/>
          </a:xfrm>
          <a:prstGeom prst="rect">
            <a:avLst/>
          </a:prstGeom>
        </p:spPr>
        <p:txBody>
          <a:bodyPr wrap="none">
            <a:spAutoFit/>
          </a:bodyPr>
          <a:lstStyle/>
          <a:p>
            <a:r>
              <a:rPr lang="es-CO" dirty="0" smtClean="0"/>
              <a:t>(Kothari,2004)</a:t>
            </a:r>
            <a:endParaRPr lang="es-CO" dirty="0"/>
          </a:p>
        </p:txBody>
      </p:sp>
    </p:spTree>
    <p:extLst>
      <p:ext uri="{BB962C8B-B14F-4D97-AF65-F5344CB8AC3E}">
        <p14:creationId xmlns:p14="http://schemas.microsoft.com/office/powerpoint/2010/main" val="13231073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827088" y="1625600"/>
            <a:ext cx="8875712" cy="4575175"/>
          </a:xfrm>
        </p:spPr>
        <p:txBody>
          <a:bodyPr>
            <a:noAutofit/>
          </a:bodyPr>
          <a:lstStyle/>
          <a:p>
            <a:pPr>
              <a:lnSpc>
                <a:spcPct val="90000"/>
              </a:lnSpc>
            </a:pPr>
            <a:r>
              <a:rPr lang="es-ES" sz="3200" b="1" dirty="0">
                <a:solidFill>
                  <a:srgbClr val="FF0000"/>
                </a:solidFill>
              </a:rPr>
              <a:t>Método </a:t>
            </a:r>
            <a:r>
              <a:rPr lang="es-ES" sz="3200" b="1" dirty="0" smtClean="0">
                <a:solidFill>
                  <a:srgbClr val="FF0000"/>
                </a:solidFill>
              </a:rPr>
              <a:t>deductivo</a:t>
            </a:r>
            <a:endParaRPr lang="es-ES_tradnl" altLang="es-ES" sz="3200" dirty="0" smtClean="0">
              <a:solidFill>
                <a:srgbClr val="FF0000"/>
              </a:solidFill>
            </a:endParaRPr>
          </a:p>
          <a:p>
            <a:pPr algn="just">
              <a:lnSpc>
                <a:spcPct val="90000"/>
              </a:lnSpc>
            </a:pPr>
            <a:r>
              <a:rPr lang="es-ES" sz="3200" dirty="0"/>
              <a:t>Del latín </a:t>
            </a:r>
            <a:r>
              <a:rPr lang="es-ES" sz="3200" i="1" dirty="0" err="1"/>
              <a:t>deducere</a:t>
            </a:r>
            <a:r>
              <a:rPr lang="es-ES" sz="3200" dirty="0"/>
              <a:t>. Sacar consecuencias (Concluir)</a:t>
            </a:r>
            <a:endParaRPr lang="es-ES_tradnl" altLang="es-ES" sz="3200" dirty="0" smtClean="0"/>
          </a:p>
          <a:p>
            <a:pPr algn="just">
              <a:lnSpc>
                <a:spcPct val="90000"/>
              </a:lnSpc>
            </a:pPr>
            <a:r>
              <a:rPr lang="es-ES_tradnl" altLang="es-ES" sz="3200" dirty="0" smtClean="0"/>
              <a:t>El </a:t>
            </a:r>
            <a:r>
              <a:rPr lang="es-ES_tradnl" altLang="es-ES" sz="3200" dirty="0"/>
              <a:t>conocimiento  deductivo permite que las verdades particulares contenidas en las verdades universales se vuelvan explicitas, esto es que a partir de situaciones generales  se llegue a identificar explicaciones  particulares contenidas explícitamente en la situación general.</a:t>
            </a:r>
          </a:p>
          <a:p>
            <a:pPr eaLnBrk="1" hangingPunct="1">
              <a:lnSpc>
                <a:spcPct val="90000"/>
              </a:lnSpc>
            </a:pPr>
            <a:endParaRPr lang="es-CL" altLang="es-ES" sz="3200" dirty="0">
              <a:latin typeface="Times New Roman" panose="02020603050405020304" pitchFamily="18" charset="0"/>
            </a:endParaRPr>
          </a:p>
        </p:txBody>
      </p:sp>
      <p:sp>
        <p:nvSpPr>
          <p:cNvPr id="6" name="Título 1"/>
          <p:cNvSpPr>
            <a:spLocks noGrp="1"/>
          </p:cNvSpPr>
          <p:nvPr>
            <p:ph type="title"/>
          </p:nvPr>
        </p:nvSpPr>
        <p:spPr>
          <a:xfrm>
            <a:off x="677334" y="609600"/>
            <a:ext cx="8596668" cy="1320800"/>
          </a:xfrm>
        </p:spPr>
        <p:txBody>
          <a:bodyPr/>
          <a:lstStyle/>
          <a:p>
            <a:r>
              <a:rPr lang="es-ES" b="1" dirty="0" smtClean="0"/>
              <a:t>3-Método de inducción-deducción</a:t>
            </a:r>
            <a:endParaRPr lang="es-ES" dirty="0"/>
          </a:p>
        </p:txBody>
      </p:sp>
      <p:sp>
        <p:nvSpPr>
          <p:cNvPr id="5" name="CuadroTexto 4"/>
          <p:cNvSpPr txBox="1"/>
          <p:nvPr/>
        </p:nvSpPr>
        <p:spPr>
          <a:xfrm>
            <a:off x="9372600" y="6488668"/>
            <a:ext cx="3149600" cy="369332"/>
          </a:xfrm>
          <a:prstGeom prst="rect">
            <a:avLst/>
          </a:prstGeom>
          <a:noFill/>
        </p:spPr>
        <p:txBody>
          <a:bodyPr wrap="square" rtlCol="0">
            <a:spAutoFit/>
          </a:bodyPr>
          <a:lstStyle/>
          <a:p>
            <a:r>
              <a:rPr lang="es-ES" dirty="0" smtClean="0"/>
              <a:t>(Méndez &amp; Vélez, 2001)</a:t>
            </a:r>
            <a:endParaRPr lang="es-ES" dirty="0"/>
          </a:p>
        </p:txBody>
      </p:sp>
    </p:spTree>
    <p:extLst>
      <p:ext uri="{BB962C8B-B14F-4D97-AF65-F5344CB8AC3E}">
        <p14:creationId xmlns:p14="http://schemas.microsoft.com/office/powerpoint/2010/main" val="2746429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ww.lifeder.com/wp-content/uploads/2017/05/ejemplos-de-m%C3%A9todo-deductivo-lifeder-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6131" y="2643064"/>
            <a:ext cx="5334000" cy="3000375"/>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021134" y="2301432"/>
            <a:ext cx="2113079" cy="341632"/>
          </a:xfrm>
          <a:prstGeom prst="rect">
            <a:avLst/>
          </a:prstGeom>
        </p:spPr>
        <p:txBody>
          <a:bodyPr wrap="none">
            <a:spAutoFit/>
          </a:bodyPr>
          <a:lstStyle/>
          <a:p>
            <a:pPr>
              <a:lnSpc>
                <a:spcPct val="90000"/>
              </a:lnSpc>
            </a:pPr>
            <a:r>
              <a:rPr lang="es-ES" b="1" dirty="0">
                <a:solidFill>
                  <a:srgbClr val="FF0000"/>
                </a:solidFill>
              </a:rPr>
              <a:t>Método deductivo</a:t>
            </a:r>
            <a:endParaRPr lang="es-ES_tradnl" altLang="es-ES" dirty="0">
              <a:solidFill>
                <a:srgbClr val="FF0000"/>
              </a:solidFill>
            </a:endParaRPr>
          </a:p>
        </p:txBody>
      </p:sp>
      <p:sp>
        <p:nvSpPr>
          <p:cNvPr id="6" name="Título 1"/>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b="1" smtClean="0"/>
              <a:t>3-Método de inducción-deducción</a:t>
            </a:r>
            <a:endParaRPr lang="es-ES" dirty="0"/>
          </a:p>
        </p:txBody>
      </p:sp>
      <p:sp>
        <p:nvSpPr>
          <p:cNvPr id="5" name="Rectángulo 4"/>
          <p:cNvSpPr/>
          <p:nvPr/>
        </p:nvSpPr>
        <p:spPr>
          <a:xfrm>
            <a:off x="10357932" y="6488668"/>
            <a:ext cx="1671420" cy="369332"/>
          </a:xfrm>
          <a:prstGeom prst="rect">
            <a:avLst/>
          </a:prstGeom>
        </p:spPr>
        <p:txBody>
          <a:bodyPr wrap="none">
            <a:spAutoFit/>
          </a:bodyPr>
          <a:lstStyle/>
          <a:p>
            <a:r>
              <a:rPr lang="es-CO" dirty="0" smtClean="0"/>
              <a:t>(Kothari,2004)</a:t>
            </a:r>
            <a:endParaRPr lang="es-CO" dirty="0"/>
          </a:p>
        </p:txBody>
      </p:sp>
    </p:spTree>
    <p:extLst>
      <p:ext uri="{BB962C8B-B14F-4D97-AF65-F5344CB8AC3E}">
        <p14:creationId xmlns:p14="http://schemas.microsoft.com/office/powerpoint/2010/main" val="4068341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6034" y="306271"/>
            <a:ext cx="8596668" cy="1320800"/>
          </a:xfrm>
        </p:spPr>
        <p:txBody>
          <a:bodyPr/>
          <a:lstStyle/>
          <a:p>
            <a:r>
              <a:rPr lang="es-ES" b="1" dirty="0" smtClean="0"/>
              <a:t>3-Método </a:t>
            </a:r>
            <a:r>
              <a:rPr lang="es-ES" b="1" dirty="0"/>
              <a:t>de inducción-deducción</a:t>
            </a:r>
            <a:endParaRPr lang="es-ES" dirty="0"/>
          </a:p>
        </p:txBody>
      </p:sp>
      <p:sp>
        <p:nvSpPr>
          <p:cNvPr id="3" name="Marcador de contenido 2"/>
          <p:cNvSpPr>
            <a:spLocks noGrp="1"/>
          </p:cNvSpPr>
          <p:nvPr>
            <p:ph idx="1"/>
          </p:nvPr>
        </p:nvSpPr>
        <p:spPr>
          <a:xfrm>
            <a:off x="740834" y="1182689"/>
            <a:ext cx="9596966" cy="3880773"/>
          </a:xfrm>
        </p:spPr>
        <p:txBody>
          <a:bodyPr>
            <a:noAutofit/>
          </a:bodyPr>
          <a:lstStyle/>
          <a:p>
            <a:pPr algn="just"/>
            <a:r>
              <a:rPr lang="es-ES" sz="2200" dirty="0" smtClean="0">
                <a:solidFill>
                  <a:srgbClr val="FF0000"/>
                </a:solidFill>
              </a:rPr>
              <a:t>REGLAS</a:t>
            </a:r>
          </a:p>
          <a:p>
            <a:pPr algn="just"/>
            <a:r>
              <a:rPr lang="es-ES" sz="2200" dirty="0" smtClean="0"/>
              <a:t>Observar </a:t>
            </a:r>
            <a:r>
              <a:rPr lang="es-ES" sz="2200" dirty="0"/>
              <a:t>cómo ciertos fenómenos están asociados y por </a:t>
            </a:r>
            <a:r>
              <a:rPr lang="es-ES" sz="2200" dirty="0" smtClean="0"/>
              <a:t>inducción intentar </a:t>
            </a:r>
            <a:r>
              <a:rPr lang="es-ES" sz="2200" dirty="0"/>
              <a:t>descubrir la ley o los principios que permiten dicha asociación.</a:t>
            </a:r>
          </a:p>
          <a:p>
            <a:pPr algn="just"/>
            <a:r>
              <a:rPr lang="es-ES" sz="2200" dirty="0" smtClean="0"/>
              <a:t>A </a:t>
            </a:r>
            <a:r>
              <a:rPr lang="es-ES" sz="2200" dirty="0"/>
              <a:t>partir de la ley anterior, inducir una teoría más abstracta que </a:t>
            </a:r>
            <a:r>
              <a:rPr lang="es-ES" sz="2200" dirty="0" smtClean="0"/>
              <a:t>sea aplicable </a:t>
            </a:r>
            <a:r>
              <a:rPr lang="es-ES" sz="2200" dirty="0"/>
              <a:t>a fenómenos distintos de los que se partió.</a:t>
            </a:r>
          </a:p>
          <a:p>
            <a:pPr algn="just"/>
            <a:r>
              <a:rPr lang="es-ES" sz="2200" dirty="0" smtClean="0"/>
              <a:t>Deducir </a:t>
            </a:r>
            <a:r>
              <a:rPr lang="es-ES" sz="2200" dirty="0"/>
              <a:t>las consecuencias de la teoría con respecto a esos </a:t>
            </a:r>
            <a:r>
              <a:rPr lang="es-ES" sz="2200" dirty="0" smtClean="0"/>
              <a:t>nuevos fenómenos</a:t>
            </a:r>
            <a:r>
              <a:rPr lang="es-ES" sz="2200" dirty="0"/>
              <a:t>.</a:t>
            </a:r>
          </a:p>
          <a:p>
            <a:pPr algn="just"/>
            <a:r>
              <a:rPr lang="es-ES" sz="2200" dirty="0" smtClean="0"/>
              <a:t>Efectuar </a:t>
            </a:r>
            <a:r>
              <a:rPr lang="es-ES" sz="2200" dirty="0"/>
              <a:t>observaciones o experimentos para ver si las </a:t>
            </a:r>
            <a:r>
              <a:rPr lang="es-ES" sz="2200" dirty="0" smtClean="0"/>
              <a:t>consecuencias son </a:t>
            </a:r>
            <a:r>
              <a:rPr lang="es-ES" sz="2200" dirty="0"/>
              <a:t>verificadas por los hechos.</a:t>
            </a:r>
          </a:p>
          <a:p>
            <a:pPr algn="just"/>
            <a:r>
              <a:rPr lang="es-ES" sz="2200" dirty="0" smtClean="0"/>
              <a:t>Dicho </a:t>
            </a:r>
            <a:r>
              <a:rPr lang="es-ES" sz="2200" dirty="0"/>
              <a:t>método considera que entre mayor sea el número </a:t>
            </a:r>
            <a:r>
              <a:rPr lang="es-ES" sz="2200" dirty="0" smtClean="0"/>
              <a:t>de experimentos </a:t>
            </a:r>
            <a:r>
              <a:rPr lang="es-ES" sz="2200" dirty="0"/>
              <a:t>realizados, mayores serán las probabilidades de que </a:t>
            </a:r>
            <a:r>
              <a:rPr lang="es-ES" sz="2200" dirty="0" smtClean="0"/>
              <a:t>las leyes </a:t>
            </a:r>
            <a:r>
              <a:rPr lang="es-ES" sz="2200" dirty="0"/>
              <a:t>resulten verídicas.</a:t>
            </a:r>
          </a:p>
        </p:txBody>
      </p:sp>
      <p:sp>
        <p:nvSpPr>
          <p:cNvPr id="4" name="CuadroTexto 3"/>
          <p:cNvSpPr txBox="1"/>
          <p:nvPr/>
        </p:nvSpPr>
        <p:spPr>
          <a:xfrm>
            <a:off x="9347200" y="6488668"/>
            <a:ext cx="3149600" cy="369332"/>
          </a:xfrm>
          <a:prstGeom prst="rect">
            <a:avLst/>
          </a:prstGeom>
          <a:noFill/>
        </p:spPr>
        <p:txBody>
          <a:bodyPr wrap="square" rtlCol="0">
            <a:spAutoFit/>
          </a:bodyPr>
          <a:lstStyle/>
          <a:p>
            <a:r>
              <a:rPr lang="es-ES" dirty="0" smtClean="0"/>
              <a:t>(Méndez &amp; Vélez, 2001)</a:t>
            </a:r>
            <a:endParaRPr lang="es-ES" dirty="0"/>
          </a:p>
        </p:txBody>
      </p:sp>
    </p:spTree>
    <p:extLst>
      <p:ext uri="{BB962C8B-B14F-4D97-AF65-F5344CB8AC3E}">
        <p14:creationId xmlns:p14="http://schemas.microsoft.com/office/powerpoint/2010/main" val="1405647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15434" y="215900"/>
            <a:ext cx="8596668" cy="1320800"/>
          </a:xfrm>
        </p:spPr>
        <p:txBody>
          <a:bodyPr>
            <a:normAutofit/>
          </a:bodyPr>
          <a:lstStyle/>
          <a:p>
            <a:pPr>
              <a:lnSpc>
                <a:spcPct val="80000"/>
              </a:lnSpc>
            </a:pPr>
            <a:r>
              <a:rPr lang="es-ES" b="1" dirty="0" smtClean="0"/>
              <a:t>4-Método </a:t>
            </a:r>
            <a:r>
              <a:rPr lang="es-ES" b="1" dirty="0"/>
              <a:t>de análisis-síntesis</a:t>
            </a:r>
            <a:endParaRPr lang="es-ES" altLang="es-ES" dirty="0">
              <a:latin typeface="Times New Roman" panose="02020603050405020304" pitchFamily="18" charset="0"/>
            </a:endParaRPr>
          </a:p>
        </p:txBody>
      </p:sp>
      <p:sp>
        <p:nvSpPr>
          <p:cNvPr id="17411" name="Rectangle 3"/>
          <p:cNvSpPr>
            <a:spLocks noGrp="1" noChangeArrowheads="1"/>
          </p:cNvSpPr>
          <p:nvPr>
            <p:ph type="body" idx="1"/>
          </p:nvPr>
        </p:nvSpPr>
        <p:spPr>
          <a:xfrm>
            <a:off x="1079500" y="1536700"/>
            <a:ext cx="8610600" cy="3149600"/>
          </a:xfrm>
        </p:spPr>
        <p:txBody>
          <a:bodyPr>
            <a:noAutofit/>
          </a:bodyPr>
          <a:lstStyle/>
          <a:p>
            <a:pPr algn="just"/>
            <a:r>
              <a:rPr lang="es-ES" sz="3200" dirty="0"/>
              <a:t>Es un método que consiste en la separación de las partes de un todo </a:t>
            </a:r>
            <a:r>
              <a:rPr lang="es-ES" sz="3200" dirty="0" smtClean="0"/>
              <a:t>para estudiarlas </a:t>
            </a:r>
            <a:r>
              <a:rPr lang="es-ES" sz="3200" dirty="0"/>
              <a:t>en forma individual (Análisis), y la reunión racional de </a:t>
            </a:r>
            <a:r>
              <a:rPr lang="es-ES" sz="3200" dirty="0" smtClean="0"/>
              <a:t>elementos dispersos </a:t>
            </a:r>
            <a:r>
              <a:rPr lang="es-ES" sz="3200" dirty="0"/>
              <a:t>para estudiarlos en su totalidad. (Síntesis)</a:t>
            </a:r>
            <a:endParaRPr lang="es-ES" altLang="es-ES" sz="3200" dirty="0">
              <a:latin typeface="Times New Roman" panose="02020603050405020304" pitchFamily="18" charset="0"/>
            </a:endParaRPr>
          </a:p>
        </p:txBody>
      </p:sp>
      <p:sp>
        <p:nvSpPr>
          <p:cNvPr id="4" name="CuadroTexto 3"/>
          <p:cNvSpPr txBox="1"/>
          <p:nvPr/>
        </p:nvSpPr>
        <p:spPr>
          <a:xfrm>
            <a:off x="9312102" y="6488668"/>
            <a:ext cx="3149600" cy="369332"/>
          </a:xfrm>
          <a:prstGeom prst="rect">
            <a:avLst/>
          </a:prstGeom>
          <a:noFill/>
        </p:spPr>
        <p:txBody>
          <a:bodyPr wrap="square" rtlCol="0">
            <a:spAutoFit/>
          </a:bodyPr>
          <a:lstStyle/>
          <a:p>
            <a:r>
              <a:rPr lang="es-ES" dirty="0" smtClean="0"/>
              <a:t>(Méndez &amp; Vélez, 2001)</a:t>
            </a:r>
            <a:endParaRPr lang="es-ES" dirty="0"/>
          </a:p>
        </p:txBody>
      </p:sp>
    </p:spTree>
    <p:extLst>
      <p:ext uri="{BB962C8B-B14F-4D97-AF65-F5344CB8AC3E}">
        <p14:creationId xmlns:p14="http://schemas.microsoft.com/office/powerpoint/2010/main" val="35113980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5484" y="1169989"/>
            <a:ext cx="9728815" cy="3880773"/>
          </a:xfrm>
        </p:spPr>
        <p:txBody>
          <a:bodyPr>
            <a:noAutofit/>
          </a:bodyPr>
          <a:lstStyle/>
          <a:p>
            <a:pPr algn="just"/>
            <a:r>
              <a:rPr lang="es-ES" sz="2400" b="1" dirty="0" smtClean="0">
                <a:solidFill>
                  <a:srgbClr val="FF0000"/>
                </a:solidFill>
              </a:rPr>
              <a:t>ANÁLISIS</a:t>
            </a:r>
          </a:p>
          <a:p>
            <a:pPr algn="just"/>
            <a:r>
              <a:rPr lang="es-ES" sz="2400" dirty="0" smtClean="0"/>
              <a:t>Del </a:t>
            </a:r>
            <a:r>
              <a:rPr lang="es-ES" sz="2400" dirty="0"/>
              <a:t>griego </a:t>
            </a:r>
            <a:r>
              <a:rPr lang="es-ES" sz="2400" i="1" dirty="0"/>
              <a:t>analizas</a:t>
            </a:r>
            <a:r>
              <a:rPr lang="es-ES" sz="2400" dirty="0"/>
              <a:t>: descomposición, fragmentación de un cuerpo en </a:t>
            </a:r>
            <a:r>
              <a:rPr lang="es-ES" sz="2400" dirty="0" smtClean="0"/>
              <a:t>sus principios </a:t>
            </a:r>
            <a:r>
              <a:rPr lang="es-ES" sz="2400" dirty="0"/>
              <a:t>constitutivos. Método que va de lo compuesto a lo simple.</a:t>
            </a:r>
          </a:p>
          <a:p>
            <a:pPr algn="just"/>
            <a:r>
              <a:rPr lang="es-ES" sz="2400" dirty="0"/>
              <a:t>Proceso cognoscitivo por medio del cual una realidad es descompuesta </a:t>
            </a:r>
            <a:r>
              <a:rPr lang="es-ES" sz="2400" dirty="0" smtClean="0"/>
              <a:t>en partes </a:t>
            </a:r>
            <a:r>
              <a:rPr lang="es-ES" sz="2400" dirty="0"/>
              <a:t>para su mejor comprensión.</a:t>
            </a:r>
          </a:p>
          <a:p>
            <a:pPr algn="just"/>
            <a:r>
              <a:rPr lang="es-ES" sz="2400" dirty="0"/>
              <a:t>Separación de un todo en sus partes constitutivas con el propósito de </a:t>
            </a:r>
            <a:r>
              <a:rPr lang="es-ES" sz="2400" dirty="0" smtClean="0"/>
              <a:t>estudiar éstas </a:t>
            </a:r>
            <a:r>
              <a:rPr lang="es-ES" sz="2400" dirty="0"/>
              <a:t>por separado, así como las relaciones que las unen</a:t>
            </a:r>
            <a:r>
              <a:rPr lang="es-ES" sz="2400" dirty="0" smtClean="0"/>
              <a:t>.</a:t>
            </a:r>
            <a:r>
              <a:rPr lang="es-ES_tradnl" altLang="es-ES" sz="2400" dirty="0"/>
              <a:t> De esta manera  se establece la relación  causa –efecto entre los elementos que componen el objeto de investigación.</a:t>
            </a:r>
            <a:endParaRPr lang="es-ES" altLang="es-ES" sz="2400" dirty="0"/>
          </a:p>
          <a:p>
            <a:endParaRPr lang="es-ES" sz="2400" dirty="0"/>
          </a:p>
        </p:txBody>
      </p:sp>
      <p:sp>
        <p:nvSpPr>
          <p:cNvPr id="4" name="Rectangle 2"/>
          <p:cNvSpPr txBox="1">
            <a:spLocks noChangeArrowheads="1"/>
          </p:cNvSpPr>
          <p:nvPr/>
        </p:nvSpPr>
        <p:spPr>
          <a:xfrm>
            <a:off x="715434" y="2159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80000"/>
              </a:lnSpc>
            </a:pPr>
            <a:r>
              <a:rPr lang="es-ES" b="1" dirty="0" smtClean="0"/>
              <a:t>4-Método de análisis-síntesis</a:t>
            </a:r>
            <a:endParaRPr lang="es-ES" altLang="es-ES" dirty="0">
              <a:latin typeface="Times New Roman" panose="02020603050405020304" pitchFamily="18" charset="0"/>
            </a:endParaRPr>
          </a:p>
        </p:txBody>
      </p:sp>
    </p:spTree>
    <p:extLst>
      <p:ext uri="{BB962C8B-B14F-4D97-AF65-F5344CB8AC3E}">
        <p14:creationId xmlns:p14="http://schemas.microsoft.com/office/powerpoint/2010/main" val="10159646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5434" y="1536700"/>
            <a:ext cx="8596668" cy="3880773"/>
          </a:xfrm>
        </p:spPr>
        <p:txBody>
          <a:bodyPr>
            <a:noAutofit/>
          </a:bodyPr>
          <a:lstStyle/>
          <a:p>
            <a:pPr algn="just"/>
            <a:r>
              <a:rPr lang="es-ES" sz="2400" dirty="0" smtClean="0">
                <a:solidFill>
                  <a:srgbClr val="FF0000"/>
                </a:solidFill>
              </a:rPr>
              <a:t>SÍNTESIS</a:t>
            </a:r>
          </a:p>
          <a:p>
            <a:pPr algn="just"/>
            <a:r>
              <a:rPr lang="es-ES" sz="2400" dirty="0" smtClean="0"/>
              <a:t>Del </a:t>
            </a:r>
            <a:r>
              <a:rPr lang="es-ES" sz="2400" dirty="0"/>
              <a:t>griego síntesis: método que procede de lo simple a lo compuesto, de </a:t>
            </a:r>
            <a:r>
              <a:rPr lang="es-ES" sz="2400" dirty="0" smtClean="0"/>
              <a:t>las partes </a:t>
            </a:r>
            <a:r>
              <a:rPr lang="es-ES" sz="2400" dirty="0"/>
              <a:t>al todo, de la causa a los efectos, del principio a las consecuencias.</a:t>
            </a:r>
          </a:p>
          <a:p>
            <a:pPr algn="just"/>
            <a:r>
              <a:rPr lang="es-ES" sz="2400" dirty="0"/>
              <a:t>Composición de un todo por la reunión de sus partes.</a:t>
            </a:r>
          </a:p>
          <a:p>
            <a:pPr algn="just"/>
            <a:r>
              <a:rPr lang="es-ES" sz="2400" dirty="0"/>
              <a:t>Reunión de las partes o elementos para analizar, dentro de un todo, </a:t>
            </a:r>
            <a:r>
              <a:rPr lang="es-ES" sz="2400" dirty="0" smtClean="0"/>
              <a:t>su naturaleza </a:t>
            </a:r>
            <a:r>
              <a:rPr lang="es-ES" sz="2400" dirty="0"/>
              <a:t>y comportamiento con el propósito de identificar las </a:t>
            </a:r>
            <a:r>
              <a:rPr lang="es-ES" sz="2400" dirty="0" smtClean="0"/>
              <a:t>características del </a:t>
            </a:r>
            <a:r>
              <a:rPr lang="es-ES" sz="2400" dirty="0"/>
              <a:t>fenómeno observado.</a:t>
            </a:r>
          </a:p>
        </p:txBody>
      </p:sp>
      <p:sp>
        <p:nvSpPr>
          <p:cNvPr id="4" name="Rectangle 2"/>
          <p:cNvSpPr txBox="1">
            <a:spLocks noChangeArrowheads="1"/>
          </p:cNvSpPr>
          <p:nvPr/>
        </p:nvSpPr>
        <p:spPr>
          <a:xfrm>
            <a:off x="715434" y="2159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80000"/>
              </a:lnSpc>
            </a:pPr>
            <a:r>
              <a:rPr lang="es-ES" b="1" dirty="0" smtClean="0"/>
              <a:t>4-Método de análisis-síntesis</a:t>
            </a:r>
            <a:endParaRPr lang="es-ES" altLang="es-ES" dirty="0">
              <a:latin typeface="Times New Roman" panose="02020603050405020304" pitchFamily="18" charset="0"/>
            </a:endParaRPr>
          </a:p>
        </p:txBody>
      </p:sp>
    </p:spTree>
    <p:extLst>
      <p:ext uri="{BB962C8B-B14F-4D97-AF65-F5344CB8AC3E}">
        <p14:creationId xmlns:p14="http://schemas.microsoft.com/office/powerpoint/2010/main" val="1870121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8434" y="1042989"/>
            <a:ext cx="10435166" cy="3880773"/>
          </a:xfrm>
        </p:spPr>
        <p:txBody>
          <a:bodyPr>
            <a:noAutofit/>
          </a:bodyPr>
          <a:lstStyle/>
          <a:p>
            <a:pPr algn="just"/>
            <a:r>
              <a:rPr lang="es-ES" sz="2800" dirty="0" smtClean="0">
                <a:solidFill>
                  <a:srgbClr val="FF0000"/>
                </a:solidFill>
              </a:rPr>
              <a:t>REGLAS</a:t>
            </a:r>
            <a:endParaRPr lang="es-ES" sz="2800" dirty="0" smtClean="0"/>
          </a:p>
          <a:p>
            <a:pPr algn="just"/>
            <a:r>
              <a:rPr lang="es-ES" sz="2800" dirty="0" smtClean="0"/>
              <a:t>Observación </a:t>
            </a:r>
            <a:r>
              <a:rPr lang="es-ES" sz="2800" dirty="0"/>
              <a:t>de un fenómeno, sus hechos, comportamiento, partes </a:t>
            </a:r>
            <a:r>
              <a:rPr lang="es-ES" sz="2800" dirty="0" smtClean="0"/>
              <a:t>y componentes</a:t>
            </a:r>
            <a:r>
              <a:rPr lang="es-ES" sz="2800" dirty="0"/>
              <a:t>.</a:t>
            </a:r>
          </a:p>
          <a:p>
            <a:pPr algn="just"/>
            <a:r>
              <a:rPr lang="es-ES" sz="2800" dirty="0" smtClean="0"/>
              <a:t>Descripción</a:t>
            </a:r>
            <a:r>
              <a:rPr lang="es-ES" sz="2800" dirty="0"/>
              <a:t>. Identificación de todos sus elementos, partes </a:t>
            </a:r>
            <a:r>
              <a:rPr lang="es-ES" sz="2800" dirty="0" smtClean="0"/>
              <a:t>y componentes </a:t>
            </a:r>
            <a:r>
              <a:rPr lang="es-ES" sz="2800" dirty="0"/>
              <a:t>para poder entenderlo.</a:t>
            </a:r>
          </a:p>
          <a:p>
            <a:pPr algn="just"/>
            <a:r>
              <a:rPr lang="es-ES" sz="2800" dirty="0" smtClean="0"/>
              <a:t>Examen </a:t>
            </a:r>
            <a:r>
              <a:rPr lang="es-ES" sz="2800" dirty="0"/>
              <a:t>crítico. Es la revisión rigurosa de cada uno de los elementos </a:t>
            </a:r>
            <a:r>
              <a:rPr lang="es-ES" sz="2800" dirty="0" smtClean="0"/>
              <a:t>de un </a:t>
            </a:r>
            <a:r>
              <a:rPr lang="es-ES" sz="2800" dirty="0"/>
              <a:t>todo.</a:t>
            </a:r>
          </a:p>
          <a:p>
            <a:pPr algn="just"/>
            <a:r>
              <a:rPr lang="es-ES" sz="2800" dirty="0" smtClean="0"/>
              <a:t>Descomposición</a:t>
            </a:r>
            <a:r>
              <a:rPr lang="es-ES" sz="2800" dirty="0"/>
              <a:t>. Análisis exhaustivo de todos los </a:t>
            </a:r>
            <a:r>
              <a:rPr lang="es-ES" sz="2800" dirty="0" smtClean="0"/>
              <a:t>detalles, comportamientos </a:t>
            </a:r>
            <a:r>
              <a:rPr lang="es-ES" sz="2800" dirty="0"/>
              <a:t>y características de cada uno de los </a:t>
            </a:r>
            <a:r>
              <a:rPr lang="es-ES" sz="2800" dirty="0" smtClean="0"/>
              <a:t>elementos constitutivos </a:t>
            </a:r>
            <a:r>
              <a:rPr lang="es-ES" sz="2800" dirty="0"/>
              <a:t>de un todo; estudio de sus partes</a:t>
            </a:r>
            <a:r>
              <a:rPr lang="es-ES" sz="2800" dirty="0" smtClean="0"/>
              <a:t>.</a:t>
            </a:r>
            <a:endParaRPr lang="es-ES" sz="2800" dirty="0"/>
          </a:p>
        </p:txBody>
      </p:sp>
      <p:sp>
        <p:nvSpPr>
          <p:cNvPr id="4" name="Rectangle 2"/>
          <p:cNvSpPr txBox="1">
            <a:spLocks noChangeArrowheads="1"/>
          </p:cNvSpPr>
          <p:nvPr/>
        </p:nvSpPr>
        <p:spPr>
          <a:xfrm>
            <a:off x="715434" y="2159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80000"/>
              </a:lnSpc>
            </a:pPr>
            <a:r>
              <a:rPr lang="es-ES" b="1" dirty="0" smtClean="0"/>
              <a:t>4-Método de análisis-síntesis</a:t>
            </a:r>
            <a:endParaRPr lang="es-ES" altLang="es-ES" dirty="0">
              <a:latin typeface="Times New Roman" panose="02020603050405020304" pitchFamily="18" charset="0"/>
            </a:endParaRPr>
          </a:p>
        </p:txBody>
      </p:sp>
    </p:spTree>
    <p:extLst>
      <p:ext uri="{BB962C8B-B14F-4D97-AF65-F5344CB8AC3E}">
        <p14:creationId xmlns:p14="http://schemas.microsoft.com/office/powerpoint/2010/main" val="1946903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3034" y="763589"/>
            <a:ext cx="10435166" cy="3880773"/>
          </a:xfrm>
        </p:spPr>
        <p:txBody>
          <a:bodyPr>
            <a:noAutofit/>
          </a:bodyPr>
          <a:lstStyle/>
          <a:p>
            <a:pPr algn="just"/>
            <a:r>
              <a:rPr lang="es-ES" sz="2800" dirty="0" smtClean="0">
                <a:solidFill>
                  <a:srgbClr val="FF0000"/>
                </a:solidFill>
              </a:rPr>
              <a:t>REGLAS</a:t>
            </a:r>
            <a:endParaRPr lang="es-ES" sz="2800" dirty="0" smtClean="0"/>
          </a:p>
          <a:p>
            <a:pPr algn="just"/>
            <a:r>
              <a:rPr lang="es-ES" sz="2800" dirty="0" smtClean="0"/>
              <a:t>Enumeración</a:t>
            </a:r>
            <a:r>
              <a:rPr lang="es-ES" sz="2800" dirty="0"/>
              <a:t>. Desintegración de los componentes a fin </a:t>
            </a:r>
            <a:r>
              <a:rPr lang="es-ES" sz="2800" dirty="0" smtClean="0"/>
              <a:t>de identificarlos</a:t>
            </a:r>
            <a:r>
              <a:rPr lang="es-ES" sz="2800" dirty="0"/>
              <a:t>, registrarlos y establecer sus relaciones con los demás.</a:t>
            </a:r>
          </a:p>
          <a:p>
            <a:pPr algn="just"/>
            <a:r>
              <a:rPr lang="es-ES" sz="2800" dirty="0" smtClean="0"/>
              <a:t>Ordenación </a:t>
            </a:r>
            <a:r>
              <a:rPr lang="es-ES" sz="2800" dirty="0"/>
              <a:t>Volver a armar y reacomodar cada un de las partes del </a:t>
            </a:r>
            <a:r>
              <a:rPr lang="es-ES" sz="2800" dirty="0" smtClean="0"/>
              <a:t>todo descompuesto </a:t>
            </a:r>
            <a:r>
              <a:rPr lang="es-ES" sz="2800" dirty="0"/>
              <a:t>a fin de restituir su estado original.</a:t>
            </a:r>
          </a:p>
          <a:p>
            <a:pPr algn="just"/>
            <a:r>
              <a:rPr lang="es-ES" sz="2800" dirty="0" smtClean="0"/>
              <a:t>Clasificación</a:t>
            </a:r>
            <a:r>
              <a:rPr lang="es-ES" sz="2800" dirty="0"/>
              <a:t>. Ordenación de cada una de las partes por </a:t>
            </a:r>
            <a:r>
              <a:rPr lang="es-ES" sz="2800" dirty="0" smtClean="0"/>
              <a:t>clases, siguiendo </a:t>
            </a:r>
            <a:r>
              <a:rPr lang="es-ES" sz="2800" dirty="0"/>
              <a:t>el patrón del fenómeno analizado, para conocer </a:t>
            </a:r>
            <a:r>
              <a:rPr lang="es-ES" sz="2800" dirty="0" smtClean="0"/>
              <a:t>sus características</a:t>
            </a:r>
            <a:r>
              <a:rPr lang="es-ES" sz="2800" dirty="0"/>
              <a:t>, detalles y comportamiento.</a:t>
            </a:r>
          </a:p>
          <a:p>
            <a:pPr algn="just"/>
            <a:r>
              <a:rPr lang="es-ES" sz="2800" dirty="0" smtClean="0"/>
              <a:t>Conclusión</a:t>
            </a:r>
            <a:r>
              <a:rPr lang="es-ES" sz="2800" dirty="0"/>
              <a:t>. Analizar los resultados obtenidos, estudiarlos y dar </a:t>
            </a:r>
            <a:r>
              <a:rPr lang="es-ES" sz="2800" dirty="0" smtClean="0"/>
              <a:t>una explicación </a:t>
            </a:r>
            <a:r>
              <a:rPr lang="es-ES" sz="2800" dirty="0"/>
              <a:t>del fenómeno observado.</a:t>
            </a:r>
          </a:p>
        </p:txBody>
      </p:sp>
      <p:sp>
        <p:nvSpPr>
          <p:cNvPr id="4" name="Rectangle 2"/>
          <p:cNvSpPr txBox="1">
            <a:spLocks noChangeArrowheads="1"/>
          </p:cNvSpPr>
          <p:nvPr/>
        </p:nvSpPr>
        <p:spPr>
          <a:xfrm>
            <a:off x="715434" y="2159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80000"/>
              </a:lnSpc>
            </a:pPr>
            <a:r>
              <a:rPr lang="es-ES" b="1" dirty="0" smtClean="0"/>
              <a:t>4-Método de análisis-síntesis</a:t>
            </a:r>
            <a:endParaRPr lang="es-ES" altLang="es-ES" dirty="0">
              <a:latin typeface="Times New Roman" panose="02020603050405020304" pitchFamily="18" charset="0"/>
            </a:endParaRPr>
          </a:p>
        </p:txBody>
      </p:sp>
    </p:spTree>
    <p:extLst>
      <p:ext uri="{BB962C8B-B14F-4D97-AF65-F5344CB8AC3E}">
        <p14:creationId xmlns:p14="http://schemas.microsoft.com/office/powerpoint/2010/main" val="29594995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5-Método </a:t>
            </a:r>
            <a:r>
              <a:rPr lang="es-ES" b="1" dirty="0"/>
              <a:t>Hipotético – Deductivo</a:t>
            </a:r>
            <a:endParaRPr lang="es-ES" dirty="0"/>
          </a:p>
        </p:txBody>
      </p:sp>
      <p:sp>
        <p:nvSpPr>
          <p:cNvPr id="3" name="Marcador de contenido 2"/>
          <p:cNvSpPr>
            <a:spLocks noGrp="1"/>
          </p:cNvSpPr>
          <p:nvPr>
            <p:ph idx="1"/>
          </p:nvPr>
        </p:nvSpPr>
        <p:spPr>
          <a:xfrm>
            <a:off x="677334" y="1627189"/>
            <a:ext cx="9101666" cy="3880773"/>
          </a:xfrm>
        </p:spPr>
        <p:txBody>
          <a:bodyPr>
            <a:noAutofit/>
          </a:bodyPr>
          <a:lstStyle/>
          <a:p>
            <a:pPr algn="just"/>
            <a:r>
              <a:rPr lang="es-ES" sz="2800" dirty="0"/>
              <a:t>En las ciencias que han alcanzado determinado desarrollo teórico </a:t>
            </a:r>
            <a:r>
              <a:rPr lang="es-ES" sz="2800" dirty="0" smtClean="0"/>
              <a:t>metodológico, las </a:t>
            </a:r>
            <a:r>
              <a:rPr lang="es-ES" sz="2800" dirty="0"/>
              <a:t>hipótesis cumplen una función importante en el progreso del conocimiento, </a:t>
            </a:r>
            <a:r>
              <a:rPr lang="es-ES" sz="2800" dirty="0" smtClean="0"/>
              <a:t>al convertirse </a:t>
            </a:r>
            <a:r>
              <a:rPr lang="es-ES" sz="2800" dirty="0"/>
              <a:t>en punto de partida de nuevas deducciones, dando lugar </a:t>
            </a:r>
            <a:r>
              <a:rPr lang="es-ES" sz="2800" dirty="0" smtClean="0"/>
              <a:t>al denominado </a:t>
            </a:r>
            <a:r>
              <a:rPr lang="es-ES" sz="2800" dirty="0"/>
              <a:t>método hipotético-deductivo.</a:t>
            </a:r>
          </a:p>
          <a:p>
            <a:pPr algn="just"/>
            <a:r>
              <a:rPr lang="es-ES" sz="2800" dirty="0"/>
              <a:t>El método hipotético-deductivo es la vía primera de inferencias lógicas </a:t>
            </a:r>
            <a:r>
              <a:rPr lang="es-ES" sz="2800" dirty="0" smtClean="0"/>
              <a:t>deductivas para </a:t>
            </a:r>
            <a:r>
              <a:rPr lang="es-ES" sz="2800" dirty="0"/>
              <a:t>arribar a conclusiones particulares a partir de la Hipótesis, que después </a:t>
            </a:r>
            <a:r>
              <a:rPr lang="es-ES" sz="2800" dirty="0" smtClean="0"/>
              <a:t>se pueden </a:t>
            </a:r>
            <a:r>
              <a:rPr lang="es-ES" sz="2800" dirty="0"/>
              <a:t>comprobar experimentalmente.</a:t>
            </a:r>
          </a:p>
        </p:txBody>
      </p:sp>
    </p:spTree>
    <p:extLst>
      <p:ext uri="{BB962C8B-B14F-4D97-AF65-F5344CB8AC3E}">
        <p14:creationId xmlns:p14="http://schemas.microsoft.com/office/powerpoint/2010/main" val="806557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INTRODUCCIÓN</a:t>
            </a:r>
            <a:endParaRPr lang="es-CO" dirty="0"/>
          </a:p>
        </p:txBody>
      </p:sp>
      <p:sp>
        <p:nvSpPr>
          <p:cNvPr id="3" name="Marcador de contenido 2"/>
          <p:cNvSpPr>
            <a:spLocks noGrp="1"/>
          </p:cNvSpPr>
          <p:nvPr>
            <p:ph idx="1"/>
          </p:nvPr>
        </p:nvSpPr>
        <p:spPr>
          <a:xfrm>
            <a:off x="553767" y="1616891"/>
            <a:ext cx="9768244" cy="3880773"/>
          </a:xfrm>
        </p:spPr>
        <p:txBody>
          <a:bodyPr>
            <a:noAutofit/>
          </a:bodyPr>
          <a:lstStyle/>
          <a:p>
            <a:pPr algn="just"/>
            <a:r>
              <a:rPr lang="es-ES" sz="2400" dirty="0"/>
              <a:t>Los </a:t>
            </a:r>
            <a:r>
              <a:rPr lang="es-ES" sz="2400" b="1" dirty="0"/>
              <a:t>métodos de investigación</a:t>
            </a:r>
            <a:r>
              <a:rPr lang="es-ES" sz="2400" dirty="0"/>
              <a:t> son herramientas para la recolección de datos, formular y responder preguntas para </a:t>
            </a:r>
            <a:r>
              <a:rPr lang="es-ES" sz="2400" dirty="0">
                <a:solidFill>
                  <a:srgbClr val="FF0000"/>
                </a:solidFill>
              </a:rPr>
              <a:t>llegar a conclusiones</a:t>
            </a:r>
            <a:r>
              <a:rPr lang="es-ES" sz="2400" dirty="0"/>
              <a:t> a través de un análisis sistemático y teórico aplicado a algún campo de estudio</a:t>
            </a:r>
            <a:r>
              <a:rPr lang="es-ES" sz="2400" dirty="0" smtClean="0"/>
              <a:t>.</a:t>
            </a:r>
          </a:p>
          <a:p>
            <a:pPr algn="just"/>
            <a:r>
              <a:rPr lang="es-ES" sz="2400" dirty="0"/>
              <a:t>Acceder a la información requiere en muchos casos de búsquedas exhaustivas, valiéndose de fuentes documentales y humanas mediante diferentes métodos de captación y escalas de medición estadística para evaluar resultados.</a:t>
            </a:r>
          </a:p>
          <a:p>
            <a:pPr algn="just"/>
            <a:r>
              <a:rPr lang="es-ES" sz="2400" dirty="0"/>
              <a:t>Los métodos de investigación localizan y delimitan un problema, permiten recolectar datos importantes para generar hipótesis que posteriormente sean probadas o respaldadas. De esta forma se pueden tomar las decisiones más acordes al caso de estudio.</a:t>
            </a:r>
          </a:p>
          <a:p>
            <a:pPr algn="just"/>
            <a:endParaRPr lang="es-ES" sz="2400" dirty="0" smtClean="0"/>
          </a:p>
          <a:p>
            <a:pPr algn="just"/>
            <a:endParaRPr lang="es-ES" sz="2400" dirty="0"/>
          </a:p>
          <a:p>
            <a:pPr algn="just"/>
            <a:r>
              <a:rPr lang="es-ES" sz="2400" dirty="0" smtClean="0"/>
              <a:t>.</a:t>
            </a:r>
            <a:endParaRPr lang="es-CO" sz="2400" dirty="0"/>
          </a:p>
        </p:txBody>
      </p:sp>
      <p:sp>
        <p:nvSpPr>
          <p:cNvPr id="4" name="CuadroTexto 3"/>
          <p:cNvSpPr txBox="1"/>
          <p:nvPr/>
        </p:nvSpPr>
        <p:spPr>
          <a:xfrm>
            <a:off x="9385300" y="6488668"/>
            <a:ext cx="3149600" cy="369332"/>
          </a:xfrm>
          <a:prstGeom prst="rect">
            <a:avLst/>
          </a:prstGeom>
          <a:noFill/>
        </p:spPr>
        <p:txBody>
          <a:bodyPr wrap="square" rtlCol="0">
            <a:spAutoFit/>
          </a:bodyPr>
          <a:lstStyle/>
          <a:p>
            <a:r>
              <a:rPr lang="es-ES" dirty="0" smtClean="0"/>
              <a:t>(Arenas, 2012)</a:t>
            </a:r>
            <a:endParaRPr lang="es-ES" dirty="0"/>
          </a:p>
        </p:txBody>
      </p:sp>
    </p:spTree>
    <p:extLst>
      <p:ext uri="{BB962C8B-B14F-4D97-AF65-F5344CB8AC3E}">
        <p14:creationId xmlns:p14="http://schemas.microsoft.com/office/powerpoint/2010/main" val="640424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6-Modelacion</a:t>
            </a:r>
            <a:endParaRPr lang="es-ES" dirty="0"/>
          </a:p>
        </p:txBody>
      </p:sp>
      <p:sp>
        <p:nvSpPr>
          <p:cNvPr id="3" name="Marcador de contenido 2"/>
          <p:cNvSpPr>
            <a:spLocks noGrp="1"/>
          </p:cNvSpPr>
          <p:nvPr>
            <p:ph idx="1"/>
          </p:nvPr>
        </p:nvSpPr>
        <p:spPr>
          <a:xfrm>
            <a:off x="677334" y="1576389"/>
            <a:ext cx="10117666" cy="3880773"/>
          </a:xfrm>
        </p:spPr>
        <p:txBody>
          <a:bodyPr>
            <a:normAutofit/>
          </a:bodyPr>
          <a:lstStyle/>
          <a:p>
            <a:r>
              <a:rPr lang="es-ES" sz="2400" dirty="0"/>
              <a:t>La modelación es el proceso mediante el cual se crea una representación o modelo para investigar la realidad</a:t>
            </a:r>
            <a:r>
              <a:rPr lang="es-ES" sz="2400" dirty="0" smtClean="0"/>
              <a:t>.</a:t>
            </a:r>
          </a:p>
          <a:p>
            <a:r>
              <a:rPr lang="es-ES" sz="2400" dirty="0" smtClean="0"/>
              <a:t>Un modelo es una abstracción del mundo real.</a:t>
            </a:r>
            <a:endParaRPr lang="es-ES" sz="2400" dirty="0"/>
          </a:p>
        </p:txBody>
      </p:sp>
      <p:pic>
        <p:nvPicPr>
          <p:cNvPr id="4" name="Imagen 3"/>
          <p:cNvPicPr>
            <a:picLocks noChangeAspect="1"/>
          </p:cNvPicPr>
          <p:nvPr/>
        </p:nvPicPr>
        <p:blipFill>
          <a:blip r:embed="rId2"/>
          <a:stretch>
            <a:fillRect/>
          </a:stretch>
        </p:blipFill>
        <p:spPr>
          <a:xfrm>
            <a:off x="1587327" y="2897189"/>
            <a:ext cx="7686675" cy="3481387"/>
          </a:xfrm>
          <a:prstGeom prst="rect">
            <a:avLst/>
          </a:prstGeom>
        </p:spPr>
      </p:pic>
    </p:spTree>
    <p:extLst>
      <p:ext uri="{BB962C8B-B14F-4D97-AF65-F5344CB8AC3E}">
        <p14:creationId xmlns:p14="http://schemas.microsoft.com/office/powerpoint/2010/main" val="15925666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6-Modelacion</a:t>
            </a:r>
            <a:endParaRPr lang="es-ES" dirty="0"/>
          </a:p>
        </p:txBody>
      </p:sp>
      <p:sp>
        <p:nvSpPr>
          <p:cNvPr id="6" name="Rectángulo 5"/>
          <p:cNvSpPr/>
          <p:nvPr/>
        </p:nvSpPr>
        <p:spPr>
          <a:xfrm>
            <a:off x="2190501" y="1432697"/>
            <a:ext cx="6973640" cy="646331"/>
          </a:xfrm>
          <a:prstGeom prst="rect">
            <a:avLst/>
          </a:prstGeom>
        </p:spPr>
        <p:txBody>
          <a:bodyPr wrap="none">
            <a:spAutoFit/>
          </a:bodyPr>
          <a:lstStyle/>
          <a:p>
            <a:r>
              <a:rPr lang="es-CO" sz="3600" dirty="0">
                <a:solidFill>
                  <a:srgbClr val="FF0000"/>
                </a:solidFill>
              </a:rPr>
              <a:t>Todo es modelable y computable</a:t>
            </a:r>
          </a:p>
        </p:txBody>
      </p:sp>
      <p:pic>
        <p:nvPicPr>
          <p:cNvPr id="7" name="Imagen 6"/>
          <p:cNvPicPr>
            <a:picLocks noChangeAspect="1"/>
          </p:cNvPicPr>
          <p:nvPr/>
        </p:nvPicPr>
        <p:blipFill>
          <a:blip r:embed="rId2"/>
          <a:stretch>
            <a:fillRect/>
          </a:stretch>
        </p:blipFill>
        <p:spPr>
          <a:xfrm>
            <a:off x="828803" y="2286000"/>
            <a:ext cx="4010025" cy="3562350"/>
          </a:xfrm>
          <a:prstGeom prst="rect">
            <a:avLst/>
          </a:prstGeom>
        </p:spPr>
      </p:pic>
      <p:pic>
        <p:nvPicPr>
          <p:cNvPr id="9" name="Imagen 8"/>
          <p:cNvPicPr>
            <a:picLocks noChangeAspect="1"/>
          </p:cNvPicPr>
          <p:nvPr/>
        </p:nvPicPr>
        <p:blipFill>
          <a:blip r:embed="rId3"/>
          <a:stretch>
            <a:fillRect/>
          </a:stretch>
        </p:blipFill>
        <p:spPr>
          <a:xfrm>
            <a:off x="5370041" y="2286000"/>
            <a:ext cx="4038600" cy="3562350"/>
          </a:xfrm>
          <a:prstGeom prst="rect">
            <a:avLst/>
          </a:prstGeom>
        </p:spPr>
      </p:pic>
    </p:spTree>
    <p:extLst>
      <p:ext uri="{BB962C8B-B14F-4D97-AF65-F5344CB8AC3E}">
        <p14:creationId xmlns:p14="http://schemas.microsoft.com/office/powerpoint/2010/main" val="1820479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¿Qué es un modelo?</a:t>
            </a:r>
          </a:p>
        </p:txBody>
      </p:sp>
      <p:sp>
        <p:nvSpPr>
          <p:cNvPr id="3" name="Marcador de contenido 2"/>
          <p:cNvSpPr>
            <a:spLocks noGrp="1"/>
          </p:cNvSpPr>
          <p:nvPr>
            <p:ph sz="half" idx="1"/>
          </p:nvPr>
        </p:nvSpPr>
        <p:spPr>
          <a:xfrm>
            <a:off x="832022" y="1825625"/>
            <a:ext cx="5206828" cy="4525748"/>
          </a:xfrm>
        </p:spPr>
        <p:txBody>
          <a:bodyPr>
            <a:normAutofit/>
          </a:bodyPr>
          <a:lstStyle/>
          <a:p>
            <a:r>
              <a:rPr lang="es-CO" dirty="0"/>
              <a:t>Construir modelos es lo que hacemos cada vez que pensamos los seres humanos</a:t>
            </a:r>
          </a:p>
          <a:p>
            <a:r>
              <a:rPr lang="es-CO" dirty="0"/>
              <a:t>Entender el universo a través de modelos computacionales nos permitirá entender el universo mas fácilmente</a:t>
            </a:r>
          </a:p>
          <a:p>
            <a:r>
              <a:rPr lang="es-CO" dirty="0"/>
              <a:t>Un modelo computacional lo podríamos ver como un dispositivo que nos permite entender que pasa y predecir el futuro</a:t>
            </a:r>
          </a:p>
        </p:txBody>
      </p:sp>
      <p:pic>
        <p:nvPicPr>
          <p:cNvPr id="6" name="Imagen 5"/>
          <p:cNvPicPr>
            <a:picLocks noChangeAspect="1"/>
          </p:cNvPicPr>
          <p:nvPr/>
        </p:nvPicPr>
        <p:blipFill>
          <a:blip r:embed="rId2"/>
          <a:stretch>
            <a:fillRect/>
          </a:stretch>
        </p:blipFill>
        <p:spPr>
          <a:xfrm>
            <a:off x="6536463" y="1146820"/>
            <a:ext cx="2114550" cy="2162175"/>
          </a:xfrm>
          <a:prstGeom prst="rect">
            <a:avLst/>
          </a:prstGeom>
        </p:spPr>
      </p:pic>
      <p:sp>
        <p:nvSpPr>
          <p:cNvPr id="8" name="Flecha abajo 7"/>
          <p:cNvSpPr/>
          <p:nvPr/>
        </p:nvSpPr>
        <p:spPr>
          <a:xfrm>
            <a:off x="7370940" y="3331500"/>
            <a:ext cx="486033" cy="74140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CO"/>
          </a:p>
        </p:txBody>
      </p:sp>
      <p:sp>
        <p:nvSpPr>
          <p:cNvPr id="11" name="Proceso predefinido 10"/>
          <p:cNvSpPr/>
          <p:nvPr/>
        </p:nvSpPr>
        <p:spPr>
          <a:xfrm>
            <a:off x="6750268" y="4051041"/>
            <a:ext cx="1845275" cy="642551"/>
          </a:xfrm>
          <a:prstGeom prst="flowChartPredefined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t>Modelo</a:t>
            </a:r>
          </a:p>
        </p:txBody>
      </p:sp>
      <p:sp>
        <p:nvSpPr>
          <p:cNvPr id="13" name="CuadroTexto 12"/>
          <p:cNvSpPr txBox="1"/>
          <p:nvPr/>
        </p:nvSpPr>
        <p:spPr>
          <a:xfrm>
            <a:off x="6671591" y="4902414"/>
            <a:ext cx="2148345" cy="646331"/>
          </a:xfrm>
          <a:prstGeom prst="rect">
            <a:avLst/>
          </a:prstGeom>
          <a:solidFill>
            <a:schemeClr val="bg1">
              <a:lumMod val="95000"/>
            </a:schemeClr>
          </a:solidFill>
          <a:ln>
            <a:solidFill>
              <a:schemeClr val="tx1"/>
            </a:solidFill>
          </a:ln>
        </p:spPr>
        <p:txBody>
          <a:bodyPr wrap="none" rtlCol="0">
            <a:spAutoFit/>
          </a:bodyPr>
          <a:lstStyle/>
          <a:p>
            <a:pPr marL="285750" indent="-285750">
              <a:buFont typeface="Arial" panose="020B0604020202020204" pitchFamily="34" charset="0"/>
              <a:buChar char="•"/>
            </a:pPr>
            <a:r>
              <a:rPr lang="es-CO" dirty="0"/>
              <a:t>Entender</a:t>
            </a:r>
          </a:p>
          <a:p>
            <a:pPr marL="285750" indent="-285750">
              <a:buFont typeface="Arial" panose="020B0604020202020204" pitchFamily="34" charset="0"/>
              <a:buChar char="•"/>
            </a:pPr>
            <a:r>
              <a:rPr lang="es-CO" dirty="0"/>
              <a:t>Saber que hacer</a:t>
            </a:r>
          </a:p>
        </p:txBody>
      </p:sp>
    </p:spTree>
    <p:extLst>
      <p:ext uri="{BB962C8B-B14F-4D97-AF65-F5344CB8AC3E}">
        <p14:creationId xmlns:p14="http://schemas.microsoft.com/office/powerpoint/2010/main" val="29093436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El propósito de un modelo </a:t>
            </a:r>
            <a:endParaRPr lang="es-CO" dirty="0"/>
          </a:p>
        </p:txBody>
      </p:sp>
      <p:sp>
        <p:nvSpPr>
          <p:cNvPr id="3" name="Marcador de contenido 2"/>
          <p:cNvSpPr>
            <a:spLocks noGrp="1"/>
          </p:cNvSpPr>
          <p:nvPr>
            <p:ph idx="1"/>
          </p:nvPr>
        </p:nvSpPr>
        <p:spPr>
          <a:xfrm>
            <a:off x="677334" y="2427265"/>
            <a:ext cx="8596668" cy="3880773"/>
          </a:xfrm>
        </p:spPr>
        <p:txBody>
          <a:bodyPr>
            <a:normAutofit/>
          </a:bodyPr>
          <a:lstStyle/>
          <a:p>
            <a:r>
              <a:rPr lang="es-ES" sz="2200" dirty="0" smtClean="0"/>
              <a:t>Predicción</a:t>
            </a:r>
            <a:endParaRPr lang="es-ES" sz="2200" dirty="0"/>
          </a:p>
          <a:p>
            <a:r>
              <a:rPr lang="es-ES" sz="2200" dirty="0" smtClean="0"/>
              <a:t>Explicación</a:t>
            </a:r>
            <a:endParaRPr lang="es-ES" sz="2200" dirty="0"/>
          </a:p>
          <a:p>
            <a:r>
              <a:rPr lang="es-ES" sz="2200" dirty="0" smtClean="0"/>
              <a:t>Descripción</a:t>
            </a:r>
            <a:endParaRPr lang="es-ES" sz="2200" dirty="0"/>
          </a:p>
          <a:p>
            <a:r>
              <a:rPr lang="es-ES" sz="2200" dirty="0" smtClean="0"/>
              <a:t>Exploración teórica</a:t>
            </a:r>
            <a:endParaRPr lang="es-ES" sz="2200" dirty="0"/>
          </a:p>
          <a:p>
            <a:r>
              <a:rPr lang="es-ES" sz="2200" dirty="0" smtClean="0"/>
              <a:t>Ilustración</a:t>
            </a:r>
            <a:endParaRPr lang="es-ES" sz="2200" dirty="0"/>
          </a:p>
          <a:p>
            <a:r>
              <a:rPr lang="es-ES" sz="2200" dirty="0" smtClean="0"/>
              <a:t>Analogía</a:t>
            </a:r>
            <a:endParaRPr lang="es-ES" sz="2200" dirty="0"/>
          </a:p>
          <a:p>
            <a:r>
              <a:rPr lang="es-ES" sz="2200" dirty="0"/>
              <a:t>A</a:t>
            </a:r>
            <a:r>
              <a:rPr lang="es-ES" sz="2200" dirty="0" smtClean="0"/>
              <a:t>prendizaje </a:t>
            </a:r>
            <a:r>
              <a:rPr lang="es-ES" sz="2200" dirty="0"/>
              <a:t>social </a:t>
            </a:r>
            <a:endParaRPr lang="es-CO" sz="2200" dirty="0"/>
          </a:p>
        </p:txBody>
      </p:sp>
      <p:sp>
        <p:nvSpPr>
          <p:cNvPr id="4" name="Rectángulo 3"/>
          <p:cNvSpPr/>
          <p:nvPr/>
        </p:nvSpPr>
        <p:spPr>
          <a:xfrm>
            <a:off x="576647" y="1415639"/>
            <a:ext cx="10536195" cy="830997"/>
          </a:xfrm>
          <a:prstGeom prst="rect">
            <a:avLst/>
          </a:prstGeom>
        </p:spPr>
        <p:txBody>
          <a:bodyPr wrap="square">
            <a:spAutoFit/>
          </a:bodyPr>
          <a:lstStyle/>
          <a:p>
            <a:r>
              <a:rPr lang="es-ES" sz="2400" dirty="0"/>
              <a:t>Cómo uno construye, verifica, valida e interpreta un modelo depende de su "propósito</a:t>
            </a:r>
            <a:r>
              <a:rPr lang="es-ES" sz="2400" dirty="0" smtClean="0"/>
              <a:t>". (</a:t>
            </a:r>
            <a:r>
              <a:rPr lang="es-CO" sz="2400" b="1" dirty="0" smtClean="0"/>
              <a:t>Edmonds,2019)</a:t>
            </a:r>
            <a:endParaRPr lang="es-CO" sz="2400" dirty="0"/>
          </a:p>
        </p:txBody>
      </p:sp>
      <p:sp>
        <p:nvSpPr>
          <p:cNvPr id="5" name="Rectángulo 4"/>
          <p:cNvSpPr/>
          <p:nvPr/>
        </p:nvSpPr>
        <p:spPr>
          <a:xfrm>
            <a:off x="10011307" y="6488668"/>
            <a:ext cx="1943161" cy="369332"/>
          </a:xfrm>
          <a:prstGeom prst="rect">
            <a:avLst/>
          </a:prstGeom>
        </p:spPr>
        <p:txBody>
          <a:bodyPr wrap="none">
            <a:spAutoFit/>
          </a:bodyPr>
          <a:lstStyle/>
          <a:p>
            <a:r>
              <a:rPr lang="es-ES" dirty="0"/>
              <a:t>(</a:t>
            </a:r>
            <a:r>
              <a:rPr lang="es-CO" b="1" dirty="0"/>
              <a:t>Edmonds,2019)</a:t>
            </a:r>
            <a:endParaRPr lang="es-CO" dirty="0"/>
          </a:p>
        </p:txBody>
      </p:sp>
    </p:spTree>
    <p:extLst>
      <p:ext uri="{BB962C8B-B14F-4D97-AF65-F5344CB8AC3E}">
        <p14:creationId xmlns:p14="http://schemas.microsoft.com/office/powerpoint/2010/main" val="39404189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03654"/>
            <a:ext cx="8596668" cy="1320800"/>
          </a:xfrm>
        </p:spPr>
        <p:txBody>
          <a:bodyPr/>
          <a:lstStyle/>
          <a:p>
            <a:r>
              <a:rPr lang="es-CO" dirty="0"/>
              <a:t>El propósito de un modelo </a:t>
            </a:r>
          </a:p>
        </p:txBody>
      </p:sp>
      <p:graphicFrame>
        <p:nvGraphicFramePr>
          <p:cNvPr id="4" name="Tabla 3"/>
          <p:cNvGraphicFramePr>
            <a:graphicFrameLocks noGrp="1"/>
          </p:cNvGraphicFramePr>
          <p:nvPr>
            <p:extLst>
              <p:ext uri="{D42A27DB-BD31-4B8C-83A1-F6EECF244321}">
                <p14:modId xmlns:p14="http://schemas.microsoft.com/office/powerpoint/2010/main" val="3910058095"/>
              </p:ext>
            </p:extLst>
          </p:nvPr>
        </p:nvGraphicFramePr>
        <p:xfrm>
          <a:off x="444842" y="1235714"/>
          <a:ext cx="10873946" cy="5250499"/>
        </p:xfrm>
        <a:graphic>
          <a:graphicData uri="http://schemas.openxmlformats.org/drawingml/2006/table">
            <a:tbl>
              <a:tblPr firstRow="1" firstCol="1" bandRow="1">
                <a:tableStyleId>{5C22544A-7EE6-4342-B048-85BDC9FD1C3A}</a:tableStyleId>
              </a:tblPr>
              <a:tblGrid>
                <a:gridCol w="2669061"/>
                <a:gridCol w="4840580"/>
                <a:gridCol w="3364305"/>
              </a:tblGrid>
              <a:tr h="0">
                <a:tc>
                  <a:txBody>
                    <a:bodyPr/>
                    <a:lstStyle/>
                    <a:p>
                      <a:pPr>
                        <a:lnSpc>
                          <a:spcPct val="107000"/>
                        </a:lnSpc>
                        <a:spcAft>
                          <a:spcPts val="0"/>
                        </a:spcAft>
                      </a:pPr>
                      <a:r>
                        <a:rPr lang="es-CO" sz="1400" dirty="0">
                          <a:solidFill>
                            <a:schemeClr val="bg1"/>
                          </a:solidFill>
                          <a:effectLst/>
                        </a:rPr>
                        <a:t>Propósitos de modelado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nSpc>
                          <a:spcPct val="107000"/>
                        </a:lnSpc>
                        <a:spcAft>
                          <a:spcPts val="0"/>
                        </a:spcAft>
                      </a:pPr>
                      <a:r>
                        <a:rPr lang="es-CO" sz="1400">
                          <a:solidFill>
                            <a:schemeClr val="bg1"/>
                          </a:solidFill>
                          <a:effectLst/>
                        </a:rPr>
                        <a:t>Motivación</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nSpc>
                          <a:spcPct val="107000"/>
                        </a:lnSpc>
                        <a:spcAft>
                          <a:spcPts val="0"/>
                        </a:spcAft>
                      </a:pPr>
                      <a:r>
                        <a:rPr lang="es-CO" sz="1400" dirty="0">
                          <a:solidFill>
                            <a:schemeClr val="bg1"/>
                          </a:solidFill>
                          <a:effectLst/>
                        </a:rPr>
                        <a:t>Definición </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575028">
                <a:tc>
                  <a:txBody>
                    <a:bodyPr/>
                    <a:lstStyle/>
                    <a:p>
                      <a:pPr>
                        <a:lnSpc>
                          <a:spcPct val="107000"/>
                        </a:lnSpc>
                        <a:spcAft>
                          <a:spcPts val="0"/>
                        </a:spcAft>
                      </a:pPr>
                      <a:r>
                        <a:rPr lang="es-ES" sz="1400" dirty="0">
                          <a:solidFill>
                            <a:schemeClr val="bg1"/>
                          </a:solidFill>
                          <a:effectLst/>
                        </a:rPr>
                        <a:t>Predicción</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Si uno puede predecir de manera confiable algo que aún no se conoce, esto es innegablemente útil independientemente de la naturaleza del modelo</a:t>
                      </a:r>
                    </a:p>
                    <a:p>
                      <a:pPr algn="just">
                        <a:lnSpc>
                          <a:spcPct val="107000"/>
                        </a:lnSpc>
                        <a:spcAft>
                          <a:spcPts val="0"/>
                        </a:spcAft>
                      </a:pPr>
                      <a:r>
                        <a:rPr lang="es-CO" sz="1400" dirty="0">
                          <a:effectLst/>
                        </a:rPr>
                        <a:t> </a:t>
                      </a:r>
                    </a:p>
                    <a:p>
                      <a:pPr algn="just">
                        <a:lnSpc>
                          <a:spcPct val="107000"/>
                        </a:lnSpc>
                        <a:spcAft>
                          <a:spcPts val="0"/>
                        </a:spcAft>
                      </a:pPr>
                      <a:r>
                        <a:rPr lang="es-CO" sz="1400" dirty="0">
                          <a:effectLst/>
                        </a:rPr>
                        <a:t>La capacidad de un modelo o teoría para predecir se toma como el indicador más confiable de la verdad de un modelo.</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a:effectLst/>
                        </a:rPr>
                        <a:t>Por "predicción", nos referimos a la capacidad de anticipar de manera confiable aspectos bien definidos de los datos que actualmente no se conocen.</a:t>
                      </a:r>
                      <a:endParaRPr lang="es-CO" sz="140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383352">
                <a:tc>
                  <a:txBody>
                    <a:bodyPr/>
                    <a:lstStyle/>
                    <a:p>
                      <a:pPr>
                        <a:lnSpc>
                          <a:spcPct val="107000"/>
                        </a:lnSpc>
                        <a:spcAft>
                          <a:spcPts val="0"/>
                        </a:spcAft>
                      </a:pPr>
                      <a:r>
                        <a:rPr lang="es-ES" sz="1400">
                          <a:solidFill>
                            <a:schemeClr val="bg1"/>
                          </a:solidFill>
                          <a:effectLst/>
                        </a:rPr>
                        <a:t>Explicación</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A menudo, especialmente con fenómenos sociales complejos, uno está particularmente interesado en comprender por qué </a:t>
                      </a:r>
                      <a:r>
                        <a:rPr lang="es-CO" sz="1400" dirty="0" smtClean="0">
                          <a:effectLst/>
                        </a:rPr>
                        <a:t>algo</a:t>
                      </a:r>
                      <a:r>
                        <a:rPr lang="es-CO" sz="1400" baseline="0" dirty="0" smtClean="0">
                          <a:effectLst/>
                        </a:rPr>
                        <a:t> o</a:t>
                      </a:r>
                      <a:r>
                        <a:rPr lang="es-CO" sz="1400" dirty="0" smtClean="0">
                          <a:effectLst/>
                        </a:rPr>
                        <a:t>curre</a:t>
                      </a:r>
                      <a:r>
                        <a:rPr lang="es-CO" sz="1400" dirty="0">
                          <a:effectLst/>
                        </a:rPr>
                        <a:t>, en otras palabras, explicándolo.</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Por "explicación" nos referimos al establecimiento de una posible cadena causal desde una configuración hasta sus consecuencias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622947">
                <a:tc>
                  <a:txBody>
                    <a:bodyPr/>
                    <a:lstStyle/>
                    <a:p>
                      <a:pPr>
                        <a:lnSpc>
                          <a:spcPct val="107000"/>
                        </a:lnSpc>
                        <a:spcAft>
                          <a:spcPts val="0"/>
                        </a:spcAft>
                      </a:pPr>
                      <a:r>
                        <a:rPr lang="es-ES" sz="1400">
                          <a:solidFill>
                            <a:schemeClr val="bg1"/>
                          </a:solidFill>
                          <a:effectLst/>
                        </a:rPr>
                        <a:t>Descripción</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Una actividad científica importante, pero actualmente infravalorada, es la descripción. El propósito de </a:t>
                      </a:r>
                      <a:r>
                        <a:rPr lang="es-CO" sz="1400" dirty="0" smtClean="0">
                          <a:effectLst/>
                        </a:rPr>
                        <a:t>las</a:t>
                      </a:r>
                      <a:r>
                        <a:rPr lang="es-CO" sz="1400" baseline="0" dirty="0" smtClean="0">
                          <a:effectLst/>
                        </a:rPr>
                        <a:t> </a:t>
                      </a:r>
                      <a:r>
                        <a:rPr lang="es-CO" sz="1400" dirty="0" smtClean="0">
                          <a:effectLst/>
                        </a:rPr>
                        <a:t>descripciones </a:t>
                      </a:r>
                      <a:r>
                        <a:rPr lang="es-CO" sz="1400" dirty="0">
                          <a:effectLst/>
                        </a:rPr>
                        <a:t>es el de registrar, de manera coherente, un conjunto de aspectos </a:t>
                      </a:r>
                      <a:r>
                        <a:rPr lang="es-CO" sz="1400" dirty="0" smtClean="0">
                          <a:effectLst/>
                        </a:rPr>
                        <a:t>seleccionados</a:t>
                      </a:r>
                      <a:r>
                        <a:rPr lang="es-CO" sz="1400" baseline="0" dirty="0" smtClean="0">
                          <a:effectLst/>
                        </a:rPr>
                        <a:t> </a:t>
                      </a:r>
                      <a:r>
                        <a:rPr lang="es-CO" sz="1400" dirty="0" smtClean="0">
                          <a:effectLst/>
                        </a:rPr>
                        <a:t>de </a:t>
                      </a:r>
                      <a:r>
                        <a:rPr lang="es-CO" sz="1400" dirty="0">
                          <a:effectLst/>
                        </a:rPr>
                        <a:t>los fenómenos bajo observación. </a:t>
                      </a:r>
                    </a:p>
                    <a:p>
                      <a:pPr algn="just">
                        <a:lnSpc>
                          <a:spcPct val="107000"/>
                        </a:lnSpc>
                        <a:spcAft>
                          <a:spcPts val="0"/>
                        </a:spcAft>
                      </a:pPr>
                      <a:r>
                        <a:rPr lang="es-CO" sz="1400" dirty="0">
                          <a:effectLst/>
                        </a:rPr>
                        <a:t> </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Una descripción es un intento de representar parcialmente lo que es importante de un caso observado </a:t>
                      </a:r>
                      <a:r>
                        <a:rPr lang="es-CO" sz="1400" dirty="0" smtClean="0">
                          <a:effectLst/>
                        </a:rPr>
                        <a:t>específico</a:t>
                      </a:r>
                      <a:r>
                        <a:rPr lang="es-CO" sz="1400" baseline="0" dirty="0" smtClean="0">
                          <a:effectLst/>
                        </a:rPr>
                        <a:t> </a:t>
                      </a:r>
                      <a:r>
                        <a:rPr lang="es-CO" sz="1400" dirty="0" smtClean="0">
                          <a:effectLst/>
                        </a:rPr>
                        <a:t>(o </a:t>
                      </a:r>
                      <a:r>
                        <a:rPr lang="es-CO" sz="1400" dirty="0">
                          <a:effectLst/>
                        </a:rPr>
                        <a:t>un pequeño conjunto de casos estrechamente relacionados).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479190">
                <a:tc>
                  <a:txBody>
                    <a:bodyPr/>
                    <a:lstStyle/>
                    <a:p>
                      <a:pPr algn="just">
                        <a:lnSpc>
                          <a:spcPct val="107000"/>
                        </a:lnSpc>
                        <a:spcAft>
                          <a:spcPts val="0"/>
                        </a:spcAft>
                      </a:pPr>
                      <a:r>
                        <a:rPr lang="es-ES" sz="1400" dirty="0">
                          <a:solidFill>
                            <a:schemeClr val="bg1"/>
                          </a:solidFill>
                          <a:effectLst/>
                        </a:rPr>
                        <a:t>Exposición teórica</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Así, con procesos muy complicados, donde la mente humana no puede realizar un seguimiento de las partes sin ayuda, uno tiene el problema de comprender cómo se desarrollan estos procesos en general. Crear la teoría sobre el comportamiento o estructura de algo.</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Exposición teórica" significa establecer y luego caracterizar (o evaluar) hipótesis sobre el comportamiento general</a:t>
                      </a:r>
                    </a:p>
                    <a:p>
                      <a:pPr algn="just">
                        <a:lnSpc>
                          <a:spcPct val="107000"/>
                        </a:lnSpc>
                        <a:spcAft>
                          <a:spcPts val="0"/>
                        </a:spcAft>
                      </a:pPr>
                      <a:r>
                        <a:rPr lang="es-CO" sz="1400" dirty="0">
                          <a:effectLst/>
                        </a:rPr>
                        <a:t>de un conjunto de mecanismos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bl>
          </a:graphicData>
        </a:graphic>
      </p:graphicFrame>
      <p:sp>
        <p:nvSpPr>
          <p:cNvPr id="5" name="Rectángulo 4"/>
          <p:cNvSpPr/>
          <p:nvPr/>
        </p:nvSpPr>
        <p:spPr>
          <a:xfrm>
            <a:off x="10011307" y="6488668"/>
            <a:ext cx="1943161" cy="369332"/>
          </a:xfrm>
          <a:prstGeom prst="rect">
            <a:avLst/>
          </a:prstGeom>
        </p:spPr>
        <p:txBody>
          <a:bodyPr wrap="none">
            <a:spAutoFit/>
          </a:bodyPr>
          <a:lstStyle/>
          <a:p>
            <a:r>
              <a:rPr lang="es-ES" dirty="0"/>
              <a:t>(</a:t>
            </a:r>
            <a:r>
              <a:rPr lang="es-CO" b="1" dirty="0"/>
              <a:t>Edmonds,2019)</a:t>
            </a:r>
            <a:endParaRPr lang="es-CO" dirty="0"/>
          </a:p>
        </p:txBody>
      </p:sp>
    </p:spTree>
    <p:extLst>
      <p:ext uri="{BB962C8B-B14F-4D97-AF65-F5344CB8AC3E}">
        <p14:creationId xmlns:p14="http://schemas.microsoft.com/office/powerpoint/2010/main" val="25975090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1474" y="403654"/>
            <a:ext cx="8596668" cy="1320800"/>
          </a:xfrm>
        </p:spPr>
        <p:txBody>
          <a:bodyPr/>
          <a:lstStyle/>
          <a:p>
            <a:r>
              <a:rPr lang="es-CO" dirty="0"/>
              <a:t>El propósito de un modelo </a:t>
            </a:r>
          </a:p>
        </p:txBody>
      </p:sp>
      <p:graphicFrame>
        <p:nvGraphicFramePr>
          <p:cNvPr id="4" name="Tabla 3"/>
          <p:cNvGraphicFramePr>
            <a:graphicFrameLocks noGrp="1"/>
          </p:cNvGraphicFramePr>
          <p:nvPr>
            <p:extLst>
              <p:ext uri="{D42A27DB-BD31-4B8C-83A1-F6EECF244321}">
                <p14:modId xmlns:p14="http://schemas.microsoft.com/office/powerpoint/2010/main" val="3441622982"/>
              </p:ext>
            </p:extLst>
          </p:nvPr>
        </p:nvGraphicFramePr>
        <p:xfrm>
          <a:off x="593125" y="1433421"/>
          <a:ext cx="10766853" cy="4793934"/>
        </p:xfrm>
        <a:graphic>
          <a:graphicData uri="http://schemas.openxmlformats.org/drawingml/2006/table">
            <a:tbl>
              <a:tblPr firstRow="1" firstCol="1" bandRow="1">
                <a:tableStyleId>{5C22544A-7EE6-4342-B048-85BDC9FD1C3A}</a:tableStyleId>
              </a:tblPr>
              <a:tblGrid>
                <a:gridCol w="2441398"/>
                <a:gridCol w="4737034"/>
                <a:gridCol w="3588421"/>
              </a:tblGrid>
              <a:tr h="0">
                <a:tc>
                  <a:txBody>
                    <a:bodyPr/>
                    <a:lstStyle/>
                    <a:p>
                      <a:pPr>
                        <a:lnSpc>
                          <a:spcPct val="107000"/>
                        </a:lnSpc>
                        <a:spcAft>
                          <a:spcPts val="0"/>
                        </a:spcAft>
                      </a:pPr>
                      <a:r>
                        <a:rPr lang="es-CO" sz="1400" dirty="0">
                          <a:solidFill>
                            <a:schemeClr val="bg1"/>
                          </a:solidFill>
                          <a:effectLst/>
                        </a:rPr>
                        <a:t>Propósitos de modelado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nSpc>
                          <a:spcPct val="107000"/>
                        </a:lnSpc>
                        <a:spcAft>
                          <a:spcPts val="0"/>
                        </a:spcAft>
                      </a:pPr>
                      <a:r>
                        <a:rPr lang="es-CO" sz="1400">
                          <a:solidFill>
                            <a:schemeClr val="bg1"/>
                          </a:solidFill>
                          <a:effectLst/>
                        </a:rPr>
                        <a:t>Motivación</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nSpc>
                          <a:spcPct val="107000"/>
                        </a:lnSpc>
                        <a:spcAft>
                          <a:spcPts val="0"/>
                        </a:spcAft>
                      </a:pPr>
                      <a:r>
                        <a:rPr lang="es-CO" sz="1400" dirty="0">
                          <a:solidFill>
                            <a:schemeClr val="bg1"/>
                          </a:solidFill>
                          <a:effectLst/>
                        </a:rPr>
                        <a:t>Definición </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527109">
                <a:tc>
                  <a:txBody>
                    <a:bodyPr/>
                    <a:lstStyle/>
                    <a:p>
                      <a:pPr>
                        <a:lnSpc>
                          <a:spcPct val="107000"/>
                        </a:lnSpc>
                        <a:spcAft>
                          <a:spcPts val="0"/>
                        </a:spcAft>
                      </a:pPr>
                      <a:r>
                        <a:rPr lang="es-ES" sz="1400" dirty="0">
                          <a:solidFill>
                            <a:schemeClr val="bg1"/>
                          </a:solidFill>
                          <a:effectLst/>
                        </a:rPr>
                        <a:t>Ilustración</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A veces uno quiere aclarar una idea o mostrar que es posible, entonces una ilustración es una buena forma de </a:t>
                      </a:r>
                      <a:r>
                        <a:rPr lang="es-CO" sz="1400">
                          <a:effectLst/>
                        </a:rPr>
                        <a:t>hacerlo</a:t>
                      </a:r>
                      <a:r>
                        <a:rPr lang="es-CO" sz="1400" smtClean="0">
                          <a:effectLst/>
                        </a:rPr>
                        <a:t>.</a:t>
                      </a:r>
                      <a:endParaRPr lang="es-CO" sz="1400" dirty="0" smtClean="0">
                        <a:effectLst/>
                      </a:endParaRPr>
                    </a:p>
                    <a:p>
                      <a:pPr algn="just">
                        <a:lnSpc>
                          <a:spcPct val="107000"/>
                        </a:lnSpc>
                        <a:spcAft>
                          <a:spcPts val="0"/>
                        </a:spcAft>
                      </a:pPr>
                      <a:r>
                        <a:rPr lang="es-CO" sz="1400" dirty="0" smtClean="0">
                          <a:effectLst/>
                        </a:rPr>
                        <a:t>La </a:t>
                      </a:r>
                      <a:r>
                        <a:rPr lang="es-CO" sz="1400" dirty="0">
                          <a:effectLst/>
                        </a:rPr>
                        <a:t>ilustración va al corazón del objetivo del modelado formal, ya que es la instanciación de un conjunto de ideas en </a:t>
                      </a:r>
                      <a:r>
                        <a:rPr lang="es-CO" sz="1400" dirty="0" smtClean="0">
                          <a:effectLst/>
                        </a:rPr>
                        <a:t>una</a:t>
                      </a:r>
                      <a:r>
                        <a:rPr lang="es-CO" sz="1400" baseline="0" dirty="0" smtClean="0">
                          <a:effectLst/>
                        </a:rPr>
                        <a:t>  </a:t>
                      </a:r>
                      <a:r>
                        <a:rPr lang="es-CO" sz="1400" dirty="0" smtClean="0">
                          <a:effectLst/>
                        </a:rPr>
                        <a:t>estructura </a:t>
                      </a:r>
                      <a:r>
                        <a:rPr lang="es-CO" sz="1400" dirty="0">
                          <a:effectLst/>
                        </a:rPr>
                        <a:t>que puede ser inspeccionada y criticada indefinidamente.</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Una ilustración es para comunicar o aclarar una idea, teoría o explicación.</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575028">
                <a:tc>
                  <a:txBody>
                    <a:bodyPr/>
                    <a:lstStyle/>
                    <a:p>
                      <a:pPr>
                        <a:lnSpc>
                          <a:spcPct val="107000"/>
                        </a:lnSpc>
                        <a:spcAft>
                          <a:spcPts val="0"/>
                        </a:spcAft>
                      </a:pPr>
                      <a:r>
                        <a:rPr lang="es-ES" sz="1400">
                          <a:solidFill>
                            <a:schemeClr val="bg1"/>
                          </a:solidFill>
                          <a:effectLst/>
                        </a:rPr>
                        <a:t>Analogía</a:t>
                      </a:r>
                      <a:endParaRPr lang="es-CO"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La analogía es una forma poderosa de pensar sobre las cosas. Se aplican las ideas o la estructura de un dominio y</a:t>
                      </a:r>
                    </a:p>
                    <a:p>
                      <a:pPr algn="just">
                        <a:lnSpc>
                          <a:spcPct val="107000"/>
                        </a:lnSpc>
                        <a:spcAft>
                          <a:spcPts val="0"/>
                        </a:spcAft>
                      </a:pPr>
                      <a:r>
                        <a:rPr lang="es-CO" sz="1400" dirty="0">
                          <a:effectLst/>
                        </a:rPr>
                        <a:t>Se  proyecta sobre otro (</a:t>
                      </a:r>
                      <a:r>
                        <a:rPr lang="es-CO" sz="1400" dirty="0" err="1">
                          <a:effectLst/>
                        </a:rPr>
                        <a:t>Hofstadter</a:t>
                      </a:r>
                      <a:r>
                        <a:rPr lang="es-CO" sz="1400" dirty="0">
                          <a:effectLst/>
                        </a:rPr>
                        <a:t> 1995). Esto puede ser especialmente útil para pensar en nuevos o desconocidos fenómenos o como una guía para la dirección de un pensamiento más riguroso</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a:effectLst/>
                        </a:rPr>
                        <a:t>Una analogía es cuando los procesos ilustrados por una simulación se usan como una forma de pensar algo de manera informal.</a:t>
                      </a:r>
                      <a:endParaRPr lang="es-CO" sz="140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r h="622947">
                <a:tc>
                  <a:txBody>
                    <a:bodyPr/>
                    <a:lstStyle/>
                    <a:p>
                      <a:pPr>
                        <a:lnSpc>
                          <a:spcPct val="107000"/>
                        </a:lnSpc>
                        <a:spcAft>
                          <a:spcPts val="0"/>
                        </a:spcAft>
                      </a:pPr>
                      <a:r>
                        <a:rPr lang="es-CO" sz="1400" dirty="0">
                          <a:solidFill>
                            <a:schemeClr val="bg1"/>
                          </a:solidFill>
                          <a:effectLst/>
                        </a:rPr>
                        <a:t>Aprendizaje social </a:t>
                      </a:r>
                    </a:p>
                    <a:p>
                      <a:pPr>
                        <a:lnSpc>
                          <a:spcPct val="107000"/>
                        </a:lnSpc>
                        <a:spcAft>
                          <a:spcPts val="0"/>
                        </a:spcAft>
                      </a:pPr>
                      <a:r>
                        <a:rPr lang="es-CO" sz="1400" dirty="0">
                          <a:solidFill>
                            <a:schemeClr val="bg1"/>
                          </a:solidFill>
                          <a:effectLst/>
                        </a:rPr>
                        <a:t> </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fontAlgn="t">
                        <a:lnSpc>
                          <a:spcPct val="107000"/>
                        </a:lnSpc>
                        <a:spcAft>
                          <a:spcPts val="0"/>
                        </a:spcAft>
                      </a:pPr>
                      <a:r>
                        <a:rPr lang="es-CO" sz="1400" dirty="0">
                          <a:effectLst/>
                        </a:rPr>
                        <a:t>A veces, nuestros modelos no tratan en absoluto del mundo observado, sino que son diseñados para reflejar la visión de un actor de este mundo. En esto</a:t>
                      </a:r>
                      <a:br>
                        <a:rPr lang="es-CO" sz="1400" dirty="0">
                          <a:effectLst/>
                        </a:rPr>
                      </a:br>
                      <a:r>
                        <a:rPr lang="es-CO" sz="1400" dirty="0">
                          <a:effectLst/>
                        </a:rPr>
                        <a:t>caso, el modelo puede actuar como un mediador entre los miembros del grupo y puede resultar en un entendimiento </a:t>
                      </a:r>
                      <a:r>
                        <a:rPr lang="es-CO" sz="1400" dirty="0" smtClean="0">
                          <a:effectLst/>
                        </a:rPr>
                        <a:t>compartido</a:t>
                      </a:r>
                      <a:r>
                        <a:rPr lang="es-CO" sz="1400" baseline="0" dirty="0" smtClean="0">
                          <a:effectLst/>
                        </a:rPr>
                        <a:t> </a:t>
                      </a:r>
                      <a:r>
                        <a:rPr lang="es-CO" sz="1400" dirty="0" smtClean="0">
                          <a:effectLst/>
                        </a:rPr>
                        <a:t>del </a:t>
                      </a:r>
                      <a:r>
                        <a:rPr lang="es-CO" sz="1400" dirty="0">
                          <a:effectLst/>
                        </a:rPr>
                        <a:t>mundo </a:t>
                      </a:r>
                    </a:p>
                    <a:p>
                      <a:pPr algn="just">
                        <a:lnSpc>
                          <a:spcPct val="107000"/>
                        </a:lnSpc>
                        <a:spcAft>
                          <a:spcPts val="0"/>
                        </a:spcAft>
                      </a:pPr>
                      <a:r>
                        <a:rPr lang="es-CO" sz="1400" dirty="0">
                          <a:effectLst/>
                        </a:rPr>
                        <a:t> </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c>
                  <a:txBody>
                    <a:bodyPr/>
                    <a:lstStyle/>
                    <a:p>
                      <a:pPr algn="just">
                        <a:lnSpc>
                          <a:spcPct val="107000"/>
                        </a:lnSpc>
                        <a:spcAft>
                          <a:spcPts val="0"/>
                        </a:spcAft>
                      </a:pPr>
                      <a:r>
                        <a:rPr lang="es-CO" sz="1400" dirty="0">
                          <a:effectLst/>
                        </a:rPr>
                        <a:t>Es una herramienta para el aprendizaje social cuando encapsula una comprensión compartida (o un conjunto de </a:t>
                      </a:r>
                      <a:r>
                        <a:rPr lang="es-CO" sz="1400" dirty="0" smtClean="0">
                          <a:effectLst/>
                        </a:rPr>
                        <a:t>comprensiones)</a:t>
                      </a:r>
                      <a:r>
                        <a:rPr lang="es-CO" sz="1400" baseline="0" dirty="0" smtClean="0">
                          <a:effectLst/>
                        </a:rPr>
                        <a:t> </a:t>
                      </a:r>
                      <a:r>
                        <a:rPr lang="es-CO" sz="1400" dirty="0" smtClean="0">
                          <a:effectLst/>
                        </a:rPr>
                        <a:t>de </a:t>
                      </a:r>
                      <a:r>
                        <a:rPr lang="es-CO" sz="1400" dirty="0">
                          <a:effectLst/>
                        </a:rPr>
                        <a:t>un grupo de personas.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19" marR="18319" marT="0" marB="0"/>
                </a:tc>
              </a:tr>
            </a:tbl>
          </a:graphicData>
        </a:graphic>
      </p:graphicFrame>
      <p:sp>
        <p:nvSpPr>
          <p:cNvPr id="3" name="Rectángulo 2"/>
          <p:cNvSpPr/>
          <p:nvPr/>
        </p:nvSpPr>
        <p:spPr>
          <a:xfrm>
            <a:off x="10021293" y="6488668"/>
            <a:ext cx="1943161" cy="369332"/>
          </a:xfrm>
          <a:prstGeom prst="rect">
            <a:avLst/>
          </a:prstGeom>
        </p:spPr>
        <p:txBody>
          <a:bodyPr wrap="none">
            <a:spAutoFit/>
          </a:bodyPr>
          <a:lstStyle/>
          <a:p>
            <a:r>
              <a:rPr lang="es-ES" dirty="0"/>
              <a:t>(</a:t>
            </a:r>
            <a:r>
              <a:rPr lang="es-CO" b="1" dirty="0"/>
              <a:t>Edmonds,2019)</a:t>
            </a:r>
            <a:endParaRPr lang="es-CO" dirty="0"/>
          </a:p>
        </p:txBody>
      </p:sp>
    </p:spTree>
    <p:extLst>
      <p:ext uri="{BB962C8B-B14F-4D97-AF65-F5344CB8AC3E}">
        <p14:creationId xmlns:p14="http://schemas.microsoft.com/office/powerpoint/2010/main" val="1247768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92100"/>
            <a:ext cx="8596668" cy="1320800"/>
          </a:xfrm>
        </p:spPr>
        <p:txBody>
          <a:bodyPr/>
          <a:lstStyle/>
          <a:p>
            <a:r>
              <a:rPr lang="es-ES" dirty="0" smtClean="0"/>
              <a:t>6-Modelacion: Tipos de modelos</a:t>
            </a:r>
            <a:endParaRPr lang="es-ES" dirty="0"/>
          </a:p>
        </p:txBody>
      </p:sp>
      <p:sp>
        <p:nvSpPr>
          <p:cNvPr id="3" name="Marcador de contenido 2"/>
          <p:cNvSpPr>
            <a:spLocks noGrp="1"/>
          </p:cNvSpPr>
          <p:nvPr>
            <p:ph idx="1"/>
          </p:nvPr>
        </p:nvSpPr>
        <p:spPr>
          <a:xfrm>
            <a:off x="486834" y="1157289"/>
            <a:ext cx="10828866" cy="4570411"/>
          </a:xfrm>
        </p:spPr>
        <p:txBody>
          <a:bodyPr>
            <a:noAutofit/>
          </a:bodyPr>
          <a:lstStyle/>
          <a:p>
            <a:pPr algn="just"/>
            <a:r>
              <a:rPr lang="es-ES" sz="2000" u="sng" dirty="0" smtClean="0">
                <a:solidFill>
                  <a:srgbClr val="FF0000"/>
                </a:solidFill>
              </a:rPr>
              <a:t>Modelos Físicos: </a:t>
            </a:r>
            <a:r>
              <a:rPr lang="es-ES" sz="2000" dirty="0" smtClean="0"/>
              <a:t>Es </a:t>
            </a:r>
            <a:r>
              <a:rPr lang="es-ES" sz="2000" dirty="0"/>
              <a:t>una representación o copia -generalmente a escala, ya sea mayor o menor- de algún objeto de interés y que permite su examen en diferentes </a:t>
            </a:r>
            <a:r>
              <a:rPr lang="es-ES" sz="2000" dirty="0" smtClean="0"/>
              <a:t>circunstancias.</a:t>
            </a:r>
          </a:p>
          <a:p>
            <a:pPr algn="just"/>
            <a:r>
              <a:rPr lang="es-ES" sz="2000" u="sng" dirty="0">
                <a:solidFill>
                  <a:srgbClr val="FF0000"/>
                </a:solidFill>
              </a:rPr>
              <a:t>Modelos </a:t>
            </a:r>
            <a:r>
              <a:rPr lang="es-ES" sz="2000" u="sng" dirty="0" smtClean="0">
                <a:solidFill>
                  <a:srgbClr val="FF0000"/>
                </a:solidFill>
              </a:rPr>
              <a:t>Conceptuales: </a:t>
            </a:r>
            <a:r>
              <a:rPr lang="es-ES" sz="2000" dirty="0" smtClean="0"/>
              <a:t>Pueden </a:t>
            </a:r>
            <a:r>
              <a:rPr lang="es-ES" sz="2000" dirty="0"/>
              <a:t>entenderse como un mapa de conceptos y sus relaciones, incluyendo suposiciones acerca de la naturaleza tanto de los fenómenos </a:t>
            </a:r>
            <a:r>
              <a:rPr lang="es-ES" sz="2000" dirty="0" smtClean="0"/>
              <a:t>como </a:t>
            </a:r>
            <a:r>
              <a:rPr lang="es-ES" sz="2000" dirty="0"/>
              <a:t>sus relaciones. Estos modelos implican un alto nivel de </a:t>
            </a:r>
            <a:r>
              <a:rPr lang="es-ES" sz="2000" dirty="0" smtClean="0"/>
              <a:t>abstracción, concentrándose </a:t>
            </a:r>
            <a:r>
              <a:rPr lang="es-ES" sz="2000" dirty="0"/>
              <a:t>en aspectos de categorías semánticas o conceptuales que son considerados fundamentales para la comprensión de lo </a:t>
            </a:r>
            <a:r>
              <a:rPr lang="es-ES" sz="2000" dirty="0" smtClean="0"/>
              <a:t>representado.</a:t>
            </a:r>
          </a:p>
          <a:p>
            <a:pPr algn="just"/>
            <a:r>
              <a:rPr lang="es-ES" sz="2000" u="sng" dirty="0">
                <a:solidFill>
                  <a:srgbClr val="FF0000"/>
                </a:solidFill>
              </a:rPr>
              <a:t>Modelos </a:t>
            </a:r>
            <a:r>
              <a:rPr lang="es-ES" sz="2000" u="sng" dirty="0" smtClean="0">
                <a:solidFill>
                  <a:srgbClr val="FF0000"/>
                </a:solidFill>
              </a:rPr>
              <a:t>analógicos:</a:t>
            </a:r>
            <a:r>
              <a:rPr lang="es-ES" sz="2000" dirty="0" smtClean="0"/>
              <a:t> Se basan </a:t>
            </a:r>
            <a:r>
              <a:rPr lang="es-ES" sz="2000" dirty="0"/>
              <a:t>en las analogías que se observan desde el punto de vista del comportamiento de sistemas físicos diferentes que, sin embargo, están regidos por formulaciones matemáticas </a:t>
            </a:r>
            <a:r>
              <a:rPr lang="es-ES" sz="2000" dirty="0" smtClean="0"/>
              <a:t>idénticas</a:t>
            </a:r>
          </a:p>
          <a:p>
            <a:pPr algn="just"/>
            <a:r>
              <a:rPr lang="es-ES" sz="2000" u="sng" dirty="0">
                <a:solidFill>
                  <a:srgbClr val="FF0000"/>
                </a:solidFill>
              </a:rPr>
              <a:t>Modelos </a:t>
            </a:r>
            <a:r>
              <a:rPr lang="es-ES" sz="2000" u="sng" dirty="0" smtClean="0">
                <a:solidFill>
                  <a:srgbClr val="FF0000"/>
                </a:solidFill>
              </a:rPr>
              <a:t>gráficos:</a:t>
            </a:r>
            <a:r>
              <a:rPr lang="es-ES" sz="2000" dirty="0"/>
              <a:t> S</a:t>
            </a:r>
            <a:r>
              <a:rPr lang="es-ES" sz="2000" dirty="0" smtClean="0"/>
              <a:t>on </a:t>
            </a:r>
            <a:r>
              <a:rPr lang="es-ES" sz="2000" dirty="0"/>
              <a:t>la representación de </a:t>
            </a:r>
            <a:r>
              <a:rPr lang="es-ES" sz="2000" dirty="0" smtClean="0"/>
              <a:t>datos</a:t>
            </a:r>
            <a:r>
              <a:rPr lang="es-ES" sz="2000" dirty="0"/>
              <a:t>,</a:t>
            </a:r>
            <a:r>
              <a:rPr lang="es-ES" sz="2000" dirty="0" smtClean="0"/>
              <a:t> </a:t>
            </a:r>
            <a:r>
              <a:rPr lang="es-ES" sz="2000" dirty="0"/>
              <a:t>generalmente numéricos, mediante recursos gráficos (tales como líneas, vectores, superficies o símbolos</a:t>
            </a:r>
            <a:r>
              <a:rPr lang="es-ES" sz="2000" dirty="0" smtClean="0"/>
              <a:t>).</a:t>
            </a:r>
            <a:endParaRPr lang="es-ES" sz="2000" dirty="0"/>
          </a:p>
          <a:p>
            <a:pPr algn="just"/>
            <a:r>
              <a:rPr lang="es-ES" sz="2000" u="sng" dirty="0">
                <a:solidFill>
                  <a:srgbClr val="FF0000"/>
                </a:solidFill>
              </a:rPr>
              <a:t>Modelos </a:t>
            </a:r>
            <a:r>
              <a:rPr lang="es-ES" sz="2000" u="sng" dirty="0" smtClean="0">
                <a:solidFill>
                  <a:srgbClr val="FF0000"/>
                </a:solidFill>
              </a:rPr>
              <a:t>matemáticos:</a:t>
            </a:r>
            <a:r>
              <a:rPr lang="es-ES" sz="2000" dirty="0" smtClean="0">
                <a:solidFill>
                  <a:srgbClr val="FF0000"/>
                </a:solidFill>
              </a:rPr>
              <a:t> </a:t>
            </a:r>
            <a:r>
              <a:rPr lang="es-ES" sz="2000" dirty="0"/>
              <a:t>Busca representar fenómenos o relaciones entre ellos a través de una formulación matemática. </a:t>
            </a:r>
          </a:p>
        </p:txBody>
      </p:sp>
      <p:sp>
        <p:nvSpPr>
          <p:cNvPr id="4" name="Rectángulo 3"/>
          <p:cNvSpPr/>
          <p:nvPr/>
        </p:nvSpPr>
        <p:spPr>
          <a:xfrm>
            <a:off x="863600" y="6488668"/>
            <a:ext cx="9486900" cy="369332"/>
          </a:xfrm>
          <a:prstGeom prst="rect">
            <a:avLst/>
          </a:prstGeom>
        </p:spPr>
        <p:txBody>
          <a:bodyPr wrap="square">
            <a:spAutoFit/>
          </a:bodyPr>
          <a:lstStyle/>
          <a:p>
            <a:r>
              <a:rPr lang="es-ES" dirty="0"/>
              <a:t>http://www.tiposde.org/ciencias-exactas/415-tipos-de-modelos-cientificos/</a:t>
            </a:r>
          </a:p>
        </p:txBody>
      </p:sp>
    </p:spTree>
    <p:extLst>
      <p:ext uri="{BB962C8B-B14F-4D97-AF65-F5344CB8AC3E}">
        <p14:creationId xmlns:p14="http://schemas.microsoft.com/office/powerpoint/2010/main" val="3434412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093789"/>
            <a:ext cx="10562166" cy="3880773"/>
          </a:xfrm>
        </p:spPr>
        <p:txBody>
          <a:bodyPr>
            <a:noAutofit/>
          </a:bodyPr>
          <a:lstStyle/>
          <a:p>
            <a:pPr marL="0" indent="0" algn="just" fontAlgn="base">
              <a:buNone/>
            </a:pPr>
            <a:r>
              <a:rPr lang="es-ES" sz="2000" u="sng" dirty="0" smtClean="0">
                <a:solidFill>
                  <a:srgbClr val="FF0000"/>
                </a:solidFill>
              </a:rPr>
              <a:t>Modelos </a:t>
            </a:r>
            <a:r>
              <a:rPr lang="es-ES" sz="2000" u="sng" dirty="0">
                <a:solidFill>
                  <a:srgbClr val="FF0000"/>
                </a:solidFill>
              </a:rPr>
              <a:t>matemáticos:</a:t>
            </a:r>
            <a:endParaRPr lang="es-ES" sz="2000" b="1" dirty="0" smtClean="0"/>
          </a:p>
          <a:p>
            <a:pPr algn="just" fontAlgn="base"/>
            <a:r>
              <a:rPr lang="es-ES" sz="2000" b="1" dirty="0" smtClean="0">
                <a:solidFill>
                  <a:srgbClr val="FF0000"/>
                </a:solidFill>
              </a:rPr>
              <a:t>Modelos deterministas</a:t>
            </a:r>
            <a:r>
              <a:rPr lang="es-ES" sz="2000" dirty="0" smtClean="0">
                <a:solidFill>
                  <a:srgbClr val="FF0000"/>
                </a:solidFill>
              </a:rPr>
              <a:t>: </a:t>
            </a:r>
            <a:r>
              <a:rPr lang="es-ES" sz="2000" dirty="0" smtClean="0"/>
              <a:t>los modelos deterministas cuentan con la particularidad de que los datos empleados y el fenómeno estudiado se conocen de manera total. es decir que las fórmulas utilizadas son de tal exactitud, que lograrán obtener un resultado preciso. por ejemplo, la ley de gravitación formulada por newton.</a:t>
            </a:r>
          </a:p>
          <a:p>
            <a:pPr algn="just" fontAlgn="base"/>
            <a:r>
              <a:rPr lang="es-ES" sz="2000" b="1" dirty="0">
                <a:solidFill>
                  <a:srgbClr val="FF0000"/>
                </a:solidFill>
              </a:rPr>
              <a:t>M</a:t>
            </a:r>
            <a:r>
              <a:rPr lang="es-ES" sz="2000" b="1" dirty="0" smtClean="0">
                <a:solidFill>
                  <a:srgbClr val="FF0000"/>
                </a:solidFill>
              </a:rPr>
              <a:t>odelos numéricos</a:t>
            </a:r>
            <a:r>
              <a:rPr lang="es-ES" sz="2000" dirty="0" smtClean="0">
                <a:solidFill>
                  <a:srgbClr val="FF0000"/>
                </a:solidFill>
              </a:rPr>
              <a:t>: </a:t>
            </a:r>
            <a:r>
              <a:rPr lang="es-ES" sz="2000" dirty="0" smtClean="0"/>
              <a:t>aquí las circunstancias de inicio y la realidad física son simbolizadas por medio de una serie numérica.  con la aplicación de un método específico se adquiere un resultado también de carácter numérico que proporciona las consecuencias o derivaciones de las condiciones dadas al principio.</a:t>
            </a:r>
          </a:p>
          <a:p>
            <a:pPr algn="just" fontAlgn="base"/>
            <a:r>
              <a:rPr lang="es-ES" sz="2000" b="1" dirty="0">
                <a:solidFill>
                  <a:srgbClr val="FF0000"/>
                </a:solidFill>
              </a:rPr>
              <a:t>M</a:t>
            </a:r>
            <a:r>
              <a:rPr lang="es-ES" sz="2000" b="1" dirty="0" smtClean="0">
                <a:solidFill>
                  <a:srgbClr val="FF0000"/>
                </a:solidFill>
              </a:rPr>
              <a:t>odelos estocástico</a:t>
            </a:r>
            <a:r>
              <a:rPr lang="es-ES" sz="2000" dirty="0" smtClean="0">
                <a:solidFill>
                  <a:srgbClr val="FF0000"/>
                </a:solidFill>
              </a:rPr>
              <a:t>: </a:t>
            </a:r>
            <a:r>
              <a:rPr lang="es-ES" sz="2000" dirty="0" smtClean="0"/>
              <a:t>a diferencia de los modelos deterministas, en esta clase de modelo no se conocen los datos con exactitud, de manera que se observa un cierto grado de incertidumbre. como consecuencia, el resultado obtenido representara una probabilidad y no una certeza total.</a:t>
            </a:r>
          </a:p>
          <a:p>
            <a:pPr algn="just" fontAlgn="base"/>
            <a:r>
              <a:rPr lang="es-ES" sz="2000" dirty="0"/>
              <a:t/>
            </a:r>
            <a:br>
              <a:rPr lang="es-ES" sz="2000" dirty="0"/>
            </a:br>
            <a:r>
              <a:rPr lang="es-ES" sz="2000" dirty="0"/>
              <a:t/>
            </a:r>
            <a:br>
              <a:rPr lang="es-ES" sz="2000" dirty="0"/>
            </a:br>
            <a:endParaRPr lang="es-ES" sz="2000" dirty="0"/>
          </a:p>
        </p:txBody>
      </p:sp>
      <p:sp>
        <p:nvSpPr>
          <p:cNvPr id="5" name="Rectángulo 4"/>
          <p:cNvSpPr/>
          <p:nvPr/>
        </p:nvSpPr>
        <p:spPr>
          <a:xfrm>
            <a:off x="1028700" y="6384262"/>
            <a:ext cx="9486900" cy="369332"/>
          </a:xfrm>
          <a:prstGeom prst="rect">
            <a:avLst/>
          </a:prstGeom>
        </p:spPr>
        <p:txBody>
          <a:bodyPr wrap="square">
            <a:spAutoFit/>
          </a:bodyPr>
          <a:lstStyle/>
          <a:p>
            <a:r>
              <a:rPr lang="es-ES" dirty="0"/>
              <a:t>http://www.tiposde.org/ciencias-exactas/415-tipos-de-modelos-cientificos/</a:t>
            </a:r>
          </a:p>
        </p:txBody>
      </p:sp>
      <p:sp>
        <p:nvSpPr>
          <p:cNvPr id="7" name="Título 1"/>
          <p:cNvSpPr txBox="1">
            <a:spLocks/>
          </p:cNvSpPr>
          <p:nvPr/>
        </p:nvSpPr>
        <p:spPr>
          <a:xfrm>
            <a:off x="677334" y="2921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mtClean="0"/>
              <a:t>6-Modelacion: Tipos de modelos</a:t>
            </a:r>
            <a:endParaRPr lang="es-ES" dirty="0"/>
          </a:p>
        </p:txBody>
      </p:sp>
    </p:spTree>
    <p:extLst>
      <p:ext uri="{BB962C8B-B14F-4D97-AF65-F5344CB8AC3E}">
        <p14:creationId xmlns:p14="http://schemas.microsoft.com/office/powerpoint/2010/main" val="14916150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8134" y="0"/>
            <a:ext cx="8596668" cy="1320800"/>
          </a:xfrm>
        </p:spPr>
        <p:txBody>
          <a:bodyPr/>
          <a:lstStyle/>
          <a:p>
            <a:pPr algn="ctr"/>
            <a:r>
              <a:rPr lang="es-ES" dirty="0" smtClean="0"/>
              <a:t>Formato para  guiar la construcción de la metodología </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65911018"/>
              </p:ext>
            </p:extLst>
          </p:nvPr>
        </p:nvGraphicFramePr>
        <p:xfrm>
          <a:off x="728491" y="1320800"/>
          <a:ext cx="9876010" cy="4722492"/>
        </p:xfrm>
        <a:graphic>
          <a:graphicData uri="http://schemas.openxmlformats.org/drawingml/2006/table">
            <a:tbl>
              <a:tblPr firstRow="1" bandRow="1">
                <a:tableStyleId>{5C22544A-7EE6-4342-B048-85BDC9FD1C3A}</a:tableStyleId>
              </a:tblPr>
              <a:tblGrid>
                <a:gridCol w="2425003">
                  <a:extLst>
                    <a:ext uri="{9D8B030D-6E8A-4147-A177-3AD203B41FA5}">
                      <a16:colId xmlns:a16="http://schemas.microsoft.com/office/drawing/2014/main" xmlns="" val="20000"/>
                    </a:ext>
                  </a:extLst>
                </a:gridCol>
                <a:gridCol w="2601001">
                  <a:extLst>
                    <a:ext uri="{9D8B030D-6E8A-4147-A177-3AD203B41FA5}">
                      <a16:colId xmlns:a16="http://schemas.microsoft.com/office/drawing/2014/main" xmlns="" val="4251926974"/>
                    </a:ext>
                  </a:extLst>
                </a:gridCol>
                <a:gridCol w="2601001">
                  <a:extLst>
                    <a:ext uri="{9D8B030D-6E8A-4147-A177-3AD203B41FA5}">
                      <a16:colId xmlns:a16="http://schemas.microsoft.com/office/drawing/2014/main" xmlns="" val="20001"/>
                    </a:ext>
                  </a:extLst>
                </a:gridCol>
                <a:gridCol w="2249005">
                  <a:extLst>
                    <a:ext uri="{9D8B030D-6E8A-4147-A177-3AD203B41FA5}">
                      <a16:colId xmlns:a16="http://schemas.microsoft.com/office/drawing/2014/main" xmlns="" val="20002"/>
                    </a:ext>
                  </a:extLst>
                </a:gridCol>
              </a:tblGrid>
              <a:tr h="634682">
                <a:tc>
                  <a:txBody>
                    <a:bodyPr/>
                    <a:lstStyle/>
                    <a:p>
                      <a:pPr algn="ctr"/>
                      <a:r>
                        <a:rPr lang="es-ES" dirty="0" smtClean="0">
                          <a:solidFill>
                            <a:schemeClr val="bg1"/>
                          </a:solidFill>
                        </a:rPr>
                        <a:t>Objetivo específicos</a:t>
                      </a:r>
                      <a:endParaRPr lang="es-ES" dirty="0">
                        <a:solidFill>
                          <a:schemeClr val="bg1"/>
                        </a:solidFill>
                      </a:endParaRPr>
                    </a:p>
                  </a:txBody>
                  <a:tcPr/>
                </a:tc>
                <a:tc>
                  <a:txBody>
                    <a:bodyPr/>
                    <a:lstStyle/>
                    <a:p>
                      <a:pPr algn="ctr"/>
                      <a:r>
                        <a:rPr lang="es-ES" sz="1800" b="1" kern="1200" dirty="0" smtClean="0">
                          <a:solidFill>
                            <a:schemeClr val="bg1"/>
                          </a:solidFill>
                          <a:latin typeface="+mn-lt"/>
                          <a:ea typeface="+mn-ea"/>
                          <a:cs typeface="+mn-cs"/>
                        </a:rPr>
                        <a:t>Metodología</a:t>
                      </a:r>
                      <a:endParaRPr lang="es-ES" sz="1800" b="1" kern="1200" dirty="0">
                        <a:solidFill>
                          <a:schemeClr val="bg1"/>
                        </a:solidFill>
                        <a:latin typeface="+mn-lt"/>
                        <a:ea typeface="+mn-ea"/>
                        <a:cs typeface="+mn-cs"/>
                      </a:endParaRPr>
                    </a:p>
                  </a:txBody>
                  <a:tcPr/>
                </a:tc>
                <a:tc>
                  <a:txBody>
                    <a:bodyPr/>
                    <a:lstStyle/>
                    <a:p>
                      <a:pPr algn="ctr"/>
                      <a:r>
                        <a:rPr lang="es-ES" dirty="0" smtClean="0">
                          <a:solidFill>
                            <a:schemeClr val="bg1"/>
                          </a:solidFill>
                        </a:rPr>
                        <a:t>Cómo se logra el objetivo, Secuencia</a:t>
                      </a:r>
                      <a:r>
                        <a:rPr lang="es-ES" baseline="0" dirty="0" smtClean="0">
                          <a:solidFill>
                            <a:schemeClr val="bg1"/>
                          </a:solidFill>
                        </a:rPr>
                        <a:t> de actividades</a:t>
                      </a:r>
                      <a:endParaRPr lang="es-ES" dirty="0">
                        <a:solidFill>
                          <a:schemeClr val="bg1"/>
                        </a:solidFill>
                      </a:endParaRPr>
                    </a:p>
                  </a:txBody>
                  <a:tcPr/>
                </a:tc>
                <a:tc>
                  <a:txBody>
                    <a:bodyPr/>
                    <a:lstStyle/>
                    <a:p>
                      <a:pPr algn="ctr"/>
                      <a:r>
                        <a:rPr lang="es-ES" dirty="0" smtClean="0">
                          <a:solidFill>
                            <a:schemeClr val="bg1"/>
                          </a:solidFill>
                        </a:rPr>
                        <a:t>Resultado de la actividad </a:t>
                      </a:r>
                      <a:endParaRPr lang="es-ES" dirty="0">
                        <a:solidFill>
                          <a:schemeClr val="bg1"/>
                        </a:solidFill>
                      </a:endParaRPr>
                    </a:p>
                  </a:txBody>
                  <a:tcPr/>
                </a:tc>
                <a:extLst>
                  <a:ext uri="{0D108BD9-81ED-4DB2-BD59-A6C34878D82A}">
                    <a16:rowId xmlns:a16="http://schemas.microsoft.com/office/drawing/2014/main" xmlns="" val="10000"/>
                  </a:ext>
                </a:extLst>
              </a:tr>
              <a:tr h="634682">
                <a:tc rowSpan="2">
                  <a:txBody>
                    <a:bodyPr/>
                    <a:lstStyle/>
                    <a:p>
                      <a:r>
                        <a:rPr lang="es-ES" dirty="0" smtClean="0">
                          <a:solidFill>
                            <a:schemeClr val="bg1"/>
                          </a:solidFill>
                        </a:rPr>
                        <a:t>Objetivo</a:t>
                      </a:r>
                      <a:r>
                        <a:rPr lang="es-ES" baseline="0" dirty="0" smtClean="0">
                          <a:solidFill>
                            <a:schemeClr val="bg1"/>
                          </a:solidFill>
                        </a:rPr>
                        <a:t> específico 1</a:t>
                      </a:r>
                      <a:endParaRPr lang="es-ES" dirty="0">
                        <a:solidFill>
                          <a:schemeClr val="bg1"/>
                        </a:solidFill>
                      </a:endParaRPr>
                    </a:p>
                  </a:txBody>
                  <a:tcPr/>
                </a:tc>
                <a:tc rowSpan="2">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dirty="0">
                        <a:solidFill>
                          <a:schemeClr val="bg1"/>
                        </a:solidFill>
                      </a:endParaRPr>
                    </a:p>
                  </a:txBody>
                  <a:tcPr/>
                </a:tc>
                <a:extLst>
                  <a:ext uri="{0D108BD9-81ED-4DB2-BD59-A6C34878D82A}">
                    <a16:rowId xmlns:a16="http://schemas.microsoft.com/office/drawing/2014/main" xmlns="" val="10001"/>
                  </a:ext>
                </a:extLst>
              </a:tr>
              <a:tr h="634682">
                <a:tc vMerge="1">
                  <a:txBody>
                    <a:bodyPr/>
                    <a:lstStyle/>
                    <a:p>
                      <a:endParaRPr lang="es-ES" dirty="0">
                        <a:solidFill>
                          <a:schemeClr val="bg1"/>
                        </a:solidFill>
                      </a:endParaRPr>
                    </a:p>
                  </a:txBody>
                  <a:tcPr/>
                </a:tc>
                <a:tc vMerge="1">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a:solidFill>
                          <a:schemeClr val="bg1"/>
                        </a:solidFill>
                      </a:endParaRPr>
                    </a:p>
                  </a:txBody>
                  <a:tcPr/>
                </a:tc>
                <a:extLst>
                  <a:ext uri="{0D108BD9-81ED-4DB2-BD59-A6C34878D82A}">
                    <a16:rowId xmlns:a16="http://schemas.microsoft.com/office/drawing/2014/main" xmlns="" val="10002"/>
                  </a:ext>
                </a:extLst>
              </a:tr>
              <a:tr h="634682">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solidFill>
                            <a:schemeClr val="bg1"/>
                          </a:solidFill>
                        </a:rPr>
                        <a:t>Objetivo</a:t>
                      </a:r>
                      <a:r>
                        <a:rPr lang="es-ES" baseline="0" dirty="0" smtClean="0">
                          <a:solidFill>
                            <a:schemeClr val="bg1"/>
                          </a:solidFill>
                        </a:rPr>
                        <a:t> específico 2</a:t>
                      </a:r>
                      <a:endParaRPr lang="es-ES" dirty="0" smtClean="0">
                        <a:solidFill>
                          <a:schemeClr val="bg1"/>
                        </a:solidFill>
                      </a:endParaRPr>
                    </a:p>
                    <a:p>
                      <a:endParaRPr lang="es-ES" dirty="0">
                        <a:solidFill>
                          <a:schemeClr val="bg1"/>
                        </a:solidFill>
                      </a:endParaRPr>
                    </a:p>
                  </a:txBody>
                  <a:tcPr/>
                </a:tc>
                <a:tc rowSpan="2">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dirty="0">
                        <a:solidFill>
                          <a:schemeClr val="bg1"/>
                        </a:solidFill>
                      </a:endParaRPr>
                    </a:p>
                  </a:txBody>
                  <a:tcPr/>
                </a:tc>
                <a:extLst>
                  <a:ext uri="{0D108BD9-81ED-4DB2-BD59-A6C34878D82A}">
                    <a16:rowId xmlns:a16="http://schemas.microsoft.com/office/drawing/2014/main" xmlns="" val="10003"/>
                  </a:ext>
                </a:extLst>
              </a:tr>
              <a:tr h="634682">
                <a:tc vMerge="1">
                  <a:txBody>
                    <a:bodyPr/>
                    <a:lstStyle/>
                    <a:p>
                      <a:endParaRPr lang="es-ES" dirty="0">
                        <a:solidFill>
                          <a:schemeClr val="bg1"/>
                        </a:solidFill>
                      </a:endParaRPr>
                    </a:p>
                  </a:txBody>
                  <a:tcPr/>
                </a:tc>
                <a:tc vMerge="1">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dirty="0">
                        <a:solidFill>
                          <a:schemeClr val="bg1"/>
                        </a:solidFill>
                      </a:endParaRPr>
                    </a:p>
                  </a:txBody>
                  <a:tcPr/>
                </a:tc>
                <a:extLst>
                  <a:ext uri="{0D108BD9-81ED-4DB2-BD59-A6C34878D82A}">
                    <a16:rowId xmlns:a16="http://schemas.microsoft.com/office/drawing/2014/main" xmlns="" val="10004"/>
                  </a:ext>
                </a:extLst>
              </a:tr>
              <a:tr h="634682">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solidFill>
                            <a:schemeClr val="bg1"/>
                          </a:solidFill>
                        </a:rPr>
                        <a:t>Objetivo</a:t>
                      </a:r>
                      <a:r>
                        <a:rPr lang="es-ES" baseline="0" dirty="0" smtClean="0">
                          <a:solidFill>
                            <a:schemeClr val="bg1"/>
                          </a:solidFill>
                        </a:rPr>
                        <a:t> específico 3</a:t>
                      </a:r>
                      <a:endParaRPr lang="es-ES" dirty="0" smtClean="0">
                        <a:solidFill>
                          <a:schemeClr val="bg1"/>
                        </a:solidFill>
                      </a:endParaRPr>
                    </a:p>
                    <a:p>
                      <a:endParaRPr lang="es-ES" dirty="0">
                        <a:solidFill>
                          <a:schemeClr val="bg1"/>
                        </a:solidFill>
                      </a:endParaRPr>
                    </a:p>
                  </a:txBody>
                  <a:tcPr/>
                </a:tc>
                <a:tc rowSpan="2">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dirty="0">
                        <a:solidFill>
                          <a:schemeClr val="bg1"/>
                        </a:solidFill>
                      </a:endParaRPr>
                    </a:p>
                  </a:txBody>
                  <a:tcPr/>
                </a:tc>
                <a:extLst>
                  <a:ext uri="{0D108BD9-81ED-4DB2-BD59-A6C34878D82A}">
                    <a16:rowId xmlns:a16="http://schemas.microsoft.com/office/drawing/2014/main" xmlns="" val="10005"/>
                  </a:ext>
                </a:extLst>
              </a:tr>
              <a:tr h="634682">
                <a:tc vMerge="1">
                  <a:txBody>
                    <a:bodyPr/>
                    <a:lstStyle/>
                    <a:p>
                      <a:endParaRPr lang="es-ES" dirty="0">
                        <a:solidFill>
                          <a:schemeClr val="bg1"/>
                        </a:solidFill>
                      </a:endParaRPr>
                    </a:p>
                  </a:txBody>
                  <a:tcPr/>
                </a:tc>
                <a:tc vMerge="1">
                  <a:txBody>
                    <a:bodyPr/>
                    <a:lstStyle/>
                    <a:p>
                      <a:endParaRPr lang="es-ES" dirty="0">
                        <a:solidFill>
                          <a:schemeClr val="bg1"/>
                        </a:solidFill>
                      </a:endParaRPr>
                    </a:p>
                  </a:txBody>
                  <a:tcPr/>
                </a:tc>
                <a:tc>
                  <a:txBody>
                    <a:bodyPr/>
                    <a:lstStyle/>
                    <a:p>
                      <a:r>
                        <a:rPr lang="es-ES" dirty="0" smtClean="0">
                          <a:solidFill>
                            <a:schemeClr val="bg1"/>
                          </a:solidFill>
                        </a:rPr>
                        <a:t>……..</a:t>
                      </a:r>
                      <a:endParaRPr lang="es-ES" dirty="0">
                        <a:solidFill>
                          <a:schemeClr val="bg1"/>
                        </a:solidFill>
                      </a:endParaRPr>
                    </a:p>
                  </a:txBody>
                  <a:tcPr/>
                </a:tc>
                <a:tc>
                  <a:txBody>
                    <a:bodyPr/>
                    <a:lstStyle/>
                    <a:p>
                      <a:endParaRPr lang="es-ES" dirty="0">
                        <a:solidFill>
                          <a:schemeClr val="bg1"/>
                        </a:solidFill>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5958099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REFERENCIAS </a:t>
            </a:r>
            <a:endParaRPr lang="es-CO" dirty="0"/>
          </a:p>
        </p:txBody>
      </p:sp>
      <p:sp>
        <p:nvSpPr>
          <p:cNvPr id="3" name="Marcador de contenido 2"/>
          <p:cNvSpPr>
            <a:spLocks noGrp="1"/>
          </p:cNvSpPr>
          <p:nvPr>
            <p:ph idx="1"/>
          </p:nvPr>
        </p:nvSpPr>
        <p:spPr>
          <a:xfrm>
            <a:off x="677334" y="1930400"/>
            <a:ext cx="9097731" cy="3880773"/>
          </a:xfrm>
        </p:spPr>
        <p:txBody>
          <a:bodyPr/>
          <a:lstStyle/>
          <a:p>
            <a:r>
              <a:rPr lang="es-ES" dirty="0" smtClean="0"/>
              <a:t>Arenas, W (2012), </a:t>
            </a:r>
            <a:r>
              <a:rPr lang="es-CO" dirty="0"/>
              <a:t>“</a:t>
            </a:r>
            <a:r>
              <a:rPr lang="es-ES" dirty="0" smtClean="0"/>
              <a:t>Metodología de la investigación</a:t>
            </a:r>
            <a:r>
              <a:rPr lang="es-CO" dirty="0" smtClean="0"/>
              <a:t>”, </a:t>
            </a:r>
            <a:r>
              <a:rPr lang="es-ES" dirty="0" smtClean="0">
                <a:hlinkClick r:id="rId2"/>
              </a:rPr>
              <a:t>https</a:t>
            </a:r>
            <a:r>
              <a:rPr lang="es-ES" dirty="0">
                <a:hlinkClick r:id="rId2"/>
              </a:rPr>
              <a:t>://</a:t>
            </a:r>
            <a:r>
              <a:rPr lang="es-ES" dirty="0" smtClean="0">
                <a:hlinkClick r:id="rId2"/>
              </a:rPr>
              <a:t>es.slideshare.net/</a:t>
            </a:r>
            <a:r>
              <a:rPr lang="es-ES" dirty="0" err="1" smtClean="0">
                <a:hlinkClick r:id="rId2"/>
              </a:rPr>
              <a:t>marthaiparraguirre</a:t>
            </a:r>
            <a:r>
              <a:rPr lang="es-ES" dirty="0" smtClean="0">
                <a:hlinkClick r:id="rId2"/>
              </a:rPr>
              <a:t>/</a:t>
            </a:r>
            <a:r>
              <a:rPr lang="es-ES" dirty="0" err="1" smtClean="0">
                <a:hlinkClick r:id="rId2"/>
              </a:rPr>
              <a:t>metododologia</a:t>
            </a:r>
            <a:r>
              <a:rPr lang="es-ES" dirty="0" smtClean="0">
                <a:hlinkClick r:id="rId2"/>
              </a:rPr>
              <a:t>-de-la-</a:t>
            </a:r>
            <a:r>
              <a:rPr lang="es-ES" dirty="0" err="1" smtClean="0">
                <a:hlinkClick r:id="rId2"/>
              </a:rPr>
              <a:t>investigacion</a:t>
            </a:r>
            <a:r>
              <a:rPr lang="es-ES" dirty="0" smtClean="0">
                <a:hlinkClick r:id="rId2"/>
              </a:rPr>
              <a:t>-</a:t>
            </a:r>
            <a:r>
              <a:rPr lang="es-ES" dirty="0" err="1" smtClean="0">
                <a:hlinkClick r:id="rId2"/>
              </a:rPr>
              <a:t>pptç</a:t>
            </a:r>
            <a:endParaRPr lang="es-ES" dirty="0" smtClean="0"/>
          </a:p>
          <a:p>
            <a:r>
              <a:rPr lang="es-CO" dirty="0"/>
              <a:t>B. </a:t>
            </a:r>
            <a:r>
              <a:rPr lang="es-CO" dirty="0" err="1"/>
              <a:t>Edmonds</a:t>
            </a:r>
            <a:r>
              <a:rPr lang="es-CO" dirty="0"/>
              <a:t>, C. Le Page, M. </a:t>
            </a:r>
            <a:r>
              <a:rPr lang="es-CO" dirty="0" err="1"/>
              <a:t>Bithell</a:t>
            </a:r>
            <a:r>
              <a:rPr lang="es-CO" dirty="0"/>
              <a:t>, V. Grimm, R. Meyer, C. </a:t>
            </a:r>
            <a:r>
              <a:rPr lang="es-CO" dirty="0" err="1"/>
              <a:t>Montañola</a:t>
            </a:r>
            <a:r>
              <a:rPr lang="es-CO" dirty="0"/>
              <a:t>-, P. </a:t>
            </a:r>
            <a:r>
              <a:rPr lang="es-CO" dirty="0" err="1"/>
              <a:t>Ormerod</a:t>
            </a:r>
            <a:r>
              <a:rPr lang="es-CO" dirty="0"/>
              <a:t>, H. </a:t>
            </a:r>
            <a:r>
              <a:rPr lang="es-CO" dirty="0" err="1"/>
              <a:t>Root</a:t>
            </a:r>
            <a:r>
              <a:rPr lang="es-CO" dirty="0"/>
              <a:t>, and F. </a:t>
            </a:r>
            <a:r>
              <a:rPr lang="es-CO" dirty="0" err="1"/>
              <a:t>Squazzoni</a:t>
            </a:r>
            <a:r>
              <a:rPr lang="es-CO" dirty="0"/>
              <a:t>, </a:t>
            </a:r>
            <a:r>
              <a:rPr lang="es-CO" dirty="0" smtClean="0"/>
              <a:t>(2019),“</a:t>
            </a:r>
            <a:r>
              <a:rPr lang="es-CO" dirty="0" err="1" smtClean="0"/>
              <a:t>Diferent</a:t>
            </a:r>
            <a:r>
              <a:rPr lang="es-CO" dirty="0" smtClean="0"/>
              <a:t> </a:t>
            </a:r>
            <a:r>
              <a:rPr lang="es-CO" dirty="0" err="1"/>
              <a:t>Modelling</a:t>
            </a:r>
            <a:r>
              <a:rPr lang="es-CO" dirty="0"/>
              <a:t> </a:t>
            </a:r>
            <a:r>
              <a:rPr lang="es-CO" dirty="0" err="1"/>
              <a:t>Purposes</a:t>
            </a:r>
            <a:r>
              <a:rPr lang="es-CO" dirty="0" smtClean="0"/>
              <a:t>,”.</a:t>
            </a:r>
            <a:endParaRPr lang="es-ES" dirty="0" smtClean="0"/>
          </a:p>
          <a:p>
            <a:r>
              <a:rPr lang="es-ES" dirty="0" smtClean="0"/>
              <a:t>HERNÁNDEZ </a:t>
            </a:r>
            <a:r>
              <a:rPr lang="es-ES" dirty="0"/>
              <a:t>SAMPIERI R. y otros</a:t>
            </a:r>
            <a:r>
              <a:rPr lang="es-ES" dirty="0" smtClean="0"/>
              <a:t>. (2006). </a:t>
            </a:r>
            <a:r>
              <a:rPr lang="es-CO" dirty="0"/>
              <a:t>“</a:t>
            </a:r>
            <a:r>
              <a:rPr lang="es-ES" dirty="0" smtClean="0"/>
              <a:t>Metodología </a:t>
            </a:r>
            <a:r>
              <a:rPr lang="es-ES" dirty="0"/>
              <a:t>de la </a:t>
            </a:r>
            <a:r>
              <a:rPr lang="es-ES" dirty="0" smtClean="0"/>
              <a:t>Investigación</a:t>
            </a:r>
            <a:r>
              <a:rPr lang="es-CO" dirty="0"/>
              <a:t>”</a:t>
            </a:r>
            <a:r>
              <a:rPr lang="es-ES" dirty="0" smtClean="0"/>
              <a:t>. </a:t>
            </a:r>
            <a:r>
              <a:rPr lang="es-ES" dirty="0"/>
              <a:t>Cuarta Edición. Editorial Me Graw Hill, México </a:t>
            </a:r>
            <a:r>
              <a:rPr lang="es-ES" dirty="0" smtClean="0"/>
              <a:t>‘</a:t>
            </a:r>
          </a:p>
          <a:p>
            <a:r>
              <a:rPr lang="es-CO" dirty="0"/>
              <a:t>C.R </a:t>
            </a:r>
            <a:r>
              <a:rPr lang="es-CO" dirty="0" err="1"/>
              <a:t>Kothari</a:t>
            </a:r>
            <a:r>
              <a:rPr lang="es-CO" dirty="0"/>
              <a:t>. “</a:t>
            </a:r>
            <a:r>
              <a:rPr lang="es-CO" dirty="0" err="1" smtClean="0"/>
              <a:t>Research</a:t>
            </a:r>
            <a:r>
              <a:rPr lang="es-CO" dirty="0" smtClean="0"/>
              <a:t> </a:t>
            </a:r>
            <a:r>
              <a:rPr lang="es-CO" dirty="0" err="1" smtClean="0"/>
              <a:t>Methodology</a:t>
            </a:r>
            <a:r>
              <a:rPr lang="es-CO" dirty="0"/>
              <a:t> ”</a:t>
            </a:r>
            <a:r>
              <a:rPr lang="es-CO" dirty="0" smtClean="0"/>
              <a:t>. </a:t>
            </a:r>
            <a:r>
              <a:rPr lang="es-CO" dirty="0"/>
              <a:t>(2004). Recuperado de: modares.ac.ir</a:t>
            </a:r>
            <a:r>
              <a:rPr lang="es-CO" dirty="0" smtClean="0"/>
              <a:t>.</a:t>
            </a:r>
          </a:p>
          <a:p>
            <a:pPr lvl="0"/>
            <a:r>
              <a:rPr lang="es-ES" dirty="0"/>
              <a:t>Eduardo Méndez, Rodrigo Vélez Bedoya. Metodología Diseño y desarrollo del Proceso de investigación. McGraw-Hill, </a:t>
            </a:r>
            <a:r>
              <a:rPr lang="es-ES" dirty="0" smtClean="0"/>
              <a:t>2001.</a:t>
            </a:r>
            <a:endParaRPr lang="es-CO" dirty="0"/>
          </a:p>
          <a:p>
            <a:endParaRPr lang="es-CO" dirty="0"/>
          </a:p>
          <a:p>
            <a:endParaRPr lang="es-CO" dirty="0"/>
          </a:p>
        </p:txBody>
      </p:sp>
    </p:spTree>
    <p:extLst>
      <p:ext uri="{BB962C8B-B14F-4D97-AF65-F5344CB8AC3E}">
        <p14:creationId xmlns:p14="http://schemas.microsoft.com/office/powerpoint/2010/main" val="1631365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INTRODUCCIÓN</a:t>
            </a:r>
            <a:endParaRPr lang="es-CO" dirty="0"/>
          </a:p>
        </p:txBody>
      </p:sp>
      <p:sp>
        <p:nvSpPr>
          <p:cNvPr id="3" name="Marcador de contenido 2"/>
          <p:cNvSpPr>
            <a:spLocks noGrp="1"/>
          </p:cNvSpPr>
          <p:nvPr>
            <p:ph idx="1"/>
          </p:nvPr>
        </p:nvSpPr>
        <p:spPr>
          <a:xfrm>
            <a:off x="677333" y="2160589"/>
            <a:ext cx="9071973" cy="3880773"/>
          </a:xfrm>
        </p:spPr>
        <p:txBody>
          <a:bodyPr>
            <a:noAutofit/>
          </a:bodyPr>
          <a:lstStyle/>
          <a:p>
            <a:pPr algn="just"/>
            <a:r>
              <a:rPr lang="es-ES" sz="2800" dirty="0"/>
              <a:t>Cada método de investigación a emplearse dependerá de las características de la situación a estudiar y sus exigencias para entonces poder </a:t>
            </a:r>
            <a:r>
              <a:rPr lang="es-ES" sz="2800" dirty="0">
                <a:solidFill>
                  <a:srgbClr val="FF0000"/>
                </a:solidFill>
              </a:rPr>
              <a:t>seleccionar el procedimiento que mejor se adapte </a:t>
            </a:r>
            <a:r>
              <a:rPr lang="es-ES" sz="2800" dirty="0"/>
              <a:t>a los </a:t>
            </a:r>
            <a:r>
              <a:rPr lang="es-ES" sz="2800" dirty="0">
                <a:solidFill>
                  <a:srgbClr val="FF0000"/>
                </a:solidFill>
              </a:rPr>
              <a:t>objetivos</a:t>
            </a:r>
            <a:r>
              <a:rPr lang="es-ES" sz="2800" dirty="0"/>
              <a:t> planteados en el estudio</a:t>
            </a:r>
            <a:endParaRPr lang="es-CO" sz="2800" dirty="0"/>
          </a:p>
        </p:txBody>
      </p:sp>
    </p:spTree>
    <p:extLst>
      <p:ext uri="{BB962C8B-B14F-4D97-AF65-F5344CB8AC3E}">
        <p14:creationId xmlns:p14="http://schemas.microsoft.com/office/powerpoint/2010/main" val="1615632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ejemplosde.com.mx/wp-content/uploads/2012/02/Justificaci%C3%B3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5975" y="893762"/>
            <a:ext cx="5381625" cy="4612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479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INTRODUCCIÓN</a:t>
            </a:r>
            <a:endParaRPr lang="es-CO" dirty="0"/>
          </a:p>
        </p:txBody>
      </p:sp>
      <p:sp>
        <p:nvSpPr>
          <p:cNvPr id="3" name="Marcador de contenido 2"/>
          <p:cNvSpPr>
            <a:spLocks noGrp="1"/>
          </p:cNvSpPr>
          <p:nvPr>
            <p:ph idx="1"/>
          </p:nvPr>
        </p:nvSpPr>
        <p:spPr/>
        <p:txBody>
          <a:bodyPr>
            <a:normAutofit/>
          </a:bodyPr>
          <a:lstStyle/>
          <a:p>
            <a:r>
              <a:rPr lang="es-CO" sz="4400" dirty="0" smtClean="0"/>
              <a:t>¿Existe un método científico general que se una guía para todas las investigaciones y que  garantice la obtención del conocimiento?</a:t>
            </a:r>
            <a:endParaRPr lang="es-CO" sz="4400" dirty="0"/>
          </a:p>
        </p:txBody>
      </p:sp>
    </p:spTree>
    <p:extLst>
      <p:ext uri="{BB962C8B-B14F-4D97-AF65-F5344CB8AC3E}">
        <p14:creationId xmlns:p14="http://schemas.microsoft.com/office/powerpoint/2010/main" val="2495942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¿Por qué utilizar una  metodología ?</a:t>
            </a:r>
            <a:endParaRPr lang="es-CO" dirty="0"/>
          </a:p>
        </p:txBody>
      </p:sp>
      <p:sp>
        <p:nvSpPr>
          <p:cNvPr id="3" name="Marcador de contenido 2"/>
          <p:cNvSpPr>
            <a:spLocks noGrp="1"/>
          </p:cNvSpPr>
          <p:nvPr>
            <p:ph idx="1"/>
          </p:nvPr>
        </p:nvSpPr>
        <p:spPr>
          <a:xfrm>
            <a:off x="883396" y="1930401"/>
            <a:ext cx="8878790" cy="3440090"/>
          </a:xfrm>
        </p:spPr>
        <p:txBody>
          <a:bodyPr>
            <a:normAutofit/>
          </a:bodyPr>
          <a:lstStyle/>
          <a:p>
            <a:pPr algn="just"/>
            <a:r>
              <a:rPr lang="es-CO" sz="2400" dirty="0" smtClean="0"/>
              <a:t>Se necesita una manera sistemática, controlada, empírica y critica para llevarla a cabo una investigación.</a:t>
            </a:r>
            <a:endParaRPr lang="es-CO" sz="2400" dirty="0"/>
          </a:p>
          <a:p>
            <a:pPr algn="just"/>
            <a:r>
              <a:rPr lang="es-CO" sz="2400" dirty="0" smtClean="0"/>
              <a:t>La mayoría de  ideas iniciales  de una investigación son normalmente vagas e imprecisas.</a:t>
            </a:r>
          </a:p>
          <a:p>
            <a:pPr algn="just"/>
            <a:r>
              <a:rPr lang="es-CO" sz="2400" dirty="0"/>
              <a:t>E</a:t>
            </a:r>
            <a:r>
              <a:rPr lang="es-CO" sz="2400" dirty="0" smtClean="0"/>
              <a:t>s necesario transformar los planteamientos  iniciales en formas mas precisas y estructuradas. </a:t>
            </a:r>
            <a:endParaRPr lang="es-CO" sz="2400" dirty="0"/>
          </a:p>
        </p:txBody>
      </p:sp>
      <p:sp>
        <p:nvSpPr>
          <p:cNvPr id="4" name="CuadroTexto 3"/>
          <p:cNvSpPr txBox="1"/>
          <p:nvPr/>
        </p:nvSpPr>
        <p:spPr>
          <a:xfrm>
            <a:off x="9385300" y="6488668"/>
            <a:ext cx="3149600" cy="369332"/>
          </a:xfrm>
          <a:prstGeom prst="rect">
            <a:avLst/>
          </a:prstGeom>
          <a:noFill/>
        </p:spPr>
        <p:txBody>
          <a:bodyPr wrap="square" rtlCol="0">
            <a:spAutoFit/>
          </a:bodyPr>
          <a:lstStyle/>
          <a:p>
            <a:r>
              <a:rPr lang="es-ES" dirty="0" smtClean="0"/>
              <a:t>(Arenas, 2012)</a:t>
            </a:r>
            <a:endParaRPr lang="es-ES" dirty="0"/>
          </a:p>
        </p:txBody>
      </p:sp>
    </p:spTree>
    <p:extLst>
      <p:ext uri="{BB962C8B-B14F-4D97-AF65-F5344CB8AC3E}">
        <p14:creationId xmlns:p14="http://schemas.microsoft.com/office/powerpoint/2010/main" val="1712117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9084852" cy="1320800"/>
          </a:xfrm>
        </p:spPr>
        <p:txBody>
          <a:bodyPr/>
          <a:lstStyle/>
          <a:p>
            <a:r>
              <a:rPr lang="es-CO" dirty="0" smtClean="0"/>
              <a:t>Métodos cuantitativos-Métodos Cualitativos </a:t>
            </a:r>
            <a:endParaRPr lang="es-CO" dirty="0"/>
          </a:p>
        </p:txBody>
      </p:sp>
      <p:graphicFrame>
        <p:nvGraphicFramePr>
          <p:cNvPr id="4" name="Tabla 3"/>
          <p:cNvGraphicFramePr>
            <a:graphicFrameLocks noGrp="1"/>
          </p:cNvGraphicFramePr>
          <p:nvPr>
            <p:extLst>
              <p:ext uri="{D42A27DB-BD31-4B8C-83A1-F6EECF244321}">
                <p14:modId xmlns:p14="http://schemas.microsoft.com/office/powerpoint/2010/main" val="761751569"/>
              </p:ext>
            </p:extLst>
          </p:nvPr>
        </p:nvGraphicFramePr>
        <p:xfrm>
          <a:off x="1326521" y="1543914"/>
          <a:ext cx="9324306" cy="5120640"/>
        </p:xfrm>
        <a:graphic>
          <a:graphicData uri="http://schemas.openxmlformats.org/drawingml/2006/table">
            <a:tbl>
              <a:tblPr firstRow="1" bandRow="1">
                <a:tableStyleId>{5C22544A-7EE6-4342-B048-85BDC9FD1C3A}</a:tableStyleId>
              </a:tblPr>
              <a:tblGrid>
                <a:gridCol w="4662153"/>
                <a:gridCol w="4662153"/>
              </a:tblGrid>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dirty="0" smtClean="0"/>
                        <a:t>CUANTITATIVOS</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dirty="0" smtClean="0"/>
                        <a:t>CUALITATIVOS </a:t>
                      </a:r>
                    </a:p>
                    <a:p>
                      <a:pPr algn="ctr"/>
                      <a:endParaRPr lang="es-CO" dirty="0"/>
                    </a:p>
                  </a:txBody>
                  <a:tcPr/>
                </a:tc>
              </a:tr>
              <a:tr h="370840">
                <a:tc>
                  <a:txBody>
                    <a:bodyPr/>
                    <a:lstStyle/>
                    <a:p>
                      <a:pPr marL="285750" indent="-285750" algn="just">
                        <a:buFont typeface="Arial" panose="020B0604020202020204" pitchFamily="34" charset="0"/>
                        <a:buChar char="•"/>
                      </a:pPr>
                      <a:r>
                        <a:rPr lang="es-ES" sz="1800" b="0" i="0" kern="1200" dirty="0" smtClean="0">
                          <a:solidFill>
                            <a:schemeClr val="dk1"/>
                          </a:solidFill>
                          <a:effectLst/>
                          <a:latin typeface="+mn-lt"/>
                          <a:ea typeface="+mn-ea"/>
                          <a:cs typeface="+mn-cs"/>
                        </a:rPr>
                        <a:t>La intención de este método es exponer y encontrar el conocimiento ampliado de un caso mediante datos detallados y principios teóricos.</a:t>
                      </a:r>
                    </a:p>
                    <a:p>
                      <a:pPr marL="285750" indent="-285750" algn="just">
                        <a:buFont typeface="Arial" panose="020B0604020202020204" pitchFamily="34" charset="0"/>
                        <a:buChar char="•"/>
                      </a:pPr>
                      <a:endParaRPr lang="es-ES" sz="1800" b="0" i="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es-ES" sz="1800" b="0" i="0" kern="1200" dirty="0" smtClean="0">
                          <a:solidFill>
                            <a:schemeClr val="dk1"/>
                          </a:solidFill>
                          <a:effectLst/>
                          <a:latin typeface="+mn-lt"/>
                          <a:ea typeface="+mn-ea"/>
                          <a:cs typeface="+mn-cs"/>
                        </a:rPr>
                        <a:t>En este método el objeto de estudio se considera externo, separado de</a:t>
                      </a:r>
                      <a:r>
                        <a:rPr lang="es-ES" sz="1800" b="0" i="0" kern="1200" baseline="0" dirty="0" smtClean="0">
                          <a:solidFill>
                            <a:schemeClr val="dk1"/>
                          </a:solidFill>
                          <a:effectLst/>
                          <a:latin typeface="+mn-lt"/>
                          <a:ea typeface="+mn-ea"/>
                          <a:cs typeface="+mn-cs"/>
                        </a:rPr>
                        <a:t> </a:t>
                      </a:r>
                      <a:r>
                        <a:rPr lang="es-ES" sz="1800" b="0" i="0" kern="1200" dirty="0" smtClean="0">
                          <a:solidFill>
                            <a:schemeClr val="dk1"/>
                          </a:solidFill>
                          <a:effectLst/>
                          <a:latin typeface="+mn-lt"/>
                          <a:ea typeface="+mn-ea"/>
                          <a:cs typeface="+mn-cs"/>
                        </a:rPr>
                        <a:t>cualquier pensamiento individual para garantizar la mayor objetividad posible.</a:t>
                      </a:r>
                    </a:p>
                    <a:p>
                      <a:pPr marL="285750" indent="-285750" algn="just">
                        <a:buFont typeface="Arial" panose="020B0604020202020204" pitchFamily="34" charset="0"/>
                        <a:buChar char="•"/>
                      </a:pPr>
                      <a:endParaRPr lang="es-ES" sz="1800" b="0" i="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es-ES" sz="1800" b="0" i="0" kern="1200" dirty="0" smtClean="0">
                          <a:solidFill>
                            <a:schemeClr val="dk1"/>
                          </a:solidFill>
                          <a:effectLst/>
                          <a:latin typeface="+mn-lt"/>
                          <a:ea typeface="+mn-ea"/>
                          <a:cs typeface="+mn-cs"/>
                        </a:rPr>
                        <a:t>La recolección de datos suele constar de pruebas objetivas, instrumentos de medición, la estadística, </a:t>
                      </a:r>
                      <a:r>
                        <a:rPr lang="es-ES" sz="1800" b="0" i="0" kern="1200" dirty="0" err="1" smtClean="0">
                          <a:solidFill>
                            <a:schemeClr val="dk1"/>
                          </a:solidFill>
                          <a:effectLst/>
                          <a:latin typeface="+mn-lt"/>
                          <a:ea typeface="+mn-ea"/>
                          <a:cs typeface="+mn-cs"/>
                        </a:rPr>
                        <a:t>tests</a:t>
                      </a:r>
                      <a:r>
                        <a:rPr lang="es-ES" sz="1800" b="0" i="0" kern="1200" dirty="0" smtClean="0">
                          <a:solidFill>
                            <a:schemeClr val="dk1"/>
                          </a:solidFill>
                          <a:effectLst/>
                          <a:latin typeface="+mn-lt"/>
                          <a:ea typeface="+mn-ea"/>
                          <a:cs typeface="+mn-cs"/>
                        </a:rPr>
                        <a:t>, entre otros..</a:t>
                      </a:r>
                    </a:p>
                    <a:p>
                      <a:endParaRPr lang="es-CO" dirty="0"/>
                    </a:p>
                  </a:txBody>
                  <a:tcPr/>
                </a:tc>
                <a:tc>
                  <a:txBody>
                    <a:bodyPr/>
                    <a:lstStyle/>
                    <a:p>
                      <a:pPr marL="285750" indent="-285750" algn="just">
                        <a:buFont typeface="Arial" panose="020B0604020202020204" pitchFamily="34" charset="0"/>
                        <a:buChar char="•"/>
                      </a:pPr>
                      <a:r>
                        <a:rPr lang="es-ES" sz="1800" b="0" i="0" kern="1200" dirty="0" smtClean="0">
                          <a:solidFill>
                            <a:schemeClr val="dk1"/>
                          </a:solidFill>
                          <a:effectLst/>
                          <a:latin typeface="+mn-lt"/>
                          <a:ea typeface="+mn-ea"/>
                          <a:cs typeface="+mn-cs"/>
                        </a:rPr>
                        <a:t>Tiene base en el principio positivista y neopositivista y su objetivo es el estudio de los valores y fenómenos para establecer y fortalecer una teoría planteada.</a:t>
                      </a:r>
                    </a:p>
                    <a:p>
                      <a:pPr marL="285750" indent="-285750" algn="just">
                        <a:buFont typeface="Arial" panose="020B0604020202020204" pitchFamily="34" charset="0"/>
                        <a:buChar char="•"/>
                      </a:pPr>
                      <a:endParaRPr lang="es-ES" sz="1800" b="0" i="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es-ES" sz="1800" b="0" i="0" kern="1200" dirty="0" smtClean="0">
                          <a:solidFill>
                            <a:schemeClr val="dk1"/>
                          </a:solidFill>
                          <a:effectLst/>
                          <a:latin typeface="+mn-lt"/>
                          <a:ea typeface="+mn-ea"/>
                          <a:cs typeface="+mn-cs"/>
                        </a:rPr>
                        <a:t>Se enfoca en lo subjetivo e individual desde una perspectiva humanística, mediante la interpretación, la</a:t>
                      </a:r>
                      <a:r>
                        <a:rPr lang="es-ES" sz="1800" b="0" i="0" kern="1200" baseline="0" dirty="0" smtClean="0">
                          <a:solidFill>
                            <a:schemeClr val="dk1"/>
                          </a:solidFill>
                          <a:effectLst/>
                          <a:latin typeface="+mn-lt"/>
                          <a:ea typeface="+mn-ea"/>
                          <a:cs typeface="+mn-cs"/>
                        </a:rPr>
                        <a:t> </a:t>
                      </a:r>
                      <a:r>
                        <a:rPr lang="es-ES" sz="1800" b="0" i="0" kern="1200" dirty="0" smtClean="0">
                          <a:solidFill>
                            <a:schemeClr val="dk1"/>
                          </a:solidFill>
                          <a:effectLst/>
                          <a:latin typeface="+mn-lt"/>
                          <a:ea typeface="+mn-ea"/>
                          <a:cs typeface="+mn-cs"/>
                        </a:rPr>
                        <a:t>observación, entrevistas y relatos.</a:t>
                      </a: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800" b="0" i="0" kern="1200" dirty="0" smtClean="0">
                        <a:solidFill>
                          <a:schemeClr val="dk1"/>
                        </a:solidFill>
                        <a:effectLst/>
                        <a:latin typeface="+mn-lt"/>
                        <a:ea typeface="+mn-ea"/>
                        <a:cs typeface="+mn-cs"/>
                      </a:endParaRP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b="0" i="0" kern="1200" dirty="0" smtClean="0">
                          <a:solidFill>
                            <a:schemeClr val="dk1"/>
                          </a:solidFill>
                          <a:effectLst/>
                          <a:latin typeface="+mn-lt"/>
                          <a:ea typeface="+mn-ea"/>
                          <a:cs typeface="+mn-cs"/>
                        </a:rPr>
                        <a:t>Estudia un fenómeno en profundidad</a:t>
                      </a:r>
                    </a:p>
                    <a:p>
                      <a:pPr marL="285750" indent="-285750" algn="just" defTabSz="457200" rtl="0" eaLnBrk="1" latinLnBrk="0" hangingPunct="1">
                        <a:buFont typeface="Arial" panose="020B0604020202020204" pitchFamily="34" charset="0"/>
                        <a:buChar char="•"/>
                      </a:pPr>
                      <a:endParaRPr lang="es-CO" sz="1800" b="0" i="0" kern="1200" dirty="0" smtClean="0">
                        <a:solidFill>
                          <a:schemeClr val="dk1"/>
                        </a:solidFill>
                        <a:effectLst/>
                        <a:latin typeface="+mn-lt"/>
                        <a:ea typeface="+mn-ea"/>
                        <a:cs typeface="+mn-cs"/>
                      </a:endParaRP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800" b="0" i="0" kern="1200" dirty="0" smtClean="0">
                          <a:solidFill>
                            <a:schemeClr val="dk1"/>
                          </a:solidFill>
                          <a:effectLst/>
                          <a:latin typeface="+mn-lt"/>
                          <a:ea typeface="+mn-ea"/>
                          <a:cs typeface="+mn-cs"/>
                        </a:rPr>
                        <a:t>Divide problemas complejos en partes más pequeñas</a:t>
                      </a:r>
                    </a:p>
                    <a:p>
                      <a:endParaRPr lang="es-CO" dirty="0"/>
                    </a:p>
                  </a:txBody>
                  <a:tcPr/>
                </a:tc>
              </a:tr>
            </a:tbl>
          </a:graphicData>
        </a:graphic>
      </p:graphicFrame>
      <p:sp>
        <p:nvSpPr>
          <p:cNvPr id="5" name="Rectángulo 4"/>
          <p:cNvSpPr/>
          <p:nvPr/>
        </p:nvSpPr>
        <p:spPr>
          <a:xfrm>
            <a:off x="10332174" y="6377189"/>
            <a:ext cx="1671420" cy="369332"/>
          </a:xfrm>
          <a:prstGeom prst="rect">
            <a:avLst/>
          </a:prstGeom>
        </p:spPr>
        <p:txBody>
          <a:bodyPr wrap="none">
            <a:spAutoFit/>
          </a:bodyPr>
          <a:lstStyle/>
          <a:p>
            <a:r>
              <a:rPr lang="es-CO" dirty="0" smtClean="0"/>
              <a:t>(Kothari,2004)</a:t>
            </a:r>
            <a:endParaRPr lang="es-CO" dirty="0"/>
          </a:p>
        </p:txBody>
      </p:sp>
    </p:spTree>
    <p:extLst>
      <p:ext uri="{BB962C8B-B14F-4D97-AF65-F5344CB8AC3E}">
        <p14:creationId xmlns:p14="http://schemas.microsoft.com/office/powerpoint/2010/main" val="1470138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 científico</a:t>
            </a:r>
            <a:r>
              <a:rPr lang="es-CO" dirty="0"/>
              <a:t/>
            </a:r>
            <a:br>
              <a:rPr lang="es-CO" dirty="0"/>
            </a:br>
            <a:endParaRPr lang="es-CO" dirty="0"/>
          </a:p>
        </p:txBody>
      </p:sp>
      <p:sp>
        <p:nvSpPr>
          <p:cNvPr id="3" name="Marcador de contenido 2"/>
          <p:cNvSpPr>
            <a:spLocks noGrp="1"/>
          </p:cNvSpPr>
          <p:nvPr>
            <p:ph idx="1"/>
          </p:nvPr>
        </p:nvSpPr>
        <p:spPr>
          <a:xfrm>
            <a:off x="806122" y="1490888"/>
            <a:ext cx="8956063" cy="3880773"/>
          </a:xfrm>
        </p:spPr>
        <p:txBody>
          <a:bodyPr>
            <a:noAutofit/>
          </a:bodyPr>
          <a:lstStyle/>
          <a:p>
            <a:pPr algn="just"/>
            <a:r>
              <a:rPr lang="es-ES" sz="2000" dirty="0"/>
              <a:t>Ofrece un </a:t>
            </a:r>
            <a:r>
              <a:rPr lang="es-ES" sz="2000" dirty="0" smtClean="0"/>
              <a:t> conjunto de técnicas y procedimientos </a:t>
            </a:r>
            <a:r>
              <a:rPr lang="es-ES" sz="2000" dirty="0"/>
              <a:t> para la obtención de un conocimiento teórico con validez y comprobación científica mediante el uso de instrumentos fiables que no dan lugar a la subjetividad.</a:t>
            </a:r>
          </a:p>
          <a:p>
            <a:pPr algn="just"/>
            <a:r>
              <a:rPr lang="es-ES" sz="2000" dirty="0"/>
              <a:t>Mediante algunos experimentos se demuestra la capacidad de reproducción de un mismo hecho al usar los mismos mecanismos en diferentes contextos accionados por distintas individuos.</a:t>
            </a:r>
          </a:p>
          <a:p>
            <a:pPr algn="just"/>
            <a:r>
              <a:rPr lang="es-ES" sz="2000" dirty="0"/>
              <a:t>Este método tiene la capacidad de proporcionar respuestas eficaces y probadas sobre algún caso de estudio.</a:t>
            </a:r>
          </a:p>
          <a:p>
            <a:pPr algn="just"/>
            <a:r>
              <a:rPr lang="es-ES" sz="2000" dirty="0"/>
              <a:t>Se considera uno de los procedimientos más útiles ya que permite la explicación de fenómenos de forma objetiva, que brinda soluciones a problemas de investigación e impulsa a declarar leyes.</a:t>
            </a:r>
          </a:p>
          <a:p>
            <a:pPr algn="just"/>
            <a:r>
              <a:rPr lang="es-ES" sz="2000" dirty="0"/>
              <a:t>Su desarrollo es riguroso y netamente lógico de forma ordenada con principios puros y completos buscando la corrección y la superación para conquistar, ordenar y entender el conocimiento recogido.</a:t>
            </a:r>
          </a:p>
          <a:p>
            <a:endParaRPr lang="es-CO" sz="2000" dirty="0"/>
          </a:p>
        </p:txBody>
      </p:sp>
      <p:sp>
        <p:nvSpPr>
          <p:cNvPr id="4" name="Rectángulo 3"/>
          <p:cNvSpPr/>
          <p:nvPr/>
        </p:nvSpPr>
        <p:spPr>
          <a:xfrm>
            <a:off x="10332174" y="6377189"/>
            <a:ext cx="1671420" cy="369332"/>
          </a:xfrm>
          <a:prstGeom prst="rect">
            <a:avLst/>
          </a:prstGeom>
        </p:spPr>
        <p:txBody>
          <a:bodyPr wrap="none">
            <a:spAutoFit/>
          </a:bodyPr>
          <a:lstStyle/>
          <a:p>
            <a:r>
              <a:rPr lang="es-CO" dirty="0" smtClean="0"/>
              <a:t>(Kothari,2004)</a:t>
            </a:r>
            <a:endParaRPr lang="es-CO" dirty="0"/>
          </a:p>
        </p:txBody>
      </p:sp>
    </p:spTree>
    <p:extLst>
      <p:ext uri="{BB962C8B-B14F-4D97-AF65-F5344CB8AC3E}">
        <p14:creationId xmlns:p14="http://schemas.microsoft.com/office/powerpoint/2010/main" val="2203632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 </a:t>
            </a:r>
            <a:r>
              <a:rPr lang="es-CO" b="1" dirty="0" smtClean="0"/>
              <a:t>Científico-Mario Bunge</a:t>
            </a:r>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001086467"/>
              </p:ext>
            </p:extLst>
          </p:nvPr>
        </p:nvGraphicFramePr>
        <p:xfrm>
          <a:off x="905553" y="1337972"/>
          <a:ext cx="9552092" cy="5218176"/>
        </p:xfrm>
        <a:graphic>
          <a:graphicData uri="http://schemas.openxmlformats.org/drawingml/2006/table">
            <a:tbl>
              <a:tblPr firstRow="1" firstCol="1" bandRow="1">
                <a:tableStyleId>{5C22544A-7EE6-4342-B048-85BDC9FD1C3A}</a:tableStyleId>
              </a:tblPr>
              <a:tblGrid>
                <a:gridCol w="3790923"/>
                <a:gridCol w="5761169"/>
              </a:tblGrid>
              <a:tr h="0">
                <a:tc>
                  <a:txBody>
                    <a:bodyPr/>
                    <a:lstStyle/>
                    <a:p>
                      <a:pPr marL="342900" lvl="0" indent="-342900">
                        <a:lnSpc>
                          <a:spcPct val="107000"/>
                        </a:lnSpc>
                        <a:spcAft>
                          <a:spcPts val="0"/>
                        </a:spcAft>
                        <a:buFont typeface="Symbol" panose="05050102010706020507" pitchFamily="18" charset="2"/>
                        <a:buChar char=""/>
                      </a:pPr>
                      <a:r>
                        <a:rPr lang="es-CO" sz="2000" dirty="0">
                          <a:solidFill>
                            <a:schemeClr val="bg1"/>
                          </a:solidFill>
                          <a:effectLst/>
                        </a:rPr>
                        <a:t>Planteamiento del Problema</a:t>
                      </a:r>
                      <a:endParaRPr lang="es-CO"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defTabSz="457200" rtl="0" eaLnBrk="1" latinLnBrk="0" hangingPunct="1">
                        <a:lnSpc>
                          <a:spcPct val="107000"/>
                        </a:lnSpc>
                        <a:spcAft>
                          <a:spcPts val="0"/>
                        </a:spcAft>
                        <a:buFont typeface="Symbol" panose="05050102010706020507" pitchFamily="18" charset="2"/>
                        <a:buChar char=""/>
                      </a:pPr>
                      <a:r>
                        <a:rPr lang="es-CO" sz="2000" b="0" kern="1200" dirty="0">
                          <a:solidFill>
                            <a:schemeClr val="dk1"/>
                          </a:solidFill>
                          <a:effectLst/>
                          <a:latin typeface="+mn-lt"/>
                          <a:ea typeface="+mn-ea"/>
                          <a:cs typeface="+mn-cs"/>
                        </a:rPr>
                        <a:t>Reconocimiento de los hechos</a:t>
                      </a:r>
                    </a:p>
                    <a:p>
                      <a:pPr marL="342900" lvl="0" indent="-342900" algn="l" defTabSz="457200" rtl="0" eaLnBrk="1" latinLnBrk="0" hangingPunct="1">
                        <a:lnSpc>
                          <a:spcPct val="107000"/>
                        </a:lnSpc>
                        <a:spcAft>
                          <a:spcPts val="0"/>
                        </a:spcAft>
                        <a:buFont typeface="Symbol" panose="05050102010706020507" pitchFamily="18" charset="2"/>
                        <a:buChar char=""/>
                      </a:pPr>
                      <a:r>
                        <a:rPr lang="es-CO" sz="2000" b="0" kern="1200" dirty="0">
                          <a:solidFill>
                            <a:schemeClr val="dk1"/>
                          </a:solidFill>
                          <a:effectLst/>
                          <a:latin typeface="+mn-lt"/>
                          <a:ea typeface="+mn-ea"/>
                          <a:cs typeface="+mn-cs"/>
                        </a:rPr>
                        <a:t>Descubrimiento del problema </a:t>
                      </a:r>
                    </a:p>
                    <a:p>
                      <a:pPr marL="342900" lvl="0" indent="-342900" algn="l" defTabSz="457200" rtl="0" eaLnBrk="1" latinLnBrk="0" hangingPunct="1">
                        <a:lnSpc>
                          <a:spcPct val="107000"/>
                        </a:lnSpc>
                        <a:spcAft>
                          <a:spcPts val="0"/>
                        </a:spcAft>
                        <a:buFont typeface="Symbol" panose="05050102010706020507" pitchFamily="18" charset="2"/>
                        <a:buChar char=""/>
                      </a:pPr>
                      <a:r>
                        <a:rPr lang="es-CO" sz="2000" b="0" kern="1200" dirty="0">
                          <a:solidFill>
                            <a:schemeClr val="dk1"/>
                          </a:solidFill>
                          <a:effectLst/>
                          <a:latin typeface="+mn-lt"/>
                          <a:ea typeface="+mn-ea"/>
                          <a:cs typeface="+mn-cs"/>
                        </a:rPr>
                        <a:t>Formulación del Problema</a:t>
                      </a:r>
                    </a:p>
                  </a:txBody>
                  <a:tcPr marL="68580" marR="68580" marT="0" marB="0">
                    <a:solidFill>
                      <a:schemeClr val="accent1">
                        <a:lumMod val="20000"/>
                        <a:lumOff val="80000"/>
                      </a:schemeClr>
                    </a:solidFill>
                  </a:tcPr>
                </a:tc>
              </a:tr>
              <a:tr h="0">
                <a:tc>
                  <a:txBody>
                    <a:bodyPr/>
                    <a:lstStyle/>
                    <a:p>
                      <a:pPr marL="342900" lvl="0" indent="-342900">
                        <a:lnSpc>
                          <a:spcPct val="107000"/>
                        </a:lnSpc>
                        <a:spcAft>
                          <a:spcPts val="0"/>
                        </a:spcAft>
                        <a:buFont typeface="Symbol" panose="05050102010706020507" pitchFamily="18" charset="2"/>
                        <a:buChar char=""/>
                      </a:pPr>
                      <a:r>
                        <a:rPr lang="es-CO" sz="2000">
                          <a:solidFill>
                            <a:schemeClr val="bg1"/>
                          </a:solidFill>
                          <a:effectLst/>
                        </a:rPr>
                        <a:t>Construcción del modelo teórico  </a:t>
                      </a:r>
                      <a:endParaRPr lang="es-CO"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s-CO" sz="2000" b="0" dirty="0">
                          <a:effectLst/>
                        </a:rPr>
                        <a:t>Selección de los factores pertinentes</a:t>
                      </a:r>
                    </a:p>
                    <a:p>
                      <a:pPr marL="342900" lvl="0" indent="-342900">
                        <a:lnSpc>
                          <a:spcPct val="107000"/>
                        </a:lnSpc>
                        <a:spcAft>
                          <a:spcPts val="0"/>
                        </a:spcAft>
                        <a:buFont typeface="Symbol" panose="05050102010706020507" pitchFamily="18" charset="2"/>
                        <a:buChar char=""/>
                      </a:pPr>
                      <a:r>
                        <a:rPr lang="es-CO" sz="2000" b="0" dirty="0">
                          <a:effectLst/>
                        </a:rPr>
                        <a:t>Planteamiento de la hipótesis</a:t>
                      </a:r>
                    </a:p>
                    <a:p>
                      <a:pPr marL="342900" lvl="0" indent="-342900">
                        <a:lnSpc>
                          <a:spcPct val="107000"/>
                        </a:lnSpc>
                        <a:spcAft>
                          <a:spcPts val="0"/>
                        </a:spcAft>
                        <a:buFont typeface="Symbol" panose="05050102010706020507" pitchFamily="18" charset="2"/>
                        <a:buChar char=""/>
                      </a:pPr>
                      <a:r>
                        <a:rPr lang="es-CO" sz="2000" b="0" dirty="0" err="1">
                          <a:effectLst/>
                        </a:rPr>
                        <a:t>Operacionalización</a:t>
                      </a:r>
                      <a:r>
                        <a:rPr lang="es-CO" sz="2000" b="0" dirty="0">
                          <a:effectLst/>
                        </a:rPr>
                        <a:t> de los indicadores </a:t>
                      </a:r>
                      <a:endParaRPr lang="es-CO"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07000"/>
                        </a:lnSpc>
                        <a:spcAft>
                          <a:spcPts val="0"/>
                        </a:spcAft>
                        <a:buFont typeface="Symbol" panose="05050102010706020507" pitchFamily="18" charset="2"/>
                        <a:buChar char=""/>
                      </a:pPr>
                      <a:r>
                        <a:rPr lang="es-CO" sz="2000">
                          <a:solidFill>
                            <a:schemeClr val="bg1"/>
                          </a:solidFill>
                          <a:effectLst/>
                        </a:rPr>
                        <a:t>Deducciones de consecuencias particulares </a:t>
                      </a:r>
                      <a:endParaRPr lang="es-CO"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s-CO" sz="2000" b="0">
                          <a:effectLst/>
                        </a:rPr>
                        <a:t>Búsqueda de soportes racionales</a:t>
                      </a:r>
                    </a:p>
                    <a:p>
                      <a:pPr marL="342900" lvl="0" indent="-342900">
                        <a:lnSpc>
                          <a:spcPct val="107000"/>
                        </a:lnSpc>
                        <a:spcAft>
                          <a:spcPts val="0"/>
                        </a:spcAft>
                        <a:buFont typeface="Symbol" panose="05050102010706020507" pitchFamily="18" charset="2"/>
                        <a:buChar char=""/>
                      </a:pPr>
                      <a:r>
                        <a:rPr lang="es-CO" sz="2000" b="0">
                          <a:effectLst/>
                        </a:rPr>
                        <a:t>Búsqueda de soportes empíricos</a:t>
                      </a:r>
                      <a:endParaRPr lang="es-CO" sz="20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07000"/>
                        </a:lnSpc>
                        <a:spcAft>
                          <a:spcPts val="0"/>
                        </a:spcAft>
                        <a:buFont typeface="Symbol" panose="05050102010706020507" pitchFamily="18" charset="2"/>
                        <a:buChar char=""/>
                      </a:pPr>
                      <a:r>
                        <a:rPr lang="es-CO" sz="2000" dirty="0">
                          <a:solidFill>
                            <a:schemeClr val="bg1"/>
                          </a:solidFill>
                          <a:effectLst/>
                        </a:rPr>
                        <a:t>Aplicación de las pruebas</a:t>
                      </a:r>
                      <a:endParaRPr lang="es-CO"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s-CO" sz="2000" b="0" dirty="0">
                          <a:effectLst/>
                        </a:rPr>
                        <a:t>Diseño de la prueba</a:t>
                      </a:r>
                    </a:p>
                    <a:p>
                      <a:pPr marL="342900" lvl="0" indent="-342900">
                        <a:lnSpc>
                          <a:spcPct val="107000"/>
                        </a:lnSpc>
                        <a:spcAft>
                          <a:spcPts val="0"/>
                        </a:spcAft>
                        <a:buFont typeface="Symbol" panose="05050102010706020507" pitchFamily="18" charset="2"/>
                        <a:buChar char=""/>
                      </a:pPr>
                      <a:r>
                        <a:rPr lang="es-CO" sz="2000" b="0" dirty="0">
                          <a:effectLst/>
                        </a:rPr>
                        <a:t>Aplicación de la prueba</a:t>
                      </a:r>
                    </a:p>
                    <a:p>
                      <a:pPr marL="342900" lvl="0" indent="-342900">
                        <a:lnSpc>
                          <a:spcPct val="107000"/>
                        </a:lnSpc>
                        <a:spcAft>
                          <a:spcPts val="0"/>
                        </a:spcAft>
                        <a:buFont typeface="Symbol" panose="05050102010706020507" pitchFamily="18" charset="2"/>
                        <a:buChar char=""/>
                      </a:pPr>
                      <a:r>
                        <a:rPr lang="es-CO" sz="2000" b="0" dirty="0">
                          <a:effectLst/>
                        </a:rPr>
                        <a:t>Recopilación de datos</a:t>
                      </a:r>
                    </a:p>
                    <a:p>
                      <a:pPr marL="342900" lvl="0" indent="-342900">
                        <a:lnSpc>
                          <a:spcPct val="107000"/>
                        </a:lnSpc>
                        <a:spcAft>
                          <a:spcPts val="0"/>
                        </a:spcAft>
                        <a:buFont typeface="Symbol" panose="05050102010706020507" pitchFamily="18" charset="2"/>
                        <a:buChar char=""/>
                      </a:pPr>
                      <a:r>
                        <a:rPr lang="es-CO" sz="2000" b="0" dirty="0">
                          <a:effectLst/>
                        </a:rPr>
                        <a:t>Inferencia de conclusiones</a:t>
                      </a:r>
                      <a:endParaRPr lang="es-CO"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342900" lvl="0" indent="-342900">
                        <a:lnSpc>
                          <a:spcPct val="107000"/>
                        </a:lnSpc>
                        <a:spcAft>
                          <a:spcPts val="0"/>
                        </a:spcAft>
                        <a:buFont typeface="Symbol" panose="05050102010706020507" pitchFamily="18" charset="2"/>
                        <a:buChar char=""/>
                      </a:pPr>
                      <a:r>
                        <a:rPr lang="es-CO" sz="2000" dirty="0">
                          <a:solidFill>
                            <a:schemeClr val="bg1"/>
                          </a:solidFill>
                          <a:effectLst/>
                        </a:rPr>
                        <a:t>Introducción de las conclusiones a la teoría </a:t>
                      </a:r>
                      <a:endParaRPr lang="es-CO"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s-CO" sz="2000" b="0" dirty="0">
                          <a:effectLst/>
                        </a:rPr>
                        <a:t>Confrontación de las conclusiones con las predicciones </a:t>
                      </a:r>
                    </a:p>
                    <a:p>
                      <a:pPr marL="342900" lvl="0" indent="-342900">
                        <a:lnSpc>
                          <a:spcPct val="107000"/>
                        </a:lnSpc>
                        <a:spcAft>
                          <a:spcPts val="0"/>
                        </a:spcAft>
                        <a:buFont typeface="Symbol" panose="05050102010706020507" pitchFamily="18" charset="2"/>
                        <a:buChar char=""/>
                      </a:pPr>
                      <a:r>
                        <a:rPr lang="es-CO" sz="2000" b="0" dirty="0">
                          <a:effectLst/>
                        </a:rPr>
                        <a:t>Reajuste del modelo</a:t>
                      </a:r>
                    </a:p>
                    <a:p>
                      <a:pPr marL="342900" lvl="0" indent="-342900">
                        <a:lnSpc>
                          <a:spcPct val="107000"/>
                        </a:lnSpc>
                        <a:spcAft>
                          <a:spcPts val="0"/>
                        </a:spcAft>
                        <a:buFont typeface="Symbol" panose="05050102010706020507" pitchFamily="18" charset="2"/>
                        <a:buChar char=""/>
                      </a:pPr>
                      <a:r>
                        <a:rPr lang="es-CO" sz="2000" b="0" dirty="0">
                          <a:effectLst/>
                        </a:rPr>
                        <a:t>Sugerencias de trabajos posteriores.</a:t>
                      </a:r>
                      <a:endParaRPr lang="es-CO"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CuadroTexto 3"/>
          <p:cNvSpPr txBox="1"/>
          <p:nvPr/>
        </p:nvSpPr>
        <p:spPr>
          <a:xfrm>
            <a:off x="7002826" y="6413168"/>
            <a:ext cx="3149600" cy="369332"/>
          </a:xfrm>
          <a:prstGeom prst="rect">
            <a:avLst/>
          </a:prstGeom>
          <a:noFill/>
        </p:spPr>
        <p:txBody>
          <a:bodyPr wrap="square" rtlCol="0">
            <a:spAutoFit/>
          </a:bodyPr>
          <a:lstStyle/>
          <a:p>
            <a:r>
              <a:rPr lang="es-ES" dirty="0" smtClean="0"/>
              <a:t>(Arenas, 2012)</a:t>
            </a:r>
            <a:endParaRPr lang="es-ES" dirty="0"/>
          </a:p>
        </p:txBody>
      </p:sp>
    </p:spTree>
    <p:extLst>
      <p:ext uri="{BB962C8B-B14F-4D97-AF65-F5344CB8AC3E}">
        <p14:creationId xmlns:p14="http://schemas.microsoft.com/office/powerpoint/2010/main" val="358286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1336</TotalTime>
  <Words>2598</Words>
  <Application>Microsoft Office PowerPoint</Application>
  <PresentationFormat>Panorámica</PresentationFormat>
  <Paragraphs>265</Paragraphs>
  <Slides>40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40</vt:i4>
      </vt:variant>
    </vt:vector>
  </HeadingPairs>
  <TitlesOfParts>
    <vt:vector size="47" baseType="lpstr">
      <vt:lpstr>Arial</vt:lpstr>
      <vt:lpstr>Calibri</vt:lpstr>
      <vt:lpstr>Symbol</vt:lpstr>
      <vt:lpstr>Times New Roman</vt:lpstr>
      <vt:lpstr>Trebuchet MS</vt:lpstr>
      <vt:lpstr>Wingdings 3</vt:lpstr>
      <vt:lpstr>Faceta</vt:lpstr>
      <vt:lpstr>METODOLOGÍA DE LA INVESTIGACIÓN</vt:lpstr>
      <vt:lpstr>INTRODUCCIÓN </vt:lpstr>
      <vt:lpstr>INTRODUCCIÓN</vt:lpstr>
      <vt:lpstr>INTRODUCCIÓN</vt:lpstr>
      <vt:lpstr>INTRODUCCIÓN</vt:lpstr>
      <vt:lpstr>¿Por qué utilizar una  metodología ?</vt:lpstr>
      <vt:lpstr>Métodos cuantitativos-Métodos Cualitativos </vt:lpstr>
      <vt:lpstr>Método científico </vt:lpstr>
      <vt:lpstr>Método Científico-Mario Bunge</vt:lpstr>
      <vt:lpstr>Métodos científico Roberto Hernández y otros </vt:lpstr>
      <vt:lpstr>Tipos de métodos </vt:lpstr>
      <vt:lpstr>1-Los métodos empíricos</vt:lpstr>
      <vt:lpstr>1-Los métodos empíricos</vt:lpstr>
      <vt:lpstr>2-Los métodos estadísticos</vt:lpstr>
      <vt:lpstr>2-Los métodos estadísticos</vt:lpstr>
      <vt:lpstr>2-Los métodos estadísticos</vt:lpstr>
      <vt:lpstr>La estadística inferencial</vt:lpstr>
      <vt:lpstr>3-Método de inducción-deducción</vt:lpstr>
      <vt:lpstr>3-Método de inducción-deducción</vt:lpstr>
      <vt:lpstr>3-Método de inducción-deducción</vt:lpstr>
      <vt:lpstr>3-Método de inducción-deducción</vt:lpstr>
      <vt:lpstr>Presentación de PowerPoint</vt:lpstr>
      <vt:lpstr>3-Método de inducción-deducción</vt:lpstr>
      <vt:lpstr>4-Método de análisis-síntesis</vt:lpstr>
      <vt:lpstr>Presentación de PowerPoint</vt:lpstr>
      <vt:lpstr>Presentación de PowerPoint</vt:lpstr>
      <vt:lpstr>Presentación de PowerPoint</vt:lpstr>
      <vt:lpstr>Presentación de PowerPoint</vt:lpstr>
      <vt:lpstr>5-Método Hipotético – Deductivo</vt:lpstr>
      <vt:lpstr>6-Modelacion</vt:lpstr>
      <vt:lpstr>6-Modelacion</vt:lpstr>
      <vt:lpstr>¿Qué es un modelo?</vt:lpstr>
      <vt:lpstr>El propósito de un modelo </vt:lpstr>
      <vt:lpstr>El propósito de un modelo </vt:lpstr>
      <vt:lpstr>El propósito de un modelo </vt:lpstr>
      <vt:lpstr>6-Modelacion: Tipos de modelos</vt:lpstr>
      <vt:lpstr>Presentación de PowerPoint</vt:lpstr>
      <vt:lpstr>Formato para  guiar la construcción de la metodología </vt:lpstr>
      <vt:lpstr>REFERENCIAS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HIPÓTESIS DE LA INVESTIGACIÓN</dc:title>
  <dc:creator>Ernesto</dc:creator>
  <cp:lastModifiedBy>Ernesto</cp:lastModifiedBy>
  <cp:revision>68</cp:revision>
  <dcterms:created xsi:type="dcterms:W3CDTF">2015-10-09T13:44:11Z</dcterms:created>
  <dcterms:modified xsi:type="dcterms:W3CDTF">2024-04-06T17:48:11Z</dcterms:modified>
</cp:coreProperties>
</file>