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24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0039" y="868756"/>
            <a:ext cx="10751921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4052" y="869391"/>
            <a:ext cx="4498340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039" y="2128469"/>
            <a:ext cx="5942330" cy="215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1915" y="489915"/>
            <a:ext cx="170433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" dirty="0"/>
              <a:t>UNIDAD</a:t>
            </a:r>
            <a:r>
              <a:rPr spc="-20" dirty="0"/>
              <a:t> </a:t>
            </a:r>
            <a:r>
              <a:rPr spc="5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9975" y="979052"/>
            <a:ext cx="10083800" cy="246570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20"/>
              </a:spcBef>
            </a:pPr>
            <a:r>
              <a:rPr lang="es-ES" sz="2800" b="1" spc="-5" dirty="0">
                <a:latin typeface="Arial"/>
                <a:cs typeface="Arial"/>
              </a:rPr>
              <a:t>SISTEMAS DE GESTIÓN EMPRESARIAL</a:t>
            </a:r>
            <a:endParaRPr sz="28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1920"/>
              </a:spcBef>
            </a:pPr>
            <a:r>
              <a:rPr sz="2800" dirty="0">
                <a:latin typeface="Arial"/>
                <a:cs typeface="Arial"/>
              </a:rPr>
              <a:t>Docente:</a:t>
            </a: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lang="es-ES" sz="2800" b="1" spc="-10" dirty="0">
                <a:latin typeface="Arial"/>
                <a:cs typeface="Arial"/>
              </a:rPr>
              <a:t>MARÍA RAMÍREZ SÁNCHEZ</a:t>
            </a:r>
            <a:endParaRPr sz="2800" dirty="0">
              <a:latin typeface="Arial"/>
              <a:cs typeface="Arial"/>
            </a:endParaRPr>
          </a:p>
          <a:p>
            <a:pPr marL="10160" algn="ctr">
              <a:lnSpc>
                <a:spcPct val="100000"/>
              </a:lnSpc>
              <a:spcBef>
                <a:spcPts val="1920"/>
              </a:spcBef>
            </a:pPr>
            <a:r>
              <a:rPr sz="2800" dirty="0">
                <a:latin typeface="Arial"/>
                <a:cs typeface="Arial"/>
              </a:rPr>
              <a:t>Facultad </a:t>
            </a:r>
            <a:r>
              <a:rPr sz="2800" spc="5" dirty="0">
                <a:latin typeface="Arial"/>
                <a:cs typeface="Arial"/>
              </a:rPr>
              <a:t>de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Ingeniería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0390" y="6256731"/>
            <a:ext cx="3246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Bogotá </a:t>
            </a:r>
            <a:r>
              <a:rPr sz="2400" dirty="0">
                <a:latin typeface="Arial"/>
                <a:cs typeface="Arial"/>
              </a:rPr>
              <a:t>D.C. -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Colombia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85944" y="3587496"/>
            <a:ext cx="2255520" cy="2343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44983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55" dirty="0"/>
              <a:t> </a:t>
            </a:r>
            <a:r>
              <a:rPr spc="5" dirty="0"/>
              <a:t>azul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052" y="1392428"/>
            <a:ext cx="11333480" cy="502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Creación de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océanos azules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Ej.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Circo del Sol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(El más grande del</a:t>
            </a:r>
            <a:r>
              <a:rPr sz="2400" b="1" spc="-1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mundo).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3471545">
              <a:lnSpc>
                <a:spcPct val="100000"/>
              </a:lnSpc>
              <a:spcBef>
                <a:spcPts val="1710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El Océano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Azul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del Cirque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du</a:t>
            </a:r>
            <a:r>
              <a:rPr sz="24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Soleil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15715" marR="9525" indent="-344805" algn="just">
              <a:lnSpc>
                <a:spcPct val="100000"/>
              </a:lnSpc>
              <a:buFont typeface="Arial"/>
              <a:buChar char="•"/>
              <a:tabLst>
                <a:tab pos="381635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Reinventó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el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circo (entretenimiento sin 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precedentes).</a:t>
            </a:r>
            <a:endParaRPr sz="2400">
              <a:latin typeface="Arial"/>
              <a:cs typeface="Arial"/>
            </a:endParaRPr>
          </a:p>
          <a:p>
            <a:pPr marL="3815715" marR="5080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816350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Se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dirigió a 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un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mercado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meta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distinto (adultos y  clientes corporativos) dispuesto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pagar precios 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altos.</a:t>
            </a:r>
            <a:endParaRPr sz="2400">
              <a:latin typeface="Arial"/>
              <a:cs typeface="Arial"/>
            </a:endParaRPr>
          </a:p>
          <a:p>
            <a:pPr marL="3815715" marR="10795" indent="-344805" algn="just">
              <a:lnSpc>
                <a:spcPct val="100000"/>
              </a:lnSpc>
              <a:buFont typeface="Arial"/>
              <a:buChar char="•"/>
              <a:tabLst>
                <a:tab pos="3816350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Reconoció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que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para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tener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éxito en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el futuro, 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las 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compañías deberían de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dejar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de competir entre 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sí 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(la única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manera de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vencer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la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competencia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es 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dejar de tratar de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vencerla).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9559" y="2862072"/>
            <a:ext cx="3468624" cy="3471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55" dirty="0"/>
              <a:t> </a:t>
            </a:r>
            <a:r>
              <a:rPr spc="5" dirty="0"/>
              <a:t>azul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504" y="1309242"/>
            <a:ext cx="4212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Creación de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océanos</a:t>
            </a:r>
            <a:r>
              <a:rPr sz="2400" b="1" spc="-1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azules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39055" y="1405127"/>
            <a:ext cx="2048510" cy="1298575"/>
          </a:xfrm>
          <a:custGeom>
            <a:avLst/>
            <a:gdLst/>
            <a:ahLst/>
            <a:cxnLst/>
            <a:rect l="l" t="t" r="r" b="b"/>
            <a:pathLst>
              <a:path w="2048509" h="1298575">
                <a:moveTo>
                  <a:pt x="0" y="1298448"/>
                </a:moveTo>
                <a:lnTo>
                  <a:pt x="2048255" y="1298448"/>
                </a:lnTo>
                <a:lnTo>
                  <a:pt x="2048255" y="0"/>
                </a:lnTo>
                <a:lnTo>
                  <a:pt x="0" y="0"/>
                </a:lnTo>
                <a:lnTo>
                  <a:pt x="0" y="1298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066286"/>
            <a:ext cx="2115754" cy="3676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82859" y="6068364"/>
            <a:ext cx="12503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66"/>
                </a:solidFill>
                <a:latin typeface="Calibri"/>
                <a:cs typeface="Calibri"/>
              </a:rPr>
              <a:t>Cómo  </a:t>
            </a:r>
            <a:r>
              <a:rPr sz="1800" b="1" spc="-15" dirty="0">
                <a:solidFill>
                  <a:srgbClr val="000066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000066"/>
                </a:solidFill>
                <a:latin typeface="Calibri"/>
                <a:cs typeface="Calibri"/>
              </a:rPr>
              <a:t>m</a:t>
            </a:r>
            <a:r>
              <a:rPr sz="1800" b="1" spc="-10" dirty="0">
                <a:solidFill>
                  <a:srgbClr val="000066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000066"/>
                </a:solidFill>
                <a:latin typeface="Calibri"/>
                <a:cs typeface="Calibri"/>
              </a:rPr>
              <a:t>l</a:t>
            </a:r>
            <a:r>
              <a:rPr sz="1800" b="1" spc="-5" dirty="0">
                <a:solidFill>
                  <a:srgbClr val="000066"/>
                </a:solidFill>
                <a:latin typeface="Calibri"/>
                <a:cs typeface="Calibri"/>
              </a:rPr>
              <a:t>em</a:t>
            </a:r>
            <a:r>
              <a:rPr sz="1800" b="1" spc="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spc="-35" dirty="0">
                <a:solidFill>
                  <a:srgbClr val="000066"/>
                </a:solidFill>
                <a:latin typeface="Calibri"/>
                <a:cs typeface="Calibri"/>
              </a:rPr>
              <a:t>n</a:t>
            </a:r>
            <a:r>
              <a:rPr sz="1800" b="1" spc="-25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0066"/>
                </a:solidFill>
                <a:latin typeface="Calibri"/>
                <a:cs typeface="Calibri"/>
              </a:rPr>
              <a:t>ar  </a:t>
            </a:r>
            <a:r>
              <a:rPr sz="1800" b="1" spc="-10" dirty="0">
                <a:solidFill>
                  <a:srgbClr val="000066"/>
                </a:solidFill>
                <a:latin typeface="Calibri"/>
                <a:cs typeface="Calibri"/>
              </a:rPr>
              <a:t>la</a:t>
            </a:r>
            <a:r>
              <a:rPr sz="1800" b="1" spc="-15" dirty="0">
                <a:solidFill>
                  <a:srgbClr val="000066"/>
                </a:solidFill>
                <a:latin typeface="Calibri"/>
                <a:cs typeface="Calibri"/>
              </a:rPr>
              <a:t> EOA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90959" y="6315455"/>
            <a:ext cx="701039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0007" y="1804413"/>
            <a:ext cx="7772400" cy="5053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34102" y="1399743"/>
            <a:ext cx="67919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Enfoque de Estrategia =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Alternativas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+ Clientes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Competencia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10692130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25" dirty="0"/>
              <a:t> </a:t>
            </a:r>
            <a:r>
              <a:rPr spc="5" dirty="0"/>
              <a:t>azul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Creación de </a:t>
            </a:r>
            <a:r>
              <a:rPr sz="2400" dirty="0"/>
              <a:t>océanos azules</a:t>
            </a:r>
            <a:r>
              <a:rPr sz="2400" dirty="0">
                <a:solidFill>
                  <a:srgbClr val="FF0000"/>
                </a:solidFill>
              </a:rPr>
              <a:t>: </a:t>
            </a:r>
            <a:r>
              <a:rPr sz="2400" spc="-5" dirty="0">
                <a:solidFill>
                  <a:srgbClr val="FF0000"/>
                </a:solidFill>
              </a:rPr>
              <a:t>Ej. </a:t>
            </a:r>
            <a:r>
              <a:rPr sz="2400" dirty="0">
                <a:solidFill>
                  <a:srgbClr val="FF0000"/>
                </a:solidFill>
              </a:rPr>
              <a:t>Circo del Sol </a:t>
            </a:r>
            <a:r>
              <a:rPr sz="2400" dirty="0"/>
              <a:t>(El más grande del</a:t>
            </a:r>
            <a:r>
              <a:rPr sz="2400" spc="-185" dirty="0"/>
              <a:t> </a:t>
            </a:r>
            <a:r>
              <a:rPr sz="2400" dirty="0"/>
              <a:t>mundo).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314045" y="2956686"/>
            <a:ext cx="293624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444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Estrategia del  Océano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Azul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del  Cirque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du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Soleil  para crear un</a:t>
            </a:r>
            <a:r>
              <a:rPr sz="2400" b="1" spc="-10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nuevo 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mercado y  diferenciarse de la 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competencia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17976" y="1984247"/>
            <a:ext cx="7914870" cy="4873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4498340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55" dirty="0"/>
              <a:t> </a:t>
            </a:r>
            <a:r>
              <a:rPr spc="5" dirty="0"/>
              <a:t>azul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Creación de </a:t>
            </a:r>
            <a:r>
              <a:rPr sz="2400" dirty="0"/>
              <a:t>océanos</a:t>
            </a:r>
            <a:r>
              <a:rPr sz="2400" spc="-90" dirty="0"/>
              <a:t> </a:t>
            </a:r>
            <a:r>
              <a:rPr sz="2400" dirty="0"/>
              <a:t>azules</a:t>
            </a:r>
            <a:r>
              <a:rPr sz="2400" dirty="0">
                <a:solidFill>
                  <a:srgbClr val="FF0000"/>
                </a:solidFill>
              </a:rPr>
              <a:t>: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976375" y="3011170"/>
            <a:ext cx="29019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Innovación 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en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el 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valor: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Crear una 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nueva curva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de 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valor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en la</a:t>
            </a:r>
            <a:r>
              <a:rPr sz="24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industria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38115" y="2549651"/>
            <a:ext cx="1643380" cy="457200"/>
          </a:xfrm>
          <a:custGeom>
            <a:avLst/>
            <a:gdLst/>
            <a:ahLst/>
            <a:cxnLst/>
            <a:rect l="l" t="t" r="r" b="b"/>
            <a:pathLst>
              <a:path w="1643379" h="457200">
                <a:moveTo>
                  <a:pt x="1566672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1566672" y="457200"/>
                </a:lnTo>
                <a:lnTo>
                  <a:pt x="1596312" y="451205"/>
                </a:lnTo>
                <a:lnTo>
                  <a:pt x="1620535" y="434863"/>
                </a:lnTo>
                <a:lnTo>
                  <a:pt x="1636877" y="410640"/>
                </a:lnTo>
                <a:lnTo>
                  <a:pt x="1642872" y="381000"/>
                </a:lnTo>
                <a:lnTo>
                  <a:pt x="1642872" y="76200"/>
                </a:lnTo>
                <a:lnTo>
                  <a:pt x="1636877" y="46559"/>
                </a:lnTo>
                <a:lnTo>
                  <a:pt x="1620535" y="22336"/>
                </a:lnTo>
                <a:lnTo>
                  <a:pt x="1596312" y="5994"/>
                </a:lnTo>
                <a:lnTo>
                  <a:pt x="15666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8115" y="2549651"/>
            <a:ext cx="1643380" cy="457200"/>
          </a:xfrm>
          <a:custGeom>
            <a:avLst/>
            <a:gdLst/>
            <a:ahLst/>
            <a:cxnLst/>
            <a:rect l="l" t="t" r="r" b="b"/>
            <a:pathLst>
              <a:path w="1643379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566672" y="0"/>
                </a:lnTo>
                <a:lnTo>
                  <a:pt x="1596312" y="5994"/>
                </a:lnTo>
                <a:lnTo>
                  <a:pt x="1620535" y="22336"/>
                </a:lnTo>
                <a:lnTo>
                  <a:pt x="1636877" y="46559"/>
                </a:lnTo>
                <a:lnTo>
                  <a:pt x="1642872" y="76200"/>
                </a:lnTo>
                <a:lnTo>
                  <a:pt x="1642872" y="381000"/>
                </a:lnTo>
                <a:lnTo>
                  <a:pt x="1636877" y="410640"/>
                </a:lnTo>
                <a:lnTo>
                  <a:pt x="1620535" y="434863"/>
                </a:lnTo>
                <a:lnTo>
                  <a:pt x="1596312" y="451205"/>
                </a:lnTo>
                <a:lnTo>
                  <a:pt x="1566672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3962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48453" y="2620721"/>
            <a:ext cx="8191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38115" y="3092195"/>
            <a:ext cx="1643380" cy="457200"/>
          </a:xfrm>
          <a:custGeom>
            <a:avLst/>
            <a:gdLst/>
            <a:ahLst/>
            <a:cxnLst/>
            <a:rect l="l" t="t" r="r" b="b"/>
            <a:pathLst>
              <a:path w="1643379" h="457200">
                <a:moveTo>
                  <a:pt x="1566672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1566672" y="457200"/>
                </a:lnTo>
                <a:lnTo>
                  <a:pt x="1596312" y="451205"/>
                </a:lnTo>
                <a:lnTo>
                  <a:pt x="1620535" y="434863"/>
                </a:lnTo>
                <a:lnTo>
                  <a:pt x="1636877" y="410640"/>
                </a:lnTo>
                <a:lnTo>
                  <a:pt x="1642872" y="381000"/>
                </a:lnTo>
                <a:lnTo>
                  <a:pt x="1642872" y="76200"/>
                </a:lnTo>
                <a:lnTo>
                  <a:pt x="1636877" y="46559"/>
                </a:lnTo>
                <a:lnTo>
                  <a:pt x="1620535" y="22336"/>
                </a:lnTo>
                <a:lnTo>
                  <a:pt x="1596312" y="5994"/>
                </a:lnTo>
                <a:lnTo>
                  <a:pt x="15666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38115" y="3092195"/>
            <a:ext cx="1643380" cy="457200"/>
          </a:xfrm>
          <a:custGeom>
            <a:avLst/>
            <a:gdLst/>
            <a:ahLst/>
            <a:cxnLst/>
            <a:rect l="l" t="t" r="r" b="b"/>
            <a:pathLst>
              <a:path w="1643379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566672" y="0"/>
                </a:lnTo>
                <a:lnTo>
                  <a:pt x="1596312" y="5994"/>
                </a:lnTo>
                <a:lnTo>
                  <a:pt x="1620535" y="22336"/>
                </a:lnTo>
                <a:lnTo>
                  <a:pt x="1636877" y="46559"/>
                </a:lnTo>
                <a:lnTo>
                  <a:pt x="1642872" y="76200"/>
                </a:lnTo>
                <a:lnTo>
                  <a:pt x="1642872" y="381000"/>
                </a:lnTo>
                <a:lnTo>
                  <a:pt x="1636877" y="410640"/>
                </a:lnTo>
                <a:lnTo>
                  <a:pt x="1620535" y="434863"/>
                </a:lnTo>
                <a:lnTo>
                  <a:pt x="1596312" y="451205"/>
                </a:lnTo>
                <a:lnTo>
                  <a:pt x="1566672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3962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30165" y="3165728"/>
            <a:ext cx="857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Eliminar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7259" y="4311396"/>
            <a:ext cx="1643380" cy="457200"/>
          </a:xfrm>
          <a:custGeom>
            <a:avLst/>
            <a:gdLst/>
            <a:ahLst/>
            <a:cxnLst/>
            <a:rect l="l" t="t" r="r" b="b"/>
            <a:pathLst>
              <a:path w="1643379" h="457200">
                <a:moveTo>
                  <a:pt x="1566672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199"/>
                </a:lnTo>
                <a:lnTo>
                  <a:pt x="0" y="380999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199"/>
                </a:lnTo>
                <a:lnTo>
                  <a:pt x="1566672" y="457199"/>
                </a:lnTo>
                <a:lnTo>
                  <a:pt x="1596312" y="451205"/>
                </a:lnTo>
                <a:lnTo>
                  <a:pt x="1620535" y="434863"/>
                </a:lnTo>
                <a:lnTo>
                  <a:pt x="1636877" y="410640"/>
                </a:lnTo>
                <a:lnTo>
                  <a:pt x="1642872" y="380999"/>
                </a:lnTo>
                <a:lnTo>
                  <a:pt x="1642872" y="76199"/>
                </a:lnTo>
                <a:lnTo>
                  <a:pt x="1636877" y="46559"/>
                </a:lnTo>
                <a:lnTo>
                  <a:pt x="1620535" y="22336"/>
                </a:lnTo>
                <a:lnTo>
                  <a:pt x="1596312" y="5994"/>
                </a:lnTo>
                <a:lnTo>
                  <a:pt x="15666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47259" y="4311396"/>
            <a:ext cx="1643380" cy="457200"/>
          </a:xfrm>
          <a:custGeom>
            <a:avLst/>
            <a:gdLst/>
            <a:ahLst/>
            <a:cxnLst/>
            <a:rect l="l" t="t" r="r" b="b"/>
            <a:pathLst>
              <a:path w="1643379" h="457200">
                <a:moveTo>
                  <a:pt x="0" y="76199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566672" y="0"/>
                </a:lnTo>
                <a:lnTo>
                  <a:pt x="1596312" y="5994"/>
                </a:lnTo>
                <a:lnTo>
                  <a:pt x="1620535" y="22336"/>
                </a:lnTo>
                <a:lnTo>
                  <a:pt x="1636877" y="46559"/>
                </a:lnTo>
                <a:lnTo>
                  <a:pt x="1642872" y="76199"/>
                </a:lnTo>
                <a:lnTo>
                  <a:pt x="1642872" y="380999"/>
                </a:lnTo>
                <a:lnTo>
                  <a:pt x="1636877" y="410640"/>
                </a:lnTo>
                <a:lnTo>
                  <a:pt x="1620535" y="434863"/>
                </a:lnTo>
                <a:lnTo>
                  <a:pt x="1596312" y="451205"/>
                </a:lnTo>
                <a:lnTo>
                  <a:pt x="1566672" y="457199"/>
                </a:lnTo>
                <a:lnTo>
                  <a:pt x="76200" y="457199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0999"/>
                </a:lnTo>
                <a:lnTo>
                  <a:pt x="0" y="76199"/>
                </a:lnTo>
                <a:close/>
              </a:path>
            </a:pathLst>
          </a:custGeom>
          <a:ln w="3962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43094" y="4385564"/>
            <a:ext cx="1252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Incrementar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47259" y="4866132"/>
            <a:ext cx="1643380" cy="457200"/>
          </a:xfrm>
          <a:custGeom>
            <a:avLst/>
            <a:gdLst/>
            <a:ahLst/>
            <a:cxnLst/>
            <a:rect l="l" t="t" r="r" b="b"/>
            <a:pathLst>
              <a:path w="1643379" h="457200">
                <a:moveTo>
                  <a:pt x="1566672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1566672" y="457200"/>
                </a:lnTo>
                <a:lnTo>
                  <a:pt x="1596312" y="451205"/>
                </a:lnTo>
                <a:lnTo>
                  <a:pt x="1620535" y="434863"/>
                </a:lnTo>
                <a:lnTo>
                  <a:pt x="1636877" y="410640"/>
                </a:lnTo>
                <a:lnTo>
                  <a:pt x="1642872" y="381000"/>
                </a:lnTo>
                <a:lnTo>
                  <a:pt x="1642872" y="76200"/>
                </a:lnTo>
                <a:lnTo>
                  <a:pt x="1636877" y="46559"/>
                </a:lnTo>
                <a:lnTo>
                  <a:pt x="1620535" y="22336"/>
                </a:lnTo>
                <a:lnTo>
                  <a:pt x="1596312" y="5994"/>
                </a:lnTo>
                <a:lnTo>
                  <a:pt x="15666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7259" y="4866132"/>
            <a:ext cx="1643380" cy="457200"/>
          </a:xfrm>
          <a:custGeom>
            <a:avLst/>
            <a:gdLst/>
            <a:ahLst/>
            <a:cxnLst/>
            <a:rect l="l" t="t" r="r" b="b"/>
            <a:pathLst>
              <a:path w="1643379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566672" y="0"/>
                </a:lnTo>
                <a:lnTo>
                  <a:pt x="1596312" y="5994"/>
                </a:lnTo>
                <a:lnTo>
                  <a:pt x="1620535" y="22336"/>
                </a:lnTo>
                <a:lnTo>
                  <a:pt x="1636877" y="46559"/>
                </a:lnTo>
                <a:lnTo>
                  <a:pt x="1642872" y="76200"/>
                </a:lnTo>
                <a:lnTo>
                  <a:pt x="1642872" y="381000"/>
                </a:lnTo>
                <a:lnTo>
                  <a:pt x="1636877" y="410640"/>
                </a:lnTo>
                <a:lnTo>
                  <a:pt x="1620535" y="434863"/>
                </a:lnTo>
                <a:lnTo>
                  <a:pt x="1596312" y="451205"/>
                </a:lnTo>
                <a:lnTo>
                  <a:pt x="1566672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3962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69229" y="4940630"/>
            <a:ext cx="598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71131" y="1711451"/>
            <a:ext cx="4758055" cy="3298190"/>
          </a:xfrm>
          <a:custGeom>
            <a:avLst/>
            <a:gdLst/>
            <a:ahLst/>
            <a:cxnLst/>
            <a:rect l="l" t="t" r="r" b="b"/>
            <a:pathLst>
              <a:path w="4758055" h="3298190">
                <a:moveTo>
                  <a:pt x="4757928" y="0"/>
                </a:moveTo>
                <a:lnTo>
                  <a:pt x="0" y="0"/>
                </a:lnTo>
                <a:lnTo>
                  <a:pt x="2235200" y="3297936"/>
                </a:lnTo>
                <a:lnTo>
                  <a:pt x="47579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71131" y="1711451"/>
            <a:ext cx="4758055" cy="3298190"/>
          </a:xfrm>
          <a:custGeom>
            <a:avLst/>
            <a:gdLst/>
            <a:ahLst/>
            <a:cxnLst/>
            <a:rect l="l" t="t" r="r" b="b"/>
            <a:pathLst>
              <a:path w="4758055" h="3298190">
                <a:moveTo>
                  <a:pt x="4757928" y="0"/>
                </a:moveTo>
                <a:lnTo>
                  <a:pt x="2235200" y="3297936"/>
                </a:lnTo>
                <a:lnTo>
                  <a:pt x="0" y="0"/>
                </a:lnTo>
                <a:lnTo>
                  <a:pt x="4757928" y="0"/>
                </a:lnTo>
                <a:close/>
              </a:path>
            </a:pathLst>
          </a:custGeom>
          <a:ln w="3962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76059" y="2833116"/>
            <a:ext cx="783590" cy="487680"/>
          </a:xfrm>
          <a:custGeom>
            <a:avLst/>
            <a:gdLst/>
            <a:ahLst/>
            <a:cxnLst/>
            <a:rect l="l" t="t" r="r" b="b"/>
            <a:pathLst>
              <a:path w="783590" h="487679">
                <a:moveTo>
                  <a:pt x="539496" y="0"/>
                </a:moveTo>
                <a:lnTo>
                  <a:pt x="539496" y="121920"/>
                </a:lnTo>
                <a:lnTo>
                  <a:pt x="0" y="121920"/>
                </a:lnTo>
                <a:lnTo>
                  <a:pt x="0" y="365760"/>
                </a:lnTo>
                <a:lnTo>
                  <a:pt x="539496" y="365760"/>
                </a:lnTo>
                <a:lnTo>
                  <a:pt x="539496" y="487680"/>
                </a:lnTo>
                <a:lnTo>
                  <a:pt x="783336" y="243839"/>
                </a:lnTo>
                <a:lnTo>
                  <a:pt x="5394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76059" y="2833116"/>
            <a:ext cx="783590" cy="487680"/>
          </a:xfrm>
          <a:custGeom>
            <a:avLst/>
            <a:gdLst/>
            <a:ahLst/>
            <a:cxnLst/>
            <a:rect l="l" t="t" r="r" b="b"/>
            <a:pathLst>
              <a:path w="783590" h="487679">
                <a:moveTo>
                  <a:pt x="0" y="121920"/>
                </a:moveTo>
                <a:lnTo>
                  <a:pt x="539496" y="121920"/>
                </a:lnTo>
                <a:lnTo>
                  <a:pt x="539496" y="0"/>
                </a:lnTo>
                <a:lnTo>
                  <a:pt x="783336" y="243839"/>
                </a:lnTo>
                <a:lnTo>
                  <a:pt x="539496" y="487680"/>
                </a:lnTo>
                <a:lnTo>
                  <a:pt x="539496" y="365760"/>
                </a:lnTo>
                <a:lnTo>
                  <a:pt x="0" y="365760"/>
                </a:lnTo>
                <a:lnTo>
                  <a:pt x="0" y="121920"/>
                </a:lnTo>
                <a:close/>
              </a:path>
            </a:pathLst>
          </a:custGeom>
          <a:ln w="3962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30923" y="4607052"/>
            <a:ext cx="783590" cy="487680"/>
          </a:xfrm>
          <a:custGeom>
            <a:avLst/>
            <a:gdLst/>
            <a:ahLst/>
            <a:cxnLst/>
            <a:rect l="l" t="t" r="r" b="b"/>
            <a:pathLst>
              <a:path w="783590" h="487679">
                <a:moveTo>
                  <a:pt x="539496" y="0"/>
                </a:moveTo>
                <a:lnTo>
                  <a:pt x="539496" y="121920"/>
                </a:lnTo>
                <a:lnTo>
                  <a:pt x="0" y="121920"/>
                </a:lnTo>
                <a:lnTo>
                  <a:pt x="0" y="365760"/>
                </a:lnTo>
                <a:lnTo>
                  <a:pt x="539496" y="365760"/>
                </a:lnTo>
                <a:lnTo>
                  <a:pt x="539496" y="487680"/>
                </a:lnTo>
                <a:lnTo>
                  <a:pt x="783335" y="243840"/>
                </a:lnTo>
                <a:lnTo>
                  <a:pt x="5394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30923" y="4607052"/>
            <a:ext cx="783590" cy="487680"/>
          </a:xfrm>
          <a:custGeom>
            <a:avLst/>
            <a:gdLst/>
            <a:ahLst/>
            <a:cxnLst/>
            <a:rect l="l" t="t" r="r" b="b"/>
            <a:pathLst>
              <a:path w="783590" h="487679">
                <a:moveTo>
                  <a:pt x="0" y="121920"/>
                </a:moveTo>
                <a:lnTo>
                  <a:pt x="539496" y="121920"/>
                </a:lnTo>
                <a:lnTo>
                  <a:pt x="539496" y="0"/>
                </a:lnTo>
                <a:lnTo>
                  <a:pt x="783335" y="243840"/>
                </a:lnTo>
                <a:lnTo>
                  <a:pt x="539496" y="487680"/>
                </a:lnTo>
                <a:lnTo>
                  <a:pt x="539496" y="365760"/>
                </a:lnTo>
                <a:lnTo>
                  <a:pt x="0" y="365760"/>
                </a:lnTo>
                <a:lnTo>
                  <a:pt x="0" y="121920"/>
                </a:lnTo>
                <a:close/>
              </a:path>
            </a:pathLst>
          </a:custGeom>
          <a:ln w="3962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95716" y="1863851"/>
            <a:ext cx="1274445" cy="457200"/>
          </a:xfrm>
          <a:custGeom>
            <a:avLst/>
            <a:gdLst/>
            <a:ahLst/>
            <a:cxnLst/>
            <a:rect l="l" t="t" r="r" b="b"/>
            <a:pathLst>
              <a:path w="1274445" h="457200">
                <a:moveTo>
                  <a:pt x="1197863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1197863" y="457200"/>
                </a:lnTo>
                <a:lnTo>
                  <a:pt x="1227504" y="451205"/>
                </a:lnTo>
                <a:lnTo>
                  <a:pt x="1251727" y="434863"/>
                </a:lnTo>
                <a:lnTo>
                  <a:pt x="1268069" y="410640"/>
                </a:lnTo>
                <a:lnTo>
                  <a:pt x="1274063" y="381000"/>
                </a:lnTo>
                <a:lnTo>
                  <a:pt x="1274063" y="76200"/>
                </a:lnTo>
                <a:lnTo>
                  <a:pt x="1268069" y="46559"/>
                </a:lnTo>
                <a:lnTo>
                  <a:pt x="1251727" y="22336"/>
                </a:lnTo>
                <a:lnTo>
                  <a:pt x="1227504" y="5994"/>
                </a:lnTo>
                <a:lnTo>
                  <a:pt x="11978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95716" y="1863851"/>
            <a:ext cx="1274445" cy="457200"/>
          </a:xfrm>
          <a:custGeom>
            <a:avLst/>
            <a:gdLst/>
            <a:ahLst/>
            <a:cxnLst/>
            <a:rect l="l" t="t" r="r" b="b"/>
            <a:pathLst>
              <a:path w="1274445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197863" y="0"/>
                </a:lnTo>
                <a:lnTo>
                  <a:pt x="1227504" y="5994"/>
                </a:lnTo>
                <a:lnTo>
                  <a:pt x="1251727" y="22336"/>
                </a:lnTo>
                <a:lnTo>
                  <a:pt x="1268069" y="46559"/>
                </a:lnTo>
                <a:lnTo>
                  <a:pt x="1274063" y="76200"/>
                </a:lnTo>
                <a:lnTo>
                  <a:pt x="1274063" y="381000"/>
                </a:lnTo>
                <a:lnTo>
                  <a:pt x="1268069" y="410640"/>
                </a:lnTo>
                <a:lnTo>
                  <a:pt x="1251727" y="434863"/>
                </a:lnTo>
                <a:lnTo>
                  <a:pt x="1227504" y="451205"/>
                </a:lnTo>
                <a:lnTo>
                  <a:pt x="1197863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3962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720455" y="1937130"/>
            <a:ext cx="624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788907" y="2430779"/>
            <a:ext cx="490855" cy="783590"/>
          </a:xfrm>
          <a:custGeom>
            <a:avLst/>
            <a:gdLst/>
            <a:ahLst/>
            <a:cxnLst/>
            <a:rect l="l" t="t" r="r" b="b"/>
            <a:pathLst>
              <a:path w="490854" h="783589">
                <a:moveTo>
                  <a:pt x="490727" y="537972"/>
                </a:moveTo>
                <a:lnTo>
                  <a:pt x="0" y="537972"/>
                </a:lnTo>
                <a:lnTo>
                  <a:pt x="245364" y="783336"/>
                </a:lnTo>
                <a:lnTo>
                  <a:pt x="490727" y="537972"/>
                </a:lnTo>
                <a:close/>
              </a:path>
              <a:path w="490854" h="783589">
                <a:moveTo>
                  <a:pt x="368046" y="0"/>
                </a:moveTo>
                <a:lnTo>
                  <a:pt x="122682" y="0"/>
                </a:lnTo>
                <a:lnTo>
                  <a:pt x="122682" y="537972"/>
                </a:lnTo>
                <a:lnTo>
                  <a:pt x="368046" y="537972"/>
                </a:lnTo>
                <a:lnTo>
                  <a:pt x="3680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88907" y="2430779"/>
            <a:ext cx="490855" cy="783590"/>
          </a:xfrm>
          <a:custGeom>
            <a:avLst/>
            <a:gdLst/>
            <a:ahLst/>
            <a:cxnLst/>
            <a:rect l="l" t="t" r="r" b="b"/>
            <a:pathLst>
              <a:path w="490854" h="783589">
                <a:moveTo>
                  <a:pt x="368046" y="0"/>
                </a:moveTo>
                <a:lnTo>
                  <a:pt x="368046" y="537972"/>
                </a:lnTo>
                <a:lnTo>
                  <a:pt x="490727" y="537972"/>
                </a:lnTo>
                <a:lnTo>
                  <a:pt x="245364" y="783336"/>
                </a:lnTo>
                <a:lnTo>
                  <a:pt x="0" y="537972"/>
                </a:lnTo>
                <a:lnTo>
                  <a:pt x="122682" y="537972"/>
                </a:lnTo>
                <a:lnTo>
                  <a:pt x="122682" y="0"/>
                </a:lnTo>
                <a:lnTo>
                  <a:pt x="368046" y="0"/>
                </a:lnTo>
                <a:close/>
              </a:path>
            </a:pathLst>
          </a:custGeom>
          <a:ln w="3962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21195" y="3354323"/>
            <a:ext cx="4758055" cy="3298190"/>
          </a:xfrm>
          <a:custGeom>
            <a:avLst/>
            <a:gdLst/>
            <a:ahLst/>
            <a:cxnLst/>
            <a:rect l="l" t="t" r="r" b="b"/>
            <a:pathLst>
              <a:path w="4758055" h="3298190">
                <a:moveTo>
                  <a:pt x="2522728" y="0"/>
                </a:moveTo>
                <a:lnTo>
                  <a:pt x="0" y="3297936"/>
                </a:lnTo>
                <a:lnTo>
                  <a:pt x="4757928" y="3297936"/>
                </a:lnTo>
                <a:lnTo>
                  <a:pt x="252272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21195" y="3354323"/>
            <a:ext cx="4758055" cy="3298190"/>
          </a:xfrm>
          <a:custGeom>
            <a:avLst/>
            <a:gdLst/>
            <a:ahLst/>
            <a:cxnLst/>
            <a:rect l="l" t="t" r="r" b="b"/>
            <a:pathLst>
              <a:path w="4758055" h="3298190">
                <a:moveTo>
                  <a:pt x="0" y="3297936"/>
                </a:moveTo>
                <a:lnTo>
                  <a:pt x="2522728" y="0"/>
                </a:lnTo>
                <a:lnTo>
                  <a:pt x="4757928" y="3297936"/>
                </a:lnTo>
                <a:lnTo>
                  <a:pt x="0" y="3297936"/>
                </a:lnTo>
                <a:close/>
              </a:path>
            </a:pathLst>
          </a:custGeom>
          <a:ln w="3962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622030" y="3883532"/>
            <a:ext cx="828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éan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  Azul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154923" y="3756659"/>
            <a:ext cx="892810" cy="1197610"/>
          </a:xfrm>
          <a:custGeom>
            <a:avLst/>
            <a:gdLst/>
            <a:ahLst/>
            <a:cxnLst/>
            <a:rect l="l" t="t" r="r" b="b"/>
            <a:pathLst>
              <a:path w="892809" h="1197610">
                <a:moveTo>
                  <a:pt x="0" y="0"/>
                </a:moveTo>
                <a:lnTo>
                  <a:pt x="892682" y="1197483"/>
                </a:lnTo>
              </a:path>
            </a:pathLst>
          </a:custGeom>
          <a:ln w="3962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26652" y="3692652"/>
            <a:ext cx="990600" cy="1263015"/>
          </a:xfrm>
          <a:custGeom>
            <a:avLst/>
            <a:gdLst/>
            <a:ahLst/>
            <a:cxnLst/>
            <a:rect l="l" t="t" r="r" b="b"/>
            <a:pathLst>
              <a:path w="990600" h="1263014">
                <a:moveTo>
                  <a:pt x="990600" y="0"/>
                </a:moveTo>
                <a:lnTo>
                  <a:pt x="0" y="1262761"/>
                </a:lnTo>
              </a:path>
            </a:pathLst>
          </a:custGeom>
          <a:ln w="3962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98052" y="5018532"/>
            <a:ext cx="490855" cy="783590"/>
          </a:xfrm>
          <a:custGeom>
            <a:avLst/>
            <a:gdLst/>
            <a:ahLst/>
            <a:cxnLst/>
            <a:rect l="l" t="t" r="r" b="b"/>
            <a:pathLst>
              <a:path w="490854" h="783589">
                <a:moveTo>
                  <a:pt x="368046" y="245364"/>
                </a:moveTo>
                <a:lnTo>
                  <a:pt x="122681" y="245364"/>
                </a:lnTo>
                <a:lnTo>
                  <a:pt x="122681" y="783336"/>
                </a:lnTo>
                <a:lnTo>
                  <a:pt x="368046" y="783336"/>
                </a:lnTo>
                <a:lnTo>
                  <a:pt x="368046" y="245364"/>
                </a:lnTo>
                <a:close/>
              </a:path>
              <a:path w="490854" h="783589">
                <a:moveTo>
                  <a:pt x="245364" y="0"/>
                </a:moveTo>
                <a:lnTo>
                  <a:pt x="0" y="245364"/>
                </a:lnTo>
                <a:lnTo>
                  <a:pt x="490727" y="245364"/>
                </a:lnTo>
                <a:lnTo>
                  <a:pt x="24536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98052" y="5018532"/>
            <a:ext cx="490855" cy="783590"/>
          </a:xfrm>
          <a:custGeom>
            <a:avLst/>
            <a:gdLst/>
            <a:ahLst/>
            <a:cxnLst/>
            <a:rect l="l" t="t" r="r" b="b"/>
            <a:pathLst>
              <a:path w="490854" h="783589">
                <a:moveTo>
                  <a:pt x="122681" y="783336"/>
                </a:moveTo>
                <a:lnTo>
                  <a:pt x="122681" y="245364"/>
                </a:lnTo>
                <a:lnTo>
                  <a:pt x="0" y="245364"/>
                </a:lnTo>
                <a:lnTo>
                  <a:pt x="245364" y="0"/>
                </a:lnTo>
                <a:lnTo>
                  <a:pt x="490727" y="245364"/>
                </a:lnTo>
                <a:lnTo>
                  <a:pt x="368046" y="245364"/>
                </a:lnTo>
                <a:lnTo>
                  <a:pt x="368046" y="783336"/>
                </a:lnTo>
                <a:lnTo>
                  <a:pt x="122681" y="783336"/>
                </a:lnTo>
                <a:close/>
              </a:path>
            </a:pathLst>
          </a:custGeom>
          <a:ln w="3962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61604" y="5896355"/>
            <a:ext cx="1645920" cy="698500"/>
          </a:xfrm>
          <a:custGeom>
            <a:avLst/>
            <a:gdLst/>
            <a:ahLst/>
            <a:cxnLst/>
            <a:rect l="l" t="t" r="r" b="b"/>
            <a:pathLst>
              <a:path w="1645920" h="698500">
                <a:moveTo>
                  <a:pt x="1529588" y="0"/>
                </a:moveTo>
                <a:lnTo>
                  <a:pt x="116331" y="0"/>
                </a:lnTo>
                <a:lnTo>
                  <a:pt x="71044" y="9141"/>
                </a:lnTo>
                <a:lnTo>
                  <a:pt x="34067" y="34072"/>
                </a:lnTo>
                <a:lnTo>
                  <a:pt x="9140" y="71049"/>
                </a:lnTo>
                <a:lnTo>
                  <a:pt x="0" y="116332"/>
                </a:lnTo>
                <a:lnTo>
                  <a:pt x="0" y="581660"/>
                </a:lnTo>
                <a:lnTo>
                  <a:pt x="9140" y="626942"/>
                </a:lnTo>
                <a:lnTo>
                  <a:pt x="34067" y="663919"/>
                </a:lnTo>
                <a:lnTo>
                  <a:pt x="71044" y="688850"/>
                </a:lnTo>
                <a:lnTo>
                  <a:pt x="116331" y="697992"/>
                </a:lnTo>
                <a:lnTo>
                  <a:pt x="1529588" y="697992"/>
                </a:lnTo>
                <a:lnTo>
                  <a:pt x="1574875" y="688850"/>
                </a:lnTo>
                <a:lnTo>
                  <a:pt x="1611852" y="663919"/>
                </a:lnTo>
                <a:lnTo>
                  <a:pt x="1636779" y="626942"/>
                </a:lnTo>
                <a:lnTo>
                  <a:pt x="1645920" y="581660"/>
                </a:lnTo>
                <a:lnTo>
                  <a:pt x="1645920" y="116332"/>
                </a:lnTo>
                <a:lnTo>
                  <a:pt x="1636779" y="71049"/>
                </a:lnTo>
                <a:lnTo>
                  <a:pt x="1611852" y="34072"/>
                </a:lnTo>
                <a:lnTo>
                  <a:pt x="1574875" y="9141"/>
                </a:lnTo>
                <a:lnTo>
                  <a:pt x="15295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61604" y="5896355"/>
            <a:ext cx="1645920" cy="698500"/>
          </a:xfrm>
          <a:custGeom>
            <a:avLst/>
            <a:gdLst/>
            <a:ahLst/>
            <a:cxnLst/>
            <a:rect l="l" t="t" r="r" b="b"/>
            <a:pathLst>
              <a:path w="1645920" h="698500">
                <a:moveTo>
                  <a:pt x="0" y="116332"/>
                </a:moveTo>
                <a:lnTo>
                  <a:pt x="9140" y="71049"/>
                </a:lnTo>
                <a:lnTo>
                  <a:pt x="34067" y="34072"/>
                </a:lnTo>
                <a:lnTo>
                  <a:pt x="71044" y="9141"/>
                </a:lnTo>
                <a:lnTo>
                  <a:pt x="116331" y="0"/>
                </a:lnTo>
                <a:lnTo>
                  <a:pt x="1529588" y="0"/>
                </a:lnTo>
                <a:lnTo>
                  <a:pt x="1574875" y="9141"/>
                </a:lnTo>
                <a:lnTo>
                  <a:pt x="1611852" y="34072"/>
                </a:lnTo>
                <a:lnTo>
                  <a:pt x="1636779" y="71049"/>
                </a:lnTo>
                <a:lnTo>
                  <a:pt x="1645920" y="116332"/>
                </a:lnTo>
                <a:lnTo>
                  <a:pt x="1645920" y="581660"/>
                </a:lnTo>
                <a:lnTo>
                  <a:pt x="1636779" y="626942"/>
                </a:lnTo>
                <a:lnTo>
                  <a:pt x="1611852" y="663919"/>
                </a:lnTo>
                <a:lnTo>
                  <a:pt x="1574875" y="688850"/>
                </a:lnTo>
                <a:lnTo>
                  <a:pt x="1529588" y="697992"/>
                </a:lnTo>
                <a:lnTo>
                  <a:pt x="116331" y="697992"/>
                </a:lnTo>
                <a:lnTo>
                  <a:pt x="71044" y="688850"/>
                </a:lnTo>
                <a:lnTo>
                  <a:pt x="34067" y="663919"/>
                </a:lnTo>
                <a:lnTo>
                  <a:pt x="9140" y="626942"/>
                </a:lnTo>
                <a:lnTo>
                  <a:pt x="0" y="581660"/>
                </a:lnTo>
                <a:lnTo>
                  <a:pt x="0" y="116332"/>
                </a:lnTo>
                <a:close/>
              </a:path>
            </a:pathLst>
          </a:custGeom>
          <a:ln w="3962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431148" y="5953150"/>
            <a:ext cx="13036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144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Valor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el  comprador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4498340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55" dirty="0"/>
              <a:t> </a:t>
            </a:r>
            <a:r>
              <a:rPr spc="5" dirty="0"/>
              <a:t>azul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Creación de </a:t>
            </a:r>
            <a:r>
              <a:rPr sz="2400" dirty="0"/>
              <a:t>océanos</a:t>
            </a:r>
            <a:r>
              <a:rPr sz="2400" spc="-90" dirty="0"/>
              <a:t> </a:t>
            </a:r>
            <a:r>
              <a:rPr sz="2400" dirty="0"/>
              <a:t>azules</a:t>
            </a:r>
            <a:r>
              <a:rPr sz="2400" dirty="0">
                <a:solidFill>
                  <a:srgbClr val="FF0000"/>
                </a:solidFill>
              </a:rPr>
              <a:t>: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409752" y="2671013"/>
            <a:ext cx="2879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Innovación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valor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8175" y="889000"/>
            <a:ext cx="9568180" cy="5969000"/>
          </a:xfrm>
          <a:custGeom>
            <a:avLst/>
            <a:gdLst/>
            <a:ahLst/>
            <a:cxnLst/>
            <a:rect l="l" t="t" r="r" b="b"/>
            <a:pathLst>
              <a:path w="9568180" h="5969000">
                <a:moveTo>
                  <a:pt x="7988427" y="0"/>
                </a:moveTo>
                <a:lnTo>
                  <a:pt x="8072628" y="736600"/>
                </a:lnTo>
                <a:lnTo>
                  <a:pt x="7815463" y="787400"/>
                </a:lnTo>
                <a:lnTo>
                  <a:pt x="7751782" y="812800"/>
                </a:lnTo>
                <a:lnTo>
                  <a:pt x="7128403" y="939800"/>
                </a:lnTo>
                <a:lnTo>
                  <a:pt x="7067408" y="965200"/>
                </a:lnTo>
                <a:lnTo>
                  <a:pt x="6766096" y="1028700"/>
                </a:lnTo>
                <a:lnTo>
                  <a:pt x="6706566" y="1054100"/>
                </a:lnTo>
                <a:lnTo>
                  <a:pt x="6529441" y="1092200"/>
                </a:lnTo>
                <a:lnTo>
                  <a:pt x="6470887" y="1117600"/>
                </a:lnTo>
                <a:lnTo>
                  <a:pt x="6296692" y="1155700"/>
                </a:lnTo>
                <a:lnTo>
                  <a:pt x="6239115" y="1181100"/>
                </a:lnTo>
                <a:lnTo>
                  <a:pt x="6124695" y="1206500"/>
                </a:lnTo>
                <a:lnTo>
                  <a:pt x="6067850" y="1231900"/>
                </a:lnTo>
                <a:lnTo>
                  <a:pt x="5954894" y="1257300"/>
                </a:lnTo>
                <a:lnTo>
                  <a:pt x="5898783" y="1282700"/>
                </a:lnTo>
                <a:lnTo>
                  <a:pt x="5842915" y="1295400"/>
                </a:lnTo>
                <a:lnTo>
                  <a:pt x="5787292" y="1320800"/>
                </a:lnTo>
                <a:lnTo>
                  <a:pt x="5676778" y="1346200"/>
                </a:lnTo>
                <a:lnTo>
                  <a:pt x="5621887" y="1371600"/>
                </a:lnTo>
                <a:lnTo>
                  <a:pt x="5567240" y="1384300"/>
                </a:lnTo>
                <a:lnTo>
                  <a:pt x="5512837" y="1409700"/>
                </a:lnTo>
                <a:lnTo>
                  <a:pt x="5458679" y="1422400"/>
                </a:lnTo>
                <a:lnTo>
                  <a:pt x="5404765" y="1447800"/>
                </a:lnTo>
                <a:lnTo>
                  <a:pt x="5351095" y="1460500"/>
                </a:lnTo>
                <a:lnTo>
                  <a:pt x="5297669" y="1485900"/>
                </a:lnTo>
                <a:lnTo>
                  <a:pt x="5244487" y="1498600"/>
                </a:lnTo>
                <a:lnTo>
                  <a:pt x="5191549" y="1524000"/>
                </a:lnTo>
                <a:lnTo>
                  <a:pt x="5138856" y="1536700"/>
                </a:lnTo>
                <a:lnTo>
                  <a:pt x="5086407" y="1562100"/>
                </a:lnTo>
                <a:lnTo>
                  <a:pt x="5034202" y="1574800"/>
                </a:lnTo>
                <a:lnTo>
                  <a:pt x="4982241" y="1600200"/>
                </a:lnTo>
                <a:lnTo>
                  <a:pt x="4930524" y="1612900"/>
                </a:lnTo>
                <a:lnTo>
                  <a:pt x="4879051" y="1638300"/>
                </a:lnTo>
                <a:lnTo>
                  <a:pt x="4827823" y="1651000"/>
                </a:lnTo>
                <a:lnTo>
                  <a:pt x="4726099" y="1701800"/>
                </a:lnTo>
                <a:lnTo>
                  <a:pt x="4675603" y="1714500"/>
                </a:lnTo>
                <a:lnTo>
                  <a:pt x="4625351" y="1739900"/>
                </a:lnTo>
                <a:lnTo>
                  <a:pt x="4575343" y="1752600"/>
                </a:lnTo>
                <a:lnTo>
                  <a:pt x="4476061" y="1803400"/>
                </a:lnTo>
                <a:lnTo>
                  <a:pt x="4426785" y="1816100"/>
                </a:lnTo>
                <a:lnTo>
                  <a:pt x="4328968" y="1866900"/>
                </a:lnTo>
                <a:lnTo>
                  <a:pt x="4280425" y="1879600"/>
                </a:lnTo>
                <a:lnTo>
                  <a:pt x="4136262" y="1955800"/>
                </a:lnTo>
                <a:lnTo>
                  <a:pt x="4088696" y="1968500"/>
                </a:lnTo>
                <a:lnTo>
                  <a:pt x="3947463" y="2044700"/>
                </a:lnTo>
                <a:lnTo>
                  <a:pt x="3900874" y="2057400"/>
                </a:lnTo>
                <a:lnTo>
                  <a:pt x="3716958" y="2159000"/>
                </a:lnTo>
                <a:lnTo>
                  <a:pt x="3671590" y="2171700"/>
                </a:lnTo>
                <a:lnTo>
                  <a:pt x="3536949" y="2247900"/>
                </a:lnTo>
                <a:lnTo>
                  <a:pt x="3274261" y="2400300"/>
                </a:lnTo>
                <a:lnTo>
                  <a:pt x="3231334" y="2413000"/>
                </a:lnTo>
                <a:lnTo>
                  <a:pt x="3062068" y="2514600"/>
                </a:lnTo>
                <a:lnTo>
                  <a:pt x="2855979" y="2641600"/>
                </a:lnTo>
                <a:lnTo>
                  <a:pt x="2815494" y="2679700"/>
                </a:lnTo>
                <a:lnTo>
                  <a:pt x="2655995" y="2781300"/>
                </a:lnTo>
                <a:lnTo>
                  <a:pt x="2500402" y="2882900"/>
                </a:lnTo>
                <a:lnTo>
                  <a:pt x="2462115" y="2921000"/>
                </a:lnTo>
                <a:lnTo>
                  <a:pt x="2424071" y="2946400"/>
                </a:lnTo>
                <a:lnTo>
                  <a:pt x="2274338" y="3048000"/>
                </a:lnTo>
                <a:lnTo>
                  <a:pt x="2237516" y="3086100"/>
                </a:lnTo>
                <a:lnTo>
                  <a:pt x="2128512" y="3162300"/>
                </a:lnTo>
                <a:lnTo>
                  <a:pt x="2092666" y="3200400"/>
                </a:lnTo>
                <a:lnTo>
                  <a:pt x="1986593" y="3276600"/>
                </a:lnTo>
                <a:lnTo>
                  <a:pt x="1951723" y="3314700"/>
                </a:lnTo>
                <a:lnTo>
                  <a:pt x="1882717" y="3365500"/>
                </a:lnTo>
                <a:lnTo>
                  <a:pt x="1848580" y="3403600"/>
                </a:lnTo>
                <a:lnTo>
                  <a:pt x="1781039" y="3454400"/>
                </a:lnTo>
                <a:lnTo>
                  <a:pt x="1747634" y="3492500"/>
                </a:lnTo>
                <a:lnTo>
                  <a:pt x="1714474" y="3517900"/>
                </a:lnTo>
                <a:lnTo>
                  <a:pt x="1681558" y="3556000"/>
                </a:lnTo>
                <a:lnTo>
                  <a:pt x="1616458" y="3606800"/>
                </a:lnTo>
                <a:lnTo>
                  <a:pt x="1584274" y="3644900"/>
                </a:lnTo>
                <a:lnTo>
                  <a:pt x="1552335" y="3670300"/>
                </a:lnTo>
                <a:lnTo>
                  <a:pt x="1520639" y="3708400"/>
                </a:lnTo>
                <a:lnTo>
                  <a:pt x="1489188" y="3733800"/>
                </a:lnTo>
                <a:lnTo>
                  <a:pt x="1457981" y="3771900"/>
                </a:lnTo>
                <a:lnTo>
                  <a:pt x="1427018" y="3797300"/>
                </a:lnTo>
                <a:lnTo>
                  <a:pt x="1396300" y="3835400"/>
                </a:lnTo>
                <a:lnTo>
                  <a:pt x="1365825" y="3860800"/>
                </a:lnTo>
                <a:lnTo>
                  <a:pt x="1335595" y="3898900"/>
                </a:lnTo>
                <a:lnTo>
                  <a:pt x="1305609" y="3924300"/>
                </a:lnTo>
                <a:lnTo>
                  <a:pt x="1275867" y="3962400"/>
                </a:lnTo>
                <a:lnTo>
                  <a:pt x="1246369" y="3987800"/>
                </a:lnTo>
                <a:lnTo>
                  <a:pt x="1217115" y="4025900"/>
                </a:lnTo>
                <a:lnTo>
                  <a:pt x="1188106" y="4051300"/>
                </a:lnTo>
                <a:lnTo>
                  <a:pt x="1159340" y="4089400"/>
                </a:lnTo>
                <a:lnTo>
                  <a:pt x="1130819" y="4114800"/>
                </a:lnTo>
                <a:lnTo>
                  <a:pt x="1102542" y="4152900"/>
                </a:lnTo>
                <a:lnTo>
                  <a:pt x="1074509" y="4191000"/>
                </a:lnTo>
                <a:lnTo>
                  <a:pt x="1046720" y="4216400"/>
                </a:lnTo>
                <a:lnTo>
                  <a:pt x="1019176" y="4254500"/>
                </a:lnTo>
                <a:lnTo>
                  <a:pt x="991876" y="4292600"/>
                </a:lnTo>
                <a:lnTo>
                  <a:pt x="964819" y="4318000"/>
                </a:lnTo>
                <a:lnTo>
                  <a:pt x="938007" y="4356100"/>
                </a:lnTo>
                <a:lnTo>
                  <a:pt x="911439" y="4381500"/>
                </a:lnTo>
                <a:lnTo>
                  <a:pt x="885116" y="4419600"/>
                </a:lnTo>
                <a:lnTo>
                  <a:pt x="859036" y="4457700"/>
                </a:lnTo>
                <a:lnTo>
                  <a:pt x="833201" y="4495800"/>
                </a:lnTo>
                <a:lnTo>
                  <a:pt x="807610" y="4521200"/>
                </a:lnTo>
                <a:lnTo>
                  <a:pt x="782262" y="4559300"/>
                </a:lnTo>
                <a:lnTo>
                  <a:pt x="757160" y="4597400"/>
                </a:lnTo>
                <a:lnTo>
                  <a:pt x="732301" y="4622800"/>
                </a:lnTo>
                <a:lnTo>
                  <a:pt x="707686" y="4660900"/>
                </a:lnTo>
                <a:lnTo>
                  <a:pt x="683316" y="4699000"/>
                </a:lnTo>
                <a:lnTo>
                  <a:pt x="659190" y="4737100"/>
                </a:lnTo>
                <a:lnTo>
                  <a:pt x="635308" y="4775200"/>
                </a:lnTo>
                <a:lnTo>
                  <a:pt x="611670" y="4800600"/>
                </a:lnTo>
                <a:lnTo>
                  <a:pt x="588276" y="4838700"/>
                </a:lnTo>
                <a:lnTo>
                  <a:pt x="565126" y="4876800"/>
                </a:lnTo>
                <a:lnTo>
                  <a:pt x="542221" y="4914900"/>
                </a:lnTo>
                <a:lnTo>
                  <a:pt x="519560" y="4953000"/>
                </a:lnTo>
                <a:lnTo>
                  <a:pt x="497143" y="4991100"/>
                </a:lnTo>
                <a:lnTo>
                  <a:pt x="474970" y="5016500"/>
                </a:lnTo>
                <a:lnTo>
                  <a:pt x="453041" y="5054600"/>
                </a:lnTo>
                <a:lnTo>
                  <a:pt x="431356" y="5092700"/>
                </a:lnTo>
                <a:lnTo>
                  <a:pt x="409916" y="5130800"/>
                </a:lnTo>
                <a:lnTo>
                  <a:pt x="388719" y="5168900"/>
                </a:lnTo>
                <a:lnTo>
                  <a:pt x="367767" y="5207000"/>
                </a:lnTo>
                <a:lnTo>
                  <a:pt x="347059" y="5245100"/>
                </a:lnTo>
                <a:lnTo>
                  <a:pt x="326596" y="5283200"/>
                </a:lnTo>
                <a:lnTo>
                  <a:pt x="306376" y="5321300"/>
                </a:lnTo>
                <a:lnTo>
                  <a:pt x="286401" y="5359400"/>
                </a:lnTo>
                <a:lnTo>
                  <a:pt x="266669" y="5397500"/>
                </a:lnTo>
                <a:lnTo>
                  <a:pt x="247182" y="5435600"/>
                </a:lnTo>
                <a:lnTo>
                  <a:pt x="227939" y="5473700"/>
                </a:lnTo>
                <a:lnTo>
                  <a:pt x="208940" y="5511800"/>
                </a:lnTo>
                <a:lnTo>
                  <a:pt x="190186" y="5549900"/>
                </a:lnTo>
                <a:lnTo>
                  <a:pt x="171675" y="5588000"/>
                </a:lnTo>
                <a:lnTo>
                  <a:pt x="153409" y="5626100"/>
                </a:lnTo>
                <a:lnTo>
                  <a:pt x="135387" y="5664200"/>
                </a:lnTo>
                <a:lnTo>
                  <a:pt x="117609" y="5702300"/>
                </a:lnTo>
                <a:lnTo>
                  <a:pt x="100075" y="5740400"/>
                </a:lnTo>
                <a:lnTo>
                  <a:pt x="82785" y="5778500"/>
                </a:lnTo>
                <a:lnTo>
                  <a:pt x="65740" y="5816600"/>
                </a:lnTo>
                <a:lnTo>
                  <a:pt x="48939" y="5854700"/>
                </a:lnTo>
                <a:lnTo>
                  <a:pt x="32381" y="5892800"/>
                </a:lnTo>
                <a:lnTo>
                  <a:pt x="16068" y="5930900"/>
                </a:lnTo>
                <a:lnTo>
                  <a:pt x="0" y="5969000"/>
                </a:lnTo>
                <a:lnTo>
                  <a:pt x="25408" y="5943600"/>
                </a:lnTo>
                <a:lnTo>
                  <a:pt x="51009" y="5905500"/>
                </a:lnTo>
                <a:lnTo>
                  <a:pt x="76804" y="5867400"/>
                </a:lnTo>
                <a:lnTo>
                  <a:pt x="102793" y="5842000"/>
                </a:lnTo>
                <a:lnTo>
                  <a:pt x="128976" y="5803900"/>
                </a:lnTo>
                <a:lnTo>
                  <a:pt x="155352" y="5778500"/>
                </a:lnTo>
                <a:lnTo>
                  <a:pt x="181921" y="5740400"/>
                </a:lnTo>
                <a:lnTo>
                  <a:pt x="208684" y="5702300"/>
                </a:lnTo>
                <a:lnTo>
                  <a:pt x="235641" y="5676900"/>
                </a:lnTo>
                <a:lnTo>
                  <a:pt x="262791" y="5638800"/>
                </a:lnTo>
                <a:lnTo>
                  <a:pt x="290135" y="5613400"/>
                </a:lnTo>
                <a:lnTo>
                  <a:pt x="345403" y="5537200"/>
                </a:lnTo>
                <a:lnTo>
                  <a:pt x="373327" y="5511800"/>
                </a:lnTo>
                <a:lnTo>
                  <a:pt x="401445" y="5473700"/>
                </a:lnTo>
                <a:lnTo>
                  <a:pt x="429757" y="5448300"/>
                </a:lnTo>
                <a:lnTo>
                  <a:pt x="458262" y="5410200"/>
                </a:lnTo>
                <a:lnTo>
                  <a:pt x="486961" y="5384800"/>
                </a:lnTo>
                <a:lnTo>
                  <a:pt x="515853" y="5346700"/>
                </a:lnTo>
                <a:lnTo>
                  <a:pt x="544939" y="5321300"/>
                </a:lnTo>
                <a:lnTo>
                  <a:pt x="574218" y="5283200"/>
                </a:lnTo>
                <a:lnTo>
                  <a:pt x="633358" y="5232400"/>
                </a:lnTo>
                <a:lnTo>
                  <a:pt x="663218" y="5194300"/>
                </a:lnTo>
                <a:lnTo>
                  <a:pt x="693272" y="5168900"/>
                </a:lnTo>
                <a:lnTo>
                  <a:pt x="723519" y="5130800"/>
                </a:lnTo>
                <a:lnTo>
                  <a:pt x="784594" y="5080000"/>
                </a:lnTo>
                <a:lnTo>
                  <a:pt x="815422" y="5041900"/>
                </a:lnTo>
                <a:lnTo>
                  <a:pt x="877659" y="4991100"/>
                </a:lnTo>
                <a:lnTo>
                  <a:pt x="909067" y="4953000"/>
                </a:lnTo>
                <a:lnTo>
                  <a:pt x="972465" y="4902200"/>
                </a:lnTo>
                <a:lnTo>
                  <a:pt x="1004455" y="4864100"/>
                </a:lnTo>
                <a:lnTo>
                  <a:pt x="1101584" y="4787900"/>
                </a:lnTo>
                <a:lnTo>
                  <a:pt x="1134348" y="4749800"/>
                </a:lnTo>
                <a:lnTo>
                  <a:pt x="1267338" y="4648200"/>
                </a:lnTo>
                <a:lnTo>
                  <a:pt x="1301069" y="4610100"/>
                </a:lnTo>
                <a:lnTo>
                  <a:pt x="1437931" y="4508500"/>
                </a:lnTo>
                <a:lnTo>
                  <a:pt x="1542609" y="4432300"/>
                </a:lnTo>
                <a:lnTo>
                  <a:pt x="1577889" y="4394200"/>
                </a:lnTo>
                <a:lnTo>
                  <a:pt x="1757192" y="4267200"/>
                </a:lnTo>
                <a:lnTo>
                  <a:pt x="1941335" y="4140200"/>
                </a:lnTo>
                <a:lnTo>
                  <a:pt x="1978744" y="4114800"/>
                </a:lnTo>
                <a:lnTo>
                  <a:pt x="2016347" y="4102100"/>
                </a:lnTo>
                <a:lnTo>
                  <a:pt x="2246028" y="3949700"/>
                </a:lnTo>
                <a:lnTo>
                  <a:pt x="2324138" y="3898900"/>
                </a:lnTo>
                <a:lnTo>
                  <a:pt x="2363482" y="3886200"/>
                </a:lnTo>
                <a:lnTo>
                  <a:pt x="2522798" y="3784600"/>
                </a:lnTo>
                <a:lnTo>
                  <a:pt x="2563110" y="3771900"/>
                </a:lnTo>
                <a:lnTo>
                  <a:pt x="2644316" y="3721100"/>
                </a:lnTo>
                <a:lnTo>
                  <a:pt x="2685210" y="3708400"/>
                </a:lnTo>
                <a:lnTo>
                  <a:pt x="2809051" y="3632200"/>
                </a:lnTo>
                <a:lnTo>
                  <a:pt x="2850719" y="3619500"/>
                </a:lnTo>
                <a:lnTo>
                  <a:pt x="2934635" y="3568700"/>
                </a:lnTo>
                <a:lnTo>
                  <a:pt x="2976883" y="3556000"/>
                </a:lnTo>
                <a:lnTo>
                  <a:pt x="3019325" y="3530600"/>
                </a:lnTo>
                <a:lnTo>
                  <a:pt x="3061961" y="3517900"/>
                </a:lnTo>
                <a:lnTo>
                  <a:pt x="3147813" y="3467100"/>
                </a:lnTo>
                <a:lnTo>
                  <a:pt x="3191029" y="3454400"/>
                </a:lnTo>
                <a:lnTo>
                  <a:pt x="3234439" y="3429000"/>
                </a:lnTo>
                <a:lnTo>
                  <a:pt x="3278042" y="3416300"/>
                </a:lnTo>
                <a:lnTo>
                  <a:pt x="3321839" y="3390900"/>
                </a:lnTo>
                <a:lnTo>
                  <a:pt x="3365829" y="3378200"/>
                </a:lnTo>
                <a:lnTo>
                  <a:pt x="3410013" y="3352800"/>
                </a:lnTo>
                <a:lnTo>
                  <a:pt x="3454391" y="3340100"/>
                </a:lnTo>
                <a:lnTo>
                  <a:pt x="3498962" y="3314700"/>
                </a:lnTo>
                <a:lnTo>
                  <a:pt x="3543727" y="3302000"/>
                </a:lnTo>
                <a:lnTo>
                  <a:pt x="3588685" y="3276600"/>
                </a:lnTo>
                <a:lnTo>
                  <a:pt x="3633837" y="3263900"/>
                </a:lnTo>
                <a:lnTo>
                  <a:pt x="3679182" y="3238500"/>
                </a:lnTo>
                <a:lnTo>
                  <a:pt x="3724721" y="3225800"/>
                </a:lnTo>
                <a:lnTo>
                  <a:pt x="3770454" y="3200400"/>
                </a:lnTo>
                <a:lnTo>
                  <a:pt x="3816380" y="3187700"/>
                </a:lnTo>
                <a:lnTo>
                  <a:pt x="3862500" y="3162300"/>
                </a:lnTo>
                <a:lnTo>
                  <a:pt x="3955320" y="3136900"/>
                </a:lnTo>
                <a:lnTo>
                  <a:pt x="4002020" y="3111500"/>
                </a:lnTo>
                <a:lnTo>
                  <a:pt x="4096002" y="3086100"/>
                </a:lnTo>
                <a:lnTo>
                  <a:pt x="4143283" y="3060700"/>
                </a:lnTo>
                <a:lnTo>
                  <a:pt x="4238426" y="3035300"/>
                </a:lnTo>
                <a:lnTo>
                  <a:pt x="4286288" y="3009900"/>
                </a:lnTo>
                <a:lnTo>
                  <a:pt x="4431034" y="2971800"/>
                </a:lnTo>
                <a:lnTo>
                  <a:pt x="4479670" y="2946400"/>
                </a:lnTo>
                <a:lnTo>
                  <a:pt x="4676150" y="2895600"/>
                </a:lnTo>
                <a:lnTo>
                  <a:pt x="4725754" y="2870200"/>
                </a:lnTo>
                <a:lnTo>
                  <a:pt x="4976677" y="2806700"/>
                </a:lnTo>
                <a:lnTo>
                  <a:pt x="5027442" y="2781300"/>
                </a:lnTo>
                <a:lnTo>
                  <a:pt x="5920068" y="2565400"/>
                </a:lnTo>
                <a:lnTo>
                  <a:pt x="5974318" y="2565400"/>
                </a:lnTo>
                <a:lnTo>
                  <a:pt x="6303879" y="2489200"/>
                </a:lnTo>
                <a:lnTo>
                  <a:pt x="6359484" y="2489200"/>
                </a:lnTo>
                <a:lnTo>
                  <a:pt x="6527459" y="2451100"/>
                </a:lnTo>
                <a:lnTo>
                  <a:pt x="6583837" y="2451100"/>
                </a:lnTo>
                <a:lnTo>
                  <a:pt x="6754135" y="2413000"/>
                </a:lnTo>
                <a:lnTo>
                  <a:pt x="6811288" y="2413000"/>
                </a:lnTo>
                <a:lnTo>
                  <a:pt x="6926175" y="2387600"/>
                </a:lnTo>
                <a:lnTo>
                  <a:pt x="6983908" y="2387600"/>
                </a:lnTo>
                <a:lnTo>
                  <a:pt x="7099956" y="2362200"/>
                </a:lnTo>
                <a:lnTo>
                  <a:pt x="7158271" y="2362200"/>
                </a:lnTo>
                <a:lnTo>
                  <a:pt x="7275480" y="2336800"/>
                </a:lnTo>
                <a:lnTo>
                  <a:pt x="7334375" y="2336800"/>
                </a:lnTo>
                <a:lnTo>
                  <a:pt x="7393464" y="2324100"/>
                </a:lnTo>
                <a:lnTo>
                  <a:pt x="7452746" y="2324100"/>
                </a:lnTo>
                <a:lnTo>
                  <a:pt x="7571891" y="2298700"/>
                </a:lnTo>
                <a:lnTo>
                  <a:pt x="7631754" y="2298700"/>
                </a:lnTo>
                <a:lnTo>
                  <a:pt x="7691811" y="2286000"/>
                </a:lnTo>
                <a:lnTo>
                  <a:pt x="7752061" y="2286000"/>
                </a:lnTo>
                <a:lnTo>
                  <a:pt x="7812504" y="2273300"/>
                </a:lnTo>
                <a:lnTo>
                  <a:pt x="7873142" y="2273300"/>
                </a:lnTo>
                <a:lnTo>
                  <a:pt x="7933972" y="2260600"/>
                </a:lnTo>
                <a:lnTo>
                  <a:pt x="8056214" y="2260600"/>
                </a:lnTo>
                <a:lnTo>
                  <a:pt x="8117626" y="2247900"/>
                </a:lnTo>
                <a:lnTo>
                  <a:pt x="8179231" y="2247900"/>
                </a:lnTo>
                <a:lnTo>
                  <a:pt x="8241030" y="2235200"/>
                </a:lnTo>
                <a:lnTo>
                  <a:pt x="8845191" y="2235200"/>
                </a:lnTo>
                <a:lnTo>
                  <a:pt x="9567672" y="1193800"/>
                </a:lnTo>
                <a:lnTo>
                  <a:pt x="7988427" y="0"/>
                </a:lnTo>
                <a:close/>
              </a:path>
              <a:path w="9568180" h="5969000">
                <a:moveTo>
                  <a:pt x="8845191" y="2235200"/>
                </a:moveTo>
                <a:lnTo>
                  <a:pt x="8241030" y="2235200"/>
                </a:lnTo>
                <a:lnTo>
                  <a:pt x="8325358" y="2984500"/>
                </a:lnTo>
                <a:lnTo>
                  <a:pt x="8845191" y="223520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0655" y="5330952"/>
            <a:ext cx="231647" cy="231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9647" y="4264152"/>
            <a:ext cx="344805" cy="344805"/>
          </a:xfrm>
          <a:custGeom>
            <a:avLst/>
            <a:gdLst/>
            <a:ahLst/>
            <a:cxnLst/>
            <a:rect l="l" t="t" r="r" b="b"/>
            <a:pathLst>
              <a:path w="344804" h="344804">
                <a:moveTo>
                  <a:pt x="172212" y="0"/>
                </a:moveTo>
                <a:lnTo>
                  <a:pt x="126426" y="6150"/>
                </a:lnTo>
                <a:lnTo>
                  <a:pt x="85287" y="23509"/>
                </a:lnTo>
                <a:lnTo>
                  <a:pt x="50434" y="50434"/>
                </a:lnTo>
                <a:lnTo>
                  <a:pt x="23509" y="85287"/>
                </a:lnTo>
                <a:lnTo>
                  <a:pt x="6150" y="126426"/>
                </a:lnTo>
                <a:lnTo>
                  <a:pt x="0" y="172212"/>
                </a:lnTo>
                <a:lnTo>
                  <a:pt x="6150" y="217997"/>
                </a:lnTo>
                <a:lnTo>
                  <a:pt x="23509" y="259136"/>
                </a:lnTo>
                <a:lnTo>
                  <a:pt x="50434" y="293989"/>
                </a:lnTo>
                <a:lnTo>
                  <a:pt x="85287" y="320914"/>
                </a:lnTo>
                <a:lnTo>
                  <a:pt x="126426" y="338273"/>
                </a:lnTo>
                <a:lnTo>
                  <a:pt x="172212" y="344424"/>
                </a:lnTo>
                <a:lnTo>
                  <a:pt x="217997" y="338273"/>
                </a:lnTo>
                <a:lnTo>
                  <a:pt x="259136" y="320914"/>
                </a:lnTo>
                <a:lnTo>
                  <a:pt x="293989" y="293989"/>
                </a:lnTo>
                <a:lnTo>
                  <a:pt x="320914" y="259136"/>
                </a:lnTo>
                <a:lnTo>
                  <a:pt x="338273" y="217997"/>
                </a:lnTo>
                <a:lnTo>
                  <a:pt x="344424" y="172212"/>
                </a:lnTo>
                <a:lnTo>
                  <a:pt x="338273" y="126426"/>
                </a:lnTo>
                <a:lnTo>
                  <a:pt x="320914" y="85287"/>
                </a:lnTo>
                <a:lnTo>
                  <a:pt x="293989" y="50434"/>
                </a:lnTo>
                <a:lnTo>
                  <a:pt x="259136" y="23509"/>
                </a:lnTo>
                <a:lnTo>
                  <a:pt x="217997" y="6150"/>
                </a:lnTo>
                <a:lnTo>
                  <a:pt x="1722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9647" y="4264152"/>
            <a:ext cx="344805" cy="344805"/>
          </a:xfrm>
          <a:custGeom>
            <a:avLst/>
            <a:gdLst/>
            <a:ahLst/>
            <a:cxnLst/>
            <a:rect l="l" t="t" r="r" b="b"/>
            <a:pathLst>
              <a:path w="344804" h="344804">
                <a:moveTo>
                  <a:pt x="0" y="172212"/>
                </a:moveTo>
                <a:lnTo>
                  <a:pt x="6150" y="126426"/>
                </a:lnTo>
                <a:lnTo>
                  <a:pt x="23509" y="85287"/>
                </a:lnTo>
                <a:lnTo>
                  <a:pt x="50434" y="50434"/>
                </a:lnTo>
                <a:lnTo>
                  <a:pt x="85287" y="23509"/>
                </a:lnTo>
                <a:lnTo>
                  <a:pt x="126426" y="6150"/>
                </a:lnTo>
                <a:lnTo>
                  <a:pt x="172212" y="0"/>
                </a:lnTo>
                <a:lnTo>
                  <a:pt x="217997" y="6150"/>
                </a:lnTo>
                <a:lnTo>
                  <a:pt x="259136" y="23509"/>
                </a:lnTo>
                <a:lnTo>
                  <a:pt x="293989" y="50434"/>
                </a:lnTo>
                <a:lnTo>
                  <a:pt x="320914" y="85287"/>
                </a:lnTo>
                <a:lnTo>
                  <a:pt x="338273" y="126426"/>
                </a:lnTo>
                <a:lnTo>
                  <a:pt x="344424" y="172212"/>
                </a:lnTo>
                <a:lnTo>
                  <a:pt x="338273" y="217997"/>
                </a:lnTo>
                <a:lnTo>
                  <a:pt x="320914" y="259136"/>
                </a:lnTo>
                <a:lnTo>
                  <a:pt x="293989" y="293989"/>
                </a:lnTo>
                <a:lnTo>
                  <a:pt x="259136" y="320914"/>
                </a:lnTo>
                <a:lnTo>
                  <a:pt x="217997" y="338273"/>
                </a:lnTo>
                <a:lnTo>
                  <a:pt x="172212" y="344424"/>
                </a:lnTo>
                <a:lnTo>
                  <a:pt x="126426" y="338273"/>
                </a:lnTo>
                <a:lnTo>
                  <a:pt x="85287" y="320914"/>
                </a:lnTo>
                <a:lnTo>
                  <a:pt x="50434" y="293989"/>
                </a:lnTo>
                <a:lnTo>
                  <a:pt x="23509" y="259136"/>
                </a:lnTo>
                <a:lnTo>
                  <a:pt x="6150" y="217997"/>
                </a:lnTo>
                <a:lnTo>
                  <a:pt x="0" y="17221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09852" y="4714189"/>
            <a:ext cx="7280909" cy="14433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286000" marR="5080">
              <a:lnSpc>
                <a:spcPct val="86200"/>
              </a:lnSpc>
              <a:spcBef>
                <a:spcPts val="4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El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valor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sin innovación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, mejora el producto o  servicio, pero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no es suficiente para</a:t>
            </a:r>
            <a:r>
              <a:rPr sz="18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sobresalir 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significativamente en el</a:t>
            </a:r>
            <a:r>
              <a:rPr sz="1800" b="1" spc="-8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mercado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R="5062220" algn="ctr">
              <a:lnSpc>
                <a:spcPts val="1405"/>
              </a:lnSpc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Pone igual</a:t>
            </a:r>
            <a:r>
              <a:rPr sz="1800" b="1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énfasis</a:t>
            </a:r>
            <a:endParaRPr sz="1800">
              <a:latin typeface="Arial"/>
              <a:cs typeface="Arial"/>
            </a:endParaRPr>
          </a:p>
          <a:p>
            <a:pPr marR="5063490" algn="ctr">
              <a:lnSpc>
                <a:spcPts val="1860"/>
              </a:lnSpc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en el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valor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que en</a:t>
            </a:r>
            <a:r>
              <a:rPr sz="1800" b="1" spc="-10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  <a:p>
            <a:pPr marR="5059045" algn="ctr">
              <a:lnSpc>
                <a:spcPts val="2014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innovación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39640" y="3267455"/>
            <a:ext cx="460375" cy="460375"/>
          </a:xfrm>
          <a:custGeom>
            <a:avLst/>
            <a:gdLst/>
            <a:ahLst/>
            <a:cxnLst/>
            <a:rect l="l" t="t" r="r" b="b"/>
            <a:pathLst>
              <a:path w="460375" h="460375">
                <a:moveTo>
                  <a:pt x="230124" y="0"/>
                </a:moveTo>
                <a:lnTo>
                  <a:pt x="183736" y="4673"/>
                </a:lnTo>
                <a:lnTo>
                  <a:pt x="140535" y="18079"/>
                </a:lnTo>
                <a:lnTo>
                  <a:pt x="101444" y="39292"/>
                </a:lnTo>
                <a:lnTo>
                  <a:pt x="67389" y="67389"/>
                </a:lnTo>
                <a:lnTo>
                  <a:pt x="39292" y="101444"/>
                </a:lnTo>
                <a:lnTo>
                  <a:pt x="18079" y="140535"/>
                </a:lnTo>
                <a:lnTo>
                  <a:pt x="4673" y="183736"/>
                </a:lnTo>
                <a:lnTo>
                  <a:pt x="0" y="230124"/>
                </a:lnTo>
                <a:lnTo>
                  <a:pt x="4673" y="276511"/>
                </a:lnTo>
                <a:lnTo>
                  <a:pt x="18079" y="319712"/>
                </a:lnTo>
                <a:lnTo>
                  <a:pt x="39292" y="358803"/>
                </a:lnTo>
                <a:lnTo>
                  <a:pt x="67389" y="392858"/>
                </a:lnTo>
                <a:lnTo>
                  <a:pt x="101444" y="420955"/>
                </a:lnTo>
                <a:lnTo>
                  <a:pt x="140535" y="442168"/>
                </a:lnTo>
                <a:lnTo>
                  <a:pt x="183736" y="455574"/>
                </a:lnTo>
                <a:lnTo>
                  <a:pt x="230124" y="460248"/>
                </a:lnTo>
                <a:lnTo>
                  <a:pt x="276511" y="455574"/>
                </a:lnTo>
                <a:lnTo>
                  <a:pt x="319712" y="442168"/>
                </a:lnTo>
                <a:lnTo>
                  <a:pt x="358803" y="420955"/>
                </a:lnTo>
                <a:lnTo>
                  <a:pt x="392858" y="392858"/>
                </a:lnTo>
                <a:lnTo>
                  <a:pt x="420955" y="358803"/>
                </a:lnTo>
                <a:lnTo>
                  <a:pt x="442168" y="319712"/>
                </a:lnTo>
                <a:lnTo>
                  <a:pt x="455574" y="276511"/>
                </a:lnTo>
                <a:lnTo>
                  <a:pt x="460248" y="230124"/>
                </a:lnTo>
                <a:lnTo>
                  <a:pt x="455574" y="183736"/>
                </a:lnTo>
                <a:lnTo>
                  <a:pt x="442168" y="140535"/>
                </a:lnTo>
                <a:lnTo>
                  <a:pt x="420955" y="101444"/>
                </a:lnTo>
                <a:lnTo>
                  <a:pt x="392858" y="67389"/>
                </a:lnTo>
                <a:lnTo>
                  <a:pt x="358803" y="39292"/>
                </a:lnTo>
                <a:lnTo>
                  <a:pt x="319712" y="18079"/>
                </a:lnTo>
                <a:lnTo>
                  <a:pt x="276511" y="4673"/>
                </a:lnTo>
                <a:lnTo>
                  <a:pt x="2301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9640" y="3267455"/>
            <a:ext cx="460375" cy="460375"/>
          </a:xfrm>
          <a:custGeom>
            <a:avLst/>
            <a:gdLst/>
            <a:ahLst/>
            <a:cxnLst/>
            <a:rect l="l" t="t" r="r" b="b"/>
            <a:pathLst>
              <a:path w="460375" h="460375">
                <a:moveTo>
                  <a:pt x="0" y="230124"/>
                </a:moveTo>
                <a:lnTo>
                  <a:pt x="4673" y="183736"/>
                </a:lnTo>
                <a:lnTo>
                  <a:pt x="18079" y="140535"/>
                </a:lnTo>
                <a:lnTo>
                  <a:pt x="39292" y="101444"/>
                </a:lnTo>
                <a:lnTo>
                  <a:pt x="67389" y="67389"/>
                </a:lnTo>
                <a:lnTo>
                  <a:pt x="101444" y="39292"/>
                </a:lnTo>
                <a:lnTo>
                  <a:pt x="140535" y="18079"/>
                </a:lnTo>
                <a:lnTo>
                  <a:pt x="183736" y="4673"/>
                </a:lnTo>
                <a:lnTo>
                  <a:pt x="230124" y="0"/>
                </a:lnTo>
                <a:lnTo>
                  <a:pt x="276511" y="4673"/>
                </a:lnTo>
                <a:lnTo>
                  <a:pt x="319712" y="18079"/>
                </a:lnTo>
                <a:lnTo>
                  <a:pt x="358803" y="39292"/>
                </a:lnTo>
                <a:lnTo>
                  <a:pt x="392858" y="67389"/>
                </a:lnTo>
                <a:lnTo>
                  <a:pt x="420955" y="101444"/>
                </a:lnTo>
                <a:lnTo>
                  <a:pt x="442168" y="140535"/>
                </a:lnTo>
                <a:lnTo>
                  <a:pt x="455574" y="183736"/>
                </a:lnTo>
                <a:lnTo>
                  <a:pt x="460248" y="230124"/>
                </a:lnTo>
                <a:lnTo>
                  <a:pt x="455574" y="276511"/>
                </a:lnTo>
                <a:lnTo>
                  <a:pt x="442168" y="319712"/>
                </a:lnTo>
                <a:lnTo>
                  <a:pt x="420955" y="358803"/>
                </a:lnTo>
                <a:lnTo>
                  <a:pt x="392858" y="392858"/>
                </a:lnTo>
                <a:lnTo>
                  <a:pt x="358803" y="420955"/>
                </a:lnTo>
                <a:lnTo>
                  <a:pt x="319712" y="442168"/>
                </a:lnTo>
                <a:lnTo>
                  <a:pt x="276511" y="455574"/>
                </a:lnTo>
                <a:lnTo>
                  <a:pt x="230124" y="460248"/>
                </a:lnTo>
                <a:lnTo>
                  <a:pt x="183736" y="455574"/>
                </a:lnTo>
                <a:lnTo>
                  <a:pt x="140535" y="442168"/>
                </a:lnTo>
                <a:lnTo>
                  <a:pt x="101444" y="420955"/>
                </a:lnTo>
                <a:lnTo>
                  <a:pt x="67389" y="392858"/>
                </a:lnTo>
                <a:lnTo>
                  <a:pt x="39292" y="358803"/>
                </a:lnTo>
                <a:lnTo>
                  <a:pt x="18079" y="319712"/>
                </a:lnTo>
                <a:lnTo>
                  <a:pt x="4673" y="276511"/>
                </a:lnTo>
                <a:lnTo>
                  <a:pt x="0" y="23012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19671" y="2554223"/>
            <a:ext cx="591820" cy="594360"/>
          </a:xfrm>
          <a:custGeom>
            <a:avLst/>
            <a:gdLst/>
            <a:ahLst/>
            <a:cxnLst/>
            <a:rect l="l" t="t" r="r" b="b"/>
            <a:pathLst>
              <a:path w="591820" h="594360">
                <a:moveTo>
                  <a:pt x="295655" y="0"/>
                </a:moveTo>
                <a:lnTo>
                  <a:pt x="247690" y="3890"/>
                </a:lnTo>
                <a:lnTo>
                  <a:pt x="202192" y="15154"/>
                </a:lnTo>
                <a:lnTo>
                  <a:pt x="159769" y="33179"/>
                </a:lnTo>
                <a:lnTo>
                  <a:pt x="121029" y="57351"/>
                </a:lnTo>
                <a:lnTo>
                  <a:pt x="86582" y="87058"/>
                </a:lnTo>
                <a:lnTo>
                  <a:pt x="57034" y="121688"/>
                </a:lnTo>
                <a:lnTo>
                  <a:pt x="32993" y="160628"/>
                </a:lnTo>
                <a:lnTo>
                  <a:pt x="15069" y="203265"/>
                </a:lnTo>
                <a:lnTo>
                  <a:pt x="3868" y="248986"/>
                </a:lnTo>
                <a:lnTo>
                  <a:pt x="0" y="297179"/>
                </a:lnTo>
                <a:lnTo>
                  <a:pt x="3868" y="345373"/>
                </a:lnTo>
                <a:lnTo>
                  <a:pt x="15069" y="391094"/>
                </a:lnTo>
                <a:lnTo>
                  <a:pt x="32993" y="433731"/>
                </a:lnTo>
                <a:lnTo>
                  <a:pt x="57034" y="472671"/>
                </a:lnTo>
                <a:lnTo>
                  <a:pt x="86582" y="507301"/>
                </a:lnTo>
                <a:lnTo>
                  <a:pt x="121029" y="537008"/>
                </a:lnTo>
                <a:lnTo>
                  <a:pt x="159769" y="561180"/>
                </a:lnTo>
                <a:lnTo>
                  <a:pt x="202192" y="579205"/>
                </a:lnTo>
                <a:lnTo>
                  <a:pt x="247690" y="590469"/>
                </a:lnTo>
                <a:lnTo>
                  <a:pt x="295655" y="594360"/>
                </a:lnTo>
                <a:lnTo>
                  <a:pt x="343621" y="590469"/>
                </a:lnTo>
                <a:lnTo>
                  <a:pt x="389119" y="579205"/>
                </a:lnTo>
                <a:lnTo>
                  <a:pt x="431542" y="561180"/>
                </a:lnTo>
                <a:lnTo>
                  <a:pt x="470282" y="537008"/>
                </a:lnTo>
                <a:lnTo>
                  <a:pt x="504729" y="507301"/>
                </a:lnTo>
                <a:lnTo>
                  <a:pt x="534277" y="472671"/>
                </a:lnTo>
                <a:lnTo>
                  <a:pt x="558318" y="433731"/>
                </a:lnTo>
                <a:lnTo>
                  <a:pt x="576242" y="391094"/>
                </a:lnTo>
                <a:lnTo>
                  <a:pt x="587443" y="345373"/>
                </a:lnTo>
                <a:lnTo>
                  <a:pt x="591311" y="297179"/>
                </a:lnTo>
                <a:lnTo>
                  <a:pt x="587443" y="248986"/>
                </a:lnTo>
                <a:lnTo>
                  <a:pt x="576242" y="203265"/>
                </a:lnTo>
                <a:lnTo>
                  <a:pt x="558318" y="160628"/>
                </a:lnTo>
                <a:lnTo>
                  <a:pt x="534277" y="121688"/>
                </a:lnTo>
                <a:lnTo>
                  <a:pt x="504729" y="87058"/>
                </a:lnTo>
                <a:lnTo>
                  <a:pt x="470282" y="57351"/>
                </a:lnTo>
                <a:lnTo>
                  <a:pt x="431542" y="33179"/>
                </a:lnTo>
                <a:lnTo>
                  <a:pt x="389119" y="15154"/>
                </a:lnTo>
                <a:lnTo>
                  <a:pt x="343621" y="3890"/>
                </a:lnTo>
                <a:lnTo>
                  <a:pt x="29565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19671" y="2554223"/>
            <a:ext cx="591820" cy="594360"/>
          </a:xfrm>
          <a:custGeom>
            <a:avLst/>
            <a:gdLst/>
            <a:ahLst/>
            <a:cxnLst/>
            <a:rect l="l" t="t" r="r" b="b"/>
            <a:pathLst>
              <a:path w="591820" h="594360">
                <a:moveTo>
                  <a:pt x="0" y="297179"/>
                </a:moveTo>
                <a:lnTo>
                  <a:pt x="3868" y="248986"/>
                </a:lnTo>
                <a:lnTo>
                  <a:pt x="15069" y="203265"/>
                </a:lnTo>
                <a:lnTo>
                  <a:pt x="32993" y="160628"/>
                </a:lnTo>
                <a:lnTo>
                  <a:pt x="57034" y="121688"/>
                </a:lnTo>
                <a:lnTo>
                  <a:pt x="86582" y="87058"/>
                </a:lnTo>
                <a:lnTo>
                  <a:pt x="121029" y="57351"/>
                </a:lnTo>
                <a:lnTo>
                  <a:pt x="159769" y="33179"/>
                </a:lnTo>
                <a:lnTo>
                  <a:pt x="202192" y="15154"/>
                </a:lnTo>
                <a:lnTo>
                  <a:pt x="247690" y="3890"/>
                </a:lnTo>
                <a:lnTo>
                  <a:pt x="295655" y="0"/>
                </a:lnTo>
                <a:lnTo>
                  <a:pt x="343621" y="3890"/>
                </a:lnTo>
                <a:lnTo>
                  <a:pt x="389119" y="15154"/>
                </a:lnTo>
                <a:lnTo>
                  <a:pt x="431542" y="33179"/>
                </a:lnTo>
                <a:lnTo>
                  <a:pt x="470282" y="57351"/>
                </a:lnTo>
                <a:lnTo>
                  <a:pt x="504729" y="87058"/>
                </a:lnTo>
                <a:lnTo>
                  <a:pt x="534277" y="121688"/>
                </a:lnTo>
                <a:lnTo>
                  <a:pt x="558318" y="160628"/>
                </a:lnTo>
                <a:lnTo>
                  <a:pt x="576242" y="203265"/>
                </a:lnTo>
                <a:lnTo>
                  <a:pt x="587443" y="248986"/>
                </a:lnTo>
                <a:lnTo>
                  <a:pt x="591311" y="297179"/>
                </a:lnTo>
                <a:lnTo>
                  <a:pt x="587443" y="345373"/>
                </a:lnTo>
                <a:lnTo>
                  <a:pt x="576242" y="391094"/>
                </a:lnTo>
                <a:lnTo>
                  <a:pt x="558318" y="433731"/>
                </a:lnTo>
                <a:lnTo>
                  <a:pt x="534277" y="472671"/>
                </a:lnTo>
                <a:lnTo>
                  <a:pt x="504729" y="507301"/>
                </a:lnTo>
                <a:lnTo>
                  <a:pt x="470282" y="537008"/>
                </a:lnTo>
                <a:lnTo>
                  <a:pt x="431542" y="561180"/>
                </a:lnTo>
                <a:lnTo>
                  <a:pt x="389119" y="579205"/>
                </a:lnTo>
                <a:lnTo>
                  <a:pt x="343621" y="590469"/>
                </a:lnTo>
                <a:lnTo>
                  <a:pt x="295655" y="594360"/>
                </a:lnTo>
                <a:lnTo>
                  <a:pt x="247690" y="590469"/>
                </a:lnTo>
                <a:lnTo>
                  <a:pt x="202192" y="579205"/>
                </a:lnTo>
                <a:lnTo>
                  <a:pt x="159769" y="561180"/>
                </a:lnTo>
                <a:lnTo>
                  <a:pt x="121029" y="537008"/>
                </a:lnTo>
                <a:lnTo>
                  <a:pt x="86582" y="507301"/>
                </a:lnTo>
                <a:lnTo>
                  <a:pt x="57034" y="472671"/>
                </a:lnTo>
                <a:lnTo>
                  <a:pt x="32993" y="433731"/>
                </a:lnTo>
                <a:lnTo>
                  <a:pt x="15069" y="391094"/>
                </a:lnTo>
                <a:lnTo>
                  <a:pt x="3868" y="345373"/>
                </a:lnTo>
                <a:lnTo>
                  <a:pt x="0" y="29717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51519" y="2078735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4" h="756285">
                <a:moveTo>
                  <a:pt x="377951" y="0"/>
                </a:moveTo>
                <a:lnTo>
                  <a:pt x="330532" y="2943"/>
                </a:lnTo>
                <a:lnTo>
                  <a:pt x="284873" y="11539"/>
                </a:lnTo>
                <a:lnTo>
                  <a:pt x="241328" y="25434"/>
                </a:lnTo>
                <a:lnTo>
                  <a:pt x="200252" y="44272"/>
                </a:lnTo>
                <a:lnTo>
                  <a:pt x="161997" y="67702"/>
                </a:lnTo>
                <a:lnTo>
                  <a:pt x="126918" y="95368"/>
                </a:lnTo>
                <a:lnTo>
                  <a:pt x="95368" y="126918"/>
                </a:lnTo>
                <a:lnTo>
                  <a:pt x="67702" y="161997"/>
                </a:lnTo>
                <a:lnTo>
                  <a:pt x="44272" y="200252"/>
                </a:lnTo>
                <a:lnTo>
                  <a:pt x="25434" y="241328"/>
                </a:lnTo>
                <a:lnTo>
                  <a:pt x="11539" y="284873"/>
                </a:lnTo>
                <a:lnTo>
                  <a:pt x="2943" y="330532"/>
                </a:lnTo>
                <a:lnTo>
                  <a:pt x="0" y="377951"/>
                </a:lnTo>
                <a:lnTo>
                  <a:pt x="2943" y="425371"/>
                </a:lnTo>
                <a:lnTo>
                  <a:pt x="11539" y="471030"/>
                </a:lnTo>
                <a:lnTo>
                  <a:pt x="25434" y="514575"/>
                </a:lnTo>
                <a:lnTo>
                  <a:pt x="44272" y="555651"/>
                </a:lnTo>
                <a:lnTo>
                  <a:pt x="67702" y="593906"/>
                </a:lnTo>
                <a:lnTo>
                  <a:pt x="95368" y="628985"/>
                </a:lnTo>
                <a:lnTo>
                  <a:pt x="126918" y="660535"/>
                </a:lnTo>
                <a:lnTo>
                  <a:pt x="161997" y="688201"/>
                </a:lnTo>
                <a:lnTo>
                  <a:pt x="200252" y="711631"/>
                </a:lnTo>
                <a:lnTo>
                  <a:pt x="241328" y="730469"/>
                </a:lnTo>
                <a:lnTo>
                  <a:pt x="284873" y="744364"/>
                </a:lnTo>
                <a:lnTo>
                  <a:pt x="330532" y="752960"/>
                </a:lnTo>
                <a:lnTo>
                  <a:pt x="377951" y="755903"/>
                </a:lnTo>
                <a:lnTo>
                  <a:pt x="425371" y="752960"/>
                </a:lnTo>
                <a:lnTo>
                  <a:pt x="471030" y="744364"/>
                </a:lnTo>
                <a:lnTo>
                  <a:pt x="514575" y="730469"/>
                </a:lnTo>
                <a:lnTo>
                  <a:pt x="555651" y="711631"/>
                </a:lnTo>
                <a:lnTo>
                  <a:pt x="593906" y="688201"/>
                </a:lnTo>
                <a:lnTo>
                  <a:pt x="628985" y="660535"/>
                </a:lnTo>
                <a:lnTo>
                  <a:pt x="660535" y="628985"/>
                </a:lnTo>
                <a:lnTo>
                  <a:pt x="688201" y="593906"/>
                </a:lnTo>
                <a:lnTo>
                  <a:pt x="711631" y="555651"/>
                </a:lnTo>
                <a:lnTo>
                  <a:pt x="730469" y="514575"/>
                </a:lnTo>
                <a:lnTo>
                  <a:pt x="744364" y="471030"/>
                </a:lnTo>
                <a:lnTo>
                  <a:pt x="752960" y="425371"/>
                </a:lnTo>
                <a:lnTo>
                  <a:pt x="755903" y="377951"/>
                </a:lnTo>
                <a:lnTo>
                  <a:pt x="752960" y="330532"/>
                </a:lnTo>
                <a:lnTo>
                  <a:pt x="744364" y="284873"/>
                </a:lnTo>
                <a:lnTo>
                  <a:pt x="730469" y="241328"/>
                </a:lnTo>
                <a:lnTo>
                  <a:pt x="711631" y="200252"/>
                </a:lnTo>
                <a:lnTo>
                  <a:pt x="688201" y="161997"/>
                </a:lnTo>
                <a:lnTo>
                  <a:pt x="660535" y="126918"/>
                </a:lnTo>
                <a:lnTo>
                  <a:pt x="628985" y="95368"/>
                </a:lnTo>
                <a:lnTo>
                  <a:pt x="593906" y="67702"/>
                </a:lnTo>
                <a:lnTo>
                  <a:pt x="555651" y="44272"/>
                </a:lnTo>
                <a:lnTo>
                  <a:pt x="514575" y="25434"/>
                </a:lnTo>
                <a:lnTo>
                  <a:pt x="471030" y="11539"/>
                </a:lnTo>
                <a:lnTo>
                  <a:pt x="425371" y="2943"/>
                </a:lnTo>
                <a:lnTo>
                  <a:pt x="37795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51519" y="2078735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4" h="756285">
                <a:moveTo>
                  <a:pt x="0" y="377951"/>
                </a:moveTo>
                <a:lnTo>
                  <a:pt x="2943" y="330532"/>
                </a:lnTo>
                <a:lnTo>
                  <a:pt x="11539" y="284873"/>
                </a:lnTo>
                <a:lnTo>
                  <a:pt x="25434" y="241328"/>
                </a:lnTo>
                <a:lnTo>
                  <a:pt x="44272" y="200252"/>
                </a:lnTo>
                <a:lnTo>
                  <a:pt x="67702" y="161997"/>
                </a:lnTo>
                <a:lnTo>
                  <a:pt x="95368" y="126918"/>
                </a:lnTo>
                <a:lnTo>
                  <a:pt x="126918" y="95368"/>
                </a:lnTo>
                <a:lnTo>
                  <a:pt x="161997" y="67702"/>
                </a:lnTo>
                <a:lnTo>
                  <a:pt x="200252" y="44272"/>
                </a:lnTo>
                <a:lnTo>
                  <a:pt x="241328" y="25434"/>
                </a:lnTo>
                <a:lnTo>
                  <a:pt x="284873" y="11539"/>
                </a:lnTo>
                <a:lnTo>
                  <a:pt x="330532" y="2943"/>
                </a:lnTo>
                <a:lnTo>
                  <a:pt x="377951" y="0"/>
                </a:lnTo>
                <a:lnTo>
                  <a:pt x="425371" y="2943"/>
                </a:lnTo>
                <a:lnTo>
                  <a:pt x="471030" y="11539"/>
                </a:lnTo>
                <a:lnTo>
                  <a:pt x="514575" y="25434"/>
                </a:lnTo>
                <a:lnTo>
                  <a:pt x="555651" y="44272"/>
                </a:lnTo>
                <a:lnTo>
                  <a:pt x="593906" y="67702"/>
                </a:lnTo>
                <a:lnTo>
                  <a:pt x="628985" y="95368"/>
                </a:lnTo>
                <a:lnTo>
                  <a:pt x="660535" y="126918"/>
                </a:lnTo>
                <a:lnTo>
                  <a:pt x="688201" y="161997"/>
                </a:lnTo>
                <a:lnTo>
                  <a:pt x="711631" y="200252"/>
                </a:lnTo>
                <a:lnTo>
                  <a:pt x="730469" y="241328"/>
                </a:lnTo>
                <a:lnTo>
                  <a:pt x="744364" y="284873"/>
                </a:lnTo>
                <a:lnTo>
                  <a:pt x="752960" y="330532"/>
                </a:lnTo>
                <a:lnTo>
                  <a:pt x="755903" y="377951"/>
                </a:lnTo>
                <a:lnTo>
                  <a:pt x="752960" y="425371"/>
                </a:lnTo>
                <a:lnTo>
                  <a:pt x="744364" y="471030"/>
                </a:lnTo>
                <a:lnTo>
                  <a:pt x="730469" y="514575"/>
                </a:lnTo>
                <a:lnTo>
                  <a:pt x="711631" y="555651"/>
                </a:lnTo>
                <a:lnTo>
                  <a:pt x="688201" y="593906"/>
                </a:lnTo>
                <a:lnTo>
                  <a:pt x="660535" y="628985"/>
                </a:lnTo>
                <a:lnTo>
                  <a:pt x="628985" y="660535"/>
                </a:lnTo>
                <a:lnTo>
                  <a:pt x="593906" y="688201"/>
                </a:lnTo>
                <a:lnTo>
                  <a:pt x="555651" y="711631"/>
                </a:lnTo>
                <a:lnTo>
                  <a:pt x="514575" y="730469"/>
                </a:lnTo>
                <a:lnTo>
                  <a:pt x="471030" y="744364"/>
                </a:lnTo>
                <a:lnTo>
                  <a:pt x="425371" y="752960"/>
                </a:lnTo>
                <a:lnTo>
                  <a:pt x="377951" y="755903"/>
                </a:lnTo>
                <a:lnTo>
                  <a:pt x="330532" y="752960"/>
                </a:lnTo>
                <a:lnTo>
                  <a:pt x="284873" y="744364"/>
                </a:lnTo>
                <a:lnTo>
                  <a:pt x="241328" y="730469"/>
                </a:lnTo>
                <a:lnTo>
                  <a:pt x="200252" y="711631"/>
                </a:lnTo>
                <a:lnTo>
                  <a:pt x="161997" y="688201"/>
                </a:lnTo>
                <a:lnTo>
                  <a:pt x="126918" y="660535"/>
                </a:lnTo>
                <a:lnTo>
                  <a:pt x="95368" y="628985"/>
                </a:lnTo>
                <a:lnTo>
                  <a:pt x="67702" y="593906"/>
                </a:lnTo>
                <a:lnTo>
                  <a:pt x="44272" y="555651"/>
                </a:lnTo>
                <a:lnTo>
                  <a:pt x="25434" y="514575"/>
                </a:lnTo>
                <a:lnTo>
                  <a:pt x="11539" y="471030"/>
                </a:lnTo>
                <a:lnTo>
                  <a:pt x="2943" y="425371"/>
                </a:lnTo>
                <a:lnTo>
                  <a:pt x="0" y="37795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19598" y="1725625"/>
            <a:ext cx="7007859" cy="277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7365" algn="ctr">
              <a:lnSpc>
                <a:spcPts val="2005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INNOVACION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18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VALOR</a:t>
            </a:r>
            <a:endParaRPr sz="1800">
              <a:latin typeface="Arial"/>
              <a:cs typeface="Arial"/>
            </a:endParaRPr>
          </a:p>
          <a:p>
            <a:pPr marL="4415155" marR="90805" indent="4445" algn="ctr">
              <a:lnSpc>
                <a:spcPct val="86300"/>
              </a:lnSpc>
              <a:spcBef>
                <a:spcPts val="14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sólo ocurre cuando se  logra alinear la  innovación con la  utilidad, precio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b="1" spc="-1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costo</a:t>
            </a:r>
            <a:endParaRPr sz="1800">
              <a:latin typeface="Arial"/>
              <a:cs typeface="Arial"/>
            </a:endParaRPr>
          </a:p>
          <a:p>
            <a:pPr marL="2077720" marR="1727200">
              <a:lnSpc>
                <a:spcPct val="86200"/>
              </a:lnSpc>
              <a:spcBef>
                <a:spcPts val="155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Se </a:t>
            </a: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busca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simultáneamente</a:t>
            </a:r>
            <a:r>
              <a:rPr sz="1800" b="1" spc="-1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la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disminución de costos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y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la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diferenciación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5"/>
              </a:lnSpc>
              <a:spcBef>
                <a:spcPts val="93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La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innovación sin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valor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gira alrededor de</a:t>
            </a:r>
            <a:r>
              <a:rPr sz="1800" b="1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5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tecnología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. Son simplemente</a:t>
            </a:r>
            <a:r>
              <a:rPr sz="1800" b="1" spc="-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pioneros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052" y="869391"/>
            <a:ext cx="4498340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Estrategia del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océano</a:t>
            </a:r>
            <a:r>
              <a:rPr sz="28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0000CC"/>
                </a:solidFill>
                <a:latin typeface="Arial"/>
                <a:cs typeface="Arial"/>
              </a:rPr>
              <a:t>azul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Creación de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océanos</a:t>
            </a:r>
            <a:r>
              <a:rPr sz="24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azules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94304" y="2054351"/>
            <a:ext cx="8446007" cy="4416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604" y="3222497"/>
            <a:ext cx="2220595" cy="1113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8800"/>
              </a:lnSpc>
              <a:spcBef>
                <a:spcPts val="135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í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sti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una buena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estrategia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10680065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25" dirty="0"/>
              <a:t> </a:t>
            </a:r>
            <a:r>
              <a:rPr spc="5" dirty="0"/>
              <a:t>azul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Creación de </a:t>
            </a:r>
            <a:r>
              <a:rPr sz="2400" dirty="0"/>
              <a:t>océanos azules</a:t>
            </a:r>
            <a:r>
              <a:rPr sz="2400" dirty="0">
                <a:solidFill>
                  <a:srgbClr val="FF0000"/>
                </a:solidFill>
              </a:rPr>
              <a:t>: </a:t>
            </a:r>
            <a:r>
              <a:rPr sz="2400" spc="-5" dirty="0">
                <a:solidFill>
                  <a:srgbClr val="FF0000"/>
                </a:solidFill>
              </a:rPr>
              <a:t>Ej. </a:t>
            </a:r>
            <a:r>
              <a:rPr sz="2400" dirty="0">
                <a:solidFill>
                  <a:srgbClr val="FF0000"/>
                </a:solidFill>
              </a:rPr>
              <a:t>Circo del Sol </a:t>
            </a:r>
            <a:r>
              <a:rPr sz="2400" dirty="0"/>
              <a:t>(Estrategia </a:t>
            </a:r>
            <a:r>
              <a:rPr sz="2400" spc="-10" dirty="0"/>
              <a:t>Curva </a:t>
            </a:r>
            <a:r>
              <a:rPr sz="2400" dirty="0"/>
              <a:t>de</a:t>
            </a:r>
            <a:r>
              <a:rPr sz="2400" spc="-90" dirty="0"/>
              <a:t> </a:t>
            </a:r>
            <a:r>
              <a:rPr sz="2400" spc="-20" dirty="0"/>
              <a:t>Valor).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258824" y="1807462"/>
            <a:ext cx="9140952" cy="5050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7876" y="2494788"/>
            <a:ext cx="2920365" cy="927100"/>
          </a:xfrm>
          <a:custGeom>
            <a:avLst/>
            <a:gdLst/>
            <a:ahLst/>
            <a:cxnLst/>
            <a:rect l="l" t="t" r="r" b="b"/>
            <a:pathLst>
              <a:path w="2920365" h="927100">
                <a:moveTo>
                  <a:pt x="0" y="154432"/>
                </a:moveTo>
                <a:lnTo>
                  <a:pt x="7867" y="105598"/>
                </a:lnTo>
                <a:lnTo>
                  <a:pt x="29780" y="63203"/>
                </a:lnTo>
                <a:lnTo>
                  <a:pt x="63203" y="29780"/>
                </a:lnTo>
                <a:lnTo>
                  <a:pt x="105598" y="7867"/>
                </a:lnTo>
                <a:lnTo>
                  <a:pt x="154431" y="0"/>
                </a:lnTo>
                <a:lnTo>
                  <a:pt x="2765552" y="0"/>
                </a:lnTo>
                <a:lnTo>
                  <a:pt x="2814385" y="7867"/>
                </a:lnTo>
                <a:lnTo>
                  <a:pt x="2856780" y="29780"/>
                </a:lnTo>
                <a:lnTo>
                  <a:pt x="2890203" y="63203"/>
                </a:lnTo>
                <a:lnTo>
                  <a:pt x="2912116" y="105598"/>
                </a:lnTo>
                <a:lnTo>
                  <a:pt x="2919983" y="154432"/>
                </a:lnTo>
                <a:lnTo>
                  <a:pt x="2919983" y="772160"/>
                </a:lnTo>
                <a:lnTo>
                  <a:pt x="2912116" y="820993"/>
                </a:lnTo>
                <a:lnTo>
                  <a:pt x="2890203" y="863388"/>
                </a:lnTo>
                <a:lnTo>
                  <a:pt x="2856780" y="896811"/>
                </a:lnTo>
                <a:lnTo>
                  <a:pt x="2814385" y="918724"/>
                </a:lnTo>
                <a:lnTo>
                  <a:pt x="2765552" y="926591"/>
                </a:lnTo>
                <a:lnTo>
                  <a:pt x="154431" y="926591"/>
                </a:lnTo>
                <a:lnTo>
                  <a:pt x="105598" y="918724"/>
                </a:lnTo>
                <a:lnTo>
                  <a:pt x="63203" y="896811"/>
                </a:lnTo>
                <a:lnTo>
                  <a:pt x="29780" y="863388"/>
                </a:lnTo>
                <a:lnTo>
                  <a:pt x="7867" y="820993"/>
                </a:lnTo>
                <a:lnTo>
                  <a:pt x="0" y="772160"/>
                </a:lnTo>
                <a:lnTo>
                  <a:pt x="0" y="154432"/>
                </a:lnTo>
                <a:close/>
              </a:path>
            </a:pathLst>
          </a:custGeom>
          <a:ln w="39623">
            <a:solidFill>
              <a:srgbClr val="FF99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59954" y="2557652"/>
            <a:ext cx="14522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9900"/>
                </a:solidFill>
                <a:latin typeface="Arial"/>
                <a:cs typeface="Arial"/>
              </a:rPr>
              <a:t>Curva de</a:t>
            </a:r>
            <a:r>
              <a:rPr sz="1600" b="1" spc="-9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9900"/>
                </a:solidFill>
                <a:latin typeface="Arial"/>
                <a:cs typeface="Arial"/>
              </a:rPr>
              <a:t>Valor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052" y="869391"/>
            <a:ext cx="4498340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Estrategia del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océano</a:t>
            </a:r>
            <a:r>
              <a:rPr sz="28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0000CC"/>
                </a:solidFill>
                <a:latin typeface="Arial"/>
                <a:cs typeface="Arial"/>
              </a:rPr>
              <a:t>azul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Creación de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océanos</a:t>
            </a:r>
            <a:r>
              <a:rPr sz="24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azules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457" y="3146297"/>
            <a:ext cx="2371725" cy="1113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2540" algn="just">
              <a:lnSpc>
                <a:spcPct val="98800"/>
              </a:lnSpc>
              <a:spcBef>
                <a:spcPts val="13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Los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principios  de la Estrategia  del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Océano</a:t>
            </a:r>
            <a:r>
              <a:rPr sz="2400" b="1" spc="-2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3333CC"/>
                </a:solidFill>
                <a:latin typeface="Arial"/>
                <a:cs typeface="Arial"/>
              </a:rPr>
              <a:t>Azul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63696" y="2042160"/>
            <a:ext cx="7287768" cy="4279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052" y="869391"/>
            <a:ext cx="8372475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Estrategia del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océano</a:t>
            </a:r>
            <a:r>
              <a:rPr sz="28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0000CC"/>
                </a:solidFill>
                <a:latin typeface="Arial"/>
                <a:cs typeface="Arial"/>
              </a:rPr>
              <a:t>azul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Creación de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océanos azules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 Principios de la</a:t>
            </a:r>
            <a:r>
              <a:rPr sz="2400" b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formulación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5405" y="2477770"/>
            <a:ext cx="2378710" cy="11144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1905" algn="ctr">
              <a:lnSpc>
                <a:spcPct val="98800"/>
              </a:lnSpc>
              <a:spcBef>
                <a:spcPts val="13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P1: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Reconstruir  las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fronteras</a:t>
            </a:r>
            <a:r>
              <a:rPr sz="2400" b="1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del  mercado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" y="4062984"/>
            <a:ext cx="4166616" cy="254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4296" y="2148839"/>
            <a:ext cx="7272528" cy="3051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052" y="869391"/>
            <a:ext cx="8372475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Estrategia del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océano</a:t>
            </a:r>
            <a:r>
              <a:rPr sz="28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0000CC"/>
                </a:solidFill>
                <a:latin typeface="Arial"/>
                <a:cs typeface="Arial"/>
              </a:rPr>
              <a:t>azul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Creación de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océanos azules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 Principios de la</a:t>
            </a:r>
            <a:r>
              <a:rPr sz="2400" b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formulación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5286" y="3230371"/>
            <a:ext cx="2835910" cy="11144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8800"/>
              </a:lnSpc>
              <a:spcBef>
                <a:spcPts val="13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P2: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Enfocarse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en</a:t>
            </a:r>
            <a:r>
              <a:rPr sz="2400" b="1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la 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perspectiva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global,  no en la</a:t>
            </a:r>
            <a:r>
              <a:rPr sz="2400" b="1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cifras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3232" y="2148827"/>
            <a:ext cx="6080760" cy="420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9851" y="1093419"/>
            <a:ext cx="66929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Contenido Unidad </a:t>
            </a:r>
            <a:r>
              <a:rPr dirty="0"/>
              <a:t>2: </a:t>
            </a:r>
            <a:r>
              <a:rPr spc="-5" dirty="0"/>
              <a:t>Nicho de</a:t>
            </a:r>
            <a:r>
              <a:rPr spc="35" dirty="0"/>
              <a:t> </a:t>
            </a:r>
            <a:r>
              <a:rPr dirty="0"/>
              <a:t>mercado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4450" y="2191309"/>
            <a:ext cx="5055235" cy="23368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80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Estrategia del océano</a:t>
            </a:r>
            <a:r>
              <a:rPr sz="22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azul</a:t>
            </a:r>
            <a:endParaRPr sz="2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Descripción del producto /</a:t>
            </a:r>
            <a:r>
              <a:rPr sz="2200" b="1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servicio.</a:t>
            </a:r>
            <a:endParaRPr sz="2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14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Clientes</a:t>
            </a:r>
            <a:r>
              <a:rPr sz="22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potenciales.</a:t>
            </a:r>
            <a:endParaRPr sz="2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Competencia.</a:t>
            </a:r>
            <a:endParaRPr sz="2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05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200" b="1" spc="-30" dirty="0">
                <a:solidFill>
                  <a:srgbClr val="0000CC"/>
                </a:solidFill>
                <a:latin typeface="Arial"/>
                <a:cs typeface="Arial"/>
              </a:rPr>
              <a:t>Tamaño </a:t>
            </a:r>
            <a:r>
              <a:rPr sz="2200" b="1" spc="5" dirty="0">
                <a:solidFill>
                  <a:srgbClr val="0000CC"/>
                </a:solidFill>
                <a:latin typeface="Arial"/>
                <a:cs typeface="Arial"/>
              </a:rPr>
              <a:t>de mi </a:t>
            </a: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mercado.</a:t>
            </a:r>
            <a:endParaRPr sz="2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90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/>
                <a:cs typeface="Arial"/>
              </a:rPr>
              <a:t>Proyección </a:t>
            </a: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de </a:t>
            </a:r>
            <a:r>
              <a:rPr sz="2200" b="1" spc="5" dirty="0">
                <a:solidFill>
                  <a:srgbClr val="0000CC"/>
                </a:solidFill>
                <a:latin typeface="Arial"/>
                <a:cs typeface="Arial"/>
              </a:rPr>
              <a:t>la </a:t>
            </a: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demanda.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052" y="869391"/>
            <a:ext cx="8372475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Estrategia del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océano</a:t>
            </a:r>
            <a:r>
              <a:rPr sz="28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0000CC"/>
                </a:solidFill>
                <a:latin typeface="Arial"/>
                <a:cs typeface="Arial"/>
              </a:rPr>
              <a:t>azul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Creación de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océanos azules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 Principios de la</a:t>
            </a:r>
            <a:r>
              <a:rPr sz="2400" b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formulación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770" y="2507056"/>
            <a:ext cx="2329815" cy="11144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 marR="5080" algn="ctr">
              <a:lnSpc>
                <a:spcPct val="98800"/>
              </a:lnSpc>
              <a:spcBef>
                <a:spcPts val="13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P3: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Ir más a</a:t>
            </a:r>
            <a:r>
              <a:rPr sz="2400" b="1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allá  de la demanda 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existente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4151" y="4026405"/>
            <a:ext cx="3477767" cy="2712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5864" y="2344697"/>
            <a:ext cx="7656668" cy="3388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52" y="828801"/>
            <a:ext cx="837247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60"/>
              </a:lnSpc>
              <a:spcBef>
                <a:spcPts val="105"/>
              </a:spcBef>
            </a:pPr>
            <a:r>
              <a:rPr dirty="0"/>
              <a:t>Estrategia </a:t>
            </a:r>
            <a:r>
              <a:rPr spc="-5" dirty="0"/>
              <a:t>del océano</a:t>
            </a:r>
            <a:r>
              <a:rPr spc="-15" dirty="0"/>
              <a:t> </a:t>
            </a:r>
            <a:r>
              <a:rPr dirty="0"/>
              <a:t>azul</a:t>
            </a:r>
          </a:p>
          <a:p>
            <a:pPr marL="12700">
              <a:lnSpc>
                <a:spcPts val="2880"/>
              </a:lnSpc>
            </a:pPr>
            <a:r>
              <a:rPr sz="2400" dirty="0">
                <a:solidFill>
                  <a:srgbClr val="FF0000"/>
                </a:solidFill>
              </a:rPr>
              <a:t>Creación de </a:t>
            </a:r>
            <a:r>
              <a:rPr sz="2400" dirty="0"/>
              <a:t>océanos azules</a:t>
            </a:r>
            <a:r>
              <a:rPr sz="2400" dirty="0">
                <a:solidFill>
                  <a:srgbClr val="FF0000"/>
                </a:solidFill>
              </a:rPr>
              <a:t>: Principios de la</a:t>
            </a:r>
            <a:r>
              <a:rPr sz="2400" spc="-18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formulación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080312" y="2825877"/>
            <a:ext cx="2197100" cy="14801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algn="ctr">
              <a:lnSpc>
                <a:spcPct val="99200"/>
              </a:lnSpc>
              <a:spcBef>
                <a:spcPts val="12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P4: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Desarrollar  la secuencia  estratégica  correcta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04488" y="1816605"/>
            <a:ext cx="4547616" cy="504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60892" y="3168395"/>
            <a:ext cx="3404870" cy="2209800"/>
          </a:xfrm>
          <a:custGeom>
            <a:avLst/>
            <a:gdLst/>
            <a:ahLst/>
            <a:cxnLst/>
            <a:rect l="l" t="t" r="r" b="b"/>
            <a:pathLst>
              <a:path w="3404870" h="2209800">
                <a:moveTo>
                  <a:pt x="3036315" y="0"/>
                </a:moveTo>
                <a:lnTo>
                  <a:pt x="368300" y="0"/>
                </a:lnTo>
                <a:lnTo>
                  <a:pt x="322091" y="2868"/>
                </a:lnTo>
                <a:lnTo>
                  <a:pt x="277599" y="11245"/>
                </a:lnTo>
                <a:lnTo>
                  <a:pt x="235166" y="24784"/>
                </a:lnTo>
                <a:lnTo>
                  <a:pt x="195139" y="43142"/>
                </a:lnTo>
                <a:lnTo>
                  <a:pt x="157861" y="65974"/>
                </a:lnTo>
                <a:lnTo>
                  <a:pt x="123678" y="92934"/>
                </a:lnTo>
                <a:lnTo>
                  <a:pt x="92934" y="123678"/>
                </a:lnTo>
                <a:lnTo>
                  <a:pt x="65974" y="157861"/>
                </a:lnTo>
                <a:lnTo>
                  <a:pt x="43142" y="195139"/>
                </a:lnTo>
                <a:lnTo>
                  <a:pt x="24784" y="235166"/>
                </a:lnTo>
                <a:lnTo>
                  <a:pt x="11245" y="277599"/>
                </a:lnTo>
                <a:lnTo>
                  <a:pt x="2868" y="322091"/>
                </a:lnTo>
                <a:lnTo>
                  <a:pt x="0" y="368300"/>
                </a:lnTo>
                <a:lnTo>
                  <a:pt x="0" y="1841499"/>
                </a:lnTo>
                <a:lnTo>
                  <a:pt x="2868" y="1887708"/>
                </a:lnTo>
                <a:lnTo>
                  <a:pt x="11245" y="1932200"/>
                </a:lnTo>
                <a:lnTo>
                  <a:pt x="24784" y="1974633"/>
                </a:lnTo>
                <a:lnTo>
                  <a:pt x="43142" y="2014660"/>
                </a:lnTo>
                <a:lnTo>
                  <a:pt x="65974" y="2051938"/>
                </a:lnTo>
                <a:lnTo>
                  <a:pt x="92934" y="2086121"/>
                </a:lnTo>
                <a:lnTo>
                  <a:pt x="123678" y="2116865"/>
                </a:lnTo>
                <a:lnTo>
                  <a:pt x="157861" y="2143825"/>
                </a:lnTo>
                <a:lnTo>
                  <a:pt x="195139" y="2166657"/>
                </a:lnTo>
                <a:lnTo>
                  <a:pt x="235166" y="2185015"/>
                </a:lnTo>
                <a:lnTo>
                  <a:pt x="277599" y="2198554"/>
                </a:lnTo>
                <a:lnTo>
                  <a:pt x="322091" y="2206931"/>
                </a:lnTo>
                <a:lnTo>
                  <a:pt x="368300" y="2209800"/>
                </a:lnTo>
                <a:lnTo>
                  <a:pt x="3036315" y="2209800"/>
                </a:lnTo>
                <a:lnTo>
                  <a:pt x="3082524" y="2206931"/>
                </a:lnTo>
                <a:lnTo>
                  <a:pt x="3127016" y="2198554"/>
                </a:lnTo>
                <a:lnTo>
                  <a:pt x="3169449" y="2185015"/>
                </a:lnTo>
                <a:lnTo>
                  <a:pt x="3209476" y="2166657"/>
                </a:lnTo>
                <a:lnTo>
                  <a:pt x="3246754" y="2143825"/>
                </a:lnTo>
                <a:lnTo>
                  <a:pt x="3280937" y="2116865"/>
                </a:lnTo>
                <a:lnTo>
                  <a:pt x="3311681" y="2086121"/>
                </a:lnTo>
                <a:lnTo>
                  <a:pt x="3338641" y="2051938"/>
                </a:lnTo>
                <a:lnTo>
                  <a:pt x="3361473" y="2014660"/>
                </a:lnTo>
                <a:lnTo>
                  <a:pt x="3379831" y="1974633"/>
                </a:lnTo>
                <a:lnTo>
                  <a:pt x="3393370" y="1932200"/>
                </a:lnTo>
                <a:lnTo>
                  <a:pt x="3401747" y="1887708"/>
                </a:lnTo>
                <a:lnTo>
                  <a:pt x="3404615" y="1841499"/>
                </a:lnTo>
                <a:lnTo>
                  <a:pt x="3404615" y="368300"/>
                </a:lnTo>
                <a:lnTo>
                  <a:pt x="3401747" y="322091"/>
                </a:lnTo>
                <a:lnTo>
                  <a:pt x="3393370" y="277599"/>
                </a:lnTo>
                <a:lnTo>
                  <a:pt x="3379831" y="235166"/>
                </a:lnTo>
                <a:lnTo>
                  <a:pt x="3361473" y="195139"/>
                </a:lnTo>
                <a:lnTo>
                  <a:pt x="3338641" y="157861"/>
                </a:lnTo>
                <a:lnTo>
                  <a:pt x="3311681" y="123678"/>
                </a:lnTo>
                <a:lnTo>
                  <a:pt x="3280937" y="92934"/>
                </a:lnTo>
                <a:lnTo>
                  <a:pt x="3246754" y="65974"/>
                </a:lnTo>
                <a:lnTo>
                  <a:pt x="3209476" y="43142"/>
                </a:lnTo>
                <a:lnTo>
                  <a:pt x="3169449" y="24784"/>
                </a:lnTo>
                <a:lnTo>
                  <a:pt x="3127016" y="11245"/>
                </a:lnTo>
                <a:lnTo>
                  <a:pt x="3082524" y="2868"/>
                </a:lnTo>
                <a:lnTo>
                  <a:pt x="303631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60892" y="3168395"/>
            <a:ext cx="3404870" cy="2209800"/>
          </a:xfrm>
          <a:custGeom>
            <a:avLst/>
            <a:gdLst/>
            <a:ahLst/>
            <a:cxnLst/>
            <a:rect l="l" t="t" r="r" b="b"/>
            <a:pathLst>
              <a:path w="3404870" h="2209800">
                <a:moveTo>
                  <a:pt x="0" y="368300"/>
                </a:moveTo>
                <a:lnTo>
                  <a:pt x="2868" y="322091"/>
                </a:lnTo>
                <a:lnTo>
                  <a:pt x="11245" y="277599"/>
                </a:lnTo>
                <a:lnTo>
                  <a:pt x="24784" y="235166"/>
                </a:lnTo>
                <a:lnTo>
                  <a:pt x="43142" y="195139"/>
                </a:lnTo>
                <a:lnTo>
                  <a:pt x="65974" y="157861"/>
                </a:lnTo>
                <a:lnTo>
                  <a:pt x="92934" y="123678"/>
                </a:lnTo>
                <a:lnTo>
                  <a:pt x="123678" y="92934"/>
                </a:lnTo>
                <a:lnTo>
                  <a:pt x="157861" y="65974"/>
                </a:lnTo>
                <a:lnTo>
                  <a:pt x="195139" y="43142"/>
                </a:lnTo>
                <a:lnTo>
                  <a:pt x="235166" y="24784"/>
                </a:lnTo>
                <a:lnTo>
                  <a:pt x="277599" y="11245"/>
                </a:lnTo>
                <a:lnTo>
                  <a:pt x="322091" y="2868"/>
                </a:lnTo>
                <a:lnTo>
                  <a:pt x="368300" y="0"/>
                </a:lnTo>
                <a:lnTo>
                  <a:pt x="3036315" y="0"/>
                </a:lnTo>
                <a:lnTo>
                  <a:pt x="3082524" y="2868"/>
                </a:lnTo>
                <a:lnTo>
                  <a:pt x="3127016" y="11245"/>
                </a:lnTo>
                <a:lnTo>
                  <a:pt x="3169449" y="24784"/>
                </a:lnTo>
                <a:lnTo>
                  <a:pt x="3209476" y="43142"/>
                </a:lnTo>
                <a:lnTo>
                  <a:pt x="3246754" y="65974"/>
                </a:lnTo>
                <a:lnTo>
                  <a:pt x="3280937" y="92934"/>
                </a:lnTo>
                <a:lnTo>
                  <a:pt x="3311681" y="123678"/>
                </a:lnTo>
                <a:lnTo>
                  <a:pt x="3338641" y="157861"/>
                </a:lnTo>
                <a:lnTo>
                  <a:pt x="3361473" y="195139"/>
                </a:lnTo>
                <a:lnTo>
                  <a:pt x="3379831" y="235166"/>
                </a:lnTo>
                <a:lnTo>
                  <a:pt x="3393370" y="277599"/>
                </a:lnTo>
                <a:lnTo>
                  <a:pt x="3401747" y="322091"/>
                </a:lnTo>
                <a:lnTo>
                  <a:pt x="3404615" y="368300"/>
                </a:lnTo>
                <a:lnTo>
                  <a:pt x="3404615" y="1841499"/>
                </a:lnTo>
                <a:lnTo>
                  <a:pt x="3401747" y="1887708"/>
                </a:lnTo>
                <a:lnTo>
                  <a:pt x="3393370" y="1932200"/>
                </a:lnTo>
                <a:lnTo>
                  <a:pt x="3379831" y="1974633"/>
                </a:lnTo>
                <a:lnTo>
                  <a:pt x="3361473" y="2014660"/>
                </a:lnTo>
                <a:lnTo>
                  <a:pt x="3338641" y="2051938"/>
                </a:lnTo>
                <a:lnTo>
                  <a:pt x="3311681" y="2086121"/>
                </a:lnTo>
                <a:lnTo>
                  <a:pt x="3280937" y="2116865"/>
                </a:lnTo>
                <a:lnTo>
                  <a:pt x="3246754" y="2143825"/>
                </a:lnTo>
                <a:lnTo>
                  <a:pt x="3209476" y="2166657"/>
                </a:lnTo>
                <a:lnTo>
                  <a:pt x="3169449" y="2185015"/>
                </a:lnTo>
                <a:lnTo>
                  <a:pt x="3127016" y="2198554"/>
                </a:lnTo>
                <a:lnTo>
                  <a:pt x="3082524" y="2206931"/>
                </a:lnTo>
                <a:lnTo>
                  <a:pt x="3036315" y="2209800"/>
                </a:lnTo>
                <a:lnTo>
                  <a:pt x="368300" y="2209800"/>
                </a:lnTo>
                <a:lnTo>
                  <a:pt x="322091" y="2206931"/>
                </a:lnTo>
                <a:lnTo>
                  <a:pt x="277599" y="2198554"/>
                </a:lnTo>
                <a:lnTo>
                  <a:pt x="235166" y="2185015"/>
                </a:lnTo>
                <a:lnTo>
                  <a:pt x="195139" y="2166657"/>
                </a:lnTo>
                <a:lnTo>
                  <a:pt x="157861" y="2143825"/>
                </a:lnTo>
                <a:lnTo>
                  <a:pt x="123678" y="2116865"/>
                </a:lnTo>
                <a:lnTo>
                  <a:pt x="92934" y="2086121"/>
                </a:lnTo>
                <a:lnTo>
                  <a:pt x="65974" y="2051938"/>
                </a:lnTo>
                <a:lnTo>
                  <a:pt x="43142" y="2014660"/>
                </a:lnTo>
                <a:lnTo>
                  <a:pt x="24784" y="1974633"/>
                </a:lnTo>
                <a:lnTo>
                  <a:pt x="11245" y="1932200"/>
                </a:lnTo>
                <a:lnTo>
                  <a:pt x="2868" y="1887708"/>
                </a:lnTo>
                <a:lnTo>
                  <a:pt x="0" y="1841499"/>
                </a:lnTo>
                <a:lnTo>
                  <a:pt x="0" y="368300"/>
                </a:lnTo>
                <a:close/>
              </a:path>
            </a:pathLst>
          </a:custGeom>
          <a:ln w="57912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47201" y="3523234"/>
            <a:ext cx="303720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La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estrategia se </a:t>
            </a:r>
            <a:r>
              <a:rPr sz="1600" b="1" spc="5" dirty="0">
                <a:solidFill>
                  <a:srgbClr val="000066"/>
                </a:solidFill>
                <a:latin typeface="Arial"/>
                <a:cs typeface="Arial"/>
              </a:rPr>
              <a:t>logra 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cuando  </a:t>
            </a: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las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respuestas </a:t>
            </a: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a las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preguntas  </a:t>
            </a: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en cada 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paso </a:t>
            </a: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son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respondidas  afirmativamente, 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si </a:t>
            </a:r>
            <a:r>
              <a:rPr sz="1600" b="1" spc="5" dirty="0">
                <a:solidFill>
                  <a:srgbClr val="000066"/>
                </a:solidFill>
                <a:latin typeface="Arial"/>
                <a:cs typeface="Arial"/>
              </a:rPr>
              <a:t>la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pregunta  es </a:t>
            </a: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respondida negativamente,  entonces se debe</a:t>
            </a:r>
            <a:r>
              <a:rPr sz="1600" b="1" spc="-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replantear.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52" y="828801"/>
            <a:ext cx="806767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60"/>
              </a:lnSpc>
              <a:spcBef>
                <a:spcPts val="105"/>
              </a:spcBef>
            </a:pPr>
            <a:r>
              <a:rPr dirty="0"/>
              <a:t>Estrategia </a:t>
            </a:r>
            <a:r>
              <a:rPr spc="-5" dirty="0"/>
              <a:t>del océano</a:t>
            </a:r>
            <a:r>
              <a:rPr spc="-15" dirty="0"/>
              <a:t> </a:t>
            </a:r>
            <a:r>
              <a:rPr dirty="0"/>
              <a:t>azul</a:t>
            </a:r>
          </a:p>
          <a:p>
            <a:pPr marL="12700">
              <a:lnSpc>
                <a:spcPts val="2880"/>
              </a:lnSpc>
            </a:pPr>
            <a:r>
              <a:rPr sz="2400" dirty="0">
                <a:solidFill>
                  <a:srgbClr val="FF0000"/>
                </a:solidFill>
              </a:rPr>
              <a:t>Creación de </a:t>
            </a:r>
            <a:r>
              <a:rPr sz="2400" dirty="0"/>
              <a:t>océanos azules</a:t>
            </a:r>
            <a:r>
              <a:rPr sz="2400" dirty="0">
                <a:solidFill>
                  <a:srgbClr val="FF0000"/>
                </a:solidFill>
              </a:rPr>
              <a:t>: Principios de la</a:t>
            </a:r>
            <a:r>
              <a:rPr sz="2400" spc="-15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Ejecución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046784" y="2825877"/>
            <a:ext cx="2260600" cy="14801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200"/>
              </a:lnSpc>
              <a:spcBef>
                <a:spcPts val="12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P5: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Superar</a:t>
            </a:r>
            <a:r>
              <a:rPr sz="2400" b="1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los  obstáculos  </a:t>
            </a:r>
            <a:r>
              <a:rPr sz="2400" b="1" spc="-10" dirty="0">
                <a:solidFill>
                  <a:srgbClr val="3333CC"/>
                </a:solidFill>
                <a:latin typeface="Arial"/>
                <a:cs typeface="Arial"/>
              </a:rPr>
              <a:t>clave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de la  organización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97808" y="1819654"/>
            <a:ext cx="7924800" cy="5038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52" y="828801"/>
            <a:ext cx="806767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60"/>
              </a:lnSpc>
              <a:spcBef>
                <a:spcPts val="105"/>
              </a:spcBef>
            </a:pPr>
            <a:r>
              <a:rPr dirty="0"/>
              <a:t>Estrategia </a:t>
            </a:r>
            <a:r>
              <a:rPr spc="-5" dirty="0"/>
              <a:t>del océano</a:t>
            </a:r>
            <a:r>
              <a:rPr spc="-15" dirty="0"/>
              <a:t> </a:t>
            </a:r>
            <a:r>
              <a:rPr dirty="0"/>
              <a:t>azul</a:t>
            </a:r>
          </a:p>
          <a:p>
            <a:pPr marL="12700">
              <a:lnSpc>
                <a:spcPts val="2880"/>
              </a:lnSpc>
            </a:pPr>
            <a:r>
              <a:rPr sz="2400" dirty="0">
                <a:solidFill>
                  <a:srgbClr val="FF0000"/>
                </a:solidFill>
              </a:rPr>
              <a:t>Creación de </a:t>
            </a:r>
            <a:r>
              <a:rPr sz="2400" dirty="0"/>
              <a:t>océanos azules</a:t>
            </a:r>
            <a:r>
              <a:rPr sz="2400" dirty="0">
                <a:solidFill>
                  <a:srgbClr val="FF0000"/>
                </a:solidFill>
              </a:rPr>
              <a:t>: Principios de la</a:t>
            </a:r>
            <a:r>
              <a:rPr sz="2400" spc="-15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Ejecución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122984" y="2825877"/>
            <a:ext cx="2112010" cy="14801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200"/>
              </a:lnSpc>
              <a:spcBef>
                <a:spcPts val="12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P6: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Incorporar  la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ejecución  dentro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de la  estrategia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7600" y="1816607"/>
            <a:ext cx="7604759" cy="4898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052" y="828801"/>
            <a:ext cx="44983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Estrategia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del océano</a:t>
            </a:r>
            <a:r>
              <a:rPr sz="28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azul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493" y="1378711"/>
            <a:ext cx="7713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Creación de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océanos 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azules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Mercados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vs</a:t>
            </a:r>
            <a:r>
              <a:rPr sz="24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productos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33143" y="2289377"/>
            <a:ext cx="8587251" cy="4284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49968" y="5254752"/>
            <a:ext cx="502920" cy="424180"/>
          </a:xfrm>
          <a:custGeom>
            <a:avLst/>
            <a:gdLst/>
            <a:ahLst/>
            <a:cxnLst/>
            <a:rect l="l" t="t" r="r" b="b"/>
            <a:pathLst>
              <a:path w="502920" h="424179">
                <a:moveTo>
                  <a:pt x="502920" y="161798"/>
                </a:moveTo>
                <a:lnTo>
                  <a:pt x="0" y="161798"/>
                </a:lnTo>
                <a:lnTo>
                  <a:pt x="155448" y="261874"/>
                </a:lnTo>
                <a:lnTo>
                  <a:pt x="96011" y="423672"/>
                </a:lnTo>
                <a:lnTo>
                  <a:pt x="251459" y="323596"/>
                </a:lnTo>
                <a:lnTo>
                  <a:pt x="370145" y="323596"/>
                </a:lnTo>
                <a:lnTo>
                  <a:pt x="347472" y="261874"/>
                </a:lnTo>
                <a:lnTo>
                  <a:pt x="502920" y="161798"/>
                </a:lnTo>
                <a:close/>
              </a:path>
              <a:path w="502920" h="424179">
                <a:moveTo>
                  <a:pt x="370145" y="323596"/>
                </a:moveTo>
                <a:lnTo>
                  <a:pt x="251459" y="323596"/>
                </a:lnTo>
                <a:lnTo>
                  <a:pt x="406907" y="423672"/>
                </a:lnTo>
                <a:lnTo>
                  <a:pt x="370145" y="323596"/>
                </a:lnTo>
                <a:close/>
              </a:path>
              <a:path w="502920" h="424179">
                <a:moveTo>
                  <a:pt x="251459" y="0"/>
                </a:moveTo>
                <a:lnTo>
                  <a:pt x="192150" y="161798"/>
                </a:lnTo>
                <a:lnTo>
                  <a:pt x="310768" y="161798"/>
                </a:lnTo>
                <a:lnTo>
                  <a:pt x="2514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49968" y="5254752"/>
            <a:ext cx="502920" cy="424180"/>
          </a:xfrm>
          <a:custGeom>
            <a:avLst/>
            <a:gdLst/>
            <a:ahLst/>
            <a:cxnLst/>
            <a:rect l="l" t="t" r="r" b="b"/>
            <a:pathLst>
              <a:path w="502920" h="424179">
                <a:moveTo>
                  <a:pt x="0" y="161798"/>
                </a:moveTo>
                <a:lnTo>
                  <a:pt x="192150" y="161798"/>
                </a:lnTo>
                <a:lnTo>
                  <a:pt x="251459" y="0"/>
                </a:lnTo>
                <a:lnTo>
                  <a:pt x="310768" y="161798"/>
                </a:lnTo>
                <a:lnTo>
                  <a:pt x="502920" y="161798"/>
                </a:lnTo>
                <a:lnTo>
                  <a:pt x="347472" y="261874"/>
                </a:lnTo>
                <a:lnTo>
                  <a:pt x="406907" y="423672"/>
                </a:lnTo>
                <a:lnTo>
                  <a:pt x="251459" y="323596"/>
                </a:lnTo>
                <a:lnTo>
                  <a:pt x="96011" y="423672"/>
                </a:lnTo>
                <a:lnTo>
                  <a:pt x="155448" y="261874"/>
                </a:lnTo>
                <a:lnTo>
                  <a:pt x="0" y="161798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52" y="828801"/>
            <a:ext cx="681863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60"/>
              </a:lnSpc>
              <a:spcBef>
                <a:spcPts val="105"/>
              </a:spcBef>
            </a:pPr>
            <a:r>
              <a:rPr dirty="0"/>
              <a:t>Estrategia </a:t>
            </a:r>
            <a:r>
              <a:rPr spc="-5" dirty="0"/>
              <a:t>del océano</a:t>
            </a:r>
            <a:r>
              <a:rPr spc="-15" dirty="0"/>
              <a:t> </a:t>
            </a:r>
            <a:r>
              <a:rPr dirty="0"/>
              <a:t>azul</a:t>
            </a:r>
          </a:p>
          <a:p>
            <a:pPr marL="12700">
              <a:lnSpc>
                <a:spcPts val="2880"/>
              </a:lnSpc>
            </a:pPr>
            <a:r>
              <a:rPr sz="2400" dirty="0">
                <a:solidFill>
                  <a:srgbClr val="FF0000"/>
                </a:solidFill>
              </a:rPr>
              <a:t>Creación de </a:t>
            </a:r>
            <a:r>
              <a:rPr sz="2400" dirty="0"/>
              <a:t>océanos azules</a:t>
            </a:r>
            <a:r>
              <a:rPr sz="2400" dirty="0">
                <a:solidFill>
                  <a:srgbClr val="FF0000"/>
                </a:solidFill>
              </a:rPr>
              <a:t>: </a:t>
            </a:r>
            <a:r>
              <a:rPr sz="2400" spc="-10" dirty="0">
                <a:solidFill>
                  <a:srgbClr val="FF0000"/>
                </a:solidFill>
              </a:rPr>
              <a:t>Nuevos</a:t>
            </a:r>
            <a:r>
              <a:rPr sz="2400" spc="-8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negocios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11708" y="2199132"/>
            <a:ext cx="6181725" cy="4066540"/>
          </a:xfrm>
          <a:custGeom>
            <a:avLst/>
            <a:gdLst/>
            <a:ahLst/>
            <a:cxnLst/>
            <a:rect l="l" t="t" r="r" b="b"/>
            <a:pathLst>
              <a:path w="6181725" h="4066540">
                <a:moveTo>
                  <a:pt x="5503671" y="0"/>
                </a:moveTo>
                <a:lnTo>
                  <a:pt x="677672" y="0"/>
                </a:lnTo>
                <a:lnTo>
                  <a:pt x="629275" y="1701"/>
                </a:lnTo>
                <a:lnTo>
                  <a:pt x="581797" y="6729"/>
                </a:lnTo>
                <a:lnTo>
                  <a:pt x="535351" y="14969"/>
                </a:lnTo>
                <a:lnTo>
                  <a:pt x="490054" y="26306"/>
                </a:lnTo>
                <a:lnTo>
                  <a:pt x="446019" y="40626"/>
                </a:lnTo>
                <a:lnTo>
                  <a:pt x="403361" y="57814"/>
                </a:lnTo>
                <a:lnTo>
                  <a:pt x="362196" y="77755"/>
                </a:lnTo>
                <a:lnTo>
                  <a:pt x="322636" y="100334"/>
                </a:lnTo>
                <a:lnTo>
                  <a:pt x="284798" y="125437"/>
                </a:lnTo>
                <a:lnTo>
                  <a:pt x="248795" y="152950"/>
                </a:lnTo>
                <a:lnTo>
                  <a:pt x="214743" y="182757"/>
                </a:lnTo>
                <a:lnTo>
                  <a:pt x="182757" y="214743"/>
                </a:lnTo>
                <a:lnTo>
                  <a:pt x="152950" y="248795"/>
                </a:lnTo>
                <a:lnTo>
                  <a:pt x="125437" y="284798"/>
                </a:lnTo>
                <a:lnTo>
                  <a:pt x="100334" y="322636"/>
                </a:lnTo>
                <a:lnTo>
                  <a:pt x="77755" y="362196"/>
                </a:lnTo>
                <a:lnTo>
                  <a:pt x="57814" y="403361"/>
                </a:lnTo>
                <a:lnTo>
                  <a:pt x="40626" y="446019"/>
                </a:lnTo>
                <a:lnTo>
                  <a:pt x="26306" y="490054"/>
                </a:lnTo>
                <a:lnTo>
                  <a:pt x="14969" y="535351"/>
                </a:lnTo>
                <a:lnTo>
                  <a:pt x="6729" y="581797"/>
                </a:lnTo>
                <a:lnTo>
                  <a:pt x="1701" y="629275"/>
                </a:lnTo>
                <a:lnTo>
                  <a:pt x="0" y="677671"/>
                </a:lnTo>
                <a:lnTo>
                  <a:pt x="0" y="3388359"/>
                </a:lnTo>
                <a:lnTo>
                  <a:pt x="1701" y="3436756"/>
                </a:lnTo>
                <a:lnTo>
                  <a:pt x="6729" y="3484234"/>
                </a:lnTo>
                <a:lnTo>
                  <a:pt x="14969" y="3530680"/>
                </a:lnTo>
                <a:lnTo>
                  <a:pt x="26306" y="3575977"/>
                </a:lnTo>
                <a:lnTo>
                  <a:pt x="40626" y="3620012"/>
                </a:lnTo>
                <a:lnTo>
                  <a:pt x="57814" y="3662670"/>
                </a:lnTo>
                <a:lnTo>
                  <a:pt x="77755" y="3703835"/>
                </a:lnTo>
                <a:lnTo>
                  <a:pt x="100334" y="3743395"/>
                </a:lnTo>
                <a:lnTo>
                  <a:pt x="125437" y="3781233"/>
                </a:lnTo>
                <a:lnTo>
                  <a:pt x="152950" y="3817236"/>
                </a:lnTo>
                <a:lnTo>
                  <a:pt x="182757" y="3851288"/>
                </a:lnTo>
                <a:lnTo>
                  <a:pt x="214743" y="3883274"/>
                </a:lnTo>
                <a:lnTo>
                  <a:pt x="248795" y="3913081"/>
                </a:lnTo>
                <a:lnTo>
                  <a:pt x="284798" y="3940594"/>
                </a:lnTo>
                <a:lnTo>
                  <a:pt x="322636" y="3965697"/>
                </a:lnTo>
                <a:lnTo>
                  <a:pt x="362196" y="3988276"/>
                </a:lnTo>
                <a:lnTo>
                  <a:pt x="403361" y="4008217"/>
                </a:lnTo>
                <a:lnTo>
                  <a:pt x="446019" y="4025405"/>
                </a:lnTo>
                <a:lnTo>
                  <a:pt x="490054" y="4039725"/>
                </a:lnTo>
                <a:lnTo>
                  <a:pt x="535351" y="4051062"/>
                </a:lnTo>
                <a:lnTo>
                  <a:pt x="581797" y="4059302"/>
                </a:lnTo>
                <a:lnTo>
                  <a:pt x="629275" y="4064330"/>
                </a:lnTo>
                <a:lnTo>
                  <a:pt x="677672" y="4066031"/>
                </a:lnTo>
                <a:lnTo>
                  <a:pt x="5503671" y="4066031"/>
                </a:lnTo>
                <a:lnTo>
                  <a:pt x="5552068" y="4064330"/>
                </a:lnTo>
                <a:lnTo>
                  <a:pt x="5599546" y="4059302"/>
                </a:lnTo>
                <a:lnTo>
                  <a:pt x="5645992" y="4051062"/>
                </a:lnTo>
                <a:lnTo>
                  <a:pt x="5691289" y="4039725"/>
                </a:lnTo>
                <a:lnTo>
                  <a:pt x="5735324" y="4025405"/>
                </a:lnTo>
                <a:lnTo>
                  <a:pt x="5777982" y="4008217"/>
                </a:lnTo>
                <a:lnTo>
                  <a:pt x="5819147" y="3988276"/>
                </a:lnTo>
                <a:lnTo>
                  <a:pt x="5858707" y="3965697"/>
                </a:lnTo>
                <a:lnTo>
                  <a:pt x="5896545" y="3940594"/>
                </a:lnTo>
                <a:lnTo>
                  <a:pt x="5932548" y="3913081"/>
                </a:lnTo>
                <a:lnTo>
                  <a:pt x="5966600" y="3883274"/>
                </a:lnTo>
                <a:lnTo>
                  <a:pt x="5998586" y="3851288"/>
                </a:lnTo>
                <a:lnTo>
                  <a:pt x="6028393" y="3817236"/>
                </a:lnTo>
                <a:lnTo>
                  <a:pt x="6055906" y="3781233"/>
                </a:lnTo>
                <a:lnTo>
                  <a:pt x="6081009" y="3743395"/>
                </a:lnTo>
                <a:lnTo>
                  <a:pt x="6103588" y="3703835"/>
                </a:lnTo>
                <a:lnTo>
                  <a:pt x="6123529" y="3662670"/>
                </a:lnTo>
                <a:lnTo>
                  <a:pt x="6140717" y="3620012"/>
                </a:lnTo>
                <a:lnTo>
                  <a:pt x="6155037" y="3575977"/>
                </a:lnTo>
                <a:lnTo>
                  <a:pt x="6166374" y="3530680"/>
                </a:lnTo>
                <a:lnTo>
                  <a:pt x="6174614" y="3484234"/>
                </a:lnTo>
                <a:lnTo>
                  <a:pt x="6179642" y="3436756"/>
                </a:lnTo>
                <a:lnTo>
                  <a:pt x="6181344" y="3388359"/>
                </a:lnTo>
                <a:lnTo>
                  <a:pt x="6181344" y="677671"/>
                </a:lnTo>
                <a:lnTo>
                  <a:pt x="6179642" y="629275"/>
                </a:lnTo>
                <a:lnTo>
                  <a:pt x="6174614" y="581797"/>
                </a:lnTo>
                <a:lnTo>
                  <a:pt x="6166374" y="535351"/>
                </a:lnTo>
                <a:lnTo>
                  <a:pt x="6155037" y="490054"/>
                </a:lnTo>
                <a:lnTo>
                  <a:pt x="6140717" y="446019"/>
                </a:lnTo>
                <a:lnTo>
                  <a:pt x="6123529" y="403361"/>
                </a:lnTo>
                <a:lnTo>
                  <a:pt x="6103588" y="362196"/>
                </a:lnTo>
                <a:lnTo>
                  <a:pt x="6081009" y="322636"/>
                </a:lnTo>
                <a:lnTo>
                  <a:pt x="6055906" y="284798"/>
                </a:lnTo>
                <a:lnTo>
                  <a:pt x="6028393" y="248795"/>
                </a:lnTo>
                <a:lnTo>
                  <a:pt x="5998586" y="214743"/>
                </a:lnTo>
                <a:lnTo>
                  <a:pt x="5966600" y="182757"/>
                </a:lnTo>
                <a:lnTo>
                  <a:pt x="5932548" y="152950"/>
                </a:lnTo>
                <a:lnTo>
                  <a:pt x="5896545" y="125437"/>
                </a:lnTo>
                <a:lnTo>
                  <a:pt x="5858707" y="100334"/>
                </a:lnTo>
                <a:lnTo>
                  <a:pt x="5819147" y="77755"/>
                </a:lnTo>
                <a:lnTo>
                  <a:pt x="5777982" y="57814"/>
                </a:lnTo>
                <a:lnTo>
                  <a:pt x="5735324" y="40626"/>
                </a:lnTo>
                <a:lnTo>
                  <a:pt x="5691289" y="26306"/>
                </a:lnTo>
                <a:lnTo>
                  <a:pt x="5645992" y="14969"/>
                </a:lnTo>
                <a:lnTo>
                  <a:pt x="5599546" y="6729"/>
                </a:lnTo>
                <a:lnTo>
                  <a:pt x="5552068" y="1701"/>
                </a:lnTo>
                <a:lnTo>
                  <a:pt x="550367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1708" y="2199132"/>
            <a:ext cx="6181725" cy="4066540"/>
          </a:xfrm>
          <a:custGeom>
            <a:avLst/>
            <a:gdLst/>
            <a:ahLst/>
            <a:cxnLst/>
            <a:rect l="l" t="t" r="r" b="b"/>
            <a:pathLst>
              <a:path w="6181725" h="4066540">
                <a:moveTo>
                  <a:pt x="0" y="677671"/>
                </a:moveTo>
                <a:lnTo>
                  <a:pt x="1701" y="629275"/>
                </a:lnTo>
                <a:lnTo>
                  <a:pt x="6729" y="581797"/>
                </a:lnTo>
                <a:lnTo>
                  <a:pt x="14969" y="535351"/>
                </a:lnTo>
                <a:lnTo>
                  <a:pt x="26306" y="490054"/>
                </a:lnTo>
                <a:lnTo>
                  <a:pt x="40626" y="446019"/>
                </a:lnTo>
                <a:lnTo>
                  <a:pt x="57814" y="403361"/>
                </a:lnTo>
                <a:lnTo>
                  <a:pt x="77755" y="362196"/>
                </a:lnTo>
                <a:lnTo>
                  <a:pt x="100334" y="322636"/>
                </a:lnTo>
                <a:lnTo>
                  <a:pt x="125437" y="284798"/>
                </a:lnTo>
                <a:lnTo>
                  <a:pt x="152950" y="248795"/>
                </a:lnTo>
                <a:lnTo>
                  <a:pt x="182757" y="214743"/>
                </a:lnTo>
                <a:lnTo>
                  <a:pt x="214743" y="182757"/>
                </a:lnTo>
                <a:lnTo>
                  <a:pt x="248795" y="152950"/>
                </a:lnTo>
                <a:lnTo>
                  <a:pt x="284798" y="125437"/>
                </a:lnTo>
                <a:lnTo>
                  <a:pt x="322636" y="100334"/>
                </a:lnTo>
                <a:lnTo>
                  <a:pt x="362196" y="77755"/>
                </a:lnTo>
                <a:lnTo>
                  <a:pt x="403361" y="57814"/>
                </a:lnTo>
                <a:lnTo>
                  <a:pt x="446019" y="40626"/>
                </a:lnTo>
                <a:lnTo>
                  <a:pt x="490054" y="26306"/>
                </a:lnTo>
                <a:lnTo>
                  <a:pt x="535351" y="14969"/>
                </a:lnTo>
                <a:lnTo>
                  <a:pt x="581797" y="6729"/>
                </a:lnTo>
                <a:lnTo>
                  <a:pt x="629275" y="1701"/>
                </a:lnTo>
                <a:lnTo>
                  <a:pt x="677672" y="0"/>
                </a:lnTo>
                <a:lnTo>
                  <a:pt x="5503671" y="0"/>
                </a:lnTo>
                <a:lnTo>
                  <a:pt x="5552068" y="1701"/>
                </a:lnTo>
                <a:lnTo>
                  <a:pt x="5599546" y="6729"/>
                </a:lnTo>
                <a:lnTo>
                  <a:pt x="5645992" y="14969"/>
                </a:lnTo>
                <a:lnTo>
                  <a:pt x="5691289" y="26306"/>
                </a:lnTo>
                <a:lnTo>
                  <a:pt x="5735324" y="40626"/>
                </a:lnTo>
                <a:lnTo>
                  <a:pt x="5777982" y="57814"/>
                </a:lnTo>
                <a:lnTo>
                  <a:pt x="5819147" y="77755"/>
                </a:lnTo>
                <a:lnTo>
                  <a:pt x="5858707" y="100334"/>
                </a:lnTo>
                <a:lnTo>
                  <a:pt x="5896545" y="125437"/>
                </a:lnTo>
                <a:lnTo>
                  <a:pt x="5932548" y="152950"/>
                </a:lnTo>
                <a:lnTo>
                  <a:pt x="5966600" y="182757"/>
                </a:lnTo>
                <a:lnTo>
                  <a:pt x="5998586" y="214743"/>
                </a:lnTo>
                <a:lnTo>
                  <a:pt x="6028393" y="248795"/>
                </a:lnTo>
                <a:lnTo>
                  <a:pt x="6055906" y="284798"/>
                </a:lnTo>
                <a:lnTo>
                  <a:pt x="6081009" y="322636"/>
                </a:lnTo>
                <a:lnTo>
                  <a:pt x="6103588" y="362196"/>
                </a:lnTo>
                <a:lnTo>
                  <a:pt x="6123529" y="403361"/>
                </a:lnTo>
                <a:lnTo>
                  <a:pt x="6140717" y="446019"/>
                </a:lnTo>
                <a:lnTo>
                  <a:pt x="6155037" y="490054"/>
                </a:lnTo>
                <a:lnTo>
                  <a:pt x="6166374" y="535351"/>
                </a:lnTo>
                <a:lnTo>
                  <a:pt x="6174614" y="581797"/>
                </a:lnTo>
                <a:lnTo>
                  <a:pt x="6179642" y="629275"/>
                </a:lnTo>
                <a:lnTo>
                  <a:pt x="6181344" y="677671"/>
                </a:lnTo>
                <a:lnTo>
                  <a:pt x="6181344" y="3388359"/>
                </a:lnTo>
                <a:lnTo>
                  <a:pt x="6179642" y="3436756"/>
                </a:lnTo>
                <a:lnTo>
                  <a:pt x="6174614" y="3484234"/>
                </a:lnTo>
                <a:lnTo>
                  <a:pt x="6166374" y="3530680"/>
                </a:lnTo>
                <a:lnTo>
                  <a:pt x="6155037" y="3575977"/>
                </a:lnTo>
                <a:lnTo>
                  <a:pt x="6140717" y="3620012"/>
                </a:lnTo>
                <a:lnTo>
                  <a:pt x="6123529" y="3662670"/>
                </a:lnTo>
                <a:lnTo>
                  <a:pt x="6103588" y="3703835"/>
                </a:lnTo>
                <a:lnTo>
                  <a:pt x="6081009" y="3743395"/>
                </a:lnTo>
                <a:lnTo>
                  <a:pt x="6055906" y="3781233"/>
                </a:lnTo>
                <a:lnTo>
                  <a:pt x="6028393" y="3817236"/>
                </a:lnTo>
                <a:lnTo>
                  <a:pt x="5998586" y="3851288"/>
                </a:lnTo>
                <a:lnTo>
                  <a:pt x="5966600" y="3883274"/>
                </a:lnTo>
                <a:lnTo>
                  <a:pt x="5932548" y="3913081"/>
                </a:lnTo>
                <a:lnTo>
                  <a:pt x="5896545" y="3940594"/>
                </a:lnTo>
                <a:lnTo>
                  <a:pt x="5858707" y="3965697"/>
                </a:lnTo>
                <a:lnTo>
                  <a:pt x="5819147" y="3988276"/>
                </a:lnTo>
                <a:lnTo>
                  <a:pt x="5777982" y="4008217"/>
                </a:lnTo>
                <a:lnTo>
                  <a:pt x="5735324" y="4025405"/>
                </a:lnTo>
                <a:lnTo>
                  <a:pt x="5691289" y="4039725"/>
                </a:lnTo>
                <a:lnTo>
                  <a:pt x="5645992" y="4051062"/>
                </a:lnTo>
                <a:lnTo>
                  <a:pt x="5599546" y="4059302"/>
                </a:lnTo>
                <a:lnTo>
                  <a:pt x="5552068" y="4064330"/>
                </a:lnTo>
                <a:lnTo>
                  <a:pt x="5503671" y="4066031"/>
                </a:lnTo>
                <a:lnTo>
                  <a:pt x="677672" y="4066031"/>
                </a:lnTo>
                <a:lnTo>
                  <a:pt x="629275" y="4064330"/>
                </a:lnTo>
                <a:lnTo>
                  <a:pt x="581797" y="4059302"/>
                </a:lnTo>
                <a:lnTo>
                  <a:pt x="535351" y="4051062"/>
                </a:lnTo>
                <a:lnTo>
                  <a:pt x="490054" y="4039725"/>
                </a:lnTo>
                <a:lnTo>
                  <a:pt x="446019" y="4025405"/>
                </a:lnTo>
                <a:lnTo>
                  <a:pt x="403361" y="4008217"/>
                </a:lnTo>
                <a:lnTo>
                  <a:pt x="362196" y="3988276"/>
                </a:lnTo>
                <a:lnTo>
                  <a:pt x="322636" y="3965697"/>
                </a:lnTo>
                <a:lnTo>
                  <a:pt x="284798" y="3940594"/>
                </a:lnTo>
                <a:lnTo>
                  <a:pt x="248795" y="3913081"/>
                </a:lnTo>
                <a:lnTo>
                  <a:pt x="214743" y="3883274"/>
                </a:lnTo>
                <a:lnTo>
                  <a:pt x="182757" y="3851288"/>
                </a:lnTo>
                <a:lnTo>
                  <a:pt x="152950" y="3817236"/>
                </a:lnTo>
                <a:lnTo>
                  <a:pt x="125437" y="3781233"/>
                </a:lnTo>
                <a:lnTo>
                  <a:pt x="100334" y="3743395"/>
                </a:lnTo>
                <a:lnTo>
                  <a:pt x="77755" y="3703835"/>
                </a:lnTo>
                <a:lnTo>
                  <a:pt x="57814" y="3662670"/>
                </a:lnTo>
                <a:lnTo>
                  <a:pt x="40626" y="3620012"/>
                </a:lnTo>
                <a:lnTo>
                  <a:pt x="26306" y="3575977"/>
                </a:lnTo>
                <a:lnTo>
                  <a:pt x="14969" y="3530680"/>
                </a:lnTo>
                <a:lnTo>
                  <a:pt x="6729" y="3484234"/>
                </a:lnTo>
                <a:lnTo>
                  <a:pt x="1701" y="3436756"/>
                </a:lnTo>
                <a:lnTo>
                  <a:pt x="0" y="3388359"/>
                </a:lnTo>
                <a:lnTo>
                  <a:pt x="0" y="677671"/>
                </a:lnTo>
                <a:close/>
              </a:path>
            </a:pathLst>
          </a:custGeom>
          <a:ln w="57912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7348" y="2384551"/>
            <a:ext cx="5629910" cy="3683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La estrategia del océano azul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también puede  utilizarse para emprendimientos que parten  de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cero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; si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vemos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por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el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lado de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la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oferta del 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mercado,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una vez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que 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se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logre identificar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el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océano rojo de los competidores directos o  indirectos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se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podrá utilizar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la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matriz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ERIC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que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ayudará a determinar el océano azul, y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por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el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lado de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la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demanda,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es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importante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aplicar el 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mapa de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empatía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que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con la ayuda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de 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técnicas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levantamiento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 información  como encuestas 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y/u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observaciones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ayudarán  a definir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la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demanda no</a:t>
            </a:r>
            <a:r>
              <a:rPr sz="20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existente.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74992" y="2737104"/>
            <a:ext cx="4726333" cy="2843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52" y="828801"/>
            <a:ext cx="449834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60"/>
              </a:lnSpc>
              <a:spcBef>
                <a:spcPts val="105"/>
              </a:spcBef>
            </a:pPr>
            <a:r>
              <a:rPr dirty="0"/>
              <a:t>Estrategia </a:t>
            </a:r>
            <a:r>
              <a:rPr spc="-5" dirty="0"/>
              <a:t>del océano</a:t>
            </a:r>
            <a:r>
              <a:rPr spc="-35" dirty="0"/>
              <a:t> </a:t>
            </a:r>
            <a:r>
              <a:rPr dirty="0"/>
              <a:t>azul</a:t>
            </a:r>
          </a:p>
          <a:p>
            <a:pPr marL="12700">
              <a:lnSpc>
                <a:spcPts val="2880"/>
              </a:lnSpc>
            </a:pPr>
            <a:r>
              <a:rPr sz="2400" dirty="0">
                <a:solidFill>
                  <a:srgbClr val="FF0000"/>
                </a:solidFill>
              </a:rPr>
              <a:t>Creación de </a:t>
            </a:r>
            <a:r>
              <a:rPr sz="2400" dirty="0"/>
              <a:t>océanos</a:t>
            </a:r>
            <a:r>
              <a:rPr sz="2400" spc="-90" dirty="0"/>
              <a:t> </a:t>
            </a:r>
            <a:r>
              <a:rPr sz="2400" dirty="0"/>
              <a:t>azules</a:t>
            </a:r>
            <a:r>
              <a:rPr sz="2400" dirty="0">
                <a:solidFill>
                  <a:srgbClr val="FF0000"/>
                </a:solidFill>
              </a:rPr>
              <a:t>: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001369" y="2989834"/>
            <a:ext cx="2192020" cy="14801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-4445" algn="ctr">
              <a:lnSpc>
                <a:spcPct val="99200"/>
              </a:lnSpc>
              <a:spcBef>
                <a:spcPts val="12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Mapa 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  empatía: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ponte 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en los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zapatos 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de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tus</a:t>
            </a:r>
            <a:r>
              <a:rPr sz="2400" b="1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clientes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09704" y="1773934"/>
            <a:ext cx="6893021" cy="4974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4498340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55" dirty="0"/>
              <a:t> </a:t>
            </a:r>
            <a:r>
              <a:rPr spc="5" dirty="0"/>
              <a:t>azul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Creación de </a:t>
            </a:r>
            <a:r>
              <a:rPr sz="2400" dirty="0"/>
              <a:t>océanos</a:t>
            </a:r>
            <a:r>
              <a:rPr sz="2400" spc="-90" dirty="0"/>
              <a:t> </a:t>
            </a:r>
            <a:r>
              <a:rPr sz="2400" dirty="0"/>
              <a:t>azules</a:t>
            </a:r>
            <a:r>
              <a:rPr sz="2400" dirty="0">
                <a:solidFill>
                  <a:srgbClr val="FF0000"/>
                </a:solidFill>
              </a:rPr>
              <a:t>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61950" y="2768600"/>
            <a:ext cx="2783840" cy="3073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Ejercicio Práctico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– 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Crear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la matriz de las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4 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Acciones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para  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Proyectar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la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Estrategia 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del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Océano 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Azul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su  proyecto empresarial 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con el fin de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crear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un  nuevo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mercado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y 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diferenciarse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de la  competencia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5724" y="2637053"/>
            <a:ext cx="2045335" cy="240665"/>
          </a:xfrm>
          <a:custGeom>
            <a:avLst/>
            <a:gdLst/>
            <a:ahLst/>
            <a:cxnLst/>
            <a:rect l="l" t="t" r="r" b="b"/>
            <a:pathLst>
              <a:path w="2045334" h="240664">
                <a:moveTo>
                  <a:pt x="0" y="240107"/>
                </a:moveTo>
                <a:lnTo>
                  <a:pt x="2045169" y="240107"/>
                </a:lnTo>
                <a:lnTo>
                  <a:pt x="2045169" y="0"/>
                </a:lnTo>
                <a:lnTo>
                  <a:pt x="0" y="0"/>
                </a:lnTo>
                <a:lnTo>
                  <a:pt x="0" y="24010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5724" y="3129154"/>
            <a:ext cx="2045335" cy="252095"/>
          </a:xfrm>
          <a:custGeom>
            <a:avLst/>
            <a:gdLst/>
            <a:ahLst/>
            <a:cxnLst/>
            <a:rect l="l" t="t" r="r" b="b"/>
            <a:pathLst>
              <a:path w="2045334" h="252095">
                <a:moveTo>
                  <a:pt x="0" y="251674"/>
                </a:moveTo>
                <a:lnTo>
                  <a:pt x="2045169" y="251674"/>
                </a:lnTo>
                <a:lnTo>
                  <a:pt x="2045169" y="0"/>
                </a:lnTo>
                <a:lnTo>
                  <a:pt x="0" y="0"/>
                </a:lnTo>
                <a:lnTo>
                  <a:pt x="0" y="25167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9829" y="4569050"/>
            <a:ext cx="2592070" cy="264160"/>
          </a:xfrm>
          <a:custGeom>
            <a:avLst/>
            <a:gdLst/>
            <a:ahLst/>
            <a:cxnLst/>
            <a:rect l="l" t="t" r="r" b="b"/>
            <a:pathLst>
              <a:path w="2592070" h="264160">
                <a:moveTo>
                  <a:pt x="0" y="264038"/>
                </a:moveTo>
                <a:lnTo>
                  <a:pt x="2591447" y="264038"/>
                </a:lnTo>
                <a:lnTo>
                  <a:pt x="2591447" y="0"/>
                </a:lnTo>
                <a:lnTo>
                  <a:pt x="0" y="0"/>
                </a:lnTo>
                <a:lnTo>
                  <a:pt x="0" y="2640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5724" y="4569050"/>
            <a:ext cx="2045335" cy="252095"/>
          </a:xfrm>
          <a:custGeom>
            <a:avLst/>
            <a:gdLst/>
            <a:ahLst/>
            <a:cxnLst/>
            <a:rect l="l" t="t" r="r" b="b"/>
            <a:pathLst>
              <a:path w="2045334" h="252095">
                <a:moveTo>
                  <a:pt x="0" y="251674"/>
                </a:moveTo>
                <a:lnTo>
                  <a:pt x="2045169" y="251674"/>
                </a:lnTo>
                <a:lnTo>
                  <a:pt x="2045169" y="0"/>
                </a:lnTo>
                <a:lnTo>
                  <a:pt x="0" y="0"/>
                </a:lnTo>
                <a:lnTo>
                  <a:pt x="0" y="2516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29797" y="4569050"/>
            <a:ext cx="2441575" cy="264160"/>
          </a:xfrm>
          <a:custGeom>
            <a:avLst/>
            <a:gdLst/>
            <a:ahLst/>
            <a:cxnLst/>
            <a:rect l="l" t="t" r="r" b="b"/>
            <a:pathLst>
              <a:path w="2441575" h="264160">
                <a:moveTo>
                  <a:pt x="0" y="264038"/>
                </a:moveTo>
                <a:lnTo>
                  <a:pt x="2441405" y="264038"/>
                </a:lnTo>
                <a:lnTo>
                  <a:pt x="2441405" y="0"/>
                </a:lnTo>
                <a:lnTo>
                  <a:pt x="0" y="0"/>
                </a:lnTo>
                <a:lnTo>
                  <a:pt x="0" y="26403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66917" y="4569050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038"/>
                </a:lnTo>
              </a:path>
            </a:pathLst>
          </a:custGeom>
          <a:ln w="88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66917" y="4820724"/>
            <a:ext cx="0" cy="696595"/>
          </a:xfrm>
          <a:custGeom>
            <a:avLst/>
            <a:gdLst/>
            <a:ahLst/>
            <a:cxnLst/>
            <a:rect l="l" t="t" r="r" b="b"/>
            <a:pathLst>
              <a:path h="696595">
                <a:moveTo>
                  <a:pt x="0" y="0"/>
                </a:moveTo>
                <a:lnTo>
                  <a:pt x="0" y="695993"/>
                </a:lnTo>
              </a:path>
            </a:pathLst>
          </a:custGeom>
          <a:ln w="88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66917" y="550475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73"/>
                </a:lnTo>
              </a:path>
            </a:pathLst>
          </a:custGeom>
          <a:ln w="88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66917" y="574485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73"/>
                </a:lnTo>
              </a:path>
            </a:pathLst>
          </a:custGeom>
          <a:ln w="88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66918" y="5984967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432"/>
                </a:lnTo>
              </a:path>
            </a:pathLst>
          </a:custGeom>
          <a:ln w="88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69793" y="2611989"/>
            <a:ext cx="2012950" cy="1237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485" marR="189230" indent="343535">
              <a:lnSpc>
                <a:spcPct val="112500"/>
              </a:lnSpc>
              <a:spcBef>
                <a:spcPts val="95"/>
              </a:spcBef>
            </a:pPr>
            <a:r>
              <a:rPr sz="1400" b="1" spc="-280" dirty="0">
                <a:latin typeface="Arial"/>
                <a:cs typeface="Arial"/>
              </a:rPr>
              <a:t>OCÉANO </a:t>
            </a:r>
            <a:r>
              <a:rPr sz="1400" b="1" spc="-295" dirty="0">
                <a:latin typeface="Arial"/>
                <a:cs typeface="Arial"/>
              </a:rPr>
              <a:t>AZUL  </a:t>
            </a:r>
            <a:r>
              <a:rPr sz="1400" b="1" spc="-265" dirty="0">
                <a:latin typeface="Arial"/>
                <a:cs typeface="Arial"/>
              </a:rPr>
              <a:t>NUEVA </a:t>
            </a:r>
            <a:r>
              <a:rPr sz="1400" b="1" spc="-270" dirty="0">
                <a:latin typeface="Arial"/>
                <a:cs typeface="Arial"/>
              </a:rPr>
              <a:t>CURVA </a:t>
            </a:r>
            <a:r>
              <a:rPr sz="1400" b="1" spc="-250" dirty="0">
                <a:latin typeface="Arial"/>
                <a:cs typeface="Arial"/>
              </a:rPr>
              <a:t>DE</a:t>
            </a:r>
            <a:r>
              <a:rPr sz="1400" b="1" spc="-245" dirty="0">
                <a:latin typeface="Arial"/>
                <a:cs typeface="Arial"/>
              </a:rPr>
              <a:t> </a:t>
            </a:r>
            <a:r>
              <a:rPr sz="1400" b="1" spc="-295" dirty="0">
                <a:latin typeface="Arial"/>
                <a:cs typeface="Arial"/>
              </a:rPr>
              <a:t>VALOR</a:t>
            </a:r>
            <a:endParaRPr sz="1400">
              <a:latin typeface="Arial"/>
              <a:cs typeface="Arial"/>
            </a:endParaRPr>
          </a:p>
          <a:p>
            <a:pPr marL="12700" marR="5080" indent="114300">
              <a:lnSpc>
                <a:spcPct val="112500"/>
              </a:lnSpc>
              <a:spcBef>
                <a:spcPts val="95"/>
              </a:spcBef>
              <a:tabLst>
                <a:tab pos="796290" algn="l"/>
                <a:tab pos="1034415" algn="l"/>
                <a:tab pos="1449070" algn="l"/>
                <a:tab pos="1837055" algn="l"/>
              </a:tabLst>
            </a:pPr>
            <a:r>
              <a:rPr sz="1400" b="1" spc="-265" dirty="0">
                <a:latin typeface="Arial"/>
                <a:cs typeface="Arial"/>
              </a:rPr>
              <a:t>VALOR: </a:t>
            </a:r>
            <a:r>
              <a:rPr sz="1400" b="1" spc="-185" dirty="0">
                <a:latin typeface="Arial"/>
                <a:cs typeface="Arial"/>
              </a:rPr>
              <a:t>Crear </a:t>
            </a:r>
            <a:r>
              <a:rPr sz="1400" b="1" spc="-200" dirty="0">
                <a:latin typeface="Arial"/>
                <a:cs typeface="Arial"/>
              </a:rPr>
              <a:t>e Incrementar  </a:t>
            </a:r>
            <a:r>
              <a:rPr sz="1400" spc="-185" dirty="0">
                <a:latin typeface="Arial"/>
                <a:cs typeface="Arial"/>
              </a:rPr>
              <a:t>I</a:t>
            </a:r>
            <a:r>
              <a:rPr sz="1400" spc="-225" dirty="0">
                <a:latin typeface="Arial"/>
                <a:cs typeface="Arial"/>
              </a:rPr>
              <a:t>n</a:t>
            </a:r>
            <a:r>
              <a:rPr sz="1400" spc="-150" dirty="0">
                <a:latin typeface="Arial"/>
                <a:cs typeface="Arial"/>
              </a:rPr>
              <a:t>c</a:t>
            </a:r>
            <a:r>
              <a:rPr sz="1400" spc="-120" dirty="0">
                <a:latin typeface="Arial"/>
                <a:cs typeface="Arial"/>
              </a:rPr>
              <a:t>r</a:t>
            </a:r>
            <a:r>
              <a:rPr sz="1400" spc="-225" dirty="0">
                <a:latin typeface="Arial"/>
                <a:cs typeface="Arial"/>
              </a:rPr>
              <a:t>e</a:t>
            </a:r>
            <a:r>
              <a:rPr sz="1400" spc="-270" dirty="0">
                <a:latin typeface="Arial"/>
                <a:cs typeface="Arial"/>
              </a:rPr>
              <a:t>m</a:t>
            </a:r>
            <a:r>
              <a:rPr sz="1400" spc="-225" dirty="0">
                <a:latin typeface="Arial"/>
                <a:cs typeface="Arial"/>
              </a:rPr>
              <a:t>en</a:t>
            </a:r>
            <a:r>
              <a:rPr sz="1400" spc="-114" dirty="0">
                <a:latin typeface="Arial"/>
                <a:cs typeface="Arial"/>
              </a:rPr>
              <a:t>t</a:t>
            </a:r>
            <a:r>
              <a:rPr sz="1400" spc="-20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25" dirty="0">
                <a:latin typeface="Arial"/>
                <a:cs typeface="Arial"/>
              </a:rPr>
              <a:t>e</a:t>
            </a:r>
            <a:r>
              <a:rPr sz="1400" spc="-80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20" dirty="0">
                <a:latin typeface="Arial"/>
                <a:cs typeface="Arial"/>
              </a:rPr>
              <a:t>v</a:t>
            </a:r>
            <a:r>
              <a:rPr sz="1400" spc="-225" dirty="0">
                <a:latin typeface="Arial"/>
                <a:cs typeface="Arial"/>
              </a:rPr>
              <a:t>a</a:t>
            </a:r>
            <a:r>
              <a:rPr sz="1400" spc="-105" dirty="0">
                <a:latin typeface="Arial"/>
                <a:cs typeface="Arial"/>
              </a:rPr>
              <a:t>l</a:t>
            </a:r>
            <a:r>
              <a:rPr sz="1400" spc="-225" dirty="0">
                <a:latin typeface="Arial"/>
                <a:cs typeface="Arial"/>
              </a:rPr>
              <a:t>o</a:t>
            </a:r>
            <a:r>
              <a:rPr sz="1400" spc="-12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25" dirty="0">
                <a:latin typeface="Arial"/>
                <a:cs typeface="Arial"/>
              </a:rPr>
              <a:t>pa</a:t>
            </a:r>
            <a:r>
              <a:rPr sz="1400" spc="-160" dirty="0">
                <a:latin typeface="Arial"/>
                <a:cs typeface="Arial"/>
              </a:rPr>
              <a:t>ra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5" dirty="0">
                <a:latin typeface="Arial"/>
                <a:cs typeface="Arial"/>
              </a:rPr>
              <a:t>l</a:t>
            </a:r>
            <a:r>
              <a:rPr sz="1400" spc="-225" dirty="0">
                <a:latin typeface="Arial"/>
                <a:cs typeface="Arial"/>
              </a:rPr>
              <a:t>o</a:t>
            </a:r>
            <a:r>
              <a:rPr sz="1400" spc="-130" dirty="0">
                <a:latin typeface="Arial"/>
                <a:cs typeface="Arial"/>
              </a:rPr>
              <a:t>s  </a:t>
            </a:r>
            <a:r>
              <a:rPr sz="1400" spc="-170" dirty="0">
                <a:latin typeface="Arial"/>
                <a:cs typeface="Arial"/>
              </a:rPr>
              <a:t>clientes </a:t>
            </a:r>
            <a:r>
              <a:rPr sz="1400" spc="-180" dirty="0">
                <a:latin typeface="Arial"/>
                <a:cs typeface="Arial"/>
              </a:rPr>
              <a:t>y </a:t>
            </a:r>
            <a:r>
              <a:rPr sz="1400" spc="-204" dirty="0">
                <a:latin typeface="Arial"/>
                <a:cs typeface="Arial"/>
              </a:rPr>
              <a:t>genera </a:t>
            </a:r>
            <a:r>
              <a:rPr sz="1400" spc="-220" dirty="0">
                <a:latin typeface="Arial"/>
                <a:cs typeface="Arial"/>
              </a:rPr>
              <a:t>nueva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229" dirty="0">
                <a:latin typeface="Arial"/>
                <a:cs typeface="Arial"/>
              </a:rPr>
              <a:t>demanda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69793" y="3836458"/>
            <a:ext cx="21971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b="1" spc="-315" dirty="0">
                <a:latin typeface="Arial"/>
                <a:cs typeface="Arial"/>
              </a:rPr>
              <a:t>V</a:t>
            </a:r>
            <a:r>
              <a:rPr sz="1400" b="1" spc="-225" dirty="0">
                <a:latin typeface="Arial"/>
                <a:cs typeface="Arial"/>
              </a:rPr>
              <a:t>1</a:t>
            </a:r>
            <a:r>
              <a:rPr sz="1400" b="1" spc="-12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69793" y="4076565"/>
            <a:ext cx="21971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b="1" spc="-315" dirty="0">
                <a:latin typeface="Arial"/>
                <a:cs typeface="Arial"/>
              </a:rPr>
              <a:t>V</a:t>
            </a:r>
            <a:r>
              <a:rPr sz="1400" b="1" spc="-225" dirty="0">
                <a:latin typeface="Arial"/>
                <a:cs typeface="Arial"/>
              </a:rPr>
              <a:t>2</a:t>
            </a:r>
            <a:r>
              <a:rPr sz="1400" b="1" spc="-12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69793" y="4316194"/>
            <a:ext cx="21971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b="1" spc="-315" dirty="0">
                <a:latin typeface="Arial"/>
                <a:cs typeface="Arial"/>
              </a:rPr>
              <a:t>V</a:t>
            </a:r>
            <a:r>
              <a:rPr sz="1400" b="1" spc="-225" dirty="0">
                <a:latin typeface="Arial"/>
                <a:cs typeface="Arial"/>
              </a:rPr>
              <a:t>3</a:t>
            </a:r>
            <a:r>
              <a:rPr sz="1400" b="1" spc="-12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95687" y="4568315"/>
            <a:ext cx="64960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b="1" spc="-240" dirty="0">
                <a:latin typeface="Arial"/>
                <a:cs typeface="Arial"/>
              </a:rPr>
              <a:t>E</a:t>
            </a:r>
            <a:r>
              <a:rPr sz="1400" b="1" spc="-235" dirty="0">
                <a:latin typeface="Arial"/>
                <a:cs typeface="Arial"/>
              </a:rPr>
              <a:t>L</a:t>
            </a:r>
            <a:r>
              <a:rPr sz="1400" b="1" spc="-114" dirty="0">
                <a:latin typeface="Arial"/>
                <a:cs typeface="Arial"/>
              </a:rPr>
              <a:t>I</a:t>
            </a:r>
            <a:r>
              <a:rPr sz="1400" b="1" spc="-270" dirty="0">
                <a:latin typeface="Arial"/>
                <a:cs typeface="Arial"/>
              </a:rPr>
              <a:t>M</a:t>
            </a:r>
            <a:r>
              <a:rPr sz="1400" b="1" spc="-114" dirty="0">
                <a:latin typeface="Arial"/>
                <a:cs typeface="Arial"/>
              </a:rPr>
              <a:t>I</a:t>
            </a:r>
            <a:r>
              <a:rPr sz="1400" b="1" spc="-254" dirty="0">
                <a:latin typeface="Arial"/>
                <a:cs typeface="Arial"/>
              </a:rPr>
              <a:t>N</a:t>
            </a:r>
            <a:r>
              <a:rPr sz="1400" b="1" spc="-390" dirty="0">
                <a:latin typeface="Arial"/>
                <a:cs typeface="Arial"/>
              </a:rPr>
              <a:t>A</a:t>
            </a:r>
            <a:r>
              <a:rPr sz="1400" b="1" spc="-260" dirty="0"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54703" y="4568315"/>
            <a:ext cx="165417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b="1" spc="-229" dirty="0">
                <a:latin typeface="Arial"/>
                <a:cs typeface="Arial"/>
              </a:rPr>
              <a:t>IDEAS: </a:t>
            </a:r>
            <a:r>
              <a:rPr sz="1400" b="1" spc="-195" dirty="0">
                <a:latin typeface="Arial"/>
                <a:cs typeface="Arial"/>
              </a:rPr>
              <a:t>Reducir </a:t>
            </a:r>
            <a:r>
              <a:rPr sz="1400" b="1" spc="-200" dirty="0">
                <a:latin typeface="Arial"/>
                <a:cs typeface="Arial"/>
              </a:rPr>
              <a:t>y</a:t>
            </a:r>
            <a:r>
              <a:rPr sz="1400" b="1" spc="-325" dirty="0">
                <a:latin typeface="Arial"/>
                <a:cs typeface="Arial"/>
              </a:rPr>
              <a:t> </a:t>
            </a:r>
            <a:r>
              <a:rPr sz="1400" b="1" spc="-190" dirty="0">
                <a:latin typeface="Arial"/>
                <a:cs typeface="Arial"/>
              </a:rPr>
              <a:t>Eliminar: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48638" y="4568315"/>
            <a:ext cx="1001394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b="1" spc="-114" dirty="0">
                <a:latin typeface="Arial"/>
                <a:cs typeface="Arial"/>
              </a:rPr>
              <a:t>I</a:t>
            </a:r>
            <a:r>
              <a:rPr sz="1400" b="1" spc="-254" dirty="0">
                <a:latin typeface="Arial"/>
                <a:cs typeface="Arial"/>
              </a:rPr>
              <a:t>NCR</a:t>
            </a:r>
            <a:r>
              <a:rPr sz="1400" b="1" spc="-240" dirty="0">
                <a:latin typeface="Arial"/>
                <a:cs typeface="Arial"/>
              </a:rPr>
              <a:t>E</a:t>
            </a:r>
            <a:r>
              <a:rPr sz="1400" b="1" spc="-270" dirty="0">
                <a:latin typeface="Arial"/>
                <a:cs typeface="Arial"/>
              </a:rPr>
              <a:t>M</a:t>
            </a:r>
            <a:r>
              <a:rPr sz="1400" b="1" spc="-240" dirty="0">
                <a:latin typeface="Arial"/>
                <a:cs typeface="Arial"/>
              </a:rPr>
              <a:t>E</a:t>
            </a:r>
            <a:r>
              <a:rPr sz="1400" b="1" spc="-254" dirty="0">
                <a:latin typeface="Arial"/>
                <a:cs typeface="Arial"/>
              </a:rPr>
              <a:t>N</a:t>
            </a:r>
            <a:r>
              <a:rPr sz="1400" b="1" spc="-165" dirty="0">
                <a:latin typeface="Arial"/>
                <a:cs typeface="Arial"/>
              </a:rPr>
              <a:t>T</a:t>
            </a:r>
            <a:r>
              <a:rPr sz="1400" b="1" spc="-390" dirty="0">
                <a:latin typeface="Arial"/>
                <a:cs typeface="Arial"/>
              </a:rPr>
              <a:t>A</a:t>
            </a:r>
            <a:r>
              <a:rPr sz="1400" b="1" spc="-260" dirty="0"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34739" y="4916591"/>
            <a:ext cx="2569845" cy="48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400" spc="-204" dirty="0">
                <a:latin typeface="Arial"/>
                <a:cs typeface="Arial"/>
              </a:rPr>
              <a:t>Cuales </a:t>
            </a:r>
            <a:r>
              <a:rPr sz="1400" spc="-185" dirty="0">
                <a:latin typeface="Arial"/>
                <a:cs typeface="Arial"/>
              </a:rPr>
              <a:t>variables </a:t>
            </a:r>
            <a:r>
              <a:rPr sz="1400" spc="-220" dirty="0">
                <a:latin typeface="Arial"/>
                <a:cs typeface="Arial"/>
              </a:rPr>
              <a:t>que </a:t>
            </a:r>
            <a:r>
              <a:rPr sz="1400" spc="-155" dirty="0">
                <a:latin typeface="Arial"/>
                <a:cs typeface="Arial"/>
              </a:rPr>
              <a:t>la </a:t>
            </a:r>
            <a:r>
              <a:rPr sz="1400" spc="-165" dirty="0">
                <a:latin typeface="Arial"/>
                <a:cs typeface="Arial"/>
              </a:rPr>
              <a:t>industria </a:t>
            </a:r>
            <a:r>
              <a:rPr sz="1400" spc="-215" dirty="0">
                <a:latin typeface="Arial"/>
                <a:cs typeface="Arial"/>
              </a:rPr>
              <a:t>da </a:t>
            </a:r>
            <a:r>
              <a:rPr sz="1400" spc="-200" dirty="0">
                <a:latin typeface="Arial"/>
                <a:cs typeface="Arial"/>
              </a:rPr>
              <a:t>por  sentadas </a:t>
            </a:r>
            <a:r>
              <a:rPr sz="1400" spc="-175" dirty="0">
                <a:latin typeface="Arial"/>
                <a:cs typeface="Arial"/>
              </a:rPr>
              <a:t>se </a:t>
            </a:r>
            <a:r>
              <a:rPr sz="1400" spc="-220" dirty="0">
                <a:latin typeface="Arial"/>
                <a:cs typeface="Arial"/>
              </a:rPr>
              <a:t>deben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eliminar.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69793" y="4916591"/>
            <a:ext cx="2019300" cy="48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400" spc="-210" dirty="0">
                <a:latin typeface="Arial"/>
                <a:cs typeface="Arial"/>
              </a:rPr>
              <a:t>Ideas </a:t>
            </a:r>
            <a:r>
              <a:rPr sz="1400" spc="-195" dirty="0">
                <a:latin typeface="Arial"/>
                <a:cs typeface="Arial"/>
              </a:rPr>
              <a:t>para </a:t>
            </a:r>
            <a:r>
              <a:rPr sz="1400" spc="-180" dirty="0">
                <a:latin typeface="Arial"/>
                <a:cs typeface="Arial"/>
              </a:rPr>
              <a:t>disminuír </a:t>
            </a:r>
            <a:r>
              <a:rPr sz="1400" spc="-155" dirty="0">
                <a:latin typeface="Arial"/>
                <a:cs typeface="Arial"/>
              </a:rPr>
              <a:t>la </a:t>
            </a:r>
            <a:r>
              <a:rPr sz="1400" spc="-165" dirty="0">
                <a:latin typeface="Arial"/>
                <a:cs typeface="Arial"/>
              </a:rPr>
              <a:t>esctructura  </a:t>
            </a:r>
            <a:r>
              <a:rPr sz="1400" spc="-215" dirty="0">
                <a:latin typeface="Arial"/>
                <a:cs typeface="Arial"/>
              </a:rPr>
              <a:t>de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175" dirty="0">
                <a:latin typeface="Arial"/>
                <a:cs typeface="Arial"/>
              </a:rPr>
              <a:t>costos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43512" y="4808503"/>
            <a:ext cx="2414270" cy="48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400" spc="-204" dirty="0">
                <a:latin typeface="Arial"/>
                <a:cs typeface="Arial"/>
              </a:rPr>
              <a:t>Cuales </a:t>
            </a:r>
            <a:r>
              <a:rPr sz="1400" spc="-185" dirty="0">
                <a:latin typeface="Arial"/>
                <a:cs typeface="Arial"/>
              </a:rPr>
              <a:t>variables </a:t>
            </a:r>
            <a:r>
              <a:rPr sz="1400" spc="-175" dirty="0">
                <a:latin typeface="Arial"/>
                <a:cs typeface="Arial"/>
              </a:rPr>
              <a:t>se </a:t>
            </a:r>
            <a:r>
              <a:rPr sz="1400" spc="-220" dirty="0">
                <a:latin typeface="Arial"/>
                <a:cs typeface="Arial"/>
              </a:rPr>
              <a:t>deben </a:t>
            </a:r>
            <a:r>
              <a:rPr sz="1400" spc="-185" dirty="0">
                <a:latin typeface="Arial"/>
                <a:cs typeface="Arial"/>
              </a:rPr>
              <a:t>incrementar  </a:t>
            </a:r>
            <a:r>
              <a:rPr sz="1400" spc="-225" dirty="0">
                <a:latin typeface="Arial"/>
                <a:cs typeface="Arial"/>
              </a:rPr>
              <a:t>muy </a:t>
            </a:r>
            <a:r>
              <a:rPr sz="1400" spc="-190" dirty="0">
                <a:latin typeface="Arial"/>
                <a:cs typeface="Arial"/>
              </a:rPr>
              <a:t>por </a:t>
            </a:r>
            <a:r>
              <a:rPr sz="1400" spc="-195" dirty="0">
                <a:latin typeface="Arial"/>
                <a:cs typeface="Arial"/>
              </a:rPr>
              <a:t>encima </a:t>
            </a:r>
            <a:r>
              <a:rPr sz="1400" spc="-215" dirty="0">
                <a:latin typeface="Arial"/>
                <a:cs typeface="Arial"/>
              </a:rPr>
              <a:t>de </a:t>
            </a:r>
            <a:r>
              <a:rPr sz="1400" spc="-155" dirty="0">
                <a:latin typeface="Arial"/>
                <a:cs typeface="Arial"/>
              </a:rPr>
              <a:t>la </a:t>
            </a:r>
            <a:r>
              <a:rPr sz="1400" spc="-210" dirty="0">
                <a:latin typeface="Arial"/>
                <a:cs typeface="Arial"/>
              </a:rPr>
              <a:t>norma </a:t>
            </a:r>
            <a:r>
              <a:rPr sz="1400" spc="-215" dirty="0">
                <a:latin typeface="Arial"/>
                <a:cs typeface="Arial"/>
              </a:rPr>
              <a:t>de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64882" y="2625087"/>
            <a:ext cx="2036445" cy="24130"/>
          </a:xfrm>
          <a:custGeom>
            <a:avLst/>
            <a:gdLst/>
            <a:ahLst/>
            <a:cxnLst/>
            <a:rect l="l" t="t" r="r" b="b"/>
            <a:pathLst>
              <a:path w="2036445" h="24130">
                <a:moveTo>
                  <a:pt x="0" y="23930"/>
                </a:moveTo>
                <a:lnTo>
                  <a:pt x="2036011" y="23930"/>
                </a:lnTo>
                <a:lnTo>
                  <a:pt x="2036011" y="0"/>
                </a:lnTo>
                <a:lnTo>
                  <a:pt x="0" y="0"/>
                </a:lnTo>
                <a:lnTo>
                  <a:pt x="0" y="23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64882" y="2865195"/>
            <a:ext cx="2036445" cy="24130"/>
          </a:xfrm>
          <a:custGeom>
            <a:avLst/>
            <a:gdLst/>
            <a:ahLst/>
            <a:cxnLst/>
            <a:rect l="l" t="t" r="r" b="b"/>
            <a:pathLst>
              <a:path w="2036445" h="24130">
                <a:moveTo>
                  <a:pt x="0" y="23930"/>
                </a:moveTo>
                <a:lnTo>
                  <a:pt x="2036011" y="23930"/>
                </a:lnTo>
                <a:lnTo>
                  <a:pt x="2036011" y="0"/>
                </a:lnTo>
                <a:lnTo>
                  <a:pt x="0" y="0"/>
                </a:lnTo>
                <a:lnTo>
                  <a:pt x="0" y="23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64882" y="3116869"/>
            <a:ext cx="2036445" cy="24765"/>
          </a:xfrm>
          <a:custGeom>
            <a:avLst/>
            <a:gdLst/>
            <a:ahLst/>
            <a:cxnLst/>
            <a:rect l="l" t="t" r="r" b="b"/>
            <a:pathLst>
              <a:path w="2036445" h="24764">
                <a:moveTo>
                  <a:pt x="0" y="24329"/>
                </a:moveTo>
                <a:lnTo>
                  <a:pt x="2036011" y="24329"/>
                </a:lnTo>
                <a:lnTo>
                  <a:pt x="2036011" y="0"/>
                </a:lnTo>
                <a:lnTo>
                  <a:pt x="0" y="0"/>
                </a:lnTo>
                <a:lnTo>
                  <a:pt x="0" y="24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3621023" y="1917176"/>
          <a:ext cx="2586990" cy="1457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2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235" dirty="0">
                          <a:latin typeface="Arial"/>
                          <a:cs typeface="Arial"/>
                        </a:rPr>
                        <a:t>REDUCIR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73">
                <a:tc>
                  <a:txBody>
                    <a:bodyPr/>
                    <a:lstStyle/>
                    <a:p>
                      <a:pPr marL="21590" marR="13335">
                        <a:lnSpc>
                          <a:spcPts val="1800"/>
                        </a:lnSpc>
                        <a:spcBef>
                          <a:spcPts val="70"/>
                        </a:spcBef>
                      </a:pPr>
                      <a:r>
                        <a:rPr sz="1400" spc="-204" dirty="0">
                          <a:latin typeface="Arial"/>
                          <a:cs typeface="Arial"/>
                        </a:rPr>
                        <a:t>Cuales </a:t>
                      </a:r>
                      <a:r>
                        <a:rPr sz="1400" spc="-185" dirty="0">
                          <a:latin typeface="Arial"/>
                          <a:cs typeface="Arial"/>
                        </a:rPr>
                        <a:t>variables 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1400" spc="-220" dirty="0">
                          <a:latin typeface="Arial"/>
                          <a:cs typeface="Arial"/>
                        </a:rPr>
                        <a:t>deben </a:t>
                      </a:r>
                      <a:r>
                        <a:rPr sz="1400" spc="-170" dirty="0">
                          <a:latin typeface="Arial"/>
                          <a:cs typeface="Arial"/>
                        </a:rPr>
                        <a:t>reducir </a:t>
                      </a:r>
                      <a:r>
                        <a:rPr sz="1400" spc="-225" dirty="0">
                          <a:latin typeface="Arial"/>
                          <a:cs typeface="Arial"/>
                        </a:rPr>
                        <a:t>muy </a:t>
                      </a:r>
                      <a:r>
                        <a:rPr sz="1400" spc="-200" dirty="0">
                          <a:latin typeface="Arial"/>
                          <a:cs typeface="Arial"/>
                        </a:rPr>
                        <a:t>por  debajo </a:t>
                      </a:r>
                      <a:r>
                        <a:rPr sz="1400" spc="-21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210" dirty="0">
                          <a:latin typeface="Arial"/>
                          <a:cs typeface="Arial"/>
                        </a:rPr>
                        <a:t>norma </a:t>
                      </a:r>
                      <a:r>
                        <a:rPr sz="1400" spc="-21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industria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107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200" dirty="0">
                          <a:latin typeface="Arial"/>
                          <a:cs typeface="Arial"/>
                        </a:rPr>
                        <a:t>R1: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200" dirty="0">
                          <a:latin typeface="Arial"/>
                          <a:cs typeface="Arial"/>
                        </a:rPr>
                        <a:t>R2: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651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200" dirty="0">
                          <a:latin typeface="Arial"/>
                          <a:cs typeface="Arial"/>
                        </a:rPr>
                        <a:t>R3: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object 29"/>
          <p:cNvSpPr/>
          <p:nvPr/>
        </p:nvSpPr>
        <p:spPr>
          <a:xfrm>
            <a:off x="6864882" y="3368863"/>
            <a:ext cx="2036445" cy="24130"/>
          </a:xfrm>
          <a:custGeom>
            <a:avLst/>
            <a:gdLst/>
            <a:ahLst/>
            <a:cxnLst/>
            <a:rect l="l" t="t" r="r" b="b"/>
            <a:pathLst>
              <a:path w="2036445" h="24129">
                <a:moveTo>
                  <a:pt x="0" y="23930"/>
                </a:moveTo>
                <a:lnTo>
                  <a:pt x="2036011" y="23930"/>
                </a:lnTo>
                <a:lnTo>
                  <a:pt x="2036011" y="0"/>
                </a:lnTo>
                <a:lnTo>
                  <a:pt x="0" y="0"/>
                </a:lnTo>
                <a:lnTo>
                  <a:pt x="0" y="23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9420991" y="1917176"/>
          <a:ext cx="2432685" cy="1457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280" dirty="0">
                          <a:latin typeface="Arial"/>
                          <a:cs typeface="Arial"/>
                        </a:rPr>
                        <a:t>CREAR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73">
                <a:tc>
                  <a:txBody>
                    <a:bodyPr/>
                    <a:lstStyle/>
                    <a:p>
                      <a:pPr marL="26034" marR="6985">
                        <a:lnSpc>
                          <a:spcPts val="1800"/>
                        </a:lnSpc>
                        <a:spcBef>
                          <a:spcPts val="70"/>
                        </a:spcBef>
                      </a:pPr>
                      <a:r>
                        <a:rPr sz="1400" spc="-204" dirty="0">
                          <a:latin typeface="Arial"/>
                          <a:cs typeface="Arial"/>
                        </a:rPr>
                        <a:t>Cuales </a:t>
                      </a:r>
                      <a:r>
                        <a:rPr sz="1400" spc="-185" dirty="0">
                          <a:latin typeface="Arial"/>
                          <a:cs typeface="Arial"/>
                        </a:rPr>
                        <a:t>variables 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1400" spc="-220" dirty="0">
                          <a:latin typeface="Arial"/>
                          <a:cs typeface="Arial"/>
                        </a:rPr>
                        <a:t>deben </a:t>
                      </a:r>
                      <a:r>
                        <a:rPr sz="1400" spc="-170" dirty="0">
                          <a:latin typeface="Arial"/>
                          <a:cs typeface="Arial"/>
                        </a:rPr>
                        <a:t>crear </a:t>
                      </a:r>
                      <a:r>
                        <a:rPr sz="1400" spc="-204" dirty="0">
                          <a:latin typeface="Arial"/>
                          <a:cs typeface="Arial"/>
                        </a:rPr>
                        <a:t>porque  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industria </a:t>
                      </a:r>
                      <a:r>
                        <a:rPr sz="1400" spc="-204" dirty="0">
                          <a:latin typeface="Arial"/>
                          <a:cs typeface="Arial"/>
                        </a:rPr>
                        <a:t>nunca </a:t>
                      </a:r>
                      <a:r>
                        <a:rPr sz="1400" spc="-17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400" spc="-21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14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ofrecido.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107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200" dirty="0">
                          <a:latin typeface="Arial"/>
                          <a:cs typeface="Arial"/>
                        </a:rPr>
                        <a:t>C1: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200" dirty="0">
                          <a:latin typeface="Arial"/>
                          <a:cs typeface="Arial"/>
                        </a:rPr>
                        <a:t>C2: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651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200" dirty="0">
                          <a:latin typeface="Arial"/>
                          <a:cs typeface="Arial"/>
                        </a:rPr>
                        <a:t>C3: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6869344" y="3837192"/>
            <a:ext cx="2009775" cy="12065"/>
          </a:xfrm>
          <a:custGeom>
            <a:avLst/>
            <a:gdLst/>
            <a:ahLst/>
            <a:cxnLst/>
            <a:rect l="l" t="t" r="r" b="b"/>
            <a:pathLst>
              <a:path w="2009775" h="12064">
                <a:moveTo>
                  <a:pt x="0" y="11965"/>
                </a:moveTo>
                <a:lnTo>
                  <a:pt x="2009595" y="11965"/>
                </a:lnTo>
                <a:lnTo>
                  <a:pt x="2009595" y="0"/>
                </a:lnTo>
                <a:lnTo>
                  <a:pt x="0" y="0"/>
                </a:lnTo>
                <a:lnTo>
                  <a:pt x="0" y="11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64882" y="3837113"/>
            <a:ext cx="2018664" cy="12065"/>
          </a:xfrm>
          <a:custGeom>
            <a:avLst/>
            <a:gdLst/>
            <a:ahLst/>
            <a:cxnLst/>
            <a:rect l="l" t="t" r="r" b="b"/>
            <a:pathLst>
              <a:path w="2018665" h="12064">
                <a:moveTo>
                  <a:pt x="0" y="11965"/>
                </a:moveTo>
                <a:lnTo>
                  <a:pt x="2018401" y="11965"/>
                </a:lnTo>
                <a:lnTo>
                  <a:pt x="2018401" y="0"/>
                </a:lnTo>
                <a:lnTo>
                  <a:pt x="0" y="0"/>
                </a:lnTo>
                <a:lnTo>
                  <a:pt x="0" y="11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69344" y="4076821"/>
            <a:ext cx="2009775" cy="12065"/>
          </a:xfrm>
          <a:custGeom>
            <a:avLst/>
            <a:gdLst/>
            <a:ahLst/>
            <a:cxnLst/>
            <a:rect l="l" t="t" r="r" b="b"/>
            <a:pathLst>
              <a:path w="2009775" h="12064">
                <a:moveTo>
                  <a:pt x="0" y="11965"/>
                </a:moveTo>
                <a:lnTo>
                  <a:pt x="2009595" y="11965"/>
                </a:lnTo>
                <a:lnTo>
                  <a:pt x="2009595" y="0"/>
                </a:lnTo>
                <a:lnTo>
                  <a:pt x="0" y="0"/>
                </a:lnTo>
                <a:lnTo>
                  <a:pt x="0" y="11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64882" y="4076901"/>
            <a:ext cx="2018664" cy="12065"/>
          </a:xfrm>
          <a:custGeom>
            <a:avLst/>
            <a:gdLst/>
            <a:ahLst/>
            <a:cxnLst/>
            <a:rect l="l" t="t" r="r" b="b"/>
            <a:pathLst>
              <a:path w="2018665" h="12064">
                <a:moveTo>
                  <a:pt x="0" y="11965"/>
                </a:moveTo>
                <a:lnTo>
                  <a:pt x="2018401" y="11965"/>
                </a:lnTo>
                <a:lnTo>
                  <a:pt x="2018401" y="0"/>
                </a:lnTo>
                <a:lnTo>
                  <a:pt x="0" y="0"/>
                </a:lnTo>
                <a:lnTo>
                  <a:pt x="0" y="11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69344" y="4316929"/>
            <a:ext cx="2009775" cy="12065"/>
          </a:xfrm>
          <a:custGeom>
            <a:avLst/>
            <a:gdLst/>
            <a:ahLst/>
            <a:cxnLst/>
            <a:rect l="l" t="t" r="r" b="b"/>
            <a:pathLst>
              <a:path w="2009775" h="12064">
                <a:moveTo>
                  <a:pt x="0" y="11965"/>
                </a:moveTo>
                <a:lnTo>
                  <a:pt x="2009595" y="11965"/>
                </a:lnTo>
                <a:lnTo>
                  <a:pt x="2009595" y="0"/>
                </a:lnTo>
                <a:lnTo>
                  <a:pt x="0" y="0"/>
                </a:lnTo>
                <a:lnTo>
                  <a:pt x="0" y="11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64882" y="4317009"/>
            <a:ext cx="2018664" cy="12065"/>
          </a:xfrm>
          <a:custGeom>
            <a:avLst/>
            <a:gdLst/>
            <a:ahLst/>
            <a:cxnLst/>
            <a:rect l="l" t="t" r="r" b="b"/>
            <a:pathLst>
              <a:path w="2018665" h="12064">
                <a:moveTo>
                  <a:pt x="0" y="11965"/>
                </a:moveTo>
                <a:lnTo>
                  <a:pt x="2018401" y="11965"/>
                </a:lnTo>
                <a:lnTo>
                  <a:pt x="2018401" y="0"/>
                </a:lnTo>
                <a:lnTo>
                  <a:pt x="0" y="0"/>
                </a:lnTo>
                <a:lnTo>
                  <a:pt x="0" y="11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29829" y="4557116"/>
            <a:ext cx="2592070" cy="24130"/>
          </a:xfrm>
          <a:custGeom>
            <a:avLst/>
            <a:gdLst/>
            <a:ahLst/>
            <a:cxnLst/>
            <a:rect l="l" t="t" r="r" b="b"/>
            <a:pathLst>
              <a:path w="2592070" h="24129">
                <a:moveTo>
                  <a:pt x="0" y="23930"/>
                </a:moveTo>
                <a:lnTo>
                  <a:pt x="2591447" y="23930"/>
                </a:lnTo>
                <a:lnTo>
                  <a:pt x="2591447" y="0"/>
                </a:lnTo>
                <a:lnTo>
                  <a:pt x="0" y="0"/>
                </a:lnTo>
                <a:lnTo>
                  <a:pt x="0" y="23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64882" y="4557116"/>
            <a:ext cx="2036445" cy="24130"/>
          </a:xfrm>
          <a:custGeom>
            <a:avLst/>
            <a:gdLst/>
            <a:ahLst/>
            <a:cxnLst/>
            <a:rect l="l" t="t" r="r" b="b"/>
            <a:pathLst>
              <a:path w="2036445" h="24129">
                <a:moveTo>
                  <a:pt x="0" y="23930"/>
                </a:moveTo>
                <a:lnTo>
                  <a:pt x="2036011" y="23930"/>
                </a:lnTo>
                <a:lnTo>
                  <a:pt x="2036011" y="0"/>
                </a:lnTo>
                <a:lnTo>
                  <a:pt x="0" y="0"/>
                </a:lnTo>
                <a:lnTo>
                  <a:pt x="0" y="23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38602" y="4557116"/>
            <a:ext cx="2432685" cy="24130"/>
          </a:xfrm>
          <a:custGeom>
            <a:avLst/>
            <a:gdLst/>
            <a:ahLst/>
            <a:cxnLst/>
            <a:rect l="l" t="t" r="r" b="b"/>
            <a:pathLst>
              <a:path w="2432684" h="24129">
                <a:moveTo>
                  <a:pt x="0" y="23930"/>
                </a:moveTo>
                <a:lnTo>
                  <a:pt x="2432600" y="23930"/>
                </a:lnTo>
                <a:lnTo>
                  <a:pt x="2432600" y="0"/>
                </a:lnTo>
                <a:lnTo>
                  <a:pt x="0" y="0"/>
                </a:lnTo>
                <a:lnTo>
                  <a:pt x="0" y="23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29829" y="4808759"/>
            <a:ext cx="2592070" cy="24765"/>
          </a:xfrm>
          <a:custGeom>
            <a:avLst/>
            <a:gdLst/>
            <a:ahLst/>
            <a:cxnLst/>
            <a:rect l="l" t="t" r="r" b="b"/>
            <a:pathLst>
              <a:path w="2592070" h="24764">
                <a:moveTo>
                  <a:pt x="0" y="24329"/>
                </a:moveTo>
                <a:lnTo>
                  <a:pt x="2591447" y="24329"/>
                </a:lnTo>
                <a:lnTo>
                  <a:pt x="2591447" y="0"/>
                </a:lnTo>
                <a:lnTo>
                  <a:pt x="0" y="0"/>
                </a:lnTo>
                <a:lnTo>
                  <a:pt x="0" y="24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64882" y="4808759"/>
            <a:ext cx="2036445" cy="24765"/>
          </a:xfrm>
          <a:custGeom>
            <a:avLst/>
            <a:gdLst/>
            <a:ahLst/>
            <a:cxnLst/>
            <a:rect l="l" t="t" r="r" b="b"/>
            <a:pathLst>
              <a:path w="2036445" h="24764">
                <a:moveTo>
                  <a:pt x="0" y="24329"/>
                </a:moveTo>
                <a:lnTo>
                  <a:pt x="2036011" y="24329"/>
                </a:lnTo>
                <a:lnTo>
                  <a:pt x="2036011" y="0"/>
                </a:lnTo>
                <a:lnTo>
                  <a:pt x="0" y="0"/>
                </a:lnTo>
                <a:lnTo>
                  <a:pt x="0" y="24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438602" y="4820924"/>
            <a:ext cx="2432685" cy="0"/>
          </a:xfrm>
          <a:custGeom>
            <a:avLst/>
            <a:gdLst/>
            <a:ahLst/>
            <a:cxnLst/>
            <a:rect l="l" t="t" r="r" b="b"/>
            <a:pathLst>
              <a:path w="2432684">
                <a:moveTo>
                  <a:pt x="0" y="0"/>
                </a:moveTo>
                <a:lnTo>
                  <a:pt x="2432600" y="0"/>
                </a:lnTo>
              </a:path>
            </a:pathLst>
          </a:custGeom>
          <a:ln w="2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25426" y="4557085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39">
                <a:moveTo>
                  <a:pt x="0" y="0"/>
                </a:moveTo>
                <a:lnTo>
                  <a:pt x="0" y="1691315"/>
                </a:lnTo>
              </a:path>
            </a:pathLst>
          </a:custGeom>
          <a:ln w="8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12471" y="4581015"/>
            <a:ext cx="0" cy="1667510"/>
          </a:xfrm>
          <a:custGeom>
            <a:avLst/>
            <a:gdLst/>
            <a:ahLst/>
            <a:cxnLst/>
            <a:rect l="l" t="t" r="r" b="b"/>
            <a:pathLst>
              <a:path h="1667510">
                <a:moveTo>
                  <a:pt x="0" y="0"/>
                </a:moveTo>
                <a:lnTo>
                  <a:pt x="0" y="1667384"/>
                </a:lnTo>
              </a:path>
            </a:pathLst>
          </a:custGeom>
          <a:ln w="17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5872" y="2625055"/>
            <a:ext cx="0" cy="3623945"/>
          </a:xfrm>
          <a:custGeom>
            <a:avLst/>
            <a:gdLst/>
            <a:ahLst/>
            <a:cxnLst/>
            <a:rect l="l" t="t" r="r" b="b"/>
            <a:pathLst>
              <a:path h="3623945">
                <a:moveTo>
                  <a:pt x="0" y="0"/>
                </a:moveTo>
                <a:lnTo>
                  <a:pt x="0" y="3623344"/>
                </a:lnTo>
              </a:path>
            </a:pathLst>
          </a:custGeom>
          <a:ln w="17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92206" y="2648986"/>
            <a:ext cx="0" cy="3599815"/>
          </a:xfrm>
          <a:custGeom>
            <a:avLst/>
            <a:gdLst/>
            <a:ahLst/>
            <a:cxnLst/>
            <a:rect l="l" t="t" r="r" b="b"/>
            <a:pathLst>
              <a:path h="3599815">
                <a:moveTo>
                  <a:pt x="0" y="0"/>
                </a:moveTo>
                <a:lnTo>
                  <a:pt x="0" y="3599413"/>
                </a:lnTo>
              </a:path>
            </a:pathLst>
          </a:custGeom>
          <a:ln w="17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429797" y="4557085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39">
                <a:moveTo>
                  <a:pt x="0" y="0"/>
                </a:moveTo>
                <a:lnTo>
                  <a:pt x="0" y="1691315"/>
                </a:lnTo>
              </a:path>
            </a:pathLst>
          </a:custGeom>
          <a:ln w="17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3625426" y="5306014"/>
          <a:ext cx="8235948" cy="936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3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4721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510"/>
                        </a:lnSpc>
                      </a:pPr>
                      <a:r>
                        <a:rPr sz="1400" spc="-160" dirty="0">
                          <a:latin typeface="Arial"/>
                          <a:cs typeface="Arial"/>
                        </a:rPr>
                        <a:t>industria.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07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spc="-200" dirty="0">
                          <a:latin typeface="Arial"/>
                          <a:cs typeface="Arial"/>
                        </a:rPr>
                        <a:t>E1: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spc="-175" dirty="0">
                          <a:latin typeface="Arial"/>
                          <a:cs typeface="Arial"/>
                        </a:rPr>
                        <a:t>Id1: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spc="-155" dirty="0">
                          <a:latin typeface="Arial"/>
                          <a:cs typeface="Arial"/>
                        </a:rPr>
                        <a:t>I1: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107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200" dirty="0">
                          <a:latin typeface="Arial"/>
                          <a:cs typeface="Arial"/>
                        </a:rPr>
                        <a:t>E2: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75" dirty="0">
                          <a:latin typeface="Arial"/>
                          <a:cs typeface="Arial"/>
                        </a:rPr>
                        <a:t>Id2: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55" dirty="0">
                          <a:latin typeface="Arial"/>
                          <a:cs typeface="Arial"/>
                        </a:rPr>
                        <a:t>I2: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7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200" dirty="0">
                          <a:latin typeface="Arial"/>
                          <a:cs typeface="Arial"/>
                        </a:rPr>
                        <a:t>E3: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75" dirty="0">
                          <a:latin typeface="Arial"/>
                          <a:cs typeface="Arial"/>
                        </a:rPr>
                        <a:t>Id3: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55" dirty="0">
                          <a:latin typeface="Arial"/>
                          <a:cs typeface="Arial"/>
                        </a:rPr>
                        <a:t>I3: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" name="object 49"/>
          <p:cNvSpPr/>
          <p:nvPr/>
        </p:nvSpPr>
        <p:spPr>
          <a:xfrm>
            <a:off x="11862515" y="4581015"/>
            <a:ext cx="0" cy="1667510"/>
          </a:xfrm>
          <a:custGeom>
            <a:avLst/>
            <a:gdLst/>
            <a:ahLst/>
            <a:cxnLst/>
            <a:rect l="l" t="t" r="r" b="b"/>
            <a:pathLst>
              <a:path h="1667510">
                <a:moveTo>
                  <a:pt x="0" y="0"/>
                </a:moveTo>
                <a:lnTo>
                  <a:pt x="0" y="1667384"/>
                </a:lnTo>
              </a:path>
            </a:pathLst>
          </a:custGeom>
          <a:ln w="17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86570" y="2036385"/>
            <a:ext cx="552450" cy="1221105"/>
          </a:xfrm>
          <a:custGeom>
            <a:avLst/>
            <a:gdLst/>
            <a:ahLst/>
            <a:cxnLst/>
            <a:rect l="l" t="t" r="r" b="b"/>
            <a:pathLst>
              <a:path w="552450" h="1221104">
                <a:moveTo>
                  <a:pt x="9392" y="1060781"/>
                </a:moveTo>
                <a:lnTo>
                  <a:pt x="0" y="1220799"/>
                </a:lnTo>
                <a:lnTo>
                  <a:pt x="99792" y="1135126"/>
                </a:lnTo>
                <a:lnTo>
                  <a:pt x="94555" y="1130819"/>
                </a:lnTo>
                <a:lnTo>
                  <a:pt x="60580" y="1130819"/>
                </a:lnTo>
                <a:lnTo>
                  <a:pt x="30407" y="1106090"/>
                </a:lnTo>
                <a:lnTo>
                  <a:pt x="39530" y="1085567"/>
                </a:lnTo>
                <a:lnTo>
                  <a:pt x="9392" y="1060781"/>
                </a:lnTo>
                <a:close/>
              </a:path>
              <a:path w="552450" h="1221104">
                <a:moveTo>
                  <a:pt x="39530" y="1085567"/>
                </a:moveTo>
                <a:lnTo>
                  <a:pt x="30407" y="1106090"/>
                </a:lnTo>
                <a:lnTo>
                  <a:pt x="60580" y="1130819"/>
                </a:lnTo>
                <a:lnTo>
                  <a:pt x="69674" y="1110356"/>
                </a:lnTo>
                <a:lnTo>
                  <a:pt x="39530" y="1085567"/>
                </a:lnTo>
                <a:close/>
              </a:path>
              <a:path w="552450" h="1221104">
                <a:moveTo>
                  <a:pt x="69674" y="1110356"/>
                </a:moveTo>
                <a:lnTo>
                  <a:pt x="60580" y="1130819"/>
                </a:lnTo>
                <a:lnTo>
                  <a:pt x="94555" y="1130819"/>
                </a:lnTo>
                <a:lnTo>
                  <a:pt x="69674" y="1110356"/>
                </a:lnTo>
                <a:close/>
              </a:path>
              <a:path w="552450" h="1221104">
                <a:moveTo>
                  <a:pt x="522093" y="0"/>
                </a:moveTo>
                <a:lnTo>
                  <a:pt x="39530" y="1085567"/>
                </a:lnTo>
                <a:lnTo>
                  <a:pt x="69674" y="1110356"/>
                </a:lnTo>
                <a:lnTo>
                  <a:pt x="552148" y="24728"/>
                </a:lnTo>
                <a:lnTo>
                  <a:pt x="522093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09771" y="4693092"/>
            <a:ext cx="678180" cy="144145"/>
          </a:xfrm>
          <a:custGeom>
            <a:avLst/>
            <a:gdLst/>
            <a:ahLst/>
            <a:cxnLst/>
            <a:rect l="l" t="t" r="r" b="b"/>
            <a:pathLst>
              <a:path w="678179" h="144145">
                <a:moveTo>
                  <a:pt x="572342" y="0"/>
                </a:moveTo>
                <a:lnTo>
                  <a:pt x="572342" y="143585"/>
                </a:lnTo>
                <a:lnTo>
                  <a:pt x="642784" y="95723"/>
                </a:lnTo>
                <a:lnTo>
                  <a:pt x="589952" y="95723"/>
                </a:lnTo>
                <a:lnTo>
                  <a:pt x="589952" y="47861"/>
                </a:lnTo>
                <a:lnTo>
                  <a:pt x="642784" y="47861"/>
                </a:lnTo>
                <a:lnTo>
                  <a:pt x="572342" y="0"/>
                </a:lnTo>
                <a:close/>
              </a:path>
              <a:path w="678179" h="144145">
                <a:moveTo>
                  <a:pt x="572342" y="47861"/>
                </a:moveTo>
                <a:lnTo>
                  <a:pt x="0" y="47861"/>
                </a:lnTo>
                <a:lnTo>
                  <a:pt x="0" y="95723"/>
                </a:lnTo>
                <a:lnTo>
                  <a:pt x="572342" y="95723"/>
                </a:lnTo>
                <a:lnTo>
                  <a:pt x="572342" y="47861"/>
                </a:lnTo>
                <a:close/>
              </a:path>
              <a:path w="678179" h="144145">
                <a:moveTo>
                  <a:pt x="642784" y="47861"/>
                </a:moveTo>
                <a:lnTo>
                  <a:pt x="589952" y="47861"/>
                </a:lnTo>
                <a:lnTo>
                  <a:pt x="589952" y="95723"/>
                </a:lnTo>
                <a:lnTo>
                  <a:pt x="642784" y="95723"/>
                </a:lnTo>
                <a:lnTo>
                  <a:pt x="678005" y="71792"/>
                </a:lnTo>
                <a:lnTo>
                  <a:pt x="642784" y="47861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93099" y="2112645"/>
            <a:ext cx="692785" cy="2604770"/>
          </a:xfrm>
          <a:custGeom>
            <a:avLst/>
            <a:gdLst/>
            <a:ahLst/>
            <a:cxnLst/>
            <a:rect l="l" t="t" r="r" b="b"/>
            <a:pathLst>
              <a:path w="692784" h="2604770">
                <a:moveTo>
                  <a:pt x="625910" y="2476542"/>
                </a:moveTo>
                <a:lnTo>
                  <a:pt x="592653" y="2492173"/>
                </a:lnTo>
                <a:lnTo>
                  <a:pt x="677066" y="2604378"/>
                </a:lnTo>
                <a:lnTo>
                  <a:pt x="687249" y="2499033"/>
                </a:lnTo>
                <a:lnTo>
                  <a:pt x="631631" y="2499033"/>
                </a:lnTo>
                <a:lnTo>
                  <a:pt x="625910" y="2476542"/>
                </a:lnTo>
                <a:close/>
              </a:path>
              <a:path w="692784" h="2604770">
                <a:moveTo>
                  <a:pt x="659244" y="2460874"/>
                </a:moveTo>
                <a:lnTo>
                  <a:pt x="625910" y="2476542"/>
                </a:lnTo>
                <a:lnTo>
                  <a:pt x="631631" y="2499033"/>
                </a:lnTo>
                <a:lnTo>
                  <a:pt x="664973" y="2483399"/>
                </a:lnTo>
                <a:lnTo>
                  <a:pt x="659244" y="2460874"/>
                </a:lnTo>
                <a:close/>
              </a:path>
              <a:path w="692784" h="2604770">
                <a:moveTo>
                  <a:pt x="692446" y="2445269"/>
                </a:moveTo>
                <a:lnTo>
                  <a:pt x="659244" y="2460874"/>
                </a:lnTo>
                <a:lnTo>
                  <a:pt x="664973" y="2483399"/>
                </a:lnTo>
                <a:lnTo>
                  <a:pt x="631631" y="2499033"/>
                </a:lnTo>
                <a:lnTo>
                  <a:pt x="687249" y="2499033"/>
                </a:lnTo>
                <a:lnTo>
                  <a:pt x="692446" y="2445269"/>
                </a:lnTo>
                <a:close/>
              </a:path>
              <a:path w="692784" h="2604770">
                <a:moveTo>
                  <a:pt x="33342" y="0"/>
                </a:moveTo>
                <a:lnTo>
                  <a:pt x="0" y="15634"/>
                </a:lnTo>
                <a:lnTo>
                  <a:pt x="625910" y="2476542"/>
                </a:lnTo>
                <a:lnTo>
                  <a:pt x="659244" y="2460874"/>
                </a:lnTo>
                <a:lnTo>
                  <a:pt x="33342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86570" y="3293081"/>
            <a:ext cx="570230" cy="1411605"/>
          </a:xfrm>
          <a:custGeom>
            <a:avLst/>
            <a:gdLst/>
            <a:ahLst/>
            <a:cxnLst/>
            <a:rect l="l" t="t" r="r" b="b"/>
            <a:pathLst>
              <a:path w="570229" h="1411604">
                <a:moveTo>
                  <a:pt x="65593" y="115078"/>
                </a:moveTo>
                <a:lnTo>
                  <a:pt x="34606" y="137752"/>
                </a:lnTo>
                <a:lnTo>
                  <a:pt x="539234" y="1411354"/>
                </a:lnTo>
                <a:lnTo>
                  <a:pt x="570228" y="1388667"/>
                </a:lnTo>
                <a:lnTo>
                  <a:pt x="65593" y="115078"/>
                </a:lnTo>
                <a:close/>
              </a:path>
              <a:path w="570229" h="1411604">
                <a:moveTo>
                  <a:pt x="0" y="0"/>
                </a:moveTo>
                <a:lnTo>
                  <a:pt x="3522" y="160497"/>
                </a:lnTo>
                <a:lnTo>
                  <a:pt x="34606" y="137752"/>
                </a:lnTo>
                <a:lnTo>
                  <a:pt x="26298" y="116783"/>
                </a:lnTo>
                <a:lnTo>
                  <a:pt x="57292" y="94128"/>
                </a:lnTo>
                <a:lnTo>
                  <a:pt x="94224" y="94128"/>
                </a:lnTo>
                <a:lnTo>
                  <a:pt x="96623" y="92373"/>
                </a:lnTo>
                <a:lnTo>
                  <a:pt x="0" y="0"/>
                </a:lnTo>
                <a:close/>
              </a:path>
              <a:path w="570229" h="1411604">
                <a:moveTo>
                  <a:pt x="57292" y="94128"/>
                </a:moveTo>
                <a:lnTo>
                  <a:pt x="26298" y="116783"/>
                </a:lnTo>
                <a:lnTo>
                  <a:pt x="34606" y="137752"/>
                </a:lnTo>
                <a:lnTo>
                  <a:pt x="65593" y="115078"/>
                </a:lnTo>
                <a:lnTo>
                  <a:pt x="57292" y="94128"/>
                </a:lnTo>
                <a:close/>
              </a:path>
              <a:path w="570229" h="1411604">
                <a:moveTo>
                  <a:pt x="94224" y="94128"/>
                </a:moveTo>
                <a:lnTo>
                  <a:pt x="57292" y="94128"/>
                </a:lnTo>
                <a:lnTo>
                  <a:pt x="65593" y="115078"/>
                </a:lnTo>
                <a:lnTo>
                  <a:pt x="94224" y="9412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4498340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55" dirty="0"/>
              <a:t> </a:t>
            </a:r>
            <a:r>
              <a:rPr spc="5" dirty="0"/>
              <a:t>azul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Creación de </a:t>
            </a:r>
            <a:r>
              <a:rPr sz="2400" dirty="0"/>
              <a:t>océanos</a:t>
            </a:r>
            <a:r>
              <a:rPr sz="2400" spc="-90" dirty="0"/>
              <a:t> </a:t>
            </a:r>
            <a:r>
              <a:rPr sz="2400" dirty="0"/>
              <a:t>azules</a:t>
            </a:r>
            <a:r>
              <a:rPr sz="2400" dirty="0">
                <a:solidFill>
                  <a:srgbClr val="FF0000"/>
                </a:solidFill>
              </a:rPr>
              <a:t>: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710173" y="926973"/>
            <a:ext cx="627062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Ejercicio Práctico: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Proyectar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la </a:t>
            </a:r>
            <a:r>
              <a:rPr sz="20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Curva de </a:t>
            </a:r>
            <a:r>
              <a:rPr sz="2000" b="1" u="heavy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Valor </a:t>
            </a:r>
            <a:r>
              <a:rPr sz="20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de </a:t>
            </a:r>
            <a:r>
              <a:rPr sz="2000" b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su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proyecto empresarial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con el fin de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crear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un nuevo 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mercado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y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diferenciarse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la</a:t>
            </a:r>
            <a:r>
              <a:rPr sz="2000" b="1" spc="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competencia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2095" y="2626820"/>
            <a:ext cx="4338955" cy="233679"/>
          </a:xfrm>
          <a:custGeom>
            <a:avLst/>
            <a:gdLst/>
            <a:ahLst/>
            <a:cxnLst/>
            <a:rect l="l" t="t" r="r" b="b"/>
            <a:pathLst>
              <a:path w="4338955" h="233680">
                <a:moveTo>
                  <a:pt x="0" y="233370"/>
                </a:moveTo>
                <a:lnTo>
                  <a:pt x="4338850" y="233370"/>
                </a:lnTo>
                <a:lnTo>
                  <a:pt x="4338850" y="0"/>
                </a:lnTo>
                <a:lnTo>
                  <a:pt x="0" y="0"/>
                </a:lnTo>
                <a:lnTo>
                  <a:pt x="0" y="2333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1932" y="2626820"/>
            <a:ext cx="4338955" cy="233679"/>
          </a:xfrm>
          <a:custGeom>
            <a:avLst/>
            <a:gdLst/>
            <a:ahLst/>
            <a:cxnLst/>
            <a:rect l="l" t="t" r="r" b="b"/>
            <a:pathLst>
              <a:path w="4338955" h="233680">
                <a:moveTo>
                  <a:pt x="0" y="233370"/>
                </a:moveTo>
                <a:lnTo>
                  <a:pt x="4338850" y="233370"/>
                </a:lnTo>
                <a:lnTo>
                  <a:pt x="4338850" y="0"/>
                </a:lnTo>
                <a:lnTo>
                  <a:pt x="0" y="0"/>
                </a:lnTo>
                <a:lnTo>
                  <a:pt x="0" y="23337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2107" y="2641193"/>
            <a:ext cx="36449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i="1" spc="15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1350" b="1" i="1" spc="45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1350" b="1" i="1" spc="-25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1350" b="1" i="1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4508" y="6165521"/>
            <a:ext cx="805180" cy="47752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17145" algn="ctr">
              <a:lnSpc>
                <a:spcPct val="100000"/>
              </a:lnSpc>
              <a:spcBef>
                <a:spcPts val="254"/>
              </a:spcBef>
            </a:pPr>
            <a:r>
              <a:rPr sz="1350" b="1" i="1" dirty="0">
                <a:solidFill>
                  <a:srgbClr val="FF0000"/>
                </a:solidFill>
                <a:latin typeface="Arial"/>
                <a:cs typeface="Arial"/>
              </a:rPr>
              <a:t>Bajo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350" b="1" spc="20" dirty="0">
                <a:latin typeface="Arial"/>
                <a:cs typeface="Arial"/>
              </a:rPr>
              <a:t>V</a:t>
            </a:r>
            <a:r>
              <a:rPr sz="1350" b="1" spc="25" dirty="0">
                <a:latin typeface="Arial"/>
                <a:cs typeface="Arial"/>
              </a:rPr>
              <a:t>a</a:t>
            </a:r>
            <a:r>
              <a:rPr sz="1350" b="1" spc="40" dirty="0">
                <a:latin typeface="Arial"/>
                <a:cs typeface="Arial"/>
              </a:rPr>
              <a:t>r</a:t>
            </a:r>
            <a:r>
              <a:rPr sz="1350" b="1" spc="-25" dirty="0">
                <a:latin typeface="Arial"/>
                <a:cs typeface="Arial"/>
              </a:rPr>
              <a:t>i</a:t>
            </a:r>
            <a:r>
              <a:rPr sz="1350" b="1" spc="25" dirty="0">
                <a:latin typeface="Arial"/>
                <a:cs typeface="Arial"/>
              </a:rPr>
              <a:t>a</a:t>
            </a:r>
            <a:r>
              <a:rPr sz="1350" b="1" spc="20" dirty="0">
                <a:latin typeface="Arial"/>
                <a:cs typeface="Arial"/>
              </a:rPr>
              <a:t>b</a:t>
            </a:r>
            <a:r>
              <a:rPr sz="1350" b="1" spc="-25" dirty="0">
                <a:latin typeface="Arial"/>
                <a:cs typeface="Arial"/>
              </a:rPr>
              <a:t>l</a:t>
            </a:r>
            <a:r>
              <a:rPr sz="1350" b="1" spc="25" dirty="0">
                <a:latin typeface="Arial"/>
                <a:cs typeface="Arial"/>
              </a:rPr>
              <a:t>e</a:t>
            </a:r>
            <a:r>
              <a:rPr sz="1350" b="1" dirty="0"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4734" y="6411225"/>
            <a:ext cx="119697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8375" algn="l"/>
              </a:tabLst>
            </a:pPr>
            <a:r>
              <a:rPr sz="1350" b="1" spc="20" dirty="0">
                <a:solidFill>
                  <a:srgbClr val="008000"/>
                </a:solidFill>
                <a:latin typeface="Arial"/>
                <a:cs typeface="Arial"/>
              </a:rPr>
              <a:t>P</a:t>
            </a:r>
            <a:r>
              <a:rPr sz="1350" b="1" spc="40" dirty="0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sz="1350" b="1" spc="25" dirty="0">
                <a:solidFill>
                  <a:srgbClr val="008000"/>
                </a:solidFill>
                <a:latin typeface="Arial"/>
                <a:cs typeface="Arial"/>
              </a:rPr>
              <a:t>ec</a:t>
            </a:r>
            <a:r>
              <a:rPr sz="1350" b="1" spc="-25" dirty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sz="1350" b="1" dirty="0">
                <a:solidFill>
                  <a:srgbClr val="008000"/>
                </a:solidFill>
                <a:latin typeface="Arial"/>
                <a:cs typeface="Arial"/>
              </a:rPr>
              <a:t>o $	</a:t>
            </a:r>
            <a:r>
              <a:rPr sz="1350" b="1" spc="20" dirty="0">
                <a:solidFill>
                  <a:srgbClr val="FF0000"/>
                </a:solidFill>
                <a:latin typeface="Arial"/>
                <a:cs typeface="Arial"/>
              </a:rPr>
              <a:t>E1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22411" y="6411225"/>
            <a:ext cx="24130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20" dirty="0">
                <a:solidFill>
                  <a:srgbClr val="FF0000"/>
                </a:solidFill>
                <a:latin typeface="Arial"/>
                <a:cs typeface="Arial"/>
              </a:rPr>
              <a:t>E2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44050" y="6411225"/>
            <a:ext cx="24130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20" dirty="0">
                <a:solidFill>
                  <a:srgbClr val="FF0000"/>
                </a:solidFill>
                <a:latin typeface="Arial"/>
                <a:cs typeface="Arial"/>
              </a:rPr>
              <a:t>E3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5690" y="6411225"/>
            <a:ext cx="23177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55" dirty="0">
                <a:solidFill>
                  <a:srgbClr val="FF0000"/>
                </a:solidFill>
                <a:latin typeface="Arial"/>
                <a:cs typeface="Arial"/>
              </a:rPr>
              <a:t>R1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87329" y="6411225"/>
            <a:ext cx="23177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55" dirty="0">
                <a:solidFill>
                  <a:srgbClr val="FF0000"/>
                </a:solidFill>
                <a:latin typeface="Arial"/>
                <a:cs typeface="Arial"/>
              </a:rPr>
              <a:t>R2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08969" y="6411225"/>
            <a:ext cx="23177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55" dirty="0">
                <a:solidFill>
                  <a:srgbClr val="FF0000"/>
                </a:solidFill>
                <a:latin typeface="Arial"/>
                <a:cs typeface="Arial"/>
              </a:rPr>
              <a:t>R3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66540" y="6411225"/>
            <a:ext cx="16383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000066"/>
                </a:solidFill>
                <a:latin typeface="Arial"/>
                <a:cs typeface="Arial"/>
              </a:rPr>
              <a:t>I1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88180" y="6411225"/>
            <a:ext cx="16383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000066"/>
                </a:solidFill>
                <a:latin typeface="Arial"/>
                <a:cs typeface="Arial"/>
              </a:rPr>
              <a:t>I2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09939" y="6411225"/>
            <a:ext cx="16383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25" dirty="0">
                <a:solidFill>
                  <a:srgbClr val="000066"/>
                </a:solidFill>
                <a:latin typeface="Arial"/>
                <a:cs typeface="Arial"/>
              </a:rPr>
              <a:t>I3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86514" y="6411225"/>
            <a:ext cx="249554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5" dirty="0">
                <a:solidFill>
                  <a:srgbClr val="000066"/>
                </a:solidFill>
                <a:latin typeface="Arial"/>
                <a:cs typeface="Arial"/>
              </a:rPr>
              <a:t>C1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08153" y="6411225"/>
            <a:ext cx="249554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5" dirty="0">
                <a:solidFill>
                  <a:srgbClr val="000066"/>
                </a:solidFill>
                <a:latin typeface="Arial"/>
                <a:cs typeface="Arial"/>
              </a:rPr>
              <a:t>C2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29793" y="6411225"/>
            <a:ext cx="249554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5" dirty="0">
                <a:solidFill>
                  <a:srgbClr val="000066"/>
                </a:solidFill>
                <a:latin typeface="Arial"/>
                <a:cs typeface="Arial"/>
              </a:rPr>
              <a:t>C3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51304" y="3385373"/>
            <a:ext cx="237490" cy="22650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50"/>
              </a:lnSpc>
            </a:pPr>
            <a:r>
              <a:rPr sz="1500" b="1" spc="-5" dirty="0">
                <a:solidFill>
                  <a:srgbClr val="CC3300"/>
                </a:solidFill>
                <a:latin typeface="Arial"/>
                <a:cs typeface="Arial"/>
              </a:rPr>
              <a:t>[ </a:t>
            </a:r>
            <a:r>
              <a:rPr sz="1500" b="1" spc="10" dirty="0">
                <a:solidFill>
                  <a:srgbClr val="CC3300"/>
                </a:solidFill>
                <a:latin typeface="Arial"/>
                <a:cs typeface="Arial"/>
              </a:rPr>
              <a:t>Mensaje </a:t>
            </a:r>
            <a:r>
              <a:rPr sz="1500" b="1" dirty="0">
                <a:solidFill>
                  <a:srgbClr val="CC3300"/>
                </a:solidFill>
                <a:latin typeface="Arial"/>
                <a:cs typeface="Arial"/>
              </a:rPr>
              <a:t>Contundente</a:t>
            </a:r>
            <a:r>
              <a:rPr sz="1500" b="1" spc="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CC3300"/>
                </a:solidFill>
                <a:latin typeface="Arial"/>
                <a:cs typeface="Arial"/>
              </a:rPr>
              <a:t>]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85658" y="2623144"/>
            <a:ext cx="509905" cy="253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b="1" spc="1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1448" y="3911667"/>
            <a:ext cx="217170" cy="12414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95"/>
              </a:lnSpc>
            </a:pPr>
            <a:r>
              <a:rPr sz="1350" b="1" spc="10" dirty="0">
                <a:solidFill>
                  <a:srgbClr val="0000FF"/>
                </a:solidFill>
                <a:latin typeface="Arial"/>
                <a:cs typeface="Arial"/>
              </a:rPr>
              <a:t>Nivel de</a:t>
            </a:r>
            <a:r>
              <a:rPr sz="135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0000FF"/>
                </a:solidFill>
                <a:latin typeface="Arial"/>
                <a:cs typeface="Arial"/>
              </a:rPr>
              <a:t>Oferta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2258" y="5389664"/>
            <a:ext cx="1340485" cy="253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CC3300"/>
                </a:solidFill>
                <a:latin typeface="Arial"/>
                <a:cs typeface="Arial"/>
              </a:rPr>
              <a:t>[ Divergencia</a:t>
            </a:r>
            <a:r>
              <a:rPr sz="1500" b="1" spc="-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CC3300"/>
                </a:solidFill>
                <a:latin typeface="Arial"/>
                <a:cs typeface="Arial"/>
              </a:rPr>
              <a:t>]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73816" y="3834820"/>
            <a:ext cx="718820" cy="253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CC3300"/>
                </a:solidFill>
                <a:latin typeface="Arial"/>
                <a:cs typeface="Arial"/>
              </a:rPr>
              <a:t>[ </a:t>
            </a:r>
            <a:r>
              <a:rPr sz="1500" b="1" dirty="0">
                <a:solidFill>
                  <a:srgbClr val="CC3300"/>
                </a:solidFill>
                <a:latin typeface="Arial"/>
                <a:cs typeface="Arial"/>
              </a:rPr>
              <a:t>Foco</a:t>
            </a:r>
            <a:r>
              <a:rPr sz="1500" b="1" spc="-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CC3300"/>
                </a:solidFill>
                <a:latin typeface="Arial"/>
                <a:cs typeface="Arial"/>
              </a:rPr>
              <a:t>]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07527" y="3174836"/>
            <a:ext cx="5689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FF9900"/>
                </a:solidFill>
                <a:latin typeface="Arial"/>
                <a:cs typeface="Arial"/>
              </a:rPr>
              <a:t>V</a:t>
            </a:r>
            <a:r>
              <a:rPr sz="1700" b="1" spc="-30" dirty="0">
                <a:solidFill>
                  <a:srgbClr val="FF9900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9900"/>
                </a:solidFill>
                <a:latin typeface="Arial"/>
                <a:cs typeface="Arial"/>
              </a:rPr>
              <a:t>lo</a:t>
            </a:r>
            <a:r>
              <a:rPr sz="1700" b="1" dirty="0">
                <a:solidFill>
                  <a:srgbClr val="FF9900"/>
                </a:solidFill>
                <a:latin typeface="Arial"/>
                <a:cs typeface="Arial"/>
              </a:rPr>
              <a:t>r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73734" y="2207059"/>
            <a:ext cx="6082030" cy="1253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95"/>
              </a:spcBef>
            </a:pPr>
            <a:r>
              <a:rPr sz="1500" b="1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Representación de </a:t>
            </a:r>
            <a:r>
              <a:rPr sz="1500" b="1" u="heavy" spc="-3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la </a:t>
            </a:r>
            <a:r>
              <a:rPr sz="1500" b="1" u="heavy" spc="-1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Estrategia </a:t>
            </a:r>
            <a:r>
              <a:rPr sz="1500" b="1" u="heavy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del Océano Azul </a:t>
            </a:r>
            <a:r>
              <a:rPr sz="1500" b="1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- </a:t>
            </a:r>
            <a:r>
              <a:rPr sz="1500" b="1" u="heavy" spc="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Curva </a:t>
            </a:r>
            <a:r>
              <a:rPr sz="1500" b="1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de</a:t>
            </a:r>
            <a:r>
              <a:rPr sz="1500" b="1" u="heavy" spc="18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</a:t>
            </a:r>
            <a:r>
              <a:rPr sz="1500" b="1" u="heavy" spc="-3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Valor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2182495" algn="l"/>
                <a:tab pos="4149090" algn="l"/>
              </a:tabLst>
            </a:pP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Eliminar	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Reducir	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Incrementar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R="137795" algn="r">
              <a:lnSpc>
                <a:spcPct val="100000"/>
              </a:lnSpc>
              <a:tabLst>
                <a:tab pos="916940" algn="l"/>
              </a:tabLst>
            </a:pPr>
            <a:r>
              <a:rPr sz="1700" b="1" spc="-30" dirty="0">
                <a:solidFill>
                  <a:srgbClr val="FF9900"/>
                </a:solidFill>
                <a:latin typeface="Arial"/>
                <a:cs typeface="Arial"/>
              </a:rPr>
              <a:t>C</a:t>
            </a:r>
            <a:r>
              <a:rPr sz="1700" b="1" spc="20" dirty="0">
                <a:solidFill>
                  <a:srgbClr val="FF9900"/>
                </a:solidFill>
                <a:latin typeface="Arial"/>
                <a:cs typeface="Arial"/>
              </a:rPr>
              <a:t>u</a:t>
            </a:r>
            <a:r>
              <a:rPr sz="1700" b="1" spc="-30" dirty="0">
                <a:solidFill>
                  <a:srgbClr val="FF9900"/>
                </a:solidFill>
                <a:latin typeface="Arial"/>
                <a:cs typeface="Arial"/>
              </a:rPr>
              <a:t>rv</a:t>
            </a:r>
            <a:r>
              <a:rPr sz="1700" b="1" dirty="0">
                <a:solidFill>
                  <a:srgbClr val="FF9900"/>
                </a:solidFill>
                <a:latin typeface="Arial"/>
                <a:cs typeface="Arial"/>
              </a:rPr>
              <a:t>a	</a:t>
            </a:r>
            <a:r>
              <a:rPr sz="1700" b="1" spc="20" dirty="0">
                <a:solidFill>
                  <a:srgbClr val="FF9900"/>
                </a:solidFill>
                <a:latin typeface="Arial"/>
                <a:cs typeface="Arial"/>
              </a:rPr>
              <a:t>d</a:t>
            </a:r>
            <a:r>
              <a:rPr sz="1700" b="1" dirty="0">
                <a:solidFill>
                  <a:srgbClr val="FF9900"/>
                </a:solidFill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14860" y="2887264"/>
            <a:ext cx="10509250" cy="0"/>
          </a:xfrm>
          <a:custGeom>
            <a:avLst/>
            <a:gdLst/>
            <a:ahLst/>
            <a:cxnLst/>
            <a:rect l="l" t="t" r="r" b="b"/>
            <a:pathLst>
              <a:path w="10509250">
                <a:moveTo>
                  <a:pt x="0" y="0"/>
                </a:moveTo>
                <a:lnTo>
                  <a:pt x="10509174" y="0"/>
                </a:lnTo>
              </a:path>
            </a:pathLst>
          </a:custGeom>
          <a:ln w="54146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38471" y="6199232"/>
            <a:ext cx="10094595" cy="0"/>
          </a:xfrm>
          <a:custGeom>
            <a:avLst/>
            <a:gdLst/>
            <a:ahLst/>
            <a:cxnLst/>
            <a:rect l="l" t="t" r="r" b="b"/>
            <a:pathLst>
              <a:path w="10094595">
                <a:moveTo>
                  <a:pt x="0" y="0"/>
                </a:moveTo>
                <a:lnTo>
                  <a:pt x="10094578" y="0"/>
                </a:lnTo>
              </a:path>
            </a:pathLst>
          </a:custGeom>
          <a:ln w="54117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32506" y="61651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32506" y="60929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32506" y="60207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32506" y="59485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32506" y="58763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32506" y="5804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32506" y="57319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32506" y="56597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32506" y="55876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32506" y="55154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32506" y="544321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32506" y="53710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32506" y="529882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32506" y="52266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32506" y="515443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32506" y="50822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32506" y="50100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32506" y="49378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32506" y="48656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32506" y="47934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32506" y="47212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32506" y="46490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2506" y="45768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2506" y="45046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32506" y="443248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32506" y="436028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32506" y="428809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32506" y="4215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32506" y="41437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2506" y="40715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32506" y="399931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32506" y="392711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32506" y="38549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32506" y="378272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32506" y="37105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32506" y="36383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32506" y="356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32506" y="34939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32506" y="3421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32506" y="33495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32506" y="32773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32506" y="3205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32506" y="31329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32506" y="30607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32506" y="29885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32506" y="29163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86609" y="61561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86609" y="608391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86609" y="601171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86609" y="59395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86609" y="586732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86609" y="57951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86609" y="572293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86609" y="565077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61"/>
                </a:lnTo>
                <a:lnTo>
                  <a:pt x="36051" y="36061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86609" y="557858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86609" y="550638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86609" y="54341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86609" y="53619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86609" y="52897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86609" y="52176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86609" y="51454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86609" y="507321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86609" y="50010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86609" y="492882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86609" y="48566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6609" y="478443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6609" y="47122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86609" y="46400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86609" y="45678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86609" y="44956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86609" y="44234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86609" y="43512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86609" y="42790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86609" y="42068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86609" y="41346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86609" y="40624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86609" y="399028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86609" y="391809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86609" y="3845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86609" y="37737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86609" y="37015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86609" y="362931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86609" y="355711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86609" y="34849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86609" y="341272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86609" y="33405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86609" y="32683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86609" y="31961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86609" y="31239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86609" y="3051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86609" y="29795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86609" y="29073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67752" y="6174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67752" y="61019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67752" y="60297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67752" y="59575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367752" y="58853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367752" y="5813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67752" y="57409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367752" y="56687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367752" y="55966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367752" y="552443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67752" y="54522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67752" y="53800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367752" y="53078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67752" y="52356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67752" y="51634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67752" y="50912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67752" y="50190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67752" y="49468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67752" y="48746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67752" y="480248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367752" y="47302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367752" y="465809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367752" y="4585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367752" y="45137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367752" y="44415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67752" y="436931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67752" y="42971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67752" y="422492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67752" y="415272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67752" y="40805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67752" y="40083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367752" y="393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67752" y="38639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367752" y="3791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367752" y="37195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367752" y="36473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367752" y="3575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67752" y="35029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67752" y="34307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67752" y="335857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67752" y="32863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67752" y="32141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367752" y="31419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367752" y="30697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367752" y="29976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367752" y="292540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512841" y="61470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512841" y="607488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512841" y="60026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512841" y="59304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512841" y="58583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512841" y="57861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512841" y="571391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512841" y="56417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61"/>
                </a:lnTo>
                <a:lnTo>
                  <a:pt x="36051" y="36061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512841" y="556955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512841" y="54973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512841" y="54251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512841" y="53529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512841" y="528077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512841" y="520858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512841" y="513638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512841" y="506418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512841" y="49919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512841" y="49197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512841" y="48476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512841" y="47754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512841" y="470321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512841" y="463101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512841" y="455882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512841" y="44866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512841" y="441443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512841" y="43422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512841" y="42700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512841" y="41978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512841" y="41256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512841" y="40534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512841" y="39812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512841" y="39090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512841" y="38368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512841" y="37646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512841" y="36924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512841" y="362028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512841" y="354809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512841" y="34758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512841" y="34037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512841" y="33315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512841" y="325931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512841" y="318711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512841" y="31149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512841" y="304272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512841" y="29705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512841" y="289833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666945" y="61741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666945" y="61019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666945" y="60297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666945" y="59575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0666945" y="58853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666945" y="581317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0666945" y="57409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0666945" y="56687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0666945" y="559662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666945" y="552443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666945" y="54522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0666945" y="53800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666945" y="53078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666945" y="52356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0666945" y="51634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0666945" y="509126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0666945" y="50190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666945" y="49468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666945" y="48746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666945" y="480248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666945" y="47302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666945" y="465809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0666945" y="4585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666945" y="45137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666945" y="44415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0666945" y="436931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666945" y="42971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0666945" y="422492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666945" y="415272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0666945" y="40805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0666945" y="40083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0666945" y="39361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0666945" y="38639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0666945" y="3791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0666945" y="37195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0666945" y="36473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0666945" y="35751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0666945" y="350296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0666945" y="34307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0666945" y="335857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0666945" y="32863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666945" y="32141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666945" y="31419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0666945" y="30697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0666945" y="29976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0666945" y="292540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51" y="0"/>
                </a:moveTo>
                <a:lnTo>
                  <a:pt x="0" y="0"/>
                </a:lnTo>
                <a:lnTo>
                  <a:pt x="0" y="36097"/>
                </a:lnTo>
                <a:lnTo>
                  <a:pt x="36051" y="36097"/>
                </a:lnTo>
                <a:lnTo>
                  <a:pt x="36051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529985" y="3004581"/>
            <a:ext cx="4046854" cy="785495"/>
          </a:xfrm>
          <a:custGeom>
            <a:avLst/>
            <a:gdLst/>
            <a:ahLst/>
            <a:cxnLst/>
            <a:rect l="l" t="t" r="r" b="b"/>
            <a:pathLst>
              <a:path w="4046854" h="785495">
                <a:moveTo>
                  <a:pt x="36051" y="641333"/>
                </a:moveTo>
                <a:lnTo>
                  <a:pt x="0" y="643138"/>
                </a:lnTo>
                <a:lnTo>
                  <a:pt x="721" y="656855"/>
                </a:lnTo>
                <a:lnTo>
                  <a:pt x="2884" y="671054"/>
                </a:lnTo>
                <a:lnTo>
                  <a:pt x="17184" y="710280"/>
                </a:lnTo>
                <a:lnTo>
                  <a:pt x="24996" y="723034"/>
                </a:lnTo>
                <a:lnTo>
                  <a:pt x="53810" y="701396"/>
                </a:lnTo>
                <a:lnTo>
                  <a:pt x="53823" y="701255"/>
                </a:lnTo>
                <a:lnTo>
                  <a:pt x="49476" y="693915"/>
                </a:lnTo>
                <a:lnTo>
                  <a:pt x="48549" y="692351"/>
                </a:lnTo>
                <a:lnTo>
                  <a:pt x="44858" y="684530"/>
                </a:lnTo>
                <a:lnTo>
                  <a:pt x="44704" y="684530"/>
                </a:lnTo>
                <a:lnTo>
                  <a:pt x="44188" y="683186"/>
                </a:lnTo>
                <a:lnTo>
                  <a:pt x="44128" y="682966"/>
                </a:lnTo>
                <a:lnTo>
                  <a:pt x="41162" y="674904"/>
                </a:lnTo>
                <a:lnTo>
                  <a:pt x="40498" y="673099"/>
                </a:lnTo>
                <a:lnTo>
                  <a:pt x="40625" y="673099"/>
                </a:lnTo>
                <a:lnTo>
                  <a:pt x="38416" y="664676"/>
                </a:lnTo>
                <a:lnTo>
                  <a:pt x="37974" y="662992"/>
                </a:lnTo>
                <a:lnTo>
                  <a:pt x="36795" y="654088"/>
                </a:lnTo>
                <a:lnTo>
                  <a:pt x="36652" y="654088"/>
                </a:lnTo>
                <a:lnTo>
                  <a:pt x="36136" y="643138"/>
                </a:lnTo>
                <a:lnTo>
                  <a:pt x="36051" y="642296"/>
                </a:lnTo>
                <a:lnTo>
                  <a:pt x="36051" y="641333"/>
                </a:lnTo>
                <a:close/>
              </a:path>
              <a:path w="4046854" h="785495">
                <a:moveTo>
                  <a:pt x="53823" y="701255"/>
                </a:moveTo>
                <a:lnTo>
                  <a:pt x="54678" y="702699"/>
                </a:lnTo>
                <a:lnTo>
                  <a:pt x="53823" y="701255"/>
                </a:lnTo>
                <a:close/>
              </a:path>
              <a:path w="4046854" h="785495">
                <a:moveTo>
                  <a:pt x="48549" y="692351"/>
                </a:moveTo>
                <a:lnTo>
                  <a:pt x="49391" y="693915"/>
                </a:lnTo>
                <a:lnTo>
                  <a:pt x="49014" y="693136"/>
                </a:lnTo>
                <a:lnTo>
                  <a:pt x="48549" y="692351"/>
                </a:lnTo>
                <a:close/>
              </a:path>
              <a:path w="4046854" h="785495">
                <a:moveTo>
                  <a:pt x="49014" y="693136"/>
                </a:moveTo>
                <a:lnTo>
                  <a:pt x="49391" y="693915"/>
                </a:lnTo>
                <a:lnTo>
                  <a:pt x="49014" y="693136"/>
                </a:lnTo>
                <a:close/>
              </a:path>
              <a:path w="4046854" h="785495">
                <a:moveTo>
                  <a:pt x="48635" y="692351"/>
                </a:moveTo>
                <a:lnTo>
                  <a:pt x="49014" y="693136"/>
                </a:lnTo>
                <a:lnTo>
                  <a:pt x="48635" y="692351"/>
                </a:lnTo>
                <a:close/>
              </a:path>
              <a:path w="4046854" h="785495">
                <a:moveTo>
                  <a:pt x="44103" y="682966"/>
                </a:moveTo>
                <a:lnTo>
                  <a:pt x="44704" y="684530"/>
                </a:lnTo>
                <a:lnTo>
                  <a:pt x="44209" y="683186"/>
                </a:lnTo>
                <a:lnTo>
                  <a:pt x="44103" y="682966"/>
                </a:lnTo>
                <a:close/>
              </a:path>
              <a:path w="4046854" h="785495">
                <a:moveTo>
                  <a:pt x="44209" y="683186"/>
                </a:moveTo>
                <a:lnTo>
                  <a:pt x="44704" y="684530"/>
                </a:lnTo>
                <a:lnTo>
                  <a:pt x="44858" y="684530"/>
                </a:lnTo>
                <a:lnTo>
                  <a:pt x="44209" y="683186"/>
                </a:lnTo>
                <a:close/>
              </a:path>
              <a:path w="4046854" h="785495">
                <a:moveTo>
                  <a:pt x="44128" y="682966"/>
                </a:moveTo>
                <a:lnTo>
                  <a:pt x="44209" y="683186"/>
                </a:lnTo>
                <a:lnTo>
                  <a:pt x="44128" y="682966"/>
                </a:lnTo>
                <a:close/>
              </a:path>
              <a:path w="4046854" h="785495">
                <a:moveTo>
                  <a:pt x="40498" y="673099"/>
                </a:moveTo>
                <a:lnTo>
                  <a:pt x="41099" y="674904"/>
                </a:lnTo>
                <a:lnTo>
                  <a:pt x="40942" y="674305"/>
                </a:lnTo>
                <a:lnTo>
                  <a:pt x="40498" y="673099"/>
                </a:lnTo>
                <a:close/>
              </a:path>
              <a:path w="4046854" h="785495">
                <a:moveTo>
                  <a:pt x="40942" y="674305"/>
                </a:moveTo>
                <a:lnTo>
                  <a:pt x="41099" y="674904"/>
                </a:lnTo>
                <a:lnTo>
                  <a:pt x="40942" y="674305"/>
                </a:lnTo>
                <a:close/>
              </a:path>
              <a:path w="4046854" h="785495">
                <a:moveTo>
                  <a:pt x="40625" y="673099"/>
                </a:moveTo>
                <a:lnTo>
                  <a:pt x="40498" y="673099"/>
                </a:lnTo>
                <a:lnTo>
                  <a:pt x="40942" y="674305"/>
                </a:lnTo>
                <a:lnTo>
                  <a:pt x="40625" y="673099"/>
                </a:lnTo>
                <a:close/>
              </a:path>
              <a:path w="4046854" h="785495">
                <a:moveTo>
                  <a:pt x="37974" y="662992"/>
                </a:moveTo>
                <a:lnTo>
                  <a:pt x="38335" y="664676"/>
                </a:lnTo>
                <a:lnTo>
                  <a:pt x="38233" y="663980"/>
                </a:lnTo>
                <a:lnTo>
                  <a:pt x="37974" y="662992"/>
                </a:lnTo>
                <a:close/>
              </a:path>
              <a:path w="4046854" h="785495">
                <a:moveTo>
                  <a:pt x="38233" y="663980"/>
                </a:moveTo>
                <a:lnTo>
                  <a:pt x="38335" y="664676"/>
                </a:lnTo>
                <a:lnTo>
                  <a:pt x="38233" y="663980"/>
                </a:lnTo>
                <a:close/>
              </a:path>
              <a:path w="4046854" h="785495">
                <a:moveTo>
                  <a:pt x="38090" y="662992"/>
                </a:moveTo>
                <a:lnTo>
                  <a:pt x="38233" y="663980"/>
                </a:lnTo>
                <a:lnTo>
                  <a:pt x="38090" y="662992"/>
                </a:lnTo>
                <a:close/>
              </a:path>
              <a:path w="4046854" h="785495">
                <a:moveTo>
                  <a:pt x="36584" y="652640"/>
                </a:moveTo>
                <a:lnTo>
                  <a:pt x="36652" y="654088"/>
                </a:lnTo>
                <a:lnTo>
                  <a:pt x="36795" y="654088"/>
                </a:lnTo>
                <a:lnTo>
                  <a:pt x="36584" y="652640"/>
                </a:lnTo>
                <a:close/>
              </a:path>
              <a:path w="4046854" h="785495">
                <a:moveTo>
                  <a:pt x="36567" y="652283"/>
                </a:moveTo>
                <a:lnTo>
                  <a:pt x="36584" y="652640"/>
                </a:lnTo>
                <a:lnTo>
                  <a:pt x="36567" y="652283"/>
                </a:lnTo>
                <a:close/>
              </a:path>
              <a:path w="4046854" h="785495">
                <a:moveTo>
                  <a:pt x="36051" y="534003"/>
                </a:moveTo>
                <a:lnTo>
                  <a:pt x="0" y="534003"/>
                </a:lnTo>
                <a:lnTo>
                  <a:pt x="0" y="642296"/>
                </a:lnTo>
                <a:lnTo>
                  <a:pt x="16824" y="642296"/>
                </a:lnTo>
                <a:lnTo>
                  <a:pt x="36051" y="641333"/>
                </a:lnTo>
                <a:lnTo>
                  <a:pt x="36051" y="534003"/>
                </a:lnTo>
                <a:close/>
              </a:path>
              <a:path w="4046854" h="785495">
                <a:moveTo>
                  <a:pt x="36051" y="641333"/>
                </a:moveTo>
                <a:lnTo>
                  <a:pt x="36051" y="642296"/>
                </a:lnTo>
                <a:lnTo>
                  <a:pt x="36051" y="641333"/>
                </a:lnTo>
                <a:close/>
              </a:path>
              <a:path w="4046854" h="785495">
                <a:moveTo>
                  <a:pt x="36051" y="389613"/>
                </a:moveTo>
                <a:lnTo>
                  <a:pt x="0" y="389613"/>
                </a:lnTo>
                <a:lnTo>
                  <a:pt x="0" y="497906"/>
                </a:lnTo>
                <a:lnTo>
                  <a:pt x="36051" y="497906"/>
                </a:lnTo>
                <a:lnTo>
                  <a:pt x="36051" y="389613"/>
                </a:lnTo>
                <a:close/>
              </a:path>
              <a:path w="4046854" h="785495">
                <a:moveTo>
                  <a:pt x="36051" y="245222"/>
                </a:moveTo>
                <a:lnTo>
                  <a:pt x="0" y="245222"/>
                </a:lnTo>
                <a:lnTo>
                  <a:pt x="0" y="353515"/>
                </a:lnTo>
                <a:lnTo>
                  <a:pt x="36051" y="353515"/>
                </a:lnTo>
                <a:lnTo>
                  <a:pt x="36051" y="245222"/>
                </a:lnTo>
                <a:close/>
              </a:path>
              <a:path w="4046854" h="785495">
                <a:moveTo>
                  <a:pt x="8291" y="95417"/>
                </a:moveTo>
                <a:lnTo>
                  <a:pt x="6369" y="100471"/>
                </a:lnTo>
                <a:lnTo>
                  <a:pt x="2884" y="114188"/>
                </a:lnTo>
                <a:lnTo>
                  <a:pt x="721" y="128387"/>
                </a:lnTo>
                <a:lnTo>
                  <a:pt x="0" y="142465"/>
                </a:lnTo>
                <a:lnTo>
                  <a:pt x="0" y="209125"/>
                </a:lnTo>
                <a:lnTo>
                  <a:pt x="36051" y="209125"/>
                </a:lnTo>
                <a:lnTo>
                  <a:pt x="36091" y="142946"/>
                </a:lnTo>
                <a:lnTo>
                  <a:pt x="36566" y="132959"/>
                </a:lnTo>
                <a:lnTo>
                  <a:pt x="36652" y="131154"/>
                </a:lnTo>
                <a:lnTo>
                  <a:pt x="36792" y="131154"/>
                </a:lnTo>
                <a:lnTo>
                  <a:pt x="38075" y="122250"/>
                </a:lnTo>
                <a:lnTo>
                  <a:pt x="38335" y="120445"/>
                </a:lnTo>
                <a:lnTo>
                  <a:pt x="40657" y="112022"/>
                </a:lnTo>
                <a:lnTo>
                  <a:pt x="40498" y="112022"/>
                </a:lnTo>
                <a:lnTo>
                  <a:pt x="41020" y="110559"/>
                </a:lnTo>
                <a:lnTo>
                  <a:pt x="41123" y="110338"/>
                </a:lnTo>
                <a:lnTo>
                  <a:pt x="42060" y="107811"/>
                </a:lnTo>
                <a:lnTo>
                  <a:pt x="8291" y="95417"/>
                </a:lnTo>
                <a:close/>
              </a:path>
              <a:path w="4046854" h="785495">
                <a:moveTo>
                  <a:pt x="36091" y="142946"/>
                </a:moveTo>
                <a:lnTo>
                  <a:pt x="36051" y="143788"/>
                </a:lnTo>
                <a:lnTo>
                  <a:pt x="36091" y="142946"/>
                </a:lnTo>
                <a:close/>
              </a:path>
              <a:path w="4046854" h="785495">
                <a:moveTo>
                  <a:pt x="36583" y="132603"/>
                </a:moveTo>
                <a:lnTo>
                  <a:pt x="36532" y="132959"/>
                </a:lnTo>
                <a:lnTo>
                  <a:pt x="36583" y="132603"/>
                </a:lnTo>
                <a:close/>
              </a:path>
              <a:path w="4046854" h="785495">
                <a:moveTo>
                  <a:pt x="36792" y="131154"/>
                </a:moveTo>
                <a:lnTo>
                  <a:pt x="36652" y="131154"/>
                </a:lnTo>
                <a:lnTo>
                  <a:pt x="36583" y="132603"/>
                </a:lnTo>
                <a:lnTo>
                  <a:pt x="36792" y="131154"/>
                </a:lnTo>
                <a:close/>
              </a:path>
              <a:path w="4046854" h="785495">
                <a:moveTo>
                  <a:pt x="38335" y="120445"/>
                </a:moveTo>
                <a:lnTo>
                  <a:pt x="37974" y="122250"/>
                </a:lnTo>
                <a:lnTo>
                  <a:pt x="38197" y="121400"/>
                </a:lnTo>
                <a:lnTo>
                  <a:pt x="38335" y="120445"/>
                </a:lnTo>
                <a:close/>
              </a:path>
              <a:path w="4046854" h="785495">
                <a:moveTo>
                  <a:pt x="38197" y="121400"/>
                </a:moveTo>
                <a:lnTo>
                  <a:pt x="37974" y="122250"/>
                </a:lnTo>
                <a:lnTo>
                  <a:pt x="38197" y="121400"/>
                </a:lnTo>
                <a:close/>
              </a:path>
              <a:path w="4046854" h="785495">
                <a:moveTo>
                  <a:pt x="38448" y="120445"/>
                </a:moveTo>
                <a:lnTo>
                  <a:pt x="38197" y="121400"/>
                </a:lnTo>
                <a:lnTo>
                  <a:pt x="38448" y="120445"/>
                </a:lnTo>
                <a:close/>
              </a:path>
              <a:path w="4046854" h="785495">
                <a:moveTo>
                  <a:pt x="41099" y="110338"/>
                </a:moveTo>
                <a:lnTo>
                  <a:pt x="40498" y="112022"/>
                </a:lnTo>
                <a:lnTo>
                  <a:pt x="41041" y="110559"/>
                </a:lnTo>
                <a:lnTo>
                  <a:pt x="41099" y="110338"/>
                </a:lnTo>
                <a:close/>
              </a:path>
              <a:path w="4046854" h="785495">
                <a:moveTo>
                  <a:pt x="41041" y="110559"/>
                </a:moveTo>
                <a:lnTo>
                  <a:pt x="40498" y="112022"/>
                </a:lnTo>
                <a:lnTo>
                  <a:pt x="40657" y="112022"/>
                </a:lnTo>
                <a:lnTo>
                  <a:pt x="41041" y="110559"/>
                </a:lnTo>
                <a:close/>
              </a:path>
              <a:path w="4046854" h="785495">
                <a:moveTo>
                  <a:pt x="41123" y="110338"/>
                </a:moveTo>
                <a:lnTo>
                  <a:pt x="41041" y="110559"/>
                </a:lnTo>
                <a:lnTo>
                  <a:pt x="41123" y="110338"/>
                </a:lnTo>
                <a:close/>
              </a:path>
              <a:path w="4046854" h="785495">
                <a:moveTo>
                  <a:pt x="132310" y="481"/>
                </a:moveTo>
                <a:lnTo>
                  <a:pt x="87125" y="11190"/>
                </a:lnTo>
                <a:lnTo>
                  <a:pt x="51914" y="32728"/>
                </a:lnTo>
                <a:lnTo>
                  <a:pt x="27399" y="58959"/>
                </a:lnTo>
                <a:lnTo>
                  <a:pt x="56241" y="80617"/>
                </a:lnTo>
                <a:lnTo>
                  <a:pt x="59936" y="75684"/>
                </a:lnTo>
                <a:lnTo>
                  <a:pt x="59726" y="75684"/>
                </a:lnTo>
                <a:lnTo>
                  <a:pt x="60927" y="74361"/>
                </a:lnTo>
                <a:lnTo>
                  <a:pt x="66890" y="67983"/>
                </a:lnTo>
                <a:lnTo>
                  <a:pt x="67897" y="66900"/>
                </a:lnTo>
                <a:lnTo>
                  <a:pt x="74298" y="61004"/>
                </a:lnTo>
                <a:lnTo>
                  <a:pt x="75588" y="59801"/>
                </a:lnTo>
                <a:lnTo>
                  <a:pt x="75869" y="59801"/>
                </a:lnTo>
                <a:lnTo>
                  <a:pt x="82598" y="54748"/>
                </a:lnTo>
                <a:lnTo>
                  <a:pt x="82318" y="54748"/>
                </a:lnTo>
                <a:lnTo>
                  <a:pt x="83880" y="53785"/>
                </a:lnTo>
                <a:lnTo>
                  <a:pt x="91234" y="49453"/>
                </a:lnTo>
                <a:lnTo>
                  <a:pt x="91091" y="49453"/>
                </a:lnTo>
                <a:lnTo>
                  <a:pt x="92653" y="48611"/>
                </a:lnTo>
                <a:lnTo>
                  <a:pt x="92830" y="48611"/>
                </a:lnTo>
                <a:lnTo>
                  <a:pt x="100535" y="44881"/>
                </a:lnTo>
                <a:lnTo>
                  <a:pt x="100344" y="44881"/>
                </a:lnTo>
                <a:lnTo>
                  <a:pt x="102026" y="44159"/>
                </a:lnTo>
                <a:lnTo>
                  <a:pt x="102267" y="44159"/>
                </a:lnTo>
                <a:lnTo>
                  <a:pt x="110278" y="41151"/>
                </a:lnTo>
                <a:lnTo>
                  <a:pt x="111881" y="40549"/>
                </a:lnTo>
                <a:lnTo>
                  <a:pt x="112486" y="40549"/>
                </a:lnTo>
                <a:lnTo>
                  <a:pt x="120723" y="38383"/>
                </a:lnTo>
                <a:lnTo>
                  <a:pt x="120293" y="38383"/>
                </a:lnTo>
                <a:lnTo>
                  <a:pt x="122095" y="38022"/>
                </a:lnTo>
                <a:lnTo>
                  <a:pt x="122792" y="38022"/>
                </a:lnTo>
                <a:lnTo>
                  <a:pt x="131958" y="36699"/>
                </a:lnTo>
                <a:lnTo>
                  <a:pt x="130988" y="36699"/>
                </a:lnTo>
                <a:lnTo>
                  <a:pt x="132791" y="36578"/>
                </a:lnTo>
                <a:lnTo>
                  <a:pt x="134113" y="36578"/>
                </a:lnTo>
                <a:lnTo>
                  <a:pt x="132310" y="481"/>
                </a:lnTo>
                <a:close/>
              </a:path>
              <a:path w="4046854" h="785495">
                <a:moveTo>
                  <a:pt x="60927" y="74361"/>
                </a:moveTo>
                <a:lnTo>
                  <a:pt x="59726" y="75684"/>
                </a:lnTo>
                <a:lnTo>
                  <a:pt x="60805" y="74524"/>
                </a:lnTo>
                <a:lnTo>
                  <a:pt x="60927" y="74361"/>
                </a:lnTo>
                <a:close/>
              </a:path>
              <a:path w="4046854" h="785495">
                <a:moveTo>
                  <a:pt x="60805" y="74524"/>
                </a:moveTo>
                <a:lnTo>
                  <a:pt x="59726" y="75684"/>
                </a:lnTo>
                <a:lnTo>
                  <a:pt x="59936" y="75684"/>
                </a:lnTo>
                <a:lnTo>
                  <a:pt x="60805" y="74524"/>
                </a:lnTo>
                <a:close/>
              </a:path>
              <a:path w="4046854" h="785495">
                <a:moveTo>
                  <a:pt x="60957" y="74361"/>
                </a:moveTo>
                <a:lnTo>
                  <a:pt x="60805" y="74524"/>
                </a:lnTo>
                <a:lnTo>
                  <a:pt x="60957" y="74361"/>
                </a:lnTo>
                <a:close/>
              </a:path>
              <a:path w="4046854" h="785495">
                <a:moveTo>
                  <a:pt x="67897" y="66900"/>
                </a:moveTo>
                <a:lnTo>
                  <a:pt x="66816" y="67983"/>
                </a:lnTo>
                <a:lnTo>
                  <a:pt x="67376" y="67461"/>
                </a:lnTo>
                <a:lnTo>
                  <a:pt x="67897" y="66900"/>
                </a:lnTo>
                <a:close/>
              </a:path>
              <a:path w="4046854" h="785495">
                <a:moveTo>
                  <a:pt x="67376" y="67461"/>
                </a:moveTo>
                <a:lnTo>
                  <a:pt x="66816" y="67983"/>
                </a:lnTo>
                <a:lnTo>
                  <a:pt x="67376" y="67461"/>
                </a:lnTo>
                <a:close/>
              </a:path>
              <a:path w="4046854" h="785495">
                <a:moveTo>
                  <a:pt x="67977" y="66900"/>
                </a:moveTo>
                <a:lnTo>
                  <a:pt x="67376" y="67461"/>
                </a:lnTo>
                <a:lnTo>
                  <a:pt x="67977" y="66900"/>
                </a:lnTo>
                <a:close/>
              </a:path>
              <a:path w="4046854" h="785495">
                <a:moveTo>
                  <a:pt x="75588" y="59801"/>
                </a:moveTo>
                <a:lnTo>
                  <a:pt x="74266" y="61004"/>
                </a:lnTo>
                <a:lnTo>
                  <a:pt x="74430" y="60882"/>
                </a:lnTo>
                <a:lnTo>
                  <a:pt x="75588" y="59801"/>
                </a:lnTo>
                <a:close/>
              </a:path>
              <a:path w="4046854" h="785495">
                <a:moveTo>
                  <a:pt x="74430" y="60882"/>
                </a:moveTo>
                <a:lnTo>
                  <a:pt x="74266" y="61004"/>
                </a:lnTo>
                <a:lnTo>
                  <a:pt x="74430" y="60882"/>
                </a:lnTo>
                <a:close/>
              </a:path>
              <a:path w="4046854" h="785495">
                <a:moveTo>
                  <a:pt x="75869" y="59801"/>
                </a:moveTo>
                <a:lnTo>
                  <a:pt x="75588" y="59801"/>
                </a:lnTo>
                <a:lnTo>
                  <a:pt x="74430" y="60882"/>
                </a:lnTo>
                <a:lnTo>
                  <a:pt x="75869" y="59801"/>
                </a:lnTo>
                <a:close/>
              </a:path>
              <a:path w="4046854" h="785495">
                <a:moveTo>
                  <a:pt x="83880" y="53785"/>
                </a:moveTo>
                <a:lnTo>
                  <a:pt x="82318" y="54748"/>
                </a:lnTo>
                <a:lnTo>
                  <a:pt x="83658" y="53952"/>
                </a:lnTo>
                <a:lnTo>
                  <a:pt x="83880" y="53785"/>
                </a:lnTo>
                <a:close/>
              </a:path>
              <a:path w="4046854" h="785495">
                <a:moveTo>
                  <a:pt x="83658" y="53952"/>
                </a:moveTo>
                <a:lnTo>
                  <a:pt x="82318" y="54748"/>
                </a:lnTo>
                <a:lnTo>
                  <a:pt x="82598" y="54748"/>
                </a:lnTo>
                <a:lnTo>
                  <a:pt x="83658" y="53952"/>
                </a:lnTo>
                <a:close/>
              </a:path>
              <a:path w="4046854" h="785495">
                <a:moveTo>
                  <a:pt x="83939" y="53785"/>
                </a:moveTo>
                <a:lnTo>
                  <a:pt x="83658" y="53952"/>
                </a:lnTo>
                <a:lnTo>
                  <a:pt x="83939" y="53785"/>
                </a:lnTo>
                <a:close/>
              </a:path>
              <a:path w="4046854" h="785495">
                <a:moveTo>
                  <a:pt x="92653" y="48611"/>
                </a:moveTo>
                <a:lnTo>
                  <a:pt x="91091" y="49453"/>
                </a:lnTo>
                <a:lnTo>
                  <a:pt x="91869" y="49076"/>
                </a:lnTo>
                <a:lnTo>
                  <a:pt x="92653" y="48611"/>
                </a:lnTo>
                <a:close/>
              </a:path>
              <a:path w="4046854" h="785495">
                <a:moveTo>
                  <a:pt x="91869" y="49076"/>
                </a:moveTo>
                <a:lnTo>
                  <a:pt x="91091" y="49453"/>
                </a:lnTo>
                <a:lnTo>
                  <a:pt x="91234" y="49453"/>
                </a:lnTo>
                <a:lnTo>
                  <a:pt x="91869" y="49076"/>
                </a:lnTo>
                <a:close/>
              </a:path>
              <a:path w="4046854" h="785495">
                <a:moveTo>
                  <a:pt x="92830" y="48611"/>
                </a:moveTo>
                <a:lnTo>
                  <a:pt x="92653" y="48611"/>
                </a:lnTo>
                <a:lnTo>
                  <a:pt x="91869" y="49076"/>
                </a:lnTo>
                <a:lnTo>
                  <a:pt x="92830" y="48611"/>
                </a:lnTo>
                <a:close/>
              </a:path>
              <a:path w="4046854" h="785495">
                <a:moveTo>
                  <a:pt x="102026" y="44159"/>
                </a:moveTo>
                <a:lnTo>
                  <a:pt x="100344" y="44881"/>
                </a:lnTo>
                <a:lnTo>
                  <a:pt x="101196" y="44561"/>
                </a:lnTo>
                <a:lnTo>
                  <a:pt x="102026" y="44159"/>
                </a:lnTo>
                <a:close/>
              </a:path>
              <a:path w="4046854" h="785495">
                <a:moveTo>
                  <a:pt x="101196" y="44561"/>
                </a:moveTo>
                <a:lnTo>
                  <a:pt x="100344" y="44881"/>
                </a:lnTo>
                <a:lnTo>
                  <a:pt x="100535" y="44881"/>
                </a:lnTo>
                <a:lnTo>
                  <a:pt x="101196" y="44561"/>
                </a:lnTo>
                <a:close/>
              </a:path>
              <a:path w="4046854" h="785495">
                <a:moveTo>
                  <a:pt x="102267" y="44159"/>
                </a:moveTo>
                <a:lnTo>
                  <a:pt x="102026" y="44159"/>
                </a:lnTo>
                <a:lnTo>
                  <a:pt x="101196" y="44561"/>
                </a:lnTo>
                <a:lnTo>
                  <a:pt x="102267" y="44159"/>
                </a:lnTo>
                <a:close/>
              </a:path>
              <a:path w="4046854" h="785495">
                <a:moveTo>
                  <a:pt x="111881" y="40549"/>
                </a:moveTo>
                <a:lnTo>
                  <a:pt x="110198" y="41151"/>
                </a:lnTo>
                <a:lnTo>
                  <a:pt x="110466" y="41080"/>
                </a:lnTo>
                <a:lnTo>
                  <a:pt x="111881" y="40549"/>
                </a:lnTo>
                <a:close/>
              </a:path>
              <a:path w="4046854" h="785495">
                <a:moveTo>
                  <a:pt x="110466" y="41080"/>
                </a:moveTo>
                <a:lnTo>
                  <a:pt x="110198" y="41151"/>
                </a:lnTo>
                <a:lnTo>
                  <a:pt x="110466" y="41080"/>
                </a:lnTo>
                <a:close/>
              </a:path>
              <a:path w="4046854" h="785495">
                <a:moveTo>
                  <a:pt x="112486" y="40549"/>
                </a:moveTo>
                <a:lnTo>
                  <a:pt x="111881" y="40549"/>
                </a:lnTo>
                <a:lnTo>
                  <a:pt x="110466" y="41080"/>
                </a:lnTo>
                <a:lnTo>
                  <a:pt x="112486" y="40549"/>
                </a:lnTo>
                <a:close/>
              </a:path>
              <a:path w="4046854" h="785495">
                <a:moveTo>
                  <a:pt x="122095" y="38022"/>
                </a:moveTo>
                <a:lnTo>
                  <a:pt x="120293" y="38383"/>
                </a:lnTo>
                <a:lnTo>
                  <a:pt x="121246" y="38246"/>
                </a:lnTo>
                <a:lnTo>
                  <a:pt x="122095" y="38022"/>
                </a:lnTo>
                <a:close/>
              </a:path>
              <a:path w="4046854" h="785495">
                <a:moveTo>
                  <a:pt x="121246" y="38246"/>
                </a:moveTo>
                <a:lnTo>
                  <a:pt x="120293" y="38383"/>
                </a:lnTo>
                <a:lnTo>
                  <a:pt x="120723" y="38383"/>
                </a:lnTo>
                <a:lnTo>
                  <a:pt x="121246" y="38246"/>
                </a:lnTo>
                <a:close/>
              </a:path>
              <a:path w="4046854" h="785495">
                <a:moveTo>
                  <a:pt x="122792" y="38022"/>
                </a:moveTo>
                <a:lnTo>
                  <a:pt x="122095" y="38022"/>
                </a:lnTo>
                <a:lnTo>
                  <a:pt x="121246" y="38246"/>
                </a:lnTo>
                <a:lnTo>
                  <a:pt x="122792" y="38022"/>
                </a:lnTo>
                <a:close/>
              </a:path>
              <a:path w="4046854" h="785495">
                <a:moveTo>
                  <a:pt x="132791" y="36578"/>
                </a:moveTo>
                <a:lnTo>
                  <a:pt x="130988" y="36699"/>
                </a:lnTo>
                <a:lnTo>
                  <a:pt x="132310" y="36648"/>
                </a:lnTo>
                <a:lnTo>
                  <a:pt x="132791" y="36578"/>
                </a:lnTo>
                <a:close/>
              </a:path>
              <a:path w="4046854" h="785495">
                <a:moveTo>
                  <a:pt x="132310" y="36648"/>
                </a:moveTo>
                <a:lnTo>
                  <a:pt x="130988" y="36699"/>
                </a:lnTo>
                <a:lnTo>
                  <a:pt x="131958" y="36699"/>
                </a:lnTo>
                <a:lnTo>
                  <a:pt x="132310" y="36648"/>
                </a:lnTo>
                <a:close/>
              </a:path>
              <a:path w="4046854" h="785495">
                <a:moveTo>
                  <a:pt x="134113" y="36578"/>
                </a:moveTo>
                <a:lnTo>
                  <a:pt x="132791" y="36578"/>
                </a:lnTo>
                <a:lnTo>
                  <a:pt x="132310" y="36648"/>
                </a:lnTo>
                <a:lnTo>
                  <a:pt x="134113" y="36578"/>
                </a:lnTo>
                <a:close/>
              </a:path>
              <a:path w="4046854" h="785495">
                <a:moveTo>
                  <a:pt x="277359" y="0"/>
                </a:moveTo>
                <a:lnTo>
                  <a:pt x="169203" y="0"/>
                </a:lnTo>
                <a:lnTo>
                  <a:pt x="169203" y="36097"/>
                </a:lnTo>
                <a:lnTo>
                  <a:pt x="277359" y="36097"/>
                </a:lnTo>
                <a:lnTo>
                  <a:pt x="277359" y="0"/>
                </a:lnTo>
                <a:close/>
              </a:path>
              <a:path w="4046854" h="785495">
                <a:moveTo>
                  <a:pt x="421567" y="0"/>
                </a:moveTo>
                <a:lnTo>
                  <a:pt x="313411" y="0"/>
                </a:lnTo>
                <a:lnTo>
                  <a:pt x="313411" y="36097"/>
                </a:lnTo>
                <a:lnTo>
                  <a:pt x="421567" y="36097"/>
                </a:lnTo>
                <a:lnTo>
                  <a:pt x="421567" y="0"/>
                </a:lnTo>
                <a:close/>
              </a:path>
              <a:path w="4046854" h="785495">
                <a:moveTo>
                  <a:pt x="565775" y="0"/>
                </a:moveTo>
                <a:lnTo>
                  <a:pt x="457619" y="0"/>
                </a:lnTo>
                <a:lnTo>
                  <a:pt x="457619" y="36097"/>
                </a:lnTo>
                <a:lnTo>
                  <a:pt x="565775" y="36097"/>
                </a:lnTo>
                <a:lnTo>
                  <a:pt x="565775" y="0"/>
                </a:lnTo>
                <a:close/>
              </a:path>
              <a:path w="4046854" h="785495">
                <a:moveTo>
                  <a:pt x="709982" y="0"/>
                </a:moveTo>
                <a:lnTo>
                  <a:pt x="601826" y="0"/>
                </a:lnTo>
                <a:lnTo>
                  <a:pt x="601826" y="36097"/>
                </a:lnTo>
                <a:lnTo>
                  <a:pt x="709982" y="36097"/>
                </a:lnTo>
                <a:lnTo>
                  <a:pt x="709982" y="0"/>
                </a:lnTo>
                <a:close/>
              </a:path>
              <a:path w="4046854" h="785495">
                <a:moveTo>
                  <a:pt x="854190" y="0"/>
                </a:moveTo>
                <a:lnTo>
                  <a:pt x="746034" y="0"/>
                </a:lnTo>
                <a:lnTo>
                  <a:pt x="746034" y="36097"/>
                </a:lnTo>
                <a:lnTo>
                  <a:pt x="854190" y="36097"/>
                </a:lnTo>
                <a:lnTo>
                  <a:pt x="854190" y="0"/>
                </a:lnTo>
                <a:close/>
              </a:path>
              <a:path w="4046854" h="785495">
                <a:moveTo>
                  <a:pt x="998398" y="0"/>
                </a:moveTo>
                <a:lnTo>
                  <a:pt x="890242" y="0"/>
                </a:lnTo>
                <a:lnTo>
                  <a:pt x="890242" y="36097"/>
                </a:lnTo>
                <a:lnTo>
                  <a:pt x="998398" y="36097"/>
                </a:lnTo>
                <a:lnTo>
                  <a:pt x="998398" y="0"/>
                </a:lnTo>
                <a:close/>
              </a:path>
              <a:path w="4046854" h="785495">
                <a:moveTo>
                  <a:pt x="1142605" y="0"/>
                </a:moveTo>
                <a:lnTo>
                  <a:pt x="1034450" y="0"/>
                </a:lnTo>
                <a:lnTo>
                  <a:pt x="1034450" y="36097"/>
                </a:lnTo>
                <a:lnTo>
                  <a:pt x="1142605" y="36097"/>
                </a:lnTo>
                <a:lnTo>
                  <a:pt x="1142605" y="0"/>
                </a:lnTo>
                <a:close/>
              </a:path>
              <a:path w="4046854" h="785495">
                <a:moveTo>
                  <a:pt x="1286813" y="0"/>
                </a:moveTo>
                <a:lnTo>
                  <a:pt x="1178657" y="0"/>
                </a:lnTo>
                <a:lnTo>
                  <a:pt x="1178657" y="36097"/>
                </a:lnTo>
                <a:lnTo>
                  <a:pt x="1286813" y="36097"/>
                </a:lnTo>
                <a:lnTo>
                  <a:pt x="1286813" y="0"/>
                </a:lnTo>
                <a:close/>
              </a:path>
              <a:path w="4046854" h="785495">
                <a:moveTo>
                  <a:pt x="1431021" y="0"/>
                </a:moveTo>
                <a:lnTo>
                  <a:pt x="1322865" y="0"/>
                </a:lnTo>
                <a:lnTo>
                  <a:pt x="1322865" y="36097"/>
                </a:lnTo>
                <a:lnTo>
                  <a:pt x="1431021" y="36097"/>
                </a:lnTo>
                <a:lnTo>
                  <a:pt x="1431021" y="0"/>
                </a:lnTo>
                <a:close/>
              </a:path>
              <a:path w="4046854" h="785495">
                <a:moveTo>
                  <a:pt x="1575229" y="0"/>
                </a:moveTo>
                <a:lnTo>
                  <a:pt x="1467073" y="0"/>
                </a:lnTo>
                <a:lnTo>
                  <a:pt x="1467073" y="36097"/>
                </a:lnTo>
                <a:lnTo>
                  <a:pt x="1575229" y="36097"/>
                </a:lnTo>
                <a:lnTo>
                  <a:pt x="1575229" y="0"/>
                </a:lnTo>
                <a:close/>
              </a:path>
              <a:path w="4046854" h="785495">
                <a:moveTo>
                  <a:pt x="1719436" y="0"/>
                </a:moveTo>
                <a:lnTo>
                  <a:pt x="1611281" y="0"/>
                </a:lnTo>
                <a:lnTo>
                  <a:pt x="1611281" y="36097"/>
                </a:lnTo>
                <a:lnTo>
                  <a:pt x="1719436" y="36097"/>
                </a:lnTo>
                <a:lnTo>
                  <a:pt x="1719436" y="0"/>
                </a:lnTo>
                <a:close/>
              </a:path>
              <a:path w="4046854" h="785495">
                <a:moveTo>
                  <a:pt x="1863644" y="0"/>
                </a:moveTo>
                <a:lnTo>
                  <a:pt x="1755488" y="0"/>
                </a:lnTo>
                <a:lnTo>
                  <a:pt x="1755488" y="36097"/>
                </a:lnTo>
                <a:lnTo>
                  <a:pt x="1863644" y="36097"/>
                </a:lnTo>
                <a:lnTo>
                  <a:pt x="1863644" y="0"/>
                </a:lnTo>
                <a:close/>
              </a:path>
              <a:path w="4046854" h="785495">
                <a:moveTo>
                  <a:pt x="2007852" y="0"/>
                </a:moveTo>
                <a:lnTo>
                  <a:pt x="1899696" y="0"/>
                </a:lnTo>
                <a:lnTo>
                  <a:pt x="1899696" y="36097"/>
                </a:lnTo>
                <a:lnTo>
                  <a:pt x="2007852" y="36097"/>
                </a:lnTo>
                <a:lnTo>
                  <a:pt x="2007852" y="0"/>
                </a:lnTo>
                <a:close/>
              </a:path>
              <a:path w="4046854" h="785495">
                <a:moveTo>
                  <a:pt x="2152060" y="0"/>
                </a:moveTo>
                <a:lnTo>
                  <a:pt x="2043904" y="0"/>
                </a:lnTo>
                <a:lnTo>
                  <a:pt x="2043904" y="36097"/>
                </a:lnTo>
                <a:lnTo>
                  <a:pt x="2152060" y="36097"/>
                </a:lnTo>
                <a:lnTo>
                  <a:pt x="2152060" y="0"/>
                </a:lnTo>
                <a:close/>
              </a:path>
              <a:path w="4046854" h="785495">
                <a:moveTo>
                  <a:pt x="2296267" y="0"/>
                </a:moveTo>
                <a:lnTo>
                  <a:pt x="2188112" y="0"/>
                </a:lnTo>
                <a:lnTo>
                  <a:pt x="2188112" y="36097"/>
                </a:lnTo>
                <a:lnTo>
                  <a:pt x="2296267" y="36097"/>
                </a:lnTo>
                <a:lnTo>
                  <a:pt x="2296267" y="0"/>
                </a:lnTo>
                <a:close/>
              </a:path>
              <a:path w="4046854" h="785495">
                <a:moveTo>
                  <a:pt x="2440475" y="0"/>
                </a:moveTo>
                <a:lnTo>
                  <a:pt x="2332319" y="0"/>
                </a:lnTo>
                <a:lnTo>
                  <a:pt x="2332319" y="36097"/>
                </a:lnTo>
                <a:lnTo>
                  <a:pt x="2440475" y="36097"/>
                </a:lnTo>
                <a:lnTo>
                  <a:pt x="2440475" y="0"/>
                </a:lnTo>
                <a:close/>
              </a:path>
              <a:path w="4046854" h="785495">
                <a:moveTo>
                  <a:pt x="2584683" y="0"/>
                </a:moveTo>
                <a:lnTo>
                  <a:pt x="2476527" y="0"/>
                </a:lnTo>
                <a:lnTo>
                  <a:pt x="2476527" y="36097"/>
                </a:lnTo>
                <a:lnTo>
                  <a:pt x="2584683" y="36097"/>
                </a:lnTo>
                <a:lnTo>
                  <a:pt x="2584683" y="0"/>
                </a:lnTo>
                <a:close/>
              </a:path>
              <a:path w="4046854" h="785495">
                <a:moveTo>
                  <a:pt x="2728891" y="0"/>
                </a:moveTo>
                <a:lnTo>
                  <a:pt x="2620735" y="0"/>
                </a:lnTo>
                <a:lnTo>
                  <a:pt x="2620735" y="36097"/>
                </a:lnTo>
                <a:lnTo>
                  <a:pt x="2728891" y="36097"/>
                </a:lnTo>
                <a:lnTo>
                  <a:pt x="2728891" y="0"/>
                </a:lnTo>
                <a:close/>
              </a:path>
              <a:path w="4046854" h="785495">
                <a:moveTo>
                  <a:pt x="2873098" y="0"/>
                </a:moveTo>
                <a:lnTo>
                  <a:pt x="2764942" y="0"/>
                </a:lnTo>
                <a:lnTo>
                  <a:pt x="2764942" y="36097"/>
                </a:lnTo>
                <a:lnTo>
                  <a:pt x="2873098" y="36097"/>
                </a:lnTo>
                <a:lnTo>
                  <a:pt x="2873098" y="0"/>
                </a:lnTo>
                <a:close/>
              </a:path>
              <a:path w="4046854" h="785495">
                <a:moveTo>
                  <a:pt x="3017306" y="0"/>
                </a:moveTo>
                <a:lnTo>
                  <a:pt x="2909150" y="0"/>
                </a:lnTo>
                <a:lnTo>
                  <a:pt x="2909150" y="36097"/>
                </a:lnTo>
                <a:lnTo>
                  <a:pt x="3017306" y="36097"/>
                </a:lnTo>
                <a:lnTo>
                  <a:pt x="3017306" y="0"/>
                </a:lnTo>
                <a:close/>
              </a:path>
              <a:path w="4046854" h="785495">
                <a:moveTo>
                  <a:pt x="3161514" y="0"/>
                </a:moveTo>
                <a:lnTo>
                  <a:pt x="3053358" y="0"/>
                </a:lnTo>
                <a:lnTo>
                  <a:pt x="3053358" y="36097"/>
                </a:lnTo>
                <a:lnTo>
                  <a:pt x="3161514" y="36097"/>
                </a:lnTo>
                <a:lnTo>
                  <a:pt x="3161514" y="0"/>
                </a:lnTo>
                <a:close/>
              </a:path>
              <a:path w="4046854" h="785495">
                <a:moveTo>
                  <a:pt x="3305721" y="0"/>
                </a:moveTo>
                <a:lnTo>
                  <a:pt x="3197566" y="0"/>
                </a:lnTo>
                <a:lnTo>
                  <a:pt x="3197566" y="36097"/>
                </a:lnTo>
                <a:lnTo>
                  <a:pt x="3305721" y="36097"/>
                </a:lnTo>
                <a:lnTo>
                  <a:pt x="3305721" y="0"/>
                </a:lnTo>
                <a:close/>
              </a:path>
              <a:path w="4046854" h="785495">
                <a:moveTo>
                  <a:pt x="3449929" y="0"/>
                </a:moveTo>
                <a:lnTo>
                  <a:pt x="3341773" y="0"/>
                </a:lnTo>
                <a:lnTo>
                  <a:pt x="3341773" y="36097"/>
                </a:lnTo>
                <a:lnTo>
                  <a:pt x="3449929" y="36097"/>
                </a:lnTo>
                <a:lnTo>
                  <a:pt x="3449929" y="0"/>
                </a:lnTo>
                <a:close/>
              </a:path>
              <a:path w="4046854" h="785495">
                <a:moveTo>
                  <a:pt x="3594137" y="0"/>
                </a:moveTo>
                <a:lnTo>
                  <a:pt x="3485981" y="0"/>
                </a:lnTo>
                <a:lnTo>
                  <a:pt x="3485981" y="36097"/>
                </a:lnTo>
                <a:lnTo>
                  <a:pt x="3594137" y="36097"/>
                </a:lnTo>
                <a:lnTo>
                  <a:pt x="3594137" y="0"/>
                </a:lnTo>
                <a:close/>
              </a:path>
              <a:path w="4046854" h="785495">
                <a:moveTo>
                  <a:pt x="3738345" y="0"/>
                </a:moveTo>
                <a:lnTo>
                  <a:pt x="3630189" y="0"/>
                </a:lnTo>
                <a:lnTo>
                  <a:pt x="3630189" y="36097"/>
                </a:lnTo>
                <a:lnTo>
                  <a:pt x="3738345" y="36097"/>
                </a:lnTo>
                <a:lnTo>
                  <a:pt x="3738345" y="0"/>
                </a:lnTo>
                <a:close/>
              </a:path>
              <a:path w="4046854" h="785495">
                <a:moveTo>
                  <a:pt x="3882552" y="0"/>
                </a:moveTo>
                <a:lnTo>
                  <a:pt x="3774397" y="0"/>
                </a:lnTo>
                <a:lnTo>
                  <a:pt x="3774397" y="36097"/>
                </a:lnTo>
                <a:lnTo>
                  <a:pt x="3882552" y="36097"/>
                </a:lnTo>
                <a:lnTo>
                  <a:pt x="3882552" y="0"/>
                </a:lnTo>
                <a:close/>
              </a:path>
              <a:path w="4046854" h="785495">
                <a:moveTo>
                  <a:pt x="3992594" y="83144"/>
                </a:moveTo>
                <a:lnTo>
                  <a:pt x="3993112" y="83987"/>
                </a:lnTo>
                <a:lnTo>
                  <a:pt x="3992594" y="83144"/>
                </a:lnTo>
                <a:close/>
              </a:path>
              <a:path w="4046854" h="785495">
                <a:moveTo>
                  <a:pt x="4006963" y="74361"/>
                </a:moveTo>
                <a:lnTo>
                  <a:pt x="3985901" y="74361"/>
                </a:lnTo>
                <a:lnTo>
                  <a:pt x="3986983" y="75684"/>
                </a:lnTo>
                <a:lnTo>
                  <a:pt x="3992481" y="83144"/>
                </a:lnTo>
                <a:lnTo>
                  <a:pt x="3992150" y="82422"/>
                </a:lnTo>
                <a:lnTo>
                  <a:pt x="3993699" y="82422"/>
                </a:lnTo>
                <a:lnTo>
                  <a:pt x="4006963" y="74361"/>
                </a:lnTo>
                <a:close/>
              </a:path>
              <a:path w="4046854" h="785495">
                <a:moveTo>
                  <a:pt x="3992150" y="82422"/>
                </a:moveTo>
                <a:lnTo>
                  <a:pt x="3992511" y="83144"/>
                </a:lnTo>
                <a:lnTo>
                  <a:pt x="3992150" y="82422"/>
                </a:lnTo>
                <a:close/>
              </a:path>
              <a:path w="4046854" h="785495">
                <a:moveTo>
                  <a:pt x="3992571" y="83107"/>
                </a:moveTo>
                <a:close/>
              </a:path>
              <a:path w="4046854" h="785495">
                <a:moveTo>
                  <a:pt x="3993699" y="82422"/>
                </a:moveTo>
                <a:lnTo>
                  <a:pt x="3992150" y="82422"/>
                </a:lnTo>
                <a:lnTo>
                  <a:pt x="3992571" y="83107"/>
                </a:lnTo>
                <a:lnTo>
                  <a:pt x="3993699" y="82422"/>
                </a:lnTo>
                <a:close/>
              </a:path>
              <a:path w="4046854" h="785495">
                <a:moveTo>
                  <a:pt x="3986458" y="75103"/>
                </a:moveTo>
                <a:lnTo>
                  <a:pt x="3986893" y="75684"/>
                </a:lnTo>
                <a:lnTo>
                  <a:pt x="3986458" y="75103"/>
                </a:lnTo>
                <a:close/>
              </a:path>
              <a:path w="4046854" h="785495">
                <a:moveTo>
                  <a:pt x="3985901" y="74361"/>
                </a:moveTo>
                <a:lnTo>
                  <a:pt x="3986458" y="75103"/>
                </a:lnTo>
                <a:lnTo>
                  <a:pt x="3986983" y="75684"/>
                </a:lnTo>
                <a:lnTo>
                  <a:pt x="3985901" y="74361"/>
                </a:lnTo>
                <a:close/>
              </a:path>
              <a:path w="4046854" h="785495">
                <a:moveTo>
                  <a:pt x="4019436" y="66780"/>
                </a:moveTo>
                <a:lnTo>
                  <a:pt x="3978931" y="66780"/>
                </a:lnTo>
                <a:lnTo>
                  <a:pt x="3980133" y="67983"/>
                </a:lnTo>
                <a:lnTo>
                  <a:pt x="3986458" y="75103"/>
                </a:lnTo>
                <a:lnTo>
                  <a:pt x="3985901" y="74361"/>
                </a:lnTo>
                <a:lnTo>
                  <a:pt x="4006963" y="74361"/>
                </a:lnTo>
                <a:lnTo>
                  <a:pt x="4019436" y="66780"/>
                </a:lnTo>
                <a:close/>
              </a:path>
              <a:path w="4046854" h="785495">
                <a:moveTo>
                  <a:pt x="3979456" y="67361"/>
                </a:moveTo>
                <a:lnTo>
                  <a:pt x="3980019" y="67983"/>
                </a:lnTo>
                <a:lnTo>
                  <a:pt x="3979456" y="67361"/>
                </a:lnTo>
                <a:close/>
              </a:path>
              <a:path w="4046854" h="785495">
                <a:moveTo>
                  <a:pt x="3978931" y="66780"/>
                </a:moveTo>
                <a:lnTo>
                  <a:pt x="3979456" y="67361"/>
                </a:lnTo>
                <a:lnTo>
                  <a:pt x="3980133" y="67983"/>
                </a:lnTo>
                <a:lnTo>
                  <a:pt x="3978931" y="66780"/>
                </a:lnTo>
                <a:close/>
              </a:path>
              <a:path w="4046854" h="785495">
                <a:moveTo>
                  <a:pt x="3971952" y="60456"/>
                </a:moveTo>
                <a:lnTo>
                  <a:pt x="3979456" y="67361"/>
                </a:lnTo>
                <a:lnTo>
                  <a:pt x="3978931" y="66780"/>
                </a:lnTo>
                <a:lnTo>
                  <a:pt x="4019436" y="66780"/>
                </a:lnTo>
                <a:lnTo>
                  <a:pt x="4023395" y="64374"/>
                </a:lnTo>
                <a:lnTo>
                  <a:pt x="4022434" y="62930"/>
                </a:lnTo>
                <a:lnTo>
                  <a:pt x="4020997" y="61004"/>
                </a:lnTo>
                <a:lnTo>
                  <a:pt x="3972682" y="61004"/>
                </a:lnTo>
                <a:lnTo>
                  <a:pt x="3971952" y="60456"/>
                </a:lnTo>
                <a:close/>
              </a:path>
              <a:path w="4046854" h="785495">
                <a:moveTo>
                  <a:pt x="3971240" y="59801"/>
                </a:moveTo>
                <a:lnTo>
                  <a:pt x="3971952" y="60456"/>
                </a:lnTo>
                <a:lnTo>
                  <a:pt x="3972682" y="61004"/>
                </a:lnTo>
                <a:lnTo>
                  <a:pt x="3971240" y="59801"/>
                </a:lnTo>
                <a:close/>
              </a:path>
              <a:path w="4046854" h="785495">
                <a:moveTo>
                  <a:pt x="4020099" y="59801"/>
                </a:moveTo>
                <a:lnTo>
                  <a:pt x="3971240" y="59801"/>
                </a:lnTo>
                <a:lnTo>
                  <a:pt x="3972682" y="61004"/>
                </a:lnTo>
                <a:lnTo>
                  <a:pt x="4020997" y="61004"/>
                </a:lnTo>
                <a:lnTo>
                  <a:pt x="4020099" y="59801"/>
                </a:lnTo>
                <a:close/>
              </a:path>
              <a:path w="4046854" h="785495">
                <a:moveTo>
                  <a:pt x="3963745" y="54293"/>
                </a:moveTo>
                <a:lnTo>
                  <a:pt x="3971952" y="60456"/>
                </a:lnTo>
                <a:lnTo>
                  <a:pt x="3971240" y="59801"/>
                </a:lnTo>
                <a:lnTo>
                  <a:pt x="4020099" y="59801"/>
                </a:lnTo>
                <a:lnTo>
                  <a:pt x="4016328" y="54748"/>
                </a:lnTo>
                <a:lnTo>
                  <a:pt x="3964510" y="54748"/>
                </a:lnTo>
                <a:lnTo>
                  <a:pt x="3963745" y="54293"/>
                </a:lnTo>
                <a:close/>
              </a:path>
              <a:path w="4046854" h="785495">
                <a:moveTo>
                  <a:pt x="3963068" y="53785"/>
                </a:moveTo>
                <a:lnTo>
                  <a:pt x="3963745" y="54293"/>
                </a:lnTo>
                <a:lnTo>
                  <a:pt x="3964510" y="54748"/>
                </a:lnTo>
                <a:lnTo>
                  <a:pt x="3963068" y="53785"/>
                </a:lnTo>
                <a:close/>
              </a:path>
              <a:path w="4046854" h="785495">
                <a:moveTo>
                  <a:pt x="4015609" y="53785"/>
                </a:moveTo>
                <a:lnTo>
                  <a:pt x="3963068" y="53785"/>
                </a:lnTo>
                <a:lnTo>
                  <a:pt x="3964510" y="54748"/>
                </a:lnTo>
                <a:lnTo>
                  <a:pt x="4016328" y="54748"/>
                </a:lnTo>
                <a:lnTo>
                  <a:pt x="4015609" y="53785"/>
                </a:lnTo>
                <a:close/>
              </a:path>
              <a:path w="4046854" h="785495">
                <a:moveTo>
                  <a:pt x="3954959" y="49076"/>
                </a:moveTo>
                <a:lnTo>
                  <a:pt x="3963745" y="54293"/>
                </a:lnTo>
                <a:lnTo>
                  <a:pt x="3963068" y="53785"/>
                </a:lnTo>
                <a:lnTo>
                  <a:pt x="4015609" y="53785"/>
                </a:lnTo>
                <a:lnTo>
                  <a:pt x="4014262" y="51980"/>
                </a:lnTo>
                <a:lnTo>
                  <a:pt x="4011951" y="49453"/>
                </a:lnTo>
                <a:lnTo>
                  <a:pt x="3955738" y="49453"/>
                </a:lnTo>
                <a:lnTo>
                  <a:pt x="3954959" y="49076"/>
                </a:lnTo>
                <a:close/>
              </a:path>
              <a:path w="4046854" h="785495">
                <a:moveTo>
                  <a:pt x="3954176" y="48611"/>
                </a:moveTo>
                <a:lnTo>
                  <a:pt x="3954959" y="49076"/>
                </a:lnTo>
                <a:lnTo>
                  <a:pt x="3955738" y="49453"/>
                </a:lnTo>
                <a:lnTo>
                  <a:pt x="3954176" y="48611"/>
                </a:lnTo>
                <a:close/>
              </a:path>
              <a:path w="4046854" h="785495">
                <a:moveTo>
                  <a:pt x="4011181" y="48611"/>
                </a:moveTo>
                <a:lnTo>
                  <a:pt x="3954176" y="48611"/>
                </a:lnTo>
                <a:lnTo>
                  <a:pt x="3955738" y="49453"/>
                </a:lnTo>
                <a:lnTo>
                  <a:pt x="4011951" y="49453"/>
                </a:lnTo>
                <a:lnTo>
                  <a:pt x="4011181" y="48611"/>
                </a:lnTo>
                <a:close/>
              </a:path>
              <a:path w="4046854" h="785495">
                <a:moveTo>
                  <a:pt x="3945022" y="44265"/>
                </a:moveTo>
                <a:lnTo>
                  <a:pt x="3954959" y="49076"/>
                </a:lnTo>
                <a:lnTo>
                  <a:pt x="3954176" y="48611"/>
                </a:lnTo>
                <a:lnTo>
                  <a:pt x="4011181" y="48611"/>
                </a:lnTo>
                <a:lnTo>
                  <a:pt x="4007660" y="44761"/>
                </a:lnTo>
                <a:lnTo>
                  <a:pt x="3946364" y="44761"/>
                </a:lnTo>
                <a:lnTo>
                  <a:pt x="3945022" y="44265"/>
                </a:lnTo>
                <a:close/>
              </a:path>
              <a:path w="4046854" h="785495">
                <a:moveTo>
                  <a:pt x="3944802" y="44159"/>
                </a:moveTo>
                <a:lnTo>
                  <a:pt x="3945022" y="44265"/>
                </a:lnTo>
                <a:lnTo>
                  <a:pt x="3946364" y="44761"/>
                </a:lnTo>
                <a:lnTo>
                  <a:pt x="3944802" y="44159"/>
                </a:lnTo>
                <a:close/>
              </a:path>
              <a:path w="4046854" h="785495">
                <a:moveTo>
                  <a:pt x="4007110" y="44159"/>
                </a:moveTo>
                <a:lnTo>
                  <a:pt x="3944802" y="44159"/>
                </a:lnTo>
                <a:lnTo>
                  <a:pt x="3946364" y="44761"/>
                </a:lnTo>
                <a:lnTo>
                  <a:pt x="4007660" y="44761"/>
                </a:lnTo>
                <a:lnTo>
                  <a:pt x="4007110" y="44159"/>
                </a:lnTo>
                <a:close/>
              </a:path>
              <a:path w="4046854" h="785495">
                <a:moveTo>
                  <a:pt x="3936153" y="40994"/>
                </a:moveTo>
                <a:lnTo>
                  <a:pt x="3945022" y="44265"/>
                </a:lnTo>
                <a:lnTo>
                  <a:pt x="3944802" y="44159"/>
                </a:lnTo>
                <a:lnTo>
                  <a:pt x="4007110" y="44159"/>
                </a:lnTo>
                <a:lnTo>
                  <a:pt x="4005129" y="41993"/>
                </a:lnTo>
                <a:lnTo>
                  <a:pt x="4004223" y="41151"/>
                </a:lnTo>
                <a:lnTo>
                  <a:pt x="3936750" y="41151"/>
                </a:lnTo>
                <a:lnTo>
                  <a:pt x="3936153" y="40994"/>
                </a:lnTo>
                <a:close/>
              </a:path>
              <a:path w="4046854" h="785495">
                <a:moveTo>
                  <a:pt x="3934948" y="40549"/>
                </a:moveTo>
                <a:lnTo>
                  <a:pt x="3936153" y="40994"/>
                </a:lnTo>
                <a:lnTo>
                  <a:pt x="3936750" y="41151"/>
                </a:lnTo>
                <a:lnTo>
                  <a:pt x="3934948" y="40549"/>
                </a:lnTo>
                <a:close/>
              </a:path>
              <a:path w="4046854" h="785495">
                <a:moveTo>
                  <a:pt x="4003576" y="40549"/>
                </a:moveTo>
                <a:lnTo>
                  <a:pt x="3934948" y="40549"/>
                </a:lnTo>
                <a:lnTo>
                  <a:pt x="3936750" y="41151"/>
                </a:lnTo>
                <a:lnTo>
                  <a:pt x="4004223" y="41151"/>
                </a:lnTo>
                <a:lnTo>
                  <a:pt x="4003576" y="40549"/>
                </a:lnTo>
                <a:close/>
              </a:path>
              <a:path w="4046854" h="785495">
                <a:moveTo>
                  <a:pt x="3925838" y="38281"/>
                </a:moveTo>
                <a:lnTo>
                  <a:pt x="3936153" y="40994"/>
                </a:lnTo>
                <a:lnTo>
                  <a:pt x="3934948" y="40549"/>
                </a:lnTo>
                <a:lnTo>
                  <a:pt x="4003576" y="40549"/>
                </a:lnTo>
                <a:lnTo>
                  <a:pt x="4001246" y="38383"/>
                </a:lnTo>
                <a:lnTo>
                  <a:pt x="3926536" y="38383"/>
                </a:lnTo>
                <a:lnTo>
                  <a:pt x="3925838" y="38281"/>
                </a:lnTo>
                <a:close/>
              </a:path>
              <a:path w="4046854" h="785495">
                <a:moveTo>
                  <a:pt x="3924853" y="38022"/>
                </a:moveTo>
                <a:lnTo>
                  <a:pt x="3925838" y="38281"/>
                </a:lnTo>
                <a:lnTo>
                  <a:pt x="3926536" y="38383"/>
                </a:lnTo>
                <a:lnTo>
                  <a:pt x="3924853" y="38022"/>
                </a:lnTo>
                <a:close/>
              </a:path>
              <a:path w="4046854" h="785495">
                <a:moveTo>
                  <a:pt x="4000858" y="38022"/>
                </a:moveTo>
                <a:lnTo>
                  <a:pt x="3924853" y="38022"/>
                </a:lnTo>
                <a:lnTo>
                  <a:pt x="3926536" y="38383"/>
                </a:lnTo>
                <a:lnTo>
                  <a:pt x="4001246" y="38383"/>
                </a:lnTo>
                <a:lnTo>
                  <a:pt x="4000858" y="38022"/>
                </a:lnTo>
                <a:close/>
              </a:path>
              <a:path w="4046854" h="785495">
                <a:moveTo>
                  <a:pt x="3921248" y="1082"/>
                </a:moveTo>
                <a:lnTo>
                  <a:pt x="3915840" y="36819"/>
                </a:lnTo>
                <a:lnTo>
                  <a:pt x="3925838" y="38281"/>
                </a:lnTo>
                <a:lnTo>
                  <a:pt x="3924853" y="38022"/>
                </a:lnTo>
                <a:lnTo>
                  <a:pt x="4000858" y="38022"/>
                </a:lnTo>
                <a:lnTo>
                  <a:pt x="3959704" y="11190"/>
                </a:lnTo>
                <a:lnTo>
                  <a:pt x="3932905" y="2887"/>
                </a:lnTo>
                <a:lnTo>
                  <a:pt x="3921248" y="1082"/>
                </a:lnTo>
                <a:close/>
              </a:path>
              <a:path w="4046854" h="785495">
                <a:moveTo>
                  <a:pt x="4046829" y="142946"/>
                </a:moveTo>
                <a:lnTo>
                  <a:pt x="4010777" y="142946"/>
                </a:lnTo>
                <a:lnTo>
                  <a:pt x="4010777" y="214058"/>
                </a:lnTo>
                <a:lnTo>
                  <a:pt x="4046829" y="214058"/>
                </a:lnTo>
                <a:lnTo>
                  <a:pt x="4046829" y="142946"/>
                </a:lnTo>
                <a:close/>
              </a:path>
              <a:path w="4046854" h="785495">
                <a:moveTo>
                  <a:pt x="4046250" y="131154"/>
                </a:moveTo>
                <a:lnTo>
                  <a:pt x="4010176" y="131154"/>
                </a:lnTo>
                <a:lnTo>
                  <a:pt x="4010296" y="132959"/>
                </a:lnTo>
                <a:lnTo>
                  <a:pt x="4010777" y="143788"/>
                </a:lnTo>
                <a:lnTo>
                  <a:pt x="4010777" y="142946"/>
                </a:lnTo>
                <a:lnTo>
                  <a:pt x="4046829" y="142946"/>
                </a:lnTo>
                <a:lnTo>
                  <a:pt x="4046829" y="142465"/>
                </a:lnTo>
                <a:lnTo>
                  <a:pt x="4046250" y="131154"/>
                </a:lnTo>
                <a:close/>
              </a:path>
              <a:path w="4046854" h="785495">
                <a:moveTo>
                  <a:pt x="4010245" y="132603"/>
                </a:moveTo>
                <a:lnTo>
                  <a:pt x="4010262" y="132959"/>
                </a:lnTo>
                <a:lnTo>
                  <a:pt x="4010245" y="132603"/>
                </a:lnTo>
                <a:close/>
              </a:path>
              <a:path w="4046854" h="785495">
                <a:moveTo>
                  <a:pt x="4044898" y="120445"/>
                </a:moveTo>
                <a:lnTo>
                  <a:pt x="4008494" y="120445"/>
                </a:lnTo>
                <a:lnTo>
                  <a:pt x="4008854" y="122250"/>
                </a:lnTo>
                <a:lnTo>
                  <a:pt x="4010245" y="132603"/>
                </a:lnTo>
                <a:lnTo>
                  <a:pt x="4010176" y="131154"/>
                </a:lnTo>
                <a:lnTo>
                  <a:pt x="4046250" y="131154"/>
                </a:lnTo>
                <a:lnTo>
                  <a:pt x="4046108" y="128387"/>
                </a:lnTo>
                <a:lnTo>
                  <a:pt x="4044898" y="120445"/>
                </a:lnTo>
                <a:close/>
              </a:path>
              <a:path w="4046854" h="785495">
                <a:moveTo>
                  <a:pt x="4008632" y="121404"/>
                </a:moveTo>
                <a:lnTo>
                  <a:pt x="4008754" y="122250"/>
                </a:lnTo>
                <a:lnTo>
                  <a:pt x="4008632" y="121404"/>
                </a:lnTo>
                <a:close/>
              </a:path>
              <a:path w="4046854" h="785495">
                <a:moveTo>
                  <a:pt x="4008494" y="120445"/>
                </a:moveTo>
                <a:lnTo>
                  <a:pt x="4008632" y="121404"/>
                </a:lnTo>
                <a:lnTo>
                  <a:pt x="4008854" y="122250"/>
                </a:lnTo>
                <a:lnTo>
                  <a:pt x="4008494" y="120445"/>
                </a:lnTo>
                <a:close/>
              </a:path>
              <a:path w="4046854" h="785495">
                <a:moveTo>
                  <a:pt x="4040820" y="101795"/>
                </a:moveTo>
                <a:lnTo>
                  <a:pt x="4005850" y="110819"/>
                </a:lnTo>
                <a:lnTo>
                  <a:pt x="4008632" y="121404"/>
                </a:lnTo>
                <a:lnTo>
                  <a:pt x="4008494" y="120445"/>
                </a:lnTo>
                <a:lnTo>
                  <a:pt x="4044898" y="120445"/>
                </a:lnTo>
                <a:lnTo>
                  <a:pt x="4043945" y="114188"/>
                </a:lnTo>
                <a:lnTo>
                  <a:pt x="4040820" y="101795"/>
                </a:lnTo>
                <a:close/>
              </a:path>
              <a:path w="4046854" h="785495">
                <a:moveTo>
                  <a:pt x="4046829" y="250156"/>
                </a:moveTo>
                <a:lnTo>
                  <a:pt x="4010777" y="250156"/>
                </a:lnTo>
                <a:lnTo>
                  <a:pt x="4010777" y="358449"/>
                </a:lnTo>
                <a:lnTo>
                  <a:pt x="4046829" y="358449"/>
                </a:lnTo>
                <a:lnTo>
                  <a:pt x="4046829" y="250156"/>
                </a:lnTo>
                <a:close/>
              </a:path>
              <a:path w="4046854" h="785495">
                <a:moveTo>
                  <a:pt x="4046829" y="394546"/>
                </a:moveTo>
                <a:lnTo>
                  <a:pt x="4010777" y="394546"/>
                </a:lnTo>
                <a:lnTo>
                  <a:pt x="4010777" y="502839"/>
                </a:lnTo>
                <a:lnTo>
                  <a:pt x="4046829" y="502839"/>
                </a:lnTo>
                <a:lnTo>
                  <a:pt x="4046829" y="394546"/>
                </a:lnTo>
                <a:close/>
              </a:path>
              <a:path w="4046854" h="785495">
                <a:moveTo>
                  <a:pt x="4046829" y="538936"/>
                </a:moveTo>
                <a:lnTo>
                  <a:pt x="4010777" y="538936"/>
                </a:lnTo>
                <a:lnTo>
                  <a:pt x="4010777" y="642296"/>
                </a:lnTo>
                <a:lnTo>
                  <a:pt x="4010713" y="642657"/>
                </a:lnTo>
                <a:lnTo>
                  <a:pt x="4010537" y="646267"/>
                </a:lnTo>
                <a:lnTo>
                  <a:pt x="4046589" y="648071"/>
                </a:lnTo>
                <a:lnTo>
                  <a:pt x="4046829" y="642657"/>
                </a:lnTo>
                <a:lnTo>
                  <a:pt x="4046829" y="538936"/>
                </a:lnTo>
                <a:close/>
              </a:path>
              <a:path w="4046854" h="785495">
                <a:moveTo>
                  <a:pt x="4010777" y="641333"/>
                </a:moveTo>
                <a:lnTo>
                  <a:pt x="4010730" y="642296"/>
                </a:lnTo>
                <a:lnTo>
                  <a:pt x="4010777" y="641333"/>
                </a:lnTo>
                <a:close/>
              </a:path>
              <a:path w="4046854" h="785495">
                <a:moveTo>
                  <a:pt x="4007653" y="740361"/>
                </a:moveTo>
                <a:lnTo>
                  <a:pt x="3946364" y="740361"/>
                </a:lnTo>
                <a:lnTo>
                  <a:pt x="3944802" y="740963"/>
                </a:lnTo>
                <a:lnTo>
                  <a:pt x="3943360" y="741444"/>
                </a:lnTo>
                <a:lnTo>
                  <a:pt x="3955858" y="775255"/>
                </a:lnTo>
                <a:lnTo>
                  <a:pt x="3959704" y="773932"/>
                </a:lnTo>
                <a:lnTo>
                  <a:pt x="3972081" y="767915"/>
                </a:lnTo>
                <a:lnTo>
                  <a:pt x="3983858" y="760816"/>
                </a:lnTo>
                <a:lnTo>
                  <a:pt x="3994914" y="752514"/>
                </a:lnTo>
                <a:lnTo>
                  <a:pt x="4005009" y="743249"/>
                </a:lnTo>
                <a:lnTo>
                  <a:pt x="4007653" y="740361"/>
                </a:lnTo>
                <a:close/>
              </a:path>
              <a:path w="4046854" h="785495">
                <a:moveTo>
                  <a:pt x="3945113" y="740812"/>
                </a:moveTo>
                <a:lnTo>
                  <a:pt x="3944695" y="740963"/>
                </a:lnTo>
                <a:lnTo>
                  <a:pt x="3945113" y="740812"/>
                </a:lnTo>
                <a:close/>
              </a:path>
              <a:path w="4046854" h="785495">
                <a:moveTo>
                  <a:pt x="3946364" y="740361"/>
                </a:moveTo>
                <a:lnTo>
                  <a:pt x="3945113" y="740812"/>
                </a:lnTo>
                <a:lnTo>
                  <a:pt x="3944802" y="740963"/>
                </a:lnTo>
                <a:lnTo>
                  <a:pt x="3946364" y="740361"/>
                </a:lnTo>
                <a:close/>
              </a:path>
              <a:path w="4046854" h="785495">
                <a:moveTo>
                  <a:pt x="3954959" y="736045"/>
                </a:moveTo>
                <a:lnTo>
                  <a:pt x="3945113" y="740812"/>
                </a:lnTo>
                <a:lnTo>
                  <a:pt x="3946364" y="740361"/>
                </a:lnTo>
                <a:lnTo>
                  <a:pt x="4007653" y="740361"/>
                </a:lnTo>
                <a:lnTo>
                  <a:pt x="4011178" y="736511"/>
                </a:lnTo>
                <a:lnTo>
                  <a:pt x="3954176" y="736511"/>
                </a:lnTo>
                <a:lnTo>
                  <a:pt x="3954959" y="736045"/>
                </a:lnTo>
                <a:close/>
              </a:path>
              <a:path w="4046854" h="785495">
                <a:moveTo>
                  <a:pt x="3955738" y="735668"/>
                </a:moveTo>
                <a:lnTo>
                  <a:pt x="3954959" y="736045"/>
                </a:lnTo>
                <a:lnTo>
                  <a:pt x="3954176" y="736511"/>
                </a:lnTo>
                <a:lnTo>
                  <a:pt x="3955738" y="735668"/>
                </a:lnTo>
                <a:close/>
              </a:path>
              <a:path w="4046854" h="785495">
                <a:moveTo>
                  <a:pt x="4011949" y="735668"/>
                </a:moveTo>
                <a:lnTo>
                  <a:pt x="3955738" y="735668"/>
                </a:lnTo>
                <a:lnTo>
                  <a:pt x="3954176" y="736511"/>
                </a:lnTo>
                <a:lnTo>
                  <a:pt x="4011178" y="736511"/>
                </a:lnTo>
                <a:lnTo>
                  <a:pt x="4011949" y="735668"/>
                </a:lnTo>
                <a:close/>
              </a:path>
              <a:path w="4046854" h="785495">
                <a:moveTo>
                  <a:pt x="3963745" y="730829"/>
                </a:moveTo>
                <a:lnTo>
                  <a:pt x="3954959" y="736045"/>
                </a:lnTo>
                <a:lnTo>
                  <a:pt x="3955738" y="735668"/>
                </a:lnTo>
                <a:lnTo>
                  <a:pt x="4011949" y="735668"/>
                </a:lnTo>
                <a:lnTo>
                  <a:pt x="4014262" y="733141"/>
                </a:lnTo>
                <a:lnTo>
                  <a:pt x="4015594" y="731337"/>
                </a:lnTo>
                <a:lnTo>
                  <a:pt x="3963068" y="731337"/>
                </a:lnTo>
                <a:lnTo>
                  <a:pt x="3963745" y="730829"/>
                </a:lnTo>
                <a:close/>
              </a:path>
              <a:path w="4046854" h="785495">
                <a:moveTo>
                  <a:pt x="3964510" y="730374"/>
                </a:moveTo>
                <a:lnTo>
                  <a:pt x="3963745" y="730829"/>
                </a:lnTo>
                <a:lnTo>
                  <a:pt x="3963068" y="731337"/>
                </a:lnTo>
                <a:lnTo>
                  <a:pt x="3964510" y="730374"/>
                </a:lnTo>
                <a:close/>
              </a:path>
              <a:path w="4046854" h="785495">
                <a:moveTo>
                  <a:pt x="4016305" y="730374"/>
                </a:moveTo>
                <a:lnTo>
                  <a:pt x="3964510" y="730374"/>
                </a:lnTo>
                <a:lnTo>
                  <a:pt x="3963068" y="731337"/>
                </a:lnTo>
                <a:lnTo>
                  <a:pt x="4015594" y="731337"/>
                </a:lnTo>
                <a:lnTo>
                  <a:pt x="4016305" y="730374"/>
                </a:lnTo>
                <a:close/>
              </a:path>
              <a:path w="4046854" h="785495">
                <a:moveTo>
                  <a:pt x="4020924" y="724117"/>
                </a:moveTo>
                <a:lnTo>
                  <a:pt x="3972682" y="724117"/>
                </a:lnTo>
                <a:lnTo>
                  <a:pt x="3971360" y="725200"/>
                </a:lnTo>
                <a:lnTo>
                  <a:pt x="3963745" y="730829"/>
                </a:lnTo>
                <a:lnTo>
                  <a:pt x="3964510" y="730374"/>
                </a:lnTo>
                <a:lnTo>
                  <a:pt x="4016305" y="730374"/>
                </a:lnTo>
                <a:lnTo>
                  <a:pt x="4020924" y="724117"/>
                </a:lnTo>
                <a:close/>
              </a:path>
              <a:path w="4046854" h="785495">
                <a:moveTo>
                  <a:pt x="3971897" y="724706"/>
                </a:moveTo>
                <a:lnTo>
                  <a:pt x="3971240" y="725200"/>
                </a:lnTo>
                <a:lnTo>
                  <a:pt x="3971897" y="724706"/>
                </a:lnTo>
                <a:close/>
              </a:path>
              <a:path w="4046854" h="785495">
                <a:moveTo>
                  <a:pt x="3972682" y="724117"/>
                </a:moveTo>
                <a:lnTo>
                  <a:pt x="3971897" y="724706"/>
                </a:lnTo>
                <a:lnTo>
                  <a:pt x="3971360" y="725200"/>
                </a:lnTo>
                <a:lnTo>
                  <a:pt x="3972682" y="724117"/>
                </a:lnTo>
                <a:close/>
              </a:path>
              <a:path w="4046854" h="785495">
                <a:moveTo>
                  <a:pt x="4025451" y="717138"/>
                </a:moveTo>
                <a:lnTo>
                  <a:pt x="3980133" y="717138"/>
                </a:lnTo>
                <a:lnTo>
                  <a:pt x="3978931" y="718341"/>
                </a:lnTo>
                <a:lnTo>
                  <a:pt x="3971897" y="724706"/>
                </a:lnTo>
                <a:lnTo>
                  <a:pt x="3972682" y="724117"/>
                </a:lnTo>
                <a:lnTo>
                  <a:pt x="4020924" y="724117"/>
                </a:lnTo>
                <a:lnTo>
                  <a:pt x="4022434" y="722072"/>
                </a:lnTo>
                <a:lnTo>
                  <a:pt x="4025451" y="717138"/>
                </a:lnTo>
                <a:close/>
              </a:path>
              <a:path w="4046854" h="785495">
                <a:moveTo>
                  <a:pt x="3979506" y="717714"/>
                </a:moveTo>
                <a:lnTo>
                  <a:pt x="3978824" y="718341"/>
                </a:lnTo>
                <a:lnTo>
                  <a:pt x="3979506" y="717714"/>
                </a:lnTo>
                <a:close/>
              </a:path>
              <a:path w="4046854" h="785495">
                <a:moveTo>
                  <a:pt x="3980133" y="717138"/>
                </a:moveTo>
                <a:lnTo>
                  <a:pt x="3979506" y="717714"/>
                </a:lnTo>
                <a:lnTo>
                  <a:pt x="3978931" y="718341"/>
                </a:lnTo>
                <a:lnTo>
                  <a:pt x="3980133" y="717138"/>
                </a:lnTo>
                <a:close/>
              </a:path>
              <a:path w="4046854" h="785495">
                <a:moveTo>
                  <a:pt x="3986490" y="710095"/>
                </a:moveTo>
                <a:lnTo>
                  <a:pt x="3979506" y="717714"/>
                </a:lnTo>
                <a:lnTo>
                  <a:pt x="3980133" y="717138"/>
                </a:lnTo>
                <a:lnTo>
                  <a:pt x="4025451" y="717138"/>
                </a:lnTo>
                <a:lnTo>
                  <a:pt x="4029276" y="710881"/>
                </a:lnTo>
                <a:lnTo>
                  <a:pt x="3985901" y="710881"/>
                </a:lnTo>
                <a:lnTo>
                  <a:pt x="3986490" y="710095"/>
                </a:lnTo>
                <a:close/>
              </a:path>
              <a:path w="4046854" h="785495">
                <a:moveTo>
                  <a:pt x="3986983" y="709558"/>
                </a:moveTo>
                <a:lnTo>
                  <a:pt x="3986490" y="710095"/>
                </a:lnTo>
                <a:lnTo>
                  <a:pt x="3985901" y="710881"/>
                </a:lnTo>
                <a:lnTo>
                  <a:pt x="3986983" y="709558"/>
                </a:lnTo>
                <a:close/>
              </a:path>
              <a:path w="4046854" h="785495">
                <a:moveTo>
                  <a:pt x="4029987" y="709558"/>
                </a:moveTo>
                <a:lnTo>
                  <a:pt x="3986983" y="709558"/>
                </a:lnTo>
                <a:lnTo>
                  <a:pt x="3985901" y="710881"/>
                </a:lnTo>
                <a:lnTo>
                  <a:pt x="4029276" y="710881"/>
                </a:lnTo>
                <a:lnTo>
                  <a:pt x="4029644" y="710280"/>
                </a:lnTo>
                <a:lnTo>
                  <a:pt x="4029987" y="709558"/>
                </a:lnTo>
                <a:close/>
              </a:path>
              <a:path w="4046854" h="785495">
                <a:moveTo>
                  <a:pt x="4033932" y="701255"/>
                </a:moveTo>
                <a:lnTo>
                  <a:pt x="3993112" y="701255"/>
                </a:lnTo>
                <a:lnTo>
                  <a:pt x="3992150" y="702699"/>
                </a:lnTo>
                <a:lnTo>
                  <a:pt x="3986490" y="710095"/>
                </a:lnTo>
                <a:lnTo>
                  <a:pt x="3986983" y="709558"/>
                </a:lnTo>
                <a:lnTo>
                  <a:pt x="4029987" y="709558"/>
                </a:lnTo>
                <a:lnTo>
                  <a:pt x="4033932" y="701255"/>
                </a:lnTo>
                <a:close/>
              </a:path>
              <a:path w="4046854" h="785495">
                <a:moveTo>
                  <a:pt x="3992604" y="701933"/>
                </a:moveTo>
                <a:lnTo>
                  <a:pt x="3992030" y="702699"/>
                </a:lnTo>
                <a:lnTo>
                  <a:pt x="3992604" y="701933"/>
                </a:lnTo>
                <a:close/>
              </a:path>
              <a:path w="4046854" h="785495">
                <a:moveTo>
                  <a:pt x="3993112" y="701255"/>
                </a:moveTo>
                <a:lnTo>
                  <a:pt x="3992604" y="701933"/>
                </a:lnTo>
                <a:lnTo>
                  <a:pt x="3992150" y="702699"/>
                </a:lnTo>
                <a:lnTo>
                  <a:pt x="3993112" y="701255"/>
                </a:lnTo>
                <a:close/>
              </a:path>
              <a:path w="4046854" h="785495">
                <a:moveTo>
                  <a:pt x="4037597" y="692351"/>
                </a:moveTo>
                <a:lnTo>
                  <a:pt x="3998279" y="692351"/>
                </a:lnTo>
                <a:lnTo>
                  <a:pt x="3997438" y="693915"/>
                </a:lnTo>
                <a:lnTo>
                  <a:pt x="3992604" y="701933"/>
                </a:lnTo>
                <a:lnTo>
                  <a:pt x="3993112" y="701255"/>
                </a:lnTo>
                <a:lnTo>
                  <a:pt x="4033932" y="701255"/>
                </a:lnTo>
                <a:lnTo>
                  <a:pt x="4035533" y="697886"/>
                </a:lnTo>
                <a:lnTo>
                  <a:pt x="4037597" y="692351"/>
                </a:lnTo>
                <a:close/>
              </a:path>
              <a:path w="4046854" h="785495">
                <a:moveTo>
                  <a:pt x="3997814" y="693136"/>
                </a:moveTo>
                <a:lnTo>
                  <a:pt x="3997353" y="693915"/>
                </a:lnTo>
                <a:lnTo>
                  <a:pt x="3997814" y="693136"/>
                </a:lnTo>
                <a:close/>
              </a:path>
              <a:path w="4046854" h="785495">
                <a:moveTo>
                  <a:pt x="3998279" y="692351"/>
                </a:moveTo>
                <a:lnTo>
                  <a:pt x="3997814" y="693136"/>
                </a:lnTo>
                <a:lnTo>
                  <a:pt x="3997438" y="693915"/>
                </a:lnTo>
                <a:lnTo>
                  <a:pt x="3998279" y="692351"/>
                </a:lnTo>
                <a:close/>
              </a:path>
              <a:path w="4046854" h="785495">
                <a:moveTo>
                  <a:pt x="4002615" y="683195"/>
                </a:moveTo>
                <a:lnTo>
                  <a:pt x="3997814" y="693136"/>
                </a:lnTo>
                <a:lnTo>
                  <a:pt x="3998279" y="692351"/>
                </a:lnTo>
                <a:lnTo>
                  <a:pt x="4037597" y="692351"/>
                </a:lnTo>
                <a:lnTo>
                  <a:pt x="4038898" y="688862"/>
                </a:lnTo>
                <a:lnTo>
                  <a:pt x="4027208" y="684530"/>
                </a:lnTo>
                <a:lnTo>
                  <a:pt x="4002125" y="684530"/>
                </a:lnTo>
                <a:lnTo>
                  <a:pt x="4002615" y="683195"/>
                </a:lnTo>
                <a:close/>
              </a:path>
              <a:path w="4046854" h="785495">
                <a:moveTo>
                  <a:pt x="4002726" y="682966"/>
                </a:moveTo>
                <a:lnTo>
                  <a:pt x="4002615" y="683195"/>
                </a:lnTo>
                <a:lnTo>
                  <a:pt x="4002125" y="684530"/>
                </a:lnTo>
                <a:lnTo>
                  <a:pt x="4002726" y="682966"/>
                </a:lnTo>
                <a:close/>
              </a:path>
              <a:path w="4046854" h="785495">
                <a:moveTo>
                  <a:pt x="4022987" y="682966"/>
                </a:moveTo>
                <a:lnTo>
                  <a:pt x="4002726" y="682966"/>
                </a:lnTo>
                <a:lnTo>
                  <a:pt x="4002125" y="684530"/>
                </a:lnTo>
                <a:lnTo>
                  <a:pt x="4027208" y="684530"/>
                </a:lnTo>
                <a:lnTo>
                  <a:pt x="4022987" y="682966"/>
                </a:lnTo>
                <a:close/>
              </a:path>
              <a:path w="4046854" h="785495">
                <a:moveTo>
                  <a:pt x="4005129" y="676348"/>
                </a:moveTo>
                <a:lnTo>
                  <a:pt x="4002615" y="683195"/>
                </a:lnTo>
                <a:lnTo>
                  <a:pt x="4002726" y="682966"/>
                </a:lnTo>
                <a:lnTo>
                  <a:pt x="4022987" y="682966"/>
                </a:lnTo>
                <a:lnTo>
                  <a:pt x="4005129" y="676348"/>
                </a:lnTo>
                <a:close/>
              </a:path>
              <a:path w="4046854" h="785495">
                <a:moveTo>
                  <a:pt x="3913797" y="748543"/>
                </a:moveTo>
                <a:lnTo>
                  <a:pt x="3903222" y="749024"/>
                </a:lnTo>
                <a:lnTo>
                  <a:pt x="3806483" y="749024"/>
                </a:lnTo>
                <a:lnTo>
                  <a:pt x="3806483" y="785122"/>
                </a:lnTo>
                <a:lnTo>
                  <a:pt x="3904544" y="785122"/>
                </a:lnTo>
                <a:lnTo>
                  <a:pt x="3915600" y="784520"/>
                </a:lnTo>
                <a:lnTo>
                  <a:pt x="3913797" y="748543"/>
                </a:lnTo>
                <a:close/>
              </a:path>
              <a:path w="4046854" h="785495">
                <a:moveTo>
                  <a:pt x="3770431" y="749024"/>
                </a:moveTo>
                <a:lnTo>
                  <a:pt x="3662275" y="749024"/>
                </a:lnTo>
                <a:lnTo>
                  <a:pt x="3662275" y="785122"/>
                </a:lnTo>
                <a:lnTo>
                  <a:pt x="3770431" y="785122"/>
                </a:lnTo>
                <a:lnTo>
                  <a:pt x="3770431" y="749024"/>
                </a:lnTo>
                <a:close/>
              </a:path>
              <a:path w="4046854" h="785495">
                <a:moveTo>
                  <a:pt x="3626223" y="749024"/>
                </a:moveTo>
                <a:lnTo>
                  <a:pt x="3518067" y="749024"/>
                </a:lnTo>
                <a:lnTo>
                  <a:pt x="3518067" y="785122"/>
                </a:lnTo>
                <a:lnTo>
                  <a:pt x="3626223" y="785122"/>
                </a:lnTo>
                <a:lnTo>
                  <a:pt x="3626223" y="749024"/>
                </a:lnTo>
                <a:close/>
              </a:path>
              <a:path w="4046854" h="785495">
                <a:moveTo>
                  <a:pt x="3482015" y="749024"/>
                </a:moveTo>
                <a:lnTo>
                  <a:pt x="3373860" y="749024"/>
                </a:lnTo>
                <a:lnTo>
                  <a:pt x="3373860" y="785122"/>
                </a:lnTo>
                <a:lnTo>
                  <a:pt x="3482015" y="785122"/>
                </a:lnTo>
                <a:lnTo>
                  <a:pt x="3482015" y="749024"/>
                </a:lnTo>
                <a:close/>
              </a:path>
              <a:path w="4046854" h="785495">
                <a:moveTo>
                  <a:pt x="3337808" y="749024"/>
                </a:moveTo>
                <a:lnTo>
                  <a:pt x="3229652" y="749024"/>
                </a:lnTo>
                <a:lnTo>
                  <a:pt x="3229652" y="785122"/>
                </a:lnTo>
                <a:lnTo>
                  <a:pt x="3337808" y="785122"/>
                </a:lnTo>
                <a:lnTo>
                  <a:pt x="3337808" y="749024"/>
                </a:lnTo>
                <a:close/>
              </a:path>
              <a:path w="4046854" h="785495">
                <a:moveTo>
                  <a:pt x="3193600" y="749024"/>
                </a:moveTo>
                <a:lnTo>
                  <a:pt x="3085444" y="749024"/>
                </a:lnTo>
                <a:lnTo>
                  <a:pt x="3085444" y="785122"/>
                </a:lnTo>
                <a:lnTo>
                  <a:pt x="3193600" y="785122"/>
                </a:lnTo>
                <a:lnTo>
                  <a:pt x="3193600" y="749024"/>
                </a:lnTo>
                <a:close/>
              </a:path>
              <a:path w="4046854" h="785495">
                <a:moveTo>
                  <a:pt x="3049392" y="749024"/>
                </a:moveTo>
                <a:lnTo>
                  <a:pt x="2941236" y="749024"/>
                </a:lnTo>
                <a:lnTo>
                  <a:pt x="2941236" y="785122"/>
                </a:lnTo>
                <a:lnTo>
                  <a:pt x="3049392" y="785122"/>
                </a:lnTo>
                <a:lnTo>
                  <a:pt x="3049392" y="749024"/>
                </a:lnTo>
                <a:close/>
              </a:path>
              <a:path w="4046854" h="785495">
                <a:moveTo>
                  <a:pt x="2905184" y="749024"/>
                </a:moveTo>
                <a:lnTo>
                  <a:pt x="2797029" y="749024"/>
                </a:lnTo>
                <a:lnTo>
                  <a:pt x="2797029" y="785122"/>
                </a:lnTo>
                <a:lnTo>
                  <a:pt x="2905184" y="785122"/>
                </a:lnTo>
                <a:lnTo>
                  <a:pt x="2905184" y="749024"/>
                </a:lnTo>
                <a:close/>
              </a:path>
              <a:path w="4046854" h="785495">
                <a:moveTo>
                  <a:pt x="2760977" y="749024"/>
                </a:moveTo>
                <a:lnTo>
                  <a:pt x="2652821" y="749024"/>
                </a:lnTo>
                <a:lnTo>
                  <a:pt x="2652821" y="785122"/>
                </a:lnTo>
                <a:lnTo>
                  <a:pt x="2760977" y="785122"/>
                </a:lnTo>
                <a:lnTo>
                  <a:pt x="2760977" y="749024"/>
                </a:lnTo>
                <a:close/>
              </a:path>
              <a:path w="4046854" h="785495">
                <a:moveTo>
                  <a:pt x="2616769" y="749024"/>
                </a:moveTo>
                <a:lnTo>
                  <a:pt x="2508613" y="749024"/>
                </a:lnTo>
                <a:lnTo>
                  <a:pt x="2508613" y="785122"/>
                </a:lnTo>
                <a:lnTo>
                  <a:pt x="2616769" y="785122"/>
                </a:lnTo>
                <a:lnTo>
                  <a:pt x="2616769" y="749024"/>
                </a:lnTo>
                <a:close/>
              </a:path>
              <a:path w="4046854" h="785495">
                <a:moveTo>
                  <a:pt x="2472561" y="749024"/>
                </a:moveTo>
                <a:lnTo>
                  <a:pt x="2364405" y="749024"/>
                </a:lnTo>
                <a:lnTo>
                  <a:pt x="2364405" y="785122"/>
                </a:lnTo>
                <a:lnTo>
                  <a:pt x="2472561" y="785122"/>
                </a:lnTo>
                <a:lnTo>
                  <a:pt x="2472561" y="749024"/>
                </a:lnTo>
                <a:close/>
              </a:path>
              <a:path w="4046854" h="785495">
                <a:moveTo>
                  <a:pt x="2328354" y="749024"/>
                </a:moveTo>
                <a:lnTo>
                  <a:pt x="2220198" y="749024"/>
                </a:lnTo>
                <a:lnTo>
                  <a:pt x="2220198" y="785122"/>
                </a:lnTo>
                <a:lnTo>
                  <a:pt x="2328354" y="785122"/>
                </a:lnTo>
                <a:lnTo>
                  <a:pt x="2328354" y="749024"/>
                </a:lnTo>
                <a:close/>
              </a:path>
              <a:path w="4046854" h="785495">
                <a:moveTo>
                  <a:pt x="2184146" y="749024"/>
                </a:moveTo>
                <a:lnTo>
                  <a:pt x="2075990" y="749024"/>
                </a:lnTo>
                <a:lnTo>
                  <a:pt x="2075990" y="785122"/>
                </a:lnTo>
                <a:lnTo>
                  <a:pt x="2184146" y="785122"/>
                </a:lnTo>
                <a:lnTo>
                  <a:pt x="2184146" y="749024"/>
                </a:lnTo>
                <a:close/>
              </a:path>
              <a:path w="4046854" h="785495">
                <a:moveTo>
                  <a:pt x="2039938" y="749024"/>
                </a:moveTo>
                <a:lnTo>
                  <a:pt x="1931782" y="749024"/>
                </a:lnTo>
                <a:lnTo>
                  <a:pt x="1931782" y="785122"/>
                </a:lnTo>
                <a:lnTo>
                  <a:pt x="2039938" y="785122"/>
                </a:lnTo>
                <a:lnTo>
                  <a:pt x="2039938" y="749024"/>
                </a:lnTo>
                <a:close/>
              </a:path>
              <a:path w="4046854" h="785495">
                <a:moveTo>
                  <a:pt x="1895730" y="749024"/>
                </a:moveTo>
                <a:lnTo>
                  <a:pt x="1787575" y="749024"/>
                </a:lnTo>
                <a:lnTo>
                  <a:pt x="1787575" y="785122"/>
                </a:lnTo>
                <a:lnTo>
                  <a:pt x="1895730" y="785122"/>
                </a:lnTo>
                <a:lnTo>
                  <a:pt x="1895730" y="749024"/>
                </a:lnTo>
                <a:close/>
              </a:path>
              <a:path w="4046854" h="785495">
                <a:moveTo>
                  <a:pt x="1751523" y="749024"/>
                </a:moveTo>
                <a:lnTo>
                  <a:pt x="1643367" y="749024"/>
                </a:lnTo>
                <a:lnTo>
                  <a:pt x="1643367" y="785122"/>
                </a:lnTo>
                <a:lnTo>
                  <a:pt x="1751523" y="785122"/>
                </a:lnTo>
                <a:lnTo>
                  <a:pt x="1751523" y="749024"/>
                </a:lnTo>
                <a:close/>
              </a:path>
              <a:path w="4046854" h="785495">
                <a:moveTo>
                  <a:pt x="1607315" y="749024"/>
                </a:moveTo>
                <a:lnTo>
                  <a:pt x="1499159" y="749024"/>
                </a:lnTo>
                <a:lnTo>
                  <a:pt x="1499159" y="785122"/>
                </a:lnTo>
                <a:lnTo>
                  <a:pt x="1607315" y="785122"/>
                </a:lnTo>
                <a:lnTo>
                  <a:pt x="1607315" y="749024"/>
                </a:lnTo>
                <a:close/>
              </a:path>
              <a:path w="4046854" h="785495">
                <a:moveTo>
                  <a:pt x="1463107" y="749024"/>
                </a:moveTo>
                <a:lnTo>
                  <a:pt x="1354951" y="749024"/>
                </a:lnTo>
                <a:lnTo>
                  <a:pt x="1354951" y="785122"/>
                </a:lnTo>
                <a:lnTo>
                  <a:pt x="1463107" y="785122"/>
                </a:lnTo>
                <a:lnTo>
                  <a:pt x="1463107" y="749024"/>
                </a:lnTo>
                <a:close/>
              </a:path>
              <a:path w="4046854" h="785495">
                <a:moveTo>
                  <a:pt x="1318899" y="749024"/>
                </a:moveTo>
                <a:lnTo>
                  <a:pt x="1210744" y="749024"/>
                </a:lnTo>
                <a:lnTo>
                  <a:pt x="1210744" y="785122"/>
                </a:lnTo>
                <a:lnTo>
                  <a:pt x="1318899" y="785122"/>
                </a:lnTo>
                <a:lnTo>
                  <a:pt x="1318899" y="749024"/>
                </a:lnTo>
                <a:close/>
              </a:path>
              <a:path w="4046854" h="785495">
                <a:moveTo>
                  <a:pt x="1174692" y="749024"/>
                </a:moveTo>
                <a:lnTo>
                  <a:pt x="1066536" y="749024"/>
                </a:lnTo>
                <a:lnTo>
                  <a:pt x="1066536" y="785122"/>
                </a:lnTo>
                <a:lnTo>
                  <a:pt x="1174692" y="785122"/>
                </a:lnTo>
                <a:lnTo>
                  <a:pt x="1174692" y="749024"/>
                </a:lnTo>
                <a:close/>
              </a:path>
              <a:path w="4046854" h="785495">
                <a:moveTo>
                  <a:pt x="1030484" y="749024"/>
                </a:moveTo>
                <a:lnTo>
                  <a:pt x="922328" y="749024"/>
                </a:lnTo>
                <a:lnTo>
                  <a:pt x="922328" y="785122"/>
                </a:lnTo>
                <a:lnTo>
                  <a:pt x="1030484" y="785122"/>
                </a:lnTo>
                <a:lnTo>
                  <a:pt x="1030484" y="749024"/>
                </a:lnTo>
                <a:close/>
              </a:path>
              <a:path w="4046854" h="785495">
                <a:moveTo>
                  <a:pt x="886276" y="749024"/>
                </a:moveTo>
                <a:lnTo>
                  <a:pt x="778120" y="749024"/>
                </a:lnTo>
                <a:lnTo>
                  <a:pt x="778120" y="785122"/>
                </a:lnTo>
                <a:lnTo>
                  <a:pt x="886276" y="785122"/>
                </a:lnTo>
                <a:lnTo>
                  <a:pt x="886276" y="749024"/>
                </a:lnTo>
                <a:close/>
              </a:path>
              <a:path w="4046854" h="785495">
                <a:moveTo>
                  <a:pt x="742068" y="749024"/>
                </a:moveTo>
                <a:lnTo>
                  <a:pt x="633913" y="749024"/>
                </a:lnTo>
                <a:lnTo>
                  <a:pt x="633913" y="785122"/>
                </a:lnTo>
                <a:lnTo>
                  <a:pt x="742068" y="785122"/>
                </a:lnTo>
                <a:lnTo>
                  <a:pt x="742068" y="749024"/>
                </a:lnTo>
                <a:close/>
              </a:path>
              <a:path w="4046854" h="785495">
                <a:moveTo>
                  <a:pt x="597861" y="749024"/>
                </a:moveTo>
                <a:lnTo>
                  <a:pt x="489705" y="749024"/>
                </a:lnTo>
                <a:lnTo>
                  <a:pt x="489705" y="785122"/>
                </a:lnTo>
                <a:lnTo>
                  <a:pt x="597861" y="785122"/>
                </a:lnTo>
                <a:lnTo>
                  <a:pt x="597861" y="749024"/>
                </a:lnTo>
                <a:close/>
              </a:path>
              <a:path w="4046854" h="785495">
                <a:moveTo>
                  <a:pt x="453653" y="749024"/>
                </a:moveTo>
                <a:lnTo>
                  <a:pt x="345497" y="749024"/>
                </a:lnTo>
                <a:lnTo>
                  <a:pt x="345497" y="785122"/>
                </a:lnTo>
                <a:lnTo>
                  <a:pt x="453653" y="785122"/>
                </a:lnTo>
                <a:lnTo>
                  <a:pt x="453653" y="749024"/>
                </a:lnTo>
                <a:close/>
              </a:path>
              <a:path w="4046854" h="785495">
                <a:moveTo>
                  <a:pt x="309445" y="749024"/>
                </a:moveTo>
                <a:lnTo>
                  <a:pt x="201289" y="749024"/>
                </a:lnTo>
                <a:lnTo>
                  <a:pt x="201289" y="785122"/>
                </a:lnTo>
                <a:lnTo>
                  <a:pt x="309445" y="785122"/>
                </a:lnTo>
                <a:lnTo>
                  <a:pt x="309445" y="749024"/>
                </a:lnTo>
                <a:close/>
              </a:path>
              <a:path w="4046854" h="785495">
                <a:moveTo>
                  <a:pt x="74507" y="724358"/>
                </a:moveTo>
                <a:lnTo>
                  <a:pt x="52876" y="753115"/>
                </a:lnTo>
                <a:lnTo>
                  <a:pt x="62850" y="760696"/>
                </a:lnTo>
                <a:lnTo>
                  <a:pt x="74747" y="767915"/>
                </a:lnTo>
                <a:lnTo>
                  <a:pt x="114044" y="782234"/>
                </a:lnTo>
                <a:lnTo>
                  <a:pt x="142284" y="785122"/>
                </a:lnTo>
                <a:lnTo>
                  <a:pt x="165238" y="785122"/>
                </a:lnTo>
                <a:lnTo>
                  <a:pt x="165238" y="749024"/>
                </a:lnTo>
                <a:lnTo>
                  <a:pt x="143606" y="749024"/>
                </a:lnTo>
                <a:lnTo>
                  <a:pt x="133512" y="748543"/>
                </a:lnTo>
                <a:lnTo>
                  <a:pt x="132791" y="748543"/>
                </a:lnTo>
                <a:lnTo>
                  <a:pt x="130988" y="748423"/>
                </a:lnTo>
                <a:lnTo>
                  <a:pt x="131958" y="748423"/>
                </a:lnTo>
                <a:lnTo>
                  <a:pt x="122792" y="747099"/>
                </a:lnTo>
                <a:lnTo>
                  <a:pt x="122095" y="747099"/>
                </a:lnTo>
                <a:lnTo>
                  <a:pt x="120293" y="746738"/>
                </a:lnTo>
                <a:lnTo>
                  <a:pt x="120723" y="746738"/>
                </a:lnTo>
                <a:lnTo>
                  <a:pt x="112486" y="744572"/>
                </a:lnTo>
                <a:lnTo>
                  <a:pt x="111881" y="744572"/>
                </a:lnTo>
                <a:lnTo>
                  <a:pt x="110198" y="743971"/>
                </a:lnTo>
                <a:lnTo>
                  <a:pt x="102267" y="740963"/>
                </a:lnTo>
                <a:lnTo>
                  <a:pt x="102026" y="740963"/>
                </a:lnTo>
                <a:lnTo>
                  <a:pt x="100344" y="740241"/>
                </a:lnTo>
                <a:lnTo>
                  <a:pt x="100535" y="740241"/>
                </a:lnTo>
                <a:lnTo>
                  <a:pt x="92831" y="736511"/>
                </a:lnTo>
                <a:lnTo>
                  <a:pt x="92653" y="736511"/>
                </a:lnTo>
                <a:lnTo>
                  <a:pt x="91091" y="735668"/>
                </a:lnTo>
                <a:lnTo>
                  <a:pt x="91234" y="735668"/>
                </a:lnTo>
                <a:lnTo>
                  <a:pt x="83939" y="731337"/>
                </a:lnTo>
                <a:lnTo>
                  <a:pt x="82318" y="730374"/>
                </a:lnTo>
                <a:lnTo>
                  <a:pt x="82587" y="730374"/>
                </a:lnTo>
                <a:lnTo>
                  <a:pt x="74507" y="724358"/>
                </a:lnTo>
                <a:close/>
              </a:path>
              <a:path w="4046854" h="785495">
                <a:moveTo>
                  <a:pt x="130988" y="748423"/>
                </a:moveTo>
                <a:lnTo>
                  <a:pt x="132791" y="748543"/>
                </a:lnTo>
                <a:lnTo>
                  <a:pt x="132435" y="748492"/>
                </a:lnTo>
                <a:lnTo>
                  <a:pt x="130988" y="748423"/>
                </a:lnTo>
                <a:close/>
              </a:path>
              <a:path w="4046854" h="785495">
                <a:moveTo>
                  <a:pt x="132435" y="748492"/>
                </a:moveTo>
                <a:lnTo>
                  <a:pt x="132791" y="748543"/>
                </a:lnTo>
                <a:lnTo>
                  <a:pt x="133512" y="748543"/>
                </a:lnTo>
                <a:lnTo>
                  <a:pt x="132435" y="748492"/>
                </a:lnTo>
                <a:close/>
              </a:path>
              <a:path w="4046854" h="785495">
                <a:moveTo>
                  <a:pt x="131958" y="748423"/>
                </a:moveTo>
                <a:lnTo>
                  <a:pt x="130988" y="748423"/>
                </a:lnTo>
                <a:lnTo>
                  <a:pt x="132435" y="748492"/>
                </a:lnTo>
                <a:lnTo>
                  <a:pt x="131958" y="748423"/>
                </a:lnTo>
                <a:close/>
              </a:path>
              <a:path w="4046854" h="785495">
                <a:moveTo>
                  <a:pt x="120293" y="746738"/>
                </a:moveTo>
                <a:lnTo>
                  <a:pt x="122095" y="747099"/>
                </a:lnTo>
                <a:lnTo>
                  <a:pt x="121246" y="746876"/>
                </a:lnTo>
                <a:lnTo>
                  <a:pt x="120293" y="746738"/>
                </a:lnTo>
                <a:close/>
              </a:path>
              <a:path w="4046854" h="785495">
                <a:moveTo>
                  <a:pt x="121246" y="746876"/>
                </a:moveTo>
                <a:lnTo>
                  <a:pt x="122095" y="747099"/>
                </a:lnTo>
                <a:lnTo>
                  <a:pt x="122792" y="747099"/>
                </a:lnTo>
                <a:lnTo>
                  <a:pt x="121246" y="746876"/>
                </a:lnTo>
                <a:close/>
              </a:path>
              <a:path w="4046854" h="785495">
                <a:moveTo>
                  <a:pt x="120723" y="746738"/>
                </a:moveTo>
                <a:lnTo>
                  <a:pt x="120293" y="746738"/>
                </a:lnTo>
                <a:lnTo>
                  <a:pt x="121246" y="746876"/>
                </a:lnTo>
                <a:lnTo>
                  <a:pt x="120723" y="746738"/>
                </a:lnTo>
                <a:close/>
              </a:path>
              <a:path w="4046854" h="785495">
                <a:moveTo>
                  <a:pt x="110198" y="743971"/>
                </a:moveTo>
                <a:lnTo>
                  <a:pt x="111881" y="744572"/>
                </a:lnTo>
                <a:lnTo>
                  <a:pt x="110466" y="744041"/>
                </a:lnTo>
                <a:lnTo>
                  <a:pt x="110198" y="743971"/>
                </a:lnTo>
                <a:close/>
              </a:path>
              <a:path w="4046854" h="785495">
                <a:moveTo>
                  <a:pt x="110466" y="744041"/>
                </a:moveTo>
                <a:lnTo>
                  <a:pt x="111881" y="744572"/>
                </a:lnTo>
                <a:lnTo>
                  <a:pt x="112486" y="744572"/>
                </a:lnTo>
                <a:lnTo>
                  <a:pt x="110466" y="744041"/>
                </a:lnTo>
                <a:close/>
              </a:path>
              <a:path w="4046854" h="785495">
                <a:moveTo>
                  <a:pt x="110278" y="743971"/>
                </a:moveTo>
                <a:lnTo>
                  <a:pt x="110466" y="744041"/>
                </a:lnTo>
                <a:lnTo>
                  <a:pt x="110278" y="743971"/>
                </a:lnTo>
                <a:close/>
              </a:path>
              <a:path w="4046854" h="785495">
                <a:moveTo>
                  <a:pt x="100344" y="740241"/>
                </a:moveTo>
                <a:lnTo>
                  <a:pt x="102026" y="740963"/>
                </a:lnTo>
                <a:lnTo>
                  <a:pt x="101196" y="740561"/>
                </a:lnTo>
                <a:lnTo>
                  <a:pt x="100344" y="740241"/>
                </a:lnTo>
                <a:close/>
              </a:path>
              <a:path w="4046854" h="785495">
                <a:moveTo>
                  <a:pt x="101196" y="740561"/>
                </a:moveTo>
                <a:lnTo>
                  <a:pt x="102026" y="740963"/>
                </a:lnTo>
                <a:lnTo>
                  <a:pt x="102267" y="740963"/>
                </a:lnTo>
                <a:lnTo>
                  <a:pt x="101196" y="740561"/>
                </a:lnTo>
                <a:close/>
              </a:path>
              <a:path w="4046854" h="785495">
                <a:moveTo>
                  <a:pt x="100535" y="740241"/>
                </a:moveTo>
                <a:lnTo>
                  <a:pt x="100344" y="740241"/>
                </a:lnTo>
                <a:lnTo>
                  <a:pt x="101196" y="740561"/>
                </a:lnTo>
                <a:lnTo>
                  <a:pt x="100535" y="740241"/>
                </a:lnTo>
                <a:close/>
              </a:path>
              <a:path w="4046854" h="785495">
                <a:moveTo>
                  <a:pt x="91091" y="735668"/>
                </a:moveTo>
                <a:lnTo>
                  <a:pt x="92653" y="736511"/>
                </a:lnTo>
                <a:lnTo>
                  <a:pt x="91869" y="736045"/>
                </a:lnTo>
                <a:lnTo>
                  <a:pt x="91091" y="735668"/>
                </a:lnTo>
                <a:close/>
              </a:path>
              <a:path w="4046854" h="785495">
                <a:moveTo>
                  <a:pt x="91869" y="736045"/>
                </a:moveTo>
                <a:lnTo>
                  <a:pt x="92653" y="736511"/>
                </a:lnTo>
                <a:lnTo>
                  <a:pt x="92831" y="736511"/>
                </a:lnTo>
                <a:lnTo>
                  <a:pt x="91869" y="736045"/>
                </a:lnTo>
                <a:close/>
              </a:path>
              <a:path w="4046854" h="785495">
                <a:moveTo>
                  <a:pt x="91234" y="735668"/>
                </a:moveTo>
                <a:lnTo>
                  <a:pt x="91091" y="735668"/>
                </a:lnTo>
                <a:lnTo>
                  <a:pt x="91869" y="736045"/>
                </a:lnTo>
                <a:lnTo>
                  <a:pt x="91234" y="735668"/>
                </a:lnTo>
                <a:close/>
              </a:path>
              <a:path w="4046854" h="785495">
                <a:moveTo>
                  <a:pt x="82318" y="730374"/>
                </a:moveTo>
                <a:lnTo>
                  <a:pt x="83880" y="731337"/>
                </a:lnTo>
                <a:lnTo>
                  <a:pt x="83648" y="731164"/>
                </a:lnTo>
                <a:lnTo>
                  <a:pt x="82318" y="730374"/>
                </a:lnTo>
                <a:close/>
              </a:path>
              <a:path w="4046854" h="785495">
                <a:moveTo>
                  <a:pt x="83648" y="731164"/>
                </a:moveTo>
                <a:lnTo>
                  <a:pt x="83880" y="731337"/>
                </a:lnTo>
                <a:lnTo>
                  <a:pt x="83648" y="731164"/>
                </a:lnTo>
                <a:close/>
              </a:path>
              <a:path w="4046854" h="785495">
                <a:moveTo>
                  <a:pt x="82587" y="730374"/>
                </a:moveTo>
                <a:lnTo>
                  <a:pt x="82318" y="730374"/>
                </a:lnTo>
                <a:lnTo>
                  <a:pt x="83648" y="731164"/>
                </a:lnTo>
                <a:lnTo>
                  <a:pt x="82587" y="730374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59582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Descripción del </a:t>
            </a:r>
            <a:r>
              <a:rPr spc="-5" dirty="0"/>
              <a:t>producto </a:t>
            </a:r>
            <a:r>
              <a:rPr dirty="0"/>
              <a:t>/</a:t>
            </a:r>
            <a:r>
              <a:rPr spc="-45" dirty="0"/>
              <a:t> </a:t>
            </a:r>
            <a:r>
              <a:rPr dirty="0"/>
              <a:t>servicio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996" y="1310385"/>
            <a:ext cx="5942330" cy="284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Propuesta de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valor: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Qué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es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exactamente lo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que</a:t>
            </a:r>
            <a:r>
              <a:rPr sz="20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ofrece.</a:t>
            </a:r>
            <a:endParaRPr sz="2000">
              <a:latin typeface="Arial"/>
              <a:cs typeface="Arial"/>
            </a:endParaRPr>
          </a:p>
          <a:p>
            <a:pPr marL="356870" marR="1016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  <a:tab pos="1125220" algn="l"/>
                <a:tab pos="2637155" algn="l"/>
                <a:tab pos="3277870" algn="l"/>
                <a:tab pos="4356735" algn="l"/>
                <a:tab pos="571373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Qué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ne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idad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del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1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li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satisface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el  producto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servicio.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Usos corrientes del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producto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/</a:t>
            </a:r>
            <a:r>
              <a:rPr sz="2000" b="1" spc="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servicio.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Es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un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producto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servicio</a:t>
            </a:r>
            <a:r>
              <a:rPr sz="2000" b="1" spc="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único.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Cuál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es su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valor</a:t>
            </a:r>
            <a:r>
              <a:rPr sz="20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agregado.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  <a:tab pos="1101090" algn="l"/>
                <a:tab pos="1941830" algn="l"/>
                <a:tab pos="2487930" algn="l"/>
                <a:tab pos="3963670" algn="l"/>
                <a:tab pos="4424045" algn="l"/>
                <a:tab pos="577469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Qué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t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iene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d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b="1" spc="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ad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p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ro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9780" y="4432172"/>
            <a:ext cx="35782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46810" algn="l"/>
                <a:tab pos="1643380" algn="l"/>
                <a:tab pos="342392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bá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000" b="1" spc="1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as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d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en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ión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996" y="4126814"/>
            <a:ext cx="218694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36880" algn="ctr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servicio.</a:t>
            </a:r>
            <a:endParaRPr sz="2000">
              <a:latin typeface="Arial"/>
              <a:cs typeface="Arial"/>
            </a:endParaRP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Características</a:t>
            </a:r>
            <a:endParaRPr sz="200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durabilidad.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996" y="5042153"/>
            <a:ext cx="5940425" cy="1548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Ventajas</a:t>
            </a:r>
            <a:r>
              <a:rPr sz="2000" b="1" spc="2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sobre</a:t>
            </a:r>
            <a:r>
              <a:rPr sz="2000" b="1" spc="2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productos</a:t>
            </a:r>
            <a:r>
              <a:rPr sz="2000" b="1" spc="2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/</a:t>
            </a:r>
            <a:r>
              <a:rPr sz="2000" b="1" spc="2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servicios</a:t>
            </a:r>
            <a:r>
              <a:rPr sz="2000" b="1" spc="2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con</a:t>
            </a:r>
            <a:r>
              <a:rPr sz="2000" b="1" spc="2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los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cuales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compite.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Facilidad de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acceso al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producto /</a:t>
            </a:r>
            <a:r>
              <a:rPr sz="2000" b="1" spc="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servicio.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Normas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calidad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que</a:t>
            </a:r>
            <a:r>
              <a:rPr sz="2000" b="1" spc="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cumple.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Confiabilidad, garantía y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servicios</a:t>
            </a:r>
            <a:r>
              <a:rPr sz="2000" b="1" spc="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postventa.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61047" y="1700783"/>
            <a:ext cx="5023104" cy="3340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1047" y="5157215"/>
            <a:ext cx="4849932" cy="1545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44983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55" dirty="0"/>
              <a:t> </a:t>
            </a:r>
            <a:r>
              <a:rPr spc="5" dirty="0"/>
              <a:t>azul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5966" y="1888947"/>
            <a:ext cx="6996430" cy="4387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10"/>
              </a:spcBef>
              <a:buChar char="•"/>
              <a:tabLst>
                <a:tab pos="357505" algn="l"/>
              </a:tabLst>
            </a:pPr>
            <a:r>
              <a:rPr sz="2200" dirty="0">
                <a:latin typeface="Arial"/>
                <a:cs typeface="Arial"/>
              </a:rPr>
              <a:t>La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estrategia del Océano </a:t>
            </a: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azul </a:t>
            </a:r>
            <a:r>
              <a:rPr sz="2200" spc="-5" dirty="0">
                <a:latin typeface="Arial"/>
                <a:cs typeface="Arial"/>
              </a:rPr>
              <a:t>(Blue </a:t>
            </a:r>
            <a:r>
              <a:rPr sz="2200" dirty="0">
                <a:latin typeface="Arial"/>
                <a:cs typeface="Arial"/>
              </a:rPr>
              <a:t>ocean) surge  </a:t>
            </a:r>
            <a:r>
              <a:rPr sz="2200" spc="5" dirty="0">
                <a:latin typeface="Arial"/>
                <a:cs typeface="Arial"/>
              </a:rPr>
              <a:t>como </a:t>
            </a:r>
            <a:r>
              <a:rPr sz="2200" spc="-5" dirty="0">
                <a:latin typeface="Arial"/>
                <a:cs typeface="Arial"/>
              </a:rPr>
              <a:t>la necesidad </a:t>
            </a:r>
            <a:r>
              <a:rPr sz="2200" dirty="0">
                <a:latin typeface="Arial"/>
                <a:cs typeface="Arial"/>
              </a:rPr>
              <a:t>de </a:t>
            </a: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crear nuevos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mercados </a:t>
            </a: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donde  la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competencia no </a:t>
            </a:r>
            <a:r>
              <a:rPr sz="2200" spc="5" dirty="0">
                <a:solidFill>
                  <a:srgbClr val="0000CC"/>
                </a:solidFill>
                <a:latin typeface="Arial"/>
                <a:cs typeface="Arial"/>
              </a:rPr>
              <a:t>sea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una </a:t>
            </a: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amenaza</a:t>
            </a:r>
            <a:r>
              <a:rPr sz="2200" spc="-5" dirty="0">
                <a:latin typeface="Arial"/>
                <a:cs typeface="Arial"/>
              </a:rPr>
              <a:t>, </a:t>
            </a:r>
            <a:r>
              <a:rPr sz="2200" dirty="0">
                <a:latin typeface="Arial"/>
                <a:cs typeface="Arial"/>
              </a:rPr>
              <a:t>de </a:t>
            </a:r>
            <a:r>
              <a:rPr sz="2200" spc="5" dirty="0">
                <a:latin typeface="Arial"/>
                <a:cs typeface="Arial"/>
              </a:rPr>
              <a:t>tal </a:t>
            </a:r>
            <a:r>
              <a:rPr sz="2200" spc="-5" dirty="0">
                <a:latin typeface="Arial"/>
                <a:cs typeface="Arial"/>
              </a:rPr>
              <a:t>manera  </a:t>
            </a:r>
            <a:r>
              <a:rPr sz="2200" spc="5" dirty="0">
                <a:latin typeface="Arial"/>
                <a:cs typeface="Arial"/>
              </a:rPr>
              <a:t>que </a:t>
            </a:r>
            <a:r>
              <a:rPr sz="2200" spc="-5" dirty="0">
                <a:latin typeface="Arial"/>
                <a:cs typeface="Arial"/>
              </a:rPr>
              <a:t>nuevas organizaciones </a:t>
            </a:r>
            <a:r>
              <a:rPr sz="2200" dirty="0">
                <a:latin typeface="Arial"/>
                <a:cs typeface="Arial"/>
              </a:rPr>
              <a:t>tengan </a:t>
            </a:r>
            <a:r>
              <a:rPr sz="2200" spc="-5" dirty="0">
                <a:latin typeface="Arial"/>
                <a:cs typeface="Arial"/>
              </a:rPr>
              <a:t>la </a:t>
            </a: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oportunidad de 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satisfacer necesidades </a:t>
            </a:r>
            <a:r>
              <a:rPr sz="2200" spc="10" dirty="0">
                <a:solidFill>
                  <a:srgbClr val="0000CC"/>
                </a:solidFill>
                <a:latin typeface="Arial"/>
                <a:cs typeface="Arial"/>
              </a:rPr>
              <a:t>que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en </a:t>
            </a: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la actualidad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no han  sido </a:t>
            </a:r>
            <a:r>
              <a:rPr sz="2200" spc="5" dirty="0">
                <a:solidFill>
                  <a:srgbClr val="0000CC"/>
                </a:solidFill>
                <a:latin typeface="Arial"/>
                <a:cs typeface="Arial"/>
              </a:rPr>
              <a:t>tomadas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en</a:t>
            </a:r>
            <a:r>
              <a:rPr sz="22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cuenta.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buChar char="•"/>
              <a:tabLst>
                <a:tab pos="357505" algn="l"/>
              </a:tabLst>
            </a:pPr>
            <a:r>
              <a:rPr sz="2200" dirty="0">
                <a:latin typeface="Arial"/>
                <a:cs typeface="Arial"/>
              </a:rPr>
              <a:t>La estrategia de </a:t>
            </a:r>
            <a:r>
              <a:rPr sz="2200" spc="-5" dirty="0">
                <a:latin typeface="Arial"/>
                <a:cs typeface="Arial"/>
              </a:rPr>
              <a:t>blue </a:t>
            </a:r>
            <a:r>
              <a:rPr sz="2200" dirty="0">
                <a:latin typeface="Arial"/>
                <a:cs typeface="Arial"/>
              </a:rPr>
              <a:t>ocean u océano </a:t>
            </a:r>
            <a:r>
              <a:rPr sz="2200" spc="-5" dirty="0">
                <a:latin typeface="Arial"/>
                <a:cs typeface="Arial"/>
              </a:rPr>
              <a:t>azul </a:t>
            </a:r>
            <a:r>
              <a:rPr sz="2200" spc="15" dirty="0">
                <a:latin typeface="Arial"/>
                <a:cs typeface="Arial"/>
              </a:rPr>
              <a:t>fue  </a:t>
            </a:r>
            <a:r>
              <a:rPr sz="2200" dirty="0">
                <a:latin typeface="Arial"/>
                <a:cs typeface="Arial"/>
              </a:rPr>
              <a:t>desarrollada en el 2004 por </a:t>
            </a:r>
            <a:r>
              <a:rPr sz="2200" i="1" spc="-30" dirty="0">
                <a:latin typeface="Arial"/>
                <a:cs typeface="Arial"/>
              </a:rPr>
              <a:t>W. </a:t>
            </a:r>
            <a:r>
              <a:rPr sz="2200" i="1" spc="-5" dirty="0">
                <a:latin typeface="Arial"/>
                <a:cs typeface="Arial"/>
              </a:rPr>
              <a:t>Cham </a:t>
            </a:r>
            <a:r>
              <a:rPr sz="2200" i="1" spc="-15" dirty="0">
                <a:latin typeface="Arial"/>
                <a:cs typeface="Arial"/>
              </a:rPr>
              <a:t>Kim </a:t>
            </a:r>
            <a:r>
              <a:rPr sz="2200" i="1" spc="5" dirty="0">
                <a:latin typeface="Arial"/>
                <a:cs typeface="Arial"/>
              </a:rPr>
              <a:t>y </a:t>
            </a:r>
            <a:r>
              <a:rPr sz="2200" i="1" spc="-5" dirty="0">
                <a:latin typeface="Arial"/>
                <a:cs typeface="Arial"/>
              </a:rPr>
              <a:t>Renée  </a:t>
            </a:r>
            <a:r>
              <a:rPr sz="2200" i="1" dirty="0">
                <a:latin typeface="Arial"/>
                <a:cs typeface="Arial"/>
              </a:rPr>
              <a:t>Mauborgne </a:t>
            </a:r>
            <a:r>
              <a:rPr sz="2200" dirty="0">
                <a:latin typeface="Arial"/>
                <a:cs typeface="Arial"/>
              </a:rPr>
              <a:t>en el </a:t>
            </a:r>
            <a:r>
              <a:rPr sz="2200" spc="-5" dirty="0">
                <a:latin typeface="Arial"/>
                <a:cs typeface="Arial"/>
              </a:rPr>
              <a:t>libro </a:t>
            </a:r>
            <a:r>
              <a:rPr sz="2200" i="1" spc="-5" dirty="0">
                <a:latin typeface="Arial"/>
                <a:cs typeface="Arial"/>
              </a:rPr>
              <a:t>“Blue </a:t>
            </a:r>
            <a:r>
              <a:rPr sz="2200" i="1" dirty="0">
                <a:latin typeface="Arial"/>
                <a:cs typeface="Arial"/>
              </a:rPr>
              <a:t>Ocean </a:t>
            </a:r>
            <a:r>
              <a:rPr sz="2200" i="1" spc="-5" dirty="0">
                <a:latin typeface="Arial"/>
                <a:cs typeface="Arial"/>
              </a:rPr>
              <a:t>Strategy  </a:t>
            </a:r>
            <a:r>
              <a:rPr sz="2200" i="1" dirty="0">
                <a:latin typeface="Arial"/>
                <a:cs typeface="Arial"/>
              </a:rPr>
              <a:t>Reader” </a:t>
            </a:r>
            <a:r>
              <a:rPr sz="2200" dirty="0">
                <a:latin typeface="Arial"/>
                <a:cs typeface="Arial"/>
              </a:rPr>
              <a:t>en donde se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diseñan estrategias </a:t>
            </a: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para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crear  </a:t>
            </a: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nuevos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espacios de </a:t>
            </a:r>
            <a:r>
              <a:rPr sz="2200" spc="5" dirty="0">
                <a:solidFill>
                  <a:srgbClr val="0000CC"/>
                </a:solidFill>
                <a:latin typeface="Arial"/>
                <a:cs typeface="Arial"/>
              </a:rPr>
              <a:t>mercado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en </a:t>
            </a: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donde </a:t>
            </a:r>
            <a:r>
              <a:rPr sz="2200" spc="-15" dirty="0">
                <a:solidFill>
                  <a:srgbClr val="0000CC"/>
                </a:solidFill>
                <a:latin typeface="Arial"/>
                <a:cs typeface="Arial"/>
              </a:rPr>
              <a:t>la 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competencia no </a:t>
            </a:r>
            <a:r>
              <a:rPr sz="2200" spc="5" dirty="0">
                <a:solidFill>
                  <a:srgbClr val="0000CC"/>
                </a:solidFill>
                <a:latin typeface="Arial"/>
                <a:cs typeface="Arial"/>
              </a:rPr>
              <a:t>sea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un </a:t>
            </a:r>
            <a:r>
              <a:rPr sz="2200" spc="5" dirty="0">
                <a:solidFill>
                  <a:srgbClr val="0000CC"/>
                </a:solidFill>
                <a:latin typeface="Arial"/>
                <a:cs typeface="Arial"/>
              </a:rPr>
              <a:t>factor</a:t>
            </a:r>
            <a:r>
              <a:rPr sz="2200" spc="-10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relevante</a:t>
            </a:r>
            <a:r>
              <a:rPr sz="2200" spc="-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9639" y="1578863"/>
            <a:ext cx="3364991" cy="5102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5958205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Descripción del </a:t>
            </a:r>
            <a:r>
              <a:rPr spc="-5" dirty="0"/>
              <a:t>producto </a:t>
            </a:r>
            <a:r>
              <a:rPr dirty="0"/>
              <a:t>/</a:t>
            </a:r>
            <a:r>
              <a:rPr spc="-45" dirty="0"/>
              <a:t> </a:t>
            </a:r>
            <a:r>
              <a:rPr dirty="0"/>
              <a:t>servicio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Propuesta de</a:t>
            </a:r>
            <a:r>
              <a:rPr sz="2400" spc="-40" dirty="0">
                <a:solidFill>
                  <a:srgbClr val="FF0000"/>
                </a:solidFill>
              </a:rPr>
              <a:t> </a:t>
            </a:r>
            <a:r>
              <a:rPr sz="2400" spc="-10" dirty="0">
                <a:solidFill>
                  <a:srgbClr val="FF0000"/>
                </a:solidFill>
              </a:rPr>
              <a:t>valor: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063752" y="2401823"/>
            <a:ext cx="3816096" cy="2767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13323" y="2425141"/>
            <a:ext cx="5943600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2815" algn="l"/>
                <a:tab pos="2816860" algn="l"/>
                <a:tab pos="3548379" algn="l"/>
                <a:tab pos="4652010" algn="l"/>
                <a:tab pos="5673725" algn="l"/>
              </a:tabLst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Lo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s	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os	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e	</a:t>
            </a:r>
            <a:r>
              <a:rPr sz="2400" b="1" spc="-4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alor	para	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el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consumidor: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Beneficio</a:t>
            </a:r>
            <a:r>
              <a:rPr sz="24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funcional.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Impacto</a:t>
            </a:r>
            <a:r>
              <a:rPr sz="24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social.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Cambio de</a:t>
            </a:r>
            <a:r>
              <a:rPr sz="24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vida.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Beneficio</a:t>
            </a:r>
            <a:r>
              <a:rPr sz="24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emocional.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5958205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Descripción del </a:t>
            </a:r>
            <a:r>
              <a:rPr spc="-5" dirty="0"/>
              <a:t>producto </a:t>
            </a:r>
            <a:r>
              <a:rPr dirty="0"/>
              <a:t>/</a:t>
            </a:r>
            <a:r>
              <a:rPr spc="-45" dirty="0"/>
              <a:t> </a:t>
            </a:r>
            <a:r>
              <a:rPr dirty="0"/>
              <a:t>servicio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Propuesta de</a:t>
            </a:r>
            <a:r>
              <a:rPr sz="2400" spc="-40" dirty="0">
                <a:solidFill>
                  <a:srgbClr val="FF0000"/>
                </a:solidFill>
              </a:rPr>
              <a:t> </a:t>
            </a:r>
            <a:r>
              <a:rPr sz="2400" spc="-10" dirty="0">
                <a:solidFill>
                  <a:srgbClr val="FF0000"/>
                </a:solidFill>
              </a:rPr>
              <a:t>valor: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499103" y="1286255"/>
            <a:ext cx="8622792" cy="5385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008" y="2572511"/>
            <a:ext cx="5715000" cy="1201420"/>
          </a:xfrm>
          <a:custGeom>
            <a:avLst/>
            <a:gdLst/>
            <a:ahLst/>
            <a:cxnLst/>
            <a:rect l="l" t="t" r="r" b="b"/>
            <a:pathLst>
              <a:path w="5715000" h="1201420">
                <a:moveTo>
                  <a:pt x="0" y="1200912"/>
                </a:moveTo>
                <a:lnTo>
                  <a:pt x="5715000" y="1200912"/>
                </a:lnTo>
                <a:lnTo>
                  <a:pt x="571500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4052" y="2597022"/>
            <a:ext cx="55594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Propuestas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desde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el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punto de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vista 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de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la empresa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como estrategia  competitiva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7643" y="4475988"/>
            <a:ext cx="1548765" cy="1079500"/>
          </a:xfrm>
          <a:prstGeom prst="rect">
            <a:avLst/>
          </a:prstGeom>
          <a:solidFill>
            <a:srgbClr val="FFFFFF"/>
          </a:solidFill>
          <a:ln w="39623">
            <a:solidFill>
              <a:srgbClr val="00006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13995" marR="207010" algn="ctr">
              <a:lnSpc>
                <a:spcPct val="100000"/>
              </a:lnSpc>
              <a:spcBef>
                <a:spcPts val="325"/>
              </a:spcBef>
            </a:pP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Nuevos  </a:t>
            </a:r>
            <a:r>
              <a:rPr sz="1600" b="1" spc="5" dirty="0">
                <a:solidFill>
                  <a:srgbClr val="C00000"/>
                </a:solidFill>
                <a:latin typeface="Arial"/>
                <a:cs typeface="Arial"/>
              </a:rPr>
              <a:t>Modelos</a:t>
            </a:r>
            <a:r>
              <a:rPr sz="1600" b="1" spc="-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de  Negocio  (NMN).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59582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Descripción del </a:t>
            </a:r>
            <a:r>
              <a:rPr spc="-5" dirty="0"/>
              <a:t>producto </a:t>
            </a:r>
            <a:r>
              <a:rPr dirty="0"/>
              <a:t>/</a:t>
            </a:r>
            <a:r>
              <a:rPr spc="-45" dirty="0"/>
              <a:t> </a:t>
            </a:r>
            <a:r>
              <a:rPr dirty="0"/>
              <a:t>servicio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052" y="1310385"/>
            <a:ext cx="11315065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Propuesta de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valor: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1. Excelencia en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producto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/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Servicio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(EP) -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Mejor producto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/</a:t>
            </a:r>
            <a:r>
              <a:rPr sz="24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servicio.</a:t>
            </a:r>
            <a:endParaRPr sz="2400">
              <a:latin typeface="Arial"/>
              <a:cs typeface="Arial"/>
            </a:endParaRPr>
          </a:p>
          <a:p>
            <a:pPr marL="4982845">
              <a:lnSpc>
                <a:spcPct val="100000"/>
              </a:lnSpc>
              <a:spcBef>
                <a:spcPts val="1750"/>
              </a:spcBef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Elementos</a:t>
            </a:r>
            <a:r>
              <a:rPr sz="20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fundamentales:</a:t>
            </a:r>
            <a:endParaRPr sz="2000">
              <a:latin typeface="Arial"/>
              <a:cs typeface="Arial"/>
            </a:endParaRPr>
          </a:p>
          <a:p>
            <a:pPr marL="4982845">
              <a:lnSpc>
                <a:spcPct val="100000"/>
              </a:lnSpc>
              <a:tabLst>
                <a:tab pos="6577330" algn="l"/>
                <a:tab pos="7964170" algn="l"/>
                <a:tab pos="8402955" algn="l"/>
                <a:tab pos="9192895" algn="l"/>
                <a:tab pos="1084834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Cr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ati</a:t>
            </a:r>
            <a:r>
              <a:rPr sz="2000" b="1" spc="15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ida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2000" b="1" spc="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cidad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d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eas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b="1" spc="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ad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b="1" spc="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1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6835" y="3094431"/>
            <a:ext cx="337057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3073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continuamente	soluciones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4401" y="3094431"/>
            <a:ext cx="278828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1525" algn="l"/>
                <a:tab pos="194183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gr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api</a:t>
            </a:r>
            <a:r>
              <a:rPr sz="2000" b="1" spc="2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ez,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nuevas.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Modelo</a:t>
            </a:r>
            <a:r>
              <a:rPr sz="2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operativo: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4401" y="4009770"/>
            <a:ext cx="6349365" cy="2768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Centran</a:t>
            </a:r>
            <a:r>
              <a:rPr sz="2000" b="1" spc="1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su</a:t>
            </a:r>
            <a:r>
              <a:rPr sz="2000" b="1" spc="1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esfuerzo</a:t>
            </a:r>
            <a:r>
              <a:rPr sz="2000" b="1" spc="1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en</a:t>
            </a:r>
            <a:r>
              <a:rPr sz="2000" b="1" spc="1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la</a:t>
            </a:r>
            <a:r>
              <a:rPr sz="2000" b="1" spc="1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innovación,</a:t>
            </a:r>
            <a:r>
              <a:rPr sz="2000" b="1" spc="1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desarrollo</a:t>
            </a:r>
            <a:endParaRPr sz="2000">
              <a:latin typeface="Arial"/>
              <a:cs typeface="Arial"/>
            </a:endParaRPr>
          </a:p>
          <a:p>
            <a:pPr marL="356870" algn="just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 producto y explotación de</a:t>
            </a:r>
            <a:r>
              <a:rPr sz="2000" b="1" spc="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mercado.</a:t>
            </a:r>
            <a:endParaRPr sz="20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Estructuran las tareas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alrededor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la</a:t>
            </a:r>
            <a:r>
              <a:rPr sz="2000" b="1" spc="-18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creación</a:t>
            </a:r>
            <a:endParaRPr sz="2000">
              <a:latin typeface="Arial"/>
              <a:cs typeface="Arial"/>
            </a:endParaRPr>
          </a:p>
          <a:p>
            <a:pPr marL="356870" algn="just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productos.</a:t>
            </a:r>
            <a:endParaRPr sz="2000">
              <a:latin typeface="Arial"/>
              <a:cs typeface="Arial"/>
            </a:endParaRPr>
          </a:p>
          <a:p>
            <a:pPr marL="356870" marR="508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Selección, desarrollo, motivación, guía y  mantenimiento de personal con</a:t>
            </a:r>
            <a:r>
              <a:rPr sz="2000" b="1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talento.</a:t>
            </a:r>
            <a:endParaRPr sz="2000">
              <a:latin typeface="Arial"/>
              <a:cs typeface="Arial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Cultura: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promueve 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la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imaginación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individual, </a:t>
            </a:r>
            <a:r>
              <a:rPr sz="2000" b="1" spc="15" dirty="0">
                <a:solidFill>
                  <a:srgbClr val="000066"/>
                </a:solidFill>
                <a:latin typeface="Arial"/>
                <a:cs typeface="Arial"/>
              </a:rPr>
              <a:t>la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exploración,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el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llevar a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cabo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las cosas,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el ir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más  allá de los límites.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2272" y="3072383"/>
            <a:ext cx="4553712" cy="3169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59582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Descripción del </a:t>
            </a:r>
            <a:r>
              <a:rPr spc="-5" dirty="0"/>
              <a:t>producto </a:t>
            </a:r>
            <a:r>
              <a:rPr dirty="0"/>
              <a:t>/</a:t>
            </a:r>
            <a:r>
              <a:rPr spc="-45" dirty="0"/>
              <a:t> </a:t>
            </a:r>
            <a:r>
              <a:rPr dirty="0"/>
              <a:t>servicio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3382" y="4150817"/>
            <a:ext cx="4479925" cy="60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8470" algn="l"/>
                <a:tab pos="3618865" algn="l"/>
              </a:tabLst>
            </a:pP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900" b="1" spc="2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via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900" b="1" spc="1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900" b="1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1900" b="1" spc="1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elecci</a:t>
            </a:r>
            <a:r>
              <a:rPr sz="1900" b="1" spc="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900" b="1" spc="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1900" b="1" spc="5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900" b="1" spc="1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an</a:t>
            </a:r>
            <a:endParaRPr sz="19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5"/>
              </a:spcBef>
              <a:tabLst>
                <a:tab pos="393065" algn="l"/>
                <a:tab pos="1880870" algn="l"/>
                <a:tab pos="2451100" algn="l"/>
                <a:tab pos="3600450" algn="l"/>
                <a:tab pos="4118610" algn="l"/>
              </a:tabLst>
            </a:pP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y	</a:t>
            </a:r>
            <a:r>
              <a:rPr sz="1900" b="1" spc="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esa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llar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las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cu</a:t>
            </a:r>
            <a:r>
              <a:rPr sz="1900" b="1" spc="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900" b="1" spc="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as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1900" b="1" spc="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los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306" y="4150817"/>
            <a:ext cx="990600" cy="894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clientes  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en</a:t>
            </a:r>
            <a:r>
              <a:rPr sz="1900" b="1" spc="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rar  clie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nt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882" y="5020436"/>
            <a:ext cx="6015990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8890" indent="-344805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7505" algn="l"/>
              </a:tabLst>
            </a:pP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El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personal se organiza alrededor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cuentas 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de 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clientes y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toda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la empresa se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pone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a su</a:t>
            </a:r>
            <a:r>
              <a:rPr sz="1900" b="1" spc="20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servicio.</a:t>
            </a:r>
            <a:endParaRPr sz="1900">
              <a:latin typeface="Arial"/>
              <a:cs typeface="Arial"/>
            </a:endParaRPr>
          </a:p>
          <a:p>
            <a:pPr marL="356870" marR="508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Cultura: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promueve el desarrollo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soluciones  específicas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en lugar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generales. </a:t>
            </a:r>
            <a:r>
              <a:rPr sz="1900" b="1" i="1" dirty="0">
                <a:solidFill>
                  <a:srgbClr val="C00000"/>
                </a:solidFill>
                <a:latin typeface="Arial"/>
                <a:cs typeface="Arial"/>
              </a:rPr>
              <a:t>“Si </a:t>
            </a:r>
            <a:r>
              <a:rPr sz="1900" b="1" i="1" spc="-5" dirty="0">
                <a:solidFill>
                  <a:srgbClr val="C00000"/>
                </a:solidFill>
                <a:latin typeface="Arial"/>
                <a:cs typeface="Arial"/>
              </a:rPr>
              <a:t>al cliente  le va bien, a </a:t>
            </a:r>
            <a:r>
              <a:rPr sz="1900" b="1" i="1" spc="-10" dirty="0">
                <a:solidFill>
                  <a:srgbClr val="C00000"/>
                </a:solidFill>
                <a:latin typeface="Arial"/>
                <a:cs typeface="Arial"/>
              </a:rPr>
              <a:t>nuestra </a:t>
            </a:r>
            <a:r>
              <a:rPr sz="1900" b="1" i="1" spc="-5" dirty="0">
                <a:solidFill>
                  <a:srgbClr val="C00000"/>
                </a:solidFill>
                <a:latin typeface="Arial"/>
                <a:cs typeface="Arial"/>
              </a:rPr>
              <a:t>empresa le irá</a:t>
            </a:r>
            <a:r>
              <a:rPr sz="1900" b="1" i="1" spc="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C00000"/>
                </a:solidFill>
                <a:latin typeface="Arial"/>
                <a:cs typeface="Arial"/>
              </a:rPr>
              <a:t>bien”.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45223" y="2813304"/>
            <a:ext cx="5242560" cy="2868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9882" y="1126235"/>
            <a:ext cx="10525760" cy="304990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55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Propuesta de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valor:</a:t>
            </a:r>
            <a:endParaRPr sz="2400">
              <a:latin typeface="Arial"/>
              <a:cs typeface="Arial"/>
            </a:endParaRPr>
          </a:p>
          <a:p>
            <a:pPr marL="1269365">
              <a:lnSpc>
                <a:spcPct val="100000"/>
              </a:lnSpc>
              <a:spcBef>
                <a:spcPts val="145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2. Estrecha Relación con el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Cliente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(ER) -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Mejor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solución</a:t>
            </a:r>
            <a:r>
              <a:rPr sz="2400" b="1" spc="-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global.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470"/>
              </a:spcBef>
            </a:pP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Modelo</a:t>
            </a:r>
            <a:r>
              <a:rPr sz="1900" b="1" spc="-10" dirty="0">
                <a:solidFill>
                  <a:srgbClr val="C00000"/>
                </a:solidFill>
                <a:latin typeface="Arial"/>
                <a:cs typeface="Arial"/>
              </a:rPr>
              <a:t> operativo:</a:t>
            </a:r>
            <a:endParaRPr sz="1900">
              <a:latin typeface="Arial"/>
              <a:cs typeface="Arial"/>
            </a:endParaRPr>
          </a:p>
          <a:p>
            <a:pPr marL="356870" marR="451612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Comprender muy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bien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los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procesos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negocio 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del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cliente,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ello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les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permite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identificar 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oportunidades para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adaptar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y personalizar sus 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productos.</a:t>
            </a:r>
            <a:endParaRPr sz="19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Se</a:t>
            </a:r>
            <a:r>
              <a:rPr sz="1900" b="1" spc="19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valora</a:t>
            </a:r>
            <a:r>
              <a:rPr sz="1900" b="1" spc="2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el</a:t>
            </a:r>
            <a:r>
              <a:rPr sz="1900" b="1" spc="2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desarrollo</a:t>
            </a:r>
            <a:r>
              <a:rPr sz="1900" b="1" spc="2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de</a:t>
            </a:r>
            <a:r>
              <a:rPr sz="1900" b="1" spc="2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relaciones</a:t>
            </a:r>
            <a:r>
              <a:rPr sz="1900" b="1" spc="20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con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59582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Descripción del </a:t>
            </a:r>
            <a:r>
              <a:rPr spc="-5" dirty="0"/>
              <a:t>producto </a:t>
            </a:r>
            <a:r>
              <a:rPr dirty="0"/>
              <a:t>/</a:t>
            </a:r>
            <a:r>
              <a:rPr spc="-45" dirty="0"/>
              <a:t> </a:t>
            </a:r>
            <a:r>
              <a:rPr dirty="0"/>
              <a:t>servicio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455" y="3179064"/>
            <a:ext cx="4620768" cy="2584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299" y="1310385"/>
            <a:ext cx="11284585" cy="537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Propuesta de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valor:</a:t>
            </a:r>
            <a:endParaRPr sz="24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2155"/>
              </a:spcBef>
              <a:buAutoNum type="arabicPeriod" startAt="3"/>
              <a:tabLst>
                <a:tab pos="351155" algn="l"/>
              </a:tabLst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Excelencia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Operativa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(EO) -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Mejor Costo</a:t>
            </a:r>
            <a:r>
              <a:rPr sz="24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Total.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C00000"/>
              </a:buClr>
              <a:buFont typeface="Arial"/>
              <a:buAutoNum type="arabicPeriod" startAt="3"/>
            </a:pPr>
            <a:endParaRPr sz="2600">
              <a:latin typeface="Times New Roman"/>
              <a:cs typeface="Times New Roman"/>
            </a:endParaRPr>
          </a:p>
          <a:p>
            <a:pPr marL="508508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Modelo</a:t>
            </a:r>
            <a:r>
              <a:rPr sz="2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operativo:</a:t>
            </a:r>
            <a:endParaRPr sz="2000">
              <a:latin typeface="Arial"/>
              <a:cs typeface="Arial"/>
            </a:endParaRPr>
          </a:p>
          <a:p>
            <a:pPr marL="5429885" lvl="1" indent="-345440">
              <a:lnSpc>
                <a:spcPct val="100000"/>
              </a:lnSpc>
              <a:buFont typeface="Arial"/>
              <a:buChar char="•"/>
              <a:tabLst>
                <a:tab pos="5429250" algn="l"/>
                <a:tab pos="543052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Persiguen</a:t>
            </a:r>
            <a:r>
              <a:rPr sz="2000" b="1" spc="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un</a:t>
            </a:r>
            <a:r>
              <a:rPr sz="2000" b="1" spc="1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elevado</a:t>
            </a:r>
            <a:r>
              <a:rPr sz="2000" b="1" spc="1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nivel</a:t>
            </a:r>
            <a:r>
              <a:rPr sz="2000" b="1" spc="10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</a:t>
            </a:r>
            <a:r>
              <a:rPr sz="2000" b="1" spc="1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eficiencia</a:t>
            </a:r>
            <a:r>
              <a:rPr sz="2000" b="1" spc="9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en</a:t>
            </a:r>
            <a:r>
              <a:rPr sz="2000" b="1" spc="1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sus</a:t>
            </a:r>
            <a:endParaRPr sz="2000">
              <a:latin typeface="Arial"/>
              <a:cs typeface="Arial"/>
            </a:endParaRPr>
          </a:p>
          <a:p>
            <a:pPr marL="5429885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operaciones.</a:t>
            </a:r>
            <a:endParaRPr sz="2000">
              <a:latin typeface="Arial"/>
              <a:cs typeface="Arial"/>
            </a:endParaRPr>
          </a:p>
          <a:p>
            <a:pPr marL="5429885" marR="5080" lvl="1" indent="-344805" algn="just">
              <a:lnSpc>
                <a:spcPct val="100000"/>
              </a:lnSpc>
              <a:buFont typeface="Arial"/>
              <a:buChar char="•"/>
              <a:tabLst>
                <a:tab pos="5430520" algn="l"/>
              </a:tabLst>
            </a:pP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Sistema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 información integral,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procesan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las  operaciones a una velocidad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elevada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y a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un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bajo costo.</a:t>
            </a:r>
            <a:endParaRPr sz="2000">
              <a:latin typeface="Arial"/>
              <a:cs typeface="Arial"/>
            </a:endParaRPr>
          </a:p>
          <a:p>
            <a:pPr marL="5429885" marR="5080" lvl="1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430520" algn="l"/>
              </a:tabLst>
            </a:pP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Servicio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al cliente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que 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le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suponga el mínimo  esfuerzo (libre de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errores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y de</a:t>
            </a:r>
            <a:r>
              <a:rPr sz="2000" b="1" spc="4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manera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instantánea).</a:t>
            </a:r>
            <a:endParaRPr sz="2000">
              <a:latin typeface="Arial"/>
              <a:cs typeface="Arial"/>
            </a:endParaRPr>
          </a:p>
          <a:p>
            <a:pPr marL="5429885" lvl="1" indent="-34544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430520" algn="l"/>
              </a:tabLst>
            </a:pP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Sujeción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procedimientos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y técnicas de</a:t>
            </a:r>
            <a:r>
              <a:rPr sz="2000" b="1" spc="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marL="5429885" algn="just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estrictas (indicadores de</a:t>
            </a:r>
            <a:r>
              <a:rPr sz="2000" b="1" spc="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gestión).</a:t>
            </a:r>
            <a:endParaRPr sz="2000">
              <a:latin typeface="Arial"/>
              <a:cs typeface="Arial"/>
            </a:endParaRPr>
          </a:p>
          <a:p>
            <a:pPr marL="5429885" lvl="1" indent="-345440" algn="just">
              <a:lnSpc>
                <a:spcPct val="100000"/>
              </a:lnSpc>
              <a:buFont typeface="Arial"/>
              <a:buChar char="•"/>
              <a:tabLst>
                <a:tab pos="5430520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Cultura:</a:t>
            </a:r>
            <a:r>
              <a:rPr sz="2000" b="1" spc="3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rechaza</a:t>
            </a:r>
            <a:r>
              <a:rPr sz="2000" b="1" spc="3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el</a:t>
            </a:r>
            <a:r>
              <a:rPr sz="2000" b="1" spc="3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desperdicio</a:t>
            </a:r>
            <a:r>
              <a:rPr sz="2000" b="1" spc="3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b="1" spc="3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premia</a:t>
            </a:r>
            <a:r>
              <a:rPr sz="2000" b="1" spc="3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  <a:p>
            <a:pPr marL="5429885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eficiencia.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59582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Descripción del </a:t>
            </a:r>
            <a:r>
              <a:rPr spc="-5" dirty="0"/>
              <a:t>producto </a:t>
            </a:r>
            <a:r>
              <a:rPr dirty="0"/>
              <a:t>/</a:t>
            </a:r>
            <a:r>
              <a:rPr spc="-45" dirty="0"/>
              <a:t> </a:t>
            </a:r>
            <a:r>
              <a:rPr dirty="0"/>
              <a:t>servicio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691" y="1126235"/>
            <a:ext cx="6415405" cy="430530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55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Propuesta de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valor:</a:t>
            </a:r>
            <a:endParaRPr sz="2400">
              <a:latin typeface="Arial"/>
              <a:cs typeface="Arial"/>
            </a:endParaRPr>
          </a:p>
          <a:p>
            <a:pPr marL="1192530">
              <a:lnSpc>
                <a:spcPct val="100000"/>
              </a:lnSpc>
              <a:spcBef>
                <a:spcPts val="1450"/>
              </a:spcBef>
            </a:pP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Nuevos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Modelos de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Negocio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(NMN).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Modelo</a:t>
            </a:r>
            <a:r>
              <a:rPr sz="1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Arial"/>
                <a:cs typeface="Arial"/>
              </a:rPr>
              <a:t>operativo:</a:t>
            </a:r>
            <a:endParaRPr sz="19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Combinación entre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las estrategias</a:t>
            </a:r>
            <a:r>
              <a:rPr sz="1900" b="1" spc="2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anteriores</a:t>
            </a:r>
            <a:endParaRPr sz="1900">
              <a:latin typeface="Arial"/>
              <a:cs typeface="Arial"/>
            </a:endParaRPr>
          </a:p>
          <a:p>
            <a:pPr marL="344805" algn="just">
              <a:lnSpc>
                <a:spcPct val="100000"/>
              </a:lnSpc>
            </a:pP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(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EP – </a:t>
            </a: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ER 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- EO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) soportadas en</a:t>
            </a:r>
            <a:r>
              <a:rPr sz="1900" b="1" spc="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I+D+I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Armonización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con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los Objetivos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de</a:t>
            </a:r>
            <a:r>
              <a:rPr sz="1900" b="1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Desarrollo</a:t>
            </a:r>
            <a:endParaRPr sz="1900">
              <a:latin typeface="Arial"/>
              <a:cs typeface="Arial"/>
            </a:endParaRPr>
          </a:p>
          <a:p>
            <a:pPr marL="356870" algn="just">
              <a:lnSpc>
                <a:spcPct val="100000"/>
              </a:lnSpc>
            </a:pP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Sostenible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(ODS)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planteados al año</a:t>
            </a:r>
            <a:r>
              <a:rPr sz="1900" b="1" spc="1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2030.</a:t>
            </a:r>
            <a:endParaRPr sz="1900">
              <a:latin typeface="Arial"/>
              <a:cs typeface="Arial"/>
            </a:endParaRPr>
          </a:p>
          <a:p>
            <a:pPr marL="356870" marR="626745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Cultura: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utilización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las TIC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en 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todos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los  procesos y la </a:t>
            </a: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relación 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personalizada </a:t>
            </a: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con 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sus  clientes para </a:t>
            </a: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atención 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personalizada y  fidelización con</a:t>
            </a:r>
            <a:r>
              <a:rPr sz="19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beneficios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80631" y="2770632"/>
            <a:ext cx="5309616" cy="3191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5958205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Descripción del </a:t>
            </a:r>
            <a:r>
              <a:rPr spc="-5" dirty="0"/>
              <a:t>producto </a:t>
            </a:r>
            <a:r>
              <a:rPr dirty="0"/>
              <a:t>/</a:t>
            </a:r>
            <a:r>
              <a:rPr spc="-45" dirty="0"/>
              <a:t> </a:t>
            </a:r>
            <a:r>
              <a:rPr dirty="0"/>
              <a:t>servicio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Propuesta de</a:t>
            </a:r>
            <a:r>
              <a:rPr sz="2400" spc="-40" dirty="0">
                <a:solidFill>
                  <a:srgbClr val="FF0000"/>
                </a:solidFill>
              </a:rPr>
              <a:t> </a:t>
            </a:r>
            <a:r>
              <a:rPr sz="2400" spc="-10" dirty="0">
                <a:solidFill>
                  <a:srgbClr val="FF0000"/>
                </a:solidFill>
              </a:rPr>
              <a:t>valor: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2115439" y="3346780"/>
            <a:ext cx="2456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3885" algn="l"/>
                <a:tab pos="2088514" algn="l"/>
              </a:tabLst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e	mo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os	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052" y="3346780"/>
            <a:ext cx="148463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Ejemplos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operación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052" y="4079240"/>
            <a:ext cx="1494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e	</a:t>
            </a:r>
            <a:r>
              <a:rPr sz="2400" b="1" spc="-4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alor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7839" y="3713226"/>
            <a:ext cx="23069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 marR="5080" indent="-113030">
              <a:lnSpc>
                <a:spcPct val="100000"/>
              </a:lnSpc>
              <a:spcBef>
                <a:spcPts val="100"/>
              </a:spcBef>
              <a:tabLst>
                <a:tab pos="652780" algn="l"/>
                <a:tab pos="869315" algn="l"/>
              </a:tabLst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de	pro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ues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tas  d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e		e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pr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esa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052" y="4444695"/>
            <a:ext cx="3702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globalmente</a:t>
            </a:r>
            <a:r>
              <a:rPr sz="2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reconocidas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66359" y="1850026"/>
            <a:ext cx="6391655" cy="5007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039" y="868756"/>
            <a:ext cx="14122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C</a:t>
            </a:r>
            <a:r>
              <a:rPr spc="5" dirty="0"/>
              <a:t>lie</a:t>
            </a:r>
            <a:r>
              <a:rPr spc="-15" dirty="0"/>
              <a:t>n</a:t>
            </a:r>
            <a:r>
              <a:rPr dirty="0"/>
              <a:t>tes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079" y="5824524"/>
            <a:ext cx="7103109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Ej: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Encuesta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para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estudio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de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mercado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con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el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fin de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determinar la aceptación del nuevo producto / servicio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en  el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nicho de clientes de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la población</a:t>
            </a:r>
            <a:r>
              <a:rPr sz="2000" b="1" spc="9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objetivo.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8079" y="1140320"/>
            <a:ext cx="7105650" cy="470852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454659">
              <a:lnSpc>
                <a:spcPct val="100000"/>
              </a:lnSpc>
              <a:spcBef>
                <a:spcPts val="1625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Determinación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de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la población</a:t>
            </a:r>
            <a:r>
              <a:rPr sz="24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objetivo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  <a:tabLst>
                <a:tab pos="2110105" algn="l"/>
                <a:tab pos="2686050" algn="l"/>
                <a:tab pos="3366135" algn="l"/>
                <a:tab pos="3872229" algn="l"/>
                <a:tab pos="5688965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Caracterización	del	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tipo	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de	compradores	potenciales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segmentados por: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  <a:tab pos="2045970" algn="l"/>
                <a:tab pos="3500120" algn="l"/>
                <a:tab pos="3963670" algn="l"/>
                <a:tab pos="4497070" algn="l"/>
                <a:tab pos="5692140" algn="l"/>
              </a:tabLst>
            </a:pP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Localización	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geográfica	de	los	clientes:	Continente,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país(es), región(es), ciudad(es), localidad(es),</a:t>
            </a:r>
            <a:r>
              <a:rPr sz="2000" b="1" spc="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barrio(s).</a:t>
            </a:r>
            <a:endParaRPr sz="2000">
              <a:latin typeface="Arial"/>
              <a:cs typeface="Arial"/>
            </a:endParaRPr>
          </a:p>
          <a:p>
            <a:pPr marL="356870" marR="10795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Sector: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S1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Institucional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(público),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S2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Empresarial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(privado),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S3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Personas.</a:t>
            </a:r>
            <a:endParaRPr sz="2000">
              <a:latin typeface="Arial"/>
              <a:cs typeface="Arial"/>
            </a:endParaRPr>
          </a:p>
          <a:p>
            <a:pPr marL="356870" marR="508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Grupo: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G1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Mayoristas,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G2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Intermediarios,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G3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 Minoristas.</a:t>
            </a:r>
            <a:endParaRPr sz="2000">
              <a:latin typeface="Arial"/>
              <a:cs typeface="Arial"/>
            </a:endParaRPr>
          </a:p>
          <a:p>
            <a:pPr marL="356870" marR="9525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Tipologías específicas: género, edad, actividad,  ingresos, nivel de educación, estrato,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condición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física,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Bases de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decisión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 compra de los clientes</a:t>
            </a:r>
            <a:r>
              <a:rPr sz="2000" b="1" spc="1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(precio,</a:t>
            </a:r>
            <a:endParaRPr sz="2000">
              <a:latin typeface="Arial"/>
              <a:cs typeface="Arial"/>
            </a:endParaRPr>
          </a:p>
          <a:p>
            <a:pPr marL="356870" algn="just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calidad, servicio, forma de pago,</a:t>
            </a:r>
            <a:r>
              <a:rPr sz="20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etc.).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75447" y="1926335"/>
            <a:ext cx="4151376" cy="2834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442575" y="6359144"/>
            <a:ext cx="9099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0066"/>
                </a:solidFill>
                <a:latin typeface="Arial"/>
                <a:cs typeface="Arial"/>
              </a:rPr>
              <a:t>Cómo</a:t>
            </a:r>
            <a:r>
              <a:rPr sz="1200" b="1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elegir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000066"/>
                </a:solidFill>
                <a:latin typeface="Arial"/>
                <a:cs typeface="Arial"/>
              </a:rPr>
              <a:t>un</a:t>
            </a:r>
            <a:r>
              <a:rPr sz="12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0066"/>
                </a:solidFill>
                <a:latin typeface="Arial"/>
                <a:cs typeface="Arial"/>
              </a:rPr>
              <a:t>NM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90959" y="6294118"/>
            <a:ext cx="701039" cy="54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40823" y="6294118"/>
            <a:ext cx="704087" cy="54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29268" y="6359144"/>
            <a:ext cx="761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0066"/>
                </a:solidFill>
                <a:latin typeface="Arial"/>
                <a:cs typeface="Arial"/>
              </a:rPr>
              <a:t>Qué 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es</a:t>
            </a:r>
            <a:r>
              <a:rPr sz="1200" b="1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0066"/>
                </a:solidFill>
                <a:latin typeface="Arial"/>
                <a:cs typeface="Arial"/>
              </a:rPr>
              <a:t>un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solidFill>
                  <a:srgbClr val="000066"/>
                </a:solidFill>
                <a:latin typeface="Arial"/>
                <a:cs typeface="Arial"/>
              </a:rPr>
              <a:t>NM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039" y="868756"/>
            <a:ext cx="14122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C</a:t>
            </a:r>
            <a:r>
              <a:rPr spc="5" dirty="0"/>
              <a:t>lie</a:t>
            </a:r>
            <a:r>
              <a:rPr spc="-15" dirty="0"/>
              <a:t>n</a:t>
            </a:r>
            <a:r>
              <a:rPr dirty="0"/>
              <a:t>tes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" y="1286255"/>
            <a:ext cx="11475720" cy="463550"/>
          </a:xfrm>
          <a:custGeom>
            <a:avLst/>
            <a:gdLst/>
            <a:ahLst/>
            <a:cxnLst/>
            <a:rect l="l" t="t" r="r" b="b"/>
            <a:pathLst>
              <a:path w="11475720" h="463550">
                <a:moveTo>
                  <a:pt x="0" y="463296"/>
                </a:moveTo>
                <a:lnTo>
                  <a:pt x="11475720" y="463296"/>
                </a:lnTo>
                <a:lnTo>
                  <a:pt x="11475720" y="0"/>
                </a:lnTo>
                <a:lnTo>
                  <a:pt x="0" y="0"/>
                </a:lnTo>
                <a:lnTo>
                  <a:pt x="0" y="463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263" y="3709414"/>
            <a:ext cx="3386328" cy="3023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9548" y="2345435"/>
            <a:ext cx="9543415" cy="4486910"/>
          </a:xfrm>
          <a:custGeom>
            <a:avLst/>
            <a:gdLst/>
            <a:ahLst/>
            <a:cxnLst/>
            <a:rect l="l" t="t" r="r" b="b"/>
            <a:pathLst>
              <a:path w="9543415" h="4486909">
                <a:moveTo>
                  <a:pt x="9543288" y="0"/>
                </a:moveTo>
                <a:lnTo>
                  <a:pt x="4483227" y="4486656"/>
                </a:lnTo>
                <a:lnTo>
                  <a:pt x="0" y="0"/>
                </a:lnTo>
                <a:lnTo>
                  <a:pt x="9543288" y="0"/>
                </a:lnTo>
                <a:close/>
              </a:path>
            </a:pathLst>
          </a:custGeom>
          <a:ln w="3962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2109216"/>
            <a:ext cx="1618488" cy="1514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0039" y="1105664"/>
            <a:ext cx="10927715" cy="480060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Determinación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de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la población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objetivo: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Ej.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Encuesta –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Estudio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de</a:t>
            </a:r>
            <a:r>
              <a:rPr sz="2400" b="1" spc="-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Mercado</a:t>
            </a:r>
            <a:endParaRPr sz="2400">
              <a:latin typeface="Arial"/>
              <a:cs typeface="Arial"/>
            </a:endParaRPr>
          </a:p>
          <a:p>
            <a:pPr marL="3790950">
              <a:lnSpc>
                <a:spcPct val="100000"/>
              </a:lnSpc>
              <a:spcBef>
                <a:spcPts val="163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Preguntas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para los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clientes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potenciales</a:t>
            </a:r>
            <a:endParaRPr sz="2400">
              <a:latin typeface="Arial"/>
              <a:cs typeface="Arial"/>
            </a:endParaRPr>
          </a:p>
          <a:p>
            <a:pPr marL="2263140" algn="ctr">
              <a:lnSpc>
                <a:spcPct val="100000"/>
              </a:lnSpc>
              <a:spcBef>
                <a:spcPts val="148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Localización geográfica de los clientes: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Continente, país(es),</a:t>
            </a:r>
            <a:r>
              <a:rPr sz="1800" b="1" spc="-1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región(es),</a:t>
            </a:r>
            <a:endParaRPr sz="1800">
              <a:latin typeface="Arial"/>
              <a:cs typeface="Arial"/>
            </a:endParaRPr>
          </a:p>
          <a:p>
            <a:pPr marL="2259965"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ciudad(es), localidad(es),</a:t>
            </a:r>
            <a:r>
              <a:rPr sz="1800" b="1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barrio(s).</a:t>
            </a:r>
            <a:endParaRPr sz="1800">
              <a:latin typeface="Arial"/>
              <a:cs typeface="Arial"/>
            </a:endParaRPr>
          </a:p>
          <a:p>
            <a:pPr marL="5772785" marR="1200785" indent="-2506345">
              <a:lnSpc>
                <a:spcPct val="100000"/>
              </a:lnSpc>
              <a:spcBef>
                <a:spcPts val="1295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Sector: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S1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Institucional (público),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S2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Empresarial</a:t>
            </a:r>
            <a:r>
              <a:rPr sz="1800" b="1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(privado),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S3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Personas.</a:t>
            </a:r>
            <a:endParaRPr sz="1800">
              <a:latin typeface="Arial"/>
              <a:cs typeface="Arial"/>
            </a:endParaRPr>
          </a:p>
          <a:p>
            <a:pPr marL="4326890" marR="2064385" algn="ctr">
              <a:lnSpc>
                <a:spcPct val="100000"/>
              </a:lnSpc>
              <a:spcBef>
                <a:spcPts val="95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Grupo: G1 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Mayoristas,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G2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Intermediarios,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G3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Minoristas.</a:t>
            </a:r>
            <a:endParaRPr sz="1800">
              <a:latin typeface="Arial"/>
              <a:cs typeface="Arial"/>
            </a:endParaRPr>
          </a:p>
          <a:p>
            <a:pPr marL="5073650" marR="3242310" indent="4445" algn="ctr">
              <a:lnSpc>
                <a:spcPct val="100000"/>
              </a:lnSpc>
              <a:spcBef>
                <a:spcPts val="1095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Tipologías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específicas: 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género, edad,</a:t>
            </a:r>
            <a:r>
              <a:rPr sz="1800" b="1" spc="-1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actividad,  ingresos,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nivel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de  educación, estrato,  condición</a:t>
            </a:r>
            <a:r>
              <a:rPr sz="18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física,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7971" y="5880303"/>
            <a:ext cx="422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69960" y="5949188"/>
            <a:ext cx="26809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Decisión de compra: 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precio, calidad,</a:t>
            </a:r>
            <a:r>
              <a:rPr sz="1800" b="1" spc="-8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servicio, 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forma de pago,</a:t>
            </a:r>
            <a:r>
              <a:rPr sz="1800" b="1" spc="-8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etc.).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039" y="868756"/>
            <a:ext cx="22586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Competencia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1303" y="1118095"/>
            <a:ext cx="7223759" cy="564769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2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Caracterización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de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las empresas</a:t>
            </a:r>
            <a:r>
              <a:rPr sz="24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competidoras:</a:t>
            </a:r>
            <a:endParaRPr sz="2400">
              <a:latin typeface="Arial"/>
              <a:cs typeface="Arial"/>
            </a:endParaRPr>
          </a:p>
          <a:p>
            <a:pPr marL="356870" marR="6350" indent="-344805" algn="just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357505" algn="l"/>
              </a:tabLst>
            </a:pP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Localización y estrategia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cobertura del mercado  (Planta de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producción,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puntos de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venta, locales, 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franquicias,</a:t>
            </a:r>
            <a:r>
              <a:rPr sz="22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etc.).</a:t>
            </a:r>
            <a:endParaRPr sz="22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Fortalezas 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200" b="1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debilidades.</a:t>
            </a:r>
            <a:endParaRPr sz="22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Políticas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que aplican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para sostenerse en</a:t>
            </a:r>
            <a:r>
              <a:rPr sz="2200" b="1" spc="4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el</a:t>
            </a:r>
            <a:endParaRPr sz="2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mercado.</a:t>
            </a:r>
            <a:endParaRPr sz="2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Precios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los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productos /</a:t>
            </a:r>
            <a:r>
              <a:rPr sz="2200" b="1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servicios.</a:t>
            </a:r>
            <a:endParaRPr sz="2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Cual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es 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la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empresa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líder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del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mercado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(por</a:t>
            </a:r>
            <a:r>
              <a:rPr sz="2200" b="1" spc="60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precio,</a:t>
            </a:r>
            <a:endParaRPr sz="2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calidad </a:t>
            </a:r>
            <a:r>
              <a:rPr sz="2200" b="1" spc="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2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servicio).</a:t>
            </a:r>
            <a:endParaRPr sz="2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Cual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es </a:t>
            </a:r>
            <a:r>
              <a:rPr sz="2200" b="1" spc="-15" dirty="0">
                <a:solidFill>
                  <a:srgbClr val="000066"/>
                </a:solidFill>
                <a:latin typeface="Arial"/>
                <a:cs typeface="Arial"/>
              </a:rPr>
              <a:t>el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principal valor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agregado en </a:t>
            </a:r>
            <a:r>
              <a:rPr sz="2200" b="1" spc="-15" dirty="0">
                <a:solidFill>
                  <a:srgbClr val="000066"/>
                </a:solidFill>
                <a:latin typeface="Arial"/>
                <a:cs typeface="Arial"/>
              </a:rPr>
              <a:t>el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producto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/</a:t>
            </a:r>
            <a:endParaRPr sz="2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servicio.</a:t>
            </a:r>
            <a:endParaRPr sz="2200">
              <a:latin typeface="Arial"/>
              <a:cs typeface="Arial"/>
            </a:endParaRPr>
          </a:p>
          <a:p>
            <a:pPr marL="356870" marR="508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200" b="1" spc="-30" dirty="0">
                <a:solidFill>
                  <a:srgbClr val="C00000"/>
                </a:solidFill>
                <a:latin typeface="Arial"/>
                <a:cs typeface="Arial"/>
              </a:rPr>
              <a:t>Tamaño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de 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la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cobertura del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mercado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objeto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de 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análisis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(Fuentes de información como 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estudios, 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estadísticas institucionales, libros, revistas,  periódicos,</a:t>
            </a:r>
            <a:r>
              <a:rPr sz="22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66"/>
                </a:solidFill>
                <a:latin typeface="Arial"/>
                <a:cs typeface="Arial"/>
              </a:rPr>
              <a:t>etc).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2336" y="2511551"/>
            <a:ext cx="4108704" cy="2767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44983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55" dirty="0"/>
              <a:t> </a:t>
            </a:r>
            <a:r>
              <a:rPr spc="5" dirty="0"/>
              <a:t>azul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93090" y="4434121"/>
          <a:ext cx="6081394" cy="1072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001">
                <a:tc>
                  <a:txBody>
                    <a:bodyPr/>
                    <a:lstStyle/>
                    <a:p>
                      <a:pPr marL="31750">
                        <a:lnSpc>
                          <a:spcPts val="2655"/>
                        </a:lnSpc>
                        <a:tabLst>
                          <a:tab pos="1086485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dicha	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estrategia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ts val="265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toma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ts val="2655"/>
                        </a:lnSpc>
                        <a:tabLst>
                          <a:tab pos="1290320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como	base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 marL="31750">
                        <a:lnSpc>
                          <a:spcPts val="2755"/>
                        </a:lnSpc>
                        <a:tabLst>
                          <a:tab pos="1744980" algn="l"/>
                        </a:tabLst>
                      </a:pPr>
                      <a:r>
                        <a:rPr sz="24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innovación	para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755"/>
                        </a:lnSpc>
                      </a:pPr>
                      <a:r>
                        <a:rPr sz="2400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poder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2755"/>
                        </a:lnSpc>
                      </a:pPr>
                      <a:r>
                        <a:rPr sz="24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diferenciarse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755"/>
                        </a:lnSpc>
                      </a:pPr>
                      <a:r>
                        <a:rPr sz="2400" spc="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del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marL="31750">
                        <a:lnSpc>
                          <a:spcPts val="2680"/>
                        </a:lnSpc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resto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24052" y="1392428"/>
            <a:ext cx="6129020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Concepto: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00330" marR="508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Son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negocios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que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no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tienen competencia, 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crean un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territorio nuevo, sin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necesidad </a:t>
            </a:r>
            <a:r>
              <a:rPr sz="2400" spc="-20" dirty="0">
                <a:solidFill>
                  <a:srgbClr val="0000CC"/>
                </a:solidFill>
                <a:latin typeface="Arial"/>
                <a:cs typeface="Arial"/>
              </a:rPr>
              <a:t>de 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dividir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mercados 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ya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existentes. </a:t>
            </a:r>
            <a:r>
              <a:rPr sz="2400" spc="-5" dirty="0">
                <a:latin typeface="Arial"/>
                <a:cs typeface="Arial"/>
              </a:rPr>
              <a:t>Busca  </a:t>
            </a:r>
            <a:r>
              <a:rPr sz="2400" dirty="0">
                <a:latin typeface="Arial"/>
                <a:cs typeface="Arial"/>
              </a:rPr>
              <a:t>encontrar </a:t>
            </a:r>
            <a:r>
              <a:rPr sz="2400" spc="-5" dirty="0">
                <a:latin typeface="Arial"/>
                <a:cs typeface="Arial"/>
              </a:rPr>
              <a:t>nuevas </a:t>
            </a:r>
            <a:r>
              <a:rPr sz="2400" dirty="0">
                <a:latin typeface="Arial"/>
                <a:cs typeface="Arial"/>
              </a:rPr>
              <a:t>áreas de </a:t>
            </a:r>
            <a:r>
              <a:rPr sz="2400" spc="-5" dirty="0">
                <a:latin typeface="Arial"/>
                <a:cs typeface="Arial"/>
              </a:rPr>
              <a:t>oportunidad  para </a:t>
            </a:r>
            <a:r>
              <a:rPr sz="2400" spc="-10" dirty="0">
                <a:latin typeface="Arial"/>
                <a:cs typeface="Arial"/>
              </a:rPr>
              <a:t>que </a:t>
            </a:r>
            <a:r>
              <a:rPr sz="2400" dirty="0">
                <a:latin typeface="Arial"/>
                <a:cs typeface="Arial"/>
              </a:rPr>
              <a:t>una </a:t>
            </a:r>
            <a:r>
              <a:rPr sz="2400" spc="-5" dirty="0">
                <a:latin typeface="Arial"/>
                <a:cs typeface="Arial"/>
              </a:rPr>
              <a:t>empresa </a:t>
            </a:r>
            <a:r>
              <a:rPr sz="2400" dirty="0">
                <a:latin typeface="Arial"/>
                <a:cs typeface="Arial"/>
              </a:rPr>
              <a:t>sea </a:t>
            </a:r>
            <a:r>
              <a:rPr sz="2400" spc="-5" dirty="0">
                <a:latin typeface="Arial"/>
                <a:cs typeface="Arial"/>
              </a:rPr>
              <a:t>rentable </a:t>
            </a:r>
            <a:r>
              <a:rPr sz="2400" dirty="0">
                <a:latin typeface="Arial"/>
                <a:cs typeface="Arial"/>
              </a:rPr>
              <a:t>sin  tener</a:t>
            </a:r>
            <a:r>
              <a:rPr sz="2400" spc="4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que</a:t>
            </a:r>
            <a:r>
              <a:rPr sz="2400" spc="4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preocuparse</a:t>
            </a:r>
            <a:r>
              <a:rPr sz="2400" spc="4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459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spc="4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competencia,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77456" y="2081783"/>
            <a:ext cx="4672584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039" y="868756"/>
            <a:ext cx="39763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0" dirty="0"/>
              <a:t>Tamaño </a:t>
            </a:r>
            <a:r>
              <a:rPr spc="-5" dirty="0"/>
              <a:t>de </a:t>
            </a:r>
            <a:r>
              <a:rPr spc="5" dirty="0"/>
              <a:t>mi</a:t>
            </a:r>
            <a:r>
              <a:rPr spc="-5" dirty="0"/>
              <a:t> </a:t>
            </a:r>
            <a:r>
              <a:rPr dirty="0"/>
              <a:t>mercado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925" y="1678635"/>
            <a:ext cx="7982584" cy="894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MG</a:t>
            </a:r>
            <a:r>
              <a:rPr sz="1875" b="1" baseline="-20000" dirty="0">
                <a:solidFill>
                  <a:srgbClr val="C00000"/>
                </a:solidFill>
                <a:latin typeface="Arial"/>
                <a:cs typeface="Arial"/>
              </a:rPr>
              <a:t>j 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Mercado </a:t>
            </a:r>
            <a:r>
              <a:rPr sz="1900" b="1" spc="-10" dirty="0">
                <a:solidFill>
                  <a:srgbClr val="C00000"/>
                </a:solidFill>
                <a:latin typeface="Arial"/>
                <a:cs typeface="Arial"/>
              </a:rPr>
              <a:t>Global (Universo 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del</a:t>
            </a:r>
            <a:r>
              <a:rPr sz="19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mercado)</a:t>
            </a:r>
            <a:endParaRPr sz="19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Cantidad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total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unidades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productos /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servicios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que los </a:t>
            </a:r>
            <a:r>
              <a:rPr sz="1900" b="1" spc="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clientes</a:t>
            </a:r>
            <a:endParaRPr sz="19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tabLst>
                <a:tab pos="1403985" algn="l"/>
                <a:tab pos="1885314" algn="l"/>
                <a:tab pos="2285365" algn="l"/>
                <a:tab pos="3629660" algn="l"/>
                <a:tab pos="3977004" algn="l"/>
                <a:tab pos="4821555" algn="l"/>
                <a:tab pos="5367020" algn="l"/>
                <a:tab pos="6574790" algn="l"/>
              </a:tabLst>
            </a:pP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adquieren	en	el	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segmento	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o	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nicho	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del	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mercado	identificado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025" y="2548254"/>
            <a:ext cx="790638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5295" algn="l"/>
                <a:tab pos="3027680" algn="l"/>
                <a:tab pos="4646295" algn="l"/>
                <a:tab pos="6271260" algn="l"/>
              </a:tabLst>
            </a:pP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(Continente,	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País(es),	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Región(es),	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Ciudad(es),	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Localidad(es),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025" y="2684113"/>
            <a:ext cx="7905750" cy="149034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Barrio(s), Sector(es),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Grupo(s)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y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tipologías</a:t>
            </a:r>
            <a:r>
              <a:rPr sz="1900" b="1" spc="2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específicas)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FMGj = Fracción </a:t>
            </a:r>
            <a:r>
              <a:rPr sz="1900" b="1" spc="-10" dirty="0">
                <a:solidFill>
                  <a:srgbClr val="C00000"/>
                </a:solidFill>
                <a:latin typeface="Arial"/>
                <a:cs typeface="Arial"/>
              </a:rPr>
              <a:t>del </a:t>
            </a: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Mercado</a:t>
            </a:r>
            <a:r>
              <a:rPr sz="1900" b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Arial"/>
                <a:cs typeface="Arial"/>
              </a:rPr>
              <a:t>Global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%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participación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estimada </a:t>
            </a:r>
            <a:r>
              <a:rPr sz="1900" b="1" spc="5" dirty="0">
                <a:solidFill>
                  <a:srgbClr val="000066"/>
                </a:solidFill>
                <a:latin typeface="Arial"/>
                <a:cs typeface="Arial"/>
              </a:rPr>
              <a:t>en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el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mercado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que se pretende</a:t>
            </a:r>
            <a:r>
              <a:rPr sz="1900" b="1" spc="-2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captar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991235" algn="l"/>
              </a:tabLst>
            </a:pP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con</a:t>
            </a:r>
            <a:r>
              <a:rPr sz="19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los	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productos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/ servicios en el periodo</a:t>
            </a:r>
            <a:r>
              <a:rPr sz="1900" b="1" spc="18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j.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025" y="4148785"/>
            <a:ext cx="7910195" cy="133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No suponer números mágicos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(5%,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10%, 20%), este % </a:t>
            </a:r>
            <a:r>
              <a:rPr sz="1900" b="1" spc="5" dirty="0">
                <a:solidFill>
                  <a:srgbClr val="000066"/>
                </a:solidFill>
                <a:latin typeface="Arial"/>
                <a:cs typeface="Arial"/>
              </a:rPr>
              <a:t>es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el   resultado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de un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estudio </a:t>
            </a:r>
            <a:r>
              <a:rPr sz="1900" b="1" spc="5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mercados. Si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es </a:t>
            </a:r>
            <a:r>
              <a:rPr sz="1900" b="1" spc="-10" dirty="0">
                <a:solidFill>
                  <a:srgbClr val="000066"/>
                </a:solidFill>
                <a:latin typeface="Arial"/>
                <a:cs typeface="Arial"/>
              </a:rPr>
              <a:t>un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nuevo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producto 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con 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competencia en el mercado 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FMGj &lt; marca</a:t>
            </a:r>
            <a:r>
              <a:rPr sz="1900" b="1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C00000"/>
                </a:solidFill>
                <a:latin typeface="Arial"/>
                <a:cs typeface="Arial"/>
              </a:rPr>
              <a:t>líder</a:t>
            </a:r>
            <a:r>
              <a:rPr sz="1900" b="1" spc="-20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205"/>
              </a:spcBef>
            </a:pP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VVj 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sz="1900" b="1" spc="-30" dirty="0">
                <a:solidFill>
                  <a:srgbClr val="C00000"/>
                </a:solidFill>
                <a:latin typeface="Arial"/>
                <a:cs typeface="Arial"/>
              </a:rPr>
              <a:t>Volumen </a:t>
            </a:r>
            <a:r>
              <a:rPr sz="1900" b="1" spc="-10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9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C00000"/>
                </a:solidFill>
                <a:latin typeface="Arial"/>
                <a:cs typeface="Arial"/>
              </a:rPr>
              <a:t>Ventas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9573" y="5460288"/>
            <a:ext cx="49923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2300" algn="l"/>
                <a:tab pos="1003300" algn="l"/>
                <a:tab pos="3210560" algn="l"/>
                <a:tab pos="4317365" algn="l"/>
                <a:tab pos="4777740" algn="l"/>
              </a:tabLst>
            </a:pPr>
            <a:r>
              <a:rPr sz="1900" b="1" spc="10" dirty="0">
                <a:solidFill>
                  <a:srgbClr val="000066"/>
                </a:solidFill>
                <a:latin typeface="Arial"/>
                <a:cs typeface="Arial"/>
              </a:rPr>
              <a:t>q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el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900" b="1" spc="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900" b="1" spc="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/se</a:t>
            </a:r>
            <a:r>
              <a:rPr sz="1900" b="1" spc="2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900" b="1" spc="-3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ic</a:t>
            </a:r>
            <a:r>
              <a:rPr sz="1900" b="1" spc="2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ven</a:t>
            </a:r>
            <a:r>
              <a:rPr sz="1900" b="1" spc="5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en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el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025" y="5460288"/>
            <a:ext cx="2759075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25550" algn="l"/>
                <a:tab pos="1685925" algn="l"/>
              </a:tabLst>
            </a:pP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Ca</a:t>
            </a:r>
            <a:r>
              <a:rPr sz="1900" b="1" spc="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id</a:t>
            </a:r>
            <a:r>
              <a:rPr sz="1900" b="1" spc="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9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un</a:t>
            </a:r>
            <a:r>
              <a:rPr sz="1900" b="1" spc="15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900" b="1" spc="-15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900" b="1" spc="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es  periodo</a:t>
            </a:r>
            <a:r>
              <a:rPr sz="1900" b="1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0066"/>
                </a:solidFill>
                <a:latin typeface="Arial"/>
                <a:cs typeface="Arial"/>
              </a:rPr>
              <a:t>j.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411605" algn="l"/>
              </a:tabLst>
            </a:pP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VVj</a:t>
            </a:r>
            <a:r>
              <a:rPr sz="1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FMGj	*</a:t>
            </a:r>
            <a:r>
              <a:rPr sz="1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MGj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33688" y="5443727"/>
            <a:ext cx="2636520" cy="1414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86671" y="1511808"/>
            <a:ext cx="1831848" cy="1749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6671" y="3429000"/>
            <a:ext cx="1859279" cy="1850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039" y="868756"/>
            <a:ext cx="45116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Proyección </a:t>
            </a:r>
            <a:r>
              <a:rPr spc="-5" dirty="0"/>
              <a:t>de </a:t>
            </a:r>
            <a:r>
              <a:rPr spc="10" dirty="0"/>
              <a:t>la</a:t>
            </a:r>
            <a:r>
              <a:rPr spc="15" dirty="0"/>
              <a:t> </a:t>
            </a:r>
            <a:r>
              <a:rPr spc="-5" dirty="0"/>
              <a:t>demanda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63302" y="3553287"/>
            <a:ext cx="7114306" cy="2931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3429000"/>
            <a:ext cx="3364991" cy="2859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1264" y="1594103"/>
            <a:ext cx="8906256" cy="1411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039" y="868756"/>
            <a:ext cx="45116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Proyección </a:t>
            </a:r>
            <a:r>
              <a:rPr spc="-5" dirty="0"/>
              <a:t>de </a:t>
            </a:r>
            <a:r>
              <a:rPr spc="10" dirty="0"/>
              <a:t>la</a:t>
            </a:r>
            <a:r>
              <a:rPr spc="15" dirty="0"/>
              <a:t> </a:t>
            </a:r>
            <a:r>
              <a:rPr spc="-5" dirty="0"/>
              <a:t>demanda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9512" y="2959303"/>
            <a:ext cx="4411214" cy="1573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5043" y="1761343"/>
            <a:ext cx="5983000" cy="4438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4636" y="738896"/>
            <a:ext cx="10443845" cy="1141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250">
              <a:lnSpc>
                <a:spcPct val="130800"/>
              </a:lnSpc>
              <a:spcBef>
                <a:spcPts val="95"/>
              </a:spcBef>
            </a:pPr>
            <a:r>
              <a:rPr spc="-10" dirty="0"/>
              <a:t>Actividad </a:t>
            </a:r>
            <a:r>
              <a:rPr spc="-5" dirty="0"/>
              <a:t>U2 </a:t>
            </a:r>
            <a:r>
              <a:rPr dirty="0"/>
              <a:t>- </a:t>
            </a:r>
            <a:r>
              <a:rPr spc="5" dirty="0">
                <a:solidFill>
                  <a:srgbClr val="C00000"/>
                </a:solidFill>
              </a:rPr>
              <a:t>Ejercicio </a:t>
            </a:r>
            <a:r>
              <a:rPr dirty="0">
                <a:solidFill>
                  <a:srgbClr val="C00000"/>
                </a:solidFill>
              </a:rPr>
              <a:t>práctico para los </a:t>
            </a:r>
            <a:r>
              <a:rPr spc="-15" dirty="0">
                <a:solidFill>
                  <a:srgbClr val="C00000"/>
                </a:solidFill>
              </a:rPr>
              <a:t>proyectos </a:t>
            </a:r>
            <a:r>
              <a:rPr spc="5" dirty="0">
                <a:solidFill>
                  <a:srgbClr val="C00000"/>
                </a:solidFill>
              </a:rPr>
              <a:t>en </a:t>
            </a:r>
            <a:r>
              <a:rPr spc="-5" dirty="0">
                <a:solidFill>
                  <a:srgbClr val="C00000"/>
                </a:solidFill>
              </a:rPr>
              <a:t>grupo  </a:t>
            </a:r>
            <a:r>
              <a:rPr dirty="0"/>
              <a:t>Descripción del </a:t>
            </a:r>
            <a:r>
              <a:rPr spc="-5" dirty="0"/>
              <a:t>producto </a:t>
            </a:r>
            <a:r>
              <a:rPr dirty="0"/>
              <a:t>/ servicio </a:t>
            </a:r>
            <a:r>
              <a:rPr spc="5" dirty="0"/>
              <a:t>– </a:t>
            </a:r>
            <a:r>
              <a:rPr dirty="0">
                <a:solidFill>
                  <a:srgbClr val="FF0000"/>
                </a:solidFill>
              </a:rPr>
              <a:t>Propuesta </a:t>
            </a:r>
            <a:r>
              <a:rPr spc="-5" dirty="0">
                <a:solidFill>
                  <a:srgbClr val="FF0000"/>
                </a:solidFill>
              </a:rPr>
              <a:t>de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valor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5" dirty="0"/>
              <a:t>Qué </a:t>
            </a:r>
            <a:r>
              <a:rPr spc="-10" dirty="0"/>
              <a:t>es </a:t>
            </a:r>
            <a:r>
              <a:rPr spc="-5" dirty="0"/>
              <a:t>exactamente lo </a:t>
            </a:r>
            <a:r>
              <a:rPr dirty="0"/>
              <a:t>que</a:t>
            </a:r>
            <a:r>
              <a:rPr spc="25" dirty="0"/>
              <a:t> </a:t>
            </a:r>
            <a:r>
              <a:rPr spc="-5" dirty="0"/>
              <a:t>ofrece.</a:t>
            </a: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  <a:tab pos="1125220" algn="l"/>
                <a:tab pos="2637155" algn="l"/>
                <a:tab pos="3277870" algn="l"/>
                <a:tab pos="4356735" algn="l"/>
                <a:tab pos="5713730" algn="l"/>
              </a:tabLst>
            </a:pPr>
            <a:r>
              <a:rPr spc="-5" dirty="0"/>
              <a:t>Qué	</a:t>
            </a:r>
            <a:r>
              <a:rPr spc="-10" dirty="0"/>
              <a:t>necesidad	</a:t>
            </a:r>
            <a:r>
              <a:rPr spc="-5" dirty="0"/>
              <a:t>del	cliente	satisface	</a:t>
            </a:r>
            <a:r>
              <a:rPr spc="-10" dirty="0"/>
              <a:t>el</a:t>
            </a:r>
          </a:p>
          <a:p>
            <a:pPr marL="356870">
              <a:lnSpc>
                <a:spcPct val="100000"/>
              </a:lnSpc>
            </a:pPr>
            <a:r>
              <a:rPr spc="-5" dirty="0"/>
              <a:t>producto o</a:t>
            </a:r>
            <a:r>
              <a:rPr spc="5" dirty="0"/>
              <a:t> </a:t>
            </a:r>
            <a:r>
              <a:rPr spc="-5" dirty="0"/>
              <a:t>servicio.</a:t>
            </a: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5" dirty="0"/>
              <a:t>Usos corrientes del </a:t>
            </a:r>
            <a:r>
              <a:rPr spc="-10" dirty="0"/>
              <a:t>producto </a:t>
            </a:r>
            <a:r>
              <a:rPr spc="-5" dirty="0"/>
              <a:t>/</a:t>
            </a:r>
            <a:r>
              <a:rPr spc="70" dirty="0"/>
              <a:t> </a:t>
            </a:r>
            <a:r>
              <a:rPr spc="-5" dirty="0"/>
              <a:t>servicio.</a:t>
            </a: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15" dirty="0"/>
              <a:t>Es </a:t>
            </a:r>
            <a:r>
              <a:rPr spc="-5" dirty="0"/>
              <a:t>un producto o servicio</a:t>
            </a:r>
            <a:r>
              <a:rPr spc="65" dirty="0"/>
              <a:t> </a:t>
            </a:r>
            <a:r>
              <a:rPr spc="-5" dirty="0"/>
              <a:t>único.</a:t>
            </a: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5" dirty="0"/>
              <a:t>Cuál </a:t>
            </a:r>
            <a:r>
              <a:rPr spc="-10" dirty="0"/>
              <a:t>es su </a:t>
            </a:r>
            <a:r>
              <a:rPr spc="-5" dirty="0"/>
              <a:t>valor</a:t>
            </a:r>
            <a:r>
              <a:rPr spc="15" dirty="0"/>
              <a:t> </a:t>
            </a:r>
            <a:r>
              <a:rPr spc="-5" dirty="0"/>
              <a:t>agregado.</a:t>
            </a: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  <a:tab pos="1100455" algn="l"/>
                <a:tab pos="1942464" algn="l"/>
                <a:tab pos="2487930" algn="l"/>
                <a:tab pos="3963670" algn="l"/>
                <a:tab pos="4424045" algn="l"/>
                <a:tab pos="5774690" algn="l"/>
              </a:tabLst>
            </a:pPr>
            <a:r>
              <a:rPr dirty="0"/>
              <a:t>Q</a:t>
            </a:r>
            <a:r>
              <a:rPr spc="-5" dirty="0"/>
              <a:t>ué</a:t>
            </a:r>
            <a:r>
              <a:rPr dirty="0"/>
              <a:t>	t</a:t>
            </a:r>
            <a:r>
              <a:rPr spc="-5" dirty="0"/>
              <a:t>iene</a:t>
            </a:r>
            <a:r>
              <a:rPr dirty="0"/>
              <a:t>	d</a:t>
            </a:r>
            <a:r>
              <a:rPr spc="-5" dirty="0"/>
              <a:t>e</a:t>
            </a:r>
            <a:r>
              <a:rPr dirty="0"/>
              <a:t>	</a:t>
            </a:r>
            <a:r>
              <a:rPr spc="-5" dirty="0"/>
              <a:t>in</a:t>
            </a:r>
            <a:r>
              <a:rPr spc="5" dirty="0"/>
              <a:t>n</a:t>
            </a:r>
            <a:r>
              <a:rPr spc="-25" dirty="0"/>
              <a:t>o</a:t>
            </a:r>
            <a:r>
              <a:rPr spc="10" dirty="0"/>
              <a:t>v</a:t>
            </a:r>
            <a:r>
              <a:rPr spc="-5" dirty="0"/>
              <a:t>ad</a:t>
            </a:r>
            <a:r>
              <a:rPr dirty="0"/>
              <a:t>o</a:t>
            </a:r>
            <a:r>
              <a:rPr spc="-5" dirty="0"/>
              <a:t>r</a:t>
            </a:r>
            <a:r>
              <a:rPr dirty="0"/>
              <a:t>	</a:t>
            </a:r>
            <a:r>
              <a:rPr spc="-10" dirty="0"/>
              <a:t>e</a:t>
            </a:r>
            <a:r>
              <a:rPr spc="-5" dirty="0"/>
              <a:t>l</a:t>
            </a:r>
            <a:r>
              <a:rPr dirty="0"/>
              <a:t>	</a:t>
            </a:r>
            <a:r>
              <a:rPr spc="-5" dirty="0"/>
              <a:t>p</a:t>
            </a:r>
            <a:r>
              <a:rPr spc="-15" dirty="0"/>
              <a:t>r</a:t>
            </a:r>
            <a:r>
              <a:rPr spc="-5" dirty="0"/>
              <a:t>oducto</a:t>
            </a:r>
            <a:r>
              <a:rPr dirty="0"/>
              <a:t>	</a:t>
            </a:r>
            <a:r>
              <a:rPr spc="-5" dirty="0"/>
              <a:t>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82798" y="4568444"/>
            <a:ext cx="35782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46810" algn="l"/>
                <a:tab pos="1643380" algn="l"/>
                <a:tab pos="342392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bá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000" b="1" spc="1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as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d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en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ión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039" y="4263644"/>
            <a:ext cx="218694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436880" algn="ctr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servicio.</a:t>
            </a:r>
            <a:endParaRPr sz="2000">
              <a:latin typeface="Arial"/>
              <a:cs typeface="Arial"/>
            </a:endParaRP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Características</a:t>
            </a:r>
            <a:endParaRPr sz="200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durabilidad.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039" y="5178297"/>
            <a:ext cx="5940425" cy="1549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Ventajas</a:t>
            </a:r>
            <a:r>
              <a:rPr sz="2000" b="1" spc="2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sobre</a:t>
            </a:r>
            <a:r>
              <a:rPr sz="2000" b="1" spc="2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productos</a:t>
            </a:r>
            <a:r>
              <a:rPr sz="2000" b="1" spc="2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/</a:t>
            </a:r>
            <a:r>
              <a:rPr sz="2000" b="1" spc="25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servicios</a:t>
            </a:r>
            <a:r>
              <a:rPr sz="2000" b="1" spc="2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con</a:t>
            </a:r>
            <a:r>
              <a:rPr sz="2000" b="1" spc="2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los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cuales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compite.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Facilidad de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acceso al producto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/</a:t>
            </a:r>
            <a:r>
              <a:rPr sz="2000" b="1" spc="1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servicio.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Normas de calidad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que</a:t>
            </a:r>
            <a:r>
              <a:rPr sz="20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cumple.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Confiabilidad, garantía y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servicios</a:t>
            </a:r>
            <a:r>
              <a:rPr sz="2000" b="1" spc="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postventa.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81671" y="2663951"/>
            <a:ext cx="4681728" cy="2993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0039" y="740166"/>
            <a:ext cx="10348595" cy="1139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500"/>
              </a:lnSpc>
              <a:spcBef>
                <a:spcPts val="95"/>
              </a:spcBef>
            </a:pPr>
            <a:r>
              <a:rPr spc="-10" dirty="0"/>
              <a:t>Actividad </a:t>
            </a:r>
            <a:r>
              <a:rPr spc="-5" dirty="0"/>
              <a:t>U2 </a:t>
            </a:r>
            <a:r>
              <a:rPr dirty="0"/>
              <a:t>- </a:t>
            </a:r>
            <a:r>
              <a:rPr spc="5" dirty="0">
                <a:solidFill>
                  <a:srgbClr val="C00000"/>
                </a:solidFill>
              </a:rPr>
              <a:t>Ejercicio </a:t>
            </a:r>
            <a:r>
              <a:rPr dirty="0">
                <a:solidFill>
                  <a:srgbClr val="C00000"/>
                </a:solidFill>
              </a:rPr>
              <a:t>práctico para los </a:t>
            </a:r>
            <a:r>
              <a:rPr spc="-15" dirty="0">
                <a:solidFill>
                  <a:srgbClr val="C00000"/>
                </a:solidFill>
              </a:rPr>
              <a:t>proyectos </a:t>
            </a:r>
            <a:r>
              <a:rPr spc="5" dirty="0">
                <a:solidFill>
                  <a:srgbClr val="C00000"/>
                </a:solidFill>
              </a:rPr>
              <a:t>en </a:t>
            </a:r>
            <a:r>
              <a:rPr spc="-5" dirty="0">
                <a:solidFill>
                  <a:srgbClr val="C00000"/>
                </a:solidFill>
              </a:rPr>
              <a:t>grupo  </a:t>
            </a:r>
            <a:r>
              <a:rPr dirty="0"/>
              <a:t>Descripción del </a:t>
            </a:r>
            <a:r>
              <a:rPr spc="-5" dirty="0"/>
              <a:t>producto </a:t>
            </a:r>
            <a:r>
              <a:rPr dirty="0"/>
              <a:t>/</a:t>
            </a:r>
            <a:r>
              <a:rPr spc="-40" dirty="0"/>
              <a:t> </a:t>
            </a:r>
            <a:r>
              <a:rPr dirty="0"/>
              <a:t>servicio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0402" y="1977009"/>
            <a:ext cx="9849485" cy="247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Modelo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de operación de la propuesta de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valor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EP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ER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– EO -</a:t>
            </a:r>
            <a:r>
              <a:rPr sz="2400" b="1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NMN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00">
              <a:latin typeface="Times New Roman"/>
              <a:cs typeface="Times New Roman"/>
            </a:endParaRPr>
          </a:p>
          <a:p>
            <a:pPr marL="139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Características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del modelo</a:t>
            </a:r>
            <a:r>
              <a:rPr sz="2000" b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operativo:</a:t>
            </a:r>
            <a:endParaRPr sz="2000">
              <a:latin typeface="Arial"/>
              <a:cs typeface="Arial"/>
            </a:endParaRPr>
          </a:p>
          <a:p>
            <a:pPr marL="484505" indent="-345440">
              <a:lnSpc>
                <a:spcPct val="100000"/>
              </a:lnSpc>
              <a:buFont typeface="Arial"/>
              <a:buChar char="•"/>
              <a:tabLst>
                <a:tab pos="483870" algn="l"/>
                <a:tab pos="48514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84505" indent="-345440">
              <a:lnSpc>
                <a:spcPct val="100000"/>
              </a:lnSpc>
              <a:buFont typeface="Arial"/>
              <a:buChar char="•"/>
              <a:tabLst>
                <a:tab pos="483870" algn="l"/>
                <a:tab pos="48514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84505" indent="-345440">
              <a:lnSpc>
                <a:spcPct val="100000"/>
              </a:lnSpc>
              <a:buFont typeface="Arial"/>
              <a:buChar char="•"/>
              <a:tabLst>
                <a:tab pos="483870" algn="l"/>
                <a:tab pos="48514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84505" indent="-345440">
              <a:lnSpc>
                <a:spcPct val="100000"/>
              </a:lnSpc>
              <a:buFont typeface="Arial"/>
              <a:buChar char="•"/>
              <a:tabLst>
                <a:tab pos="483870" algn="l"/>
                <a:tab pos="485140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Cultura: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2868167"/>
            <a:ext cx="5358384" cy="3142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0072" y="2102357"/>
            <a:ext cx="5855970" cy="2463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Diseñar y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aplicar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encuesta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30 personas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a  través de un formulario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en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línea para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el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estudio  de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mercado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aplicando los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aspectos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la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caracterización de la segmentación del tipo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de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compradores potenciales,  con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el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fin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de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determinar la aceptación del nuevo producto / 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servicio en el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nicho de clientes de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la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población 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objetivo.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0039" y="825640"/>
            <a:ext cx="10348595" cy="89979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pc="-10" dirty="0"/>
              <a:t>Actividad </a:t>
            </a:r>
            <a:r>
              <a:rPr spc="-5" dirty="0"/>
              <a:t>U2 </a:t>
            </a:r>
            <a:r>
              <a:rPr dirty="0"/>
              <a:t>- </a:t>
            </a:r>
            <a:r>
              <a:rPr spc="5" dirty="0">
                <a:solidFill>
                  <a:srgbClr val="C00000"/>
                </a:solidFill>
              </a:rPr>
              <a:t>Ejercicio </a:t>
            </a:r>
            <a:r>
              <a:rPr dirty="0">
                <a:solidFill>
                  <a:srgbClr val="C00000"/>
                </a:solidFill>
              </a:rPr>
              <a:t>práctico para los </a:t>
            </a:r>
            <a:r>
              <a:rPr spc="-15" dirty="0">
                <a:solidFill>
                  <a:srgbClr val="C00000"/>
                </a:solidFill>
              </a:rPr>
              <a:t>proyectos </a:t>
            </a:r>
            <a:r>
              <a:rPr spc="5" dirty="0">
                <a:solidFill>
                  <a:srgbClr val="C00000"/>
                </a:solidFill>
              </a:rPr>
              <a:t>en</a:t>
            </a:r>
            <a:r>
              <a:rPr spc="12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grupo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/>
              <a:t>Clientes - </a:t>
            </a:r>
            <a:r>
              <a:rPr sz="2400" dirty="0">
                <a:solidFill>
                  <a:srgbClr val="C00000"/>
                </a:solidFill>
              </a:rPr>
              <a:t>Determinación </a:t>
            </a:r>
            <a:r>
              <a:rPr sz="2400" spc="-5" dirty="0">
                <a:solidFill>
                  <a:srgbClr val="C00000"/>
                </a:solidFill>
              </a:rPr>
              <a:t>de </a:t>
            </a:r>
            <a:r>
              <a:rPr sz="2400" dirty="0">
                <a:solidFill>
                  <a:srgbClr val="C00000"/>
                </a:solidFill>
              </a:rPr>
              <a:t>la población</a:t>
            </a:r>
            <a:r>
              <a:rPr sz="2400" spc="-100" dirty="0">
                <a:solidFill>
                  <a:srgbClr val="C00000"/>
                </a:solidFill>
              </a:rPr>
              <a:t> </a:t>
            </a:r>
            <a:r>
              <a:rPr sz="2400" spc="-10" dirty="0">
                <a:solidFill>
                  <a:srgbClr val="C00000"/>
                </a:solidFill>
              </a:rPr>
              <a:t>objetivo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363771" y="4559808"/>
            <a:ext cx="3160262" cy="2127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25207" y="1911095"/>
            <a:ext cx="3020744" cy="3176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25359" y="5272532"/>
            <a:ext cx="42716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El análisis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de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los resultados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hará parte  integral del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trabajo final 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del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Plan </a:t>
            </a:r>
            <a:r>
              <a:rPr sz="1800" b="1" spc="-20" dirty="0">
                <a:solidFill>
                  <a:srgbClr val="000066"/>
                </a:solidFill>
                <a:latin typeface="Arial"/>
                <a:cs typeface="Arial"/>
              </a:rPr>
              <a:t>de 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Negocio.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1921" y="1853564"/>
            <a:ext cx="7223125" cy="4598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Caracterización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de las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empresas</a:t>
            </a:r>
            <a:r>
              <a:rPr sz="2000" b="1" spc="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competidoras: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56870" marR="889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Localización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y estrategia de cobertura del mercado  (Planta de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producción,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puntos de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venta,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locales, 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franquicias,</a:t>
            </a:r>
            <a:r>
              <a:rPr sz="20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etc.).</a:t>
            </a:r>
            <a:endParaRPr sz="20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Fortalezas y</a:t>
            </a:r>
            <a:r>
              <a:rPr sz="20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debilidades.</a:t>
            </a:r>
            <a:endParaRPr sz="20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Políticas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que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aplican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para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sostenerse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en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el</a:t>
            </a:r>
            <a:r>
              <a:rPr sz="2000" b="1" spc="9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mercado.</a:t>
            </a:r>
            <a:endParaRPr sz="20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Precios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de los productos /</a:t>
            </a:r>
            <a:r>
              <a:rPr sz="2000" b="1" spc="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servicios.</a:t>
            </a:r>
            <a:endParaRPr sz="20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Cual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es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la empresa líder del mercado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(por</a:t>
            </a:r>
            <a:r>
              <a:rPr sz="2000" b="1" spc="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precio,</a:t>
            </a:r>
            <a:endParaRPr sz="2000">
              <a:latin typeface="Arial"/>
              <a:cs typeface="Arial"/>
            </a:endParaRPr>
          </a:p>
          <a:p>
            <a:pPr marL="356870" algn="just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calidad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servicio).</a:t>
            </a:r>
            <a:endParaRPr sz="20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Cual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es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el principal valor agregado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en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el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producto</a:t>
            </a:r>
            <a:r>
              <a:rPr sz="2000" b="1" spc="5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servicio.</a:t>
            </a:r>
            <a:endParaRPr sz="2000">
              <a:latin typeface="Arial"/>
              <a:cs typeface="Arial"/>
            </a:endParaRPr>
          </a:p>
          <a:p>
            <a:pPr marL="356870" marR="508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000" b="1" spc="-25" dirty="0">
                <a:solidFill>
                  <a:srgbClr val="C00000"/>
                </a:solidFill>
                <a:latin typeface="Arial"/>
                <a:cs typeface="Arial"/>
              </a:rPr>
              <a:t>Tamaño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de la cobertura del mercado objeto de análisis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 (Fuentes de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información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como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estudios, estadísticas 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institucionales, libros, revistas, periódicos,</a:t>
            </a:r>
            <a:r>
              <a:rPr sz="2000" b="1" spc="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etc).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5441" y="712604"/>
            <a:ext cx="1036193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5080" indent="-30480">
              <a:lnSpc>
                <a:spcPct val="122100"/>
              </a:lnSpc>
              <a:spcBef>
                <a:spcPts val="100"/>
              </a:spcBef>
            </a:pPr>
            <a:r>
              <a:rPr spc="-10" dirty="0"/>
              <a:t>Actividad </a:t>
            </a:r>
            <a:r>
              <a:rPr spc="-5" dirty="0"/>
              <a:t>U2 </a:t>
            </a:r>
            <a:r>
              <a:rPr dirty="0"/>
              <a:t>- </a:t>
            </a:r>
            <a:r>
              <a:rPr spc="5" dirty="0">
                <a:solidFill>
                  <a:srgbClr val="C00000"/>
                </a:solidFill>
              </a:rPr>
              <a:t>Ejercicio práctico </a:t>
            </a:r>
            <a:r>
              <a:rPr dirty="0">
                <a:solidFill>
                  <a:srgbClr val="C00000"/>
                </a:solidFill>
              </a:rPr>
              <a:t>para los </a:t>
            </a:r>
            <a:r>
              <a:rPr spc="-10" dirty="0">
                <a:solidFill>
                  <a:srgbClr val="C00000"/>
                </a:solidFill>
              </a:rPr>
              <a:t>proyectos </a:t>
            </a:r>
            <a:r>
              <a:rPr spc="5" dirty="0">
                <a:solidFill>
                  <a:srgbClr val="C00000"/>
                </a:solidFill>
              </a:rPr>
              <a:t>en </a:t>
            </a:r>
            <a:r>
              <a:rPr spc="-5" dirty="0">
                <a:solidFill>
                  <a:srgbClr val="C00000"/>
                </a:solidFill>
              </a:rPr>
              <a:t>grupo  </a:t>
            </a:r>
            <a:r>
              <a:rPr dirty="0"/>
              <a:t>Competencia</a:t>
            </a:r>
          </a:p>
        </p:txBody>
      </p:sp>
      <p:sp>
        <p:nvSpPr>
          <p:cNvPr id="6" name="object 6"/>
          <p:cNvSpPr/>
          <p:nvPr/>
        </p:nvSpPr>
        <p:spPr>
          <a:xfrm>
            <a:off x="164592" y="2770632"/>
            <a:ext cx="4456176" cy="2493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039" y="1398778"/>
            <a:ext cx="38690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Proyección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de la</a:t>
            </a:r>
            <a:r>
              <a:rPr sz="24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demanda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49942" y="3781885"/>
            <a:ext cx="7114306" cy="2931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3828288"/>
            <a:ext cx="3364991" cy="2859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5711" y="2170176"/>
            <a:ext cx="8906256" cy="1414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0039" y="868756"/>
            <a:ext cx="103485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solidFill>
                  <a:srgbClr val="0000CC"/>
                </a:solidFill>
                <a:latin typeface="Arial"/>
                <a:cs typeface="Arial"/>
              </a:rPr>
              <a:t>Actividad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U2 </a:t>
            </a: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- 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Ejercicio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práctico para los 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proyectos 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sz="2800" b="1" spc="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grupo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9512" y="2959303"/>
            <a:ext cx="4411214" cy="1573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45146" y="1989996"/>
            <a:ext cx="5983000" cy="4440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0039" y="1398778"/>
            <a:ext cx="38690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Proyección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de la</a:t>
            </a:r>
            <a:r>
              <a:rPr sz="24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demanda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039" y="868756"/>
            <a:ext cx="103485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solidFill>
                  <a:srgbClr val="0000CC"/>
                </a:solidFill>
                <a:latin typeface="Arial"/>
                <a:cs typeface="Arial"/>
              </a:rPr>
              <a:t>Actividad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U2 </a:t>
            </a: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- 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Ejercicio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práctico para los 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proyectos 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sz="2800" b="1" spc="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grupo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44983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55" dirty="0"/>
              <a:t> </a:t>
            </a:r>
            <a:r>
              <a:rPr spc="5" dirty="0"/>
              <a:t>azul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052" y="1392428"/>
            <a:ext cx="4212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Creación de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océanos</a:t>
            </a:r>
            <a:r>
              <a:rPr sz="2400" b="1" spc="-11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azules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3738" y="5485282"/>
            <a:ext cx="418909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La única manera de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vencer</a:t>
            </a:r>
            <a:r>
              <a:rPr sz="2400" b="1" spc="-1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  la competencia es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dejar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 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tratar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vencerla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71943" y="2225039"/>
            <a:ext cx="3435096" cy="3096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8863" y="2225039"/>
            <a:ext cx="3169919" cy="2953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76145" y="5456631"/>
            <a:ext cx="3006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Capacidad de crear  espacios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nuevos</a:t>
            </a:r>
            <a:r>
              <a:rPr sz="2400" b="1" spc="-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sin  competencia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44983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55" dirty="0"/>
              <a:t> </a:t>
            </a:r>
            <a:r>
              <a:rPr spc="5" dirty="0"/>
              <a:t>azul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0655" y="804670"/>
            <a:ext cx="5458967" cy="605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13128" y="2944114"/>
            <a:ext cx="385826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Llevar </a:t>
            </a:r>
            <a:r>
              <a:rPr sz="2400" b="1" spc="5" dirty="0">
                <a:latin typeface="Arial"/>
                <a:cs typeface="Arial"/>
              </a:rPr>
              <a:t>el </a:t>
            </a:r>
            <a:r>
              <a:rPr sz="2400" b="1" dirty="0">
                <a:latin typeface="Arial"/>
                <a:cs typeface="Arial"/>
              </a:rPr>
              <a:t>negocio al 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Océano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Azul </a:t>
            </a:r>
            <a:r>
              <a:rPr sz="2400" b="1" dirty="0">
                <a:latin typeface="Arial"/>
                <a:cs typeface="Arial"/>
              </a:rPr>
              <a:t>es ir más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allá  </a:t>
            </a:r>
            <a:r>
              <a:rPr sz="2400" b="1" dirty="0">
                <a:latin typeface="Arial"/>
                <a:cs typeface="Arial"/>
              </a:rPr>
              <a:t>de la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demanda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actual </a:t>
            </a:r>
            <a:r>
              <a:rPr sz="2400" b="1" dirty="0">
                <a:latin typeface="Arial"/>
                <a:cs typeface="Arial"/>
              </a:rPr>
              <a:t>y  buscar un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nuevo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modelo  de negocio</a:t>
            </a:r>
            <a:r>
              <a:rPr sz="2400" b="1" dirty="0">
                <a:latin typeface="Arial"/>
                <a:cs typeface="Arial"/>
              </a:rPr>
              <a:t>, en espacios  inexplorados,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llenos de  oportunidades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44983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55" dirty="0"/>
              <a:t> </a:t>
            </a:r>
            <a:r>
              <a:rPr spc="5" dirty="0"/>
              <a:t>azul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744" y="1636776"/>
            <a:ext cx="8046720" cy="5077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44983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55" dirty="0"/>
              <a:t> </a:t>
            </a:r>
            <a:r>
              <a:rPr spc="5" dirty="0"/>
              <a:t>azul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2063" y="2151888"/>
            <a:ext cx="3322320" cy="4504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4052" y="1392428"/>
            <a:ext cx="11334750" cy="477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Creación de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océanos azules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Ej.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Circo del Sol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(El más grande del</a:t>
            </a:r>
            <a:r>
              <a:rPr sz="2400" b="1" spc="-1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mundo).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Times New Roman"/>
              <a:cs typeface="Times New Roman"/>
            </a:endParaRPr>
          </a:p>
          <a:p>
            <a:pPr marL="3924935" indent="-344805">
              <a:lnSpc>
                <a:spcPct val="100000"/>
              </a:lnSpc>
              <a:buFont typeface="Arial"/>
              <a:buChar char="•"/>
              <a:tabLst>
                <a:tab pos="3924935" algn="l"/>
                <a:tab pos="392557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Fundado</a:t>
            </a:r>
            <a:r>
              <a:rPr sz="2000" b="1" spc="11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en</a:t>
            </a:r>
            <a:r>
              <a:rPr sz="2000" b="1" spc="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1984</a:t>
            </a:r>
            <a:r>
              <a:rPr sz="2000" b="1" spc="11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por</a:t>
            </a:r>
            <a:r>
              <a:rPr sz="2000" b="1" spc="8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un</a:t>
            </a:r>
            <a:r>
              <a:rPr sz="2000" b="1" spc="1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grupo</a:t>
            </a:r>
            <a:r>
              <a:rPr sz="2000" b="1" spc="10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</a:t>
            </a:r>
            <a:r>
              <a:rPr sz="2000" b="1" spc="8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actores</a:t>
            </a:r>
            <a:r>
              <a:rPr sz="2000" b="1" spc="114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callejeros,</a:t>
            </a:r>
            <a:r>
              <a:rPr sz="2000" b="1" spc="9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es</a:t>
            </a:r>
            <a:r>
              <a:rPr sz="2000" b="1" spc="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uno</a:t>
            </a:r>
            <a:endParaRPr sz="2000">
              <a:latin typeface="Arial"/>
              <a:cs typeface="Arial"/>
            </a:endParaRPr>
          </a:p>
          <a:p>
            <a:pPr marL="392493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de los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productos culturales más importantes de</a:t>
            </a:r>
            <a:r>
              <a:rPr sz="2000" b="1" spc="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Canadá.</a:t>
            </a:r>
            <a:endParaRPr sz="2000">
              <a:latin typeface="Arial"/>
              <a:cs typeface="Arial"/>
            </a:endParaRPr>
          </a:p>
          <a:p>
            <a:pPr marL="3924935" indent="-344805">
              <a:lnSpc>
                <a:spcPct val="100000"/>
              </a:lnSpc>
              <a:buFont typeface="Arial"/>
              <a:buChar char="•"/>
              <a:tabLst>
                <a:tab pos="3924935" algn="l"/>
                <a:tab pos="392557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US$2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mil millones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es la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valoración actual </a:t>
            </a:r>
            <a:r>
              <a:rPr sz="2000" b="1" spc="-5" dirty="0">
                <a:latin typeface="Arial"/>
                <a:cs typeface="Arial"/>
              </a:rPr>
              <a:t>de </a:t>
            </a:r>
            <a:r>
              <a:rPr sz="2000" b="1" spc="-10" dirty="0">
                <a:latin typeface="Arial"/>
                <a:cs typeface="Arial"/>
              </a:rPr>
              <a:t>la</a:t>
            </a:r>
            <a:r>
              <a:rPr sz="2000" b="1" spc="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empresa.</a:t>
            </a:r>
            <a:endParaRPr sz="2000">
              <a:latin typeface="Arial"/>
              <a:cs typeface="Arial"/>
            </a:endParaRPr>
          </a:p>
          <a:p>
            <a:pPr marL="3924935" indent="-344805">
              <a:lnSpc>
                <a:spcPct val="100000"/>
              </a:lnSpc>
              <a:buFont typeface="Arial"/>
              <a:buChar char="•"/>
              <a:tabLst>
                <a:tab pos="3924935" algn="l"/>
                <a:tab pos="392557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US$1.300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millones </a:t>
            </a:r>
            <a:r>
              <a:rPr sz="2000" b="1" spc="-10" dirty="0">
                <a:latin typeface="Arial"/>
                <a:cs typeface="Arial"/>
              </a:rPr>
              <a:t>es </a:t>
            </a:r>
            <a:r>
              <a:rPr sz="2000" b="1" spc="-5" dirty="0">
                <a:latin typeface="Arial"/>
                <a:cs typeface="Arial"/>
              </a:rPr>
              <a:t>la fortuna de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Guy Laliberté</a:t>
            </a:r>
            <a:r>
              <a:rPr sz="2000" b="1" spc="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(fundador).</a:t>
            </a:r>
            <a:endParaRPr sz="2000">
              <a:latin typeface="Arial"/>
              <a:cs typeface="Arial"/>
            </a:endParaRPr>
          </a:p>
          <a:p>
            <a:pPr marL="3924935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924935" algn="l"/>
                <a:tab pos="392557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13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millones </a:t>
            </a:r>
            <a:r>
              <a:rPr sz="2000" b="1" spc="-5" dirty="0">
                <a:latin typeface="Arial"/>
                <a:cs typeface="Arial"/>
              </a:rPr>
              <a:t>de entradas vende </a:t>
            </a:r>
            <a:r>
              <a:rPr sz="2000" b="1" spc="-10" dirty="0">
                <a:latin typeface="Arial"/>
                <a:cs typeface="Arial"/>
              </a:rPr>
              <a:t>al </a:t>
            </a:r>
            <a:r>
              <a:rPr sz="2000" b="1" spc="-5" dirty="0">
                <a:latin typeface="Arial"/>
                <a:cs typeface="Arial"/>
              </a:rPr>
              <a:t>año </a:t>
            </a:r>
            <a:r>
              <a:rPr sz="2000" b="1" spc="-10" dirty="0">
                <a:latin typeface="Arial"/>
                <a:cs typeface="Arial"/>
              </a:rPr>
              <a:t>en </a:t>
            </a:r>
            <a:r>
              <a:rPr sz="2000" b="1" spc="-5" dirty="0">
                <a:latin typeface="Arial"/>
                <a:cs typeface="Arial"/>
              </a:rPr>
              <a:t>todo </a:t>
            </a:r>
            <a:r>
              <a:rPr sz="2000" b="1" spc="-10" dirty="0">
                <a:latin typeface="Arial"/>
                <a:cs typeface="Arial"/>
              </a:rPr>
              <a:t>el</a:t>
            </a:r>
            <a:r>
              <a:rPr sz="2000" b="1" spc="9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mundo.</a:t>
            </a:r>
            <a:endParaRPr sz="2000">
              <a:latin typeface="Arial"/>
              <a:cs typeface="Arial"/>
            </a:endParaRPr>
          </a:p>
          <a:p>
            <a:pPr marL="3924935" indent="-344805">
              <a:lnSpc>
                <a:spcPct val="100000"/>
              </a:lnSpc>
              <a:buFont typeface="Arial"/>
              <a:buChar char="•"/>
              <a:tabLst>
                <a:tab pos="3924935" algn="l"/>
                <a:tab pos="3925570" algn="l"/>
                <a:tab pos="4686935" algn="l"/>
                <a:tab pos="6991984" algn="l"/>
                <a:tab pos="7696200" algn="l"/>
                <a:tab pos="8574405" algn="l"/>
                <a:tab pos="9068435" algn="l"/>
                <a:tab pos="1080897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9.000	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Personas</a:t>
            </a:r>
            <a:r>
              <a:rPr sz="2000" b="1" spc="4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reciben	</a:t>
            </a:r>
            <a:r>
              <a:rPr sz="2000" b="1" spc="-10" dirty="0">
                <a:latin typeface="Arial"/>
                <a:cs typeface="Arial"/>
              </a:rPr>
              <a:t>cada	</a:t>
            </a:r>
            <a:r>
              <a:rPr sz="2000" b="1" dirty="0">
                <a:latin typeface="Arial"/>
                <a:cs typeface="Arial"/>
              </a:rPr>
              <a:t>noche	</a:t>
            </a:r>
            <a:r>
              <a:rPr sz="2000" b="1" spc="-5" dirty="0">
                <a:latin typeface="Arial"/>
                <a:cs typeface="Arial"/>
              </a:rPr>
              <a:t>los	</a:t>
            </a:r>
            <a:r>
              <a:rPr sz="2000" b="1" dirty="0">
                <a:latin typeface="Arial"/>
                <a:cs typeface="Arial"/>
              </a:rPr>
              <a:t>espectáculos	</a:t>
            </a:r>
            <a:r>
              <a:rPr sz="2000" b="1" spc="-5" dirty="0">
                <a:latin typeface="Arial"/>
                <a:cs typeface="Arial"/>
              </a:rPr>
              <a:t>más</a:t>
            </a:r>
            <a:endParaRPr sz="2000">
              <a:latin typeface="Arial"/>
              <a:cs typeface="Arial"/>
            </a:endParaRPr>
          </a:p>
          <a:p>
            <a:pPr marL="3924935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exitosos </a:t>
            </a:r>
            <a:r>
              <a:rPr sz="2000" b="1" spc="-5" dirty="0">
                <a:latin typeface="Arial"/>
                <a:cs typeface="Arial"/>
              </a:rPr>
              <a:t>de </a:t>
            </a:r>
            <a:r>
              <a:rPr sz="2000" b="1" spc="-10" dirty="0">
                <a:latin typeface="Arial"/>
                <a:cs typeface="Arial"/>
              </a:rPr>
              <a:t>la </a:t>
            </a:r>
            <a:r>
              <a:rPr sz="2000" b="1" spc="-5" dirty="0">
                <a:latin typeface="Arial"/>
                <a:cs typeface="Arial"/>
              </a:rPr>
              <a:t>compañía </a:t>
            </a:r>
            <a:r>
              <a:rPr sz="2000" b="1" spc="-10" dirty="0">
                <a:latin typeface="Arial"/>
                <a:cs typeface="Arial"/>
              </a:rPr>
              <a:t>en </a:t>
            </a:r>
            <a:r>
              <a:rPr sz="2000" b="1" spc="-5" dirty="0">
                <a:latin typeface="Arial"/>
                <a:cs typeface="Arial"/>
              </a:rPr>
              <a:t>Las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Vegas.</a:t>
            </a:r>
            <a:endParaRPr sz="2000">
              <a:latin typeface="Arial"/>
              <a:cs typeface="Arial"/>
            </a:endParaRPr>
          </a:p>
          <a:p>
            <a:pPr marL="3924935" indent="-344805">
              <a:lnSpc>
                <a:spcPct val="100000"/>
              </a:lnSpc>
              <a:buFont typeface="Arial"/>
              <a:buChar char="•"/>
              <a:tabLst>
                <a:tab pos="3924935" algn="l"/>
                <a:tab pos="392557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4.000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Empleos </a:t>
            </a:r>
            <a:r>
              <a:rPr sz="2000" b="1" spc="-5" dirty="0">
                <a:latin typeface="Arial"/>
                <a:cs typeface="Arial"/>
              </a:rPr>
              <a:t>(directos e indirectos) </a:t>
            </a:r>
            <a:r>
              <a:rPr sz="2000" b="1" spc="-10" dirty="0">
                <a:latin typeface="Arial"/>
                <a:cs typeface="Arial"/>
              </a:rPr>
              <a:t>en </a:t>
            </a:r>
            <a:r>
              <a:rPr sz="2000" b="1" spc="-5" dirty="0">
                <a:latin typeface="Arial"/>
                <a:cs typeface="Arial"/>
              </a:rPr>
              <a:t>todo el</a:t>
            </a:r>
            <a:r>
              <a:rPr sz="2000" b="1" spc="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mundo.</a:t>
            </a:r>
            <a:endParaRPr sz="2000">
              <a:latin typeface="Arial"/>
              <a:cs typeface="Arial"/>
            </a:endParaRPr>
          </a:p>
          <a:p>
            <a:pPr marL="3924935" marR="8255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924935" algn="l"/>
                <a:tab pos="392557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100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Contratos de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alianzas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estratégicas </a:t>
            </a:r>
            <a:r>
              <a:rPr sz="2000" b="1" spc="-5" dirty="0">
                <a:latin typeface="Arial"/>
                <a:cs typeface="Arial"/>
              </a:rPr>
              <a:t>tiene actualmente </a:t>
            </a:r>
            <a:r>
              <a:rPr sz="2000" b="1" spc="-10" dirty="0">
                <a:latin typeface="Arial"/>
                <a:cs typeface="Arial"/>
              </a:rPr>
              <a:t>el  circo </a:t>
            </a:r>
            <a:r>
              <a:rPr sz="2000" b="1" spc="-5" dirty="0">
                <a:latin typeface="Arial"/>
                <a:cs typeface="Arial"/>
              </a:rPr>
              <a:t>con diversas </a:t>
            </a:r>
            <a:r>
              <a:rPr sz="2000" b="1" spc="-10" dirty="0">
                <a:latin typeface="Arial"/>
                <a:cs typeface="Arial"/>
              </a:rPr>
              <a:t>empresas en </a:t>
            </a:r>
            <a:r>
              <a:rPr sz="2000" b="1" spc="-5" dirty="0">
                <a:latin typeface="Arial"/>
                <a:cs typeface="Arial"/>
              </a:rPr>
              <a:t>todo </a:t>
            </a:r>
            <a:r>
              <a:rPr sz="2000" b="1" spc="-10" dirty="0">
                <a:latin typeface="Arial"/>
                <a:cs typeface="Arial"/>
              </a:rPr>
              <a:t>el</a:t>
            </a:r>
            <a:r>
              <a:rPr sz="2000" b="1" spc="1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mundo.</a:t>
            </a:r>
            <a:endParaRPr sz="2000">
              <a:latin typeface="Arial"/>
              <a:cs typeface="Arial"/>
            </a:endParaRPr>
          </a:p>
          <a:p>
            <a:pPr marL="3924935" marR="5080" indent="-344805">
              <a:lnSpc>
                <a:spcPct val="100000"/>
              </a:lnSpc>
              <a:buFont typeface="Arial"/>
              <a:buChar char="•"/>
              <a:tabLst>
                <a:tab pos="3924935" algn="l"/>
                <a:tab pos="392557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US$40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millones </a:t>
            </a:r>
            <a:r>
              <a:rPr sz="2000" b="1" spc="-5" dirty="0">
                <a:latin typeface="Arial"/>
                <a:cs typeface="Arial"/>
              </a:rPr>
              <a:t>invirtió </a:t>
            </a:r>
            <a:r>
              <a:rPr sz="2000" b="1" spc="-10" dirty="0">
                <a:latin typeface="Arial"/>
                <a:cs typeface="Arial"/>
              </a:rPr>
              <a:t>la </a:t>
            </a:r>
            <a:r>
              <a:rPr sz="2000" b="1" spc="-5" dirty="0">
                <a:latin typeface="Arial"/>
                <a:cs typeface="Arial"/>
              </a:rPr>
              <a:t>firma </a:t>
            </a:r>
            <a:r>
              <a:rPr sz="2000" b="1" spc="-10" dirty="0">
                <a:latin typeface="Arial"/>
                <a:cs typeface="Arial"/>
              </a:rPr>
              <a:t>para su próximo </a:t>
            </a:r>
            <a:r>
              <a:rPr sz="2000" b="1" dirty="0">
                <a:latin typeface="Arial"/>
                <a:cs typeface="Arial"/>
              </a:rPr>
              <a:t>show </a:t>
            </a:r>
            <a:r>
              <a:rPr sz="2000" b="1" spc="-10" dirty="0">
                <a:latin typeface="Arial"/>
                <a:cs typeface="Arial"/>
              </a:rPr>
              <a:t>en </a:t>
            </a:r>
            <a:r>
              <a:rPr sz="2000" b="1" spc="-75" dirty="0">
                <a:latin typeface="Arial"/>
                <a:cs typeface="Arial"/>
              </a:rPr>
              <a:t>NY.  </a:t>
            </a:r>
            <a:r>
              <a:rPr sz="2000" b="1" spc="-5" dirty="0">
                <a:latin typeface="Arial"/>
                <a:cs typeface="Arial"/>
              </a:rPr>
              <a:t>Fuente: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Emol.com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52" y="869391"/>
            <a:ext cx="44983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Estrategia del </a:t>
            </a:r>
            <a:r>
              <a:rPr spc="-5" dirty="0"/>
              <a:t>océano</a:t>
            </a:r>
            <a:r>
              <a:rPr spc="-55" dirty="0"/>
              <a:t> </a:t>
            </a:r>
            <a:r>
              <a:rPr spc="5" dirty="0"/>
              <a:t>azul</a:t>
            </a:r>
          </a:p>
        </p:txBody>
      </p:sp>
      <p:sp>
        <p:nvSpPr>
          <p:cNvPr id="3" name="object 3"/>
          <p:cNvSpPr/>
          <p:nvPr/>
        </p:nvSpPr>
        <p:spPr>
          <a:xfrm>
            <a:off x="100584" y="48767"/>
            <a:ext cx="2633472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5225" y="350646"/>
            <a:ext cx="311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Unidad 2: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Nicho de</a:t>
            </a:r>
            <a:r>
              <a:rPr sz="1800" b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mercado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052" y="1392428"/>
            <a:ext cx="10692130" cy="537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Creación de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océanos azules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Ej.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Circo del Sol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(El más grande del</a:t>
            </a:r>
            <a:r>
              <a:rPr sz="2400" b="1" spc="-1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mundo).</a:t>
            </a:r>
            <a:endParaRPr sz="240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1800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El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Entorno:</a:t>
            </a:r>
            <a:endParaRPr sz="2400">
              <a:latin typeface="Arial"/>
              <a:cs typeface="Arial"/>
            </a:endParaRPr>
          </a:p>
          <a:p>
            <a:pPr marL="416559" indent="-34480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416559" algn="l"/>
                <a:tab pos="417195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Industria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deteriorada con crecimiento</a:t>
            </a:r>
            <a:r>
              <a:rPr sz="2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limitado.</a:t>
            </a:r>
            <a:endParaRPr sz="2400">
              <a:latin typeface="Arial"/>
              <a:cs typeface="Arial"/>
            </a:endParaRPr>
          </a:p>
          <a:p>
            <a:pPr marL="416559" indent="-344805">
              <a:lnSpc>
                <a:spcPct val="100000"/>
              </a:lnSpc>
              <a:buFont typeface="Arial"/>
              <a:buChar char="•"/>
              <a:tabLst>
                <a:tab pos="416559" algn="l"/>
                <a:tab pos="41719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El poder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los líderes era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fuerte.</a:t>
            </a:r>
            <a:endParaRPr sz="2400">
              <a:latin typeface="Arial"/>
              <a:cs typeface="Arial"/>
            </a:endParaRPr>
          </a:p>
          <a:p>
            <a:pPr marL="416559" indent="-344805">
              <a:lnSpc>
                <a:spcPct val="100000"/>
              </a:lnSpc>
              <a:buFont typeface="Arial"/>
              <a:buChar char="•"/>
              <a:tabLst>
                <a:tab pos="416559" algn="l"/>
                <a:tab pos="41719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Otras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formas 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entretenimiento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crecían.</a:t>
            </a:r>
            <a:endParaRPr sz="2400">
              <a:latin typeface="Arial"/>
              <a:cs typeface="Arial"/>
            </a:endParaRPr>
          </a:p>
          <a:p>
            <a:pPr marL="416559" marR="3340735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6559" algn="l"/>
                <a:tab pos="417195" algn="l"/>
                <a:tab pos="1132840" algn="l"/>
                <a:tab pos="2337435" algn="l"/>
                <a:tab pos="4187825" algn="l"/>
                <a:tab pos="4715510" algn="l"/>
                <a:tab pos="619125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	grup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pro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	a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im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tab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an 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contra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los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circos.</a:t>
            </a:r>
            <a:endParaRPr sz="2400">
              <a:latin typeface="Arial"/>
              <a:cs typeface="Arial"/>
            </a:endParaRPr>
          </a:p>
          <a:p>
            <a:pPr marL="416559" marR="3341370" indent="-344805">
              <a:lnSpc>
                <a:spcPct val="100000"/>
              </a:lnSpc>
              <a:buFont typeface="Arial"/>
              <a:buChar char="•"/>
              <a:tabLst>
                <a:tab pos="416559" algn="l"/>
                <a:tab pos="417195" algn="l"/>
                <a:tab pos="1108710" algn="l"/>
                <a:tab pos="2154555" algn="l"/>
                <a:tab pos="3739515" algn="l"/>
                <a:tab pos="5139055" algn="l"/>
                <a:tab pos="5456555" algn="l"/>
                <a:tab pos="6044565" algn="l"/>
                <a:tab pos="7172959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	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ir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os	peq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eñ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i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itaban	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los	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í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menos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costo.</a:t>
            </a:r>
            <a:endParaRPr sz="2400">
              <a:latin typeface="Arial"/>
              <a:cs typeface="Arial"/>
            </a:endParaRPr>
          </a:p>
          <a:p>
            <a:pPr marL="72390" marR="3340735" algn="just">
              <a:lnSpc>
                <a:spcPct val="100000"/>
              </a:lnSpc>
              <a:spcBef>
                <a:spcPts val="1445"/>
              </a:spcBef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Conclusión: 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La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estrategia basada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en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la 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competencia carecía de atractividad y </a:t>
            </a:r>
            <a:r>
              <a:rPr sz="2400" b="1" spc="15" dirty="0">
                <a:solidFill>
                  <a:srgbClr val="0000CC"/>
                </a:solidFill>
                <a:latin typeface="Arial"/>
                <a:cs typeface="Arial"/>
              </a:rPr>
              <a:t>el </a:t>
            </a:r>
            <a:r>
              <a:rPr sz="2400" b="1" i="1" spc="-10" dirty="0">
                <a:solidFill>
                  <a:srgbClr val="0000CC"/>
                </a:solidFill>
                <a:latin typeface="Arial"/>
                <a:cs typeface="Arial"/>
              </a:rPr>
              <a:t>cirque  </a:t>
            </a: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du soleil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aprovechó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la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oportunidad para crear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su 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océano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azul.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45423" y="2084832"/>
            <a:ext cx="3569208" cy="4456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3267</Words>
  <Application>Microsoft Office PowerPoint</Application>
  <PresentationFormat>Panorámica</PresentationFormat>
  <Paragraphs>430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Office Theme</vt:lpstr>
      <vt:lpstr>UNIDAD 2</vt:lpstr>
      <vt:lpstr>Contenido Unidad 2: Nicho de mercado</vt:lpstr>
      <vt:lpstr>Estrategia del océano azul</vt:lpstr>
      <vt:lpstr>Estrategia del océano azul</vt:lpstr>
      <vt:lpstr>Estrategia del océano azul</vt:lpstr>
      <vt:lpstr>Estrategia del océano azul</vt:lpstr>
      <vt:lpstr>Estrategia del océano azul</vt:lpstr>
      <vt:lpstr>Estrategia del océano azul</vt:lpstr>
      <vt:lpstr>Estrategia del océano azul</vt:lpstr>
      <vt:lpstr>Estrategia del océano azul</vt:lpstr>
      <vt:lpstr>Estrategia del océano azul</vt:lpstr>
      <vt:lpstr>Estrategia del océano azul Creación de océanos azules: Ej. Circo del Sol (El más grande del mundo).</vt:lpstr>
      <vt:lpstr>Estrategia del océano azul Creación de océanos azules:</vt:lpstr>
      <vt:lpstr>Estrategia del océano azul Creación de océanos azules:</vt:lpstr>
      <vt:lpstr>Presentación de PowerPoint</vt:lpstr>
      <vt:lpstr>Estrategia del océano azul Creación de océanos azules: Ej. Circo del Sol (Estrategia Curva de Valor).</vt:lpstr>
      <vt:lpstr>Presentación de PowerPoint</vt:lpstr>
      <vt:lpstr>Presentación de PowerPoint</vt:lpstr>
      <vt:lpstr>Presentación de PowerPoint</vt:lpstr>
      <vt:lpstr>Presentación de PowerPoint</vt:lpstr>
      <vt:lpstr>Estrategia del océano azul Creación de océanos azules: Principios de la formulación</vt:lpstr>
      <vt:lpstr>Estrategia del océano azul Creación de océanos azules: Principios de la Ejecución</vt:lpstr>
      <vt:lpstr>Estrategia del océano azul Creación de océanos azules: Principios de la Ejecución</vt:lpstr>
      <vt:lpstr>Presentación de PowerPoint</vt:lpstr>
      <vt:lpstr>Estrategia del océano azul Creación de océanos azules: Nuevos negocios</vt:lpstr>
      <vt:lpstr>Estrategia del océano azul Creación de océanos azules:</vt:lpstr>
      <vt:lpstr>Estrategia del océano azul Creación de océanos azules:</vt:lpstr>
      <vt:lpstr>Estrategia del océano azul Creación de océanos azules:</vt:lpstr>
      <vt:lpstr>Descripción del producto / servicio</vt:lpstr>
      <vt:lpstr>Descripción del producto / servicio Propuesta de valor:</vt:lpstr>
      <vt:lpstr>Descripción del producto / servicio Propuesta de valor:</vt:lpstr>
      <vt:lpstr>Descripción del producto / servicio</vt:lpstr>
      <vt:lpstr>Descripción del producto / servicio</vt:lpstr>
      <vt:lpstr>Descripción del producto / servicio</vt:lpstr>
      <vt:lpstr>Descripción del producto / servicio</vt:lpstr>
      <vt:lpstr>Descripción del producto / servicio Propuesta de valor:</vt:lpstr>
      <vt:lpstr>Clientes</vt:lpstr>
      <vt:lpstr>Clientes</vt:lpstr>
      <vt:lpstr>Competencia</vt:lpstr>
      <vt:lpstr>Tamaño de mi mercado</vt:lpstr>
      <vt:lpstr>Proyección de la demanda</vt:lpstr>
      <vt:lpstr>Proyección de la demanda</vt:lpstr>
      <vt:lpstr>Actividad U2 - Ejercicio práctico para los proyectos en grupo  Descripción del producto / servicio – Propuesta de valor</vt:lpstr>
      <vt:lpstr>Actividad U2 - Ejercicio práctico para los proyectos en grupo  Descripción del producto / servicio</vt:lpstr>
      <vt:lpstr>Actividad U2 - Ejercicio práctico para los proyectos en grupo Clientes - Determinación de la población objetivo</vt:lpstr>
      <vt:lpstr>Actividad U2 - Ejercicio práctico para los proyectos en grupo  Competencia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1.</dc:title>
  <dc:creator>Administrador</dc:creator>
  <cp:lastModifiedBy>FAMILIA RR</cp:lastModifiedBy>
  <cp:revision>1</cp:revision>
  <dcterms:created xsi:type="dcterms:W3CDTF">2020-08-10T20:17:51Z</dcterms:created>
  <dcterms:modified xsi:type="dcterms:W3CDTF">2020-08-10T20:18:47Z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2020-05-25T00:00:00Z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2020-08-10T00:00:00Z</vt:filetime>
  </property>
</Properties>
</file>