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ypress.com/products/psoc-creator-integrated-design-environment-id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gomez@udistrital.edu.co" TargetMode="External"/><Relationship Id="rId2" Type="http://schemas.openxmlformats.org/officeDocument/2006/relationships/hyperlink" Target="mailto:egomezvargas@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CO" sz="1800" b="1" dirty="0" smtClean="0"/>
              <a:t>FACULTAD </a:t>
            </a:r>
            <a:r>
              <a:rPr lang="es-CO" sz="1800" b="1" dirty="0"/>
              <a:t>DE </a:t>
            </a:r>
            <a:r>
              <a:rPr lang="es-CO" sz="1800" b="1" dirty="0" smtClean="0"/>
              <a:t>INGENIERÍA</a:t>
            </a:r>
            <a:r>
              <a:rPr lang="es-CO" sz="1800" dirty="0"/>
              <a:t/>
            </a:r>
            <a:br>
              <a:rPr lang="es-CO" sz="1800" dirty="0"/>
            </a:br>
            <a:r>
              <a:rPr lang="es-CO" sz="1800" b="1" dirty="0"/>
              <a:t>PROYECTO CURRICULAR DE INGENIERÍA ELÉCTRICA</a:t>
            </a:r>
            <a:r>
              <a:rPr lang="es-CO" sz="1800" dirty="0"/>
              <a:t/>
            </a:r>
            <a:br>
              <a:rPr lang="es-CO" sz="1800" dirty="0"/>
            </a:br>
            <a:r>
              <a:rPr lang="es-CO" sz="1800" b="1" dirty="0"/>
              <a:t>SYLLABUS</a:t>
            </a:r>
            <a:endParaRPr lang="es-CO" sz="1800" dirty="0"/>
          </a:p>
        </p:txBody>
      </p:sp>
      <p:sp>
        <p:nvSpPr>
          <p:cNvPr id="3" name="Subtítulo 2"/>
          <p:cNvSpPr>
            <a:spLocks noGrp="1"/>
          </p:cNvSpPr>
          <p:nvPr>
            <p:ph type="subTitle" idx="1"/>
          </p:nvPr>
        </p:nvSpPr>
        <p:spPr>
          <a:xfrm>
            <a:off x="1154955" y="4775728"/>
            <a:ext cx="8825658" cy="861420"/>
          </a:xfrm>
        </p:spPr>
        <p:txBody>
          <a:bodyPr>
            <a:normAutofit fontScale="70000" lnSpcReduction="20000"/>
          </a:bodyPr>
          <a:lstStyle/>
          <a:p>
            <a:pPr algn="ctr"/>
            <a:r>
              <a:rPr lang="es-CO" b="1" dirty="0"/>
              <a:t>ELECTRONICA </a:t>
            </a:r>
            <a:r>
              <a:rPr lang="es-CO" b="1" dirty="0" smtClean="0"/>
              <a:t>DIGITAL</a:t>
            </a:r>
          </a:p>
          <a:p>
            <a:pPr algn="ctr"/>
            <a:r>
              <a:rPr lang="es-ES" b="1" smtClean="0"/>
              <a:t>3 </a:t>
            </a:r>
            <a:r>
              <a:rPr lang="es-ES" b="1" smtClean="0"/>
              <a:t>CRÉDITOS</a:t>
            </a:r>
            <a:endParaRPr lang="es-ES" b="1" dirty="0" smtClean="0"/>
          </a:p>
          <a:p>
            <a:pPr algn="ctr"/>
            <a:r>
              <a:rPr lang="es-ES" b="1" dirty="0" smtClean="0"/>
              <a:t>Ernesto </a:t>
            </a:r>
            <a:r>
              <a:rPr lang="es-ES" b="1" dirty="0" err="1" smtClean="0"/>
              <a:t>gÓmez</a:t>
            </a:r>
            <a:r>
              <a:rPr lang="es-ES" b="1" dirty="0" smtClean="0"/>
              <a:t> </a:t>
            </a:r>
            <a:r>
              <a:rPr lang="es-ES" b="1" dirty="0" err="1" smtClean="0"/>
              <a:t>vargas</a:t>
            </a:r>
            <a:r>
              <a:rPr lang="es-ES" b="1" dirty="0" smtClean="0"/>
              <a:t> </a:t>
            </a:r>
            <a:endParaRPr lang="es-CO" dirty="0"/>
          </a:p>
        </p:txBody>
      </p:sp>
      <p:pic>
        <p:nvPicPr>
          <p:cNvPr id="148" name="Picture 149"/>
          <p:cNvPicPr/>
          <p:nvPr/>
        </p:nvPicPr>
        <p:blipFill>
          <a:blip r:embed="rId2">
            <a:extLst>
              <a:ext uri="{28A0092B-C50C-407E-A947-70E740481C1C}">
                <a14:useLocalDpi xmlns:a14="http://schemas.microsoft.com/office/drawing/2010/main" val="0"/>
              </a:ext>
            </a:extLst>
          </a:blip>
          <a:srcRect/>
          <a:stretch>
            <a:fillRect/>
          </a:stretch>
        </p:blipFill>
        <p:spPr bwMode="auto">
          <a:xfrm>
            <a:off x="4658264" y="1829194"/>
            <a:ext cx="1947062" cy="1552361"/>
          </a:xfrm>
          <a:prstGeom prst="rect">
            <a:avLst/>
          </a:prstGeom>
          <a:noFill/>
          <a:extLst>
            <a:ext uri="{909E8E84-426E-40DD-AFC4-6F175D3DCCD1}">
              <a14:hiddenFill xmlns:a14="http://schemas.microsoft.com/office/drawing/2010/main">
                <a:solidFill>
                  <a:srgbClr val="FFFFFF"/>
                </a:solidFill>
              </a14:hiddenFill>
            </a:ext>
          </a:extLst>
        </p:spPr>
      </p:pic>
      <p:pic>
        <p:nvPicPr>
          <p:cNvPr id="149"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5186025" y="5706099"/>
            <a:ext cx="891540" cy="930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843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RECURSOS</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59637306"/>
              </p:ext>
            </p:extLst>
          </p:nvPr>
        </p:nvGraphicFramePr>
        <p:xfrm>
          <a:off x="2048480" y="2009954"/>
          <a:ext cx="6586562" cy="2194560"/>
        </p:xfrm>
        <a:graphic>
          <a:graphicData uri="http://schemas.openxmlformats.org/drawingml/2006/table">
            <a:tbl>
              <a:tblPr firstRow="1" firstCol="1" lastRow="1" lastCol="1" bandRow="1" bandCol="1">
                <a:tableStyleId>{5C22544A-7EE6-4342-B048-85BDC9FD1C3A}</a:tableStyleId>
              </a:tblPr>
              <a:tblGrid>
                <a:gridCol w="6586562"/>
              </a:tblGrid>
              <a:tr h="514969">
                <a:tc>
                  <a:txBody>
                    <a:bodyPr/>
                    <a:lstStyle/>
                    <a:p>
                      <a:pPr marL="43815" algn="ctr">
                        <a:spcBef>
                          <a:spcPts val="60"/>
                        </a:spcBef>
                        <a:spcAft>
                          <a:spcPts val="0"/>
                        </a:spcAft>
                      </a:pPr>
                      <a:r>
                        <a:rPr lang="es-CO" sz="1800" dirty="0">
                          <a:effectLst/>
                        </a:rPr>
                        <a:t>Medios y Ayudas</a:t>
                      </a:r>
                      <a:endParaRPr lang="es-CO" sz="1800" dirty="0">
                        <a:effectLst/>
                        <a:latin typeface="Arial" panose="020B0604020202020204" pitchFamily="34" charset="0"/>
                        <a:ea typeface="Arial" panose="020B0604020202020204" pitchFamily="34" charset="0"/>
                      </a:endParaRPr>
                    </a:p>
                    <a:p>
                      <a:pPr>
                        <a:spcAft>
                          <a:spcPts val="0"/>
                        </a:spcAft>
                      </a:pPr>
                      <a:r>
                        <a:rPr lang="es-CO" sz="1800" dirty="0">
                          <a:effectLst/>
                        </a:rPr>
                        <a:t> </a:t>
                      </a:r>
                      <a:endParaRPr lang="es-CO" sz="1800" dirty="0">
                        <a:effectLst/>
                        <a:latin typeface="Arial" panose="020B0604020202020204" pitchFamily="34" charset="0"/>
                        <a:ea typeface="Arial" panose="020B0604020202020204" pitchFamily="34" charset="0"/>
                      </a:endParaRPr>
                    </a:p>
                  </a:txBody>
                  <a:tcPr marL="0" marR="0" marT="0" marB="0"/>
                </a:tc>
              </a:tr>
              <a:tr h="626745">
                <a:tc>
                  <a:txBody>
                    <a:bodyPr/>
                    <a:lstStyle/>
                    <a:p>
                      <a:pPr marL="342900" lvl="0" indent="-342900">
                        <a:spcBef>
                          <a:spcPts val="35"/>
                        </a:spcBef>
                        <a:spcAft>
                          <a:spcPts val="0"/>
                        </a:spcAft>
                        <a:buSzPts val="1000"/>
                        <a:buFont typeface="Symbol" panose="05050102010706020507" pitchFamily="18" charset="2"/>
                        <a:buChar char=""/>
                        <a:tabLst>
                          <a:tab pos="272415" algn="l"/>
                          <a:tab pos="273050" algn="l"/>
                        </a:tabLst>
                      </a:pPr>
                      <a:r>
                        <a:rPr lang="es-CO" sz="1800" dirty="0">
                          <a:effectLst/>
                        </a:rPr>
                        <a:t>Video </a:t>
                      </a:r>
                      <a:r>
                        <a:rPr lang="es-CO" sz="1800" dirty="0" err="1">
                          <a:effectLst/>
                        </a:rPr>
                        <a:t>beam</a:t>
                      </a:r>
                      <a:endParaRPr lang="es-CO" sz="1800" dirty="0">
                        <a:effectLst/>
                      </a:endParaRPr>
                    </a:p>
                    <a:p>
                      <a:pPr marL="342900" lvl="0" indent="-342900">
                        <a:spcAft>
                          <a:spcPts val="0"/>
                        </a:spcAft>
                        <a:buSzPts val="1000"/>
                        <a:buFont typeface="Symbol" panose="05050102010706020507" pitchFamily="18" charset="2"/>
                        <a:buChar char=""/>
                        <a:tabLst>
                          <a:tab pos="272415" algn="l"/>
                          <a:tab pos="273050" algn="l"/>
                        </a:tabLst>
                      </a:pPr>
                      <a:r>
                        <a:rPr lang="es-CO" sz="1800" dirty="0">
                          <a:effectLst/>
                        </a:rPr>
                        <a:t>Laboratorios y equipos para desarrollar</a:t>
                      </a:r>
                      <a:r>
                        <a:rPr lang="es-CO" sz="1800" spc="10" dirty="0">
                          <a:effectLst/>
                        </a:rPr>
                        <a:t> </a:t>
                      </a:r>
                      <a:r>
                        <a:rPr lang="es-CO" sz="1800" dirty="0">
                          <a:effectLst/>
                        </a:rPr>
                        <a:t>prácticas</a:t>
                      </a:r>
                    </a:p>
                    <a:p>
                      <a:pPr marL="342900" lvl="0" indent="-342900">
                        <a:spcAft>
                          <a:spcPts val="0"/>
                        </a:spcAft>
                        <a:buSzPts val="1000"/>
                        <a:buFont typeface="Symbol" panose="05050102010706020507" pitchFamily="18" charset="2"/>
                        <a:buChar char=""/>
                        <a:tabLst>
                          <a:tab pos="272415" algn="l"/>
                          <a:tab pos="273050" algn="l"/>
                        </a:tabLst>
                      </a:pPr>
                      <a:r>
                        <a:rPr lang="es-CO" sz="1800" dirty="0">
                          <a:effectLst/>
                        </a:rPr>
                        <a:t>Computadores para</a:t>
                      </a:r>
                      <a:r>
                        <a:rPr lang="es-CO" sz="1800" spc="-5" dirty="0">
                          <a:effectLst/>
                        </a:rPr>
                        <a:t> </a:t>
                      </a:r>
                      <a:r>
                        <a:rPr lang="es-CO" sz="1800" dirty="0">
                          <a:effectLst/>
                        </a:rPr>
                        <a:t>simulación</a:t>
                      </a:r>
                    </a:p>
                    <a:p>
                      <a:pPr marL="342900" lvl="0" indent="-342900">
                        <a:spcAft>
                          <a:spcPts val="0"/>
                        </a:spcAft>
                        <a:buSzPts val="1000"/>
                        <a:buFont typeface="Symbol" panose="05050102010706020507" pitchFamily="18" charset="2"/>
                        <a:buChar char=""/>
                        <a:tabLst>
                          <a:tab pos="272415" algn="l"/>
                          <a:tab pos="273050" algn="l"/>
                        </a:tabLst>
                      </a:pPr>
                      <a:r>
                        <a:rPr lang="es-CO" sz="1800" dirty="0">
                          <a:effectLst/>
                        </a:rPr>
                        <a:t>Plataforma virtual para acompañamiento de los temas del</a:t>
                      </a:r>
                      <a:r>
                        <a:rPr lang="es-CO" sz="1800" spc="-15" dirty="0">
                          <a:effectLst/>
                        </a:rPr>
                        <a:t> </a:t>
                      </a:r>
                      <a:r>
                        <a:rPr lang="es-CO" sz="1800" dirty="0" smtClean="0">
                          <a:effectLst/>
                        </a:rPr>
                        <a:t>curso</a:t>
                      </a:r>
                    </a:p>
                    <a:p>
                      <a:pPr marL="342900" lvl="0" indent="-342900">
                        <a:spcAft>
                          <a:spcPts val="0"/>
                        </a:spcAft>
                        <a:buSzPts val="1000"/>
                        <a:buFont typeface="Symbol" panose="05050102010706020507" pitchFamily="18" charset="2"/>
                        <a:buChar char=""/>
                        <a:tabLst>
                          <a:tab pos="272415" algn="l"/>
                          <a:tab pos="273050" algn="l"/>
                        </a:tabLst>
                      </a:pPr>
                      <a:r>
                        <a:rPr lang="es-ES" sz="1800" dirty="0" err="1" smtClean="0">
                          <a:effectLst/>
                          <a:latin typeface="Arial" panose="020B0604020202020204" pitchFamily="34" charset="0"/>
                          <a:ea typeface="Symbol" panose="05050102010706020507" pitchFamily="18" charset="2"/>
                          <a:cs typeface="Symbol" panose="05050102010706020507" pitchFamily="18" charset="2"/>
                        </a:rPr>
                        <a:t>Meet</a:t>
                      </a:r>
                      <a:r>
                        <a:rPr lang="es-ES" sz="1800" dirty="0" smtClean="0">
                          <a:effectLst/>
                          <a:latin typeface="Arial" panose="020B0604020202020204" pitchFamily="34" charset="0"/>
                          <a:ea typeface="Symbol" panose="05050102010706020507" pitchFamily="18" charset="2"/>
                          <a:cs typeface="Symbol" panose="05050102010706020507" pitchFamily="18" charset="2"/>
                        </a:rPr>
                        <a:t> Google </a:t>
                      </a:r>
                      <a:endParaRPr lang="es-CO" sz="1800" dirty="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r>
            </a:tbl>
          </a:graphicData>
        </a:graphic>
      </p:graphicFrame>
    </p:spTree>
    <p:extLst>
      <p:ext uri="{BB962C8B-B14F-4D97-AF65-F5344CB8AC3E}">
        <p14:creationId xmlns:p14="http://schemas.microsoft.com/office/powerpoint/2010/main" val="1716938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Bibliografía</a:t>
            </a:r>
          </a:p>
        </p:txBody>
      </p:sp>
      <p:sp>
        <p:nvSpPr>
          <p:cNvPr id="3" name="Marcador de contenido 2"/>
          <p:cNvSpPr>
            <a:spLocks noGrp="1"/>
          </p:cNvSpPr>
          <p:nvPr>
            <p:ph idx="1"/>
          </p:nvPr>
        </p:nvSpPr>
        <p:spPr>
          <a:xfrm>
            <a:off x="1017048" y="1621597"/>
            <a:ext cx="8946541" cy="4195481"/>
          </a:xfrm>
        </p:spPr>
        <p:txBody>
          <a:bodyPr>
            <a:normAutofit fontScale="92500" lnSpcReduction="20000"/>
          </a:bodyPr>
          <a:lstStyle/>
          <a:p>
            <a:pPr lvl="0"/>
            <a:r>
              <a:rPr lang="es-CO" dirty="0"/>
              <a:t>Principios de diseño Digital, Daniel </a:t>
            </a:r>
            <a:r>
              <a:rPr lang="es-CO" dirty="0" err="1"/>
              <a:t>Gajski</a:t>
            </a:r>
            <a:r>
              <a:rPr lang="es-CO" dirty="0"/>
              <a:t>, Prentice Hall, 2000.</a:t>
            </a:r>
          </a:p>
          <a:p>
            <a:pPr lvl="0"/>
            <a:r>
              <a:rPr lang="es-CO" dirty="0"/>
              <a:t>[Fundamentos de lógica digital con diseño VHDL, Stephen Brown, McGraw Gill, 2000.</a:t>
            </a:r>
          </a:p>
          <a:p>
            <a:pPr lvl="0"/>
            <a:r>
              <a:rPr lang="es-CO" dirty="0"/>
              <a:t>Diseño Digital: Principios y prácticas, John </a:t>
            </a:r>
            <a:r>
              <a:rPr lang="es-CO" dirty="0" err="1"/>
              <a:t>Wakerly</a:t>
            </a:r>
            <a:r>
              <a:rPr lang="es-CO" dirty="0"/>
              <a:t>.</a:t>
            </a:r>
          </a:p>
          <a:p>
            <a:pPr lvl="0"/>
            <a:r>
              <a:rPr lang="es-CO" dirty="0"/>
              <a:t>Fundamentos de Sistemas Digitales, Thomas Floyd.</a:t>
            </a:r>
          </a:p>
          <a:p>
            <a:pPr lvl="0"/>
            <a:r>
              <a:rPr lang="es-CO" dirty="0"/>
              <a:t>Sistemas Digitales Principios y Aplicaciones, </a:t>
            </a:r>
            <a:r>
              <a:rPr lang="es-CO" dirty="0" err="1"/>
              <a:t>Tocci</a:t>
            </a:r>
            <a:r>
              <a:rPr lang="es-CO" dirty="0"/>
              <a:t>.</a:t>
            </a:r>
          </a:p>
          <a:p>
            <a:pPr lvl="0"/>
            <a:r>
              <a:rPr lang="es-CO" dirty="0"/>
              <a:t>Análisis y Diseño de Circuitos Lógicos Digitales, Víctor Nelson.</a:t>
            </a:r>
          </a:p>
          <a:p>
            <a:pPr lvl="0"/>
            <a:r>
              <a:rPr lang="es-CO" dirty="0"/>
              <a:t>Digital </a:t>
            </a:r>
            <a:r>
              <a:rPr lang="es-CO" dirty="0" err="1"/>
              <a:t>Arithmetic</a:t>
            </a:r>
            <a:r>
              <a:rPr lang="es-CO" dirty="0"/>
              <a:t>, Milos </a:t>
            </a:r>
            <a:r>
              <a:rPr lang="es-CO" dirty="0" err="1"/>
              <a:t>Ercegovac</a:t>
            </a:r>
            <a:r>
              <a:rPr lang="es-CO" dirty="0"/>
              <a:t>.</a:t>
            </a:r>
          </a:p>
          <a:p>
            <a:r>
              <a:rPr lang="es-CO" dirty="0"/>
              <a:t>Introducción al </a:t>
            </a:r>
            <a:r>
              <a:rPr lang="es-CO" dirty="0" err="1"/>
              <a:t>PSoC%LP</a:t>
            </a:r>
            <a:r>
              <a:rPr lang="es-CO" dirty="0"/>
              <a:t> Teoría y aplicaciones, Julián Camargo, Universidad Distrital Francisco José de caldas </a:t>
            </a:r>
            <a:r>
              <a:rPr lang="es-CO" dirty="0" smtClean="0"/>
              <a:t>2016</a:t>
            </a:r>
          </a:p>
          <a:p>
            <a:pPr lvl="0"/>
            <a:r>
              <a:rPr lang="es-CO" u="sng" dirty="0">
                <a:hlinkClick r:id="rId2"/>
              </a:rPr>
              <a:t>https://www.cypress.com/products/psoc-creator-integrated-design-environment-ide</a:t>
            </a:r>
            <a:endParaRPr lang="es-CO" dirty="0"/>
          </a:p>
          <a:p>
            <a:endParaRPr lang="es-CO" dirty="0"/>
          </a:p>
        </p:txBody>
      </p:sp>
    </p:spTree>
    <p:extLst>
      <p:ext uri="{BB962C8B-B14F-4D97-AF65-F5344CB8AC3E}">
        <p14:creationId xmlns:p14="http://schemas.microsoft.com/office/powerpoint/2010/main" val="66979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ORGANIZACIÓN / TIEMPOS</a:t>
            </a:r>
            <a:endParaRPr lang="es-CO" dirty="0"/>
          </a:p>
        </p:txBody>
      </p:sp>
      <p:pic>
        <p:nvPicPr>
          <p:cNvPr id="4" name="Imagen 3"/>
          <p:cNvPicPr>
            <a:picLocks noChangeAspect="1"/>
          </p:cNvPicPr>
          <p:nvPr/>
        </p:nvPicPr>
        <p:blipFill>
          <a:blip r:embed="rId2"/>
          <a:stretch>
            <a:fillRect/>
          </a:stretch>
        </p:blipFill>
        <p:spPr>
          <a:xfrm>
            <a:off x="2263536" y="1439623"/>
            <a:ext cx="7181850" cy="4410075"/>
          </a:xfrm>
          <a:prstGeom prst="rect">
            <a:avLst/>
          </a:prstGeom>
        </p:spPr>
      </p:pic>
    </p:spTree>
    <p:extLst>
      <p:ext uri="{BB962C8B-B14F-4D97-AF65-F5344CB8AC3E}">
        <p14:creationId xmlns:p14="http://schemas.microsoft.com/office/powerpoint/2010/main" val="2156224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EVALUACIÓN</a:t>
            </a:r>
            <a:endParaRPr lang="es-CO" dirty="0"/>
          </a:p>
        </p:txBody>
      </p:sp>
      <p:graphicFrame>
        <p:nvGraphicFramePr>
          <p:cNvPr id="4" name="Tabla 3"/>
          <p:cNvGraphicFramePr>
            <a:graphicFrameLocks noGrp="1"/>
          </p:cNvGraphicFramePr>
          <p:nvPr>
            <p:extLst>
              <p:ext uri="{D42A27DB-BD31-4B8C-83A1-F6EECF244321}">
                <p14:modId xmlns:p14="http://schemas.microsoft.com/office/powerpoint/2010/main" val="4166440181"/>
              </p:ext>
            </p:extLst>
          </p:nvPr>
        </p:nvGraphicFramePr>
        <p:xfrm>
          <a:off x="2303252" y="2164081"/>
          <a:ext cx="6254151" cy="1493520"/>
        </p:xfrm>
        <a:graphic>
          <a:graphicData uri="http://schemas.openxmlformats.org/drawingml/2006/table">
            <a:tbl>
              <a:tblPr firstRow="1" firstCol="1" lastRow="1" lastCol="1" bandRow="1" bandCol="1">
                <a:tableStyleId>{5C22544A-7EE6-4342-B048-85BDC9FD1C3A}</a:tableStyleId>
              </a:tblPr>
              <a:tblGrid>
                <a:gridCol w="2530347"/>
                <a:gridCol w="2453479"/>
                <a:gridCol w="1270325"/>
              </a:tblGrid>
              <a:tr h="173355">
                <a:tc>
                  <a:txBody>
                    <a:bodyPr/>
                    <a:lstStyle/>
                    <a:p>
                      <a:pPr marL="202565">
                        <a:spcBef>
                          <a:spcPts val="60"/>
                        </a:spcBef>
                        <a:spcAft>
                          <a:spcPts val="0"/>
                        </a:spcAft>
                      </a:pPr>
                      <a:r>
                        <a:rPr lang="es-CO" sz="1400" b="1" kern="1200" dirty="0">
                          <a:solidFill>
                            <a:schemeClr val="lt1"/>
                          </a:solidFill>
                          <a:effectLst/>
                          <a:latin typeface="Arial" panose="020B0604020202020204" pitchFamily="34" charset="0"/>
                          <a:ea typeface="Arial" panose="020B0604020202020204" pitchFamily="34" charset="0"/>
                          <a:cs typeface="+mn-cs"/>
                        </a:rPr>
                        <a:t>TIPO DE EVALUACIÓN</a:t>
                      </a:r>
                    </a:p>
                  </a:txBody>
                  <a:tcPr marL="0" marR="0" marT="0" marB="0">
                    <a:solidFill>
                      <a:schemeClr val="accent2"/>
                    </a:solidFill>
                  </a:tcPr>
                </a:tc>
                <a:tc>
                  <a:txBody>
                    <a:bodyPr/>
                    <a:lstStyle/>
                    <a:p>
                      <a:pPr marL="161290" marR="166370" algn="ctr">
                        <a:spcBef>
                          <a:spcPts val="60"/>
                        </a:spcBef>
                        <a:spcAft>
                          <a:spcPts val="0"/>
                        </a:spcAft>
                      </a:pPr>
                      <a:r>
                        <a:rPr lang="es-CO" sz="1400" b="1" kern="1200">
                          <a:solidFill>
                            <a:schemeClr val="lt1"/>
                          </a:solidFill>
                          <a:effectLst/>
                          <a:latin typeface="Arial" panose="020B0604020202020204" pitchFamily="34" charset="0"/>
                          <a:ea typeface="Arial" panose="020B0604020202020204" pitchFamily="34" charset="0"/>
                          <a:cs typeface="+mn-cs"/>
                        </a:rPr>
                        <a:t>FECHA</a:t>
                      </a:r>
                    </a:p>
                  </a:txBody>
                  <a:tcPr marL="0" marR="0" marT="0" marB="0">
                    <a:solidFill>
                      <a:schemeClr val="accent2"/>
                    </a:solidFill>
                  </a:tcPr>
                </a:tc>
                <a:tc>
                  <a:txBody>
                    <a:bodyPr/>
                    <a:lstStyle/>
                    <a:p>
                      <a:pPr marL="147320">
                        <a:spcBef>
                          <a:spcPts val="60"/>
                        </a:spcBef>
                        <a:spcAft>
                          <a:spcPts val="0"/>
                        </a:spcAft>
                      </a:pPr>
                      <a:r>
                        <a:rPr lang="es-CO" sz="1400">
                          <a:effectLst/>
                        </a:rPr>
                        <a:t>PORCENTAJE</a:t>
                      </a:r>
                      <a:endParaRPr lang="es-CO" sz="1400">
                        <a:effectLst/>
                        <a:latin typeface="Arial" panose="020B0604020202020204" pitchFamily="34" charset="0"/>
                        <a:ea typeface="Arial" panose="020B0604020202020204" pitchFamily="34" charset="0"/>
                      </a:endParaRPr>
                    </a:p>
                  </a:txBody>
                  <a:tcPr marL="0" marR="0" marT="0" marB="0">
                    <a:solidFill>
                      <a:schemeClr val="accent2"/>
                    </a:solidFill>
                  </a:tcPr>
                </a:tc>
              </a:tr>
              <a:tr h="171450">
                <a:tc>
                  <a:txBody>
                    <a:bodyPr/>
                    <a:lstStyle/>
                    <a:p>
                      <a:pPr>
                        <a:spcAft>
                          <a:spcPts val="0"/>
                        </a:spcAft>
                      </a:pPr>
                      <a:r>
                        <a:rPr lang="es-CO" sz="1400" b="1" kern="1200" dirty="0" smtClean="0">
                          <a:solidFill>
                            <a:schemeClr val="lt1"/>
                          </a:solidFill>
                          <a:effectLst/>
                          <a:latin typeface="Arial" panose="020B0604020202020204" pitchFamily="34" charset="0"/>
                          <a:ea typeface="Arial" panose="020B0604020202020204" pitchFamily="34" charset="0"/>
                          <a:cs typeface="+mn-cs"/>
                        </a:rPr>
                        <a:t>EXAMEN PARCIAL</a:t>
                      </a:r>
                      <a:endParaRPr lang="es-CO" sz="1400" b="1" kern="1200" dirty="0">
                        <a:solidFill>
                          <a:schemeClr val="lt1"/>
                        </a:solidFill>
                        <a:effectLst/>
                        <a:latin typeface="Arial" panose="020B0604020202020204" pitchFamily="34" charset="0"/>
                        <a:ea typeface="Arial" panose="020B0604020202020204" pitchFamily="34" charset="0"/>
                        <a:cs typeface="+mn-cs"/>
                      </a:endParaRPr>
                    </a:p>
                  </a:txBody>
                  <a:tcPr marL="0" marR="0" marT="0" marB="0">
                    <a:solidFill>
                      <a:schemeClr val="accent2"/>
                    </a:solidFill>
                  </a:tcPr>
                </a:tc>
                <a:tc>
                  <a:txBody>
                    <a:bodyPr/>
                    <a:lstStyle/>
                    <a:p>
                      <a:pPr marL="119380">
                        <a:spcBef>
                          <a:spcPts val="70"/>
                        </a:spcBef>
                        <a:spcAft>
                          <a:spcPts val="0"/>
                        </a:spcAft>
                      </a:pPr>
                      <a:r>
                        <a:rPr lang="es-CO" sz="1400" b="1" kern="1200" dirty="0">
                          <a:solidFill>
                            <a:schemeClr val="lt1"/>
                          </a:solidFill>
                          <a:effectLst/>
                          <a:latin typeface="Arial" panose="020B0604020202020204" pitchFamily="34" charset="0"/>
                          <a:ea typeface="Arial" panose="020B0604020202020204" pitchFamily="34" charset="0"/>
                          <a:cs typeface="+mn-cs"/>
                        </a:rPr>
                        <a:t>Semana 8 de clases</a:t>
                      </a:r>
                    </a:p>
                  </a:txBody>
                  <a:tcPr marL="0" marR="0" marT="0" marB="0">
                    <a:solidFill>
                      <a:schemeClr val="accent2"/>
                    </a:solidFill>
                  </a:tcPr>
                </a:tc>
                <a:tc>
                  <a:txBody>
                    <a:bodyPr/>
                    <a:lstStyle/>
                    <a:p>
                      <a:pPr algn="ctr">
                        <a:spcAft>
                          <a:spcPts val="0"/>
                        </a:spcAft>
                      </a:pPr>
                      <a:r>
                        <a:rPr lang="es-CO" sz="1400" dirty="0" smtClean="0">
                          <a:effectLst/>
                        </a:rPr>
                        <a:t>20 %</a:t>
                      </a:r>
                      <a:endParaRPr lang="es-CO" sz="1400" dirty="0">
                        <a:effectLst/>
                        <a:latin typeface="Arial" panose="020B0604020202020204" pitchFamily="34" charset="0"/>
                        <a:ea typeface="Arial" panose="020B0604020202020204" pitchFamily="34" charset="0"/>
                      </a:endParaRPr>
                    </a:p>
                  </a:txBody>
                  <a:tcPr marL="0" marR="0" marT="0" marB="0">
                    <a:solidFill>
                      <a:schemeClr val="accent2"/>
                    </a:solidFill>
                  </a:tcPr>
                </a:tc>
              </a:tr>
              <a:tr h="176880">
                <a:tc>
                  <a:txBody>
                    <a:bodyPr/>
                    <a:lstStyle/>
                    <a:p>
                      <a:pPr>
                        <a:spcAft>
                          <a:spcPts val="0"/>
                        </a:spcAft>
                      </a:pPr>
                      <a:r>
                        <a:rPr lang="es-ES" sz="1400" b="1" kern="1200" dirty="0" smtClean="0">
                          <a:solidFill>
                            <a:schemeClr val="lt1"/>
                          </a:solidFill>
                          <a:effectLst/>
                          <a:latin typeface="Arial" panose="020B0604020202020204" pitchFamily="34" charset="0"/>
                          <a:ea typeface="Arial" panose="020B0604020202020204" pitchFamily="34" charset="0"/>
                          <a:cs typeface="+mn-cs"/>
                        </a:rPr>
                        <a:t>EXAMEN PARCIAL</a:t>
                      </a:r>
                      <a:endParaRPr lang="es-CO" sz="1400" b="1" kern="1200" dirty="0">
                        <a:solidFill>
                          <a:schemeClr val="lt1"/>
                        </a:solidFill>
                        <a:effectLst/>
                        <a:latin typeface="Arial" panose="020B0604020202020204" pitchFamily="34" charset="0"/>
                        <a:ea typeface="Arial" panose="020B0604020202020204" pitchFamily="34" charset="0"/>
                        <a:cs typeface="+mn-cs"/>
                      </a:endParaRPr>
                    </a:p>
                  </a:txBody>
                  <a:tcPr marL="0" marR="0" marT="0" marB="0">
                    <a:solidFill>
                      <a:schemeClr val="accent2"/>
                    </a:solidFill>
                  </a:tcPr>
                </a:tc>
                <a:tc>
                  <a:txBody>
                    <a:bodyPr/>
                    <a:lstStyle/>
                    <a:p>
                      <a:pPr marL="100965" marR="0" indent="0" algn="l" defTabSz="457200" rtl="0" eaLnBrk="1" fontAlgn="auto" latinLnBrk="0" hangingPunct="1">
                        <a:lnSpc>
                          <a:spcPct val="100000"/>
                        </a:lnSpc>
                        <a:spcBef>
                          <a:spcPts val="70"/>
                        </a:spcBef>
                        <a:spcAft>
                          <a:spcPts val="0"/>
                        </a:spcAft>
                        <a:buClrTx/>
                        <a:buSzTx/>
                        <a:buFontTx/>
                        <a:buNone/>
                        <a:tabLst/>
                        <a:defRPr/>
                      </a:pPr>
                      <a:r>
                        <a:rPr lang="es-CO" sz="1400" b="1" kern="1200" dirty="0" smtClean="0">
                          <a:solidFill>
                            <a:schemeClr val="lt1"/>
                          </a:solidFill>
                          <a:effectLst/>
                          <a:latin typeface="Arial" panose="020B0604020202020204" pitchFamily="34" charset="0"/>
                          <a:ea typeface="Arial" panose="020B0604020202020204" pitchFamily="34" charset="0"/>
                          <a:cs typeface="+mn-cs"/>
                        </a:rPr>
                        <a:t>Semana 14 de clases</a:t>
                      </a:r>
                    </a:p>
                  </a:txBody>
                  <a:tcPr marL="0" marR="0" marT="0" marB="0">
                    <a:solidFill>
                      <a:schemeClr val="accent2"/>
                    </a:solidFill>
                  </a:tcPr>
                </a:tc>
                <a:tc>
                  <a:txBody>
                    <a:bodyPr/>
                    <a:lstStyle/>
                    <a:p>
                      <a:pPr algn="ctr">
                        <a:spcAft>
                          <a:spcPts val="0"/>
                        </a:spcAft>
                      </a:pPr>
                      <a:r>
                        <a:rPr lang="es-ES" sz="1400" dirty="0" smtClean="0">
                          <a:effectLst/>
                          <a:latin typeface="Arial" panose="020B0604020202020204" pitchFamily="34" charset="0"/>
                          <a:ea typeface="Arial" panose="020B0604020202020204" pitchFamily="34" charset="0"/>
                        </a:rPr>
                        <a:t>20%</a:t>
                      </a:r>
                      <a:endParaRPr lang="es-CO" sz="1400" dirty="0">
                        <a:effectLst/>
                        <a:latin typeface="Arial" panose="020B0604020202020204" pitchFamily="34" charset="0"/>
                        <a:ea typeface="Arial" panose="020B0604020202020204" pitchFamily="34" charset="0"/>
                      </a:endParaRPr>
                    </a:p>
                  </a:txBody>
                  <a:tcPr marL="0" marR="0" marT="0" marB="0">
                    <a:solidFill>
                      <a:schemeClr val="accent2"/>
                    </a:solidFill>
                  </a:tcPr>
                </a:tc>
              </a:tr>
              <a:tr h="171450">
                <a:tc>
                  <a:txBody>
                    <a:bodyPr/>
                    <a:lstStyle/>
                    <a:p>
                      <a:pPr>
                        <a:spcAft>
                          <a:spcPts val="0"/>
                        </a:spcAft>
                      </a:pPr>
                      <a:r>
                        <a:rPr lang="es-ES" sz="1400" b="1" kern="1200" dirty="0" smtClean="0">
                          <a:solidFill>
                            <a:schemeClr val="lt1"/>
                          </a:solidFill>
                          <a:effectLst/>
                          <a:latin typeface="Arial" panose="020B0604020202020204" pitchFamily="34" charset="0"/>
                          <a:ea typeface="Arial" panose="020B0604020202020204" pitchFamily="34" charset="0"/>
                          <a:cs typeface="+mn-cs"/>
                        </a:rPr>
                        <a:t>TAREAS TRABAJOS</a:t>
                      </a:r>
                      <a:endParaRPr lang="es-CO" sz="1400" b="1" kern="1200" dirty="0">
                        <a:solidFill>
                          <a:schemeClr val="lt1"/>
                        </a:solidFill>
                        <a:effectLst/>
                        <a:latin typeface="Arial" panose="020B0604020202020204" pitchFamily="34" charset="0"/>
                        <a:ea typeface="Arial" panose="020B0604020202020204" pitchFamily="34" charset="0"/>
                        <a:cs typeface="+mn-cs"/>
                      </a:endParaRPr>
                    </a:p>
                  </a:txBody>
                  <a:tcPr marL="0" marR="0" marT="0" marB="0">
                    <a:solidFill>
                      <a:schemeClr val="accent2"/>
                    </a:solidFill>
                  </a:tcPr>
                </a:tc>
                <a:tc>
                  <a:txBody>
                    <a:bodyPr/>
                    <a:lstStyle/>
                    <a:p>
                      <a:pPr marL="100965">
                        <a:spcBef>
                          <a:spcPts val="70"/>
                        </a:spcBef>
                        <a:spcAft>
                          <a:spcPts val="0"/>
                        </a:spcAft>
                      </a:pPr>
                      <a:r>
                        <a:rPr lang="es-ES" sz="1400" b="1" kern="1200" dirty="0" smtClean="0">
                          <a:solidFill>
                            <a:schemeClr val="lt1"/>
                          </a:solidFill>
                          <a:effectLst/>
                          <a:latin typeface="Arial" panose="020B0604020202020204" pitchFamily="34" charset="0"/>
                          <a:ea typeface="Arial" panose="020B0604020202020204" pitchFamily="34" charset="0"/>
                          <a:cs typeface="+mn-cs"/>
                        </a:rPr>
                        <a:t>Todo el semestre</a:t>
                      </a:r>
                      <a:endParaRPr lang="es-CO" sz="1400" b="1" kern="1200" dirty="0">
                        <a:solidFill>
                          <a:schemeClr val="lt1"/>
                        </a:solidFill>
                        <a:effectLst/>
                        <a:latin typeface="Arial" panose="020B0604020202020204" pitchFamily="34" charset="0"/>
                        <a:ea typeface="Arial" panose="020B0604020202020204" pitchFamily="34" charset="0"/>
                        <a:cs typeface="+mn-cs"/>
                      </a:endParaRPr>
                    </a:p>
                  </a:txBody>
                  <a:tcPr marL="0" marR="0" marT="0" marB="0">
                    <a:solidFill>
                      <a:schemeClr val="accent2"/>
                    </a:solidFill>
                  </a:tcPr>
                </a:tc>
                <a:tc>
                  <a:txBody>
                    <a:bodyPr/>
                    <a:lstStyle/>
                    <a:p>
                      <a:pPr algn="ctr">
                        <a:spcAft>
                          <a:spcPts val="0"/>
                        </a:spcAft>
                      </a:pPr>
                      <a:r>
                        <a:rPr lang="es-ES" sz="1400" dirty="0" smtClean="0">
                          <a:effectLst/>
                          <a:latin typeface="Arial" panose="020B0604020202020204" pitchFamily="34" charset="0"/>
                          <a:ea typeface="Arial" panose="020B0604020202020204" pitchFamily="34" charset="0"/>
                        </a:rPr>
                        <a:t>10%</a:t>
                      </a:r>
                      <a:endParaRPr lang="es-CO" sz="1400" dirty="0">
                        <a:effectLst/>
                        <a:latin typeface="Arial" panose="020B0604020202020204" pitchFamily="34" charset="0"/>
                        <a:ea typeface="Arial" panose="020B0604020202020204" pitchFamily="34" charset="0"/>
                      </a:endParaRPr>
                    </a:p>
                  </a:txBody>
                  <a:tcPr marL="0" marR="0" marT="0" marB="0">
                    <a:solidFill>
                      <a:schemeClr val="accent2"/>
                    </a:solidFill>
                  </a:tcPr>
                </a:tc>
              </a:tr>
              <a:tr h="171450">
                <a:tc>
                  <a:txBody>
                    <a:bodyPr/>
                    <a:lstStyle/>
                    <a:p>
                      <a:pPr>
                        <a:spcAft>
                          <a:spcPts val="0"/>
                        </a:spcAft>
                      </a:pPr>
                      <a:r>
                        <a:rPr lang="es-CO" sz="1400" b="1" kern="1200" dirty="0">
                          <a:solidFill>
                            <a:schemeClr val="lt1"/>
                          </a:solidFill>
                          <a:effectLst/>
                          <a:latin typeface="Arial" panose="020B0604020202020204" pitchFamily="34" charset="0"/>
                          <a:ea typeface="Arial" panose="020B0604020202020204" pitchFamily="34" charset="0"/>
                          <a:cs typeface="+mn-cs"/>
                        </a:rPr>
                        <a:t> </a:t>
                      </a:r>
                      <a:r>
                        <a:rPr lang="es-CO" sz="1400" b="1" kern="1200" dirty="0" smtClean="0">
                          <a:solidFill>
                            <a:schemeClr val="lt1"/>
                          </a:solidFill>
                          <a:effectLst/>
                          <a:latin typeface="Arial" panose="020B0604020202020204" pitchFamily="34" charset="0"/>
                          <a:ea typeface="Arial" panose="020B0604020202020204" pitchFamily="34" charset="0"/>
                          <a:cs typeface="+mn-cs"/>
                        </a:rPr>
                        <a:t>LABORATORIO</a:t>
                      </a:r>
                      <a:endParaRPr lang="es-CO" sz="1400" b="1" kern="1200" dirty="0">
                        <a:solidFill>
                          <a:schemeClr val="lt1"/>
                        </a:solidFill>
                        <a:effectLst/>
                        <a:latin typeface="Arial" panose="020B0604020202020204" pitchFamily="34" charset="0"/>
                        <a:ea typeface="Arial" panose="020B0604020202020204" pitchFamily="34" charset="0"/>
                        <a:cs typeface="+mn-cs"/>
                      </a:endParaRPr>
                    </a:p>
                  </a:txBody>
                  <a:tcPr marL="0" marR="0" marT="0" marB="0">
                    <a:solidFill>
                      <a:schemeClr val="accent2"/>
                    </a:solidFill>
                  </a:tcPr>
                </a:tc>
                <a:tc>
                  <a:txBody>
                    <a:bodyPr/>
                    <a:lstStyle/>
                    <a:p>
                      <a:pPr marL="100965" marR="0" indent="0" algn="l" defTabSz="457200" rtl="0" eaLnBrk="1" fontAlgn="auto" latinLnBrk="0" hangingPunct="1">
                        <a:lnSpc>
                          <a:spcPct val="100000"/>
                        </a:lnSpc>
                        <a:spcBef>
                          <a:spcPts val="70"/>
                        </a:spcBef>
                        <a:spcAft>
                          <a:spcPts val="0"/>
                        </a:spcAft>
                        <a:buClrTx/>
                        <a:buSzTx/>
                        <a:buFontTx/>
                        <a:buNone/>
                        <a:tabLst/>
                        <a:defRPr/>
                      </a:pPr>
                      <a:r>
                        <a:rPr lang="es-ES" sz="1400" b="1" kern="1200" dirty="0" smtClean="0">
                          <a:solidFill>
                            <a:schemeClr val="lt1"/>
                          </a:solidFill>
                          <a:effectLst/>
                          <a:latin typeface="Arial" panose="020B0604020202020204" pitchFamily="34" charset="0"/>
                          <a:ea typeface="Arial" panose="020B0604020202020204" pitchFamily="34" charset="0"/>
                          <a:cs typeface="+mn-cs"/>
                        </a:rPr>
                        <a:t>Todo el semestre</a:t>
                      </a:r>
                      <a:endParaRPr lang="es-CO" sz="1400" b="1" kern="1200" dirty="0" smtClean="0">
                        <a:solidFill>
                          <a:schemeClr val="lt1"/>
                        </a:solidFill>
                        <a:effectLst/>
                        <a:latin typeface="Arial" panose="020B0604020202020204" pitchFamily="34" charset="0"/>
                        <a:ea typeface="Arial" panose="020B0604020202020204" pitchFamily="34" charset="0"/>
                        <a:cs typeface="+mn-cs"/>
                      </a:endParaRPr>
                    </a:p>
                  </a:txBody>
                  <a:tcPr marL="0" marR="0" marT="0" marB="0">
                    <a:solidFill>
                      <a:schemeClr val="accent2"/>
                    </a:solidFill>
                  </a:tcPr>
                </a:tc>
                <a:tc>
                  <a:txBody>
                    <a:bodyPr/>
                    <a:lstStyle/>
                    <a:p>
                      <a:pPr algn="ctr">
                        <a:spcAft>
                          <a:spcPts val="0"/>
                        </a:spcAft>
                      </a:pPr>
                      <a:r>
                        <a:rPr lang="es-CO" sz="1400" dirty="0">
                          <a:effectLst/>
                        </a:rPr>
                        <a:t> </a:t>
                      </a:r>
                      <a:r>
                        <a:rPr lang="es-CO" sz="1400" dirty="0" smtClean="0">
                          <a:effectLst/>
                        </a:rPr>
                        <a:t>20%</a:t>
                      </a:r>
                      <a:endParaRPr lang="es-CO" sz="1400" dirty="0">
                        <a:effectLst/>
                        <a:latin typeface="Arial" panose="020B0604020202020204" pitchFamily="34" charset="0"/>
                        <a:ea typeface="Arial" panose="020B0604020202020204" pitchFamily="34" charset="0"/>
                      </a:endParaRPr>
                    </a:p>
                  </a:txBody>
                  <a:tcPr marL="0" marR="0" marT="0" marB="0">
                    <a:solidFill>
                      <a:schemeClr val="accent2"/>
                    </a:solidFill>
                  </a:tcPr>
                </a:tc>
              </a:tr>
              <a:tr h="1362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400" dirty="0">
                          <a:effectLst/>
                        </a:rPr>
                        <a:t> </a:t>
                      </a:r>
                      <a:r>
                        <a:rPr lang="es-CO" sz="1400" dirty="0" smtClean="0">
                          <a:effectLst/>
                        </a:rPr>
                        <a:t>EXAMEN FINAL</a:t>
                      </a:r>
                      <a:endParaRPr lang="es-CO" sz="1400" dirty="0" smtClean="0">
                        <a:effectLst/>
                        <a:latin typeface="Arial" panose="020B0604020202020204" pitchFamily="34" charset="0"/>
                        <a:ea typeface="Arial" panose="020B0604020202020204" pitchFamily="34" charset="0"/>
                      </a:endParaRPr>
                    </a:p>
                    <a:p>
                      <a:pPr>
                        <a:spcAft>
                          <a:spcPts val="0"/>
                        </a:spcAft>
                      </a:pPr>
                      <a:endParaRPr lang="es-CO" sz="1400" dirty="0">
                        <a:effectLst/>
                        <a:latin typeface="Arial" panose="020B0604020202020204" pitchFamily="34" charset="0"/>
                        <a:ea typeface="Arial" panose="020B0604020202020204" pitchFamily="34" charset="0"/>
                      </a:endParaRPr>
                    </a:p>
                  </a:txBody>
                  <a:tcPr marL="0" marR="0" marT="0" marB="0">
                    <a:solidFill>
                      <a:schemeClr val="accent2"/>
                    </a:solidFill>
                  </a:tcPr>
                </a:tc>
                <a:tc>
                  <a:txBody>
                    <a:bodyPr/>
                    <a:lstStyle/>
                    <a:p>
                      <a:pPr marL="119380" marR="166370" algn="l" defTabSz="457200" rtl="0" eaLnBrk="1" latinLnBrk="0" hangingPunct="1">
                        <a:spcBef>
                          <a:spcPts val="70"/>
                        </a:spcBef>
                        <a:spcAft>
                          <a:spcPts val="0"/>
                        </a:spcAft>
                      </a:pPr>
                      <a:r>
                        <a:rPr lang="es-CO" sz="1400" b="1" kern="1200" dirty="0">
                          <a:solidFill>
                            <a:schemeClr val="lt1"/>
                          </a:solidFill>
                          <a:effectLst/>
                          <a:latin typeface="Arial" panose="020B0604020202020204" pitchFamily="34" charset="0"/>
                          <a:ea typeface="Arial" panose="020B0604020202020204" pitchFamily="34" charset="0"/>
                          <a:cs typeface="+mn-cs"/>
                        </a:rPr>
                        <a:t>Semana 17 -18 </a:t>
                      </a:r>
                    </a:p>
                  </a:txBody>
                  <a:tcPr marL="0" marR="0" marT="0" marB="0">
                    <a:solidFill>
                      <a:schemeClr val="accent2"/>
                    </a:solidFill>
                  </a:tcPr>
                </a:tc>
                <a:tc>
                  <a:txBody>
                    <a:bodyPr/>
                    <a:lstStyle/>
                    <a:p>
                      <a:pPr algn="ctr">
                        <a:spcAft>
                          <a:spcPts val="0"/>
                        </a:spcAft>
                      </a:pPr>
                      <a:r>
                        <a:rPr lang="es-ES" sz="1400" dirty="0" smtClean="0">
                          <a:effectLst/>
                          <a:latin typeface="Arial" panose="020B0604020202020204" pitchFamily="34" charset="0"/>
                          <a:ea typeface="Arial" panose="020B0604020202020204" pitchFamily="34" charset="0"/>
                        </a:rPr>
                        <a:t>30%</a:t>
                      </a:r>
                      <a:endParaRPr lang="es-CO" sz="1400" dirty="0">
                        <a:effectLst/>
                        <a:latin typeface="Arial" panose="020B0604020202020204" pitchFamily="34" charset="0"/>
                        <a:ea typeface="Arial" panose="020B0604020202020204" pitchFamily="34" charset="0"/>
                      </a:endParaRPr>
                    </a:p>
                  </a:txBody>
                  <a:tcPr marL="0" marR="0" marT="0" marB="0">
                    <a:solidFill>
                      <a:schemeClr val="accent2"/>
                    </a:solidFill>
                  </a:tcPr>
                </a:tc>
              </a:tr>
            </a:tbl>
          </a:graphicData>
        </a:graphic>
      </p:graphicFrame>
    </p:spTree>
    <p:extLst>
      <p:ext uri="{BB962C8B-B14F-4D97-AF65-F5344CB8AC3E}">
        <p14:creationId xmlns:p14="http://schemas.microsoft.com/office/powerpoint/2010/main" val="4007859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PROGRAMA COMPLETO</a:t>
            </a:r>
            <a:endParaRPr lang="es-CO" dirty="0"/>
          </a:p>
        </p:txBody>
      </p:sp>
      <p:sp>
        <p:nvSpPr>
          <p:cNvPr id="3" name="Marcador de contenido 2"/>
          <p:cNvSpPr>
            <a:spLocks noGrp="1"/>
          </p:cNvSpPr>
          <p:nvPr>
            <p:ph idx="1"/>
          </p:nvPr>
        </p:nvSpPr>
        <p:spPr/>
        <p:txBody>
          <a:bodyPr>
            <a:normAutofit fontScale="70000" lnSpcReduction="20000"/>
          </a:bodyPr>
          <a:lstStyle/>
          <a:p>
            <a:pPr marL="0" lvl="0" indent="0">
              <a:buNone/>
            </a:pPr>
            <a:r>
              <a:rPr lang="es-CO" b="1" dirty="0" smtClean="0"/>
              <a:t>INTRODUCCIÓN</a:t>
            </a:r>
          </a:p>
          <a:p>
            <a:pPr lvl="0"/>
            <a:r>
              <a:rPr lang="es-CO" dirty="0" smtClean="0"/>
              <a:t>Descripción </a:t>
            </a:r>
            <a:r>
              <a:rPr lang="es-CO" dirty="0"/>
              <a:t>y definición de sistemas</a:t>
            </a:r>
          </a:p>
          <a:p>
            <a:pPr lvl="0"/>
            <a:r>
              <a:rPr lang="es-CO" dirty="0"/>
              <a:t>Digitales. Niveles de abstracción.</a:t>
            </a:r>
          </a:p>
          <a:p>
            <a:pPr lvl="0"/>
            <a:r>
              <a:rPr lang="es-CO" dirty="0"/>
              <a:t>Sistemas de computación, medición, control, </a:t>
            </a:r>
            <a:r>
              <a:rPr lang="es-CO" dirty="0" smtClean="0"/>
              <a:t>transmisión, procesamiento </a:t>
            </a:r>
            <a:r>
              <a:rPr lang="es-CO" dirty="0"/>
              <a:t>de datos, etc.</a:t>
            </a:r>
          </a:p>
          <a:p>
            <a:pPr marL="0" lvl="0" indent="0">
              <a:buNone/>
            </a:pPr>
            <a:r>
              <a:rPr lang="es-CO" b="1" dirty="0" smtClean="0"/>
              <a:t>SISTEMAS DE NUMERACIÓN Y CÓDIGOS</a:t>
            </a:r>
          </a:p>
          <a:p>
            <a:pPr lvl="0"/>
            <a:r>
              <a:rPr lang="es-CO" dirty="0" smtClean="0"/>
              <a:t>Códigos </a:t>
            </a:r>
            <a:r>
              <a:rPr lang="es-CO" dirty="0" err="1"/>
              <a:t>alfanumas</a:t>
            </a:r>
            <a:r>
              <a:rPr lang="es-CO" dirty="0"/>
              <a:t> de numeración, BCD, ASCII, EBCDIC, otros).</a:t>
            </a:r>
          </a:p>
          <a:p>
            <a:pPr lvl="0"/>
            <a:r>
              <a:rPr lang="es-CO" dirty="0"/>
              <a:t>Sistemas de numeración (binario, octal, decimal, hexadecimal, gray)</a:t>
            </a:r>
          </a:p>
          <a:p>
            <a:pPr lvl="0"/>
            <a:r>
              <a:rPr lang="es-CO" dirty="0"/>
              <a:t>Conversión entre bases y aritmética de la base.</a:t>
            </a:r>
          </a:p>
          <a:p>
            <a:pPr lvl="0"/>
            <a:r>
              <a:rPr lang="es-CO" dirty="0"/>
              <a:t>Códigos numéricos ponderados y no ponderados.</a:t>
            </a:r>
          </a:p>
          <a:p>
            <a:pPr lvl="0"/>
            <a:r>
              <a:rPr lang="es-CO" dirty="0"/>
              <a:t>Representación de los números enteros (magnitud y signo, complemento)</a:t>
            </a:r>
          </a:p>
          <a:p>
            <a:pPr lvl="0"/>
            <a:r>
              <a:rPr lang="es-CO" dirty="0"/>
              <a:t>Representación en coma fija y flotante.</a:t>
            </a:r>
          </a:p>
          <a:p>
            <a:pPr lvl="0"/>
            <a:r>
              <a:rPr lang="es-CO" dirty="0"/>
              <a:t>Operaciones aritméticas (suma, resta, multiplicación, división, banderas de </a:t>
            </a:r>
            <a:r>
              <a:rPr lang="es-CO" dirty="0" err="1"/>
              <a:t>Overflow</a:t>
            </a:r>
            <a:r>
              <a:rPr lang="es-CO" dirty="0"/>
              <a:t>, </a:t>
            </a:r>
            <a:r>
              <a:rPr lang="es-CO" dirty="0" err="1"/>
              <a:t>carry</a:t>
            </a:r>
            <a:r>
              <a:rPr lang="es-CO" dirty="0"/>
              <a:t>) Operaciones en códigos BCD</a:t>
            </a:r>
          </a:p>
          <a:p>
            <a:pPr lvl="0"/>
            <a:r>
              <a:rPr lang="es-CO" dirty="0"/>
              <a:t>Códigos de detección y corrección de errores (códigos </a:t>
            </a:r>
            <a:r>
              <a:rPr lang="es-CO" dirty="0" err="1"/>
              <a:t>Hamming</a:t>
            </a:r>
            <a:r>
              <a:rPr lang="es-CO" dirty="0"/>
              <a:t>)</a:t>
            </a:r>
          </a:p>
          <a:p>
            <a:endParaRPr lang="es-CO" dirty="0"/>
          </a:p>
        </p:txBody>
      </p:sp>
    </p:spTree>
    <p:extLst>
      <p:ext uri="{BB962C8B-B14F-4D97-AF65-F5344CB8AC3E}">
        <p14:creationId xmlns:p14="http://schemas.microsoft.com/office/powerpoint/2010/main" val="4135992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PROGRAMA COMPLETO</a:t>
            </a:r>
            <a:endParaRPr lang="es-CO" dirty="0"/>
          </a:p>
        </p:txBody>
      </p:sp>
      <p:sp>
        <p:nvSpPr>
          <p:cNvPr id="3" name="Marcador de contenido 2"/>
          <p:cNvSpPr>
            <a:spLocks noGrp="1"/>
          </p:cNvSpPr>
          <p:nvPr>
            <p:ph idx="1"/>
          </p:nvPr>
        </p:nvSpPr>
        <p:spPr/>
        <p:txBody>
          <a:bodyPr>
            <a:normAutofit fontScale="62500" lnSpcReduction="20000"/>
          </a:bodyPr>
          <a:lstStyle/>
          <a:p>
            <a:pPr marL="0" lvl="0" indent="0">
              <a:buNone/>
            </a:pPr>
            <a:r>
              <a:rPr lang="es-CO" b="1" dirty="0" smtClean="0"/>
              <a:t>FUNCIONES LÓGICAS Y ALGEBRA DE BOOLE</a:t>
            </a:r>
          </a:p>
          <a:p>
            <a:pPr lvl="0"/>
            <a:r>
              <a:rPr lang="es-CO" dirty="0" smtClean="0"/>
              <a:t>Algebra </a:t>
            </a:r>
            <a:r>
              <a:rPr lang="es-CO" dirty="0"/>
              <a:t>de Boole</a:t>
            </a:r>
          </a:p>
          <a:p>
            <a:pPr lvl="0"/>
            <a:r>
              <a:rPr lang="es-CO" dirty="0"/>
              <a:t>Teoremas</a:t>
            </a:r>
          </a:p>
          <a:p>
            <a:pPr lvl="0"/>
            <a:r>
              <a:rPr lang="es-CO" dirty="0"/>
              <a:t>Postulados y propiedades</a:t>
            </a:r>
          </a:p>
          <a:p>
            <a:pPr lvl="0"/>
            <a:r>
              <a:rPr lang="es-CO" dirty="0"/>
              <a:t>Operaciones y funciones lógicas</a:t>
            </a:r>
          </a:p>
          <a:p>
            <a:pPr lvl="0"/>
            <a:r>
              <a:rPr lang="es-CO" dirty="0"/>
              <a:t>Compuertas lógicas (AND, OR, NOT, XOR, tablas de verdad)</a:t>
            </a:r>
          </a:p>
          <a:p>
            <a:pPr lvl="0"/>
            <a:r>
              <a:rPr lang="es-CO" dirty="0"/>
              <a:t>Expresiones canónicas suma y producto estándar</a:t>
            </a:r>
          </a:p>
          <a:p>
            <a:pPr lvl="0"/>
            <a:r>
              <a:rPr lang="es-CO" dirty="0"/>
              <a:t>Expresiones simplificadas por álgebra de Boole</a:t>
            </a:r>
          </a:p>
          <a:p>
            <a:pPr marL="0" indent="0">
              <a:buNone/>
            </a:pPr>
            <a:endParaRPr lang="es-CO" dirty="0"/>
          </a:p>
          <a:p>
            <a:pPr marL="0" lvl="0" indent="0">
              <a:buNone/>
            </a:pPr>
            <a:r>
              <a:rPr lang="es-CO" b="1" dirty="0" smtClean="0"/>
              <a:t>TECNOLOGÍAS DE REALIZACIÓN DE CIRCUITOS INTEGRADOS</a:t>
            </a:r>
          </a:p>
          <a:p>
            <a:pPr lvl="0"/>
            <a:r>
              <a:rPr lang="es-CO" dirty="0" smtClean="0"/>
              <a:t>Tecnologías </a:t>
            </a:r>
            <a:r>
              <a:rPr lang="es-CO" dirty="0"/>
              <a:t>ECL, TTL, MOS, CMOS, otras (compuerta básica)</a:t>
            </a:r>
          </a:p>
          <a:p>
            <a:pPr lvl="0"/>
            <a:r>
              <a:rPr lang="es-CO" dirty="0"/>
              <a:t>Características eléctricas y dinámicas; explicación de hojas de datos (Disipación de potencia, voltajes y corrientes, fan-in, fan-</a:t>
            </a:r>
            <a:r>
              <a:rPr lang="es-CO" dirty="0" err="1"/>
              <a:t>out</a:t>
            </a:r>
            <a:r>
              <a:rPr lang="es-CO" dirty="0"/>
              <a:t>, retardos, tiempos de propagación, niveles de integración, etc.)</a:t>
            </a:r>
          </a:p>
          <a:p>
            <a:pPr lvl="0"/>
            <a:r>
              <a:rPr lang="es-CO" dirty="0"/>
              <a:t>Conexiones AND y OR alambrado, salidas </a:t>
            </a:r>
            <a:r>
              <a:rPr lang="es-CO" dirty="0" err="1"/>
              <a:t>Totem</a:t>
            </a:r>
            <a:r>
              <a:rPr lang="es-CO" dirty="0"/>
              <a:t> pole, Open Colector.</a:t>
            </a:r>
          </a:p>
          <a:p>
            <a:pPr lvl="0"/>
            <a:r>
              <a:rPr lang="es-CO" dirty="0"/>
              <a:t>Buffer tres estados TTL y MOS, celda de memoria TTL, MOS, celda dinámica de memoria MOS.</a:t>
            </a:r>
          </a:p>
          <a:p>
            <a:endParaRPr lang="es-CO" dirty="0"/>
          </a:p>
        </p:txBody>
      </p:sp>
    </p:spTree>
    <p:extLst>
      <p:ext uri="{BB962C8B-B14F-4D97-AF65-F5344CB8AC3E}">
        <p14:creationId xmlns:p14="http://schemas.microsoft.com/office/powerpoint/2010/main" val="3556358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PROGRAMA COMPLETO</a:t>
            </a:r>
            <a:endParaRPr lang="es-CO" dirty="0"/>
          </a:p>
        </p:txBody>
      </p:sp>
      <p:sp>
        <p:nvSpPr>
          <p:cNvPr id="3" name="Marcador de contenido 2"/>
          <p:cNvSpPr>
            <a:spLocks noGrp="1"/>
          </p:cNvSpPr>
          <p:nvPr>
            <p:ph idx="1"/>
          </p:nvPr>
        </p:nvSpPr>
        <p:spPr>
          <a:xfrm>
            <a:off x="1008421" y="1414563"/>
            <a:ext cx="9446794" cy="4477278"/>
          </a:xfrm>
        </p:spPr>
        <p:txBody>
          <a:bodyPr>
            <a:noAutofit/>
          </a:bodyPr>
          <a:lstStyle/>
          <a:p>
            <a:pPr marL="0" lvl="0" indent="0">
              <a:buNone/>
            </a:pPr>
            <a:r>
              <a:rPr lang="es-CO" sz="1300" b="1" dirty="0" smtClean="0"/>
              <a:t>ANÁLISIS Y DISEÑO DE SISTEMAS COMBINACIONALES</a:t>
            </a:r>
          </a:p>
          <a:p>
            <a:pPr lvl="0"/>
            <a:r>
              <a:rPr lang="es-CO" sz="1300" dirty="0" smtClean="0"/>
              <a:t>Definición </a:t>
            </a:r>
            <a:r>
              <a:rPr lang="es-CO" sz="1300" dirty="0"/>
              <a:t>de sistema </a:t>
            </a:r>
            <a:r>
              <a:rPr lang="es-CO" sz="1300" dirty="0" err="1"/>
              <a:t>combinacional</a:t>
            </a:r>
            <a:endParaRPr lang="es-CO" sz="1300" dirty="0"/>
          </a:p>
          <a:p>
            <a:pPr lvl="0"/>
            <a:r>
              <a:rPr lang="es-CO" sz="1300" dirty="0"/>
              <a:t>Técnicas de simplificación de las funciones lógicas (Mapas de </a:t>
            </a:r>
            <a:r>
              <a:rPr lang="es-CO" sz="1300" dirty="0" err="1"/>
              <a:t>Karnaugth</a:t>
            </a:r>
            <a:r>
              <a:rPr lang="es-CO" sz="1300" dirty="0"/>
              <a:t>,)</a:t>
            </a:r>
          </a:p>
          <a:p>
            <a:pPr lvl="0"/>
            <a:r>
              <a:rPr lang="es-CO" sz="1300" dirty="0"/>
              <a:t>Implementación de funciones lógicas con compuertas NAND o NOR</a:t>
            </a:r>
          </a:p>
          <a:p>
            <a:pPr lvl="0"/>
            <a:r>
              <a:rPr lang="es-CO" sz="1300" dirty="0"/>
              <a:t>Aplicaciones de circuitos </a:t>
            </a:r>
            <a:r>
              <a:rPr lang="es-CO" sz="1300" dirty="0" err="1"/>
              <a:t>combinacionales</a:t>
            </a:r>
            <a:endParaRPr lang="es-CO" sz="1300" dirty="0"/>
          </a:p>
          <a:p>
            <a:pPr lvl="0"/>
            <a:r>
              <a:rPr lang="es-CO" sz="1300" dirty="0"/>
              <a:t>Codificadores, Decodificadores, Implementación de funciones.</a:t>
            </a:r>
          </a:p>
          <a:p>
            <a:pPr lvl="0"/>
            <a:r>
              <a:rPr lang="es-CO" sz="1300" dirty="0"/>
              <a:t>Multiplexores, </a:t>
            </a:r>
            <a:r>
              <a:rPr lang="es-CO" sz="1300" dirty="0" err="1"/>
              <a:t>Demultiplexores</a:t>
            </a:r>
            <a:r>
              <a:rPr lang="es-CO" sz="1300" dirty="0"/>
              <a:t>, Implementación de funciones.</a:t>
            </a:r>
          </a:p>
          <a:p>
            <a:pPr lvl="0"/>
            <a:r>
              <a:rPr lang="es-CO" sz="1300" dirty="0"/>
              <a:t>Semisumador, Sumador Completo, Sumador Integrado.</a:t>
            </a:r>
          </a:p>
          <a:p>
            <a:pPr lvl="0"/>
            <a:r>
              <a:rPr lang="es-CO" sz="1300" dirty="0"/>
              <a:t>Semirestador, Restador Completo, Resta por complemento.</a:t>
            </a:r>
          </a:p>
          <a:p>
            <a:pPr lvl="0"/>
            <a:r>
              <a:rPr lang="es-CO" sz="1300" dirty="0"/>
              <a:t>Sumador-restador, Comparadores de magnitud, ALU</a:t>
            </a:r>
          </a:p>
          <a:p>
            <a:pPr lvl="0"/>
            <a:r>
              <a:rPr lang="es-CO" sz="1300" dirty="0"/>
              <a:t>Memorias </a:t>
            </a:r>
            <a:r>
              <a:rPr lang="es-CO" sz="1300" dirty="0" smtClean="0"/>
              <a:t>ROM.</a:t>
            </a:r>
            <a:endParaRPr lang="es-CO" sz="1300" dirty="0"/>
          </a:p>
          <a:p>
            <a:pPr marL="0" lvl="0" indent="0">
              <a:buNone/>
            </a:pPr>
            <a:r>
              <a:rPr lang="es-CO" sz="1300" b="1" dirty="0" smtClean="0"/>
              <a:t>DISPOSITIVOS A NIVEL DE PROCESADOR  </a:t>
            </a:r>
          </a:p>
          <a:p>
            <a:pPr lvl="0"/>
            <a:r>
              <a:rPr lang="es-CO" sz="1300" dirty="0" smtClean="0"/>
              <a:t>Dispositivos </a:t>
            </a:r>
            <a:r>
              <a:rPr lang="es-CO" sz="1300" dirty="0"/>
              <a:t>lógicos programables.</a:t>
            </a:r>
          </a:p>
          <a:p>
            <a:pPr lvl="0"/>
            <a:r>
              <a:rPr lang="es-CO" sz="1300" dirty="0"/>
              <a:t>FPGA- Field-</a:t>
            </a:r>
            <a:r>
              <a:rPr lang="es-CO" sz="1300" dirty="0" err="1"/>
              <a:t>programmable</a:t>
            </a:r>
            <a:r>
              <a:rPr lang="es-CO" sz="1300" dirty="0"/>
              <a:t> </a:t>
            </a:r>
            <a:r>
              <a:rPr lang="es-CO" sz="1300" dirty="0" err="1"/>
              <a:t>gate</a:t>
            </a:r>
            <a:r>
              <a:rPr lang="es-CO" sz="1300" dirty="0"/>
              <a:t> </a:t>
            </a:r>
            <a:r>
              <a:rPr lang="es-CO" sz="1300" dirty="0" err="1"/>
              <a:t>array</a:t>
            </a:r>
            <a:endParaRPr lang="es-CO" sz="1300" dirty="0"/>
          </a:p>
          <a:p>
            <a:pPr lvl="0"/>
            <a:r>
              <a:rPr lang="es-CO" sz="1300" dirty="0"/>
              <a:t>CEPLD- </a:t>
            </a:r>
            <a:r>
              <a:rPr lang="es-CO" sz="1300" dirty="0" err="1"/>
              <a:t>Complex</a:t>
            </a:r>
            <a:r>
              <a:rPr lang="es-CO" sz="1300" dirty="0"/>
              <a:t> </a:t>
            </a:r>
            <a:r>
              <a:rPr lang="es-CO" sz="1300" dirty="0" err="1"/>
              <a:t>Programmable</a:t>
            </a:r>
            <a:r>
              <a:rPr lang="es-CO" sz="1300" dirty="0"/>
              <a:t> </a:t>
            </a:r>
            <a:r>
              <a:rPr lang="es-CO" sz="1300" dirty="0" err="1"/>
              <a:t>Logic</a:t>
            </a:r>
            <a:r>
              <a:rPr lang="es-CO" sz="1300" dirty="0"/>
              <a:t> </a:t>
            </a:r>
            <a:r>
              <a:rPr lang="es-CO" sz="1300" dirty="0" err="1"/>
              <a:t>Device</a:t>
            </a:r>
            <a:endParaRPr lang="es-CO" sz="1300" dirty="0"/>
          </a:p>
          <a:p>
            <a:pPr lvl="0"/>
            <a:r>
              <a:rPr lang="es-CO" sz="1300" dirty="0" err="1"/>
              <a:t>PSoC</a:t>
            </a:r>
            <a:r>
              <a:rPr lang="es-CO" sz="1300" dirty="0"/>
              <a:t>- </a:t>
            </a:r>
            <a:r>
              <a:rPr lang="es-CO" sz="1300" dirty="0" err="1"/>
              <a:t>Programmable</a:t>
            </a:r>
            <a:r>
              <a:rPr lang="es-CO" sz="1300" dirty="0"/>
              <a:t> </a:t>
            </a:r>
            <a:r>
              <a:rPr lang="es-CO" sz="1300" dirty="0" err="1"/>
              <a:t>System</a:t>
            </a:r>
            <a:r>
              <a:rPr lang="es-CO" sz="1300" dirty="0"/>
              <a:t> </a:t>
            </a:r>
            <a:r>
              <a:rPr lang="es-CO" sz="1300" dirty="0" err="1"/>
              <a:t>on</a:t>
            </a:r>
            <a:r>
              <a:rPr lang="es-CO" sz="1300" dirty="0"/>
              <a:t> Chip</a:t>
            </a:r>
          </a:p>
          <a:p>
            <a:pPr marL="0" lvl="0" indent="0">
              <a:buNone/>
            </a:pPr>
            <a:r>
              <a:rPr lang="es-CO" sz="1300" dirty="0" smtClean="0"/>
              <a:t> </a:t>
            </a:r>
            <a:endParaRPr lang="es-CO" sz="1300" dirty="0"/>
          </a:p>
        </p:txBody>
      </p:sp>
    </p:spTree>
    <p:extLst>
      <p:ext uri="{BB962C8B-B14F-4D97-AF65-F5344CB8AC3E}">
        <p14:creationId xmlns:p14="http://schemas.microsoft.com/office/powerpoint/2010/main" val="537636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PROGRAMA COMPLETO</a:t>
            </a:r>
            <a:endParaRPr lang="es-CO" dirty="0"/>
          </a:p>
        </p:txBody>
      </p:sp>
      <p:sp>
        <p:nvSpPr>
          <p:cNvPr id="3" name="Marcador de contenido 2"/>
          <p:cNvSpPr>
            <a:spLocks noGrp="1"/>
          </p:cNvSpPr>
          <p:nvPr>
            <p:ph idx="1"/>
          </p:nvPr>
        </p:nvSpPr>
        <p:spPr>
          <a:xfrm>
            <a:off x="1008421" y="1681982"/>
            <a:ext cx="8946541" cy="4195481"/>
          </a:xfrm>
        </p:spPr>
        <p:txBody>
          <a:bodyPr>
            <a:normAutofit lnSpcReduction="10000"/>
          </a:bodyPr>
          <a:lstStyle/>
          <a:p>
            <a:pPr marL="0" indent="0">
              <a:buNone/>
            </a:pPr>
            <a:r>
              <a:rPr lang="en-US" dirty="0"/>
              <a:t> </a:t>
            </a:r>
            <a:endParaRPr lang="es-CO" b="1" dirty="0"/>
          </a:p>
          <a:p>
            <a:pPr marL="0" lvl="0" indent="0">
              <a:buNone/>
            </a:pPr>
            <a:r>
              <a:rPr lang="es-CO" b="1" dirty="0" smtClean="0"/>
              <a:t>ANÁLISIS Y DISEÑO DE SISTEMAS SECUENCIALES</a:t>
            </a:r>
          </a:p>
          <a:p>
            <a:pPr lvl="0"/>
            <a:r>
              <a:rPr lang="es-CO" dirty="0" smtClean="0"/>
              <a:t>Clasificación </a:t>
            </a:r>
            <a:r>
              <a:rPr lang="es-CO" dirty="0"/>
              <a:t>de sistemas secuenciales</a:t>
            </a:r>
          </a:p>
          <a:p>
            <a:pPr lvl="0"/>
            <a:r>
              <a:rPr lang="es-CO" dirty="0" err="1"/>
              <a:t>Flip</a:t>
            </a:r>
            <a:r>
              <a:rPr lang="es-CO" dirty="0"/>
              <a:t> </a:t>
            </a:r>
            <a:r>
              <a:rPr lang="es-CO" dirty="0" err="1"/>
              <a:t>Flops</a:t>
            </a:r>
            <a:r>
              <a:rPr lang="es-CO" dirty="0"/>
              <a:t>, (SR, D,T,JK, </a:t>
            </a:r>
            <a:r>
              <a:rPr lang="es-CO" dirty="0" err="1"/>
              <a:t>Preset</a:t>
            </a:r>
            <a:r>
              <a:rPr lang="es-CO" dirty="0"/>
              <a:t>, Clear, maestro esclavo)</a:t>
            </a:r>
          </a:p>
          <a:p>
            <a:pPr lvl="0"/>
            <a:r>
              <a:rPr lang="es-CO" dirty="0"/>
              <a:t>Análisis y diseño de un sistema secuencial con máquinas de estados finitos (FSM) (Autómatas de </a:t>
            </a:r>
            <a:r>
              <a:rPr lang="es-CO" dirty="0" err="1"/>
              <a:t>Mealy</a:t>
            </a:r>
            <a:r>
              <a:rPr lang="es-CO" dirty="0"/>
              <a:t> y de Moore, Diagrama de estados, Tabla de estados, Ecuaciones de estado)</a:t>
            </a:r>
          </a:p>
          <a:p>
            <a:pPr lvl="0"/>
            <a:r>
              <a:rPr lang="es-CO" dirty="0"/>
              <a:t>Aplicación con sistemas secuenciales sincrónicos (Registros, Contadores, Registros de desplazamiento)</a:t>
            </a:r>
          </a:p>
          <a:p>
            <a:pPr lvl="0"/>
            <a:r>
              <a:rPr lang="es-CO" dirty="0"/>
              <a:t>Aplicación con sistemas secuenciales asincrónicos (Contadores, señales de temporizado) </a:t>
            </a:r>
          </a:p>
          <a:p>
            <a:endParaRPr lang="es-CO" dirty="0"/>
          </a:p>
        </p:txBody>
      </p:sp>
    </p:spTree>
    <p:extLst>
      <p:ext uri="{BB962C8B-B14F-4D97-AF65-F5344CB8AC3E}">
        <p14:creationId xmlns:p14="http://schemas.microsoft.com/office/powerpoint/2010/main" val="1615434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sz="4400" dirty="0"/>
              <a:t>Datos del Profesor</a:t>
            </a:r>
            <a:r>
              <a:rPr lang="es-CO" sz="5400" dirty="0">
                <a:latin typeface="Arial" panose="020B0604020202020204" pitchFamily="34" charset="0"/>
                <a:ea typeface="Arial" panose="020B0604020202020204" pitchFamily="34" charset="0"/>
              </a:rPr>
              <a:t/>
            </a:r>
            <a:br>
              <a:rPr lang="es-CO" sz="5400" dirty="0">
                <a:latin typeface="Arial" panose="020B0604020202020204" pitchFamily="34" charset="0"/>
                <a:ea typeface="Arial" panose="020B0604020202020204" pitchFamily="34" charset="0"/>
              </a:rPr>
            </a:br>
            <a:endParaRPr lang="es-CO" dirty="0"/>
          </a:p>
        </p:txBody>
      </p:sp>
      <p:graphicFrame>
        <p:nvGraphicFramePr>
          <p:cNvPr id="4" name="Tabla 3"/>
          <p:cNvGraphicFramePr>
            <a:graphicFrameLocks noGrp="1"/>
          </p:cNvGraphicFramePr>
          <p:nvPr>
            <p:extLst>
              <p:ext uri="{D42A27DB-BD31-4B8C-83A1-F6EECF244321}">
                <p14:modId xmlns:p14="http://schemas.microsoft.com/office/powerpoint/2010/main" val="4258454022"/>
              </p:ext>
            </p:extLst>
          </p:nvPr>
        </p:nvGraphicFramePr>
        <p:xfrm>
          <a:off x="2304415" y="2572042"/>
          <a:ext cx="7253652" cy="1828800"/>
        </p:xfrm>
        <a:graphic>
          <a:graphicData uri="http://schemas.openxmlformats.org/drawingml/2006/table">
            <a:tbl>
              <a:tblPr firstRow="1" firstCol="1" lastRow="1" lastCol="1" bandRow="1" bandCol="1">
                <a:tableStyleId>{5C22544A-7EE6-4342-B048-85BDC9FD1C3A}</a:tableStyleId>
              </a:tblPr>
              <a:tblGrid>
                <a:gridCol w="1699909"/>
                <a:gridCol w="5553743"/>
              </a:tblGrid>
              <a:tr h="173355">
                <a:tc gridSpan="2">
                  <a:txBody>
                    <a:bodyPr/>
                    <a:lstStyle/>
                    <a:p>
                      <a:pPr marL="43815" algn="ctr">
                        <a:spcBef>
                          <a:spcPts val="60"/>
                        </a:spcBef>
                        <a:spcAft>
                          <a:spcPts val="0"/>
                        </a:spcAft>
                      </a:pPr>
                      <a:r>
                        <a:rPr lang="es-CO" sz="2000" dirty="0">
                          <a:effectLst/>
                        </a:rPr>
                        <a:t>Datos del Profesor</a:t>
                      </a:r>
                      <a:endParaRPr lang="es-CO" sz="2000" dirty="0">
                        <a:effectLst/>
                        <a:latin typeface="Arial" panose="020B0604020202020204" pitchFamily="34" charset="0"/>
                        <a:ea typeface="Arial" panose="020B0604020202020204" pitchFamily="34" charset="0"/>
                      </a:endParaRPr>
                    </a:p>
                  </a:txBody>
                  <a:tcPr marL="0" marR="0" marT="0" marB="0"/>
                </a:tc>
                <a:tc hMerge="1">
                  <a:txBody>
                    <a:bodyPr/>
                    <a:lstStyle/>
                    <a:p>
                      <a:endParaRPr lang="es-CO"/>
                    </a:p>
                  </a:txBody>
                  <a:tcPr/>
                </a:tc>
              </a:tr>
              <a:tr h="172720">
                <a:tc>
                  <a:txBody>
                    <a:bodyPr/>
                    <a:lstStyle/>
                    <a:p>
                      <a:pPr marL="43815">
                        <a:spcBef>
                          <a:spcPts val="70"/>
                        </a:spcBef>
                        <a:spcAft>
                          <a:spcPts val="0"/>
                        </a:spcAft>
                      </a:pPr>
                      <a:r>
                        <a:rPr lang="es-CO" sz="2000">
                          <a:effectLst/>
                        </a:rPr>
                        <a:t>Nombre:</a:t>
                      </a:r>
                      <a:endParaRPr lang="es-CO" sz="2000">
                        <a:effectLst/>
                        <a:latin typeface="Arial" panose="020B0604020202020204" pitchFamily="34" charset="0"/>
                        <a:ea typeface="Arial" panose="020B0604020202020204" pitchFamily="34" charset="0"/>
                      </a:endParaRPr>
                    </a:p>
                  </a:txBody>
                  <a:tcPr marL="0" marR="0" marT="0" marB="0"/>
                </a:tc>
                <a:tc>
                  <a:txBody>
                    <a:bodyPr/>
                    <a:lstStyle/>
                    <a:p>
                      <a:pPr>
                        <a:spcAft>
                          <a:spcPts val="0"/>
                        </a:spcAft>
                      </a:pPr>
                      <a:r>
                        <a:rPr lang="es-CO" sz="2000">
                          <a:effectLst/>
                        </a:rPr>
                        <a:t>ERNESTO GÓMEZ VARGAS</a:t>
                      </a:r>
                      <a:endParaRPr lang="es-CO" sz="2000">
                        <a:effectLst/>
                        <a:latin typeface="Arial" panose="020B0604020202020204" pitchFamily="34" charset="0"/>
                        <a:ea typeface="Arial" panose="020B0604020202020204" pitchFamily="34" charset="0"/>
                      </a:endParaRPr>
                    </a:p>
                  </a:txBody>
                  <a:tcPr marL="0" marR="0" marT="0" marB="0"/>
                </a:tc>
              </a:tr>
              <a:tr h="171450">
                <a:tc>
                  <a:txBody>
                    <a:bodyPr/>
                    <a:lstStyle/>
                    <a:p>
                      <a:pPr marL="43815">
                        <a:spcBef>
                          <a:spcPts val="60"/>
                        </a:spcBef>
                        <a:spcAft>
                          <a:spcPts val="0"/>
                        </a:spcAft>
                      </a:pPr>
                      <a:r>
                        <a:rPr lang="es-CO" sz="2000">
                          <a:effectLst/>
                        </a:rPr>
                        <a:t>Pregrado:</a:t>
                      </a:r>
                      <a:endParaRPr lang="es-CO" sz="2000">
                        <a:effectLst/>
                        <a:latin typeface="Arial" panose="020B0604020202020204" pitchFamily="34" charset="0"/>
                        <a:ea typeface="Arial" panose="020B0604020202020204" pitchFamily="34" charset="0"/>
                      </a:endParaRPr>
                    </a:p>
                  </a:txBody>
                  <a:tcPr marL="0" marR="0" marT="0" marB="0"/>
                </a:tc>
                <a:tc>
                  <a:txBody>
                    <a:bodyPr/>
                    <a:lstStyle/>
                    <a:p>
                      <a:pPr>
                        <a:spcAft>
                          <a:spcPts val="0"/>
                        </a:spcAft>
                      </a:pPr>
                      <a:r>
                        <a:rPr lang="es-CO" sz="2000">
                          <a:effectLst/>
                        </a:rPr>
                        <a:t>Ingeniero electrónico </a:t>
                      </a:r>
                      <a:endParaRPr lang="es-CO" sz="2000">
                        <a:effectLst/>
                        <a:latin typeface="Arial" panose="020B0604020202020204" pitchFamily="34" charset="0"/>
                        <a:ea typeface="Arial" panose="020B0604020202020204" pitchFamily="34" charset="0"/>
                      </a:endParaRPr>
                    </a:p>
                  </a:txBody>
                  <a:tcPr marL="0" marR="0" marT="0" marB="0"/>
                </a:tc>
              </a:tr>
              <a:tr h="173355">
                <a:tc>
                  <a:txBody>
                    <a:bodyPr/>
                    <a:lstStyle/>
                    <a:p>
                      <a:pPr marL="43815">
                        <a:spcBef>
                          <a:spcPts val="75"/>
                        </a:spcBef>
                        <a:spcAft>
                          <a:spcPts val="0"/>
                        </a:spcAft>
                      </a:pPr>
                      <a:r>
                        <a:rPr lang="es-CO" sz="2000">
                          <a:effectLst/>
                        </a:rPr>
                        <a:t>Postgrado:</a:t>
                      </a:r>
                      <a:endParaRPr lang="es-CO" sz="2000">
                        <a:effectLst/>
                        <a:latin typeface="Arial" panose="020B0604020202020204" pitchFamily="34" charset="0"/>
                        <a:ea typeface="Arial" panose="020B0604020202020204" pitchFamily="34" charset="0"/>
                      </a:endParaRPr>
                    </a:p>
                  </a:txBody>
                  <a:tcPr marL="0" marR="0" marT="0" marB="0"/>
                </a:tc>
                <a:tc>
                  <a:txBody>
                    <a:bodyPr/>
                    <a:lstStyle/>
                    <a:p>
                      <a:pPr>
                        <a:spcAft>
                          <a:spcPts val="0"/>
                        </a:spcAft>
                      </a:pPr>
                      <a:r>
                        <a:rPr lang="es-CO" sz="2000">
                          <a:effectLst/>
                        </a:rPr>
                        <a:t>Doctor en Ingeniería  </a:t>
                      </a:r>
                      <a:endParaRPr lang="es-CO" sz="2000">
                        <a:effectLst/>
                        <a:latin typeface="Arial" panose="020B0604020202020204" pitchFamily="34" charset="0"/>
                        <a:ea typeface="Arial" panose="020B0604020202020204" pitchFamily="34" charset="0"/>
                      </a:endParaRPr>
                    </a:p>
                  </a:txBody>
                  <a:tcPr marL="0" marR="0" marT="0" marB="0"/>
                </a:tc>
              </a:tr>
              <a:tr h="171450">
                <a:tc>
                  <a:txBody>
                    <a:bodyPr/>
                    <a:lstStyle/>
                    <a:p>
                      <a:pPr marL="43815">
                        <a:spcBef>
                          <a:spcPts val="60"/>
                        </a:spcBef>
                        <a:spcAft>
                          <a:spcPts val="0"/>
                        </a:spcAft>
                      </a:pPr>
                      <a:r>
                        <a:rPr lang="es-CO" sz="2000" dirty="0">
                          <a:effectLst/>
                        </a:rPr>
                        <a:t>Correo Electrónico:</a:t>
                      </a:r>
                      <a:endParaRPr lang="es-CO" sz="2000" dirty="0">
                        <a:effectLst/>
                        <a:latin typeface="Arial" panose="020B0604020202020204" pitchFamily="34" charset="0"/>
                        <a:ea typeface="Arial" panose="020B0604020202020204" pitchFamily="34" charset="0"/>
                      </a:endParaRPr>
                    </a:p>
                  </a:txBody>
                  <a:tcPr marL="0" marR="0" marT="0" marB="0"/>
                </a:tc>
                <a:tc>
                  <a:txBody>
                    <a:bodyPr/>
                    <a:lstStyle/>
                    <a:p>
                      <a:pPr>
                        <a:spcAft>
                          <a:spcPts val="0"/>
                        </a:spcAft>
                      </a:pPr>
                      <a:r>
                        <a:rPr lang="es-CO" sz="2000" u="sng" dirty="0">
                          <a:effectLst/>
                          <a:hlinkClick r:id="rId2"/>
                        </a:rPr>
                        <a:t>egomezvargas@gmail.com</a:t>
                      </a:r>
                      <a:r>
                        <a:rPr lang="es-CO" sz="2000" dirty="0">
                          <a:effectLst/>
                        </a:rPr>
                        <a:t>, </a:t>
                      </a:r>
                      <a:r>
                        <a:rPr lang="es-CO" sz="2000" u="sng" dirty="0">
                          <a:effectLst/>
                          <a:hlinkClick r:id="rId3"/>
                        </a:rPr>
                        <a:t>egomez@udistrital.edu.co</a:t>
                      </a:r>
                      <a:endParaRPr lang="es-CO" sz="2000" dirty="0">
                        <a:effectLst/>
                        <a:latin typeface="Arial" panose="020B0604020202020204" pitchFamily="34" charset="0"/>
                        <a:ea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1907126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JUSTIFICACIÓN DEL ESPACIO ACADÉMICO</a:t>
            </a:r>
          </a:p>
        </p:txBody>
      </p:sp>
      <p:sp>
        <p:nvSpPr>
          <p:cNvPr id="3" name="Marcador de contenido 2"/>
          <p:cNvSpPr>
            <a:spLocks noGrp="1"/>
          </p:cNvSpPr>
          <p:nvPr>
            <p:ph idx="1"/>
          </p:nvPr>
        </p:nvSpPr>
        <p:spPr/>
        <p:txBody>
          <a:bodyPr>
            <a:normAutofit fontScale="62500" lnSpcReduction="20000"/>
          </a:bodyPr>
          <a:lstStyle/>
          <a:p>
            <a:pPr algn="just"/>
            <a:r>
              <a:rPr lang="es-CO" dirty="0"/>
              <a:t>El proyecto curricular de Ingeniería Eléctrica de la Universidad Distrital Francisco José de Caldas tiene como misión formar profesionales con amplios conocimientos en ciencias básicas, ciencias humanas, Energías Alternativas, Generación y Automatización de Procesos, Sistemas de Potencia y Comercialización de energía. El programa de Ingeniería Eléctrica pretende incorporar todos los elementos para la formación de ciudadanos integrales, idóneos, éticos y participativos, así como profesionales críticos y analíticos capaces de resolver problemas que redunden en un mayor bienestar y calidad de vida. De igual forma extender su cobertura a los sectores más necesitados para que crezcan en la escala de valores como medida de equidad y justicia social. La asignatura electrónica digital, debe contribuir en cada uno de los aspectos nombrados anteriormente ya sea con el fundamento teórico y práctico de la misma o con las competencias ciudadanas que hacen parte de esta</a:t>
            </a:r>
            <a:r>
              <a:rPr lang="es-CO" dirty="0" smtClean="0"/>
              <a:t>.</a:t>
            </a:r>
            <a:endParaRPr lang="es-CO" dirty="0"/>
          </a:p>
          <a:p>
            <a:pPr algn="just"/>
            <a:r>
              <a:rPr lang="es-CO" dirty="0"/>
              <a:t>En cuanto a la visión: “El proyecto curricular de Ingeniería Eléctrica de la Universidad Distrital Francisco José de Caldas se distingue por formar profesionales líderes en el ámbito local, nacional e internacional capaces de impulsar la investigación y hacer competitiva la industria y el comercio del país”, La asignatura electrónica digital, debe contribuir en cada uno de los aspectos nombrados anteriormente ya sea con el fundamento teórico y práctico de la misma o con las competencias ciudadanas que hacen parte de esta.</a:t>
            </a:r>
            <a:endParaRPr lang="es-CO" i="1" dirty="0"/>
          </a:p>
          <a:p>
            <a:pPr marL="0" indent="0" algn="just">
              <a:buNone/>
            </a:pPr>
            <a:endParaRPr lang="es-CO" i="1" dirty="0"/>
          </a:p>
          <a:p>
            <a:pPr algn="just"/>
            <a:r>
              <a:rPr lang="es-CO" dirty="0"/>
              <a:t>El desarrollo tecnológico de los últimos años se debe en gran medida al avance en la concepción de técnicas modernas en el diseño e implementación de circuitos electrónicos, entre los cuales se destacan los sistemas digitales como materia prima de la mayoría de dispositivos o componentes electrónicos usados a nivel domiciliario, empresarial o académico</a:t>
            </a:r>
            <a:r>
              <a:rPr lang="es-CO" dirty="0" smtClean="0"/>
              <a:t>.</a:t>
            </a:r>
            <a:endParaRPr lang="es-CO" i="1" dirty="0"/>
          </a:p>
          <a:p>
            <a:pPr algn="just"/>
            <a:endParaRPr lang="es-CO" dirty="0"/>
          </a:p>
        </p:txBody>
      </p:sp>
    </p:spTree>
    <p:extLst>
      <p:ext uri="{BB962C8B-B14F-4D97-AF65-F5344CB8AC3E}">
        <p14:creationId xmlns:p14="http://schemas.microsoft.com/office/powerpoint/2010/main" val="119647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JUSTIFICACIÓN DEL ESPACIO ACADÉMICO</a:t>
            </a:r>
          </a:p>
        </p:txBody>
      </p:sp>
      <p:sp>
        <p:nvSpPr>
          <p:cNvPr id="3" name="Marcador de contenido 2"/>
          <p:cNvSpPr>
            <a:spLocks noGrp="1"/>
          </p:cNvSpPr>
          <p:nvPr>
            <p:ph idx="1"/>
          </p:nvPr>
        </p:nvSpPr>
        <p:spPr/>
        <p:txBody>
          <a:bodyPr>
            <a:normAutofit fontScale="70000" lnSpcReduction="20000"/>
          </a:bodyPr>
          <a:lstStyle/>
          <a:p>
            <a:pPr algn="just"/>
            <a:r>
              <a:rPr lang="es-CO" dirty="0"/>
              <a:t>Este curso proporciona una fundamentación básica sobre el análisis de circuitos digitales básicos como son los de tipo </a:t>
            </a:r>
            <a:r>
              <a:rPr lang="es-CO" dirty="0" err="1"/>
              <a:t>combinacional</a:t>
            </a:r>
            <a:r>
              <a:rPr lang="es-CO" dirty="0"/>
              <a:t> y secuencial, los cuales son necesarios para la interpretación, análisis y desarrollo de circuitos digitales de mayor complejidad como procesadores, controladores y/o circuitos integrados de aplicación específica (ASIC).</a:t>
            </a:r>
            <a:endParaRPr lang="es-CO" i="1" dirty="0"/>
          </a:p>
          <a:p>
            <a:pPr marL="0" indent="0" algn="just">
              <a:buNone/>
            </a:pPr>
            <a:endParaRPr lang="es-CO" dirty="0" smtClean="0"/>
          </a:p>
          <a:p>
            <a:pPr algn="just"/>
            <a:r>
              <a:rPr lang="es-CO" dirty="0" smtClean="0"/>
              <a:t>Adicionalmente</a:t>
            </a:r>
            <a:r>
              <a:rPr lang="es-CO" dirty="0"/>
              <a:t>, se introducen técnicas de síntesis de circuitos digitales junto con procedimientos de diseños vistos desde diferentes niveles de abstracción, lo cual proporciona una visión completa para abordar problemas de desarrollo hardware usando diversas opciones </a:t>
            </a:r>
            <a:r>
              <a:rPr lang="es-CO" dirty="0" err="1"/>
              <a:t>tecnólogicas</a:t>
            </a:r>
            <a:r>
              <a:rPr lang="es-CO" dirty="0"/>
              <a:t>. </a:t>
            </a:r>
            <a:endParaRPr lang="es-CO" i="1" dirty="0"/>
          </a:p>
          <a:p>
            <a:pPr marL="0" indent="0" algn="just">
              <a:buNone/>
            </a:pPr>
            <a:endParaRPr lang="es-CO" i="1" dirty="0"/>
          </a:p>
          <a:p>
            <a:pPr algn="just"/>
            <a:r>
              <a:rPr lang="es-CO" dirty="0"/>
              <a:t>Esta asignatura es una introducción a los circuitos electrónicos digitales. Se incluye el estudio de los sistemas de numeración y de codificación de información utilizados en los sistemas electrónicos digitales y las herramientas matemáticas para el tratamiento de información digital. Seguidamente se aborda una breve introducción a las diferentes tecnologías de circuitos integrados digitales y sus características eléctricas. Se presentan los circuitos básicos digitales (compuertas lógicas y </a:t>
            </a:r>
            <a:r>
              <a:rPr lang="es-CO" dirty="0" err="1"/>
              <a:t>biestables</a:t>
            </a:r>
            <a:r>
              <a:rPr lang="es-CO" dirty="0"/>
              <a:t>) y los subsistemas digitales más comunes. Se cubre el análisis y síntesis de circuitos </a:t>
            </a:r>
            <a:r>
              <a:rPr lang="es-CO" dirty="0" err="1"/>
              <a:t>combinacionales</a:t>
            </a:r>
            <a:r>
              <a:rPr lang="es-CO" dirty="0"/>
              <a:t> y secuenciales síncronos.</a:t>
            </a:r>
            <a:endParaRPr lang="es-CO" i="1" dirty="0"/>
          </a:p>
          <a:p>
            <a:pPr algn="just"/>
            <a:endParaRPr lang="es-CO" dirty="0"/>
          </a:p>
        </p:txBody>
      </p:sp>
    </p:spTree>
    <p:extLst>
      <p:ext uri="{BB962C8B-B14F-4D97-AF65-F5344CB8AC3E}">
        <p14:creationId xmlns:p14="http://schemas.microsoft.com/office/powerpoint/2010/main" val="3625302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OBJETIVO GENERAL</a:t>
            </a:r>
            <a:endParaRPr lang="es-CO" dirty="0"/>
          </a:p>
        </p:txBody>
      </p:sp>
      <p:sp>
        <p:nvSpPr>
          <p:cNvPr id="3" name="Marcador de contenido 2"/>
          <p:cNvSpPr>
            <a:spLocks noGrp="1"/>
          </p:cNvSpPr>
          <p:nvPr>
            <p:ph idx="1"/>
          </p:nvPr>
        </p:nvSpPr>
        <p:spPr>
          <a:xfrm>
            <a:off x="1017048" y="1768246"/>
            <a:ext cx="8946541" cy="4195481"/>
          </a:xfrm>
        </p:spPr>
        <p:txBody>
          <a:bodyPr/>
          <a:lstStyle/>
          <a:p>
            <a:pPr algn="just"/>
            <a:r>
              <a:rPr lang="es-CO" dirty="0"/>
              <a:t>Desarrollar en el estudiante habilidades y destrezas en el análisis, diseño e implementación </a:t>
            </a:r>
            <a:r>
              <a:rPr lang="es-CO" dirty="0" smtClean="0"/>
              <a:t>tanto  de </a:t>
            </a:r>
            <a:r>
              <a:rPr lang="es-CO" dirty="0"/>
              <a:t>circuitos </a:t>
            </a:r>
            <a:r>
              <a:rPr lang="es-CO" dirty="0" err="1"/>
              <a:t>combinacionales</a:t>
            </a:r>
            <a:r>
              <a:rPr lang="es-CO" dirty="0"/>
              <a:t> como secuenciales, aplicables en diferentes campos de la ingeniería</a:t>
            </a:r>
          </a:p>
        </p:txBody>
      </p:sp>
    </p:spTree>
    <p:extLst>
      <p:ext uri="{BB962C8B-B14F-4D97-AF65-F5344CB8AC3E}">
        <p14:creationId xmlns:p14="http://schemas.microsoft.com/office/powerpoint/2010/main" val="2409826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OBJETIVOS ESPECÍFICOS</a:t>
            </a:r>
            <a:endParaRPr lang="es-CO" dirty="0"/>
          </a:p>
        </p:txBody>
      </p:sp>
      <p:sp>
        <p:nvSpPr>
          <p:cNvPr id="3" name="Marcador de contenido 2"/>
          <p:cNvSpPr>
            <a:spLocks noGrp="1"/>
          </p:cNvSpPr>
          <p:nvPr>
            <p:ph idx="1"/>
          </p:nvPr>
        </p:nvSpPr>
        <p:spPr/>
        <p:txBody>
          <a:bodyPr/>
          <a:lstStyle/>
          <a:p>
            <a:pPr lvl="0" algn="just"/>
            <a:r>
              <a:rPr lang="es-CO" dirty="0"/>
              <a:t>Proporcionar al estudiante los conceptos básicos de algebra booleana para el análisis y síntesis de circuitos </a:t>
            </a:r>
            <a:r>
              <a:rPr lang="es-CO" dirty="0" err="1"/>
              <a:t>combinacionales</a:t>
            </a:r>
            <a:r>
              <a:rPr lang="es-CO" dirty="0"/>
              <a:t>.</a:t>
            </a:r>
          </a:p>
          <a:p>
            <a:pPr lvl="0" algn="just"/>
            <a:r>
              <a:rPr lang="es-CO" dirty="0"/>
              <a:t>Familiarizar al estudiante con el concepto de memoria y su forma de concepción a nivel hardware para el desarrollo de circuitos secuenciales.</a:t>
            </a:r>
          </a:p>
          <a:p>
            <a:pPr algn="just"/>
            <a:r>
              <a:rPr lang="es-CO" dirty="0"/>
              <a:t>Dar al estudiante el conocimiento sobre la forma de implementación en hardware de máquinas de estado finito.</a:t>
            </a:r>
          </a:p>
        </p:txBody>
      </p:sp>
    </p:spTree>
    <p:extLst>
      <p:ext uri="{BB962C8B-B14F-4D97-AF65-F5344CB8AC3E}">
        <p14:creationId xmlns:p14="http://schemas.microsoft.com/office/powerpoint/2010/main" val="2431072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COMPETENCIAS DE FORMACIÓN</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80346035"/>
              </p:ext>
            </p:extLst>
          </p:nvPr>
        </p:nvGraphicFramePr>
        <p:xfrm>
          <a:off x="1207697" y="1758587"/>
          <a:ext cx="9514936" cy="4140200"/>
        </p:xfrm>
        <a:graphic>
          <a:graphicData uri="http://schemas.openxmlformats.org/drawingml/2006/table">
            <a:tbl>
              <a:tblPr firstRow="1" firstCol="1" lastRow="1" lastCol="1" bandRow="1" bandCol="1">
                <a:tableStyleId>{5C22544A-7EE6-4342-B048-85BDC9FD1C3A}</a:tableStyleId>
              </a:tblPr>
              <a:tblGrid>
                <a:gridCol w="9514936"/>
              </a:tblGrid>
              <a:tr h="236985">
                <a:tc>
                  <a:txBody>
                    <a:bodyPr/>
                    <a:lstStyle/>
                    <a:p>
                      <a:pPr marL="43815" algn="ctr">
                        <a:spcBef>
                          <a:spcPts val="60"/>
                        </a:spcBef>
                        <a:spcAft>
                          <a:spcPts val="0"/>
                        </a:spcAft>
                      </a:pPr>
                      <a:r>
                        <a:rPr lang="es-CO" sz="1800" dirty="0">
                          <a:effectLst/>
                        </a:rPr>
                        <a:t>Competencias de Contexto</a:t>
                      </a:r>
                      <a:endParaRPr lang="es-CO" sz="1800" dirty="0">
                        <a:effectLst/>
                        <a:latin typeface="Arial" panose="020B0604020202020204" pitchFamily="34" charset="0"/>
                        <a:ea typeface="Arial" panose="020B0604020202020204" pitchFamily="34" charset="0"/>
                      </a:endParaRPr>
                    </a:p>
                  </a:txBody>
                  <a:tcPr marL="0" marR="0" marT="0" marB="0"/>
                </a:tc>
              </a:tr>
              <a:tr h="2973243">
                <a:tc>
                  <a:txBody>
                    <a:bodyPr/>
                    <a:lstStyle/>
                    <a:p>
                      <a:pPr marL="342900" marR="37465" lvl="0" indent="-342900">
                        <a:spcAft>
                          <a:spcPts val="0"/>
                        </a:spcAft>
                        <a:buSzPts val="1000"/>
                        <a:buFont typeface="Symbol" panose="05050102010706020507" pitchFamily="18" charset="2"/>
                        <a:buChar char=""/>
                        <a:tabLst>
                          <a:tab pos="272415" algn="l"/>
                          <a:tab pos="273050" algn="l"/>
                        </a:tabLst>
                      </a:pPr>
                      <a:r>
                        <a:rPr lang="es-CO" sz="1800" dirty="0">
                          <a:effectLst/>
                        </a:rPr>
                        <a:t>El estudiante estará en condiciones de leer, analizar, discutir y desarrollar artículos científicos en lengua materna y en</a:t>
                      </a:r>
                      <a:r>
                        <a:rPr lang="es-CO" sz="1800" spc="-25" dirty="0">
                          <a:effectLst/>
                        </a:rPr>
                        <a:t> </a:t>
                      </a:r>
                      <a:r>
                        <a:rPr lang="es-CO" sz="1800" dirty="0">
                          <a:effectLst/>
                        </a:rPr>
                        <a:t>inglés.</a:t>
                      </a:r>
                    </a:p>
                    <a:p>
                      <a:pPr marL="342900" marR="37465" lvl="0" indent="-342900">
                        <a:spcBef>
                          <a:spcPts val="55"/>
                        </a:spcBef>
                        <a:spcAft>
                          <a:spcPts val="0"/>
                        </a:spcAft>
                        <a:buSzPts val="1000"/>
                        <a:buFont typeface="Symbol" panose="05050102010706020507" pitchFamily="18" charset="2"/>
                        <a:buChar char=""/>
                        <a:tabLst>
                          <a:tab pos="272415" algn="l"/>
                          <a:tab pos="273050" algn="l"/>
                        </a:tabLst>
                      </a:pPr>
                      <a:r>
                        <a:rPr lang="es-CO" sz="1800" dirty="0">
                          <a:effectLst/>
                        </a:rPr>
                        <a:t>El estudiante estará en la capacidad de aplicar modelos matemáticos como fundamento de desarrollos y aplicaciones de</a:t>
                      </a:r>
                      <a:r>
                        <a:rPr lang="es-CO" sz="1800" spc="-10" dirty="0">
                          <a:effectLst/>
                        </a:rPr>
                        <a:t> </a:t>
                      </a:r>
                      <a:r>
                        <a:rPr lang="es-CO" sz="1800" dirty="0">
                          <a:effectLst/>
                        </a:rPr>
                        <a:t>ingeniería</a:t>
                      </a:r>
                    </a:p>
                    <a:p>
                      <a:pPr marL="342900" marR="38735" lvl="0" indent="-342900">
                        <a:spcBef>
                          <a:spcPts val="25"/>
                        </a:spcBef>
                        <a:spcAft>
                          <a:spcPts val="0"/>
                        </a:spcAft>
                        <a:buSzPts val="1000"/>
                        <a:buFont typeface="Symbol" panose="05050102010706020507" pitchFamily="18" charset="2"/>
                        <a:buChar char=""/>
                        <a:tabLst>
                          <a:tab pos="272415" algn="l"/>
                          <a:tab pos="273050" algn="l"/>
                        </a:tabLst>
                      </a:pPr>
                      <a:r>
                        <a:rPr lang="es-CO" sz="1800" dirty="0">
                          <a:effectLst/>
                        </a:rPr>
                        <a:t>El estudiante estará en condiciones de utilizar herramientas tecnológicas para la gestión de la información.</a:t>
                      </a:r>
                    </a:p>
                    <a:p>
                      <a:pPr marL="342900" marR="37465" lvl="0" indent="-342900">
                        <a:spcBef>
                          <a:spcPts val="5"/>
                        </a:spcBef>
                        <a:spcAft>
                          <a:spcPts val="0"/>
                        </a:spcAft>
                        <a:buSzPts val="1000"/>
                        <a:buFont typeface="Symbol" panose="05050102010706020507" pitchFamily="18" charset="2"/>
                        <a:buChar char=""/>
                        <a:tabLst>
                          <a:tab pos="272415" algn="l"/>
                          <a:tab pos="273050" algn="l"/>
                        </a:tabLst>
                      </a:pPr>
                      <a:r>
                        <a:rPr lang="es-CO" sz="1800" dirty="0">
                          <a:effectLst/>
                        </a:rPr>
                        <a:t>El estudiante estará en condiciones de vincularse con redes de investigación y desarrollo científico.</a:t>
                      </a:r>
                    </a:p>
                    <a:p>
                      <a:pPr marL="342900" lvl="0" indent="-342900">
                        <a:spcBef>
                          <a:spcPts val="5"/>
                        </a:spcBef>
                        <a:spcAft>
                          <a:spcPts val="0"/>
                        </a:spcAft>
                        <a:buSzPts val="1000"/>
                        <a:buFont typeface="Symbol" panose="05050102010706020507" pitchFamily="18" charset="2"/>
                        <a:buChar char=""/>
                        <a:tabLst>
                          <a:tab pos="272415" algn="l"/>
                          <a:tab pos="273050" algn="l"/>
                        </a:tabLst>
                      </a:pPr>
                      <a:r>
                        <a:rPr lang="es-CO" sz="1800" dirty="0">
                          <a:effectLst/>
                        </a:rPr>
                        <a:t>El estudiante en su diario vivir podrá ser identificado como un ciudadano con sentido</a:t>
                      </a:r>
                      <a:r>
                        <a:rPr lang="es-CO" sz="1800" spc="-135" dirty="0">
                          <a:effectLst/>
                        </a:rPr>
                        <a:t> </a:t>
                      </a:r>
                      <a:r>
                        <a:rPr lang="es-CO" sz="1800" dirty="0">
                          <a:effectLst/>
                        </a:rPr>
                        <a:t>social</a:t>
                      </a:r>
                    </a:p>
                    <a:p>
                      <a:pPr marL="342900" marR="33020" lvl="0" indent="-342900">
                        <a:spcBef>
                          <a:spcPts val="15"/>
                        </a:spcBef>
                        <a:spcAft>
                          <a:spcPts val="0"/>
                        </a:spcAft>
                        <a:buSzPts val="1000"/>
                        <a:buFont typeface="Symbol" panose="05050102010706020507" pitchFamily="18" charset="2"/>
                        <a:buChar char=""/>
                        <a:tabLst>
                          <a:tab pos="272415" algn="l"/>
                          <a:tab pos="273050" algn="l"/>
                        </a:tabLst>
                      </a:pPr>
                      <a:r>
                        <a:rPr lang="es-CO" sz="1800" dirty="0">
                          <a:effectLst/>
                        </a:rPr>
                        <a:t>El estudiante podrá transformar su entorno a partir de los conocimientos en el campo de la Ingeniería</a:t>
                      </a:r>
                      <a:r>
                        <a:rPr lang="es-CO" sz="1800" spc="-10" dirty="0">
                          <a:effectLst/>
                        </a:rPr>
                        <a:t> </a:t>
                      </a:r>
                      <a:r>
                        <a:rPr lang="es-CO" sz="1800" dirty="0">
                          <a:effectLst/>
                        </a:rPr>
                        <a:t>Eléctrica</a:t>
                      </a:r>
                    </a:p>
                    <a:p>
                      <a:pPr marL="342900" marR="36830" lvl="0" indent="-342900">
                        <a:spcBef>
                          <a:spcPts val="90"/>
                        </a:spcBef>
                        <a:spcAft>
                          <a:spcPts val="0"/>
                        </a:spcAft>
                        <a:buSzPts val="1000"/>
                        <a:buFont typeface="Symbol" panose="05050102010706020507" pitchFamily="18" charset="2"/>
                        <a:buChar char=""/>
                        <a:tabLst>
                          <a:tab pos="272415" algn="l"/>
                          <a:tab pos="273050" algn="l"/>
                        </a:tabLst>
                      </a:pPr>
                      <a:r>
                        <a:rPr lang="es-CO" sz="1800" dirty="0">
                          <a:effectLst/>
                        </a:rPr>
                        <a:t>El estudiante se formara como líder, capaz de impulsar la investigación y hacer competitiva la industria y el comercio del</a:t>
                      </a:r>
                      <a:r>
                        <a:rPr lang="es-CO" sz="1800" spc="-15" dirty="0">
                          <a:effectLst/>
                        </a:rPr>
                        <a:t> </a:t>
                      </a:r>
                      <a:r>
                        <a:rPr lang="es-CO" sz="1800" dirty="0">
                          <a:effectLst/>
                        </a:rPr>
                        <a:t>país</a:t>
                      </a:r>
                      <a:endParaRPr lang="es-CO" sz="1800" dirty="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r>
            </a:tbl>
          </a:graphicData>
        </a:graphic>
      </p:graphicFrame>
    </p:spTree>
    <p:extLst>
      <p:ext uri="{BB962C8B-B14F-4D97-AF65-F5344CB8AC3E}">
        <p14:creationId xmlns:p14="http://schemas.microsoft.com/office/powerpoint/2010/main" val="2395765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COMPETENCIAS DE FORMACIÓN</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96680019"/>
              </p:ext>
            </p:extLst>
          </p:nvPr>
        </p:nvGraphicFramePr>
        <p:xfrm>
          <a:off x="1581492" y="1853248"/>
          <a:ext cx="8253682" cy="3591560"/>
        </p:xfrm>
        <a:graphic>
          <a:graphicData uri="http://schemas.openxmlformats.org/drawingml/2006/table">
            <a:tbl>
              <a:tblPr firstRow="1" firstCol="1" lastRow="1" lastCol="1" bandRow="1" bandCol="1">
                <a:tableStyleId>{5C22544A-7EE6-4342-B048-85BDC9FD1C3A}</a:tableStyleId>
              </a:tblPr>
              <a:tblGrid>
                <a:gridCol w="8253682"/>
              </a:tblGrid>
              <a:tr h="172085">
                <a:tc>
                  <a:txBody>
                    <a:bodyPr/>
                    <a:lstStyle/>
                    <a:p>
                      <a:pPr marL="43815" algn="ctr">
                        <a:spcBef>
                          <a:spcPts val="50"/>
                        </a:spcBef>
                        <a:spcAft>
                          <a:spcPts val="0"/>
                        </a:spcAft>
                      </a:pPr>
                      <a:r>
                        <a:rPr lang="es-CO" sz="1800" dirty="0">
                          <a:effectLst/>
                        </a:rPr>
                        <a:t>Competencias Básicas:</a:t>
                      </a:r>
                      <a:endParaRPr lang="es-CO" sz="1800" dirty="0">
                        <a:effectLst/>
                        <a:latin typeface="Arial" panose="020B0604020202020204" pitchFamily="34" charset="0"/>
                        <a:ea typeface="Arial" panose="020B0604020202020204" pitchFamily="34" charset="0"/>
                      </a:endParaRPr>
                    </a:p>
                  </a:txBody>
                  <a:tcPr marL="0" marR="0" marT="0" marB="0"/>
                </a:tc>
              </a:tr>
              <a:tr h="600710">
                <a:tc>
                  <a:txBody>
                    <a:bodyPr/>
                    <a:lstStyle/>
                    <a:p>
                      <a:pPr marL="342900" marR="34290" lvl="0" indent="-342900">
                        <a:spcAft>
                          <a:spcPts val="0"/>
                        </a:spcAft>
                        <a:buSzPts val="1000"/>
                        <a:buFont typeface="Symbol" panose="05050102010706020507" pitchFamily="18" charset="2"/>
                        <a:buChar char=""/>
                        <a:tabLst>
                          <a:tab pos="272415" algn="l"/>
                          <a:tab pos="273050" algn="l"/>
                        </a:tabLst>
                      </a:pPr>
                      <a:r>
                        <a:rPr lang="es-CO" sz="1800" dirty="0">
                          <a:effectLst/>
                        </a:rPr>
                        <a:t>Comprender el funcionamiento de los dispositivos electrónicos digitales </a:t>
                      </a:r>
                    </a:p>
                    <a:p>
                      <a:pPr marL="342900" marR="34290" lvl="0" indent="-342900">
                        <a:spcAft>
                          <a:spcPts val="0"/>
                        </a:spcAft>
                        <a:buSzPts val="1000"/>
                        <a:buFont typeface="Symbol" panose="05050102010706020507" pitchFamily="18" charset="2"/>
                        <a:buChar char=""/>
                        <a:tabLst>
                          <a:tab pos="272415" algn="l"/>
                          <a:tab pos="273050" algn="l"/>
                        </a:tabLst>
                      </a:pPr>
                      <a:r>
                        <a:rPr lang="es-CO" sz="1800" dirty="0">
                          <a:effectLst/>
                        </a:rPr>
                        <a:t>Utilizar herramientas informáticas de búsqueda de recursos bibliográficos o de información relacionados con la electrónica.</a:t>
                      </a:r>
                      <a:endParaRPr lang="es-CO" sz="1800" dirty="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r>
              <a:tr h="173355">
                <a:tc>
                  <a:txBody>
                    <a:bodyPr/>
                    <a:lstStyle/>
                    <a:p>
                      <a:pPr marL="43815" algn="ctr">
                        <a:spcBef>
                          <a:spcPts val="60"/>
                        </a:spcBef>
                        <a:spcAft>
                          <a:spcPts val="0"/>
                        </a:spcAft>
                      </a:pPr>
                      <a:r>
                        <a:rPr lang="es-CO" sz="1800" dirty="0">
                          <a:effectLst/>
                        </a:rPr>
                        <a:t>Competencias</a:t>
                      </a:r>
                      <a:r>
                        <a:rPr lang="es-CO" sz="1800" spc="275" dirty="0">
                          <a:effectLst/>
                        </a:rPr>
                        <a:t> </a:t>
                      </a:r>
                      <a:r>
                        <a:rPr lang="es-CO" sz="1800" dirty="0">
                          <a:effectLst/>
                        </a:rPr>
                        <a:t>Laborales:</a:t>
                      </a:r>
                      <a:endParaRPr lang="es-CO" sz="1800" dirty="0">
                        <a:effectLst/>
                        <a:latin typeface="Arial" panose="020B0604020202020204" pitchFamily="34" charset="0"/>
                        <a:ea typeface="Arial" panose="020B0604020202020204" pitchFamily="34" charset="0"/>
                      </a:endParaRPr>
                    </a:p>
                  </a:txBody>
                  <a:tcPr marL="0" marR="0" marT="0" marB="0"/>
                </a:tc>
              </a:tr>
              <a:tr h="746125">
                <a:tc>
                  <a:txBody>
                    <a:bodyPr/>
                    <a:lstStyle/>
                    <a:p>
                      <a:pPr marL="342900" marR="51435" lvl="0" indent="-342900">
                        <a:spcAft>
                          <a:spcPts val="0"/>
                        </a:spcAft>
                        <a:buSzPts val="1000"/>
                        <a:buFont typeface="Symbol" panose="05050102010706020507" pitchFamily="18" charset="2"/>
                        <a:buChar char=""/>
                        <a:tabLst>
                          <a:tab pos="272415" algn="l"/>
                          <a:tab pos="273050" algn="l"/>
                        </a:tabLst>
                      </a:pPr>
                      <a:r>
                        <a:rPr lang="es-CO" sz="1800" dirty="0">
                          <a:effectLst/>
                        </a:rPr>
                        <a:t>Adquirir los fundamentos básicos en los que se basa el diseño industrial y saber utilizar herramientas informáticas relacionadas con las técnicas de representación, la normalización</a:t>
                      </a:r>
                      <a:r>
                        <a:rPr lang="es-CO" sz="1800" spc="-150" dirty="0">
                          <a:effectLst/>
                        </a:rPr>
                        <a:t> </a:t>
                      </a:r>
                      <a:r>
                        <a:rPr lang="es-CO" sz="1800" dirty="0">
                          <a:effectLst/>
                        </a:rPr>
                        <a:t>y el diseño</a:t>
                      </a:r>
                      <a:r>
                        <a:rPr lang="es-CO" sz="1800" spc="-20" dirty="0">
                          <a:effectLst/>
                        </a:rPr>
                        <a:t> </a:t>
                      </a:r>
                      <a:r>
                        <a:rPr lang="es-CO" sz="1800" dirty="0">
                          <a:effectLst/>
                        </a:rPr>
                        <a:t>asistido.</a:t>
                      </a:r>
                    </a:p>
                    <a:p>
                      <a:pPr marL="342900" marR="131445" lvl="0" indent="-342900">
                        <a:spcBef>
                          <a:spcPts val="115"/>
                        </a:spcBef>
                        <a:spcAft>
                          <a:spcPts val="0"/>
                        </a:spcAft>
                        <a:buSzPts val="1000"/>
                        <a:buFont typeface="Symbol" panose="05050102010706020507" pitchFamily="18" charset="2"/>
                        <a:buChar char=""/>
                        <a:tabLst>
                          <a:tab pos="272415" algn="l"/>
                          <a:tab pos="273050" algn="l"/>
                        </a:tabLst>
                      </a:pPr>
                      <a:r>
                        <a:rPr lang="es-CO" sz="1800" dirty="0">
                          <a:effectLst/>
                        </a:rPr>
                        <a:t>Aprender de manera autónoma nuevos conocimientos y técnicas adecuados para la concepción, el desarrollo o la explotación de componentes, circuitos y sistemas</a:t>
                      </a:r>
                      <a:r>
                        <a:rPr lang="es-CO" sz="1800" spc="-190" dirty="0">
                          <a:effectLst/>
                        </a:rPr>
                        <a:t> </a:t>
                      </a:r>
                      <a:r>
                        <a:rPr lang="es-CO" sz="1800" dirty="0">
                          <a:effectLst/>
                        </a:rPr>
                        <a:t>electrónicos.</a:t>
                      </a:r>
                    </a:p>
                    <a:p>
                      <a:pPr marR="131445">
                        <a:spcBef>
                          <a:spcPts val="115"/>
                        </a:spcBef>
                        <a:spcAft>
                          <a:spcPts val="0"/>
                        </a:spcAft>
                        <a:tabLst>
                          <a:tab pos="272415" algn="l"/>
                          <a:tab pos="273050" algn="l"/>
                        </a:tabLst>
                      </a:pPr>
                      <a:r>
                        <a:rPr lang="es-CO" sz="1800" dirty="0">
                          <a:effectLst/>
                        </a:rPr>
                        <a:t> </a:t>
                      </a:r>
                      <a:endParaRPr lang="es-CO" sz="1800" dirty="0">
                        <a:effectLst/>
                        <a:latin typeface="Arial" panose="020B0604020202020204" pitchFamily="34" charset="0"/>
                        <a:ea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3446554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PROGRAMA SINTÉTICO:</a:t>
            </a:r>
            <a:endParaRPr lang="es-CO" dirty="0"/>
          </a:p>
        </p:txBody>
      </p:sp>
      <p:sp>
        <p:nvSpPr>
          <p:cNvPr id="3" name="Marcador de contenido 2"/>
          <p:cNvSpPr>
            <a:spLocks noGrp="1"/>
          </p:cNvSpPr>
          <p:nvPr>
            <p:ph idx="1"/>
          </p:nvPr>
        </p:nvSpPr>
        <p:spPr/>
        <p:txBody>
          <a:bodyPr/>
          <a:lstStyle/>
          <a:p>
            <a:pPr lvl="0"/>
            <a:r>
              <a:rPr lang="es-CO" dirty="0"/>
              <a:t>Introducción al diseño de sistemas digitales</a:t>
            </a:r>
          </a:p>
          <a:p>
            <a:pPr lvl="0"/>
            <a:r>
              <a:rPr lang="es-CO" dirty="0"/>
              <a:t>Sistemas de numeración y códigos</a:t>
            </a:r>
          </a:p>
          <a:p>
            <a:pPr lvl="0"/>
            <a:r>
              <a:rPr lang="es-CO" dirty="0"/>
              <a:t>Funciones lógicas y algebra Boole</a:t>
            </a:r>
          </a:p>
          <a:p>
            <a:pPr lvl="0"/>
            <a:r>
              <a:rPr lang="es-CO" dirty="0"/>
              <a:t>Tecnologías de realización de circuitos integrados</a:t>
            </a:r>
          </a:p>
          <a:p>
            <a:pPr lvl="0"/>
            <a:r>
              <a:rPr lang="es-CO" dirty="0"/>
              <a:t>Análisis y diseño de circuitos </a:t>
            </a:r>
            <a:r>
              <a:rPr lang="es-CO" dirty="0" err="1"/>
              <a:t>combinacionales</a:t>
            </a:r>
            <a:r>
              <a:rPr lang="es-CO" dirty="0"/>
              <a:t>.</a:t>
            </a:r>
          </a:p>
          <a:p>
            <a:pPr lvl="0"/>
            <a:r>
              <a:rPr lang="es-CO" dirty="0"/>
              <a:t>Dispositivos a nivel de procesador.</a:t>
            </a:r>
          </a:p>
          <a:p>
            <a:r>
              <a:rPr lang="es-CO" dirty="0"/>
              <a:t>Análisis y diseño de sistemas secuenciales sincrónicos y asincrónicos</a:t>
            </a:r>
          </a:p>
        </p:txBody>
      </p:sp>
    </p:spTree>
    <p:extLst>
      <p:ext uri="{BB962C8B-B14F-4D97-AF65-F5344CB8AC3E}">
        <p14:creationId xmlns:p14="http://schemas.microsoft.com/office/powerpoint/2010/main" val="71436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ESTRATEGIAS</a:t>
            </a:r>
            <a:endParaRPr lang="es-CO" dirty="0"/>
          </a:p>
        </p:txBody>
      </p:sp>
      <p:pic>
        <p:nvPicPr>
          <p:cNvPr id="4" name="Imagen 3"/>
          <p:cNvPicPr>
            <a:picLocks noChangeAspect="1"/>
          </p:cNvPicPr>
          <p:nvPr/>
        </p:nvPicPr>
        <p:blipFill>
          <a:blip r:embed="rId2"/>
          <a:stretch>
            <a:fillRect/>
          </a:stretch>
        </p:blipFill>
        <p:spPr>
          <a:xfrm>
            <a:off x="495929" y="2192547"/>
            <a:ext cx="11096625" cy="2438400"/>
          </a:xfrm>
          <a:prstGeom prst="rect">
            <a:avLst/>
          </a:prstGeom>
        </p:spPr>
      </p:pic>
    </p:spTree>
    <p:extLst>
      <p:ext uri="{BB962C8B-B14F-4D97-AF65-F5344CB8AC3E}">
        <p14:creationId xmlns:p14="http://schemas.microsoft.com/office/powerpoint/2010/main" val="1523470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94</TotalTime>
  <Words>1418</Words>
  <Application>Microsoft Office PowerPoint</Application>
  <PresentationFormat>Panorámica</PresentationFormat>
  <Paragraphs>150</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Century Gothic</vt:lpstr>
      <vt:lpstr>Symbol</vt:lpstr>
      <vt:lpstr>Wingdings 3</vt:lpstr>
      <vt:lpstr>Ion</vt:lpstr>
      <vt:lpstr>FACULTAD DE INGENIERÍA PROYECTO CURRICULAR DE INGENIERÍA ELÉCTRICA SYLLABUS</vt:lpstr>
      <vt:lpstr>JUSTIFICACIÓN DEL ESPACIO ACADÉMICO</vt:lpstr>
      <vt:lpstr>JUSTIFICACIÓN DEL ESPACIO ACADÉMICO</vt:lpstr>
      <vt:lpstr>OBJETIVO GENERAL</vt:lpstr>
      <vt:lpstr>OBJETIVOS ESPECÍFICOS</vt:lpstr>
      <vt:lpstr>COMPETENCIAS DE FORMACIÓN</vt:lpstr>
      <vt:lpstr>COMPETENCIAS DE FORMACIÓN</vt:lpstr>
      <vt:lpstr>PROGRAMA SINTÉTICO:</vt:lpstr>
      <vt:lpstr>ESTRATEGIAS</vt:lpstr>
      <vt:lpstr>RECURSOS</vt:lpstr>
      <vt:lpstr>Bibliografía</vt:lpstr>
      <vt:lpstr>ORGANIZACIÓN / TIEMPOS</vt:lpstr>
      <vt:lpstr>EVALUACIÓN</vt:lpstr>
      <vt:lpstr>PROGRAMA COMPLETO</vt:lpstr>
      <vt:lpstr>PROGRAMA COMPLETO</vt:lpstr>
      <vt:lpstr>PROGRAMA COMPLETO</vt:lpstr>
      <vt:lpstr>PROGRAMA COMPLETO</vt:lpstr>
      <vt:lpstr>Datos del Profesor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INGENIERÍA PROYECTO CURRICULAR DE INGENIERÍA ELÉCTRICA SYLLABUS</dc:title>
  <dc:creator>Ernesto</dc:creator>
  <cp:lastModifiedBy>Ernesto</cp:lastModifiedBy>
  <cp:revision>14</cp:revision>
  <dcterms:created xsi:type="dcterms:W3CDTF">2020-04-27T14:53:29Z</dcterms:created>
  <dcterms:modified xsi:type="dcterms:W3CDTF">2020-04-28T16:01:18Z</dcterms:modified>
</cp:coreProperties>
</file>