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7" r:id="rId9"/>
    <p:sldId id="268" r:id="rId10"/>
    <p:sldId id="269" r:id="rId11"/>
    <p:sldId id="270" r:id="rId12"/>
    <p:sldId id="262" r:id="rId13"/>
    <p:sldId id="271" r:id="rId14"/>
    <p:sldId id="265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291" autoAdjust="0"/>
  </p:normalViewPr>
  <p:slideViewPr>
    <p:cSldViewPr snapToGrid="0" showGuides="1">
      <p:cViewPr varScale="1">
        <p:scale>
          <a:sx n="89" d="100"/>
          <a:sy n="89" d="100"/>
        </p:scale>
        <p:origin x="370" y="8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0E9E49-B030-4187-B3D4-2E6B7EAD72A2}" type="datetime1">
              <a:rPr lang="es-ES" smtClean="0"/>
              <a:t>28/04/2020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062DD0-8C42-4BC3-9452-8D12D773E0C5}" type="datetime1">
              <a:rPr lang="es-ES" noProof="0" smtClean="0"/>
              <a:t>28/04/2020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07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15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4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190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3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08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xmlns="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2" name="Gráfico 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7" name="Marcador de texto 14">
            <a:extLst>
              <a:ext uri="{FF2B5EF4-FFF2-40B4-BE49-F238E27FC236}">
                <a16:creationId xmlns:a16="http://schemas.microsoft.com/office/drawing/2014/main" xmlns="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Consigna</a:t>
            </a:r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xmlns="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xmlns="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Mes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agradecimien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xmlns="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4" name="Gráfico 19">
            <a:extLst>
              <a:ext uri="{FF2B5EF4-FFF2-40B4-BE49-F238E27FC236}">
                <a16:creationId xmlns:a16="http://schemas.microsoft.com/office/drawing/2014/main" xmlns="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MUCHAS</a:t>
            </a:r>
            <a:br>
              <a:rPr lang="es-ES" noProof="0"/>
            </a:br>
            <a:r>
              <a:rPr lang="es-ES" noProof="0"/>
              <a:t>GRACIAS</a:t>
            </a:r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xmlns="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Íker</a:t>
            </a:r>
            <a:br>
              <a:rPr lang="es-ES" noProof="0"/>
            </a:br>
            <a:r>
              <a:rPr lang="es-ES" noProof="0"/>
              <a:t>Armijo</a:t>
            </a:r>
          </a:p>
        </p:txBody>
      </p:sp>
      <p:sp>
        <p:nvSpPr>
          <p:cNvPr id="25" name="Marcador de texto 26">
            <a:extLst>
              <a:ext uri="{FF2B5EF4-FFF2-40B4-BE49-F238E27FC236}">
                <a16:creationId xmlns:a16="http://schemas.microsoft.com/office/drawing/2014/main" xmlns="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0128-555-678</a:t>
            </a:r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xmlns="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31" name="Marcador de texto 26">
            <a:extLst>
              <a:ext uri="{FF2B5EF4-FFF2-40B4-BE49-F238E27FC236}">
                <a16:creationId xmlns:a16="http://schemas.microsoft.com/office/drawing/2014/main" xmlns="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arteaga@example.com</a:t>
            </a:r>
          </a:p>
        </p:txBody>
      </p:sp>
      <p:sp>
        <p:nvSpPr>
          <p:cNvPr id="32" name="Marcador de texto 26">
            <a:extLst>
              <a:ext uri="{FF2B5EF4-FFF2-40B4-BE49-F238E27FC236}">
                <a16:creationId xmlns:a16="http://schemas.microsoft.com/office/drawing/2014/main" xmlns="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2" name="Gráfico 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Gráfico 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Gráfico 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A3B87DE7-6A4B-4A0E-8622-C9BA93F0B3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0" name="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4" name="Gráfico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83799919-7F2B-44B7-BF0B-B0CE733AC6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0" name="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4" name="Gráfico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xmlns="" id="{5460D6CB-9BA0-4BA9-9CF5-9D21E9F570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6" name="Marcador de posición de contenido 3">
            <a:extLst>
              <a:ext uri="{FF2B5EF4-FFF2-40B4-BE49-F238E27FC236}">
                <a16:creationId xmlns:a16="http://schemas.microsoft.com/office/drawing/2014/main" xmlns="" id="{EB0DDB5D-8949-4E45-A7CD-0402580BB0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0" name="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4" name="Gráfico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5" name="Marcador de posición de texto 2">
            <a:extLst>
              <a:ext uri="{FF2B5EF4-FFF2-40B4-BE49-F238E27FC236}">
                <a16:creationId xmlns:a16="http://schemas.microsoft.com/office/drawing/2014/main" xmlns="" id="{82C817C4-D92F-4269-B22D-5C2E52241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3">
            <a:extLst>
              <a:ext uri="{FF2B5EF4-FFF2-40B4-BE49-F238E27FC236}">
                <a16:creationId xmlns:a16="http://schemas.microsoft.com/office/drawing/2014/main" xmlns="" id="{C61514A7-2DEE-47E3-BCB4-FB81E9981DA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xmlns="" id="{3455C9D3-0938-4236-8E64-BBF582FCD2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5">
            <a:extLst>
              <a:ext uri="{FF2B5EF4-FFF2-40B4-BE49-F238E27FC236}">
                <a16:creationId xmlns:a16="http://schemas.microsoft.com/office/drawing/2014/main" xmlns="" id="{7331E254-1410-4989-81DE-84B684ACC71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0" name="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xmlns="" id="{6489A680-EBE7-45A3-B520-2C50F59C79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xmlns="" id="{202EEB9F-D255-46E9-AFBB-FCC4D93BEF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Gráfico 15">
            <a:extLst>
              <a:ext uri="{FF2B5EF4-FFF2-40B4-BE49-F238E27FC236}">
                <a16:creationId xmlns:a16="http://schemas.microsoft.com/office/drawing/2014/main" xmlns="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6" name="Gráfico 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36D4C583-322D-4347-807F-F6D6AF8852A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0" name="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VACÍA</a:t>
            </a:r>
          </a:p>
        </p:txBody>
      </p:sp>
      <p:sp>
        <p:nvSpPr>
          <p:cNvPr id="14" name="Gráfico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0" name="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xmlns="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Gráfico 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Gráfico 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xmlns="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texto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32" name="Marcador de texto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texto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6" name="Marcador de texto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1" name="Marcador de texto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4" name="Marcador de posición de imagen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6" name="Marcador de posición de imagen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7" name="Marcador de posición de imagen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  <p:sp>
        <p:nvSpPr>
          <p:cNvPr id="23" name="Gráfico 15">
            <a:extLst>
              <a:ext uri="{FF2B5EF4-FFF2-40B4-BE49-F238E27FC236}">
                <a16:creationId xmlns:a16="http://schemas.microsoft.com/office/drawing/2014/main" xmlns="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xmlns="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Gráfico 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xmlns="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xmlns="" id="{E7F180F3-53B1-4A31-82A4-E6F9B5D8D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Gráfico 15">
            <a:extLst>
              <a:ext uri="{FF2B5EF4-FFF2-40B4-BE49-F238E27FC236}">
                <a16:creationId xmlns:a16="http://schemas.microsoft.com/office/drawing/2014/main" xmlns="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0" name="Gráfico 4">
            <a:extLst>
              <a:ext uri="{FF2B5EF4-FFF2-40B4-BE49-F238E27FC236}">
                <a16:creationId xmlns:a16="http://schemas.microsoft.com/office/drawing/2014/main" xmlns="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la sección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áfico 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11" name="Marcador de texto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Gráfico 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Gráfico 15">
            <a:extLst>
              <a:ext uri="{FF2B5EF4-FFF2-40B4-BE49-F238E27FC236}">
                <a16:creationId xmlns:a16="http://schemas.microsoft.com/office/drawing/2014/main" xmlns="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áfico 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9" name="Gráfico 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Marcador de posición de gráfico 18">
            <a:extLst>
              <a:ext uri="{FF2B5EF4-FFF2-40B4-BE49-F238E27FC236}">
                <a16:creationId xmlns:a16="http://schemas.microsoft.com/office/drawing/2014/main" xmlns="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en el icono para agregar un gráfico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GRÁFICO</a:t>
            </a:r>
            <a:br>
              <a:rPr lang="es-ES" noProof="0"/>
            </a:br>
            <a:r>
              <a:rPr lang="es-ES" noProof="0"/>
              <a:t>DIAPOSITIVA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xmlns="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4" name="Gráfico 15">
            <a:extLst>
              <a:ext uri="{FF2B5EF4-FFF2-40B4-BE49-F238E27FC236}">
                <a16:creationId xmlns:a16="http://schemas.microsoft.com/office/drawing/2014/main" xmlns="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áfico 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9" name="Gráfico 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TABLA</a:t>
            </a:r>
            <a:br>
              <a:rPr lang="es-ES" noProof="0"/>
            </a:br>
            <a:r>
              <a:rPr lang="es-ES" noProof="0"/>
              <a:t>DIAPOSITIVA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Gráfico 15">
            <a:extLst>
              <a:ext uri="{FF2B5EF4-FFF2-40B4-BE49-F238E27FC236}">
                <a16:creationId xmlns:a16="http://schemas.microsoft.com/office/drawing/2014/main" xmlns="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Marcador de tabla 17">
            <a:extLst>
              <a:ext uri="{FF2B5EF4-FFF2-40B4-BE49-F238E27FC236}">
                <a16:creationId xmlns:a16="http://schemas.microsoft.com/office/drawing/2014/main" xmlns="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en el icono para agregar una tabla</a:t>
            </a:r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e imag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IMAGEN GRANDE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xmlns="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Gráfico 4">
            <a:extLst>
              <a:ext uri="{FF2B5EF4-FFF2-40B4-BE49-F238E27FC236}">
                <a16:creationId xmlns:a16="http://schemas.microsoft.com/office/drawing/2014/main" xmlns="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Cuadro de texto 1">
            <a:extLst>
              <a:ext uri="{FF2B5EF4-FFF2-40B4-BE49-F238E27FC236}">
                <a16:creationId xmlns:a16="http://schemas.microsoft.com/office/drawing/2014/main" xmlns="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lement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VÍDEO</a:t>
            </a:r>
          </a:p>
        </p:txBody>
      </p:sp>
      <p:sp>
        <p:nvSpPr>
          <p:cNvPr id="16" name="Marcador de posición de elemento multimedia 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2" name="Gráfico 4">
            <a:extLst>
              <a:ext uri="{FF2B5EF4-FFF2-40B4-BE49-F238E27FC236}">
                <a16:creationId xmlns:a16="http://schemas.microsoft.com/office/drawing/2014/main" xmlns="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MM.DD.20XX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posición de imagen 18" descr="Paredes de cristal de edificio y cielo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-48" t="6766" r="19843" b="3091"/>
          <a:stretch/>
        </p:blipFill>
        <p:spPr>
          <a:xfrm>
            <a:off x="3033191" y="0"/>
            <a:ext cx="9155634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INTRODUCCIÓN 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Electrónica Digital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0525" y="4551034"/>
            <a:ext cx="3792836" cy="324417"/>
          </a:xfrm>
        </p:spPr>
        <p:txBody>
          <a:bodyPr rtlCol="0"/>
          <a:lstStyle/>
          <a:p>
            <a:pPr rtl="0"/>
            <a:r>
              <a:rPr lang="es-ES" dirty="0" smtClean="0"/>
              <a:t>UNIVERSIDAD DISTRITAL FRANCISCO JOSÉ DE CALDAS 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3697A7-775B-4995-AFA7-E4B1B1C1C8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4261" y="6148196"/>
            <a:ext cx="4367531" cy="324417"/>
          </a:xfrm>
        </p:spPr>
        <p:txBody>
          <a:bodyPr rtlCol="0"/>
          <a:lstStyle/>
          <a:p>
            <a:pPr rtl="0"/>
            <a:r>
              <a:rPr lang="es-ES" dirty="0" smtClean="0"/>
              <a:t>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10</a:t>
            </a:fld>
            <a:endParaRPr lang="es-ES" noProof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9744" y="299256"/>
            <a:ext cx="6808587" cy="1524185"/>
          </a:xfrm>
        </p:spPr>
        <p:txBody>
          <a:bodyPr>
            <a:normAutofit/>
          </a:bodyPr>
          <a:lstStyle/>
          <a:p>
            <a:r>
              <a:rPr lang="es-ES" dirty="0" smtClean="0"/>
              <a:t>Síntesis de un diseño 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62309" y="3198228"/>
            <a:ext cx="3237219" cy="215474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2000" dirty="0" smtClean="0"/>
              <a:t>En </a:t>
            </a:r>
            <a:r>
              <a:rPr lang="es-ES" sz="2000" dirty="0"/>
              <a:t>el proceso de diseño, la síntesis es el procedimiento mediante el cual se </a:t>
            </a:r>
            <a:r>
              <a:rPr lang="es-ES" sz="2000" dirty="0" smtClean="0"/>
              <a:t>convierte una </a:t>
            </a:r>
            <a:r>
              <a:rPr lang="es-ES" sz="2000" dirty="0"/>
              <a:t>especificación o descripción del comportamiento de un componente </a:t>
            </a:r>
            <a:r>
              <a:rPr lang="es-ES" sz="2000" dirty="0" smtClean="0"/>
              <a:t>en una </a:t>
            </a:r>
            <a:r>
              <a:rPr lang="es-ES" sz="2000" dirty="0"/>
              <a:t>descripción estructural usando </a:t>
            </a:r>
            <a:r>
              <a:rPr lang="es-ES" sz="2000" dirty="0" smtClean="0"/>
              <a:t>componentes de </a:t>
            </a:r>
            <a:r>
              <a:rPr lang="es-ES" sz="2000" dirty="0"/>
              <a:t>los </a:t>
            </a:r>
            <a:r>
              <a:rPr lang="es-ES" sz="2000" dirty="0" smtClean="0"/>
              <a:t>niveles </a:t>
            </a:r>
            <a:r>
              <a:rPr lang="es-ES" sz="2000" dirty="0"/>
              <a:t>de </a:t>
            </a:r>
            <a:r>
              <a:rPr lang="es-ES" sz="2000" dirty="0" smtClean="0"/>
              <a:t>abstracción</a:t>
            </a:r>
            <a:endParaRPr lang="es-CO" sz="5600" dirty="0"/>
          </a:p>
        </p:txBody>
      </p:sp>
      <p:graphicFrame>
        <p:nvGraphicFramePr>
          <p:cNvPr id="6" name="Marcador de posición de tabla 6">
            <a:extLst>
              <a:ext uri="{FF2B5EF4-FFF2-40B4-BE49-F238E27FC236}">
                <a16:creationId xmlns:a16="http://schemas.microsoft.com/office/drawing/2014/main" xmlns="" id="{57A2F8E4-E36A-48D7-B6C1-F49851F68C7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873508343"/>
              </p:ext>
            </p:extLst>
          </p:nvPr>
        </p:nvGraphicFramePr>
        <p:xfrm>
          <a:off x="3825555" y="2484760"/>
          <a:ext cx="7065552" cy="3022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74353">
                  <a:extLst>
                    <a:ext uri="{9D8B030D-6E8A-4147-A177-3AD203B41FA5}">
                      <a16:colId xmlns:a16="http://schemas.microsoft.com/office/drawing/2014/main" xmlns="" val="3380805304"/>
                    </a:ext>
                  </a:extLst>
                </a:gridCol>
                <a:gridCol w="2646139">
                  <a:extLst>
                    <a:ext uri="{9D8B030D-6E8A-4147-A177-3AD203B41FA5}">
                      <a16:colId xmlns:a16="http://schemas.microsoft.com/office/drawing/2014/main" xmlns="" val="2052351992"/>
                    </a:ext>
                  </a:extLst>
                </a:gridCol>
                <a:gridCol w="2845060">
                  <a:extLst>
                    <a:ext uri="{9D8B030D-6E8A-4147-A177-3AD203B41FA5}">
                      <a16:colId xmlns:a16="http://schemas.microsoft.com/office/drawing/2014/main" xmlns="" val="3602576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>
                          <a:solidFill>
                            <a:schemeClr val="tx1"/>
                          </a:solidFill>
                        </a:rPr>
                        <a:t>Síntesis </a:t>
                      </a:r>
                      <a:endParaRPr lang="es-E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500" b="1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Funcional </a:t>
                      </a:r>
                      <a:endParaRPr lang="es-ES" sz="15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500" b="1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Estructural </a:t>
                      </a:r>
                      <a:endParaRPr lang="es-ES" sz="15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010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5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Síntesis del sistema</a:t>
                      </a:r>
                      <a:endParaRPr lang="es-ES" sz="15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Especificación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Procesadores, memorias, FGPFA, CPLD, </a:t>
                      </a:r>
                      <a:r>
                        <a:rPr lang="es-ES" sz="14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Psoc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607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5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Síntesis de arquitectura </a:t>
                      </a:r>
                    </a:p>
                    <a:p>
                      <a:endParaRPr lang="es-CO" sz="1500" b="1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5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Algoritmos, diagramas de !lujo.</a:t>
                      </a:r>
                    </a:p>
                    <a:p>
                      <a:r>
                        <a:rPr lang="es-E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 conjuntos de instrucciones 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Contadores, registros, pilas, colas, sumadores y multiplicadores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08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5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Síntesis secuencial</a:t>
                      </a:r>
                      <a:endParaRPr lang="es-ES" sz="15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Máquina de estados</a:t>
                      </a:r>
                    </a:p>
                    <a:p>
                      <a:r>
                        <a:rPr lang="es-E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finitos 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Compuertas y </a:t>
                      </a:r>
                      <a:r>
                        <a:rPr lang="es-ES" sz="14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biestables</a:t>
                      </a:r>
                      <a:r>
                        <a:rPr lang="es-E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</a:t>
                      </a:r>
                      <a:endParaRPr lang="es-CO" sz="1400" i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392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Síntesis lógica</a:t>
                      </a:r>
                      <a:endParaRPr lang="es-ES" sz="15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expresiones booleana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i="0" kern="12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Compuertas</a:t>
                      </a:r>
                      <a:endParaRPr lang="es-ES" sz="1400" i="0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34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arcador de posición de imagen 22" descr="Vista desde abajo de edificio de oficinas y cielo azul">
            <a:extLst>
              <a:ext uri="{FF2B5EF4-FFF2-40B4-BE49-F238E27FC236}">
                <a16:creationId xmlns:a16="http://schemas.microsoft.com/office/drawing/2014/main" xmlns="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/>
          <a:srcRect l="2749" r="2749"/>
          <a:stretch/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756" y="973512"/>
            <a:ext cx="5920556" cy="2281355"/>
          </a:xfrm>
        </p:spPr>
        <p:txBody>
          <a:bodyPr rtlCol="0"/>
          <a:lstStyle/>
          <a:p>
            <a:pPr rtl="0"/>
            <a:r>
              <a:rPr lang="es-ES"/>
              <a:t>MUCHAS</a:t>
            </a:r>
            <a:br>
              <a:rPr lang="es-ES"/>
            </a:br>
            <a:r>
              <a:rPr lang="es-ES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3142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532015"/>
            <a:ext cx="5056083" cy="1283369"/>
          </a:xfrm>
        </p:spPr>
        <p:txBody>
          <a:bodyPr rtlCol="0"/>
          <a:lstStyle/>
          <a:p>
            <a:r>
              <a:rPr lang="es-ES" dirty="0"/>
              <a:t>SISTEMA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/>
          <a:p>
            <a:pPr algn="just"/>
            <a:r>
              <a:rPr lang="es-ES" sz="2400" dirty="0"/>
              <a:t>Un sistema es un conjunto de "elementos" relacionados entre sí buscando un objetivo </a:t>
            </a:r>
            <a:endParaRPr lang="es-ES" sz="2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429000"/>
            <a:ext cx="4421856" cy="2588637"/>
          </a:xfrm>
        </p:spPr>
        <p:txBody>
          <a:bodyPr rtlCol="0">
            <a:noAutofit/>
          </a:bodyPr>
          <a:lstStyle/>
          <a:p>
            <a:pPr algn="just"/>
            <a:r>
              <a:rPr lang="es-ES" sz="1800" dirty="0"/>
              <a:t>La palabra </a:t>
            </a:r>
            <a:r>
              <a:rPr lang="es-ES" sz="1800" b="1" dirty="0"/>
              <a:t>sistema</a:t>
            </a:r>
            <a:r>
              <a:rPr lang="es-ES" sz="1800" dirty="0"/>
              <a:t> procede del latín </a:t>
            </a:r>
            <a:r>
              <a:rPr lang="es-ES" sz="1800" dirty="0" err="1"/>
              <a:t>systēma</a:t>
            </a:r>
            <a:r>
              <a:rPr lang="es-ES" sz="1800" dirty="0"/>
              <a:t>, y este del griego </a:t>
            </a:r>
            <a:r>
              <a:rPr lang="es-ES" sz="1800" dirty="0" err="1"/>
              <a:t>σύστημ</a:t>
            </a:r>
            <a:r>
              <a:rPr lang="es-ES" sz="1800" dirty="0"/>
              <a:t>α (systema), identificado en español como “unión de cosas de manera organizada”</a:t>
            </a:r>
            <a:endParaRPr lang="es-ES" sz="18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41" y="4833972"/>
            <a:ext cx="2981325" cy="1533525"/>
          </a:xfrm>
          <a:prstGeom prst="rect">
            <a:avLst/>
          </a:prstGeom>
        </p:spPr>
      </p:pic>
      <p:pic>
        <p:nvPicPr>
          <p:cNvPr id="1026" name="Picture 2" descr="Definicion de sist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78" y="1862010"/>
            <a:ext cx="4228084" cy="313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206" y="490503"/>
            <a:ext cx="5056083" cy="1338275"/>
          </a:xfrm>
        </p:spPr>
        <p:txBody>
          <a:bodyPr rtlCol="0"/>
          <a:lstStyle/>
          <a:p>
            <a:pPr rtl="0"/>
            <a:r>
              <a:rPr lang="es-ES" dirty="0" smtClean="0"/>
              <a:t>Sistema Digital 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E7292DFE-EBA3-4DB2-A2C7-181011556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Maneja información discreta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r>
              <a:rPr lang="es-ES" sz="2000" dirty="0"/>
              <a:t>Un sistema digital </a:t>
            </a:r>
            <a:r>
              <a:rPr lang="es-ES" sz="2000" dirty="0" smtClean="0"/>
              <a:t> </a:t>
            </a:r>
            <a:r>
              <a:rPr lang="es-ES" sz="2000" dirty="0"/>
              <a:t>es un conjunto de dispositivos que son destinados​ a la generación, transmisión, manejo, procesamiento y almacenamiento de señales digitales</a:t>
            </a:r>
            <a:endParaRPr lang="es-ES" sz="20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3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22" y="1377632"/>
            <a:ext cx="5594174" cy="37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2" y="1033272"/>
            <a:ext cx="9640984" cy="78263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SEÑALES DIGITALES  VS ANALOGAS 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774032" y="2071619"/>
            <a:ext cx="10218713" cy="665713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Las señales pueden ser: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>
          <a:xfrm>
            <a:off x="774031" y="2565390"/>
            <a:ext cx="4365625" cy="454353"/>
          </a:xfrm>
        </p:spPr>
        <p:txBody>
          <a:bodyPr rtlCol="0"/>
          <a:lstStyle/>
          <a:p>
            <a:pPr rtl="0"/>
            <a:r>
              <a:rPr lang="es-ES" dirty="0" smtClean="0"/>
              <a:t>SEÑAL DIGITAL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A6EDE3F-FD3C-4A2C-837A-5B3420BD5E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>
          <a:xfrm>
            <a:off x="790291" y="3019743"/>
            <a:ext cx="4365625" cy="2333625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es-ES" dirty="0" smtClean="0"/>
              <a:t>Discreta en amplitud.</a:t>
            </a:r>
            <a:endParaRPr lang="es-ES" dirty="0"/>
          </a:p>
          <a:p>
            <a:pPr rtl="0">
              <a:lnSpc>
                <a:spcPct val="110000"/>
              </a:lnSpc>
            </a:pPr>
            <a:r>
              <a:rPr lang="es-ES" dirty="0" smtClean="0"/>
              <a:t>Discreta en el tiempo.</a:t>
            </a:r>
            <a:endParaRPr lang="es-ES" dirty="0"/>
          </a:p>
          <a:p>
            <a:pPr rtl="0">
              <a:lnSpc>
                <a:spcPct val="110000"/>
              </a:lnSpc>
            </a:pPr>
            <a:r>
              <a:rPr lang="es-ES" dirty="0" smtClean="0"/>
              <a:t>Lleva información codificada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92CB9BD-51FF-4C3D-BDD7-A004B05B152F}"/>
              </a:ext>
            </a:extLst>
          </p:cNvPr>
          <p:cNvSpPr>
            <a:spLocks noGrp="1"/>
          </p:cNvSpPr>
          <p:nvPr>
            <p:ph type="body" idx="18"/>
          </p:nvPr>
        </p:nvSpPr>
        <p:spPr bwMode="grayWhite">
          <a:xfrm>
            <a:off x="6497724" y="2538688"/>
            <a:ext cx="4365625" cy="454353"/>
          </a:xfrm>
        </p:spPr>
        <p:txBody>
          <a:bodyPr rtlCol="0"/>
          <a:lstStyle/>
          <a:p>
            <a:pPr rtl="0"/>
            <a:r>
              <a:rPr lang="es-ES" dirty="0" smtClean="0"/>
              <a:t>SEÑAL ANALÓGICA 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22D6EF90-B98E-4EA6-8AA1-185EE8D4BD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>
          <a:xfrm>
            <a:off x="6497723" y="3019742"/>
            <a:ext cx="4365625" cy="2333625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dirty="0"/>
              <a:t>Es aquella que presenta una variación continua con el tiempo, que a una variación suficientemente significativa del tiempo le corresponderá una variación igualmente significativa del valor de la señal.</a:t>
            </a:r>
            <a:endParaRPr lang="es-ES" dirty="0" smtClean="0"/>
          </a:p>
          <a:p>
            <a:pPr algn="just" rtl="0">
              <a:lnSpc>
                <a:spcPct val="100000"/>
              </a:lnSpc>
            </a:pPr>
            <a:r>
              <a:rPr lang="es-ES" dirty="0" smtClean="0"/>
              <a:t>Lleva información de manera analógica  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4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724" y="4459857"/>
            <a:ext cx="4160623" cy="19616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17" y="4791898"/>
            <a:ext cx="2909977" cy="1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2" y="1033272"/>
            <a:ext cx="9640984" cy="782638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SISTEMAS DIGITALES 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 rtlCol="0">
            <a:normAutofit/>
          </a:bodyPr>
          <a:lstStyle/>
          <a:p>
            <a:r>
              <a:rPr lang="es-ES" dirty="0"/>
              <a:t>Los sistemas digitales pueden ser de dos tipos: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/>
        <p:txBody>
          <a:bodyPr rtlCol="0"/>
          <a:lstStyle/>
          <a:p>
            <a:r>
              <a:rPr lang="es-CO" dirty="0" smtClean="0"/>
              <a:t>COMBINACIONALES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A6EDE3F-FD3C-4A2C-837A-5B3420BD5E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/>
        <p:txBody>
          <a:bodyPr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s-ES" dirty="0"/>
              <a:t>Son aquellos en los que la salida del sistema sólo depende de la entrada presente. Por lo tanto, no necesita módulos de </a:t>
            </a:r>
            <a:r>
              <a:rPr lang="es-ES" dirty="0" smtClean="0"/>
              <a:t>memoria, ya </a:t>
            </a:r>
            <a:r>
              <a:rPr lang="es-ES" dirty="0"/>
              <a:t>que la salida no depende de entradas </a:t>
            </a:r>
            <a:r>
              <a:rPr lang="es-ES" dirty="0" smtClean="0"/>
              <a:t>previas ni del factor tiempo.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92CB9BD-51FF-4C3D-BDD7-A004B05B152F}"/>
              </a:ext>
            </a:extLst>
          </p:cNvPr>
          <p:cNvSpPr>
            <a:spLocks noGrp="1"/>
          </p:cNvSpPr>
          <p:nvPr>
            <p:ph type="body" idx="18"/>
          </p:nvPr>
        </p:nvSpPr>
        <p:spPr bwMode="grayWhite"/>
        <p:txBody>
          <a:bodyPr rtlCol="0"/>
          <a:lstStyle/>
          <a:p>
            <a:r>
              <a:rPr lang="es-CO" dirty="0" smtClean="0"/>
              <a:t>SECUENCIALES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22D6EF90-B98E-4EA6-8AA1-185EE8D4BD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/>
        <p:txBody>
          <a:bodyPr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dirty="0"/>
              <a:t>La salida depende de la entrada actual y de las entradas anteriores. Esta </a:t>
            </a:r>
            <a:r>
              <a:rPr lang="es-ES" dirty="0" smtClean="0"/>
              <a:t>clase de </a:t>
            </a:r>
            <a:r>
              <a:rPr lang="es-ES" dirty="0"/>
              <a:t>sistemas necesitan elementos de memoria que recojan la información  </a:t>
            </a:r>
            <a:r>
              <a:rPr lang="es-ES" dirty="0" smtClean="0"/>
              <a:t>pasada del </a:t>
            </a:r>
            <a:r>
              <a:rPr lang="es-ES" dirty="0"/>
              <a:t>sistema</a:t>
            </a:r>
            <a:r>
              <a:rPr lang="es-ES" dirty="0" smtClean="0"/>
              <a:t>. Tienen en cuenta el factor tiempo.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5</a:t>
            </a:fld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507" y="4791567"/>
            <a:ext cx="4100238" cy="17811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03" y="4926941"/>
            <a:ext cx="3952565" cy="15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206" y="490503"/>
            <a:ext cx="5056083" cy="1338275"/>
          </a:xfrm>
        </p:spPr>
        <p:txBody>
          <a:bodyPr rtlCol="0"/>
          <a:lstStyle/>
          <a:p>
            <a:r>
              <a:rPr lang="es-ES" dirty="0" smtClean="0"/>
              <a:t>Bit (</a:t>
            </a:r>
            <a:r>
              <a:rPr lang="es-ES" dirty="0" err="1"/>
              <a:t>Binary</a:t>
            </a:r>
            <a:r>
              <a:rPr lang="es-ES" dirty="0"/>
              <a:t> </a:t>
            </a:r>
            <a:r>
              <a:rPr lang="es-ES" dirty="0" err="1" smtClean="0"/>
              <a:t>digit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E7292DFE-EBA3-4DB2-A2C7-181011556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 dirty="0" smtClean="0"/>
              <a:t>Evento con dos posibilidades </a:t>
            </a:r>
            <a:r>
              <a:rPr lang="es-ES" dirty="0" err="1" smtClean="0"/>
              <a:t>equiprobables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 fontScale="92500" lnSpcReduction="20000"/>
          </a:bodyPr>
          <a:lstStyle/>
          <a:p>
            <a:pPr algn="just"/>
            <a:r>
              <a:rPr lang="es-ES" sz="2000" b="1" dirty="0" err="1" smtClean="0"/>
              <a:t>Binary</a:t>
            </a:r>
            <a:r>
              <a:rPr lang="es-ES" sz="2000" b="1" dirty="0" smtClean="0"/>
              <a:t> </a:t>
            </a:r>
            <a:r>
              <a:rPr lang="es-ES" sz="2000" b="1" dirty="0" err="1"/>
              <a:t>digit</a:t>
            </a:r>
            <a:r>
              <a:rPr lang="es-ES" sz="2000" b="1" dirty="0"/>
              <a:t> es una expresión inglesa que significa “dígito binario” y que da lugar al término bit, su acrónimo en nuestra lengua. El concepto se utiliza en la </a:t>
            </a:r>
            <a:r>
              <a:rPr lang="es-ES" sz="2000" b="1" dirty="0" smtClean="0"/>
              <a:t>informática</a:t>
            </a:r>
            <a:r>
              <a:rPr lang="es-ES" sz="2000" b="1" dirty="0"/>
              <a:t> para nombrar a una unidad de medida de </a:t>
            </a:r>
            <a:r>
              <a:rPr lang="es-ES" sz="2000" b="1" dirty="0" smtClean="0"/>
              <a:t>información</a:t>
            </a:r>
            <a:r>
              <a:rPr lang="es-ES" sz="2000" b="1" dirty="0"/>
              <a:t> que equivale a la selección entre dos alternativas que tienen el mismo grado de probabilidad.</a:t>
            </a:r>
            <a:endParaRPr lang="es-ES" sz="2000" b="1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6</a:t>
            </a:fld>
            <a:endParaRPr lang="es-ES"/>
          </a:p>
        </p:txBody>
      </p:sp>
      <p:pic>
        <p:nvPicPr>
          <p:cNvPr id="4098" name="Picture 2" descr="Definición de Bit - Qué es y Concep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9" y="1500997"/>
            <a:ext cx="5425715" cy="398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2" y="1033272"/>
            <a:ext cx="9640984" cy="78263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REPRESENTACIONES DEL DISEÑO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 rtlCol="0">
            <a:normAutofit/>
          </a:bodyPr>
          <a:lstStyle/>
          <a:p>
            <a:r>
              <a:rPr lang="es-ES" dirty="0" smtClean="0"/>
              <a:t>Pueden ser funcionales o estructurales 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/>
        <p:txBody>
          <a:bodyPr rtlCol="0"/>
          <a:lstStyle/>
          <a:p>
            <a:r>
              <a:rPr lang="es-ES" dirty="0" smtClean="0"/>
              <a:t>Descripción funcional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A6EDE3F-FD3C-4A2C-837A-5B3420BD5E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/>
        <p:txBody>
          <a:bodyPr rtlCol="0">
            <a:noAutofit/>
          </a:bodyPr>
          <a:lstStyle/>
          <a:p>
            <a:pPr algn="just"/>
            <a:r>
              <a:rPr lang="es-ES" dirty="0" smtClean="0"/>
              <a:t>Ve </a:t>
            </a:r>
            <a:r>
              <a:rPr lang="es-ES" dirty="0"/>
              <a:t>el diseño como </a:t>
            </a:r>
            <a:r>
              <a:rPr lang="es-ES" dirty="0" smtClean="0"/>
              <a:t>una caja </a:t>
            </a:r>
            <a:r>
              <a:rPr lang="es-ES" dirty="0"/>
              <a:t>negra y se centra en especificar su comportamiento en función de los </a:t>
            </a:r>
            <a:r>
              <a:rPr lang="es-ES" dirty="0" smtClean="0"/>
              <a:t>valores de </a:t>
            </a:r>
            <a:r>
              <a:rPr lang="es-ES" dirty="0"/>
              <a:t>entrada y restricciones de tiempo, En otras palabras, una representación </a:t>
            </a:r>
            <a:r>
              <a:rPr lang="es-ES" dirty="0" smtClean="0"/>
              <a:t>de comportamiento </a:t>
            </a:r>
            <a:r>
              <a:rPr lang="es-ES" dirty="0"/>
              <a:t>describe el funcionamiento pero no la implementación de </a:t>
            </a:r>
            <a:r>
              <a:rPr lang="es-ES" dirty="0" smtClean="0"/>
              <a:t>un diseño dado.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92CB9BD-51FF-4C3D-BDD7-A004B05B152F}"/>
              </a:ext>
            </a:extLst>
          </p:cNvPr>
          <p:cNvSpPr>
            <a:spLocks noGrp="1"/>
          </p:cNvSpPr>
          <p:nvPr>
            <p:ph type="body" idx="18"/>
          </p:nvPr>
        </p:nvSpPr>
        <p:spPr bwMode="grayWhite">
          <a:xfrm>
            <a:off x="6627120" y="2993041"/>
            <a:ext cx="4863265" cy="454353"/>
          </a:xfrm>
        </p:spPr>
        <p:txBody>
          <a:bodyPr rtlCol="0"/>
          <a:lstStyle/>
          <a:p>
            <a:r>
              <a:rPr lang="es-ES" dirty="0"/>
              <a:t>Descripción </a:t>
            </a:r>
            <a:r>
              <a:rPr lang="es-ES" dirty="0" smtClean="0"/>
              <a:t>estructural</a:t>
            </a:r>
            <a:endParaRPr lang="es-ES" dirty="0"/>
          </a:p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22D6EF90-B98E-4EA6-8AA1-185EE8D4BD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/>
        <p:txBody>
          <a:bodyPr rtlCol="0">
            <a:noAutofit/>
          </a:bodyPr>
          <a:lstStyle/>
          <a:p>
            <a:pPr algn="just"/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aquella en la que se </a:t>
            </a:r>
            <a:r>
              <a:rPr lang="es-ES" dirty="0" smtClean="0"/>
              <a:t>define la </a:t>
            </a:r>
            <a:r>
              <a:rPr lang="es-ES" dirty="0"/>
              <a:t>caja negra como un conjunto de componentes y sus conexiones, A </a:t>
            </a:r>
            <a:r>
              <a:rPr lang="es-ES" dirty="0" smtClean="0"/>
              <a:t>diferencia de </a:t>
            </a:r>
            <a:r>
              <a:rPr lang="es-ES" dirty="0"/>
              <a:t>una </a:t>
            </a:r>
            <a:r>
              <a:rPr lang="es-ES" dirty="0" smtClean="0"/>
              <a:t>representación </a:t>
            </a:r>
            <a:r>
              <a:rPr lang="es-ES" dirty="0"/>
              <a:t>de comportamiento, se especifica la implementación </a:t>
            </a:r>
            <a:r>
              <a:rPr lang="es-ES" dirty="0" smtClean="0"/>
              <a:t>del producto </a:t>
            </a:r>
            <a:r>
              <a:rPr lang="es-ES" dirty="0"/>
              <a:t>sin hacer referencia </a:t>
            </a:r>
            <a:r>
              <a:rPr lang="es-ES" dirty="0" smtClean="0"/>
              <a:t>explícita </a:t>
            </a:r>
            <a:r>
              <a:rPr lang="es-ES" dirty="0"/>
              <a:t>a su funcionamiento.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7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70" y="4830369"/>
            <a:ext cx="3876675" cy="17430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53" y="5626267"/>
            <a:ext cx="3246380" cy="3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8</a:t>
            </a:fld>
            <a:endParaRPr lang="es-ES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74031" y="2235307"/>
            <a:ext cx="5678527" cy="454353"/>
          </a:xfrm>
        </p:spPr>
        <p:txBody>
          <a:bodyPr/>
          <a:lstStyle/>
          <a:p>
            <a:r>
              <a:rPr lang="es-ES" b="0" dirty="0"/>
              <a:t>Representación </a:t>
            </a:r>
            <a:r>
              <a:rPr lang="es-ES" b="0" dirty="0" smtClean="0"/>
              <a:t>funcional 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8"/>
          </p:nvPr>
        </p:nvSpPr>
        <p:spPr>
          <a:xfrm>
            <a:off x="6554362" y="2083003"/>
            <a:ext cx="4953276" cy="454353"/>
          </a:xfrm>
        </p:spPr>
        <p:txBody>
          <a:bodyPr/>
          <a:lstStyle/>
          <a:p>
            <a:pPr algn="just"/>
            <a:r>
              <a:rPr lang="es-ES" b="0" dirty="0"/>
              <a:t>Representación </a:t>
            </a:r>
            <a:r>
              <a:rPr lang="es-ES" b="0" dirty="0" smtClean="0"/>
              <a:t>estructural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736" y="3009266"/>
            <a:ext cx="4480868" cy="2993106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74032" y="1033272"/>
            <a:ext cx="7369304" cy="78263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Ejemplo </a:t>
            </a:r>
            <a:r>
              <a:rPr lang="es-ES" dirty="0"/>
              <a:t>reloj despertador</a:t>
            </a:r>
            <a:r>
              <a:rPr lang="es-CO" dirty="0"/>
              <a:t/>
            </a:r>
            <a:br>
              <a:rPr lang="es-CO" dirty="0"/>
            </a:br>
            <a:r>
              <a:rPr lang="es-ES" dirty="0" smtClean="0"/>
              <a:t> 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76" y="2983277"/>
            <a:ext cx="4887567" cy="30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317173"/>
            <a:ext cx="4513961" cy="1524185"/>
          </a:xfrm>
        </p:spPr>
        <p:txBody>
          <a:bodyPr rtlCol="0">
            <a:normAutofit/>
          </a:bodyPr>
          <a:lstStyle/>
          <a:p>
            <a:r>
              <a:rPr lang="es-ES" dirty="0"/>
              <a:t>NIVELES DE ABSTRACCIÓN </a:t>
            </a:r>
            <a:endParaRPr lang="es-ES" dirty="0"/>
          </a:p>
        </p:txBody>
      </p:sp>
      <p:graphicFrame>
        <p:nvGraphicFramePr>
          <p:cNvPr id="7" name="Marcador de posición de tabla 6">
            <a:extLst>
              <a:ext uri="{FF2B5EF4-FFF2-40B4-BE49-F238E27FC236}">
                <a16:creationId xmlns:a16="http://schemas.microsoft.com/office/drawing/2014/main" xmlns="" id="{57A2F8E4-E36A-48D7-B6C1-F49851F68C7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537567752"/>
              </p:ext>
            </p:extLst>
          </p:nvPr>
        </p:nvGraphicFramePr>
        <p:xfrm>
          <a:off x="862639" y="2993718"/>
          <a:ext cx="9236469" cy="32969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74353">
                  <a:extLst>
                    <a:ext uri="{9D8B030D-6E8A-4147-A177-3AD203B41FA5}">
                      <a16:colId xmlns:a16="http://schemas.microsoft.com/office/drawing/2014/main" xmlns="" val="3380805304"/>
                    </a:ext>
                  </a:extLst>
                </a:gridCol>
                <a:gridCol w="2646139">
                  <a:extLst>
                    <a:ext uri="{9D8B030D-6E8A-4147-A177-3AD203B41FA5}">
                      <a16:colId xmlns:a16="http://schemas.microsoft.com/office/drawing/2014/main" xmlns="" val="2052351992"/>
                    </a:ext>
                  </a:extLst>
                </a:gridCol>
                <a:gridCol w="2845060">
                  <a:extLst>
                    <a:ext uri="{9D8B030D-6E8A-4147-A177-3AD203B41FA5}">
                      <a16:colId xmlns:a16="http://schemas.microsoft.com/office/drawing/2014/main" xmlns="" val="3602576919"/>
                    </a:ext>
                  </a:extLst>
                </a:gridCol>
                <a:gridCol w="2170917">
                  <a:extLst>
                    <a:ext uri="{9D8B030D-6E8A-4147-A177-3AD203B41FA5}">
                      <a16:colId xmlns:a16="http://schemas.microsoft.com/office/drawing/2014/main" xmlns="" val="3927876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>
                          <a:solidFill>
                            <a:schemeClr val="tx1"/>
                          </a:solidFill>
                        </a:rPr>
                        <a:t>Nivel </a:t>
                      </a:r>
                      <a:endParaRPr lang="es-E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CO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Funcional</a:t>
                      </a:r>
                      <a:endParaRPr lang="es-ES" sz="15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CO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Descripción Estructural</a:t>
                      </a:r>
                      <a:endParaRPr lang="es-ES" sz="15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500" b="1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Física </a:t>
                      </a:r>
                      <a:endParaRPr lang="es-ES" sz="15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010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s-CO" sz="15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Transistor</a:t>
                      </a:r>
                      <a:endParaRPr lang="es-ES" sz="15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Ecuaciones diferenciales, diagramas corriente- </a:t>
                      </a:r>
                      <a:r>
                        <a:rPr lang="es-CO" sz="1400" i="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tension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i="0" kern="1200" noProof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Transistores, resistencias condensadores </a:t>
                      </a:r>
                      <a:endParaRPr lang="es-ES" sz="1400" i="0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400" i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Celdas analógicas </a:t>
                      </a:r>
                      <a:endParaRPr lang="es-ES" sz="1400" i="0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607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Puerta</a:t>
                      </a:r>
                      <a:endParaRPr lang="es-ES" sz="15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Ecuaciones booleanas, </a:t>
                      </a:r>
                      <a:r>
                        <a:rPr lang="es-CO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máquinas de estados finitos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Puertas, </a:t>
                      </a:r>
                      <a:r>
                        <a:rPr lang="es-ES" sz="1400" i="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biestables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Módulos, unidades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08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Registro</a:t>
                      </a:r>
                      <a:endParaRPr lang="es-ES" sz="15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Algoritmos, diagramas de </a:t>
                      </a:r>
                      <a:r>
                        <a:rPr lang="es-CO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flujo, conjuntos de instrucciones. FSM generalizado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i="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Sumadores</a:t>
                      </a:r>
                      <a:r>
                        <a:rPr lang="pt-BR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CO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comparadores, registros. contadores, bancos de registro.</a:t>
                      </a:r>
                    </a:p>
                    <a:p>
                      <a:pPr algn="l"/>
                      <a:r>
                        <a:rPr lang="es-CO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pilas, caminos de datos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Microchips</a:t>
                      </a:r>
                    </a:p>
                    <a:p>
                      <a:pPr marL="0" algn="l" defTabSz="914400" rtl="0" eaLnBrk="1" latinLnBrk="0" hangingPunct="1"/>
                      <a:endParaRPr lang="es-ES" sz="1400" i="0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392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Procesador</a:t>
                      </a:r>
                      <a:endParaRPr lang="es-ES" sz="15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Especificación ejecutable, </a:t>
                      </a:r>
                      <a:r>
                        <a:rPr lang="es-CO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programas</a:t>
                      </a:r>
                      <a:endParaRPr lang="es-ES" sz="1400" i="0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Procesadores,</a:t>
                      </a:r>
                      <a:r>
                        <a:rPr lang="es-CO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controladores, memorias, FPGA,CPLD,</a:t>
                      </a:r>
                      <a:r>
                        <a:rPr lang="es-CO" sz="1400" i="0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i="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Psoc</a:t>
                      </a:r>
                      <a:r>
                        <a:rPr lang="es-CO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es-ES" sz="1400" i="0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Tarjetas de circuito</a:t>
                      </a:r>
                      <a:r>
                        <a:rPr lang="es-CO" sz="1400" i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impreso, módulos</a:t>
                      </a:r>
                    </a:p>
                    <a:p>
                      <a:pPr algn="l"/>
                      <a:r>
                        <a:rPr lang="es-CO" sz="1400" i="0" kern="12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multichip</a:t>
                      </a:r>
                      <a:endParaRPr lang="es-ES" sz="1400" i="0" kern="1200" noProof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s-ES" sz="1400" i="0" kern="120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341867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704_TF45331398" id="{7B17669D-3993-46FF-9D57-72D6711C80A1}" vid="{6E7079E0-5D52-42C6-BBB3-6371C3B42A2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A0EF5-23A9-4627-BC46-745B7DD804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universal</Template>
  <TotalTime>0</TotalTime>
  <Words>467</Words>
  <Application>Microsoft Office PowerPoint</Application>
  <PresentationFormat>Panorámica</PresentationFormat>
  <Paragraphs>98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Grande</vt:lpstr>
      <vt:lpstr>Verdana</vt:lpstr>
      <vt:lpstr>Wingdings</vt:lpstr>
      <vt:lpstr>Tema de Office</vt:lpstr>
      <vt:lpstr>INTRODUCCIÓN </vt:lpstr>
      <vt:lpstr>SISTEMA</vt:lpstr>
      <vt:lpstr>Sistema Digital </vt:lpstr>
      <vt:lpstr>SEÑALES DIGITALES  VS ANALOGAS </vt:lpstr>
      <vt:lpstr>SISTEMAS DIGITALES </vt:lpstr>
      <vt:lpstr>Bit (Binary digit)</vt:lpstr>
      <vt:lpstr>REPRESENTACIONES DEL DISEÑO</vt:lpstr>
      <vt:lpstr>Ejemplo reloj despertador  </vt:lpstr>
      <vt:lpstr>NIVELES DE ABSTRACCIÓN </vt:lpstr>
      <vt:lpstr>Síntesis de un diseño 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2020-04-28T20:05:28Z</dcterms:created>
  <dcterms:modified xsi:type="dcterms:W3CDTF">2020-04-28T22:31:21Z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