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86" r:id="rId7"/>
    <p:sldId id="260" r:id="rId8"/>
    <p:sldId id="287" r:id="rId9"/>
    <p:sldId id="288" r:id="rId10"/>
    <p:sldId id="289" r:id="rId11"/>
    <p:sldId id="290" r:id="rId12"/>
    <p:sldId id="292" r:id="rId13"/>
    <p:sldId id="291" r:id="rId14"/>
    <p:sldId id="293" r:id="rId15"/>
    <p:sldId id="277" r:id="rId1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1D6"/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5899" autoAdjust="0"/>
  </p:normalViewPr>
  <p:slideViewPr>
    <p:cSldViewPr snapToGrid="0" showGuides="1">
      <p:cViewPr varScale="1">
        <p:scale>
          <a:sx n="84" d="100"/>
          <a:sy n="84" d="100"/>
        </p:scale>
        <p:origin x="86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330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=""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0CE5952-FFD6-40D9-BC37-222B06506044}" type="datetime1">
              <a:rPr lang="es-ES" smtClean="0"/>
              <a:t>04/05/2020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=""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D432166-D667-4383-B839-F1433620BE4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241CEFD-68E6-454C-B476-F5DC16164C10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4B48B0-85B2-40C4-A05A-571C99C8AB5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6755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9474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3931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962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653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303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3396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9137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4944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1065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7215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266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=""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de costes de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E7DC13-115D-44C4-960D-13F92FB6215E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=""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=""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=""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=""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=""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12.345 €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=""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6.789 €</a:t>
            </a:r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=""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y círc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6862E1-1F56-45DE-A657-F7C4C83BE6F2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=""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=""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1" name="Elipse 30">
            <a:extLst>
              <a:ext uri="{FF2B5EF4-FFF2-40B4-BE49-F238E27FC236}">
                <a16:creationId xmlns=""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2" name="Elipse 31">
            <a:extLst>
              <a:ext uri="{FF2B5EF4-FFF2-40B4-BE49-F238E27FC236}">
                <a16:creationId xmlns=""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3" name="Marcador de texto 2">
            <a:extLst>
              <a:ext uri="{FF2B5EF4-FFF2-40B4-BE49-F238E27FC236}">
                <a16:creationId xmlns=""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25 €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=""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Mil millones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=""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50 €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=""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Mil millones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=""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100 €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=""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Mil millones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=""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40" name="Marcador de texto 11">
            <a:extLst>
              <a:ext uri="{FF2B5EF4-FFF2-40B4-BE49-F238E27FC236}">
                <a16:creationId xmlns=""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=""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46" name="Marcador de texto 11">
            <a:extLst>
              <a:ext uri="{FF2B5EF4-FFF2-40B4-BE49-F238E27FC236}">
                <a16:creationId xmlns=""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=""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 y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BB8475-B8EA-46BE-93A6-9A7B25E51552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=""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=""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=""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6" name="Marcador de texto 11">
            <a:extLst>
              <a:ext uri="{FF2B5EF4-FFF2-40B4-BE49-F238E27FC236}">
                <a16:creationId xmlns=""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7" name="Marcador de posición de imagen 11">
            <a:extLst>
              <a:ext uri="{FF2B5EF4-FFF2-40B4-BE49-F238E27FC236}">
                <a16:creationId xmlns=""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l contenido de la competenci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3" name="Rectángulo 32">
            <a:extLst>
              <a:ext uri="{FF2B5EF4-FFF2-40B4-BE49-F238E27FC236}">
                <a16:creationId xmlns=""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2" name="Rectángulo 31">
            <a:extLst>
              <a:ext uri="{FF2B5EF4-FFF2-40B4-BE49-F238E27FC236}">
                <a16:creationId xmlns=""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61A922-32FE-4214-AFBD-07BC20024D2A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7" name="Marcador de posición de imagen 11">
            <a:extLst>
              <a:ext uri="{FF2B5EF4-FFF2-40B4-BE49-F238E27FC236}">
                <a16:creationId xmlns=""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4" name="Marcador de posición de imagen 11" descr="Cuadrante con los logotipos de los competidores">
            <a:extLst>
              <a:ext uri="{FF2B5EF4-FFF2-40B4-BE49-F238E27FC236}">
                <a16:creationId xmlns=""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2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17" name="Marcador de posición de imagen 11" descr="Cuadrante con los logotipos de los competidores">
            <a:extLst>
              <a:ext uri="{FF2B5EF4-FFF2-40B4-BE49-F238E27FC236}">
                <a16:creationId xmlns=""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1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18" name="Marcador de posición de imagen 11" descr="Cuadrante con los logotipos de los competidores">
            <a:extLst>
              <a:ext uri="{FF2B5EF4-FFF2-40B4-BE49-F238E27FC236}">
                <a16:creationId xmlns=""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3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20" name="Marcador de posición de imagen 11" descr="Cuadrante con los logotipos de los competidores">
            <a:extLst>
              <a:ext uri="{FF2B5EF4-FFF2-40B4-BE49-F238E27FC236}">
                <a16:creationId xmlns=""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4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21" name="Marcador de posición de imagen 11" descr="Cuadrante con los logotipos de los competidores">
            <a:extLst>
              <a:ext uri="{FF2B5EF4-FFF2-40B4-BE49-F238E27FC236}">
                <a16:creationId xmlns=""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5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22" name="Marcador de posición de imagen 11" descr="Cuadrante con los logotipos de los competidores">
            <a:extLst>
              <a:ext uri="{FF2B5EF4-FFF2-40B4-BE49-F238E27FC236}">
                <a16:creationId xmlns=""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6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=""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ES" noProof="0" dirty="0"/>
              <a:t>Más caro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=""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ES" noProof="0" dirty="0"/>
              <a:t>Menos caro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=""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ES" noProof="0" dirty="0"/>
              <a:t>Menos conveniente</a:t>
            </a:r>
          </a:p>
        </p:txBody>
      </p:sp>
      <p:sp>
        <p:nvSpPr>
          <p:cNvPr id="28" name="Marcador de texto 7">
            <a:extLst>
              <a:ext uri="{FF2B5EF4-FFF2-40B4-BE49-F238E27FC236}">
                <a16:creationId xmlns=""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ES" noProof="0" dirty="0"/>
              <a:t>Más conveniente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=""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=""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arcador de posición de imagen 11">
            <a:extLst>
              <a:ext uri="{FF2B5EF4-FFF2-40B4-BE49-F238E27FC236}">
                <a16:creationId xmlns=""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 y 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Rectángulo 28">
            <a:extLst>
              <a:ext uri="{FF2B5EF4-FFF2-40B4-BE49-F238E27FC236}">
                <a16:creationId xmlns=""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3B589C-9F38-470F-B786-2DBDB6AF715F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=""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=""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=""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Marcador de texto 11">
            <a:extLst>
              <a:ext uri="{FF2B5EF4-FFF2-40B4-BE49-F238E27FC236}">
                <a16:creationId xmlns=""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=""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0" name="Marcador de texto 11">
            <a:extLst>
              <a:ext uri="{FF2B5EF4-FFF2-40B4-BE49-F238E27FC236}">
                <a16:creationId xmlns=""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1" name="Rectángulo: Esquinas redondeadas 7">
            <a:extLst>
              <a:ext uri="{FF2B5EF4-FFF2-40B4-BE49-F238E27FC236}">
                <a16:creationId xmlns=""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Marcador de texto 11">
            <a:extLst>
              <a:ext uri="{FF2B5EF4-FFF2-40B4-BE49-F238E27FC236}">
                <a16:creationId xmlns=""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=""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=""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7" name="Rectángulo: Esquinas redondeadas 7">
            <a:extLst>
              <a:ext uri="{FF2B5EF4-FFF2-40B4-BE49-F238E27FC236}">
                <a16:creationId xmlns=""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=""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0" name="Marcador de posición de imagen 11">
            <a:extLst>
              <a:ext uri="{FF2B5EF4-FFF2-40B4-BE49-F238E27FC236}">
                <a16:creationId xmlns=""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gráfic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A5E471-4F24-45BC-8375-F0AC28F02551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=""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=""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25" name="Marcador de contenido 10">
            <a:extLst>
              <a:ext uri="{FF2B5EF4-FFF2-40B4-BE49-F238E27FC236}">
                <a16:creationId xmlns=""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29" name="Marcador de posición de imagen 11">
            <a:extLst>
              <a:ext uri="{FF2B5EF4-FFF2-40B4-BE49-F238E27FC236}">
                <a16:creationId xmlns=""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9" name="Rectángulo 48">
            <a:extLst>
              <a:ext uri="{FF2B5EF4-FFF2-40B4-BE49-F238E27FC236}">
                <a16:creationId xmlns=""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11" name="Conector recto 10">
            <a:extLst>
              <a:ext uri="{FF2B5EF4-FFF2-40B4-BE49-F238E27FC236}">
                <a16:creationId xmlns=""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563106-AE94-465B-B44D-B209B5896300}" type="datetime1">
              <a:rPr lang="es-ES" noProof="0" smtClean="0"/>
              <a:t>04/05/2020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=""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=""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8" name="Elipse 17">
            <a:extLst>
              <a:ext uri="{FF2B5EF4-FFF2-40B4-BE49-F238E27FC236}">
                <a16:creationId xmlns=""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0" name="Elipse 19">
            <a:extLst>
              <a:ext uri="{FF2B5EF4-FFF2-40B4-BE49-F238E27FC236}">
                <a16:creationId xmlns=""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Elipse 20">
            <a:extLst>
              <a:ext uri="{FF2B5EF4-FFF2-40B4-BE49-F238E27FC236}">
                <a16:creationId xmlns=""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Marcador de texto 2">
            <a:extLst>
              <a:ext uri="{FF2B5EF4-FFF2-40B4-BE49-F238E27FC236}">
                <a16:creationId xmlns=""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texto</a:t>
            </a:r>
          </a:p>
        </p:txBody>
      </p:sp>
      <p:sp>
        <p:nvSpPr>
          <p:cNvPr id="27" name="Marcador de texto 11">
            <a:extLst>
              <a:ext uri="{FF2B5EF4-FFF2-40B4-BE49-F238E27FC236}">
                <a16:creationId xmlns=""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=""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texto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=""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=""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texto</a:t>
            </a:r>
          </a:p>
        </p:txBody>
      </p:sp>
      <p:sp>
        <p:nvSpPr>
          <p:cNvPr id="31" name="Marcador de texto 11">
            <a:extLst>
              <a:ext uri="{FF2B5EF4-FFF2-40B4-BE49-F238E27FC236}">
                <a16:creationId xmlns=""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=""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texto</a:t>
            </a:r>
          </a:p>
        </p:txBody>
      </p:sp>
      <p:sp>
        <p:nvSpPr>
          <p:cNvPr id="33" name="Marcador de texto 11">
            <a:extLst>
              <a:ext uri="{FF2B5EF4-FFF2-40B4-BE49-F238E27FC236}">
                <a16:creationId xmlns=""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=""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20XX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=""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=""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 rtl="0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20XX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=""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43" name="Marcador de texto 2">
            <a:extLst>
              <a:ext uri="{FF2B5EF4-FFF2-40B4-BE49-F238E27FC236}">
                <a16:creationId xmlns=""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 rtl="0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20XX</a:t>
            </a:r>
          </a:p>
        </p:txBody>
      </p:sp>
      <p:sp>
        <p:nvSpPr>
          <p:cNvPr id="44" name="Marcador de texto 2">
            <a:extLst>
              <a:ext uri="{FF2B5EF4-FFF2-40B4-BE49-F238E27FC236}">
                <a16:creationId xmlns=""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=""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 rtl="0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20XX</a:t>
            </a:r>
          </a:p>
        </p:txBody>
      </p:sp>
      <p:sp>
        <p:nvSpPr>
          <p:cNvPr id="46" name="Marcador de texto 2">
            <a:extLst>
              <a:ext uri="{FF2B5EF4-FFF2-40B4-BE49-F238E27FC236}">
                <a16:creationId xmlns=""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47" name="Marcador de texto 2">
            <a:extLst>
              <a:ext uri="{FF2B5EF4-FFF2-40B4-BE49-F238E27FC236}">
                <a16:creationId xmlns=""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 rtl="0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20XX</a:t>
            </a:r>
          </a:p>
        </p:txBody>
      </p:sp>
      <p:sp>
        <p:nvSpPr>
          <p:cNvPr id="48" name="Marcador de texto 2">
            <a:extLst>
              <a:ext uri="{FF2B5EF4-FFF2-40B4-BE49-F238E27FC236}">
                <a16:creationId xmlns=""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50" name="Marcador de posición de imagen 11">
            <a:extLst>
              <a:ext uri="{FF2B5EF4-FFF2-40B4-BE49-F238E27FC236}">
                <a16:creationId xmlns=""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logoti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9A494F-3F08-41B6-832D-2F34D801ABCA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=""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6" name="Marcador de posición de imagen 11">
            <a:extLst>
              <a:ext uri="{FF2B5EF4-FFF2-40B4-BE49-F238E27FC236}">
                <a16:creationId xmlns=""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E210B5-D61B-4641-B620-135787EBDF21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9" name="Marcador de texto 11">
            <a:extLst>
              <a:ext uri="{FF2B5EF4-FFF2-40B4-BE49-F238E27FC236}">
                <a16:creationId xmlns=""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=""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=""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8" name="Marcador de texto 11">
            <a:extLst>
              <a:ext uri="{FF2B5EF4-FFF2-40B4-BE49-F238E27FC236}">
                <a16:creationId xmlns=""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=""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5" name="Marcador de texto 2">
            <a:extLst>
              <a:ext uri="{FF2B5EF4-FFF2-40B4-BE49-F238E27FC236}">
                <a16:creationId xmlns=""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6" name="Marcador de texto 11">
            <a:extLst>
              <a:ext uri="{FF2B5EF4-FFF2-40B4-BE49-F238E27FC236}">
                <a16:creationId xmlns=""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=""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0" name="Marcador de posición de imagen 10">
            <a:extLst>
              <a:ext uri="{FF2B5EF4-FFF2-40B4-BE49-F238E27FC236}">
                <a16:creationId xmlns=""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=""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=""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3" name="Marcador de texto 11">
            <a:extLst>
              <a:ext uri="{FF2B5EF4-FFF2-40B4-BE49-F238E27FC236}">
                <a16:creationId xmlns=""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=""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6" name="Marcador de posición de imagen 11">
            <a:extLst>
              <a:ext uri="{FF2B5EF4-FFF2-40B4-BE49-F238E27FC236}">
                <a16:creationId xmlns=""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 y contenido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0" name="Rectángulo 79">
            <a:extLst>
              <a:ext uri="{FF2B5EF4-FFF2-40B4-BE49-F238E27FC236}">
                <a16:creationId xmlns=""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4D7830-8C27-445A-BE75-08CE471D8099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9" name="Marcador de texto 11">
            <a:extLst>
              <a:ext uri="{FF2B5EF4-FFF2-40B4-BE49-F238E27FC236}">
                <a16:creationId xmlns=""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=""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=""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=""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4" name="Marcador de texto 2">
            <a:extLst>
              <a:ext uri="{FF2B5EF4-FFF2-40B4-BE49-F238E27FC236}">
                <a16:creationId xmlns=""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=""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6" name="Marcador de posición de imagen 10">
            <a:extLst>
              <a:ext uri="{FF2B5EF4-FFF2-40B4-BE49-F238E27FC236}">
                <a16:creationId xmlns=""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50" name="Marcador de texto 2">
            <a:extLst>
              <a:ext uri="{FF2B5EF4-FFF2-40B4-BE49-F238E27FC236}">
                <a16:creationId xmlns=""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51" name="Marcador de texto 11">
            <a:extLst>
              <a:ext uri="{FF2B5EF4-FFF2-40B4-BE49-F238E27FC236}">
                <a16:creationId xmlns=""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2" name="Marcador de posición de imagen 10">
            <a:extLst>
              <a:ext uri="{FF2B5EF4-FFF2-40B4-BE49-F238E27FC236}">
                <a16:creationId xmlns=""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71" name="Marcador de texto 2">
            <a:extLst>
              <a:ext uri="{FF2B5EF4-FFF2-40B4-BE49-F238E27FC236}">
                <a16:creationId xmlns=""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72" name="Marcador de texto 11">
            <a:extLst>
              <a:ext uri="{FF2B5EF4-FFF2-40B4-BE49-F238E27FC236}">
                <a16:creationId xmlns=""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3" name="Marcador de posición de imagen 10">
            <a:extLst>
              <a:ext uri="{FF2B5EF4-FFF2-40B4-BE49-F238E27FC236}">
                <a16:creationId xmlns=""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74" name="Marcador de texto 2">
            <a:extLst>
              <a:ext uri="{FF2B5EF4-FFF2-40B4-BE49-F238E27FC236}">
                <a16:creationId xmlns=""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75" name="Marcador de texto 11">
            <a:extLst>
              <a:ext uri="{FF2B5EF4-FFF2-40B4-BE49-F238E27FC236}">
                <a16:creationId xmlns=""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6" name="Marcador de posición de imagen 10">
            <a:extLst>
              <a:ext uri="{FF2B5EF4-FFF2-40B4-BE49-F238E27FC236}">
                <a16:creationId xmlns=""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77" name="Marcador de texto 2">
            <a:extLst>
              <a:ext uri="{FF2B5EF4-FFF2-40B4-BE49-F238E27FC236}">
                <a16:creationId xmlns=""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78" name="Marcador de texto 11">
            <a:extLst>
              <a:ext uri="{FF2B5EF4-FFF2-40B4-BE49-F238E27FC236}">
                <a16:creationId xmlns=""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9" name="Marcador de posición de imagen 10">
            <a:extLst>
              <a:ext uri="{FF2B5EF4-FFF2-40B4-BE49-F238E27FC236}">
                <a16:creationId xmlns=""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1" name="Marcador de posición de imagen 11">
            <a:extLst>
              <a:ext uri="{FF2B5EF4-FFF2-40B4-BE49-F238E27FC236}">
                <a16:creationId xmlns=""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10" name="Marcador de posición de imagen 11">
            <a:extLst>
              <a:ext uri="{FF2B5EF4-FFF2-40B4-BE49-F238E27FC236}">
                <a16:creationId xmlns=""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1" name="Subtítulo 2">
            <a:extLst>
              <a:ext uri="{FF2B5EF4-FFF2-40B4-BE49-F238E27FC236}">
                <a16:creationId xmlns=""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3" name="Rectángulo 42">
            <a:extLst>
              <a:ext uri="{FF2B5EF4-FFF2-40B4-BE49-F238E27FC236}">
                <a16:creationId xmlns=""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B992B8-AA73-4BD6-A422-7D484FCCFCD1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=""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=""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4" name="Marcador de texto 2">
            <a:extLst>
              <a:ext uri="{FF2B5EF4-FFF2-40B4-BE49-F238E27FC236}">
                <a16:creationId xmlns=""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=""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0" name="Marcador de texto 2">
            <a:extLst>
              <a:ext uri="{FF2B5EF4-FFF2-40B4-BE49-F238E27FC236}">
                <a16:creationId xmlns=""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51" name="Marcador de texto 11">
            <a:extLst>
              <a:ext uri="{FF2B5EF4-FFF2-40B4-BE49-F238E27FC236}">
                <a16:creationId xmlns=""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=""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0" name="Marcador de texto 11">
            <a:extLst>
              <a:ext uri="{FF2B5EF4-FFF2-40B4-BE49-F238E27FC236}">
                <a16:creationId xmlns=""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=""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5" name="Marcador de texto 11">
            <a:extLst>
              <a:ext uri="{FF2B5EF4-FFF2-40B4-BE49-F238E27FC236}">
                <a16:creationId xmlns=""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=""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7" name="Marcador de texto 11">
            <a:extLst>
              <a:ext uri="{FF2B5EF4-FFF2-40B4-BE49-F238E27FC236}">
                <a16:creationId xmlns=""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38" name="Rectángulo 37">
            <a:extLst>
              <a:ext uri="{FF2B5EF4-FFF2-40B4-BE49-F238E27FC236}">
                <a16:creationId xmlns=""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39" name="Rectángulo 38">
            <a:extLst>
              <a:ext uri="{FF2B5EF4-FFF2-40B4-BE49-F238E27FC236}">
                <a16:creationId xmlns=""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40" name="Rectángulo 39">
            <a:extLst>
              <a:ext uri="{FF2B5EF4-FFF2-40B4-BE49-F238E27FC236}">
                <a16:creationId xmlns=""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41" name="Rectángulo 40">
            <a:extLst>
              <a:ext uri="{FF2B5EF4-FFF2-40B4-BE49-F238E27FC236}">
                <a16:creationId xmlns=""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42" name="Rectángulo 41">
            <a:extLst>
              <a:ext uri="{FF2B5EF4-FFF2-40B4-BE49-F238E27FC236}">
                <a16:creationId xmlns=""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12" name="Marcador de posición de gráfico 11">
            <a:extLst>
              <a:ext uri="{FF2B5EF4-FFF2-40B4-BE49-F238E27FC236}">
                <a16:creationId xmlns=""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 gráfico</a:t>
            </a:r>
            <a:endParaRPr lang="es-ES" noProof="0" dirty="0"/>
          </a:p>
        </p:txBody>
      </p:sp>
      <p:sp>
        <p:nvSpPr>
          <p:cNvPr id="47" name="Marcador de posición de imagen 11">
            <a:extLst>
              <a:ext uri="{FF2B5EF4-FFF2-40B4-BE49-F238E27FC236}">
                <a16:creationId xmlns=""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dos tex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F74ACC-FE1D-4428-AD27-13C9D747D6F3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Marcador de posición de texto 2">
            <a:extLst>
              <a:ext uri="{FF2B5EF4-FFF2-40B4-BE49-F238E27FC236}">
                <a16:creationId xmlns=""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4" name="Marcador de posición de texto 2">
            <a:extLst>
              <a:ext uri="{FF2B5EF4-FFF2-40B4-BE49-F238E27FC236}">
                <a16:creationId xmlns=""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5" name="Marcador de posición de imagen 11">
            <a:extLst>
              <a:ext uri="{FF2B5EF4-FFF2-40B4-BE49-F238E27FC236}">
                <a16:creationId xmlns=""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rtlCol="0" anchor="b" anchorCtr="0">
            <a:noAutofit/>
          </a:bodyPr>
          <a:lstStyle>
            <a:lvl1pPr>
              <a:defRPr sz="5500"/>
            </a:lvl1pPr>
          </a:lstStyle>
          <a:p>
            <a:pPr rtl="0"/>
            <a:r>
              <a:rPr lang="es-ES" noProof="0" dirty="0"/>
              <a:t>Gracias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605167-B373-45A8-AF59-3399D3174C63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=""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" name="Marcador de texto 3">
            <a:extLst>
              <a:ext uri="{FF2B5EF4-FFF2-40B4-BE49-F238E27FC236}">
                <a16:creationId xmlns=""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Jorge Montoya</a:t>
            </a:r>
          </a:p>
        </p:txBody>
      </p:sp>
      <p:sp>
        <p:nvSpPr>
          <p:cNvPr id="14" name="Marcador de texto 3">
            <a:extLst>
              <a:ext uri="{FF2B5EF4-FFF2-40B4-BE49-F238E27FC236}">
                <a16:creationId xmlns=""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Teléfono: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=""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208-555-0183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=""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Correo electrónico: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=""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jorge@fineartschool.net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=""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Sitio web: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=""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la sección Apé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 rtlCol="0"/>
          <a:lstStyle>
            <a:lvl1pPr algn="ctr">
              <a:defRPr b="1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BCC77C-AD1C-4779-8492-EA0A3C813593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=""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testimon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3" name="Rectángulo 32">
            <a:extLst>
              <a:ext uri="{FF2B5EF4-FFF2-40B4-BE49-F238E27FC236}">
                <a16:creationId xmlns=""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92A6A5-5352-425A-8547-3F96157CF993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=""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=""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=""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4" name="Marcador de texto 2">
            <a:extLst>
              <a:ext uri="{FF2B5EF4-FFF2-40B4-BE49-F238E27FC236}">
                <a16:creationId xmlns=""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=""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6" name="Marcador de posición de imagen 10">
            <a:extLst>
              <a:ext uri="{FF2B5EF4-FFF2-40B4-BE49-F238E27FC236}">
                <a16:creationId xmlns=""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=""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=""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5" name="Marcador de posición de imagen 11">
            <a:extLst>
              <a:ext uri="{FF2B5EF4-FFF2-40B4-BE49-F238E27FC236}">
                <a16:creationId xmlns=""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83C9B8-5C93-4008-9477-5B9493E7B1FC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=""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=""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 rtlCol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=""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posición de imagen 11">
            <a:extLst>
              <a:ext uri="{FF2B5EF4-FFF2-40B4-BE49-F238E27FC236}">
                <a16:creationId xmlns=""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móvil y diseñ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9F1CF9-9FEB-4896-87D5-C0A921D061DF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=""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dirty="0"/>
              <a:t>Título de sección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=""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=""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2" name="Marcador de posición de imagen 20">
            <a:extLst>
              <a:ext uri="{FF2B5EF4-FFF2-40B4-BE49-F238E27FC236}">
                <a16:creationId xmlns=""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imagen 20">
            <a:extLst>
              <a:ext uri="{FF2B5EF4-FFF2-40B4-BE49-F238E27FC236}">
                <a16:creationId xmlns=""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5" name="Marcador de texto 11">
            <a:extLst>
              <a:ext uri="{FF2B5EF4-FFF2-40B4-BE49-F238E27FC236}">
                <a16:creationId xmlns=""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dirty="0"/>
              <a:t>Título de sección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=""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=""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=""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=""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=""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E1C984-5E9A-4608-8F23-E22063E9E0EA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=""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sección de 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Marcador de posición de texto 2">
            <a:extLst>
              <a:ext uri="{FF2B5EF4-FFF2-40B4-BE49-F238E27FC236}">
                <a16:creationId xmlns=""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475E07-ADDB-42AB-998F-8A3A842EFB75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Marcador de posición de imagen 11">
            <a:extLst>
              <a:ext uri="{FF2B5EF4-FFF2-40B4-BE49-F238E27FC236}">
                <a16:creationId xmlns=""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7" name="Rectángulo 26">
            <a:extLst>
              <a:ext uri="{FF2B5EF4-FFF2-40B4-BE49-F238E27FC236}">
                <a16:creationId xmlns=""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7" name="Marcador de contenido 2">
            <a:extLst>
              <a:ext uri="{FF2B5EF4-FFF2-40B4-BE49-F238E27FC236}">
                <a16:creationId xmlns=""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38" name="Marcador de posición de contenido 3">
            <a:extLst>
              <a:ext uri="{FF2B5EF4-FFF2-40B4-BE49-F238E27FC236}">
                <a16:creationId xmlns=""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fecha 7">
            <a:extLst>
              <a:ext uri="{FF2B5EF4-FFF2-40B4-BE49-F238E27FC236}">
                <a16:creationId xmlns=""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ABCBA3-FEFD-49EC-A8F8-506241F81ABA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=""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=""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39" name="Título 1">
            <a:extLst>
              <a:ext uri="{FF2B5EF4-FFF2-40B4-BE49-F238E27FC236}">
                <a16:creationId xmlns=""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DA0F9B-C1E8-484F-AFAB-AD7F9DA12BAB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=""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=""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=""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21" name="Marcador de posición de contenido 3">
            <a:extLst>
              <a:ext uri="{FF2B5EF4-FFF2-40B4-BE49-F238E27FC236}">
                <a16:creationId xmlns=""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1B2CE8-B602-4FC0-91D8-CDE770596068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=""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=""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922530-5E46-4C1A-87B0-E7A879132091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=""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=""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Marcador de fecha 7">
            <a:extLst>
              <a:ext uri="{FF2B5EF4-FFF2-40B4-BE49-F238E27FC236}">
                <a16:creationId xmlns=""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1683DB-11EF-400E-AF9D-EDF45C89F2BB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=""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=""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39" name="Título 1">
            <a:extLst>
              <a:ext uri="{FF2B5EF4-FFF2-40B4-BE49-F238E27FC236}">
                <a16:creationId xmlns=""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2A160B-4856-400F-AC2F-F45E5AD62B49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 fondo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E73763-F894-4E4E-B0F5-08C48B827852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=""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 rtlCol="0"/>
          <a:lstStyle/>
          <a:p>
            <a:pPr rtl="0"/>
            <a:fld id="{D9BB3731-526F-4638-85F8-715D717FFC12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1" name="Marcador de texto 3">
            <a:extLst>
              <a:ext uri="{FF2B5EF4-FFF2-40B4-BE49-F238E27FC236}">
                <a16:creationId xmlns=""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=""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Texto del patrón</a:t>
            </a:r>
            <a:br>
              <a:rPr lang="es-ES" noProof="0" dirty="0"/>
            </a:br>
            <a:r>
              <a:rPr lang="es-ES" noProof="0" dirty="0"/>
              <a:t>estilos</a:t>
            </a: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=""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4" name="Marcador de posición de imagen 12">
            <a:extLst>
              <a:ext uri="{FF2B5EF4-FFF2-40B4-BE49-F238E27FC236}">
                <a16:creationId xmlns=""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5" name="Marcador de posición de imagen 12">
            <a:extLst>
              <a:ext uri="{FF2B5EF4-FFF2-40B4-BE49-F238E27FC236}">
                <a16:creationId xmlns=""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6" name="Marcador de posición de texto 3">
            <a:extLst>
              <a:ext uri="{FF2B5EF4-FFF2-40B4-BE49-F238E27FC236}">
                <a16:creationId xmlns=""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=""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Texto del patrón</a:t>
            </a:r>
            <a:br>
              <a:rPr lang="es-ES" noProof="0" dirty="0"/>
            </a:br>
            <a:r>
              <a:rPr lang="es-ES" noProof="0" dirty="0"/>
              <a:t>estilos</a:t>
            </a:r>
          </a:p>
        </p:txBody>
      </p:sp>
      <p:sp>
        <p:nvSpPr>
          <p:cNvPr id="28" name="Marcador de posición de imagen 12">
            <a:extLst>
              <a:ext uri="{FF2B5EF4-FFF2-40B4-BE49-F238E27FC236}">
                <a16:creationId xmlns=""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9" name="Marcador de posición de texto 3">
            <a:extLst>
              <a:ext uri="{FF2B5EF4-FFF2-40B4-BE49-F238E27FC236}">
                <a16:creationId xmlns=""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0" name="Marcador de texto 3">
            <a:extLst>
              <a:ext uri="{FF2B5EF4-FFF2-40B4-BE49-F238E27FC236}">
                <a16:creationId xmlns=""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Texto del patrón</a:t>
            </a:r>
            <a:br>
              <a:rPr lang="es-ES" noProof="0" dirty="0"/>
            </a:br>
            <a:r>
              <a:rPr lang="es-ES" noProof="0" dirty="0"/>
              <a:t>estilos</a:t>
            </a:r>
          </a:p>
        </p:txBody>
      </p:sp>
      <p:sp>
        <p:nvSpPr>
          <p:cNvPr id="32" name="Marcador de posición de texto 3">
            <a:extLst>
              <a:ext uri="{FF2B5EF4-FFF2-40B4-BE49-F238E27FC236}">
                <a16:creationId xmlns=""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3" name="Marcador de posición de texto 3">
            <a:extLst>
              <a:ext uri="{FF2B5EF4-FFF2-40B4-BE49-F238E27FC236}">
                <a16:creationId xmlns=""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4" name="Marcador de texto 7">
            <a:extLst>
              <a:ext uri="{FF2B5EF4-FFF2-40B4-BE49-F238E27FC236}">
                <a16:creationId xmlns=""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36" name="Marcador de texto 7">
            <a:extLst>
              <a:ext uri="{FF2B5EF4-FFF2-40B4-BE49-F238E27FC236}">
                <a16:creationId xmlns=""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=""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39" name="Marcador de posición de imagen 13">
            <a:extLst>
              <a:ext uri="{FF2B5EF4-FFF2-40B4-BE49-F238E27FC236}">
                <a16:creationId xmlns=""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0" name="Marcador de posición de texto 3">
            <a:extLst>
              <a:ext uri="{FF2B5EF4-FFF2-40B4-BE49-F238E27FC236}">
                <a16:creationId xmlns=""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=""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dirty="0"/>
              <a:t>HAGA CLIC PARA EDITAR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342668-906A-4B7F-9457-07CCB4608BC4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=""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y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C636A7-7D71-4245-9288-616D8B521246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=""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iconos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80E0C4-8A20-4B3E-B8A4-33BE2918417A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=""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=""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=""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=""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=""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=""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=""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2" name="Marcador de posición de imagen 20">
            <a:extLst>
              <a:ext uri="{FF2B5EF4-FFF2-40B4-BE49-F238E27FC236}">
                <a16:creationId xmlns=""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3" name="Marcador de posición de imagen 20">
            <a:extLst>
              <a:ext uri="{FF2B5EF4-FFF2-40B4-BE49-F238E27FC236}">
                <a16:creationId xmlns=""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4" name="Marcador de posición de imagen 20">
            <a:extLst>
              <a:ext uri="{FF2B5EF4-FFF2-40B4-BE49-F238E27FC236}">
                <a16:creationId xmlns=""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=""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monitor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D91D38-C317-4EB4-8A6C-6D95487E1B21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=""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=""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=""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=""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0" name="Marcador de posición de imagen 20">
            <a:extLst>
              <a:ext uri="{FF2B5EF4-FFF2-40B4-BE49-F238E27FC236}">
                <a16:creationId xmlns=""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=""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=""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=""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BC5C24-4709-48E9-AAD6-BD45097545C1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7" name="Marcador de posición de imagen 11">
            <a:extLst>
              <a:ext uri="{FF2B5EF4-FFF2-40B4-BE49-F238E27FC236}">
                <a16:creationId xmlns=""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A500EF-BD93-4C54-8EDA-5420FFC7C87F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=""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=""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=""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=""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=""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=""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1" name="Marcador de posición de imagen 11">
            <a:extLst>
              <a:ext uri="{FF2B5EF4-FFF2-40B4-BE49-F238E27FC236}">
                <a16:creationId xmlns=""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=""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=""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9D587605-F959-4621-AD19-3767F4D224ED}" type="datetime1">
              <a:rPr lang="es-ES" noProof="0" smtClean="0"/>
              <a:t>04/05/2020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4950F5D8-22E1-4015-8661-E5B1FD28C2D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656" y="2393874"/>
            <a:ext cx="9820656" cy="2078313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s-ES" dirty="0"/>
              <a:t>O</a:t>
            </a:r>
            <a:r>
              <a:rPr lang="es-ES" dirty="0" smtClean="0"/>
              <a:t>peraciones básicas en binario, octal y hexadecimal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77C4633-7458-4F99-83F4-CB5107BC2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ES" dirty="0" smtClean="0"/>
              <a:t>Universidad Distrital Francisco José de Caldas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7" y="450454"/>
            <a:ext cx="10674246" cy="636340"/>
          </a:xfrm>
        </p:spPr>
        <p:txBody>
          <a:bodyPr rtlCol="0"/>
          <a:lstStyle/>
          <a:p>
            <a:pPr rtl="0"/>
            <a:r>
              <a:rPr lang="es-ES" dirty="0" smtClean="0"/>
              <a:t>División </a:t>
            </a:r>
            <a:r>
              <a:rPr lang="es-ES" dirty="0" smtClean="0"/>
              <a:t>en base 2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10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52928-8BAE-4776-8132-1F778D9E15DA}" type="datetime1">
              <a:rPr lang="es-ES" smtClean="0"/>
              <a:t>04/05/2020</a:t>
            </a:fld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090" y="1651442"/>
            <a:ext cx="4362450" cy="28214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714403"/>
            <a:ext cx="3362325" cy="2695575"/>
          </a:xfrm>
          <a:prstGeom prst="rect">
            <a:avLst/>
          </a:prstGeom>
        </p:spPr>
      </p:pic>
      <p:sp>
        <p:nvSpPr>
          <p:cNvPr id="14" name="Marcador de texto 7">
            <a:extLst>
              <a:ext uri="{FF2B5EF4-FFF2-40B4-BE49-F238E27FC236}">
                <a16:creationId xmlns="" xmlns:a16="http://schemas.microsoft.com/office/drawing/2014/main" id="{59B269EA-29F7-4180-983F-353E08D9B3F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60120" y="4596010"/>
            <a:ext cx="9417420" cy="1142011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dirty="0" smtClean="0"/>
              <a:t>TAREA: Averiguar como es la división en base 8 y 16.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5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5C665F-537D-4B74-92F8-96ED8012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788" y="169839"/>
            <a:ext cx="4585780" cy="1091078"/>
          </a:xfrm>
        </p:spPr>
        <p:txBody>
          <a:bodyPr rtlCol="0"/>
          <a:lstStyle/>
          <a:p>
            <a:pPr rtl="0"/>
            <a:r>
              <a:rPr lang="es-ES" dirty="0" smtClean="0"/>
              <a:t>Ejercicios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ACFCBA-E6B8-4ECB-B191-23EF34739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1607517"/>
            <a:ext cx="5530444" cy="4656197"/>
          </a:xfrm>
        </p:spPr>
        <p:txBody>
          <a:bodyPr rtlCol="0">
            <a:normAutofit fontScale="92500" lnSpcReduction="10000"/>
          </a:bodyPr>
          <a:lstStyle/>
          <a:p>
            <a:pPr lvl="4"/>
            <a:r>
              <a:rPr lang="es-ES" dirty="0" smtClean="0"/>
              <a:t>Base 2</a:t>
            </a:r>
          </a:p>
          <a:p>
            <a:pPr rtl="0"/>
            <a:r>
              <a:rPr lang="es-ES" dirty="0" smtClean="0"/>
              <a:t>  110010			1100001</a:t>
            </a:r>
          </a:p>
          <a:p>
            <a:pPr marL="0" indent="0" rtl="0">
              <a:buNone/>
            </a:pPr>
            <a:r>
              <a:rPr lang="es-ES" dirty="0" smtClean="0"/>
              <a:t>         *</a:t>
            </a:r>
            <a:r>
              <a:rPr lang="es-ES" dirty="0" smtClean="0"/>
              <a:t>1011		</a:t>
            </a:r>
            <a:r>
              <a:rPr lang="es-ES" dirty="0"/>
              <a:t> </a:t>
            </a:r>
            <a:r>
              <a:rPr lang="es-ES" dirty="0" smtClean="0"/>
              <a:t>                  *</a:t>
            </a:r>
            <a:r>
              <a:rPr lang="es-ES" dirty="0" smtClean="0"/>
              <a:t>10111</a:t>
            </a:r>
          </a:p>
          <a:p>
            <a:pPr rtl="0"/>
            <a:r>
              <a:rPr lang="es-ES" dirty="0" smtClean="0"/>
              <a:t>________</a:t>
            </a:r>
            <a:r>
              <a:rPr lang="es-ES" dirty="0"/>
              <a:t>			________</a:t>
            </a:r>
          </a:p>
          <a:p>
            <a:pPr rtl="0"/>
            <a:r>
              <a:rPr lang="es-ES" dirty="0" smtClean="0"/>
              <a:t>		</a:t>
            </a:r>
          </a:p>
          <a:p>
            <a:pPr rtl="0"/>
            <a:endParaRPr lang="es-ES" dirty="0"/>
          </a:p>
          <a:p>
            <a:pPr lvl="4"/>
            <a:r>
              <a:rPr lang="es-ES" dirty="0">
                <a:solidFill>
                  <a:srgbClr val="FFC000"/>
                </a:solidFill>
              </a:rPr>
              <a:t>Base </a:t>
            </a:r>
            <a:r>
              <a:rPr lang="es-ES" dirty="0" smtClean="0">
                <a:solidFill>
                  <a:srgbClr val="FFC000"/>
                </a:solidFill>
              </a:rPr>
              <a:t>8</a:t>
            </a:r>
            <a:endParaRPr lang="es-ES" dirty="0">
              <a:solidFill>
                <a:srgbClr val="FFC000"/>
              </a:solidFill>
            </a:endParaRPr>
          </a:p>
          <a:p>
            <a:r>
              <a:rPr lang="es-ES" dirty="0">
                <a:solidFill>
                  <a:srgbClr val="FFC000"/>
                </a:solidFill>
              </a:rPr>
              <a:t>  </a:t>
            </a:r>
            <a:r>
              <a:rPr lang="es-ES" dirty="0" smtClean="0">
                <a:solidFill>
                  <a:srgbClr val="FFC000"/>
                </a:solidFill>
              </a:rPr>
              <a:t>345				 706	</a:t>
            </a:r>
            <a:endParaRPr lang="es-E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FFC000"/>
                </a:solidFill>
              </a:rPr>
              <a:t>    *107			</a:t>
            </a:r>
            <a:r>
              <a:rPr lang="es-ES" dirty="0">
                <a:solidFill>
                  <a:srgbClr val="FFC000"/>
                </a:solidFill>
              </a:rPr>
              <a:t> </a:t>
            </a:r>
            <a:r>
              <a:rPr lang="es-ES" dirty="0" smtClean="0">
                <a:solidFill>
                  <a:srgbClr val="FFC000"/>
                </a:solidFill>
              </a:rPr>
              <a:t>                -157</a:t>
            </a:r>
          </a:p>
          <a:p>
            <a:r>
              <a:rPr lang="es-ES" dirty="0" smtClean="0">
                <a:solidFill>
                  <a:srgbClr val="FFC000"/>
                </a:solidFill>
              </a:rPr>
              <a:t>  ______               			_____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C000"/>
                </a:solidFill>
              </a:rPr>
              <a:t>      </a:t>
            </a:r>
            <a:endParaRPr lang="es-ES" dirty="0" smtClean="0"/>
          </a:p>
          <a:p>
            <a:endParaRPr lang="es-ES" dirty="0" smtClean="0"/>
          </a:p>
          <a:p>
            <a:pPr lvl="4"/>
            <a:r>
              <a:rPr lang="es-ES" dirty="0" smtClean="0">
                <a:solidFill>
                  <a:srgbClr val="E961D6"/>
                </a:solidFill>
              </a:rPr>
              <a:t>Base 16</a:t>
            </a:r>
            <a:endParaRPr lang="es-ES" dirty="0">
              <a:solidFill>
                <a:srgbClr val="E961D6"/>
              </a:solidFill>
            </a:endParaRPr>
          </a:p>
          <a:p>
            <a:r>
              <a:rPr lang="es-ES" dirty="0">
                <a:solidFill>
                  <a:srgbClr val="E961D6"/>
                </a:solidFill>
              </a:rPr>
              <a:t>  </a:t>
            </a:r>
            <a:r>
              <a:rPr lang="es-ES" dirty="0" smtClean="0">
                <a:solidFill>
                  <a:srgbClr val="E961D6"/>
                </a:solidFill>
              </a:rPr>
              <a:t> FFCA				E05</a:t>
            </a:r>
            <a:endParaRPr lang="es-ES" dirty="0">
              <a:solidFill>
                <a:srgbClr val="E961D6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rgbClr val="E961D6"/>
                </a:solidFill>
              </a:rPr>
              <a:t> </a:t>
            </a:r>
            <a:r>
              <a:rPr lang="es-ES" dirty="0" smtClean="0">
                <a:solidFill>
                  <a:srgbClr val="E961D6"/>
                </a:solidFill>
              </a:rPr>
              <a:t>     *901			                -ACA</a:t>
            </a:r>
            <a:endParaRPr lang="es-ES" dirty="0">
              <a:solidFill>
                <a:srgbClr val="E961D6"/>
              </a:solidFill>
            </a:endParaRPr>
          </a:p>
          <a:p>
            <a:r>
              <a:rPr lang="es-ES" dirty="0" smtClean="0">
                <a:solidFill>
                  <a:srgbClr val="E961D6"/>
                </a:solidFill>
              </a:rPr>
              <a:t>________	</a:t>
            </a:r>
            <a:r>
              <a:rPr lang="es-ES" dirty="0">
                <a:solidFill>
                  <a:srgbClr val="E961D6"/>
                </a:solidFill>
              </a:rPr>
              <a:t>	</a:t>
            </a:r>
            <a:r>
              <a:rPr lang="es-ES" dirty="0" smtClean="0">
                <a:solidFill>
                  <a:srgbClr val="E961D6"/>
                </a:solidFill>
              </a:rPr>
              <a:t>	______</a:t>
            </a:r>
          </a:p>
          <a:p>
            <a:endParaRPr lang="es-ES" dirty="0">
              <a:solidFill>
                <a:srgbClr val="E961D6"/>
              </a:solidFill>
            </a:endParaRPr>
          </a:p>
          <a:p>
            <a:endParaRPr lang="es-ES" dirty="0">
              <a:solidFill>
                <a:srgbClr val="E961D6"/>
              </a:solidFill>
            </a:endParaRPr>
          </a:p>
          <a:p>
            <a:endParaRPr lang="es-ES" dirty="0"/>
          </a:p>
          <a:p>
            <a:endParaRPr lang="es-ES" dirty="0"/>
          </a:p>
          <a:p>
            <a:pPr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11</a:t>
            </a:fld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BDE8417-3B40-4421-8C0C-E812952C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051477-817D-4B20-91A3-D942F6C5624B}" type="datetime1">
              <a:rPr lang="es-ES" smtClean="0"/>
              <a:t>04/05/2020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D9AD198-93C9-4EAB-8485-34EDEDDB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12931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9BFC04D-1EA2-4C38-90C9-4DC62E5A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866" y="2474127"/>
            <a:ext cx="4585780" cy="1091078"/>
          </a:xfrm>
        </p:spPr>
        <p:txBody>
          <a:bodyPr rtlCol="0"/>
          <a:lstStyle/>
          <a:p>
            <a:pPr rtl="0"/>
            <a:r>
              <a:rPr lang="es-ES" dirty="0"/>
              <a:t>Gracias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62B3AD74-B3CB-4B9C-8EAC-07DF8026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t>12</a:t>
            </a:fld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A4AF708-0F57-4D7F-96B7-64E674801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ED17D-75D8-4AD5-84E0-7B714AEBD051}" type="datetime1">
              <a:rPr lang="es-ES" smtClean="0"/>
              <a:t>04/05/2020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80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7" y="450454"/>
            <a:ext cx="10674246" cy="636340"/>
          </a:xfrm>
        </p:spPr>
        <p:txBody>
          <a:bodyPr rtlCol="0"/>
          <a:lstStyle/>
          <a:p>
            <a:pPr rtl="0"/>
            <a:r>
              <a:rPr lang="es-ES" dirty="0" smtClean="0"/>
              <a:t>Suma en base 2</a:t>
            </a:r>
            <a:endParaRPr lang="es-ES" dirty="0"/>
          </a:p>
        </p:txBody>
      </p:sp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F5DC1B5D-1A60-450C-9BD8-9C391E14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842" y="1352211"/>
            <a:ext cx="10680596" cy="1133423"/>
          </a:xfrm>
        </p:spPr>
        <p:txBody>
          <a:bodyPr rtlCol="0">
            <a:normAutofit/>
          </a:bodyPr>
          <a:lstStyle/>
          <a:p>
            <a:r>
              <a:rPr lang="es-ES" sz="3200" dirty="0"/>
              <a:t>Las reglas cuando se suman </a:t>
            </a:r>
            <a:r>
              <a:rPr lang="es-ES" sz="3200" dirty="0" smtClean="0"/>
              <a:t>números </a:t>
            </a:r>
            <a:r>
              <a:rPr lang="es-ES" sz="3200" dirty="0"/>
              <a:t>binarios</a:t>
            </a:r>
          </a:p>
          <a:p>
            <a:r>
              <a:rPr lang="es-CO" sz="3200" dirty="0"/>
              <a:t>de un bit son:</a:t>
            </a:r>
            <a:endParaRPr lang="es-ES" sz="320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2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52928-8BAE-4776-8132-1F778D9E15DA}" type="datetime1">
              <a:rPr lang="es-ES" smtClean="0"/>
              <a:t>04/05/2020</a:t>
            </a:fld>
            <a:endParaRPr lang="es-ES" dirty="0"/>
          </a:p>
        </p:txBody>
      </p:sp>
      <p:sp>
        <p:nvSpPr>
          <p:cNvPr id="10" name="Marcador de texto 1">
            <a:extLst>
              <a:ext uri="{FF2B5EF4-FFF2-40B4-BE49-F238E27FC236}">
                <a16:creationId xmlns="" xmlns:a16="http://schemas.microsoft.com/office/drawing/2014/main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674792" y="3943600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/>
              <a:t>Ejemplos</a:t>
            </a:r>
            <a:endParaRPr lang="es-ES" sz="32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57" y="4688055"/>
            <a:ext cx="4749927" cy="161804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800" y="4678282"/>
            <a:ext cx="4564720" cy="163759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533" y="2544760"/>
            <a:ext cx="63817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7" y="450454"/>
            <a:ext cx="10674246" cy="636340"/>
          </a:xfrm>
        </p:spPr>
        <p:txBody>
          <a:bodyPr rtlCol="0"/>
          <a:lstStyle/>
          <a:p>
            <a:pPr rtl="0"/>
            <a:r>
              <a:rPr lang="es-ES" dirty="0" smtClean="0"/>
              <a:t>Suma en base 8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3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52928-8BAE-4776-8132-1F778D9E15DA}" type="datetime1">
              <a:rPr lang="es-ES" smtClean="0"/>
              <a:t>04/05/2020</a:t>
            </a:fld>
            <a:endParaRPr lang="es-ES" dirty="0"/>
          </a:p>
        </p:txBody>
      </p:sp>
      <p:sp>
        <p:nvSpPr>
          <p:cNvPr id="10" name="Marcador de texto 1">
            <a:extLst>
              <a:ext uri="{FF2B5EF4-FFF2-40B4-BE49-F238E27FC236}">
                <a16:creationId xmlns="" xmlns:a16="http://schemas.microsoft.com/office/drawing/2014/main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757088" y="1229943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/>
              <a:t>Ejemplos</a:t>
            </a:r>
            <a:endParaRPr lang="es-ES" sz="3200" dirty="0"/>
          </a:p>
        </p:txBody>
      </p:sp>
      <p:sp>
        <p:nvSpPr>
          <p:cNvPr id="11" name="Título 3">
            <a:extLst>
              <a:ext uri="{FF2B5EF4-FFF2-40B4-BE49-F238E27FC236}">
                <a16:creationId xmlns="" xmlns:a16="http://schemas.microsoft.com/office/drawing/2014/main" id="{FA532457-29F4-475F-B58C-80A91C832EA9}"/>
              </a:ext>
            </a:extLst>
          </p:cNvPr>
          <p:cNvSpPr txBox="1">
            <a:spLocks/>
          </p:cNvSpPr>
          <p:nvPr/>
        </p:nvSpPr>
        <p:spPr>
          <a:xfrm>
            <a:off x="592623" y="3548166"/>
            <a:ext cx="10674246" cy="63634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Suma en base 16</a:t>
            </a:r>
            <a:endParaRPr lang="es-ES" dirty="0"/>
          </a:p>
        </p:txBody>
      </p:sp>
      <p:sp>
        <p:nvSpPr>
          <p:cNvPr id="14" name="Marcador de texto 1">
            <a:extLst>
              <a:ext uri="{FF2B5EF4-FFF2-40B4-BE49-F238E27FC236}">
                <a16:creationId xmlns="" xmlns:a16="http://schemas.microsoft.com/office/drawing/2014/main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677967" y="4236942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/>
              <a:t>Ejemplos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616" y="1252056"/>
            <a:ext cx="8211312" cy="19574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101" y="4588774"/>
            <a:ext cx="8255699" cy="19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5C665F-537D-4B74-92F8-96ED8012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300" y="316143"/>
            <a:ext cx="4585780" cy="1091078"/>
          </a:xfrm>
        </p:spPr>
        <p:txBody>
          <a:bodyPr rtlCol="0"/>
          <a:lstStyle/>
          <a:p>
            <a:pPr rtl="0"/>
            <a:r>
              <a:rPr lang="es-ES" dirty="0" smtClean="0"/>
              <a:t>Ejercicios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ACFCBA-E6B8-4ECB-B191-23EF34739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35532" y="1591812"/>
            <a:ext cx="5530444" cy="4656197"/>
          </a:xfrm>
        </p:spPr>
        <p:txBody>
          <a:bodyPr rtlCol="0">
            <a:normAutofit fontScale="85000" lnSpcReduction="20000"/>
          </a:bodyPr>
          <a:lstStyle/>
          <a:p>
            <a:pPr lvl="4"/>
            <a:r>
              <a:rPr lang="es-ES" dirty="0" smtClean="0"/>
              <a:t>Base 2</a:t>
            </a:r>
          </a:p>
          <a:p>
            <a:pPr rtl="0"/>
            <a:r>
              <a:rPr lang="es-ES" dirty="0" smtClean="0"/>
              <a:t>  110010			1100001</a:t>
            </a:r>
          </a:p>
          <a:p>
            <a:pPr rtl="0"/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dirty="0" smtClean="0"/>
              <a:t>101111			1100111</a:t>
            </a:r>
          </a:p>
          <a:p>
            <a:pPr rtl="0"/>
            <a:r>
              <a:rPr lang="es-ES" dirty="0" smtClean="0"/>
              <a:t>+111111		                 +1000001</a:t>
            </a:r>
          </a:p>
          <a:p>
            <a:r>
              <a:rPr lang="es-ES" dirty="0"/>
              <a:t>________			________</a:t>
            </a:r>
          </a:p>
          <a:p>
            <a:pPr rtl="0"/>
            <a:r>
              <a:rPr lang="es-ES" dirty="0" smtClean="0"/>
              <a:t>		</a:t>
            </a:r>
          </a:p>
          <a:p>
            <a:pPr rtl="0"/>
            <a:endParaRPr lang="es-ES" dirty="0"/>
          </a:p>
          <a:p>
            <a:pPr lvl="4"/>
            <a:r>
              <a:rPr lang="es-ES" dirty="0">
                <a:solidFill>
                  <a:srgbClr val="FFC000"/>
                </a:solidFill>
              </a:rPr>
              <a:t>Base </a:t>
            </a:r>
            <a:r>
              <a:rPr lang="es-ES" dirty="0" smtClean="0">
                <a:solidFill>
                  <a:srgbClr val="FFC000"/>
                </a:solidFill>
              </a:rPr>
              <a:t>8</a:t>
            </a:r>
            <a:endParaRPr lang="es-ES" dirty="0">
              <a:solidFill>
                <a:srgbClr val="FFC000"/>
              </a:solidFill>
            </a:endParaRPr>
          </a:p>
          <a:p>
            <a:r>
              <a:rPr lang="es-ES" dirty="0">
                <a:solidFill>
                  <a:srgbClr val="FFC000"/>
                </a:solidFill>
              </a:rPr>
              <a:t>  </a:t>
            </a:r>
            <a:r>
              <a:rPr lang="es-ES" dirty="0" smtClean="0">
                <a:solidFill>
                  <a:srgbClr val="FFC000"/>
                </a:solidFill>
              </a:rPr>
              <a:t>34571				7777	</a:t>
            </a:r>
            <a:endParaRPr lang="es-ES" dirty="0">
              <a:solidFill>
                <a:srgbClr val="FFC000"/>
              </a:solidFill>
            </a:endParaRPr>
          </a:p>
          <a:p>
            <a:r>
              <a:rPr lang="es-ES" dirty="0">
                <a:solidFill>
                  <a:srgbClr val="FFC000"/>
                </a:solidFill>
              </a:rPr>
              <a:t> </a:t>
            </a:r>
            <a:r>
              <a:rPr lang="es-ES" dirty="0" smtClean="0">
                <a:solidFill>
                  <a:srgbClr val="FFC000"/>
                </a:solidFill>
              </a:rPr>
              <a:t> 10175				1567</a:t>
            </a:r>
            <a:endParaRPr lang="es-ES" dirty="0">
              <a:solidFill>
                <a:srgbClr val="FFC000"/>
              </a:solidFill>
            </a:endParaRPr>
          </a:p>
          <a:p>
            <a:r>
              <a:rPr lang="es-ES" dirty="0" smtClean="0">
                <a:solidFill>
                  <a:srgbClr val="FFC000"/>
                </a:solidFill>
              </a:rPr>
              <a:t>+11111			                 +1541	</a:t>
            </a:r>
            <a:endParaRPr lang="es-ES" dirty="0">
              <a:solidFill>
                <a:srgbClr val="FFC000"/>
              </a:solidFill>
            </a:endParaRPr>
          </a:p>
          <a:p>
            <a:r>
              <a:rPr lang="es-ES" dirty="0" smtClean="0">
                <a:solidFill>
                  <a:srgbClr val="FFC000"/>
                </a:solidFill>
              </a:rPr>
              <a:t>_______			                	_____</a:t>
            </a:r>
            <a:endParaRPr lang="es-E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pPr lvl="4"/>
            <a:r>
              <a:rPr lang="es-ES" dirty="0" smtClean="0">
                <a:solidFill>
                  <a:srgbClr val="E961D6"/>
                </a:solidFill>
              </a:rPr>
              <a:t>Base 16</a:t>
            </a:r>
            <a:endParaRPr lang="es-ES" dirty="0">
              <a:solidFill>
                <a:srgbClr val="E961D6"/>
              </a:solidFill>
            </a:endParaRPr>
          </a:p>
          <a:p>
            <a:r>
              <a:rPr lang="es-ES" dirty="0">
                <a:solidFill>
                  <a:srgbClr val="E961D6"/>
                </a:solidFill>
              </a:rPr>
              <a:t>  </a:t>
            </a:r>
            <a:r>
              <a:rPr lang="es-ES" dirty="0" smtClean="0">
                <a:solidFill>
                  <a:srgbClr val="E961D6"/>
                </a:solidFill>
              </a:rPr>
              <a:t> FFDCA				EEEE</a:t>
            </a:r>
            <a:endParaRPr lang="es-ES" dirty="0">
              <a:solidFill>
                <a:srgbClr val="E961D6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rgbClr val="E961D6"/>
                </a:solidFill>
              </a:rPr>
              <a:t> </a:t>
            </a:r>
            <a:r>
              <a:rPr lang="es-ES" dirty="0" smtClean="0">
                <a:solidFill>
                  <a:srgbClr val="E961D6"/>
                </a:solidFill>
              </a:rPr>
              <a:t>       9001E			DCBA</a:t>
            </a:r>
            <a:endParaRPr lang="es-ES" dirty="0">
              <a:solidFill>
                <a:srgbClr val="E961D6"/>
              </a:solidFill>
            </a:endParaRPr>
          </a:p>
          <a:p>
            <a:r>
              <a:rPr lang="es-ES" dirty="0" smtClean="0">
                <a:solidFill>
                  <a:srgbClr val="E961D6"/>
                </a:solidFill>
              </a:rPr>
              <a:t>+11111			</a:t>
            </a:r>
            <a:r>
              <a:rPr lang="es-ES" dirty="0">
                <a:solidFill>
                  <a:srgbClr val="E961D6"/>
                </a:solidFill>
              </a:rPr>
              <a:t> </a:t>
            </a:r>
            <a:r>
              <a:rPr lang="es-ES" dirty="0" smtClean="0">
                <a:solidFill>
                  <a:srgbClr val="E961D6"/>
                </a:solidFill>
              </a:rPr>
              <a:t>                +ELM4</a:t>
            </a:r>
            <a:endParaRPr lang="es-ES" dirty="0">
              <a:solidFill>
                <a:srgbClr val="E961D6"/>
              </a:solidFill>
            </a:endParaRPr>
          </a:p>
          <a:p>
            <a:r>
              <a:rPr lang="es-ES" dirty="0" smtClean="0">
                <a:solidFill>
                  <a:srgbClr val="E961D6"/>
                </a:solidFill>
              </a:rPr>
              <a:t>________			______</a:t>
            </a:r>
          </a:p>
          <a:p>
            <a:endParaRPr lang="es-ES" dirty="0">
              <a:solidFill>
                <a:srgbClr val="E961D6"/>
              </a:solidFill>
            </a:endParaRPr>
          </a:p>
          <a:p>
            <a:endParaRPr lang="es-ES" dirty="0">
              <a:solidFill>
                <a:srgbClr val="E961D6"/>
              </a:solidFill>
            </a:endParaRPr>
          </a:p>
          <a:p>
            <a:endParaRPr lang="es-ES" dirty="0"/>
          </a:p>
          <a:p>
            <a:endParaRPr lang="es-ES" dirty="0"/>
          </a:p>
          <a:p>
            <a:pPr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4</a:t>
            </a:fld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BDE8417-3B40-4421-8C0C-E812952C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051477-817D-4B20-91A3-D942F6C5624B}" type="datetime1">
              <a:rPr lang="es-ES" smtClean="0"/>
              <a:t>04/05/2020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D9AD198-93C9-4EAB-8485-34EDEDDB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1712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7" y="450454"/>
            <a:ext cx="10674246" cy="636340"/>
          </a:xfrm>
        </p:spPr>
        <p:txBody>
          <a:bodyPr rtlCol="0"/>
          <a:lstStyle/>
          <a:p>
            <a:pPr rtl="0"/>
            <a:r>
              <a:rPr lang="es-ES" dirty="0" smtClean="0"/>
              <a:t>Resta </a:t>
            </a:r>
            <a:r>
              <a:rPr lang="es-ES" dirty="0" smtClean="0"/>
              <a:t>en base 2</a:t>
            </a:r>
            <a:endParaRPr lang="es-ES" dirty="0"/>
          </a:p>
        </p:txBody>
      </p:sp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F5DC1B5D-1A60-450C-9BD8-9C391E14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842" y="1352211"/>
            <a:ext cx="10680596" cy="1133423"/>
          </a:xfrm>
        </p:spPr>
        <p:txBody>
          <a:bodyPr rtlCol="0">
            <a:normAutofit/>
          </a:bodyPr>
          <a:lstStyle/>
          <a:p>
            <a:r>
              <a:rPr lang="es-ES" sz="3200" dirty="0"/>
              <a:t>Las reglas cuando se </a:t>
            </a:r>
            <a:r>
              <a:rPr lang="es-ES" sz="3200" dirty="0" smtClean="0"/>
              <a:t>restan </a:t>
            </a:r>
            <a:r>
              <a:rPr lang="es-ES" sz="3200" dirty="0" smtClean="0"/>
              <a:t>números </a:t>
            </a:r>
            <a:r>
              <a:rPr lang="es-ES" sz="3200" dirty="0"/>
              <a:t>binarios</a:t>
            </a:r>
          </a:p>
          <a:p>
            <a:r>
              <a:rPr lang="es-CO" sz="3200" dirty="0"/>
              <a:t>de un bit son:</a:t>
            </a:r>
            <a:endParaRPr lang="es-ES" sz="320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5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52928-8BAE-4776-8132-1F778D9E15DA}" type="datetime1">
              <a:rPr lang="es-ES" smtClean="0"/>
              <a:t>04/05/2020</a:t>
            </a:fld>
            <a:endParaRPr lang="es-ES" dirty="0"/>
          </a:p>
        </p:txBody>
      </p:sp>
      <p:sp>
        <p:nvSpPr>
          <p:cNvPr id="10" name="Marcador de texto 1">
            <a:extLst>
              <a:ext uri="{FF2B5EF4-FFF2-40B4-BE49-F238E27FC236}">
                <a16:creationId xmlns="" xmlns:a16="http://schemas.microsoft.com/office/drawing/2014/main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674792" y="3943600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/>
              <a:t>Ejemplos</a:t>
            </a:r>
            <a:endParaRPr lang="es-E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377" y="2385797"/>
            <a:ext cx="6867525" cy="1428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92" y="4678282"/>
            <a:ext cx="3589897" cy="14957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090" y="4710732"/>
            <a:ext cx="3589897" cy="146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7" y="450454"/>
            <a:ext cx="10674246" cy="636340"/>
          </a:xfrm>
        </p:spPr>
        <p:txBody>
          <a:bodyPr rtlCol="0"/>
          <a:lstStyle/>
          <a:p>
            <a:pPr rtl="0"/>
            <a:r>
              <a:rPr lang="es-ES" dirty="0" smtClean="0"/>
              <a:t>Resta </a:t>
            </a:r>
            <a:r>
              <a:rPr lang="es-ES" dirty="0" smtClean="0"/>
              <a:t>en base 8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6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52928-8BAE-4776-8132-1F778D9E15DA}" type="datetime1">
              <a:rPr lang="es-ES" smtClean="0"/>
              <a:t>04/05/2020</a:t>
            </a:fld>
            <a:endParaRPr lang="es-ES" dirty="0"/>
          </a:p>
        </p:txBody>
      </p:sp>
      <p:sp>
        <p:nvSpPr>
          <p:cNvPr id="10" name="Marcador de texto 1">
            <a:extLst>
              <a:ext uri="{FF2B5EF4-FFF2-40B4-BE49-F238E27FC236}">
                <a16:creationId xmlns="" xmlns:a16="http://schemas.microsoft.com/office/drawing/2014/main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757088" y="1229943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/>
              <a:t>Ejemplos</a:t>
            </a:r>
            <a:endParaRPr lang="es-ES" sz="3200" dirty="0"/>
          </a:p>
        </p:txBody>
      </p:sp>
      <p:sp>
        <p:nvSpPr>
          <p:cNvPr id="11" name="Título 3">
            <a:extLst>
              <a:ext uri="{FF2B5EF4-FFF2-40B4-BE49-F238E27FC236}">
                <a16:creationId xmlns="" xmlns:a16="http://schemas.microsoft.com/office/drawing/2014/main" id="{FA532457-29F4-475F-B58C-80A91C832EA9}"/>
              </a:ext>
            </a:extLst>
          </p:cNvPr>
          <p:cNvSpPr txBox="1">
            <a:spLocks/>
          </p:cNvSpPr>
          <p:nvPr/>
        </p:nvSpPr>
        <p:spPr>
          <a:xfrm>
            <a:off x="592623" y="3548166"/>
            <a:ext cx="10674246" cy="63634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Resta en </a:t>
            </a:r>
            <a:r>
              <a:rPr lang="es-ES" dirty="0" smtClean="0"/>
              <a:t>base 16</a:t>
            </a:r>
            <a:endParaRPr lang="es-ES" dirty="0"/>
          </a:p>
        </p:txBody>
      </p:sp>
      <p:sp>
        <p:nvSpPr>
          <p:cNvPr id="14" name="Marcador de texto 1">
            <a:extLst>
              <a:ext uri="{FF2B5EF4-FFF2-40B4-BE49-F238E27FC236}">
                <a16:creationId xmlns="" xmlns:a16="http://schemas.microsoft.com/office/drawing/2014/main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677967" y="4236942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/>
              <a:t>Ejemplos</a:t>
            </a:r>
            <a:endParaRPr lang="es-ES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815" y="1438626"/>
            <a:ext cx="8494137" cy="20128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815" y="4374252"/>
            <a:ext cx="8576433" cy="20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5C665F-537D-4B74-92F8-96ED8012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788" y="169839"/>
            <a:ext cx="4585780" cy="1091078"/>
          </a:xfrm>
        </p:spPr>
        <p:txBody>
          <a:bodyPr rtlCol="0"/>
          <a:lstStyle/>
          <a:p>
            <a:pPr rtl="0"/>
            <a:r>
              <a:rPr lang="es-ES" dirty="0" smtClean="0"/>
              <a:t>Ejercicios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ACFCBA-E6B8-4ECB-B191-23EF34739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1607517"/>
            <a:ext cx="5530444" cy="4656197"/>
          </a:xfrm>
        </p:spPr>
        <p:txBody>
          <a:bodyPr rtlCol="0">
            <a:normAutofit fontScale="92500" lnSpcReduction="10000"/>
          </a:bodyPr>
          <a:lstStyle/>
          <a:p>
            <a:pPr lvl="4"/>
            <a:r>
              <a:rPr lang="es-ES" dirty="0" smtClean="0"/>
              <a:t>Base 2</a:t>
            </a:r>
          </a:p>
          <a:p>
            <a:pPr rtl="0"/>
            <a:r>
              <a:rPr lang="es-ES" dirty="0" smtClean="0"/>
              <a:t>  110010			1100001</a:t>
            </a:r>
          </a:p>
          <a:p>
            <a:pPr marL="0" indent="0" rtl="0">
              <a:buNone/>
            </a:pPr>
            <a:r>
              <a:rPr lang="es-ES" dirty="0" smtClean="0"/>
              <a:t>    - </a:t>
            </a:r>
            <a:r>
              <a:rPr lang="es-ES" dirty="0" smtClean="0"/>
              <a:t>101111		</a:t>
            </a:r>
            <a:r>
              <a:rPr lang="es-ES" dirty="0"/>
              <a:t> </a:t>
            </a:r>
            <a:r>
              <a:rPr lang="es-ES" dirty="0" smtClean="0"/>
              <a:t>               </a:t>
            </a:r>
            <a:r>
              <a:rPr lang="es-ES" dirty="0" smtClean="0"/>
              <a:t>-1100111</a:t>
            </a:r>
          </a:p>
          <a:p>
            <a:pPr rtl="0"/>
            <a:r>
              <a:rPr lang="es-ES" dirty="0" smtClean="0"/>
              <a:t>________</a:t>
            </a:r>
            <a:r>
              <a:rPr lang="es-ES" dirty="0"/>
              <a:t>			________</a:t>
            </a:r>
          </a:p>
          <a:p>
            <a:pPr rtl="0"/>
            <a:r>
              <a:rPr lang="es-ES" dirty="0" smtClean="0"/>
              <a:t>		</a:t>
            </a:r>
          </a:p>
          <a:p>
            <a:pPr rtl="0"/>
            <a:endParaRPr lang="es-ES" dirty="0"/>
          </a:p>
          <a:p>
            <a:pPr lvl="4"/>
            <a:r>
              <a:rPr lang="es-ES" dirty="0">
                <a:solidFill>
                  <a:srgbClr val="FFC000"/>
                </a:solidFill>
              </a:rPr>
              <a:t>Base </a:t>
            </a:r>
            <a:r>
              <a:rPr lang="es-ES" dirty="0" smtClean="0">
                <a:solidFill>
                  <a:srgbClr val="FFC000"/>
                </a:solidFill>
              </a:rPr>
              <a:t>8</a:t>
            </a:r>
            <a:endParaRPr lang="es-ES" dirty="0">
              <a:solidFill>
                <a:srgbClr val="FFC000"/>
              </a:solidFill>
            </a:endParaRPr>
          </a:p>
          <a:p>
            <a:r>
              <a:rPr lang="es-ES" dirty="0">
                <a:solidFill>
                  <a:srgbClr val="FFC000"/>
                </a:solidFill>
              </a:rPr>
              <a:t>  </a:t>
            </a:r>
            <a:r>
              <a:rPr lang="es-ES" dirty="0" smtClean="0">
                <a:solidFill>
                  <a:srgbClr val="FFC000"/>
                </a:solidFill>
              </a:rPr>
              <a:t>34571				7006	</a:t>
            </a:r>
            <a:endParaRPr lang="es-ES" dirty="0">
              <a:solidFill>
                <a:srgbClr val="FFC000"/>
              </a:solidFill>
            </a:endParaRPr>
          </a:p>
          <a:p>
            <a:r>
              <a:rPr lang="es-ES" dirty="0">
                <a:solidFill>
                  <a:srgbClr val="FFC000"/>
                </a:solidFill>
              </a:rPr>
              <a:t> </a:t>
            </a:r>
            <a:r>
              <a:rPr lang="es-ES" dirty="0" smtClean="0">
                <a:solidFill>
                  <a:srgbClr val="FFC000"/>
                </a:solidFill>
              </a:rPr>
              <a:t>-10175			</a:t>
            </a:r>
            <a:r>
              <a:rPr lang="es-ES" dirty="0">
                <a:solidFill>
                  <a:srgbClr val="FFC000"/>
                </a:solidFill>
              </a:rPr>
              <a:t> </a:t>
            </a:r>
            <a:r>
              <a:rPr lang="es-ES" dirty="0" smtClean="0">
                <a:solidFill>
                  <a:srgbClr val="FFC000"/>
                </a:solidFill>
              </a:rPr>
              <a:t>               -1567</a:t>
            </a:r>
          </a:p>
          <a:p>
            <a:r>
              <a:rPr lang="es-ES" dirty="0" smtClean="0">
                <a:solidFill>
                  <a:srgbClr val="FFC000"/>
                </a:solidFill>
              </a:rPr>
              <a:t>  ______               				_____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C000"/>
                </a:solidFill>
              </a:rPr>
              <a:t>      </a:t>
            </a:r>
            <a:endParaRPr lang="es-ES" dirty="0" smtClean="0"/>
          </a:p>
          <a:p>
            <a:endParaRPr lang="es-ES" dirty="0" smtClean="0"/>
          </a:p>
          <a:p>
            <a:pPr lvl="4"/>
            <a:r>
              <a:rPr lang="es-ES" dirty="0" smtClean="0">
                <a:solidFill>
                  <a:srgbClr val="E961D6"/>
                </a:solidFill>
              </a:rPr>
              <a:t>Base 16</a:t>
            </a:r>
            <a:endParaRPr lang="es-ES" dirty="0">
              <a:solidFill>
                <a:srgbClr val="E961D6"/>
              </a:solidFill>
            </a:endParaRPr>
          </a:p>
          <a:p>
            <a:r>
              <a:rPr lang="es-ES" dirty="0">
                <a:solidFill>
                  <a:srgbClr val="E961D6"/>
                </a:solidFill>
              </a:rPr>
              <a:t>  </a:t>
            </a:r>
            <a:r>
              <a:rPr lang="es-ES" dirty="0" smtClean="0">
                <a:solidFill>
                  <a:srgbClr val="E961D6"/>
                </a:solidFill>
              </a:rPr>
              <a:t> FFDCA				E005</a:t>
            </a:r>
            <a:endParaRPr lang="es-ES" dirty="0">
              <a:solidFill>
                <a:srgbClr val="E961D6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rgbClr val="E961D6"/>
                </a:solidFill>
              </a:rPr>
              <a:t> </a:t>
            </a:r>
            <a:r>
              <a:rPr lang="es-ES" dirty="0" smtClean="0">
                <a:solidFill>
                  <a:srgbClr val="E961D6"/>
                </a:solidFill>
              </a:rPr>
              <a:t>     -9001E			                -ACBA</a:t>
            </a:r>
            <a:endParaRPr lang="es-ES" dirty="0">
              <a:solidFill>
                <a:srgbClr val="E961D6"/>
              </a:solidFill>
            </a:endParaRPr>
          </a:p>
          <a:p>
            <a:r>
              <a:rPr lang="es-ES" dirty="0" smtClean="0">
                <a:solidFill>
                  <a:srgbClr val="E961D6"/>
                </a:solidFill>
              </a:rPr>
              <a:t>________			                ______</a:t>
            </a:r>
          </a:p>
          <a:p>
            <a:endParaRPr lang="es-ES" dirty="0">
              <a:solidFill>
                <a:srgbClr val="E961D6"/>
              </a:solidFill>
            </a:endParaRPr>
          </a:p>
          <a:p>
            <a:endParaRPr lang="es-ES" dirty="0">
              <a:solidFill>
                <a:srgbClr val="E961D6"/>
              </a:solidFill>
            </a:endParaRPr>
          </a:p>
          <a:p>
            <a:endParaRPr lang="es-ES" dirty="0"/>
          </a:p>
          <a:p>
            <a:endParaRPr lang="es-ES" dirty="0"/>
          </a:p>
          <a:p>
            <a:pPr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7</a:t>
            </a:fld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BDE8417-3B40-4421-8C0C-E812952C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051477-817D-4B20-91A3-D942F6C5624B}" type="datetime1">
              <a:rPr lang="es-ES" smtClean="0"/>
              <a:t>04/05/2020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D9AD198-93C9-4EAB-8485-34EDEDDB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4351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7" y="450454"/>
            <a:ext cx="10674246" cy="636340"/>
          </a:xfrm>
        </p:spPr>
        <p:txBody>
          <a:bodyPr rtlCol="0"/>
          <a:lstStyle/>
          <a:p>
            <a:pPr rtl="0"/>
            <a:r>
              <a:rPr lang="es-ES" dirty="0" smtClean="0"/>
              <a:t>Multiplicación </a:t>
            </a:r>
            <a:r>
              <a:rPr lang="es-ES" dirty="0" smtClean="0"/>
              <a:t>en base 2</a:t>
            </a:r>
            <a:endParaRPr lang="es-ES" dirty="0"/>
          </a:p>
        </p:txBody>
      </p:sp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F5DC1B5D-1A60-450C-9BD8-9C391E14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842" y="1352211"/>
            <a:ext cx="10680596" cy="1133423"/>
          </a:xfrm>
        </p:spPr>
        <p:txBody>
          <a:bodyPr rtlCol="0">
            <a:normAutofit/>
          </a:bodyPr>
          <a:lstStyle/>
          <a:p>
            <a:r>
              <a:rPr lang="es-ES" sz="3200" dirty="0"/>
              <a:t>Las reglas cuando se </a:t>
            </a:r>
            <a:r>
              <a:rPr lang="es-ES" sz="3200" dirty="0" smtClean="0"/>
              <a:t>multiplican </a:t>
            </a:r>
            <a:r>
              <a:rPr lang="es-ES" sz="3200" dirty="0" smtClean="0"/>
              <a:t>números </a:t>
            </a:r>
            <a:r>
              <a:rPr lang="es-ES" sz="3200" dirty="0"/>
              <a:t>binarios</a:t>
            </a:r>
          </a:p>
          <a:p>
            <a:r>
              <a:rPr lang="es-CO" sz="3200" dirty="0"/>
              <a:t>de un bit son:</a:t>
            </a:r>
            <a:endParaRPr lang="es-ES" sz="320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8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52928-8BAE-4776-8132-1F778D9E15DA}" type="datetime1">
              <a:rPr lang="es-ES" smtClean="0"/>
              <a:t>04/05/2020</a:t>
            </a:fld>
            <a:endParaRPr lang="es-ES" dirty="0"/>
          </a:p>
        </p:txBody>
      </p:sp>
      <p:sp>
        <p:nvSpPr>
          <p:cNvPr id="10" name="Marcador de texto 1">
            <a:extLst>
              <a:ext uri="{FF2B5EF4-FFF2-40B4-BE49-F238E27FC236}">
                <a16:creationId xmlns="" xmlns:a16="http://schemas.microsoft.com/office/drawing/2014/main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674792" y="3943600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/>
              <a:t>Ejemplos</a:t>
            </a:r>
            <a:endParaRPr lang="es-ES" sz="32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943" y="4448406"/>
            <a:ext cx="2419350" cy="20045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151" y="2290987"/>
            <a:ext cx="1038225" cy="10287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175" y="4421886"/>
            <a:ext cx="2238375" cy="20193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0976" y="4383786"/>
            <a:ext cx="1828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7" y="450454"/>
            <a:ext cx="10674246" cy="636340"/>
          </a:xfrm>
        </p:spPr>
        <p:txBody>
          <a:bodyPr rtlCol="0"/>
          <a:lstStyle/>
          <a:p>
            <a:pPr rtl="0"/>
            <a:r>
              <a:rPr lang="es-ES" dirty="0" smtClean="0"/>
              <a:t>Multiplicación  </a:t>
            </a:r>
            <a:r>
              <a:rPr lang="es-ES" dirty="0" smtClean="0"/>
              <a:t>en base 8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9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52928-8BAE-4776-8132-1F778D9E15DA}" type="datetime1">
              <a:rPr lang="es-ES" smtClean="0"/>
              <a:t>04/05/2020</a:t>
            </a:fld>
            <a:endParaRPr lang="es-ES" dirty="0"/>
          </a:p>
        </p:txBody>
      </p:sp>
      <p:sp>
        <p:nvSpPr>
          <p:cNvPr id="10" name="Marcador de texto 1">
            <a:extLst>
              <a:ext uri="{FF2B5EF4-FFF2-40B4-BE49-F238E27FC236}">
                <a16:creationId xmlns="" xmlns:a16="http://schemas.microsoft.com/office/drawing/2014/main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757088" y="1229943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/>
              <a:t>Ejemplos</a:t>
            </a:r>
            <a:endParaRPr lang="es-ES" sz="3200" dirty="0"/>
          </a:p>
        </p:txBody>
      </p:sp>
      <p:sp>
        <p:nvSpPr>
          <p:cNvPr id="11" name="Título 3">
            <a:extLst>
              <a:ext uri="{FF2B5EF4-FFF2-40B4-BE49-F238E27FC236}">
                <a16:creationId xmlns="" xmlns:a16="http://schemas.microsoft.com/office/drawing/2014/main" id="{FA532457-29F4-475F-B58C-80A91C832EA9}"/>
              </a:ext>
            </a:extLst>
          </p:cNvPr>
          <p:cNvSpPr txBox="1">
            <a:spLocks/>
          </p:cNvSpPr>
          <p:nvPr/>
        </p:nvSpPr>
        <p:spPr>
          <a:xfrm>
            <a:off x="592623" y="3548166"/>
            <a:ext cx="10674246" cy="63634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Multiplicación </a:t>
            </a:r>
            <a:r>
              <a:rPr lang="es-ES" dirty="0" smtClean="0"/>
              <a:t>en </a:t>
            </a:r>
            <a:r>
              <a:rPr lang="es-ES" dirty="0" smtClean="0"/>
              <a:t>base 16</a:t>
            </a:r>
            <a:endParaRPr lang="es-ES" dirty="0"/>
          </a:p>
        </p:txBody>
      </p:sp>
      <p:sp>
        <p:nvSpPr>
          <p:cNvPr id="14" name="Marcador de texto 1">
            <a:extLst>
              <a:ext uri="{FF2B5EF4-FFF2-40B4-BE49-F238E27FC236}">
                <a16:creationId xmlns="" xmlns:a16="http://schemas.microsoft.com/office/drawing/2014/main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677967" y="4236942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/>
              <a:t>Ejemplos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232" y="1321739"/>
            <a:ext cx="3114675" cy="19914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231" y="4498020"/>
            <a:ext cx="3114675" cy="18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244_TF33968143" id="{8AA76314-712F-4A8F-941B-878288CA0A86}" vid="{67A6B7F8-A6CF-4141-A305-382A608CD30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F66A90A-9146-4A69-9CBB-F93429A11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E645E5-0105-4597-A6C9-FF428BAEF1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31B41D-C4DE-41D5-B883-BFE1CC1FFE9C}">
  <ds:schemaRefs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abstracta multicolor</Template>
  <TotalTime>0</TotalTime>
  <Words>177</Words>
  <Application>Microsoft Office PowerPoint</Application>
  <PresentationFormat>Panorámica</PresentationFormat>
  <Paragraphs>129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Book Antiqua</vt:lpstr>
      <vt:lpstr>Calibri</vt:lpstr>
      <vt:lpstr>Franklin Gothic Book</vt:lpstr>
      <vt:lpstr>Tahoma</vt:lpstr>
      <vt:lpstr>Wingdings</vt:lpstr>
      <vt:lpstr>Tema de Office</vt:lpstr>
      <vt:lpstr>Operaciones básicas en binario, octal y hexadecimal</vt:lpstr>
      <vt:lpstr>Suma en base 2</vt:lpstr>
      <vt:lpstr>Suma en base 8</vt:lpstr>
      <vt:lpstr>Ejercicios </vt:lpstr>
      <vt:lpstr>Resta en base 2</vt:lpstr>
      <vt:lpstr>Resta en base 8</vt:lpstr>
      <vt:lpstr>Ejercicios </vt:lpstr>
      <vt:lpstr>Multiplicación en base 2</vt:lpstr>
      <vt:lpstr>Multiplicación  en base 8</vt:lpstr>
      <vt:lpstr>División en base 2</vt:lpstr>
      <vt:lpstr>Ejercicios 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2020-05-03T15:38:31Z</dcterms:created>
  <dcterms:modified xsi:type="dcterms:W3CDTF">2020-05-04T16:23:43Z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