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handoutMasterIdLst>
    <p:handoutMasterId r:id="rId19"/>
  </p:handoutMasterIdLst>
  <p:sldIdLst>
    <p:sldId id="256" r:id="rId5"/>
    <p:sldId id="257" r:id="rId6"/>
    <p:sldId id="261" r:id="rId7"/>
    <p:sldId id="259" r:id="rId8"/>
    <p:sldId id="260" r:id="rId9"/>
    <p:sldId id="267" r:id="rId10"/>
    <p:sldId id="263" r:id="rId11"/>
    <p:sldId id="268" r:id="rId12"/>
    <p:sldId id="269" r:id="rId13"/>
    <p:sldId id="264" r:id="rId14"/>
    <p:sldId id="270" r:id="rId15"/>
    <p:sldId id="271" r:id="rId16"/>
    <p:sldId id="272" r:id="rId17"/>
    <p:sldId id="265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477C"/>
    <a:srgbClr val="D1D1D1"/>
    <a:srgbClr val="676767"/>
    <a:srgbClr val="E2E2E2"/>
    <a:srgbClr val="024C96"/>
    <a:srgbClr val="008DF7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9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16E08-9BDE-4A43-AEDA-5CF573FF2C19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48A53-8B9D-43F0-BD7B-F748976990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301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02770" y="277090"/>
            <a:ext cx="5597236" cy="3996000"/>
          </a:xfrm>
        </p:spPr>
        <p:txBody>
          <a:bodyPr anchor="ctr" anchorCtr="0">
            <a:normAutofit/>
          </a:bodyPr>
          <a:lstStyle>
            <a:lvl1pPr algn="ctr">
              <a:defRPr sz="8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419" dirty="0" smtClean="0"/>
              <a:t>Haga clic para editar o título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10078" y="4742512"/>
            <a:ext cx="5597236" cy="969818"/>
          </a:xfrm>
          <a:solidFill>
            <a:schemeClr val="bg2">
              <a:lumMod val="10000"/>
              <a:alpha val="5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419" dirty="0" smtClean="0"/>
              <a:t>Haga clic para editar subtítulo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86986" y="5917767"/>
            <a:ext cx="5645727" cy="27709"/>
          </a:xfrm>
          <a:prstGeom prst="line">
            <a:avLst/>
          </a:prstGeom>
          <a:ln w="53975">
            <a:solidFill>
              <a:schemeClr val="tx1">
                <a:alpha val="50000"/>
              </a:schemeClr>
            </a:solidFill>
          </a:ln>
          <a:effectLst>
            <a:reflection stA="45000" endPos="2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3313737" y="4536345"/>
            <a:ext cx="5572991" cy="4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3306421" y="4656932"/>
            <a:ext cx="5572991" cy="4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 userDrawn="1"/>
        </p:nvGrpSpPr>
        <p:grpSpPr>
          <a:xfrm>
            <a:off x="10252340" y="2199565"/>
            <a:ext cx="1533277" cy="432000"/>
            <a:chOff x="10252340" y="2199565"/>
            <a:chExt cx="1533277" cy="432000"/>
          </a:xfrm>
        </p:grpSpPr>
        <p:sp>
          <p:nvSpPr>
            <p:cNvPr id="20" name="Oval 19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420245" y="2200420"/>
            <a:ext cx="1539618" cy="432000"/>
            <a:chOff x="420245" y="2200420"/>
            <a:chExt cx="1539618" cy="432000"/>
          </a:xfrm>
        </p:grpSpPr>
        <p:sp>
          <p:nvSpPr>
            <p:cNvPr id="18" name="Oval 17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1603023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9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72625" cy="1325563"/>
          </a:xfrm>
        </p:spPr>
        <p:txBody>
          <a:bodyPr/>
          <a:lstStyle>
            <a:lvl1pPr>
              <a:defRPr strike="noStrike">
                <a:solidFill>
                  <a:srgbClr val="E2E2E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360217"/>
            <a:ext cx="0" cy="1368000"/>
          </a:xfrm>
          <a:prstGeom prst="line">
            <a:avLst/>
          </a:prstGeom>
          <a:ln w="508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819149" y="1690255"/>
            <a:ext cx="9612000" cy="27926"/>
          </a:xfrm>
          <a:prstGeom prst="line">
            <a:avLst/>
          </a:prstGeom>
          <a:ln w="508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 noChangeAspect="1"/>
          </p:cNvSpPr>
          <p:nvPr>
            <p:ph type="body" sz="quarter" idx="14"/>
          </p:nvPr>
        </p:nvSpPr>
        <p:spPr>
          <a:xfrm rot="27000000">
            <a:off x="8139547" y="2805546"/>
            <a:ext cx="6858000" cy="1246906"/>
          </a:xfrm>
          <a:solidFill>
            <a:srgbClr val="E2E2E2"/>
          </a:solidFill>
        </p:spPr>
        <p:txBody>
          <a:bodyPr vert="horz" anchor="ctr" anchorCtr="0">
            <a:normAutofit/>
          </a:bodyPr>
          <a:lstStyle>
            <a:lvl1pPr marL="0" indent="0" algn="ctr">
              <a:buNone/>
              <a:defRPr lang="pt-BR" sz="4100" dirty="0">
                <a:solidFill>
                  <a:srgbClr val="676767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38199" y="2008188"/>
            <a:ext cx="9572625" cy="4129087"/>
          </a:xfrm>
        </p:spPr>
        <p:txBody>
          <a:bodyPr vert="vert"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0160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312988" y="1419225"/>
            <a:ext cx="9407525" cy="4829175"/>
          </a:xfrm>
        </p:spPr>
        <p:txBody>
          <a:bodyPr vert="vert270"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419225"/>
            <a:ext cx="1270800" cy="5438775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16200000">
            <a:off x="-1774351" y="3197622"/>
            <a:ext cx="4829176" cy="1272382"/>
          </a:xfrm>
          <a:noFill/>
        </p:spPr>
        <p:txBody>
          <a:bodyPr>
            <a:normAutofit/>
          </a:bodyPr>
          <a:lstStyle>
            <a:lvl1pPr algn="l">
              <a:defRPr sz="4400">
                <a:solidFill>
                  <a:srgbClr val="024C9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64765" y="1420793"/>
            <a:ext cx="795600" cy="5438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-757381" y="3455811"/>
            <a:ext cx="4829180" cy="756000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8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419225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63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56" y="365124"/>
            <a:ext cx="10049943" cy="1296000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92705" y="365125"/>
            <a:ext cx="0" cy="175909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501658" y="365125"/>
            <a:ext cx="0" cy="175909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0" y="6246055"/>
            <a:ext cx="12192000" cy="611945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6803" y="1690688"/>
            <a:ext cx="10051200" cy="427990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2567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75" y="2301877"/>
            <a:ext cx="7345079" cy="1382074"/>
          </a:xfrm>
        </p:spPr>
        <p:txBody>
          <a:bodyPr anchor="ctr" anchorCtr="0"/>
          <a:lstStyle>
            <a:lvl1pPr>
              <a:defRPr sz="6000">
                <a:solidFill>
                  <a:srgbClr val="008DF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 userDrawn="1"/>
        </p:nvSpPr>
        <p:spPr>
          <a:xfrm>
            <a:off x="572281" y="3692525"/>
            <a:ext cx="5036234" cy="781001"/>
          </a:xfrm>
          <a:prstGeom prst="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6775" y="3692525"/>
            <a:ext cx="5031740" cy="78100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25371" y="2292449"/>
            <a:ext cx="4567" cy="2171650"/>
          </a:xfrm>
          <a:prstGeom prst="line">
            <a:avLst/>
          </a:prstGeom>
          <a:ln w="53975">
            <a:solidFill>
              <a:srgbClr val="008D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9610" y="2294351"/>
            <a:ext cx="4248000" cy="13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de conteni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71"/>
            <a:ext cx="12192000" cy="2574388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573" y="239082"/>
            <a:ext cx="8074856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 userDrawn="1"/>
        </p:nvSpPr>
        <p:spPr>
          <a:xfrm>
            <a:off x="3369" y="1913207"/>
            <a:ext cx="12193200" cy="66118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62216" y="1912938"/>
            <a:ext cx="4899025" cy="661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570349" y="1912938"/>
            <a:ext cx="4899600" cy="661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762216" y="2710353"/>
            <a:ext cx="4899600" cy="35321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quarter" idx="16"/>
          </p:nvPr>
        </p:nvSpPr>
        <p:spPr>
          <a:xfrm>
            <a:off x="6571845" y="2727697"/>
            <a:ext cx="4899600" cy="35321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6024000" y="192022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 userDrawn="1"/>
        </p:nvSpPr>
        <p:spPr>
          <a:xfrm>
            <a:off x="6024000" y="214895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Oval 35"/>
          <p:cNvSpPr/>
          <p:nvPr userDrawn="1"/>
        </p:nvSpPr>
        <p:spPr>
          <a:xfrm>
            <a:off x="6024000" y="23616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10252340" y="700695"/>
            <a:ext cx="1533277" cy="432000"/>
            <a:chOff x="10252340" y="2199565"/>
            <a:chExt cx="1533277" cy="432000"/>
          </a:xfrm>
        </p:grpSpPr>
        <p:sp>
          <p:nvSpPr>
            <p:cNvPr id="38" name="Oval 37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1" name="Group 40"/>
          <p:cNvGrpSpPr/>
          <p:nvPr userDrawn="1"/>
        </p:nvGrpSpPr>
        <p:grpSpPr>
          <a:xfrm>
            <a:off x="420245" y="710978"/>
            <a:ext cx="1539618" cy="432000"/>
            <a:chOff x="420245" y="2200420"/>
            <a:chExt cx="1539618" cy="432000"/>
          </a:xfrm>
        </p:grpSpPr>
        <p:sp>
          <p:nvSpPr>
            <p:cNvPr id="42" name="Oval 41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Oval 43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12" name="Straight Connector 11"/>
          <p:cNvCxnSpPr/>
          <p:nvPr userDrawn="1"/>
        </p:nvCxnSpPr>
        <p:spPr>
          <a:xfrm>
            <a:off x="6096000" y="2605145"/>
            <a:ext cx="0" cy="3672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2367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5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" y="0"/>
            <a:ext cx="12193200" cy="2561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000" y="239082"/>
            <a:ext cx="8074856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 userDrawn="1"/>
        </p:nvSpPr>
        <p:spPr>
          <a:xfrm>
            <a:off x="3369" y="1913207"/>
            <a:ext cx="12193200" cy="66118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69467" y="1921601"/>
            <a:ext cx="4899025" cy="63974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561608" y="1913509"/>
            <a:ext cx="4899600" cy="6408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763588" y="3342411"/>
            <a:ext cx="4899600" cy="2934733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quarter" idx="16"/>
          </p:nvPr>
        </p:nvSpPr>
        <p:spPr>
          <a:xfrm>
            <a:off x="6571133" y="3333752"/>
            <a:ext cx="4899600" cy="2934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6024000" y="192022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 userDrawn="1"/>
        </p:nvSpPr>
        <p:spPr>
          <a:xfrm>
            <a:off x="6024000" y="214895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Oval 35"/>
          <p:cNvSpPr/>
          <p:nvPr userDrawn="1"/>
        </p:nvSpPr>
        <p:spPr>
          <a:xfrm>
            <a:off x="6024000" y="23616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ounded Rectangle 36"/>
          <p:cNvSpPr/>
          <p:nvPr userDrawn="1"/>
        </p:nvSpPr>
        <p:spPr>
          <a:xfrm>
            <a:off x="766520" y="2647451"/>
            <a:ext cx="4899026" cy="579600"/>
          </a:xfrm>
          <a:prstGeom prst="round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ounded Rectangle 37"/>
          <p:cNvSpPr/>
          <p:nvPr userDrawn="1"/>
        </p:nvSpPr>
        <p:spPr>
          <a:xfrm>
            <a:off x="6553589" y="2645894"/>
            <a:ext cx="4899600" cy="578253"/>
          </a:xfrm>
          <a:prstGeom prst="round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765962" y="2648536"/>
            <a:ext cx="4899025" cy="57535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6564555" y="2647450"/>
            <a:ext cx="4899025" cy="576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10252340" y="700695"/>
            <a:ext cx="1533277" cy="432000"/>
            <a:chOff x="10252340" y="2199565"/>
            <a:chExt cx="1533277" cy="432000"/>
          </a:xfrm>
        </p:grpSpPr>
        <p:sp>
          <p:nvSpPr>
            <p:cNvPr id="41" name="Oval 40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Oval 41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420245" y="710978"/>
            <a:ext cx="1539618" cy="432000"/>
            <a:chOff x="420245" y="2200420"/>
            <a:chExt cx="1539618" cy="432000"/>
          </a:xfrm>
        </p:grpSpPr>
        <p:sp>
          <p:nvSpPr>
            <p:cNvPr id="45" name="Oval 44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Oval 45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Oval 46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48" name="Straight Connector 47"/>
          <p:cNvCxnSpPr/>
          <p:nvPr userDrawn="1"/>
        </p:nvCxnSpPr>
        <p:spPr>
          <a:xfrm>
            <a:off x="6096000" y="2605145"/>
            <a:ext cx="0" cy="3672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8603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09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905"/>
            <a:ext cx="12192000" cy="481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89"/>
            <a:ext cx="12192000" cy="2022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7428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6" y="3841423"/>
            <a:ext cx="3323734" cy="3016577"/>
          </a:xfrm>
          <a:prstGeom prst="rtTriangle">
            <a:avLst/>
          </a:prstGeom>
        </p:spPr>
      </p:pic>
      <p:pic>
        <p:nvPicPr>
          <p:cNvPr id="9" name="Picture 8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8868266" y="0"/>
            <a:ext cx="3323734" cy="3016577"/>
          </a:xfrm>
          <a:prstGeom prst="rtTriangle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539-7229-4423-8979-4AF7DBD43039}" type="slidenum">
              <a:rPr lang="en-US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81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leyenda"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5988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099" y="297512"/>
            <a:ext cx="6514956" cy="6058838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4702311" cy="2363788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36464" y="268936"/>
            <a:ext cx="4142509" cy="1920443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243320" y="2461251"/>
            <a:ext cx="4142509" cy="7534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989" y="2461250"/>
            <a:ext cx="4143600" cy="7534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1938" y="3400425"/>
            <a:ext cx="4100400" cy="2955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279264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50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5988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4702311" cy="2363788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36464" y="268936"/>
            <a:ext cx="4142509" cy="1920443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ounded Rectangle 10"/>
          <p:cNvSpPr/>
          <p:nvPr userDrawn="1"/>
        </p:nvSpPr>
        <p:spPr>
          <a:xfrm>
            <a:off x="243320" y="2461251"/>
            <a:ext cx="4142509" cy="7534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245989" y="2461250"/>
            <a:ext cx="4143600" cy="7534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ext Placeholder 12"/>
          <p:cNvSpPr>
            <a:spLocks noGrp="1"/>
          </p:cNvSpPr>
          <p:nvPr userDrawn="1">
            <p:ph type="body" sz="quarter" idx="13"/>
          </p:nvPr>
        </p:nvSpPr>
        <p:spPr>
          <a:xfrm>
            <a:off x="261938" y="3400425"/>
            <a:ext cx="4100400" cy="2955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Picture Placeholder 13"/>
          <p:cNvSpPr>
            <a:spLocks noGrp="1"/>
          </p:cNvSpPr>
          <p:nvPr userDrawn="1">
            <p:ph type="pic" sz="quarter" idx="14"/>
          </p:nvPr>
        </p:nvSpPr>
        <p:spPr>
          <a:xfrm>
            <a:off x="5426075" y="297511"/>
            <a:ext cx="6461126" cy="6058839"/>
          </a:xfrm>
        </p:spPr>
        <p:txBody>
          <a:bodyPr anchor="t"/>
          <a:lstStyle>
            <a:lvl1pPr marL="0" indent="0" algn="l">
              <a:buNone/>
              <a:defRPr>
                <a:solidFill>
                  <a:srgbClr val="00477C"/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03037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45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3CAC-C3CD-4A44-AC49-E28DCE66EB06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82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6" r:id="rId5"/>
    <p:sldLayoutId id="2147483661" r:id="rId6"/>
    <p:sldLayoutId id="2147483662" r:id="rId7"/>
    <p:sldLayoutId id="2147483656" r:id="rId8"/>
    <p:sldLayoutId id="2147483667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CÓDIGOS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Electrónica Digital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1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Código </a:t>
            </a:r>
            <a:r>
              <a:rPr lang="es-ES" sz="3200" b="1" dirty="0" err="1"/>
              <a:t>Hamming</a:t>
            </a:r>
            <a:r>
              <a:rPr lang="es-ES" sz="3200" b="1" dirty="0"/>
              <a:t> para detectar  y  corregir </a:t>
            </a:r>
            <a:r>
              <a:rPr lang="es-ES" sz="3200" b="1" dirty="0" smtClean="0"/>
              <a:t>errores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/>
              <a:t>correctoras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/>
            <a:r>
              <a:rPr lang="en-US" dirty="0" err="1" smtClean="0"/>
              <a:t>Existen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correctoras</a:t>
            </a:r>
            <a:r>
              <a:rPr lang="en-US" dirty="0" smtClean="0"/>
              <a:t> de error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permiten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detectado</a:t>
            </a:r>
            <a:r>
              <a:rPr lang="en-US" dirty="0" smtClean="0"/>
              <a:t> el error </a:t>
            </a:r>
            <a:r>
              <a:rPr lang="en-US" dirty="0" err="1" smtClean="0"/>
              <a:t>corregirlo</a:t>
            </a:r>
            <a:r>
              <a:rPr lang="es-ES" dirty="0" smtClean="0"/>
              <a:t>)</a:t>
            </a:r>
            <a:endParaRPr lang="es-CO" dirty="0"/>
          </a:p>
          <a:p>
            <a:pPr algn="just"/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6377362" y="391406"/>
            <a:ext cx="40010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BCD8421(b7,b6,b5,b3)+3bits(b4,b2,b1</a:t>
            </a:r>
            <a:endParaRPr lang="es-CO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86142"/>
              </p:ext>
            </p:extLst>
          </p:nvPr>
        </p:nvGraphicFramePr>
        <p:xfrm>
          <a:off x="7089394" y="922814"/>
          <a:ext cx="2237740" cy="23469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8600"/>
                <a:gridCol w="311150"/>
                <a:gridCol w="279400"/>
                <a:gridCol w="279400"/>
                <a:gridCol w="279400"/>
                <a:gridCol w="279400"/>
                <a:gridCol w="279400"/>
                <a:gridCol w="30099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b7 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b6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b5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b4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b3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7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8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9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0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6377362" y="3400425"/>
            <a:ext cx="4455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Funciones correctoras de error: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177798"/>
              </p:ext>
            </p:extLst>
          </p:nvPr>
        </p:nvGraphicFramePr>
        <p:xfrm>
          <a:off x="5144008" y="4010438"/>
          <a:ext cx="1940560" cy="1645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8765"/>
                <a:gridCol w="501015"/>
                <a:gridCol w="256540"/>
                <a:gridCol w="90424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</a:t>
                      </a:r>
                      <a:r>
                        <a:rPr lang="es-ES" sz="1200" baseline="-25000">
                          <a:effectLst/>
                        </a:rPr>
                        <a:t>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</a:t>
                      </a:r>
                      <a:r>
                        <a:rPr lang="es-ES" sz="1200" baseline="-25000">
                          <a:effectLst/>
                        </a:rPr>
                        <a:t>1</a:t>
                      </a:r>
                      <a:r>
                        <a:rPr lang="es-ES" sz="1200">
                          <a:effectLst/>
                        </a:rPr>
                        <a:t>       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</a:t>
                      </a:r>
                      <a:r>
                        <a:rPr lang="es-ES" sz="1200" baseline="-250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Resultados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No hay error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Error en bit 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Error en bit 2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Error en bit 3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Error en bit 4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Error en bit 5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Error en bit 6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Error en bit 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8534400" y="395505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C2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b4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b5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b6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b7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C1 = b2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b3 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b6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b7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C0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b1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b3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b5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b7</a:t>
            </a:r>
            <a:endParaRPr lang="es-CO" sz="12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650262" y="114090"/>
            <a:ext cx="2914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s-ES" sz="2000" b="1" dirty="0"/>
              <a:t>Tabla de codificación 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7455408" y="515602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a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c.....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       </a:t>
            </a:r>
            <a:r>
              <a:rPr lang="es-E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a,b,c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{0,1}   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si hay número impar de unos.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0 si hay número par de unos </a:t>
            </a:r>
            <a:endParaRPr lang="es-CO" sz="12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Código </a:t>
            </a:r>
            <a:r>
              <a:rPr lang="es-ES" sz="3200" b="1" dirty="0" err="1"/>
              <a:t>Hamming</a:t>
            </a:r>
            <a:r>
              <a:rPr lang="es-ES" sz="3200" b="1" dirty="0"/>
              <a:t> para detectar  y  corregir </a:t>
            </a:r>
            <a:r>
              <a:rPr lang="es-ES" sz="3200" b="1" dirty="0" smtClean="0"/>
              <a:t>errores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Ejemplo</a:t>
            </a:r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5306568" y="268936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 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es-E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3             4                    3         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Detecta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0011110 | 0101010       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0011110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 0111010 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b7 b6 b5 b4 b3 b2 b1 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|  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  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    |   |   |   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0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0  1  0  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C2 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= 1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C1  = 1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= 0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C0 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= 1 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Nótese que el código de las funciones correctoras corresponde a que hay error en el bit 5, que corregido nos queda: 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1010, Se corrige el bit 5 </a:t>
            </a:r>
          </a:p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1010 , Ahora corresponde al numero 4 </a:t>
            </a:r>
            <a:endParaRPr lang="es-CO" sz="12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Representación en Coma Flotante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Componentes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En todo número en punto se flotante distinguen tres componentes: </a:t>
            </a:r>
            <a:endParaRPr lang="es-E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0000"/>
                </a:solidFill>
              </a:rPr>
              <a:t>Signo</a:t>
            </a:r>
            <a:r>
              <a:rPr lang="es-ES" dirty="0">
                <a:solidFill>
                  <a:srgbClr val="FF0000"/>
                </a:solidFill>
              </a:rPr>
              <a:t>: </a:t>
            </a:r>
            <a:r>
              <a:rPr lang="es-ES" dirty="0">
                <a:solidFill>
                  <a:schemeClr val="tx1"/>
                </a:solidFill>
              </a:rPr>
              <a:t>indica el signo del número (0= positivo, 1=negativo) </a:t>
            </a:r>
            <a:endParaRPr lang="es-E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0000"/>
                </a:solidFill>
              </a:rPr>
              <a:t>Mantisa</a:t>
            </a:r>
            <a:r>
              <a:rPr lang="es-ES" dirty="0">
                <a:solidFill>
                  <a:srgbClr val="FF0000"/>
                </a:solidFill>
              </a:rPr>
              <a:t>: </a:t>
            </a:r>
            <a:r>
              <a:rPr lang="es-ES" dirty="0">
                <a:solidFill>
                  <a:schemeClr val="tx1"/>
                </a:solidFill>
              </a:rPr>
              <a:t>contiene la magnitud del número (en binario puro) </a:t>
            </a:r>
            <a:endParaRPr lang="es-E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0000"/>
                </a:solidFill>
              </a:rPr>
              <a:t>Exponente</a:t>
            </a:r>
            <a:r>
              <a:rPr lang="es-ES" dirty="0">
                <a:solidFill>
                  <a:srgbClr val="FF0000"/>
                </a:solidFill>
              </a:rPr>
              <a:t>: </a:t>
            </a:r>
            <a:r>
              <a:rPr lang="es-ES" dirty="0">
                <a:solidFill>
                  <a:schemeClr val="tx1"/>
                </a:solidFill>
              </a:rPr>
              <a:t>contiene el valor de la potencia de la base (sesgado</a:t>
            </a:r>
            <a:r>
              <a:rPr lang="es-E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4654296" y="406019"/>
                <a:ext cx="7708392" cy="896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 base 10 </a:t>
                </a:r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01=</m:t>
                      </m:r>
                      <m:r>
                        <a:rPr lang="es-ES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s-ES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s-ES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𝟎𝟒𝟎𝟏</m:t>
                      </m:r>
                      <m:r>
                        <a:rPr lang="es-ES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s-CO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ES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s-ES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=10,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01∗</m:t>
                      </m:r>
                      <m:sSup>
                        <m:sSup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,01∗</m:t>
                      </m:r>
                      <m:sSup>
                        <m:sSup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01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04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01∗</m:t>
                      </m:r>
                      <m:sSup>
                        <m:sSup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296" y="406019"/>
                <a:ext cx="7708392" cy="896143"/>
              </a:xfrm>
              <a:prstGeom prst="rect">
                <a:avLst/>
              </a:prstGeom>
              <a:blipFill rotWithShape="0">
                <a:blip r:embed="rId2"/>
                <a:stretch>
                  <a:fillRect l="-712" t="-340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/>
              <p:cNvSpPr/>
              <p:nvPr/>
            </p:nvSpPr>
            <p:spPr>
              <a:xfrm>
                <a:off x="4654296" y="1349124"/>
                <a:ext cx="7251192" cy="1192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 base 2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10101=</m:t>
                      </m:r>
                      <m:r>
                        <a:rPr lang="es-ES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s-ES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s-ES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𝟎𝟏𝟎𝟏</m:t>
                      </m:r>
                      <m:r>
                        <a:rPr lang="es-ES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s-CO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ES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s-ES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=10,101∗</m:t>
                      </m:r>
                      <m:sSup>
                        <m:sSup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=101,01∗</m:t>
                      </m:r>
                      <m:sSup>
                        <m:sSup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  <m:r>
                        <a:rPr lang="es-E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010101∗</m:t>
                      </m:r>
                      <m:sSup>
                        <m:sSup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296" y="1349124"/>
                <a:ext cx="7251192" cy="1192506"/>
              </a:xfrm>
              <a:prstGeom prst="rect">
                <a:avLst/>
              </a:prstGeom>
              <a:blipFill rotWithShape="0">
                <a:blip r:embed="rId3"/>
                <a:stretch>
                  <a:fillRect l="-757" t="-204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3567" y="2409130"/>
            <a:ext cx="7169849" cy="1561506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7761961" y="4034107"/>
            <a:ext cx="2286973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ESTÁNDAR IEEE 754 </a:t>
            </a:r>
            <a:endParaRPr lang="es-CO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7013" y="4486274"/>
            <a:ext cx="6848475" cy="215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Representación en Coma Flotante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Ejemplo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94" y="4226052"/>
            <a:ext cx="4282580" cy="838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5205984" y="0"/>
                <a:ext cx="6096000" cy="604242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Ejemplo: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Dado el número decimal -115.25 expresarlo en punto flotante simple</a:t>
                </a: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1-</a:t>
                </a: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Pasar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 número a binario</a:t>
                </a:r>
              </a:p>
              <a:p>
                <a:pPr marL="1257300" lvl="2" indent="-342900">
                  <a:lnSpc>
                    <a:spcPct val="107000"/>
                  </a:lnSpc>
                  <a:buFont typeface="Symbol" panose="05050102010706020507" pitchFamily="18" charset="2"/>
                  <a:buChar char="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parte entera es igual a: 115 = 1110011. </a:t>
                </a:r>
              </a:p>
              <a:p>
                <a:pPr marL="1257300" lvl="2" indent="-342900">
                  <a:lnSpc>
                    <a:spcPct val="107000"/>
                  </a:lnSpc>
                  <a:buFont typeface="Symbol" panose="05050102010706020507" pitchFamily="18" charset="2"/>
                  <a:buChar char="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parte decimal es igual a: 0,25 = 0,01</a:t>
                </a:r>
              </a:p>
              <a:p>
                <a:pPr marL="1257300" lvl="2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 número 115,25 en base 10, es igual al número binario 1110011,01 en punto </a:t>
                </a: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fijo.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2-Normalizar</a:t>
                </a:r>
                <a:endParaRPr lang="es-CO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1110011,01=1,11001101</m:t>
                      </m:r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s-ES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3-</a:t>
                </a: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Sumar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127 al exponente</a:t>
                </a:r>
              </a:p>
              <a:p>
                <a:pPr marL="742950" indent="-285750">
                  <a:lnSpc>
                    <a:spcPct val="107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s-CO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Exp_Formato</a:t>
                </a: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</a:t>
                </a:r>
                <a:r>
                  <a:rPr lang="es-CO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Exp_Normalizado</a:t>
                </a: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</a:t>
                </a: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127=6+127=133</a:t>
                </a:r>
                <a:endParaRPr lang="es-CO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4-Pasar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binario el exponente </a:t>
                </a:r>
              </a:p>
              <a:p>
                <a:pPr marL="1200150" lvl="1" indent="-2857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133 en base 2 es </a:t>
                </a: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10000101</a:t>
                </a: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5-Representar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 el formato  </a:t>
                </a:r>
              </a:p>
              <a:p>
                <a:pPr marL="1200150" lvl="1" indent="-2857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Signo negativo: 1</a:t>
                </a:r>
              </a:p>
              <a:p>
                <a:pPr marL="1200150" lvl="1" indent="-2857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Exponente:10000101</a:t>
                </a:r>
              </a:p>
              <a:p>
                <a:pPr marL="1200150" lvl="1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Mantisa: </a:t>
                </a:r>
                <a14:m>
                  <m:oMath xmlns:m="http://schemas.openxmlformats.org/officeDocument/2006/math">
                    <m:r>
                      <a:rPr lang="es-CO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110011010000000</m:t>
                    </m:r>
                    <m:r>
                      <a:rPr lang="es-ES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00000000</m:t>
                    </m:r>
                  </m:oMath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984" y="0"/>
                <a:ext cx="6096000" cy="6042423"/>
              </a:xfrm>
              <a:prstGeom prst="rect">
                <a:avLst/>
              </a:prstGeom>
              <a:blipFill rotWithShape="0">
                <a:blip r:embed="rId3"/>
                <a:stretch>
                  <a:fillRect l="-800" t="-404" b="-50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352" y="6042423"/>
            <a:ext cx="41148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Gracias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Codificación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Codificación </a:t>
            </a:r>
            <a:r>
              <a:rPr lang="es-ES" dirty="0"/>
              <a:t>es el proceso de conversión en símbolos de una determinada información con el fin de ser comunicada, y a efectos de ser entendida por el receptor, aplicando las reglas de un código predeterminado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Código </a:t>
            </a:r>
            <a:r>
              <a:rPr lang="es-ES" b="1" dirty="0"/>
              <a:t>continuo y </a:t>
            </a:r>
            <a:r>
              <a:rPr lang="es-ES" b="1" dirty="0" smtClean="0"/>
              <a:t>cíclico</a:t>
            </a:r>
            <a:r>
              <a:rPr lang="es-CO" dirty="0"/>
              <a:t/>
            </a:r>
            <a:br>
              <a:rPr lang="es-CO" dirty="0"/>
            </a:br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454152" y="2051596"/>
            <a:ext cx="118170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dice que un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código 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continuo cuando entre cada par adyacente de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códigos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solo cambia un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 (Distancia </a:t>
            </a:r>
            <a:r>
              <a:rPr lang="es-ES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Hamming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uno)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También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dice que un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código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cíclico 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entre el primer y ultimo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código 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solo cambia un bit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es-ES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Distancia </a:t>
            </a:r>
            <a:r>
              <a:rPr lang="es-ES" dirty="0" err="1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Hamming</a:t>
            </a:r>
            <a:r>
              <a:rPr lang="es-E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" dirty="0">
                <a:solidFill>
                  <a:schemeClr val="bg1"/>
                </a:solidFill>
              </a:rPr>
              <a:t> </a:t>
            </a:r>
            <a:r>
              <a:rPr lang="es-ES" dirty="0" smtClean="0">
                <a:solidFill>
                  <a:schemeClr val="bg1"/>
                </a:solidFill>
              </a:rPr>
              <a:t>Diferencia de bits </a:t>
            </a:r>
            <a:r>
              <a:rPr lang="es-ES" dirty="0">
                <a:solidFill>
                  <a:schemeClr val="bg1"/>
                </a:solidFill>
              </a:rPr>
              <a:t>entre una palabra de código válida y otra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0"/>
              </a:spcAft>
            </a:pPr>
            <a:r>
              <a:rPr lang="es-ES" dirty="0" err="1" smtClean="0">
                <a:solidFill>
                  <a:schemeClr val="bg1"/>
                </a:solidFill>
              </a:rPr>
              <a:t>Ma</a:t>
            </a:r>
            <a:r>
              <a:rPr lang="es-ES" dirty="0" smtClean="0">
                <a:solidFill>
                  <a:schemeClr val="bg1"/>
                </a:solidFill>
              </a:rPr>
              <a:t>	110010	Mb	111101</a:t>
            </a:r>
            <a:r>
              <a:rPr lang="es-ES" dirty="0">
                <a:solidFill>
                  <a:schemeClr val="bg1"/>
                </a:solidFill>
              </a:rPr>
              <a:t> </a:t>
            </a:r>
            <a:r>
              <a:rPr lang="es-ES" dirty="0" smtClean="0">
                <a:solidFill>
                  <a:schemeClr val="bg1"/>
                </a:solidFill>
              </a:rPr>
              <a:t>    	</a:t>
            </a:r>
            <a:r>
              <a:rPr lang="es-ES" dirty="0" err="1" smtClean="0">
                <a:solidFill>
                  <a:schemeClr val="bg1"/>
                </a:solidFill>
              </a:rPr>
              <a:t>DHMaMb</a:t>
            </a:r>
            <a:r>
              <a:rPr lang="es-ES" dirty="0" smtClean="0">
                <a:solidFill>
                  <a:schemeClr val="bg1"/>
                </a:solidFill>
              </a:rPr>
              <a:t>=4</a:t>
            </a:r>
            <a:endParaRPr lang="es-ES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Ejemplo 1: Este código no es continuo ni cíclico, la distancia </a:t>
            </a:r>
            <a:r>
              <a:rPr lang="es-ES" b="1" dirty="0" err="1" smtClean="0">
                <a:solidFill>
                  <a:schemeClr val="bg1"/>
                </a:solidFill>
              </a:rPr>
              <a:t>Hamming</a:t>
            </a:r>
            <a:r>
              <a:rPr lang="es-ES" b="1" dirty="0" smtClean="0">
                <a:solidFill>
                  <a:schemeClr val="bg1"/>
                </a:solidFill>
              </a:rPr>
              <a:t> entre M2 y M1 es de 2 </a:t>
            </a:r>
            <a:endParaRPr lang="es-CO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M1  00</a:t>
            </a:r>
            <a:endParaRPr lang="es-CO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M2  01</a:t>
            </a:r>
            <a:endParaRPr lang="es-CO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M3  </a:t>
            </a:r>
            <a:r>
              <a:rPr lang="es-ES" dirty="0" smtClean="0">
                <a:solidFill>
                  <a:schemeClr val="bg1"/>
                </a:solidFill>
              </a:rPr>
              <a:t>10</a:t>
            </a:r>
            <a:endParaRPr lang="es-CO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M4  </a:t>
            </a:r>
            <a:r>
              <a:rPr lang="es-ES" dirty="0" smtClean="0">
                <a:solidFill>
                  <a:schemeClr val="bg1"/>
                </a:solidFill>
              </a:rPr>
              <a:t>11</a:t>
            </a:r>
            <a:endParaRPr lang="es-ES" dirty="0">
              <a:solidFill>
                <a:schemeClr val="bg1"/>
              </a:solidFill>
            </a:endParaRP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Ejemplo 2: Este código es continuo y cíclico.</a:t>
            </a:r>
            <a:endParaRPr lang="es-CO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M1  00</a:t>
            </a:r>
            <a:endParaRPr lang="es-CO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M2  01</a:t>
            </a:r>
            <a:endParaRPr lang="es-CO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M3  11</a:t>
            </a:r>
            <a:endParaRPr lang="es-CO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M4  10</a:t>
            </a:r>
            <a:endParaRPr lang="es-CO" dirty="0">
              <a:solidFill>
                <a:schemeClr val="bg1"/>
              </a:solidFill>
            </a:endParaRPr>
          </a:p>
          <a:p>
            <a:endParaRPr lang="es-CO" sz="1200" dirty="0"/>
          </a:p>
          <a:p>
            <a:pPr>
              <a:spcAft>
                <a:spcPts val="0"/>
              </a:spcAft>
            </a:pPr>
            <a:endParaRPr lang="es-CO" sz="12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Código</a:t>
            </a:r>
            <a:r>
              <a:rPr lang="en-US" dirty="0" smtClean="0"/>
              <a:t> Gray y </a:t>
            </a:r>
            <a:r>
              <a:rPr lang="en-US" dirty="0" err="1" smtClean="0"/>
              <a:t>Jhonson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00472" y="1912937"/>
            <a:ext cx="4899025" cy="661987"/>
          </a:xfrm>
        </p:spPr>
        <p:txBody>
          <a:bodyPr>
            <a:normAutofit fontScale="62500" lnSpcReduction="20000"/>
          </a:bodyPr>
          <a:lstStyle/>
          <a:p>
            <a:endParaRPr lang="es-ES" b="1" dirty="0" smtClean="0"/>
          </a:p>
          <a:p>
            <a:r>
              <a:rPr lang="es-ES" b="1" dirty="0" smtClean="0"/>
              <a:t>Código </a:t>
            </a:r>
            <a:r>
              <a:rPr lang="es-ES" b="1" dirty="0"/>
              <a:t>Gray</a:t>
            </a:r>
            <a:endParaRPr lang="es-CO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/>
              <a:t> </a:t>
            </a:r>
            <a:endParaRPr lang="es-CO" dirty="0"/>
          </a:p>
          <a:p>
            <a:r>
              <a:rPr lang="es-ES" b="1" dirty="0" smtClean="0"/>
              <a:t>Código </a:t>
            </a:r>
            <a:r>
              <a:rPr lang="es-ES" b="1" dirty="0" err="1"/>
              <a:t>Jhonson</a:t>
            </a:r>
            <a:endParaRPr lang="es-CO" dirty="0"/>
          </a:p>
          <a:p>
            <a:endParaRPr lang="en-U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495432672"/>
              </p:ext>
            </p:extLst>
          </p:nvPr>
        </p:nvGraphicFramePr>
        <p:xfrm>
          <a:off x="1940179" y="2727697"/>
          <a:ext cx="2472055" cy="41452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93293"/>
                <a:gridCol w="903097"/>
                <a:gridCol w="87566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bits 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3 bits  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4 bits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000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0000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001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0001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011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0011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010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0010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0110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0111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0101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0100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1100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1101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1111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1110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1010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1011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1001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712797"/>
              </p:ext>
            </p:extLst>
          </p:nvPr>
        </p:nvGraphicFramePr>
        <p:xfrm>
          <a:off x="8544814" y="2923218"/>
          <a:ext cx="1102106" cy="2438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0210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00000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00001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00011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00111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01111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11111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11110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11100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11000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10000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39082"/>
            <a:ext cx="8683816" cy="1325563"/>
          </a:xfrm>
        </p:spPr>
        <p:txBody>
          <a:bodyPr>
            <a:normAutofit fontScale="90000"/>
          </a:bodyPr>
          <a:lstStyle/>
          <a:p>
            <a:r>
              <a:rPr lang="es-ES" dirty="0"/>
              <a:t> </a:t>
            </a:r>
            <a:r>
              <a:rPr lang="es-CO" dirty="0"/>
              <a:t/>
            </a:r>
            <a:br>
              <a:rPr lang="es-CO" dirty="0"/>
            </a:br>
            <a:r>
              <a:rPr lang="es-ES" dirty="0" smtClean="0"/>
              <a:t>Códigos BCD: Binarios codificados en decimal</a:t>
            </a:r>
            <a:r>
              <a:rPr lang="es-CO" dirty="0"/>
              <a:t/>
            </a:r>
            <a:br>
              <a:rPr lang="es-CO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Ponderados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ponderados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Marcador de contenido 8"/>
              <p:cNvGraphicFramePr>
                <a:graphicFrameLocks noGrp="1"/>
              </p:cNvGraphicFramePr>
              <p:nvPr>
                <p:ph sz="quarter" idx="16"/>
                <p:extLst>
                  <p:ext uri="{D42A27DB-BD31-4B8C-83A1-F6EECF244321}">
                    <p14:modId xmlns:p14="http://schemas.microsoft.com/office/powerpoint/2010/main" val="2789784577"/>
                  </p:ext>
                </p:extLst>
              </p:nvPr>
            </p:nvGraphicFramePr>
            <p:xfrm>
              <a:off x="1947672" y="4011926"/>
              <a:ext cx="2999232" cy="2743200"/>
            </p:xfrm>
            <a:graphic>
              <a:graphicData uri="http://schemas.openxmlformats.org/drawingml/2006/table">
                <a:tbl>
                  <a:tblPr firstRow="1" firstCol="1" bandRow="1" bandCol="1">
                    <a:tableStyleId>{5C22544A-7EE6-4342-B048-85BDC9FD1C3A}</a:tableStyleId>
                  </a:tblPr>
                  <a:tblGrid>
                    <a:gridCol w="475488"/>
                    <a:gridCol w="530352"/>
                    <a:gridCol w="749808"/>
                    <a:gridCol w="576072"/>
                    <a:gridCol w="667512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Pesos 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CO" sz="15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sz="15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CO" sz="15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oMath>
                          </a14:m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8421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84-2-1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5421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2421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0110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0101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0110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1100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0111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1101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8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1111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1100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9" name="Marcador de contenido 8"/>
              <p:cNvGraphicFramePr>
                <a:graphicFrameLocks noGrp="1"/>
              </p:cNvGraphicFramePr>
              <p:nvPr>
                <p:ph sz="quarter" idx="16"/>
                <p:extLst>
                  <p:ext uri="{D42A27DB-BD31-4B8C-83A1-F6EECF244321}">
                    <p14:modId xmlns:p14="http://schemas.microsoft.com/office/powerpoint/2010/main" val="2789784577"/>
                  </p:ext>
                </p:extLst>
              </p:nvPr>
            </p:nvGraphicFramePr>
            <p:xfrm>
              <a:off x="1947672" y="4011926"/>
              <a:ext cx="2999232" cy="2743200"/>
            </p:xfrm>
            <a:graphic>
              <a:graphicData uri="http://schemas.openxmlformats.org/drawingml/2006/table">
                <a:tbl>
                  <a:tblPr firstRow="1" firstCol="1" bandRow="1" bandCol="1">
                    <a:tableStyleId>{5C22544A-7EE6-4342-B048-85BDC9FD1C3A}</a:tableStyleId>
                  </a:tblPr>
                  <a:tblGrid>
                    <a:gridCol w="475488"/>
                    <a:gridCol w="530352"/>
                    <a:gridCol w="749808"/>
                    <a:gridCol w="576072"/>
                    <a:gridCol w="667512"/>
                  </a:tblGrid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Pesos 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s-CO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44450" marR="44450" marT="0" marB="0">
                        <a:blipFill rotWithShape="0">
                          <a:blip r:embed="rId2"/>
                          <a:stretch>
                            <a:fillRect l="-1282" t="-129730" r="-537179" b="-10648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8421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84-2-1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5421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2421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accent2"/>
                        </a:solidFill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0110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0100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0101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1000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0110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1010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1001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1100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0111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1101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8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1011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1110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1001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1111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>
                              <a:solidFill>
                                <a:schemeClr val="tx1"/>
                              </a:solidFill>
                              <a:effectLst/>
                            </a:rPr>
                            <a:t>1100</a:t>
                          </a:r>
                          <a:endParaRPr lang="es-CO" sz="15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ES" sz="15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1111</a:t>
                          </a:r>
                          <a:endParaRPr lang="es-CO" sz="15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72972" y="2652298"/>
            <a:ext cx="4895520" cy="575357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Cada</a:t>
            </a:r>
            <a:r>
              <a:rPr lang="en-US" sz="1800" dirty="0" smtClean="0"/>
              <a:t> </a:t>
            </a:r>
            <a:r>
              <a:rPr lang="en-US" sz="1800" dirty="0" err="1" smtClean="0"/>
              <a:t>posición</a:t>
            </a:r>
            <a:r>
              <a:rPr lang="en-US" sz="1800" dirty="0" smtClean="0"/>
              <a:t> de bit </a:t>
            </a:r>
            <a:r>
              <a:rPr lang="es-CO" sz="1800" dirty="0" smtClean="0"/>
              <a:t>tiene</a:t>
            </a:r>
            <a:r>
              <a:rPr lang="en-US" sz="1800" dirty="0" smtClean="0"/>
              <a:t> un </a:t>
            </a:r>
            <a:r>
              <a:rPr lang="es-CO" sz="1800" dirty="0" smtClean="0"/>
              <a:t>peso</a:t>
            </a:r>
            <a:r>
              <a:rPr lang="en-US" sz="1800" dirty="0" smtClean="0"/>
              <a:t> </a:t>
            </a:r>
            <a:r>
              <a:rPr lang="en-US" sz="1800" dirty="0" err="1" smtClean="0"/>
              <a:t>fijo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Las </a:t>
            </a:r>
            <a:r>
              <a:rPr lang="en-US" sz="1800" dirty="0" err="1" smtClean="0"/>
              <a:t>posiciones</a:t>
            </a:r>
            <a:r>
              <a:rPr lang="en-US" sz="1800" dirty="0" smtClean="0"/>
              <a:t> de bit no </a:t>
            </a:r>
            <a:r>
              <a:rPr lang="en-US" sz="1800" dirty="0" err="1" smtClean="0"/>
              <a:t>tienen</a:t>
            </a:r>
            <a:r>
              <a:rPr lang="en-US" sz="1800" dirty="0" smtClean="0"/>
              <a:t> peso </a:t>
            </a:r>
            <a:endParaRPr lang="en-US" sz="1800" dirty="0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593814"/>
              </p:ext>
            </p:extLst>
          </p:nvPr>
        </p:nvGraphicFramePr>
        <p:xfrm>
          <a:off x="8257032" y="4003739"/>
          <a:ext cx="1216152" cy="26822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4396"/>
                <a:gridCol w="84175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BCDEX3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0011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0100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0101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0110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0111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1001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1010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1011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1100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333034" y="3318610"/>
                <a:ext cx="5599930" cy="871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s-CO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𝐷𝑜𝑛𝑑𝑒</m:t>
                          </m:r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𝑒𝑠</m:t>
                          </m:r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𝑒𝑙</m:t>
                          </m:r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𝑝𝑒𝑠𝑜</m:t>
                          </m:r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𝑙𝑎</m:t>
                          </m:r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𝑝𝑜𝑠𝑖𝑐𝑖</m:t>
                          </m:r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34" y="3318610"/>
                <a:ext cx="5599930" cy="8713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39082"/>
            <a:ext cx="8683816" cy="1325563"/>
          </a:xfrm>
        </p:spPr>
        <p:txBody>
          <a:bodyPr>
            <a:normAutofit fontScale="90000"/>
          </a:bodyPr>
          <a:lstStyle/>
          <a:p>
            <a:r>
              <a:rPr lang="es-ES" dirty="0"/>
              <a:t> </a:t>
            </a:r>
            <a:r>
              <a:rPr lang="es-CO" dirty="0"/>
              <a:t/>
            </a:r>
            <a:br>
              <a:rPr lang="es-CO" dirty="0"/>
            </a:br>
            <a:r>
              <a:rPr lang="es-ES" dirty="0" smtClean="0"/>
              <a:t>Códigos BCD: Binarios codificados en decimal</a:t>
            </a:r>
            <a:r>
              <a:rPr lang="es-CO" dirty="0"/>
              <a:t/>
            </a:r>
            <a:br>
              <a:rPr lang="es-CO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72972" y="2652298"/>
            <a:ext cx="4895520" cy="57535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s-E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Convertir a BCD 8421 el numero 123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s-E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Convertir a BCD </a:t>
            </a:r>
            <a:r>
              <a:rPr lang="es-ES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EX3 </a:t>
            </a:r>
            <a:r>
              <a:rPr lang="es-E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numero </a:t>
            </a:r>
            <a:r>
              <a:rPr lang="es-ES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670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44880" y="3815048"/>
            <a:ext cx="436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BCD-8421(1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0001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BCD-8421(2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0010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BCD-8421(3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0011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RTA: BCD-8421(123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000100100011</a:t>
            </a:r>
            <a:endParaRPr lang="es-CO" sz="12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6827516" y="3815048"/>
            <a:ext cx="46336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BCD-EX3(6)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1001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BCD-EX3(7)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1010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BCD-EX3(0)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0011</a:t>
            </a:r>
            <a:endParaRPr lang="es-CO" sz="12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RTA: BCD-EX3(671) 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100110100011</a:t>
            </a:r>
            <a:endParaRPr lang="es-CO" sz="12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86098" y="297512"/>
            <a:ext cx="6738845" cy="6414184"/>
          </a:xfrm>
        </p:spPr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es-ES" dirty="0" smtClean="0"/>
              <a:t>Tabla de codificación </a:t>
            </a:r>
          </a:p>
          <a:p>
            <a:pPr lvl="1"/>
            <a:r>
              <a:rPr lang="es-ES" dirty="0" smtClean="0"/>
              <a:t>M1	00</a:t>
            </a:r>
            <a:endParaRPr lang="es-CO" dirty="0"/>
          </a:p>
          <a:p>
            <a:pPr lvl="1"/>
            <a:r>
              <a:rPr lang="es-ES" dirty="0"/>
              <a:t>M2     </a:t>
            </a:r>
            <a:r>
              <a:rPr lang="es-ES" dirty="0" smtClean="0"/>
              <a:t>	01</a:t>
            </a:r>
            <a:endParaRPr lang="es-CO" dirty="0"/>
          </a:p>
          <a:p>
            <a:pPr lvl="1"/>
            <a:r>
              <a:rPr lang="es-ES" dirty="0"/>
              <a:t>M3     </a:t>
            </a:r>
            <a:r>
              <a:rPr lang="es-ES" dirty="0" smtClean="0"/>
              <a:t>	10                              </a:t>
            </a:r>
            <a:endParaRPr lang="es-CO" dirty="0"/>
          </a:p>
          <a:p>
            <a:pPr lvl="1"/>
            <a:r>
              <a:rPr lang="es-ES" dirty="0"/>
              <a:t>M4     </a:t>
            </a:r>
            <a:r>
              <a:rPr lang="es-ES" dirty="0" smtClean="0"/>
              <a:t>	11</a:t>
            </a:r>
            <a:endParaRPr lang="es-CO" dirty="0"/>
          </a:p>
          <a:p>
            <a:endParaRPr lang="es-CO" dirty="0"/>
          </a:p>
          <a:p>
            <a:r>
              <a:rPr lang="es-ES" dirty="0" smtClean="0"/>
              <a:t>El medio introduce  y provoca errores </a:t>
            </a:r>
            <a:endParaRPr lang="es-CO" dirty="0"/>
          </a:p>
          <a:p>
            <a:r>
              <a:rPr lang="es-ES" dirty="0"/>
              <a:t> </a:t>
            </a:r>
            <a:endParaRPr lang="es-CO" dirty="0"/>
          </a:p>
          <a:p>
            <a:r>
              <a:rPr lang="es-ES" b="1" dirty="0" err="1">
                <a:solidFill>
                  <a:srgbClr val="0000CC"/>
                </a:solidFill>
              </a:rPr>
              <a:t>Tx</a:t>
            </a:r>
            <a:r>
              <a:rPr lang="es-ES" b="1" dirty="0">
                <a:solidFill>
                  <a:srgbClr val="0000CC"/>
                </a:solidFill>
              </a:rPr>
              <a:t>        </a:t>
            </a:r>
            <a:r>
              <a:rPr lang="es-ES" b="1" dirty="0" smtClean="0">
                <a:solidFill>
                  <a:srgbClr val="0000CC"/>
                </a:solidFill>
              </a:rPr>
              <a:t>     Medio                 </a:t>
            </a:r>
            <a:r>
              <a:rPr lang="es-ES" b="1" dirty="0" err="1" smtClean="0">
                <a:solidFill>
                  <a:srgbClr val="0000CC"/>
                </a:solidFill>
              </a:rPr>
              <a:t>Rx</a:t>
            </a:r>
            <a:endParaRPr lang="es-CO" b="1" dirty="0">
              <a:solidFill>
                <a:srgbClr val="0000CC"/>
              </a:solidFill>
            </a:endParaRPr>
          </a:p>
          <a:p>
            <a:r>
              <a:rPr lang="es-ES" dirty="0"/>
              <a:t>0110                                  01</a:t>
            </a:r>
            <a:r>
              <a:rPr lang="es-ES" dirty="0">
                <a:solidFill>
                  <a:srgbClr val="FF0000"/>
                </a:solidFill>
              </a:rPr>
              <a:t>0</a:t>
            </a:r>
            <a:r>
              <a:rPr lang="es-ES" dirty="0"/>
              <a:t>0 error </a:t>
            </a:r>
            <a:endParaRPr lang="es-CO" dirty="0"/>
          </a:p>
          <a:p>
            <a:r>
              <a:rPr lang="es-ES" dirty="0"/>
              <a:t>M2M3                                M2M1</a:t>
            </a:r>
            <a:endParaRPr lang="es-CO" dirty="0"/>
          </a:p>
          <a:p>
            <a:r>
              <a:rPr lang="en-US" dirty="0" smtClean="0"/>
              <a:t>El receptor no se </a:t>
            </a:r>
            <a:r>
              <a:rPr lang="en-US" dirty="0" err="1" smtClean="0"/>
              <a:t>percató</a:t>
            </a:r>
            <a:r>
              <a:rPr lang="en-US" dirty="0" smtClean="0"/>
              <a:t> del error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735" y="568239"/>
            <a:ext cx="4142509" cy="1920443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Códigos </a:t>
            </a:r>
            <a:r>
              <a:rPr lang="es-ES" sz="3600" b="1" dirty="0"/>
              <a:t>detectores de error: </a:t>
            </a:r>
            <a:r>
              <a:rPr lang="es-CO" sz="3600" dirty="0"/>
              <a:t/>
            </a:r>
            <a:br>
              <a:rPr lang="es-CO" sz="3600" dirty="0"/>
            </a:b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35" y="2488682"/>
            <a:ext cx="4143600" cy="753487"/>
          </a:xfrm>
        </p:spPr>
        <p:txBody>
          <a:bodyPr/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Un error en comunicaciones digitales se presenta cuando en una transmisión </a:t>
            </a:r>
            <a:r>
              <a:rPr lang="es-ES" dirty="0" smtClean="0"/>
              <a:t>se envía un </a:t>
            </a:r>
            <a:r>
              <a:rPr lang="es-ES" dirty="0"/>
              <a:t>1 </a:t>
            </a:r>
            <a:r>
              <a:rPr lang="es-ES" dirty="0" smtClean="0"/>
              <a:t>y llega un 0 </a:t>
            </a:r>
            <a:r>
              <a:rPr lang="es-ES" dirty="0"/>
              <a:t>o viceversa.</a:t>
            </a:r>
            <a:endParaRPr lang="es-CO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7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86098" y="297512"/>
            <a:ext cx="6738845" cy="6414184"/>
          </a:xfrm>
        </p:spPr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es-ES" dirty="0" smtClean="0"/>
              <a:t>Tabla de codificación </a:t>
            </a:r>
          </a:p>
          <a:p>
            <a:pPr lvl="1"/>
            <a:r>
              <a:rPr lang="es-ES" dirty="0" smtClean="0"/>
              <a:t>M1    	0000</a:t>
            </a:r>
            <a:endParaRPr lang="es-CO" dirty="0"/>
          </a:p>
          <a:p>
            <a:pPr lvl="1"/>
            <a:r>
              <a:rPr lang="es-ES" dirty="0"/>
              <a:t>M2     </a:t>
            </a:r>
            <a:r>
              <a:rPr lang="es-ES" dirty="0" smtClean="0"/>
              <a:t>	0011</a:t>
            </a:r>
            <a:endParaRPr lang="es-CO" dirty="0"/>
          </a:p>
          <a:p>
            <a:pPr lvl="1"/>
            <a:r>
              <a:rPr lang="es-ES" dirty="0"/>
              <a:t>M3     </a:t>
            </a:r>
            <a:r>
              <a:rPr lang="es-ES" dirty="0" smtClean="0"/>
              <a:t>	1100                              </a:t>
            </a:r>
            <a:endParaRPr lang="es-CO" dirty="0"/>
          </a:p>
          <a:p>
            <a:pPr lvl="1"/>
            <a:r>
              <a:rPr lang="es-ES" dirty="0"/>
              <a:t>M4     </a:t>
            </a:r>
            <a:r>
              <a:rPr lang="es-ES" dirty="0" smtClean="0"/>
              <a:t>	1111</a:t>
            </a:r>
            <a:endParaRPr lang="es-CO" dirty="0"/>
          </a:p>
          <a:p>
            <a:endParaRPr lang="es-CO" dirty="0"/>
          </a:p>
          <a:p>
            <a:r>
              <a:rPr lang="es-ES" dirty="0" smtClean="0"/>
              <a:t>El medio introduce  y provoca errores </a:t>
            </a:r>
            <a:endParaRPr lang="es-CO" dirty="0"/>
          </a:p>
          <a:p>
            <a:r>
              <a:rPr lang="es-ES" dirty="0"/>
              <a:t> </a:t>
            </a:r>
            <a:endParaRPr lang="es-CO" dirty="0"/>
          </a:p>
          <a:p>
            <a:r>
              <a:rPr lang="es-ES" b="1" dirty="0" err="1">
                <a:solidFill>
                  <a:srgbClr val="0000CC"/>
                </a:solidFill>
              </a:rPr>
              <a:t>Tx</a:t>
            </a:r>
            <a:r>
              <a:rPr lang="es-ES" b="1" dirty="0">
                <a:solidFill>
                  <a:srgbClr val="0000CC"/>
                </a:solidFill>
              </a:rPr>
              <a:t>        </a:t>
            </a:r>
            <a:r>
              <a:rPr lang="es-ES" b="1" dirty="0" smtClean="0">
                <a:solidFill>
                  <a:srgbClr val="0000CC"/>
                </a:solidFill>
              </a:rPr>
              <a:t>     	Medio               </a:t>
            </a:r>
            <a:r>
              <a:rPr lang="es-ES" b="1" dirty="0" err="1" smtClean="0">
                <a:solidFill>
                  <a:srgbClr val="0000CC"/>
                </a:solidFill>
              </a:rPr>
              <a:t>Rx</a:t>
            </a:r>
            <a:endParaRPr lang="es-CO" b="1" dirty="0">
              <a:solidFill>
                <a:srgbClr val="0000CC"/>
              </a:solidFill>
            </a:endParaRPr>
          </a:p>
          <a:p>
            <a:r>
              <a:rPr lang="es-ES" dirty="0" smtClean="0"/>
              <a:t>00111100 				0</a:t>
            </a:r>
            <a:r>
              <a:rPr lang="es-ES" dirty="0" smtClean="0">
                <a:solidFill>
                  <a:srgbClr val="FF0000"/>
                </a:solidFill>
              </a:rPr>
              <a:t>1</a:t>
            </a:r>
            <a:r>
              <a:rPr lang="es-ES" dirty="0" smtClean="0"/>
              <a:t>1111</a:t>
            </a:r>
            <a:r>
              <a:rPr lang="es-ES" dirty="0" smtClean="0">
                <a:solidFill>
                  <a:srgbClr val="FF0000"/>
                </a:solidFill>
              </a:rPr>
              <a:t>1</a:t>
            </a:r>
            <a:r>
              <a:rPr lang="es-ES" dirty="0" smtClean="0"/>
              <a:t>0</a:t>
            </a:r>
            <a:endParaRPr lang="es-CO" dirty="0"/>
          </a:p>
          <a:p>
            <a:r>
              <a:rPr lang="es-ES" dirty="0"/>
              <a:t>M2M3 </a:t>
            </a:r>
            <a:r>
              <a:rPr lang="es-ES" dirty="0" smtClean="0"/>
              <a:t>                         	Error </a:t>
            </a:r>
            <a:r>
              <a:rPr lang="es-ES" dirty="0" err="1" smtClean="0"/>
              <a:t>Error</a:t>
            </a:r>
            <a:r>
              <a:rPr lang="es-ES" dirty="0" smtClean="0"/>
              <a:t> </a:t>
            </a:r>
            <a:endParaRPr lang="es-CO" dirty="0" smtClean="0"/>
          </a:p>
          <a:p>
            <a:r>
              <a:rPr lang="en-US" dirty="0" smtClean="0"/>
              <a:t>El receptor se </a:t>
            </a:r>
            <a:r>
              <a:rPr lang="en-US" dirty="0" err="1" smtClean="0"/>
              <a:t>percató</a:t>
            </a:r>
            <a:r>
              <a:rPr lang="en-US" dirty="0" smtClean="0"/>
              <a:t> del error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735" y="568239"/>
            <a:ext cx="4142509" cy="1920443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Códigos </a:t>
            </a:r>
            <a:r>
              <a:rPr lang="es-ES" sz="3600" b="1" dirty="0"/>
              <a:t>detectores de error: </a:t>
            </a:r>
            <a:r>
              <a:rPr lang="es-CO" sz="3600" dirty="0"/>
              <a:t/>
            </a:r>
            <a:br>
              <a:rPr lang="es-CO" sz="3600" dirty="0"/>
            </a:b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35" y="2488682"/>
            <a:ext cx="4143600" cy="753487"/>
          </a:xfrm>
        </p:spPr>
        <p:txBody>
          <a:bodyPr/>
          <a:lstStyle/>
          <a:p>
            <a:r>
              <a:rPr lang="es-ES" dirty="0" smtClean="0"/>
              <a:t>Distancia </a:t>
            </a:r>
            <a:r>
              <a:rPr lang="es-ES" dirty="0" err="1"/>
              <a:t>Hamming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Para detectar errores es necesario asegurar una distancia </a:t>
            </a:r>
            <a:r>
              <a:rPr lang="es-ES" dirty="0" err="1" smtClean="0"/>
              <a:t>Hamming</a:t>
            </a:r>
            <a:r>
              <a:rPr lang="es-ES" dirty="0" smtClean="0"/>
              <a:t> mayor o igual a 2 entre todos los códigos </a:t>
            </a:r>
            <a:endParaRPr lang="es-CO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86098" y="297512"/>
            <a:ext cx="6738845" cy="6414184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s-ES" dirty="0" smtClean="0"/>
              <a:t>Tabla de codificación </a:t>
            </a:r>
          </a:p>
          <a:p>
            <a:endParaRPr lang="es-CO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/>
              <a:t> </a:t>
            </a:r>
            <a:endParaRPr lang="es-CO" dirty="0"/>
          </a:p>
          <a:p>
            <a:endParaRPr lang="es-ES" dirty="0" smtClean="0"/>
          </a:p>
          <a:p>
            <a:r>
              <a:rPr lang="es-ES" b="1" dirty="0" err="1" smtClean="0">
                <a:solidFill>
                  <a:srgbClr val="0000CC"/>
                </a:solidFill>
              </a:rPr>
              <a:t>Tx</a:t>
            </a:r>
            <a:r>
              <a:rPr lang="es-ES" b="1" dirty="0" smtClean="0">
                <a:solidFill>
                  <a:srgbClr val="0000CC"/>
                </a:solidFill>
              </a:rPr>
              <a:t>             	Medio               </a:t>
            </a:r>
            <a:r>
              <a:rPr lang="es-ES" b="1" dirty="0" err="1" smtClean="0">
                <a:solidFill>
                  <a:srgbClr val="0000CC"/>
                </a:solidFill>
              </a:rPr>
              <a:t>Rx</a:t>
            </a:r>
            <a:endParaRPr lang="es-CO" b="1" dirty="0">
              <a:solidFill>
                <a:srgbClr val="0000CC"/>
              </a:solidFill>
            </a:endParaRPr>
          </a:p>
          <a:p>
            <a:r>
              <a:rPr lang="es-ES" dirty="0" smtClean="0"/>
              <a:t>0011011000 </a:t>
            </a:r>
            <a:r>
              <a:rPr lang="es-ES" dirty="0" smtClean="0"/>
              <a:t>		</a:t>
            </a:r>
            <a:r>
              <a:rPr lang="es-ES" dirty="0"/>
              <a:t> </a:t>
            </a:r>
            <a:r>
              <a:rPr lang="es-ES" dirty="0" smtClean="0"/>
              <a:t>0</a:t>
            </a:r>
            <a:r>
              <a:rPr lang="es-ES" dirty="0" smtClean="0">
                <a:solidFill>
                  <a:srgbClr val="FF0000"/>
                </a:solidFill>
              </a:rPr>
              <a:t>1</a:t>
            </a:r>
            <a:r>
              <a:rPr lang="es-ES" dirty="0" smtClean="0"/>
              <a:t>1101100</a:t>
            </a:r>
            <a:r>
              <a:rPr lang="es-ES" dirty="0" smtClean="0">
                <a:solidFill>
                  <a:srgbClr val="FF0000"/>
                </a:solidFill>
              </a:rPr>
              <a:t>1</a:t>
            </a:r>
            <a:r>
              <a:rPr lang="es-ES" dirty="0" smtClean="0"/>
              <a:t> </a:t>
            </a:r>
          </a:p>
          <a:p>
            <a:r>
              <a:rPr lang="es-ES" dirty="0" smtClean="0"/>
              <a:t>09                          </a:t>
            </a:r>
            <a:r>
              <a:rPr lang="es-ES" dirty="0" smtClean="0"/>
              <a:t>	      </a:t>
            </a:r>
            <a:r>
              <a:rPr lang="es-ES" dirty="0" smtClean="0"/>
              <a:t>Error </a:t>
            </a:r>
            <a:r>
              <a:rPr lang="es-ES" dirty="0" err="1" smtClean="0"/>
              <a:t>Error</a:t>
            </a:r>
            <a:r>
              <a:rPr lang="es-ES" dirty="0" smtClean="0"/>
              <a:t> </a:t>
            </a:r>
            <a:endParaRPr lang="es-CO" dirty="0" smtClean="0"/>
          </a:p>
          <a:p>
            <a:r>
              <a:rPr lang="en-US" dirty="0" smtClean="0"/>
              <a:t>El receptor se </a:t>
            </a:r>
            <a:r>
              <a:rPr lang="en-US" dirty="0" err="1" smtClean="0"/>
              <a:t>percató</a:t>
            </a:r>
            <a:r>
              <a:rPr lang="en-US" dirty="0" smtClean="0"/>
              <a:t> del error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err="1" smtClean="0"/>
              <a:t>impar</a:t>
            </a:r>
            <a:r>
              <a:rPr lang="en-US" dirty="0" smtClean="0"/>
              <a:t> de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735" y="568239"/>
            <a:ext cx="4142509" cy="1920443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Códigos </a:t>
            </a:r>
            <a:r>
              <a:rPr lang="es-ES" sz="3600" b="1" dirty="0"/>
              <a:t>detectores de error: </a:t>
            </a:r>
            <a:r>
              <a:rPr lang="es-CO" sz="3600" dirty="0"/>
              <a:t/>
            </a:r>
            <a:br>
              <a:rPr lang="es-CO" sz="3600" dirty="0"/>
            </a:b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35" y="2488682"/>
            <a:ext cx="4143600" cy="753487"/>
          </a:xfrm>
        </p:spPr>
        <p:txBody>
          <a:bodyPr/>
          <a:lstStyle/>
          <a:p>
            <a:r>
              <a:rPr lang="es-ES" dirty="0" smtClean="0"/>
              <a:t>Paridad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La paridad hace referencia al número de unos de cada código, Puede Ser par o impar.</a:t>
            </a:r>
            <a:endParaRPr lang="es-CO" dirty="0"/>
          </a:p>
          <a:p>
            <a:pPr algn="just"/>
            <a:endParaRPr lang="en-U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352078"/>
              </p:ext>
            </p:extLst>
          </p:nvPr>
        </p:nvGraphicFramePr>
        <p:xfrm>
          <a:off x="7524750" y="812282"/>
          <a:ext cx="2762250" cy="26822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68178"/>
                <a:gridCol w="832317"/>
                <a:gridCol w="146175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Ex3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Bit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paridad par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0011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0100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0101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0110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0111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1001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1010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1011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1100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0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8 DesingSlides_v1_Business new.potx" id="{6F6EAF87-0828-494E-AB21-A9D3F7557206}" vid="{CE556E03-16A9-423B-B08D-CFFEF5E037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33B31DA58764B9C95249EE3674570" ma:contentTypeVersion="3" ma:contentTypeDescription="Create a new document." ma:contentTypeScope="" ma:versionID="95dc898934bc55d44f916a4c37f6ed9f">
  <xsd:schema xmlns:xsd="http://www.w3.org/2001/XMLSchema" xmlns:xs="http://www.w3.org/2001/XMLSchema" xmlns:p="http://schemas.microsoft.com/office/2006/metadata/properties" xmlns:ns2="f40e8ec9-c0d5-46bf-ada4-d85cb00858d0" xmlns:ns3="904e2ea1-c14c-483b-89ef-f6b2df6ba23c" targetNamespace="http://schemas.microsoft.com/office/2006/metadata/properties" ma:root="true" ma:fieldsID="b2e5cbfe1fc3ad2df5ba46ab37a879c3" ns2:_="" ns3:_="">
    <xsd:import namespace="f40e8ec9-c0d5-46bf-ada4-d85cb00858d0"/>
    <xsd:import namespace="904e2ea1-c14c-483b-89ef-f6b2df6ba2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e8ec9-c0d5-46bf-ada4-d85cb00858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e2ea1-c14c-483b-89ef-f6b2df6ba23c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e8ec9-c0d5-46bf-ada4-d85cb00858d0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FC88AED-DDA3-4E85-A6A8-FD03E97F58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BE5A9D-64DF-46EE-BCE5-9B667E1C0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0e8ec9-c0d5-46bf-ada4-d85cb00858d0"/>
    <ds:schemaRef ds:uri="904e2ea1-c14c-483b-89ef-f6b2df6ba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0F74D5-53BD-4753-803D-A53A678D4C85}">
  <ds:schemaRefs>
    <ds:schemaRef ds:uri="http://schemas.microsoft.com/office/2006/metadata/properties"/>
    <ds:schemaRef ds:uri="http://schemas.microsoft.com/office/infopath/2007/PartnerControls"/>
    <ds:schemaRef ds:uri="f40e8ec9-c0d5-46bf-ada4-d85cb00858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negocios (diseño azul)</Template>
  <TotalTime>0</TotalTime>
  <Words>806</Words>
  <Application>Microsoft Office PowerPoint</Application>
  <PresentationFormat>Panorámica</PresentationFormat>
  <Paragraphs>447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Century Gothic</vt:lpstr>
      <vt:lpstr>Courier New</vt:lpstr>
      <vt:lpstr>Symbol</vt:lpstr>
      <vt:lpstr>Times New Roman</vt:lpstr>
      <vt:lpstr>Business</vt:lpstr>
      <vt:lpstr>CÓDIGOS</vt:lpstr>
      <vt:lpstr>Codificación</vt:lpstr>
      <vt:lpstr>Código continuo y cíclico </vt:lpstr>
      <vt:lpstr>Código Gray y Jhonson </vt:lpstr>
      <vt:lpstr>  Códigos BCD: Binarios codificados en decimal </vt:lpstr>
      <vt:lpstr>  Códigos BCD: Binarios codificados en decimal </vt:lpstr>
      <vt:lpstr>Códigos detectores de error:  </vt:lpstr>
      <vt:lpstr>Códigos detectores de error:  </vt:lpstr>
      <vt:lpstr>Códigos detectores de error:  </vt:lpstr>
      <vt:lpstr>Código Hamming para detectar  y  corregir errores</vt:lpstr>
      <vt:lpstr>Código Hamming para detectar  y  corregir errores</vt:lpstr>
      <vt:lpstr>Representación en Coma Flotante </vt:lpstr>
      <vt:lpstr>Representación en Coma Flotante </vt:lpstr>
      <vt:lpstr>Gracias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2020-05-11T20:18:19Z</dcterms:created>
  <dcterms:modified xsi:type="dcterms:W3CDTF">2020-05-13T16:33:02Z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0x0101000A033B31DA58764B9C95249EE3674570</vt:lpwstr>
  </property>
</Properties>
</file>