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6" r:id="rId6"/>
    <p:sldId id="265" r:id="rId7"/>
    <p:sldId id="267" r:id="rId8"/>
    <p:sldId id="271" r:id="rId9"/>
    <p:sldId id="272" r:id="rId10"/>
    <p:sldId id="268" r:id="rId11"/>
    <p:sldId id="276" r:id="rId12"/>
    <p:sldId id="277" r:id="rId13"/>
    <p:sldId id="278" r:id="rId14"/>
    <p:sldId id="273" r:id="rId15"/>
    <p:sldId id="274" r:id="rId16"/>
    <p:sldId id="275" r:id="rId17"/>
    <p:sldId id="270" r:id="rId18"/>
    <p:sldId id="257" r:id="rId1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06/05/2020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06/05/2020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25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08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40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5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9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2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88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7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0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64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79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06/05/2020 16:51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la-presentaci%c3%b3n-de-la-escuela-44445997-6769-4d44-8b30-f9e3050adbfb?omkt=es-ES&amp;ui=es-ES&amp;rs=es-ES&amp;ad=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=""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917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673525" y="2270908"/>
            <a:ext cx="7939656" cy="2188992"/>
          </a:xfrm>
        </p:spPr>
        <p:txBody>
          <a:bodyPr rtlCol="0"/>
          <a:lstStyle/>
          <a:p>
            <a:pPr rtl="0"/>
            <a:r>
              <a:rPr lang="es-ES" sz="4000" dirty="0" smtClean="0">
                <a:solidFill>
                  <a:schemeClr val="tx1"/>
                </a:solidFill>
              </a:rPr>
              <a:t>Complemento a r y r-1  números negativos en base 2 </a:t>
            </a:r>
            <a:endParaRPr lang="es-ES" sz="4000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547" y="4851523"/>
            <a:ext cx="8584415" cy="1052898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Universidad Distrital Francisco José de Caldas 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=""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0000FF"/>
                </a:solidFill>
              </a:rPr>
              <a:t>RESTA CON COMPLEMENTO A R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9190"/>
            <a:ext cx="6104001" cy="6426202"/>
          </a:xfrm>
        </p:spPr>
        <p:txBody>
          <a:bodyPr rtlCol="0">
            <a:normAutofit fontScale="62500" lnSpcReduction="20000"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EJEMPLOS BASE 2 </a:t>
            </a:r>
            <a:endParaRPr lang="es-ES" sz="3200" dirty="0"/>
          </a:p>
          <a:p>
            <a:pPr marL="0" indent="0">
              <a:buNone/>
            </a:pPr>
            <a:r>
              <a:rPr lang="es-ES" sz="3200" dirty="0" smtClean="0"/>
              <a:t>a)  M=1010, N=1000</a:t>
            </a:r>
          </a:p>
          <a:p>
            <a:r>
              <a:rPr lang="es-ES" sz="3200" dirty="0" smtClean="0"/>
              <a:t>Directa:1010-1000=+0010</a:t>
            </a:r>
          </a:p>
          <a:p>
            <a:r>
              <a:rPr lang="es-ES" sz="3200" dirty="0" smtClean="0"/>
              <a:t>Con complemento a r</a:t>
            </a:r>
          </a:p>
          <a:p>
            <a:r>
              <a:rPr lang="es-ES" sz="3200" dirty="0" smtClean="0"/>
              <a:t>1010 +C2(1000)=1010+1000</a:t>
            </a:r>
          </a:p>
          <a:p>
            <a:pPr marL="0" indent="0">
              <a:buNone/>
            </a:pPr>
            <a:r>
              <a:rPr lang="es-ES" sz="3200" dirty="0" smtClean="0"/>
              <a:t>          =1010</a:t>
            </a:r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u="sng" dirty="0" smtClean="0"/>
              <a:t>+1000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/>
              <a:t>0</a:t>
            </a:r>
            <a:r>
              <a:rPr lang="es-ES" sz="3200" dirty="0" smtClean="0"/>
              <a:t>010  Hay acarreo RTA +0010</a:t>
            </a:r>
            <a:endParaRPr lang="es-ES" sz="3200" dirty="0"/>
          </a:p>
          <a:p>
            <a:pPr marL="0" indent="0">
              <a:buNone/>
            </a:pPr>
            <a:endParaRPr lang="es-CO" sz="3200" dirty="0" smtClean="0"/>
          </a:p>
          <a:p>
            <a:pPr marL="0" indent="0">
              <a:buNone/>
            </a:pPr>
            <a:r>
              <a:rPr lang="es-ES" sz="3200" dirty="0" smtClean="0"/>
              <a:t>b) M=1000, N=1010</a:t>
            </a:r>
            <a:r>
              <a:rPr lang="es-ES" sz="3200" dirty="0"/>
              <a:t>, </a:t>
            </a:r>
          </a:p>
          <a:p>
            <a:r>
              <a:rPr lang="es-ES" sz="3200" dirty="0" smtClean="0"/>
              <a:t>Directa:1000-1010=-0010</a:t>
            </a:r>
            <a:endParaRPr lang="es-ES" sz="3200" dirty="0"/>
          </a:p>
          <a:p>
            <a:r>
              <a:rPr lang="es-ES" sz="3200" dirty="0"/>
              <a:t>Con complemento a r</a:t>
            </a:r>
          </a:p>
          <a:p>
            <a:r>
              <a:rPr lang="es-ES" sz="3200" dirty="0" smtClean="0"/>
              <a:t>1000 </a:t>
            </a:r>
            <a:r>
              <a:rPr lang="es-ES" sz="3200" dirty="0"/>
              <a:t>+</a:t>
            </a:r>
            <a:r>
              <a:rPr lang="es-ES" sz="3200" dirty="0" smtClean="0"/>
              <a:t>C2(1010</a:t>
            </a:r>
            <a:r>
              <a:rPr lang="es-ES" sz="3200" dirty="0"/>
              <a:t>)=</a:t>
            </a:r>
            <a:r>
              <a:rPr lang="es-ES" sz="3200" dirty="0" smtClean="0"/>
              <a:t>1000+0110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=</a:t>
            </a:r>
            <a:r>
              <a:rPr lang="es-ES" sz="3200" dirty="0" smtClean="0"/>
              <a:t>1000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 smtClean="0"/>
              <a:t>+0110</a:t>
            </a:r>
            <a:endParaRPr lang="es-ES" sz="3200" u="sng" dirty="0"/>
          </a:p>
          <a:p>
            <a:pPr marL="0" indent="0">
              <a:buNone/>
            </a:pPr>
            <a:r>
              <a:rPr lang="es-ES" sz="3200"/>
              <a:t>          </a:t>
            </a:r>
            <a:r>
              <a:rPr lang="es-ES" sz="3200" smtClean="0">
                <a:solidFill>
                  <a:srgbClr val="FF0000"/>
                </a:solidFill>
              </a:rPr>
              <a:t>0</a:t>
            </a:r>
            <a:r>
              <a:rPr lang="es-ES" sz="3200" smtClean="0"/>
              <a:t>11110  </a:t>
            </a:r>
            <a:r>
              <a:rPr lang="es-ES" sz="3200" dirty="0" smtClean="0"/>
              <a:t>No Hay </a:t>
            </a:r>
            <a:r>
              <a:rPr lang="es-ES" sz="3200" dirty="0"/>
              <a:t>acarreo </a:t>
            </a:r>
            <a:r>
              <a:rPr lang="es-ES" sz="3200"/>
              <a:t>RTA </a:t>
            </a:r>
            <a:r>
              <a:rPr lang="es-ES" sz="3200" smtClean="0"/>
              <a:t>-C2(1110)=-0010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996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 lnSpcReduction="1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Existen dos formas de representar los números negativos en base 2, ambas tienen la estructura de signo y magnitud.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Signo: </a:t>
            </a:r>
            <a:r>
              <a:rPr lang="es-ES" sz="3200" dirty="0" smtClean="0">
                <a:solidFill>
                  <a:schemeClr val="tx1"/>
                </a:solidFill>
              </a:rPr>
              <a:t>El </a:t>
            </a:r>
            <a:r>
              <a:rPr lang="es-ES" sz="3200" dirty="0">
                <a:solidFill>
                  <a:schemeClr val="tx1"/>
                </a:solidFill>
              </a:rPr>
              <a:t>bit mas significativo representa el </a:t>
            </a:r>
            <a:r>
              <a:rPr lang="es-ES" sz="3200" dirty="0" smtClean="0">
                <a:solidFill>
                  <a:schemeClr val="tx1"/>
                </a:solidFill>
              </a:rPr>
              <a:t>signo </a:t>
            </a:r>
            <a:r>
              <a:rPr lang="es-CO" sz="3200" dirty="0" smtClean="0">
                <a:solidFill>
                  <a:schemeClr val="tx1"/>
                </a:solidFill>
              </a:rPr>
              <a:t>positivo </a:t>
            </a:r>
            <a:r>
              <a:rPr lang="es-CO" sz="3200" dirty="0">
                <a:solidFill>
                  <a:schemeClr val="tx1"/>
                </a:solidFill>
              </a:rPr>
              <a:t>(0) o negativo (1</a:t>
            </a:r>
            <a:r>
              <a:rPr lang="es-CO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Magnitud: </a:t>
            </a:r>
            <a:r>
              <a:rPr lang="es-ES" sz="3200" dirty="0" smtClean="0">
                <a:solidFill>
                  <a:schemeClr val="tx1"/>
                </a:solidFill>
              </a:rPr>
              <a:t>Se calcula a partir d</a:t>
            </a:r>
            <a:r>
              <a:rPr lang="es-ES" sz="3200" dirty="0">
                <a:solidFill>
                  <a:schemeClr val="tx1"/>
                </a:solidFill>
              </a:rPr>
              <a:t>e</a:t>
            </a:r>
            <a:r>
              <a:rPr lang="es-ES" sz="3200" dirty="0" smtClean="0">
                <a:solidFill>
                  <a:schemeClr val="tx1"/>
                </a:solidFill>
              </a:rPr>
              <a:t>l resto de bits.</a:t>
            </a:r>
          </a:p>
          <a:p>
            <a:endParaRPr lang="es-ES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/>
          <a:lstStyle/>
          <a:p>
            <a:pPr rtl="0"/>
            <a:r>
              <a:rPr lang="es-ES" dirty="0" smtClean="0"/>
              <a:t>Números Negativos en base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06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8779"/>
            <a:ext cx="6893035" cy="5223072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FFC000"/>
                </a:solidFill>
              </a:rPr>
              <a:t>FORMA 1</a:t>
            </a:r>
            <a:endParaRPr lang="es-ES" sz="3200" b="1" dirty="0" smtClean="0"/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Signo: </a:t>
            </a:r>
            <a:r>
              <a:rPr lang="es-ES" sz="3200" dirty="0" smtClean="0">
                <a:solidFill>
                  <a:schemeClr val="tx1"/>
                </a:solidFill>
              </a:rPr>
              <a:t>El </a:t>
            </a:r>
            <a:r>
              <a:rPr lang="es-ES" sz="3200" dirty="0">
                <a:solidFill>
                  <a:schemeClr val="tx1"/>
                </a:solidFill>
              </a:rPr>
              <a:t>bit mas significativo representa el </a:t>
            </a:r>
            <a:r>
              <a:rPr lang="es-ES" sz="3200" dirty="0" smtClean="0">
                <a:solidFill>
                  <a:schemeClr val="tx1"/>
                </a:solidFill>
              </a:rPr>
              <a:t>signo </a:t>
            </a:r>
            <a:r>
              <a:rPr lang="es-CO" sz="3200" dirty="0" smtClean="0">
                <a:solidFill>
                  <a:schemeClr val="tx1"/>
                </a:solidFill>
              </a:rPr>
              <a:t>positivo </a:t>
            </a:r>
            <a:r>
              <a:rPr lang="es-CO" sz="3200" dirty="0">
                <a:solidFill>
                  <a:schemeClr val="tx1"/>
                </a:solidFill>
              </a:rPr>
              <a:t>(0) o negativo (1</a:t>
            </a:r>
            <a:r>
              <a:rPr lang="es-CO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Magnitud:</a:t>
            </a:r>
            <a:r>
              <a:rPr lang="es-ES" sz="3200" dirty="0" smtClean="0"/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Corresponden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lang="es-ES" sz="3200" dirty="0" smtClean="0">
                <a:solidFill>
                  <a:schemeClr val="tx1"/>
                </a:solidFill>
              </a:rPr>
              <a:t>al resto de bits </a:t>
            </a:r>
          </a:p>
          <a:p>
            <a:pPr algn="just"/>
            <a:r>
              <a:rPr lang="es-ES" sz="3200" dirty="0" smtClean="0">
                <a:solidFill>
                  <a:srgbClr val="FF0000"/>
                </a:solidFill>
              </a:rPr>
              <a:t>Ejemplo: 0</a:t>
            </a:r>
            <a:r>
              <a:rPr lang="es-ES" sz="3200" dirty="0" smtClean="0"/>
              <a:t>1010</a:t>
            </a:r>
            <a:r>
              <a:rPr lang="es-AR" altLang="es-ES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+</a:t>
            </a:r>
            <a:r>
              <a:rPr lang="es-ES" sz="3200" dirty="0" smtClean="0"/>
              <a:t>10</a:t>
            </a:r>
            <a:r>
              <a:rPr lang="es-AR" sz="3200" baseline="-25000" dirty="0" smtClean="0">
                <a:latin typeface="Arial" panose="020B0604020202020204" pitchFamily="34" charset="0"/>
              </a:rPr>
              <a:t>10</a:t>
            </a:r>
            <a:endParaRPr lang="es-ES" sz="3200" dirty="0" smtClean="0"/>
          </a:p>
          <a:p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Ejemplo: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 smtClean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 smtClean="0"/>
              <a:t>10</a:t>
            </a:r>
            <a:r>
              <a:rPr lang="es-AR" sz="3200" baseline="-25000" dirty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Números Negativos en base 2</a:t>
            </a:r>
            <a:br>
              <a:rPr lang="es-ES" dirty="0" smtClean="0"/>
            </a:br>
            <a:r>
              <a:rPr lang="es-ES" dirty="0">
                <a:solidFill>
                  <a:srgbClr val="FFC000"/>
                </a:solidFill>
              </a:rPr>
              <a:t>F</a:t>
            </a:r>
            <a:r>
              <a:rPr lang="es-ES" dirty="0" smtClean="0">
                <a:solidFill>
                  <a:srgbClr val="FFC000"/>
                </a:solidFill>
              </a:rPr>
              <a:t>orma 1: Signo y magnitud sin complemento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92608" y="688779"/>
            <a:ext cx="7185643" cy="5223072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FFC000"/>
                </a:solidFill>
              </a:rPr>
              <a:t>FORMA 2</a:t>
            </a:r>
            <a:endParaRPr lang="es-ES" sz="3200" b="1" dirty="0" smtClean="0"/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Signo: </a:t>
            </a:r>
            <a:r>
              <a:rPr lang="es-ES" sz="3200" dirty="0" smtClean="0">
                <a:solidFill>
                  <a:schemeClr val="tx1"/>
                </a:solidFill>
              </a:rPr>
              <a:t>El </a:t>
            </a:r>
            <a:r>
              <a:rPr lang="es-ES" sz="3200" dirty="0">
                <a:solidFill>
                  <a:schemeClr val="tx1"/>
                </a:solidFill>
              </a:rPr>
              <a:t>bit mas significativo representa el </a:t>
            </a:r>
            <a:r>
              <a:rPr lang="es-ES" sz="3200" dirty="0" smtClean="0">
                <a:solidFill>
                  <a:schemeClr val="tx1"/>
                </a:solidFill>
              </a:rPr>
              <a:t>signo </a:t>
            </a:r>
            <a:r>
              <a:rPr lang="es-CO" sz="3200" dirty="0" smtClean="0">
                <a:solidFill>
                  <a:schemeClr val="tx1"/>
                </a:solidFill>
              </a:rPr>
              <a:t>positivo </a:t>
            </a:r>
            <a:r>
              <a:rPr lang="es-CO" sz="3200" dirty="0">
                <a:solidFill>
                  <a:schemeClr val="tx1"/>
                </a:solidFill>
              </a:rPr>
              <a:t>(0) o negativo (1</a:t>
            </a:r>
            <a:r>
              <a:rPr lang="es-CO" sz="3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S" sz="3200" b="1" dirty="0" smtClean="0">
                <a:solidFill>
                  <a:srgbClr val="FF0000"/>
                </a:solidFill>
              </a:rPr>
              <a:t>Magnitud: </a:t>
            </a:r>
            <a:r>
              <a:rPr lang="es-ES" sz="3200" dirty="0">
                <a:solidFill>
                  <a:schemeClr val="tx1"/>
                </a:solidFill>
              </a:rPr>
              <a:t>C</a:t>
            </a:r>
            <a:r>
              <a:rPr lang="es-ES" sz="3200" dirty="0" smtClean="0">
                <a:solidFill>
                  <a:schemeClr val="tx1"/>
                </a:solidFill>
              </a:rPr>
              <a:t>orresponden al resto </a:t>
            </a:r>
            <a:r>
              <a:rPr lang="es-ES" sz="3200" dirty="0">
                <a:solidFill>
                  <a:schemeClr val="tx1"/>
                </a:solidFill>
              </a:rPr>
              <a:t>de bits </a:t>
            </a:r>
            <a:r>
              <a:rPr lang="es-ES" sz="3200" dirty="0" smtClean="0">
                <a:solidFill>
                  <a:schemeClr val="tx1"/>
                </a:solidFill>
              </a:rPr>
              <a:t>para números positivos (igual que forma 1). Complemento a 2 del resto de bits para</a:t>
            </a:r>
            <a:r>
              <a:rPr lang="es-ES" sz="3200" dirty="0">
                <a:solidFill>
                  <a:schemeClr val="tx1"/>
                </a:solidFill>
              </a:rPr>
              <a:t> números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>
                <a:solidFill>
                  <a:schemeClr val="tx1"/>
                </a:solidFill>
              </a:rPr>
              <a:t>negativos </a:t>
            </a:r>
            <a:r>
              <a:rPr lang="es-ES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sz="3200" dirty="0" smtClean="0">
                <a:solidFill>
                  <a:srgbClr val="FF0000"/>
                </a:solidFill>
              </a:rPr>
              <a:t>Ejemplo: 0</a:t>
            </a:r>
            <a:r>
              <a:rPr lang="es-ES" sz="3200" dirty="0" smtClean="0"/>
              <a:t>1010</a:t>
            </a:r>
            <a:r>
              <a:rPr lang="es-AR" altLang="es-ES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+</a:t>
            </a:r>
            <a:r>
              <a:rPr lang="es-ES" sz="3200" dirty="0" smtClean="0"/>
              <a:t>10</a:t>
            </a:r>
            <a:r>
              <a:rPr lang="es-AR" sz="3200" baseline="-25000" dirty="0" smtClean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Ejemplo: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 smtClean="0"/>
              <a:t>1010</a:t>
            </a:r>
            <a:r>
              <a:rPr lang="es-AR" altLang="es-ES" sz="3200" baseline="-25000" dirty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/>
              <a:t>C</a:t>
            </a:r>
            <a:r>
              <a:rPr lang="es-AR" sz="3200" baseline="-25000" dirty="0" smtClean="0">
                <a:latin typeface="Arial" panose="020B0604020202020204" pitchFamily="34" charset="0"/>
              </a:rPr>
              <a:t>2</a:t>
            </a:r>
            <a:r>
              <a:rPr lang="es-ES" sz="3200" dirty="0" smtClean="0"/>
              <a:t>(1010)=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 smtClean="0"/>
              <a:t>0110=</a:t>
            </a:r>
            <a:r>
              <a:rPr lang="es-ES" sz="3200" dirty="0" smtClean="0">
                <a:solidFill>
                  <a:srgbClr val="FF0000"/>
                </a:solidFill>
              </a:rPr>
              <a:t>-</a:t>
            </a:r>
            <a:r>
              <a:rPr lang="es-ES" sz="3200" dirty="0" smtClean="0"/>
              <a:t>6</a:t>
            </a:r>
            <a:r>
              <a:rPr lang="es-AR" sz="3200" baseline="-25000" dirty="0" smtClean="0">
                <a:latin typeface="Arial" panose="020B0604020202020204" pitchFamily="34" charset="0"/>
              </a:rPr>
              <a:t>10</a:t>
            </a:r>
            <a:endParaRPr lang="es-ES" sz="3200" dirty="0"/>
          </a:p>
          <a:p>
            <a:endParaRPr lang="es-ES" sz="3200" dirty="0"/>
          </a:p>
          <a:p>
            <a:endParaRPr lang="es-ES" sz="3200" dirty="0" smtClean="0"/>
          </a:p>
          <a:p>
            <a:endParaRPr lang="es-CO" sz="3200" dirty="0"/>
          </a:p>
          <a:p>
            <a:endParaRPr lang="es-CO" sz="320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230429" y="1615302"/>
            <a:ext cx="4961571" cy="239760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Números Negativos en base 2</a:t>
            </a:r>
            <a:br>
              <a:rPr lang="es-ES" dirty="0" smtClean="0"/>
            </a:br>
            <a:r>
              <a:rPr lang="es-ES" dirty="0">
                <a:solidFill>
                  <a:srgbClr val="FF0000"/>
                </a:solidFill>
              </a:rPr>
              <a:t>F</a:t>
            </a:r>
            <a:r>
              <a:rPr lang="es-ES" dirty="0" smtClean="0">
                <a:solidFill>
                  <a:srgbClr val="FF0000"/>
                </a:solidFill>
              </a:rPr>
              <a:t>orma 2: Signo y magnitud en complemento a 2 para negativos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es-ES" dirty="0" smtClean="0"/>
              <a:t>EJERCICIOS 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14</a:t>
            </a:fld>
            <a:endParaRPr lang="es-ES"/>
          </a:p>
        </p:txBody>
      </p:sp>
      <p:graphicFrame>
        <p:nvGraphicFramePr>
          <p:cNvPr id="15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8987638"/>
              </p:ext>
            </p:extLst>
          </p:nvPr>
        </p:nvGraphicFramePr>
        <p:xfrm>
          <a:off x="530352" y="2384044"/>
          <a:ext cx="1146657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674"/>
                <a:gridCol w="3452662"/>
                <a:gridCol w="1746504"/>
                <a:gridCol w="1143000"/>
                <a:gridCol w="1207008"/>
                <a:gridCol w="125272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2 FORMA1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2 FORMA2</a:t>
                      </a:r>
                      <a:endParaRPr lang="es-C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8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10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Base 16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-33221101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-6753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-255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+A01F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11011100001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11011100001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011011101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011010101101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Gracias </a:t>
            </a:r>
            <a:endParaRPr lang="es-ES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5181600" y="557784"/>
            <a:ext cx="6248399" cy="3840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endParaRPr lang="es-ES" sz="6000" u="sng" dirty="0">
              <a:solidFill>
                <a:srgbClr val="0070C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10" y="2565382"/>
            <a:ext cx="4383325" cy="2278772"/>
          </a:xfrm>
        </p:spPr>
        <p:txBody>
          <a:bodyPr rtlCol="0"/>
          <a:lstStyle/>
          <a:p>
            <a:pPr algn="ctr" rtl="0"/>
            <a:r>
              <a:rPr lang="es-ES" dirty="0" smtClean="0"/>
              <a:t>Complementos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110" y="710753"/>
            <a:ext cx="6291999" cy="5896056"/>
          </a:xfrm>
        </p:spPr>
        <p:txBody>
          <a:bodyPr rtlCol="0">
            <a:no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r 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r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r-1 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número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en base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10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10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9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Un número en base 2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puede tener dos complementos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 2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s-ES" sz="18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Complemento a </a:t>
            </a:r>
            <a:r>
              <a:rPr lang="es-E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1 </a:t>
            </a: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endParaRPr lang="es-ES" sz="1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16" name="Elipse 15" descr="elemento decorativo">
            <a:extLst>
              <a:ext uri="{FF2B5EF4-FFF2-40B4-BE49-F238E27FC236}">
                <a16:creationId xmlns="" xmlns:a16="http://schemas.microsoft.com/office/drawing/2014/main" id="{2819A5BD-5ED6-420D-9845-C32F17256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77110" y="24275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Elipse 16" descr="elemento decorativo">
            <a:extLst>
              <a:ext uri="{FF2B5EF4-FFF2-40B4-BE49-F238E27FC236}">
                <a16:creationId xmlns="" xmlns:a16="http://schemas.microsoft.com/office/drawing/2014/main" id="{2819A5BD-5ED6-420D-9845-C32F17256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77110" y="233138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Elipse 17" descr="elemento decorativo">
            <a:extLst>
              <a:ext uri="{FF2B5EF4-FFF2-40B4-BE49-F238E27FC236}">
                <a16:creationId xmlns="" xmlns:a16="http://schemas.microsoft.com/office/drawing/2014/main" id="{2819A5BD-5ED6-420D-9845-C32F17256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77110" y="442001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430" y="688779"/>
            <a:ext cx="6556605" cy="5223072"/>
          </a:xfrm>
        </p:spPr>
        <p:txBody>
          <a:bodyPr rtlCol="0">
            <a:normAutofit/>
          </a:bodyPr>
          <a:lstStyle/>
          <a:p>
            <a:r>
              <a:rPr lang="es-ES" sz="3200" dirty="0"/>
              <a:t>Dado un numero positivo N en base </a:t>
            </a:r>
            <a:r>
              <a:rPr lang="es-ES" sz="3200" i="1" dirty="0"/>
              <a:t>r </a:t>
            </a:r>
            <a:r>
              <a:rPr lang="es-ES" sz="3200" dirty="0"/>
              <a:t>con </a:t>
            </a:r>
            <a:r>
              <a:rPr lang="es-ES" sz="3200" dirty="0" smtClean="0"/>
              <a:t>parte </a:t>
            </a:r>
            <a:r>
              <a:rPr lang="es-CO" sz="3200" dirty="0" smtClean="0"/>
              <a:t>entera </a:t>
            </a:r>
            <a:r>
              <a:rPr lang="es-CO" sz="3200" dirty="0"/>
              <a:t>de </a:t>
            </a:r>
            <a:r>
              <a:rPr lang="es-CO" sz="3200" i="1" dirty="0"/>
              <a:t>n </a:t>
            </a:r>
            <a:r>
              <a:rPr lang="es-CO" sz="3200" dirty="0" smtClean="0"/>
              <a:t>dígitos </a:t>
            </a:r>
            <a:r>
              <a:rPr lang="es-CO" sz="3200" dirty="0"/>
              <a:t>se define el complemento </a:t>
            </a:r>
            <a:r>
              <a:rPr lang="es-CO" sz="3200" dirty="0" smtClean="0"/>
              <a:t>r de </a:t>
            </a:r>
            <a:r>
              <a:rPr lang="es-CO" sz="3200" dirty="0"/>
              <a:t>N </a:t>
            </a:r>
            <a:r>
              <a:rPr lang="es-CO" sz="3200" dirty="0" smtClean="0"/>
              <a:t>como:</a:t>
            </a:r>
          </a:p>
          <a:p>
            <a:endParaRPr lang="es-E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3035" y="280278"/>
            <a:ext cx="4961571" cy="2397608"/>
          </a:xfrm>
        </p:spPr>
        <p:txBody>
          <a:bodyPr rtlCol="0"/>
          <a:lstStyle/>
          <a:p>
            <a:pPr rtl="0"/>
            <a:r>
              <a:rPr lang="es-ES" dirty="0" smtClean="0"/>
              <a:t>Complemento a r</a:t>
            </a:r>
            <a:endParaRPr lang="es-ES" dirty="0"/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="" xmlns:a16="http://schemas.microsoft.com/office/drawing/2014/main" id="{67E2D39B-E5BA-4353-811F-D83F9A05D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="" xmlns:a16="http://schemas.microsoft.com/office/drawing/2014/main" id="{C9975B72-4581-4DBC-941E-6521DE4D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2730" y="22077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4" name="Gráfico 23" descr="Alarma">
            <a:extLst>
              <a:ext uri="{FF2B5EF4-FFF2-40B4-BE49-F238E27FC236}">
                <a16:creationId xmlns=""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áfico 25" descr="de incendios">
            <a:extLst>
              <a:ext uri="{FF2B5EF4-FFF2-40B4-BE49-F238E27FC236}">
                <a16:creationId xmlns=""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92218" y="3505086"/>
                <a:ext cx="6096000" cy="8902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𝑑𝑖𝑓𝑒𝑟𝑒𝑛𝑡𝑒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 </m:t>
                      </m:r>
                    </m:oMath>
                  </m:oMathPara>
                </a14:m>
                <a:endParaRPr lang="es-CO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8" y="3505086"/>
                <a:ext cx="6096000" cy="8902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9" y="1255798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EJERCICIOS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 smtClean="0">
                <a:solidFill>
                  <a:prstClr val="black"/>
                </a:solidFill>
              </a:rPr>
              <a:t>Complemento a 10 de 9431 que esta en base 10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10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0,431 </a:t>
            </a:r>
            <a:r>
              <a:rPr lang="es-ES" sz="3000" dirty="0">
                <a:solidFill>
                  <a:prstClr val="black"/>
                </a:solidFill>
              </a:rPr>
              <a:t>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16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ACDE que </a:t>
            </a:r>
            <a:r>
              <a:rPr lang="es-ES" sz="3000" dirty="0">
                <a:solidFill>
                  <a:prstClr val="black"/>
                </a:solidFill>
              </a:rPr>
              <a:t>esta en base </a:t>
            </a:r>
            <a:r>
              <a:rPr lang="es-ES" sz="3000" dirty="0" smtClean="0">
                <a:solidFill>
                  <a:prstClr val="black"/>
                </a:solidFill>
              </a:rPr>
              <a:t>16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2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101101 </a:t>
            </a:r>
            <a:r>
              <a:rPr lang="es-ES" sz="3000" dirty="0">
                <a:solidFill>
                  <a:prstClr val="black"/>
                </a:solidFill>
              </a:rPr>
              <a:t>que esta en base </a:t>
            </a:r>
            <a:r>
              <a:rPr lang="es-ES" sz="3000" dirty="0" smtClean="0">
                <a:solidFill>
                  <a:prstClr val="black"/>
                </a:solidFill>
              </a:rPr>
              <a:t>2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="" xmlns:a16="http://schemas.microsoft.com/office/drawing/2014/main" id="{2819A5BD-5ED6-420D-9845-C32F17256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="" xmlns:a16="http://schemas.microsoft.com/office/drawing/2014/main" id="{8D0D6914-3231-4EEA-BA0E-6EB9635E2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=""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="" xmlns:a16="http://schemas.microsoft.com/office/drawing/2014/main" id="{C3A7A1F3-DF16-4906-AB99-7271A62BD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=""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="" xmlns:a16="http://schemas.microsoft.com/office/drawing/2014/main" id="{22B39FAF-E8F3-4DC0-85F2-0F3005FA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=""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=""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22" name="Cuadro de texto 8" descr="elemento decorativo">
            <a:extLst>
              <a:ext uri="{FF2B5EF4-FFF2-40B4-BE49-F238E27FC236}">
                <a16:creationId xmlns=""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5">
                <a:extLst>
                  <a:ext uri="{FF2B5EF4-FFF2-40B4-BE49-F238E27FC236}">
                    <a16:creationId xmlns="" xmlns:a16="http://schemas.microsoft.com/office/drawing/2014/main" id="{C1445F58-7953-47AD-917A-485216F77D9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688779"/>
                <a:ext cx="6893035" cy="5223072"/>
              </a:xfrm>
            </p:spPr>
            <p:txBody>
              <a:bodyPr rtlCol="0">
                <a:normAutofit/>
              </a:bodyPr>
              <a:lstStyle/>
              <a:p>
                <a:r>
                  <a:rPr lang="es-CO" sz="3200" dirty="0"/>
                  <a:t>Dado un numero positivo N en base </a:t>
                </a:r>
                <a:r>
                  <a:rPr lang="es-CO" sz="3200" i="1" dirty="0"/>
                  <a:t>r </a:t>
                </a:r>
                <a:r>
                  <a:rPr lang="es-CO" sz="3200" dirty="0"/>
                  <a:t>con una </a:t>
                </a:r>
                <a:r>
                  <a:rPr lang="es-CO" sz="3200" dirty="0" smtClean="0"/>
                  <a:t>parte </a:t>
                </a:r>
                <a:r>
                  <a:rPr lang="es-ES" sz="3200" dirty="0" smtClean="0"/>
                  <a:t>entera </a:t>
                </a:r>
                <a:r>
                  <a:rPr lang="es-ES" sz="3200" dirty="0"/>
                  <a:t>de </a:t>
                </a:r>
                <a:r>
                  <a:rPr lang="es-ES" sz="3200" i="1" dirty="0"/>
                  <a:t>n </a:t>
                </a:r>
                <a:r>
                  <a:rPr lang="es-ES" sz="3200" dirty="0" err="1"/>
                  <a:t>digitos</a:t>
                </a:r>
                <a:r>
                  <a:rPr lang="es-ES" sz="3200" dirty="0"/>
                  <a:t> y una fraccionaria de </a:t>
                </a:r>
                <a:r>
                  <a:rPr lang="es-ES" sz="3200" i="1" dirty="0"/>
                  <a:t>m </a:t>
                </a:r>
                <a:r>
                  <a:rPr lang="es-ES" sz="3200" dirty="0" err="1" smtClean="0"/>
                  <a:t>digitos</a:t>
                </a:r>
                <a:r>
                  <a:rPr lang="es-ES" sz="3200" dirty="0" smtClean="0"/>
                  <a:t>, </a:t>
                </a:r>
                <a:r>
                  <a:rPr lang="es-CO" sz="3200" dirty="0" smtClean="0"/>
                  <a:t>se </a:t>
                </a:r>
                <a:r>
                  <a:rPr lang="es-CO" sz="3200" dirty="0"/>
                  <a:t>define </a:t>
                </a:r>
                <a:r>
                  <a:rPr lang="es-CO" sz="3200" dirty="0" smtClean="0"/>
                  <a:t>el complemento </a:t>
                </a:r>
                <a:r>
                  <a:rPr lang="es-CO" sz="3200" dirty="0"/>
                  <a:t>(r-1) de </a:t>
                </a:r>
                <a:r>
                  <a:rPr lang="es-CO" sz="3200" dirty="0" smtClean="0"/>
                  <a:t>N </a:t>
                </a:r>
                <a:r>
                  <a:rPr lang="es-ES" sz="3200" dirty="0" smtClean="0"/>
                  <a:t>como:</a:t>
                </a:r>
              </a:p>
              <a:p>
                <a:endParaRPr lang="es-CO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O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s-ES" sz="3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CO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s-E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CO" sz="3200" dirty="0"/>
              </a:p>
              <a:p>
                <a:endParaRPr lang="es-CO" sz="3200" dirty="0"/>
              </a:p>
            </p:txBody>
          </p:sp>
        </mc:Choice>
        <mc:Fallback xmlns="">
          <p:sp>
            <p:nvSpPr>
              <p:cNvPr id="6" name="Marcador de contenido 5">
                <a:extLst>
                  <a:ext uri="{FF2B5EF4-FFF2-40B4-BE49-F238E27FC236}">
                    <a16:creationId xmlns:a16="http://schemas.microsoft.com/office/drawing/2014/main" xmlns="" id="{C1445F58-7953-47AD-917A-485216F77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688779"/>
                <a:ext cx="6893035" cy="5223072"/>
              </a:xfrm>
              <a:blipFill rotWithShape="0">
                <a:blip r:embed="rId3"/>
                <a:stretch>
                  <a:fillRect l="-2034" t="-1167" r="-132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3035" y="280278"/>
            <a:ext cx="4961571" cy="2397608"/>
          </a:xfrm>
        </p:spPr>
        <p:txBody>
          <a:bodyPr rtlCol="0"/>
          <a:lstStyle/>
          <a:p>
            <a:pPr rtl="0"/>
            <a:r>
              <a:rPr lang="es-ES" dirty="0" smtClean="0"/>
              <a:t>Complemento a r-1</a:t>
            </a:r>
            <a:endParaRPr lang="es-ES" dirty="0"/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="" xmlns:a16="http://schemas.microsoft.com/office/drawing/2014/main" id="{67E2D39B-E5BA-4353-811F-D83F9A05D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20854" y="2301110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Elipse 9" descr="elemento decorativo">
            <a:extLst>
              <a:ext uri="{FF2B5EF4-FFF2-40B4-BE49-F238E27FC236}">
                <a16:creationId xmlns="" xmlns:a16="http://schemas.microsoft.com/office/drawing/2014/main" id="{C9975B72-4581-4DBC-941E-6521DE4D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2730" y="22077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4" name="Gráfico 23" descr="Alarma">
            <a:extLst>
              <a:ext uri="{FF2B5EF4-FFF2-40B4-BE49-F238E27FC236}">
                <a16:creationId xmlns=""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áfico 25" descr="de incendios">
            <a:extLst>
              <a:ext uri="{FF2B5EF4-FFF2-40B4-BE49-F238E27FC236}">
                <a16:creationId xmlns=""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59" y="1255798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EJERCICIOS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 smtClean="0">
                <a:solidFill>
                  <a:prstClr val="black"/>
                </a:solidFill>
              </a:rPr>
              <a:t>Complemento a 9 de 9431 que esta en base 10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9</a:t>
            </a:r>
            <a:r>
              <a:rPr lang="es-ES" sz="3000" dirty="0" smtClean="0">
                <a:solidFill>
                  <a:prstClr val="black"/>
                </a:solidFill>
              </a:rPr>
              <a:t>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0,431 </a:t>
            </a:r>
            <a:r>
              <a:rPr lang="es-ES" sz="3000" dirty="0">
                <a:solidFill>
                  <a:prstClr val="black"/>
                </a:solidFill>
              </a:rPr>
              <a:t>que esta en base 10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</a:t>
            </a:r>
            <a:r>
              <a:rPr lang="es-ES" sz="3000" dirty="0" smtClean="0">
                <a:solidFill>
                  <a:prstClr val="black"/>
                </a:solidFill>
              </a:rPr>
              <a:t>15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ACDE que </a:t>
            </a:r>
            <a:r>
              <a:rPr lang="es-ES" sz="3000" dirty="0">
                <a:solidFill>
                  <a:prstClr val="black"/>
                </a:solidFill>
              </a:rPr>
              <a:t>esta en base </a:t>
            </a:r>
            <a:r>
              <a:rPr lang="es-ES" sz="3000" dirty="0" smtClean="0">
                <a:solidFill>
                  <a:prstClr val="black"/>
                </a:solidFill>
              </a:rPr>
              <a:t>16</a:t>
            </a:r>
            <a:endParaRPr lang="es-E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000" dirty="0">
                <a:solidFill>
                  <a:prstClr val="black"/>
                </a:solidFill>
              </a:rPr>
              <a:t>Complemento a 1</a:t>
            </a:r>
            <a:r>
              <a:rPr lang="es-ES" sz="3000" dirty="0" smtClean="0">
                <a:solidFill>
                  <a:prstClr val="black"/>
                </a:solidFill>
              </a:rPr>
              <a:t> </a:t>
            </a:r>
            <a:r>
              <a:rPr lang="es-ES" sz="3000" dirty="0">
                <a:solidFill>
                  <a:prstClr val="black"/>
                </a:solidFill>
              </a:rPr>
              <a:t>de </a:t>
            </a:r>
            <a:r>
              <a:rPr lang="es-ES" sz="3000" dirty="0" smtClean="0">
                <a:solidFill>
                  <a:prstClr val="black"/>
                </a:solidFill>
              </a:rPr>
              <a:t>101101 </a:t>
            </a:r>
            <a:r>
              <a:rPr lang="es-ES" sz="3000" dirty="0">
                <a:solidFill>
                  <a:prstClr val="black"/>
                </a:solidFill>
              </a:rPr>
              <a:t>que esta en base </a:t>
            </a:r>
            <a:r>
              <a:rPr lang="es-ES" sz="3000" dirty="0" smtClean="0">
                <a:solidFill>
                  <a:prstClr val="black"/>
                </a:solidFill>
              </a:rPr>
              <a:t>2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02273" y="2267503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="" xmlns:a16="http://schemas.microsoft.com/office/drawing/2014/main" id="{2819A5BD-5ED6-420D-9845-C32F17256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="" xmlns:a16="http://schemas.microsoft.com/office/drawing/2014/main" id="{8D0D6914-3231-4EEA-BA0E-6EB9635E2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=""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="" xmlns:a16="http://schemas.microsoft.com/office/drawing/2014/main" id="{C3A7A1F3-DF16-4906-AB99-7271A62BD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=""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="" xmlns:a16="http://schemas.microsoft.com/office/drawing/2014/main" id="{22B39FAF-E8F3-4DC0-85F2-0F3005FA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=""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pic>
        <p:nvPicPr>
          <p:cNvPr id="21" name="Gráfico 20" descr="Puerta de salida">
            <a:extLst>
              <a:ext uri="{FF2B5EF4-FFF2-40B4-BE49-F238E27FC236}">
                <a16:creationId xmlns=""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22" name="Cuadro de texto 8" descr="elemento decorativo">
            <a:extLst>
              <a:ext uri="{FF2B5EF4-FFF2-40B4-BE49-F238E27FC236}">
                <a16:creationId xmlns=""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78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>
            <a:normAutofit fontScale="90000"/>
          </a:bodyPr>
          <a:lstStyle/>
          <a:p>
            <a:r>
              <a:rPr lang="es-CO" dirty="0" smtClean="0"/>
              <a:t>Resumen Complemento </a:t>
            </a:r>
            <a:r>
              <a:rPr lang="es-CO" dirty="0"/>
              <a:t>de </a:t>
            </a:r>
            <a:r>
              <a:rPr lang="es-CO" dirty="0" smtClean="0"/>
              <a:t>números </a:t>
            </a:r>
            <a:r>
              <a:rPr lang="es-CO" dirty="0"/>
              <a:t>binarios</a:t>
            </a:r>
            <a:endParaRPr lang="es-ES" dirty="0"/>
          </a:p>
        </p:txBody>
      </p:sp>
      <p:sp>
        <p:nvSpPr>
          <p:cNvPr id="6" name="Elipse 5" descr="elemento decorativo">
            <a:extLst>
              <a:ext uri="{FF2B5EF4-FFF2-40B4-BE49-F238E27FC236}">
                <a16:creationId xmlns="" xmlns:a16="http://schemas.microsoft.com/office/drawing/2014/main" id="{EBE5B2B2-0684-4BD8-9A66-EEE670977A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67940" y="196525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="" xmlns:a16="http://schemas.microsoft.com/office/drawing/2014/main" id="{498F9BDC-F173-4590-A94B-9747D4716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51934" y="321034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Elipse 7" descr="elemento decorativo">
            <a:extLst>
              <a:ext uri="{FF2B5EF4-FFF2-40B4-BE49-F238E27FC236}">
                <a16:creationId xmlns="" xmlns:a16="http://schemas.microsoft.com/office/drawing/2014/main" id="{637BAB53-DA38-4DD5-9A3E-8152A042F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67940" y="452331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Cuadro de texto 8">
            <a:extLst>
              <a:ext uri="{FF2B5EF4-FFF2-40B4-BE49-F238E27FC236}">
                <a16:creationId xmlns=""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1135252" y="199535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Cuadro de texto 9">
            <a:extLst>
              <a:ext uri="{FF2B5EF4-FFF2-40B4-BE49-F238E27FC236}">
                <a16:creationId xmlns=""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1119246" y="324428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Cuadro de texto 10">
            <a:extLst>
              <a:ext uri="{FF2B5EF4-FFF2-40B4-BE49-F238E27FC236}">
                <a16:creationId xmlns=""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1135252" y="455341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60" y="3221362"/>
            <a:ext cx="9648825" cy="4857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60" y="1918905"/>
            <a:ext cx="10010775" cy="51435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936544" y="4541091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0"/>
              </a:spcBef>
            </a:pPr>
            <a:r>
              <a:rPr lang="es-AR" altLang="es-ES" sz="2400" dirty="0" smtClean="0">
                <a:latin typeface="Arial" panose="020B0604020202020204" pitchFamily="34" charset="0"/>
              </a:rPr>
              <a:t>C</a:t>
            </a:r>
            <a:r>
              <a:rPr lang="es-AR" altLang="es-ES" sz="2400" baseline="-25000" dirty="0" smtClean="0">
                <a:latin typeface="Arial" panose="020B0604020202020204" pitchFamily="34" charset="0"/>
              </a:rPr>
              <a:t>r</a:t>
            </a:r>
            <a:r>
              <a:rPr lang="es-AR" altLang="es-ES" sz="2400" dirty="0" smtClean="0">
                <a:latin typeface="Arial" panose="020B0604020202020204" pitchFamily="34" charset="0"/>
              </a:rPr>
              <a:t>(</a:t>
            </a:r>
            <a:r>
              <a:rPr lang="es-AR" altLang="es-ES" sz="2400" dirty="0" err="1" smtClean="0">
                <a:latin typeface="Arial" panose="020B0604020202020204" pitchFamily="34" charset="0"/>
              </a:rPr>
              <a:t>N</a:t>
            </a:r>
            <a:r>
              <a:rPr lang="es-AR" altLang="es-ES" sz="2400" baseline="-25000" dirty="0" err="1" smtClean="0">
                <a:latin typeface="Arial" panose="020B0604020202020204" pitchFamily="34" charset="0"/>
              </a:rPr>
              <a:t>r</a:t>
            </a:r>
            <a:r>
              <a:rPr lang="es-AR" altLang="es-ES" sz="2400" dirty="0" smtClean="0">
                <a:latin typeface="Arial" panose="020B0604020202020204" pitchFamily="34" charset="0"/>
              </a:rPr>
              <a:t>)=</a:t>
            </a:r>
            <a:r>
              <a:rPr lang="es-AR" altLang="es-ES" sz="2400" dirty="0">
                <a:latin typeface="Arial" panose="020B0604020202020204" pitchFamily="34" charset="0"/>
              </a:rPr>
              <a:t> </a:t>
            </a:r>
            <a:r>
              <a:rPr lang="es-AR" altLang="es-ES" sz="2400" dirty="0" smtClean="0">
                <a:latin typeface="Arial" panose="020B0604020202020204" pitchFamily="34" charset="0"/>
              </a:rPr>
              <a:t>C</a:t>
            </a:r>
            <a:r>
              <a:rPr lang="es-AR" altLang="es-ES" sz="2400" baseline="-25000" dirty="0" smtClean="0">
                <a:latin typeface="Arial" panose="020B0604020202020204" pitchFamily="34" charset="0"/>
              </a:rPr>
              <a:t>r-1</a:t>
            </a:r>
            <a:r>
              <a:rPr lang="es-AR" altLang="es-ES" sz="2400" dirty="0" smtClean="0">
                <a:latin typeface="Arial" panose="020B0604020202020204" pitchFamily="34" charset="0"/>
              </a:rPr>
              <a:t>(</a:t>
            </a:r>
            <a:r>
              <a:rPr lang="es-AR" altLang="es-ES" sz="2400" dirty="0" err="1" smtClean="0">
                <a:latin typeface="Arial" panose="020B0604020202020204" pitchFamily="34" charset="0"/>
              </a:rPr>
              <a:t>N</a:t>
            </a:r>
            <a:r>
              <a:rPr lang="es-AR" altLang="es-ES" sz="2400" baseline="-25000" dirty="0" err="1" smtClean="0">
                <a:latin typeface="Arial" panose="020B0604020202020204" pitchFamily="34" charset="0"/>
              </a:rPr>
              <a:t>r</a:t>
            </a:r>
            <a:r>
              <a:rPr lang="es-AR" altLang="es-ES" sz="2400" dirty="0" smtClean="0">
                <a:latin typeface="Arial" panose="020B0604020202020204" pitchFamily="34" charset="0"/>
              </a:rPr>
              <a:t>)+1</a:t>
            </a:r>
            <a:endParaRPr lang="es-AR" altLang="es-E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0000FF"/>
                </a:solidFill>
              </a:rPr>
              <a:t>RESTA CON COMPLEMENTO A R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407" y="303782"/>
            <a:ext cx="5505450" cy="6426202"/>
          </a:xfrm>
        </p:spPr>
        <p:txBody>
          <a:bodyPr rtlCol="0">
            <a:normAutofit fontScale="85000" lnSpcReduction="20000"/>
          </a:bodyPr>
          <a:lstStyle/>
          <a:p>
            <a:endParaRPr lang="es-ES" sz="3200" dirty="0" smtClean="0"/>
          </a:p>
          <a:p>
            <a:r>
              <a:rPr lang="es-ES" sz="3200" dirty="0" smtClean="0"/>
              <a:t>Sumar </a:t>
            </a:r>
            <a:r>
              <a:rPr lang="es-ES" sz="3200" dirty="0"/>
              <a:t>el minuendo M al Cr del sustraendo </a:t>
            </a:r>
            <a:r>
              <a:rPr lang="es-ES" sz="3200" dirty="0" smtClean="0"/>
              <a:t>N</a:t>
            </a:r>
          </a:p>
          <a:p>
            <a:endParaRPr lang="es-ES" sz="3200" dirty="0"/>
          </a:p>
          <a:p>
            <a:r>
              <a:rPr lang="es-ES" sz="3200" dirty="0" smtClean="0"/>
              <a:t>Verificar </a:t>
            </a:r>
            <a:r>
              <a:rPr lang="es-ES" sz="3200" dirty="0"/>
              <a:t>si existe un acarreo </a:t>
            </a:r>
            <a:r>
              <a:rPr lang="es-ES" sz="3200" dirty="0" smtClean="0"/>
              <a:t>final</a:t>
            </a:r>
            <a:endParaRPr lang="es-ES" sz="3200" dirty="0"/>
          </a:p>
          <a:p>
            <a:endParaRPr lang="es-CO" sz="3200" dirty="0"/>
          </a:p>
          <a:p>
            <a:endParaRPr lang="es-CO" sz="3200" dirty="0" smtClean="0"/>
          </a:p>
          <a:p>
            <a:r>
              <a:rPr lang="es-CO" sz="3200" dirty="0" smtClean="0"/>
              <a:t>Si existe acarreo, descartar y dejar signo positivo</a:t>
            </a:r>
          </a:p>
          <a:p>
            <a:endParaRPr lang="es-CO" sz="3200" dirty="0" smtClean="0"/>
          </a:p>
          <a:p>
            <a:r>
              <a:rPr lang="es-ES" sz="3200" dirty="0" smtClean="0"/>
              <a:t>Si </a:t>
            </a:r>
            <a:r>
              <a:rPr lang="es-ES" sz="3200" dirty="0"/>
              <a:t>no existe un acarreo final, se toma el </a:t>
            </a:r>
            <a:r>
              <a:rPr lang="es-ES" sz="3200" dirty="0" smtClean="0"/>
              <a:t>complemento  de </a:t>
            </a:r>
            <a:r>
              <a:rPr lang="es-ES" sz="3200" i="1" dirty="0"/>
              <a:t>r </a:t>
            </a:r>
            <a:r>
              <a:rPr lang="es-ES" sz="3200" dirty="0"/>
              <a:t>del numero obtenido y se coloca un </a:t>
            </a:r>
            <a:r>
              <a:rPr lang="es-ES" sz="3200" dirty="0" smtClean="0"/>
              <a:t>signo </a:t>
            </a:r>
            <a:r>
              <a:rPr lang="es-CO" sz="3200" dirty="0" smtClean="0"/>
              <a:t>negativo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7" name="Elipse 6" descr="elemento decorativo">
            <a:extLst>
              <a:ext uri="{FF2B5EF4-FFF2-40B4-BE49-F238E27FC236}">
                <a16:creationId xmlns="" xmlns:a16="http://schemas.microsoft.com/office/drawing/2014/main" id="{2819A5BD-5ED6-420D-9845-C32F17256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07230" y="79794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Elipse 8" descr="elemento decorativo">
            <a:extLst>
              <a:ext uri="{FF2B5EF4-FFF2-40B4-BE49-F238E27FC236}">
                <a16:creationId xmlns="" xmlns:a16="http://schemas.microsoft.com/office/drawing/2014/main" id="{8D0D6914-3231-4EEA-BA0E-6EB9635E2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42592" y="217354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Cuadro de texto 9" descr="elemento decorativo">
            <a:extLst>
              <a:ext uri="{FF2B5EF4-FFF2-40B4-BE49-F238E27FC236}">
                <a16:creationId xmlns=""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77913" y="21909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Elipse 10" descr="elemento decorativo">
            <a:extLst>
              <a:ext uri="{FF2B5EF4-FFF2-40B4-BE49-F238E27FC236}">
                <a16:creationId xmlns="" xmlns:a16="http://schemas.microsoft.com/office/drawing/2014/main" id="{C3A7A1F3-DF16-4906-AB99-7271A62BD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12694" y="36170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Cuadro de texto 11" descr="elemento decorativo">
            <a:extLst>
              <a:ext uri="{FF2B5EF4-FFF2-40B4-BE49-F238E27FC236}">
                <a16:creationId xmlns=""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700840" y="361703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Elipse 12" descr="elemento decorativo">
            <a:extLst>
              <a:ext uri="{FF2B5EF4-FFF2-40B4-BE49-F238E27FC236}">
                <a16:creationId xmlns="" xmlns:a16="http://schemas.microsoft.com/office/drawing/2014/main" id="{22B39FAF-E8F3-4DC0-85F2-0F3005FA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29239" y="487854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Cuadro de texto 13" descr="elemento decorativo">
            <a:extLst>
              <a:ext uri="{FF2B5EF4-FFF2-40B4-BE49-F238E27FC236}">
                <a16:creationId xmlns=""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709905" y="487854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22" name="Cuadro de texto 8" descr="elemento decorativo">
            <a:extLst>
              <a:ext uri="{FF2B5EF4-FFF2-40B4-BE49-F238E27FC236}">
                <a16:creationId xmlns=""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5677913" y="797948"/>
            <a:ext cx="333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5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72264"/>
            <a:ext cx="4724741" cy="2278772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0000FF"/>
                </a:solidFill>
              </a:rPr>
              <a:t>RESTA CON COMPLEMENTO A R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39190"/>
            <a:ext cx="6104001" cy="6426202"/>
          </a:xfrm>
        </p:spPr>
        <p:txBody>
          <a:bodyPr rtlCol="0">
            <a:normAutofit fontScale="62500" lnSpcReduction="20000"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EJEMPLOS BASE 10 </a:t>
            </a:r>
            <a:endParaRPr lang="es-ES" sz="3200" dirty="0"/>
          </a:p>
          <a:p>
            <a:pPr marL="0" indent="0">
              <a:buNone/>
            </a:pPr>
            <a:r>
              <a:rPr lang="es-ES" sz="3200" dirty="0" smtClean="0"/>
              <a:t>a)  M=7386, N=5265</a:t>
            </a:r>
          </a:p>
          <a:p>
            <a:r>
              <a:rPr lang="es-ES" sz="3200" dirty="0" smtClean="0"/>
              <a:t>Directa: 7386-5265=+2121</a:t>
            </a:r>
          </a:p>
          <a:p>
            <a:r>
              <a:rPr lang="es-ES" sz="3200" dirty="0" smtClean="0"/>
              <a:t>Con complemento a r</a:t>
            </a:r>
          </a:p>
          <a:p>
            <a:r>
              <a:rPr lang="es-ES" sz="3200" dirty="0" smtClean="0"/>
              <a:t>7386 +C10(5265)=7386+4735</a:t>
            </a:r>
          </a:p>
          <a:p>
            <a:pPr marL="0" indent="0">
              <a:buNone/>
            </a:pPr>
            <a:r>
              <a:rPr lang="es-ES" sz="3200" dirty="0" smtClean="0"/>
              <a:t>          =7386</a:t>
            </a:r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u="sng" dirty="0" smtClean="0"/>
              <a:t>+4735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 smtClean="0"/>
              <a:t>          </a:t>
            </a:r>
            <a:r>
              <a:rPr lang="es-ES" sz="3200" dirty="0" smtClean="0">
                <a:solidFill>
                  <a:srgbClr val="FF0000"/>
                </a:solidFill>
              </a:rPr>
              <a:t>1</a:t>
            </a:r>
            <a:r>
              <a:rPr lang="es-ES" sz="3200" dirty="0" smtClean="0"/>
              <a:t>2121  Hay acarreo RTA +2121</a:t>
            </a:r>
            <a:endParaRPr lang="es-ES" sz="3200" dirty="0"/>
          </a:p>
          <a:p>
            <a:pPr marL="0" indent="0">
              <a:buNone/>
            </a:pPr>
            <a:endParaRPr lang="es-CO" sz="3200" dirty="0" smtClean="0"/>
          </a:p>
          <a:p>
            <a:pPr marL="0" indent="0">
              <a:buNone/>
            </a:pPr>
            <a:r>
              <a:rPr lang="es-ES" sz="3200" dirty="0" smtClean="0"/>
              <a:t>b) M=5265, N=7386</a:t>
            </a:r>
            <a:endParaRPr lang="es-ES" sz="3200" dirty="0"/>
          </a:p>
          <a:p>
            <a:r>
              <a:rPr lang="es-ES" sz="3200" dirty="0"/>
              <a:t>Directa: </a:t>
            </a:r>
            <a:r>
              <a:rPr lang="es-ES" sz="3200" dirty="0" smtClean="0"/>
              <a:t>5265-7386= -2121</a:t>
            </a:r>
            <a:endParaRPr lang="es-ES" sz="3200" dirty="0"/>
          </a:p>
          <a:p>
            <a:r>
              <a:rPr lang="es-ES" sz="3200" dirty="0"/>
              <a:t>Con complemento a r</a:t>
            </a:r>
          </a:p>
          <a:p>
            <a:r>
              <a:rPr lang="es-ES" sz="3200" dirty="0" smtClean="0"/>
              <a:t>5265 </a:t>
            </a:r>
            <a:r>
              <a:rPr lang="es-ES" sz="3200" dirty="0"/>
              <a:t>+</a:t>
            </a:r>
            <a:r>
              <a:rPr lang="es-ES" sz="3200" dirty="0" smtClean="0"/>
              <a:t>C10(7386)=5265+2614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dirty="0" smtClean="0"/>
              <a:t>=5265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          </a:t>
            </a:r>
            <a:r>
              <a:rPr lang="es-ES" sz="3200" u="sng" dirty="0" smtClean="0"/>
              <a:t>+2614</a:t>
            </a:r>
            <a:endParaRPr lang="es-ES" sz="3200" u="sng" dirty="0"/>
          </a:p>
          <a:p>
            <a:pPr marL="0" indent="0">
              <a:buNone/>
            </a:pPr>
            <a:r>
              <a:rPr lang="es-ES" sz="3200" dirty="0"/>
              <a:t>           </a:t>
            </a:r>
            <a:r>
              <a:rPr lang="es-ES" sz="3200" dirty="0">
                <a:solidFill>
                  <a:srgbClr val="FF0000"/>
                </a:solidFill>
              </a:rPr>
              <a:t>0</a:t>
            </a:r>
            <a:r>
              <a:rPr lang="es-ES" sz="3200" dirty="0" smtClean="0"/>
              <a:t>7879  No hay </a:t>
            </a:r>
            <a:r>
              <a:rPr lang="es-ES" sz="3200" dirty="0"/>
              <a:t>acarreo RTA </a:t>
            </a:r>
            <a:r>
              <a:rPr lang="es-ES" sz="3200" dirty="0" smtClean="0"/>
              <a:t>–C10(7879)=-2121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61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76B70-05A8-4DEE-8E00-4F383FBFCA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650</Words>
  <Application>Microsoft Office PowerPoint</Application>
  <PresentationFormat>Panorámica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Franklin Gothic Demi</vt:lpstr>
      <vt:lpstr>Franklin Gothic Medium</vt:lpstr>
      <vt:lpstr>Segoe UI</vt:lpstr>
      <vt:lpstr>Segoe UI Semibold</vt:lpstr>
      <vt:lpstr>Times New Roman</vt:lpstr>
      <vt:lpstr>Titulares</vt:lpstr>
      <vt:lpstr>Complemento a r y r-1  números negativos en base 2 </vt:lpstr>
      <vt:lpstr>Complementos </vt:lpstr>
      <vt:lpstr>Complemento a r</vt:lpstr>
      <vt:lpstr>EJERCICIOS</vt:lpstr>
      <vt:lpstr>Complemento a r-1</vt:lpstr>
      <vt:lpstr>EJERCICIOS</vt:lpstr>
      <vt:lpstr>Resumen Complemento de números binarios</vt:lpstr>
      <vt:lpstr>RESTA CON COMPLEMENTO A R</vt:lpstr>
      <vt:lpstr>RESTA CON COMPLEMENTO A R</vt:lpstr>
      <vt:lpstr>RESTA CON COMPLEMENTO A R</vt:lpstr>
      <vt:lpstr>Números Negativos en base 2</vt:lpstr>
      <vt:lpstr>Números Negativos en base 2 Forma 1: Signo y magnitud sin complemento</vt:lpstr>
      <vt:lpstr>Números Negativos en base 2 Forma 2: Signo y magnitud en complemento a 2 para negativos </vt:lpstr>
      <vt:lpstr>EJERCICIOS 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2020-05-04T21:00:48Z</dcterms:created>
  <dcterms:modified xsi:type="dcterms:W3CDTF">2020-05-06T21:52:51Z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