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7"/>
  </p:notesMasterIdLst>
  <p:handoutMasterIdLst>
    <p:handoutMasterId r:id="rId18"/>
  </p:handoutMasterIdLst>
  <p:sldIdLst>
    <p:sldId id="257" r:id="rId5"/>
    <p:sldId id="262" r:id="rId6"/>
    <p:sldId id="258" r:id="rId7"/>
    <p:sldId id="264" r:id="rId8"/>
    <p:sldId id="263" r:id="rId9"/>
    <p:sldId id="266" r:id="rId10"/>
    <p:sldId id="265" r:id="rId11"/>
    <p:sldId id="267" r:id="rId12"/>
    <p:sldId id="271" r:id="rId13"/>
    <p:sldId id="268" r:id="rId14"/>
    <p:sldId id="269" r:id="rId15"/>
    <p:sldId id="270" r:id="rId16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704" autoAdjust="0"/>
  </p:normalViewPr>
  <p:slideViewPr>
    <p:cSldViewPr snapToGrid="0">
      <p:cViewPr varScale="1">
        <p:scale>
          <a:sx n="86" d="100"/>
          <a:sy n="86" d="100"/>
        </p:scale>
        <p:origin x="7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0" d="100"/>
          <a:sy n="90" d="100"/>
        </p:scale>
        <p:origin x="377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E6E99CA-5AF0-4EAE-9333-DC7490179AF9}" type="datetime1">
              <a:rPr lang="es-ES" smtClean="0"/>
              <a:t>17/05/2020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E286890-466E-41CD-A28A-B1EBDF22CA33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86294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5AE797-68FC-4E0B-8897-E13C56D832BB}" type="datetime1">
              <a:rPr lang="es-ES" smtClean="0"/>
              <a:pPr/>
              <a:t>17/05/2020</a:t>
            </a:fld>
            <a:endParaRPr lang="es-ES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 smtClean="0"/>
              <a:t>Editar el estilo de texto del patrón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27CD11A-EED3-40CE-98A3-28FEE84867B3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99576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27CD11A-EED3-40CE-98A3-28FEE84867B3}" type="slidenum">
              <a:rPr lang="es-ES" smtClean="0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911602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noProof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27CD11A-EED3-40CE-98A3-28FEE84867B3}" type="slidenum">
              <a:rPr lang="es-ES" noProof="0" smtClean="0"/>
              <a:t>2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3504580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noProof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27CD11A-EED3-40CE-98A3-28FEE84867B3}" type="slidenum">
              <a:rPr lang="es-ES" noProof="0" smtClean="0"/>
              <a:t>3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355864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 bwMode="inv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rtlCol="0" anchor="b"/>
          <a:lstStyle>
            <a:lvl1pPr algn="ctr">
              <a:lnSpc>
                <a:spcPts val="5400"/>
              </a:lnSpc>
              <a:defRPr sz="600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s-ES" noProof="0" smtClean="0"/>
              <a:t>Haga clic para modificar el estilo de subtítulo del patrón</a:t>
            </a:r>
            <a:endParaRPr lang="es-ES" noProof="0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68AFD84-B903-49B0-98A9-81DB60269280}" type="datetime1">
              <a:rPr lang="es-ES" noProof="0" smtClean="0"/>
              <a:t>17/05/2020</a:t>
            </a:fld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B29C50-D6F1-4DB6-9B68-F4CD3996E9CF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819406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77D061F-E234-4DB1-AE07-E49EA5A9EF02}" type="datetime1">
              <a:rPr lang="es-ES" noProof="0" smtClean="0"/>
              <a:t>17/05/2020</a:t>
            </a:fld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B29C50-D6F1-4DB6-9B68-F4CD3996E9CF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4079542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691661"/>
            <a:ext cx="2628900" cy="4909039"/>
          </a:xfrm>
        </p:spPr>
        <p:txBody>
          <a:bodyPr vert="eaVert" rtlCol="0"/>
          <a:lstStyle/>
          <a:p>
            <a:pPr rtl="0"/>
            <a:r>
              <a:rPr lang="es-ES" smtClean="0"/>
              <a:t>Haga clic para modificar el estilo de título del patrón</a:t>
            </a:r>
            <a:endParaRPr lang="es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691661"/>
            <a:ext cx="7734300" cy="4909039"/>
          </a:xfrm>
        </p:spPr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es-ES" smtClean="0"/>
              <a:t>Haga clic para modificar el estilo de texto del patrón</a:t>
            </a:r>
          </a:p>
          <a:p>
            <a:pPr lvl="1" rtl="0"/>
            <a:r>
              <a:rPr lang="es-ES" smtClean="0"/>
              <a:t>Segundo nivel</a:t>
            </a:r>
          </a:p>
          <a:p>
            <a:pPr lvl="2" rtl="0"/>
            <a:r>
              <a:rPr lang="es-ES" smtClean="0"/>
              <a:t>Tercer nivel</a:t>
            </a:r>
          </a:p>
          <a:p>
            <a:pPr lvl="3" rtl="0"/>
            <a:r>
              <a:rPr lang="es-ES" smtClean="0"/>
              <a:t>Cuarto nivel</a:t>
            </a:r>
          </a:p>
          <a:p>
            <a:pPr lvl="4" rtl="0"/>
            <a:r>
              <a:rPr lang="es-ES" smtClean="0"/>
              <a:t>Quinto nivel</a:t>
            </a:r>
            <a:endParaRPr lang="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C43B41F-6FA6-44DE-9ABD-F99CB1E521DF}" type="datetime1">
              <a:rPr lang="es-ES" smtClean="0"/>
              <a:t>17/05/2020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" dirty="0"/>
              <a:t>Agregar un pie de página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B29C50-D6F1-4DB6-9B68-F4CD3996E9CF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79250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 rtl="0">
              <a:defRPr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2E94A91-1BE1-4B56-AD4B-75237DB3756A}" type="datetime1">
              <a:rPr lang="es-ES" noProof="0" smtClean="0"/>
              <a:t>17/05/2020</a:t>
            </a:fld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B29C50-D6F1-4DB6-9B68-F4CD3996E9CF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361943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709738"/>
            <a:ext cx="10515600" cy="2862262"/>
          </a:xfrm>
        </p:spPr>
        <p:txBody>
          <a:bodyPr rtlCol="0" anchor="b"/>
          <a:lstStyle>
            <a:lvl1pPr>
              <a:lnSpc>
                <a:spcPct val="100000"/>
              </a:lnSpc>
              <a:defRPr sz="60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457200" y="4589463"/>
            <a:ext cx="10515600" cy="1500187"/>
          </a:xfrm>
        </p:spPr>
        <p:txBody>
          <a:bodyPr rtlCol="0"/>
          <a:lstStyle>
            <a:lvl1pPr marL="0" indent="0" rtl="0">
              <a:buNone/>
              <a:defRPr sz="2400" b="1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1CB5F96-9BFA-4D5E-855F-AA3C075615D3}" type="datetime1">
              <a:rPr lang="es-ES" noProof="0" smtClean="0"/>
              <a:t>17/05/2020</a:t>
            </a:fld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B29C50-D6F1-4DB6-9B68-F4CD3996E9CF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731272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sz="half" idx="1"/>
          </p:nvPr>
        </p:nvSpPr>
        <p:spPr>
          <a:xfrm>
            <a:off x="457200" y="1825625"/>
            <a:ext cx="4892040" cy="4351338"/>
          </a:xfrm>
        </p:spPr>
        <p:txBody>
          <a:bodyPr vert="horz" lIns="91440" tIns="45720" rIns="91440" bIns="45720" rtlCol="0">
            <a:normAutofit/>
          </a:bodyPr>
          <a:lstStyle>
            <a:lvl1pPr rtl="0">
              <a:defRPr lang="en-US" baseline="0" noProof="0" dirty="0" smtClean="0">
                <a:solidFill>
                  <a:schemeClr val="bg1"/>
                </a:solidFill>
              </a:defRPr>
            </a:lvl1pPr>
            <a:lvl2pPr>
              <a:defRPr lang="en-US" baseline="0" noProof="0" dirty="0" smtClean="0">
                <a:solidFill>
                  <a:schemeClr val="bg1"/>
                </a:solidFill>
              </a:defRPr>
            </a:lvl2pPr>
            <a:lvl3pPr>
              <a:defRPr lang="en-US" baseline="0" noProof="0" dirty="0" smtClean="0">
                <a:solidFill>
                  <a:schemeClr val="bg1"/>
                </a:solidFill>
              </a:defRPr>
            </a:lvl3pPr>
            <a:lvl4pPr>
              <a:defRPr lang="en-US" baseline="0" noProof="0" dirty="0" smtClean="0">
                <a:solidFill>
                  <a:schemeClr val="bg1"/>
                </a:solidFill>
              </a:defRPr>
            </a:lvl4pPr>
            <a:lvl5pPr>
              <a:defRPr lang="en-US" baseline="0" noProof="0" dirty="0" smtClean="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srgbClr val="E9E5DC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650524" y="1825625"/>
            <a:ext cx="4892040" cy="4351338"/>
          </a:xfrm>
        </p:spPr>
        <p:txBody>
          <a:bodyPr vert="horz" lIns="91440" tIns="45720" rIns="91440" bIns="45720" rtlCol="0">
            <a:normAutofit/>
          </a:bodyPr>
          <a:lstStyle>
            <a:lvl1pPr rtl="0"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noProof="0" dirty="0" smtClean="0"/>
            </a:lvl5pPr>
          </a:lstStyle>
          <a:p>
            <a:pPr lvl="0" rtl="0"/>
            <a:r>
              <a:rPr lang="es-ES" smtClean="0"/>
              <a:t>Haga clic para modificar el estilo de texto del patrón</a:t>
            </a:r>
          </a:p>
          <a:p>
            <a:pPr lvl="1" rtl="0"/>
            <a:r>
              <a:rPr lang="es-ES" smtClean="0"/>
              <a:t>Segundo nivel</a:t>
            </a:r>
          </a:p>
          <a:p>
            <a:pPr lvl="2" rtl="0"/>
            <a:r>
              <a:rPr lang="es-ES" smtClean="0"/>
              <a:t>Tercer nivel</a:t>
            </a:r>
          </a:p>
          <a:p>
            <a:pPr lvl="3" rtl="0"/>
            <a:r>
              <a:rPr lang="es-ES" smtClean="0"/>
              <a:t>Cuarto nivel</a:t>
            </a:r>
          </a:p>
          <a:p>
            <a:pPr lvl="4" rtl="0"/>
            <a:r>
              <a:rPr lang="es-ES" smtClean="0"/>
              <a:t>Quinto nivel</a:t>
            </a: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srgbClr val="E9E5DC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5" name="Marcador de posición de tex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7FF5094-F5A5-43F5-B14D-98F60E772B8D}" type="datetime1">
              <a:rPr lang="es-ES" smtClean="0"/>
              <a:t>17/05/2020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dirty="0" smtClean="0"/>
              <a:t>Agregar un pie de página</a:t>
            </a:r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B29C50-D6F1-4DB6-9B68-F4CD3996E9CF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83930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639150"/>
            <a:ext cx="10094976" cy="1152144"/>
          </a:xfrm>
        </p:spPr>
        <p:txBody>
          <a:bodyPr rtlCol="0"/>
          <a:lstStyle/>
          <a:p>
            <a:pPr rtl="0"/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457200" y="1828800"/>
            <a:ext cx="4892040" cy="641350"/>
          </a:xfrm>
        </p:spPr>
        <p:txBody>
          <a:bodyPr rtlCol="0" anchor="b"/>
          <a:lstStyle>
            <a:lvl1pPr marL="0" indent="0" rtl="0">
              <a:lnSpc>
                <a:spcPct val="8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498723"/>
            <a:ext cx="4892040" cy="3101977"/>
          </a:xfrm>
        </p:spPr>
        <p:txBody>
          <a:bodyPr vert="horz" lIns="91440" tIns="45720" rIns="91440" bIns="45720" rtlCol="0">
            <a:normAutofit/>
          </a:bodyPr>
          <a:lstStyle>
            <a:lvl1pPr rtl="0"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noProof="0" dirty="0" smtClean="0"/>
            </a:lvl5pPr>
          </a:lstStyle>
          <a:p>
            <a:pPr lvl="0" rtl="0"/>
            <a:r>
              <a:rPr lang="es-ES" smtClean="0"/>
              <a:t>Haga clic para modificar el estilo de texto del patrón</a:t>
            </a:r>
          </a:p>
          <a:p>
            <a:pPr lvl="1" rtl="0"/>
            <a:r>
              <a:rPr lang="es-ES" smtClean="0"/>
              <a:t>Segundo nivel</a:t>
            </a:r>
          </a:p>
          <a:p>
            <a:pPr lvl="2" rtl="0"/>
            <a:r>
              <a:rPr lang="es-ES" smtClean="0"/>
              <a:t>Tercer nivel</a:t>
            </a:r>
          </a:p>
          <a:p>
            <a:pPr lvl="3" rtl="0"/>
            <a:r>
              <a:rPr lang="es-ES" smtClean="0"/>
              <a:t>Cuarto nivel</a:t>
            </a:r>
          </a:p>
          <a:p>
            <a:pPr lvl="4" rtl="0"/>
            <a:r>
              <a:rPr lang="es-ES" smtClean="0"/>
              <a:t>Quinto nivel</a:t>
            </a: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srgbClr val="E9E5DC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/>
          </p:nvPr>
        </p:nvSpPr>
        <p:spPr>
          <a:xfrm>
            <a:off x="5656753" y="1828800"/>
            <a:ext cx="4892040" cy="641350"/>
          </a:xfrm>
        </p:spPr>
        <p:txBody>
          <a:bodyPr rtlCol="0" anchor="b"/>
          <a:lstStyle>
            <a:lvl1pPr marL="0" indent="0" rtl="0">
              <a:lnSpc>
                <a:spcPct val="8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5656753" y="2498723"/>
            <a:ext cx="4892040" cy="3101977"/>
          </a:xfrm>
        </p:spPr>
        <p:txBody>
          <a:bodyPr vert="horz" lIns="91440" tIns="45720" rIns="91440" bIns="45720" rtlCol="0">
            <a:normAutofit/>
          </a:bodyPr>
          <a:lstStyle>
            <a:lvl1pPr rtl="0"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noProof="0" dirty="0" smtClean="0"/>
            </a:lvl5pPr>
          </a:lstStyle>
          <a:p>
            <a:pPr lvl="0" rtl="0"/>
            <a:r>
              <a:rPr lang="es-ES" smtClean="0"/>
              <a:t>Haga clic para modificar el estilo de texto del patrón</a:t>
            </a:r>
          </a:p>
          <a:p>
            <a:pPr lvl="1" rtl="0"/>
            <a:r>
              <a:rPr lang="es-ES" smtClean="0"/>
              <a:t>Segundo nivel</a:t>
            </a:r>
          </a:p>
          <a:p>
            <a:pPr lvl="2" rtl="0"/>
            <a:r>
              <a:rPr lang="es-ES" smtClean="0"/>
              <a:t>Tercer nivel</a:t>
            </a:r>
          </a:p>
          <a:p>
            <a:pPr lvl="3" rtl="0"/>
            <a:r>
              <a:rPr lang="es-ES" smtClean="0"/>
              <a:t>Cuarto nivel</a:t>
            </a:r>
          </a:p>
          <a:p>
            <a:pPr lvl="4" rtl="0"/>
            <a:r>
              <a:rPr lang="es-ES" smtClean="0"/>
              <a:t>Quinto nivel</a:t>
            </a: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srgbClr val="E9E5DC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75336F1-A7C2-4B92-BD06-E257E1387AC4}" type="datetime1">
              <a:rPr lang="es-ES" smtClean="0"/>
              <a:t>17/05/2020</a:t>
            </a:fld>
            <a:endParaRPr lang="es-E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dirty="0" smtClean="0"/>
              <a:t>Agregar un pie de página</a:t>
            </a:r>
            <a:endParaRPr lang="es-E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B29C50-D6F1-4DB6-9B68-F4CD3996E9CF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05661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C9F92CE-00EC-4C26-A28A-966E7A4C8549}" type="datetime1">
              <a:rPr lang="es-ES" noProof="0" smtClean="0"/>
              <a:t>17/05/2020</a:t>
            </a:fld>
            <a:endParaRPr lang="es-ES" noProof="0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B29C50-D6F1-4DB6-9B68-F4CD3996E9CF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363858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4055980-F522-4CB9-93D5-C51E09FF923C}" type="datetime1">
              <a:rPr lang="es-ES" noProof="0" smtClean="0"/>
              <a:t>17/05/2020</a:t>
            </a:fld>
            <a:endParaRPr lang="es-ES" noProof="0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B29C50-D6F1-4DB6-9B68-F4CD3996E9CF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927605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609599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800600" y="987425"/>
            <a:ext cx="5753100" cy="4613275"/>
          </a:xfrm>
        </p:spPr>
        <p:txBody>
          <a:bodyPr vert="horz" lIns="91440" tIns="45720" rIns="91440" bIns="45720" rtlCol="0">
            <a:normAutofit/>
          </a:bodyPr>
          <a:lstStyle>
            <a:lvl1pPr rtl="0"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noProof="0" dirty="0" smtClean="0"/>
            </a:lvl5pPr>
          </a:lstStyle>
          <a:p>
            <a:pPr lvl="0" rtl="0"/>
            <a:r>
              <a:rPr lang="es-ES" smtClean="0"/>
              <a:t>Haga clic para modificar el estilo de texto del patrón</a:t>
            </a:r>
          </a:p>
          <a:p>
            <a:pPr lvl="1" rtl="0"/>
            <a:r>
              <a:rPr lang="es-ES" smtClean="0"/>
              <a:t>Segundo nivel</a:t>
            </a:r>
          </a:p>
          <a:p>
            <a:pPr lvl="2" rtl="0"/>
            <a:r>
              <a:rPr lang="es-ES" smtClean="0"/>
              <a:t>Tercer nivel</a:t>
            </a:r>
          </a:p>
          <a:p>
            <a:pPr lvl="3" rtl="0"/>
            <a:r>
              <a:rPr lang="es-ES" smtClean="0"/>
              <a:t>Cuarto nivel</a:t>
            </a:r>
          </a:p>
          <a:p>
            <a:pPr lvl="4" rtl="0"/>
            <a:r>
              <a:rPr lang="es-ES" smtClean="0"/>
              <a:t>Quinto nivel</a:t>
            </a: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srgbClr val="E9E5DC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457200" y="2254249"/>
            <a:ext cx="3932237" cy="3759200"/>
          </a:xfrm>
        </p:spPr>
        <p:txBody>
          <a:bodyPr rtlCol="0"/>
          <a:lstStyle>
            <a:lvl1pPr marL="0" indent="0" rtl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9671012-1391-4AE2-B848-A32751A41BAD}" type="datetime1">
              <a:rPr lang="es-ES" smtClean="0"/>
              <a:t>17/05/2020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dirty="0" smtClean="0"/>
              <a:t>Agregar un pie de página</a:t>
            </a:r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B29C50-D6F1-4DB6-9B68-F4CD3996E9CF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87721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609599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imagen 2" descr="Marcador de posición vacío para agregar una imagen. Haga clic en el marcador de posición y seleccione la imagen que desee agregar"/>
          <p:cNvSpPr>
            <a:spLocks noGrp="1"/>
          </p:cNvSpPr>
          <p:nvPr>
            <p:ph type="pic" idx="1"/>
          </p:nvPr>
        </p:nvSpPr>
        <p:spPr>
          <a:xfrm>
            <a:off x="4800600" y="987425"/>
            <a:ext cx="5753100" cy="461327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457200" y="2254249"/>
            <a:ext cx="3932237" cy="3759200"/>
          </a:xfrm>
        </p:spPr>
        <p:txBody>
          <a:bodyPr rtlCol="0"/>
          <a:lstStyle>
            <a:lvl1pPr marL="0" indent="0" rtl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E2137D0-A4CB-43EB-A6DC-2D74F2820FCE}" type="datetime1">
              <a:rPr lang="es-ES" noProof="0" smtClean="0"/>
              <a:t>17/05/2020</a:t>
            </a:fld>
            <a:endParaRPr lang="es-ES" noProof="0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B29C50-D6F1-4DB6-9B68-F4CD3996E9CF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569576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457200" y="639793"/>
            <a:ext cx="10096500" cy="11509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s-ES" noProof="0" dirty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457200" y="1825625"/>
            <a:ext cx="10096500" cy="37780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noProof="0" dirty="0" smtClean="0"/>
              <a:t>Editar el estilo de texto del patrón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pPr rtl="0"/>
            <a:fld id="{2E35DC43-C061-4ACF-BBED-009E157628ED}" type="datetime1">
              <a:rPr lang="es-ES" noProof="0" smtClean="0"/>
              <a:t>17/05/2020</a:t>
            </a:fld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pPr rtl="0"/>
            <a:fld id="{E5B29C50-D6F1-4DB6-9B68-F4CD3996E9CF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56484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ts val="4000"/>
        </a:lnSpc>
        <a:spcBef>
          <a:spcPct val="0"/>
        </a:spcBef>
        <a:buNone/>
        <a:defRPr sz="4000" b="1" kern="1200" cap="none" spc="0">
          <a:ln w="12700" cmpd="sng">
            <a:noFill/>
            <a:prstDash val="solid"/>
          </a:ln>
          <a:solidFill>
            <a:schemeClr val="accent4">
              <a:lumMod val="50000"/>
            </a:schemeClr>
          </a:solidFill>
          <a:effectLst>
            <a:outerShdw blurRad="38100" dist="38100" dir="2700000" algn="tl">
              <a:srgbClr val="000000">
                <a:alpha val="43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pos="288" userDrawn="1">
          <p15:clr>
            <a:srgbClr val="F26B43"/>
          </p15:clr>
        </p15:guide>
        <p15:guide id="3" pos="6648" userDrawn="1">
          <p15:clr>
            <a:srgbClr val="F26B43"/>
          </p15:clr>
        </p15:guide>
        <p15:guide id="4" orient="horz" pos="3528" userDrawn="1">
          <p15:clr>
            <a:srgbClr val="F26B43"/>
          </p15:clr>
        </p15:guide>
        <p15:guide id="5" orient="horz" pos="112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es-ES" altLang="es-CO" dirty="0" smtClean="0">
                <a:solidFill>
                  <a:srgbClr val="FF3300"/>
                </a:solidFill>
                <a:latin typeface="Arial" panose="020B0604020202020204" pitchFamily="34" charset="0"/>
              </a:rPr>
              <a:t>ALGEBRA </a:t>
            </a:r>
            <a:r>
              <a:rPr lang="es-ES" altLang="es-CO" dirty="0">
                <a:solidFill>
                  <a:srgbClr val="FF3300"/>
                </a:solidFill>
                <a:latin typeface="Arial" panose="020B0604020202020204" pitchFamily="34" charset="0"/>
              </a:rPr>
              <a:t>DE </a:t>
            </a:r>
            <a:r>
              <a:rPr lang="es-ES" altLang="es-CO" dirty="0" smtClean="0">
                <a:solidFill>
                  <a:srgbClr val="FF3300"/>
                </a:solidFill>
                <a:latin typeface="Arial" panose="020B0604020202020204" pitchFamily="34" charset="0"/>
              </a:rPr>
              <a:t>BOOLE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es-ES" dirty="0" smtClean="0"/>
              <a:t>Electrónica Digital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9088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95222" y="1118259"/>
            <a:ext cx="10096500" cy="3778006"/>
          </a:xfrm>
        </p:spPr>
        <p:txBody>
          <a:bodyPr/>
          <a:lstStyle/>
          <a:p>
            <a:r>
              <a:rPr lang="es-ES" b="1" dirty="0" smtClean="0">
                <a:solidFill>
                  <a:schemeClr val="tx1"/>
                </a:solidFill>
              </a:rPr>
              <a:t>Descripción funcional</a:t>
            </a:r>
          </a:p>
          <a:p>
            <a:endParaRPr lang="es-ES" b="1" dirty="0">
              <a:solidFill>
                <a:schemeClr val="tx1"/>
              </a:solidFill>
            </a:endParaRPr>
          </a:p>
          <a:p>
            <a:endParaRPr lang="es-ES" b="1" dirty="0" smtClean="0">
              <a:solidFill>
                <a:schemeClr val="tx1"/>
              </a:solidFill>
            </a:endParaRPr>
          </a:p>
          <a:p>
            <a:endParaRPr lang="es-ES" b="1" dirty="0">
              <a:solidFill>
                <a:schemeClr val="tx1"/>
              </a:solidFill>
            </a:endParaRPr>
          </a:p>
          <a:p>
            <a:endParaRPr lang="es-ES" b="1" dirty="0" smtClean="0">
              <a:solidFill>
                <a:schemeClr val="tx1"/>
              </a:solidFill>
            </a:endParaRPr>
          </a:p>
          <a:p>
            <a:endParaRPr lang="es-ES" b="1" dirty="0">
              <a:solidFill>
                <a:schemeClr val="tx1"/>
              </a:solidFill>
            </a:endParaRPr>
          </a:p>
          <a:p>
            <a:endParaRPr lang="es-ES" b="1" dirty="0" smtClean="0">
              <a:solidFill>
                <a:schemeClr val="tx1"/>
              </a:solidFill>
            </a:endParaRPr>
          </a:p>
          <a:p>
            <a:r>
              <a:rPr lang="es-ES" b="1" dirty="0" smtClean="0">
                <a:solidFill>
                  <a:schemeClr val="tx1"/>
                </a:solidFill>
              </a:rPr>
              <a:t>Descripción estructural </a:t>
            </a:r>
          </a:p>
          <a:p>
            <a:endParaRPr lang="es-ES" b="1" dirty="0" smtClean="0">
              <a:solidFill>
                <a:schemeClr val="tx1"/>
              </a:solidFill>
            </a:endParaRPr>
          </a:p>
          <a:p>
            <a:endParaRPr lang="es-CO" b="1" dirty="0">
              <a:solidFill>
                <a:schemeClr val="tx1"/>
              </a:solidFill>
            </a:endParaRPr>
          </a:p>
        </p:txBody>
      </p:sp>
      <p:sp>
        <p:nvSpPr>
          <p:cNvPr id="4" name="Título 12"/>
          <p:cNvSpPr txBox="1">
            <a:spLocks/>
          </p:cNvSpPr>
          <p:nvPr/>
        </p:nvSpPr>
        <p:spPr>
          <a:xfrm>
            <a:off x="801806" y="-190719"/>
            <a:ext cx="10096500" cy="11509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4000" b="1" kern="1200" cap="none" spc="0">
                <a:ln w="12700" cmpd="sng">
                  <a:noFill/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dirty="0" smtClean="0">
                <a:solidFill>
                  <a:srgbClr val="FF3300"/>
                </a:solidFill>
                <a:latin typeface="Arial" panose="020B0604020202020204" pitchFamily="34" charset="0"/>
              </a:rPr>
              <a:t>FUNCIÓN DE ALGEBRA DE BOOLE</a:t>
            </a:r>
            <a:endParaRPr lang="es-ES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762" y="2407398"/>
            <a:ext cx="2876550" cy="352425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2055" y="1337792"/>
            <a:ext cx="2305050" cy="2844061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62787" y="4735183"/>
            <a:ext cx="571500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83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2"/>
          <p:cNvSpPr txBox="1">
            <a:spLocks/>
          </p:cNvSpPr>
          <p:nvPr/>
        </p:nvSpPr>
        <p:spPr>
          <a:xfrm>
            <a:off x="801806" y="-190719"/>
            <a:ext cx="10096500" cy="11509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4000" b="1" kern="1200" cap="none" spc="0">
                <a:ln w="12700" cmpd="sng">
                  <a:noFill/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dirty="0" smtClean="0">
                <a:solidFill>
                  <a:srgbClr val="FF3300"/>
                </a:solidFill>
                <a:latin typeface="Arial" panose="020B0604020202020204" pitchFamily="34" charset="0"/>
              </a:rPr>
              <a:t>EJERCICIOS </a:t>
            </a:r>
            <a:endParaRPr lang="es-E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ángulo 6"/>
              <p:cNvSpPr/>
              <p:nvPr/>
            </p:nvSpPr>
            <p:spPr>
              <a:xfrm>
                <a:off x="801806" y="1389800"/>
                <a:ext cx="11297728" cy="28975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CO" sz="3200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  <a:p>
                <a:pPr marL="342900" lvl="0" indent="-342900">
                  <a:lnSpc>
                    <a:spcPct val="107000"/>
                  </a:lnSpc>
                  <a:spcAft>
                    <a:spcPts val="0"/>
                  </a:spcAft>
                  <a:buFont typeface="Symbol" panose="05050102010706020507" pitchFamily="18" charset="2"/>
                  <a:buChar char="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s-CO" sz="3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CO" sz="3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𝐹</m:t>
                        </m:r>
                      </m:e>
                      <m:sub>
                        <m:r>
                          <a:rPr lang="es-CO" sz="3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s-CO" sz="3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s-CO" sz="3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𝑋</m:t>
                        </m:r>
                        <m:r>
                          <a:rPr lang="es-CO" sz="3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s-CO" sz="3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𝑌</m:t>
                        </m:r>
                        <m:r>
                          <a:rPr lang="es-CO" sz="3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s-CO" sz="3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𝑍</m:t>
                        </m:r>
                      </m:e>
                    </m:d>
                    <m:r>
                      <a:rPr lang="es-CO" sz="32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s-ES" sz="32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s-CO" sz="32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𝑋</m:t>
                    </m:r>
                    <m:r>
                      <a:rPr lang="es-ES" sz="32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s-CO" sz="32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𝑌</m:t>
                    </m:r>
                    <m:r>
                      <a:rPr lang="es-ES" sz="32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s-CO" sz="32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𝑍</m:t>
                    </m:r>
                    <m:r>
                      <a:rPr lang="es-ES" sz="32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  <m:r>
                      <a:rPr lang="es-CO" sz="32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s-ES" sz="32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acc>
                      <m:accPr>
                        <m:chr m:val="̅"/>
                        <m:ctrlPr>
                          <a:rPr lang="es-CO" sz="3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s-CO" sz="3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𝑋</m:t>
                        </m:r>
                      </m:e>
                    </m:acc>
                    <m:r>
                      <a:rPr lang="es-ES" sz="32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s-CO" sz="32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𝑌</m:t>
                    </m:r>
                    <m:r>
                      <a:rPr lang="es-ES" sz="32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  <m:r>
                      <a:rPr lang="es-CO" sz="32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s-ES" sz="32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s-CO" sz="32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𝑌</m:t>
                    </m:r>
                    <m:r>
                      <a:rPr lang="es-ES" sz="32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acc>
                      <m:accPr>
                        <m:chr m:val="̅"/>
                        <m:ctrlPr>
                          <a:rPr lang="es-CO" sz="3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s-CO" sz="3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𝑍</m:t>
                        </m:r>
                      </m:e>
                    </m:acc>
                    <m:r>
                      <a:rPr lang="es-ES" sz="32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es-CO" sz="3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0"/>
                  </a:spcAft>
                  <a:buFont typeface="Symbol" panose="05050102010706020507" pitchFamily="18" charset="2"/>
                  <a:buChar char="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s-CO" sz="3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CO" sz="3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𝐹</m:t>
                        </m:r>
                      </m:e>
                      <m:sub>
                        <m:r>
                          <a:rPr lang="es-CO" sz="3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s-CO" sz="3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s-CO" sz="3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𝑊</m:t>
                        </m:r>
                        <m:r>
                          <a:rPr lang="es-CO" sz="3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s-CO" sz="3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𝑋</m:t>
                        </m:r>
                        <m:r>
                          <a:rPr lang="es-CO" sz="3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s-CO" sz="3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𝑌</m:t>
                        </m:r>
                        <m:r>
                          <a:rPr lang="es-CO" sz="3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s-CO" sz="3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𝑍</m:t>
                        </m:r>
                      </m:e>
                    </m:d>
                    <m:r>
                      <a:rPr lang="es-CO" sz="32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s-CO" sz="32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𝑊𝑌𝑍</m:t>
                    </m:r>
                    <m:r>
                      <a:rPr lang="es-CO" sz="32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s-CO" sz="32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𝑊</m:t>
                    </m:r>
                    <m:acc>
                      <m:accPr>
                        <m:chr m:val="̅"/>
                        <m:ctrlPr>
                          <a:rPr lang="es-CO" sz="3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s-CO" sz="3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𝑋</m:t>
                        </m:r>
                      </m:e>
                    </m:acc>
                    <m:r>
                      <a:rPr lang="es-CO" sz="32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𝑌</m:t>
                    </m:r>
                    <m:r>
                      <a:rPr lang="es-CO" sz="32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s-CO" sz="32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𝑋</m:t>
                    </m:r>
                    <m:acc>
                      <m:accPr>
                        <m:chr m:val="̅"/>
                        <m:ctrlPr>
                          <a:rPr lang="es-CO" sz="3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s-CO" sz="3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𝑍</m:t>
                        </m:r>
                      </m:e>
                    </m:acc>
                  </m:oMath>
                </a14:m>
                <a:endParaRPr lang="es-CO" sz="3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0"/>
                  </a:spcAft>
                  <a:buFont typeface="Symbol" panose="05050102010706020507" pitchFamily="18" charset="2"/>
                  <a:buChar char="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s-CO" sz="3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CO" sz="3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𝐹</m:t>
                        </m:r>
                      </m:e>
                      <m:sub>
                        <m:r>
                          <a:rPr lang="es-CO" sz="3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  <m:d>
                      <m:dPr>
                        <m:ctrlPr>
                          <a:rPr lang="es-CO" sz="3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s-CO" sz="3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𝑊</m:t>
                        </m:r>
                        <m:r>
                          <a:rPr lang="es-CO" sz="3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s-CO" sz="3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𝑋</m:t>
                        </m:r>
                        <m:r>
                          <a:rPr lang="es-CO" sz="3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s-CO" sz="3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𝑌</m:t>
                        </m:r>
                        <m:r>
                          <a:rPr lang="es-CO" sz="3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s-CO" sz="3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𝑍</m:t>
                        </m:r>
                      </m:e>
                    </m:d>
                    <m:r>
                      <a:rPr lang="es-CO" sz="32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es-CO" sz="3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s-CO" sz="3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𝑊</m:t>
                        </m:r>
                        <m:r>
                          <a:rPr lang="es-CO" sz="3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s-CO" sz="3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𝑌</m:t>
                        </m:r>
                        <m:r>
                          <a:rPr lang="es-CO" sz="3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s-CO" sz="3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𝑍</m:t>
                        </m:r>
                      </m:e>
                    </m:d>
                    <m:r>
                      <a:rPr lang="es-CO" sz="32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∗</m:t>
                    </m:r>
                    <m:d>
                      <m:dPr>
                        <m:ctrlPr>
                          <a:rPr lang="es-CO" sz="3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s-CO" sz="3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𝑊</m:t>
                        </m:r>
                        <m:r>
                          <a:rPr lang="es-CO" sz="3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  <m:acc>
                          <m:accPr>
                            <m:chr m:val="̅"/>
                            <m:ctrlPr>
                              <a:rPr lang="es-CO" sz="32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s-CO" sz="32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𝑋</m:t>
                            </m:r>
                          </m:e>
                        </m:acc>
                        <m:r>
                          <a:rPr lang="es-CO" sz="3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s-CO" sz="3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𝑍</m:t>
                        </m:r>
                      </m:e>
                    </m:d>
                    <m:r>
                      <a:rPr lang="es-CO" sz="32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∗(</m:t>
                    </m:r>
                    <m:r>
                      <a:rPr lang="es-CO" sz="32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𝑋</m:t>
                    </m:r>
                    <m:r>
                      <a:rPr lang="es-CO" sz="32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acc>
                      <m:accPr>
                        <m:chr m:val="̅"/>
                        <m:ctrlPr>
                          <a:rPr lang="es-CO" sz="3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s-CO" sz="3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𝑍</m:t>
                        </m:r>
                      </m:e>
                    </m:acc>
                    <m:r>
                      <a:rPr lang="es-CO" sz="32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es-CO" sz="3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800"/>
                  </a:spcAft>
                  <a:buFont typeface="Symbol" panose="05050102010706020507" pitchFamily="18" charset="2"/>
                  <a:buChar char="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s-CO" sz="3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CO" sz="3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𝐹</m:t>
                        </m:r>
                      </m:e>
                      <m:sub>
                        <m:r>
                          <a:rPr lang="es-CO" sz="3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4</m:t>
                        </m:r>
                      </m:sub>
                    </m:sSub>
                    <m:d>
                      <m:dPr>
                        <m:ctrlPr>
                          <a:rPr lang="es-CO" sz="3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s-CO" sz="3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𝑊</m:t>
                        </m:r>
                        <m:r>
                          <a:rPr lang="es-CO" sz="3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s-CO" sz="3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𝑋</m:t>
                        </m:r>
                        <m:r>
                          <a:rPr lang="es-CO" sz="3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s-CO" sz="3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𝑌</m:t>
                        </m:r>
                        <m:r>
                          <a:rPr lang="es-CO" sz="3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s-CO" sz="3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𝑍</m:t>
                        </m:r>
                      </m:e>
                    </m:d>
                    <m:r>
                      <a:rPr lang="es-CO" sz="32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es-CO" sz="3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d>
                          <m:dPr>
                            <m:ctrlPr>
                              <a:rPr lang="es-CO" sz="32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s-CO" sz="32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𝑋</m:t>
                            </m:r>
                            <m:r>
                              <a:rPr lang="es-CO" sz="32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acc>
                              <m:accPr>
                                <m:chr m:val="̅"/>
                                <m:ctrlPr>
                                  <a:rPr lang="es-CO" sz="3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s-CO" sz="3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𝑌</m:t>
                                </m:r>
                              </m:e>
                            </m:acc>
                            <m:r>
                              <a:rPr lang="es-CO" sz="32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r>
                              <a:rPr lang="es-CO" sz="32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𝑍</m:t>
                            </m:r>
                          </m:e>
                        </m:d>
                        <m:r>
                          <a:rPr lang="es-CO" sz="3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∗</m:t>
                        </m:r>
                        <m:d>
                          <m:dPr>
                            <m:ctrlPr>
                              <a:rPr lang="es-CO" sz="32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s-CO" sz="32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𝑊</m:t>
                            </m:r>
                            <m:r>
                              <a:rPr lang="es-CO" sz="32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acc>
                              <m:accPr>
                                <m:chr m:val="̅"/>
                                <m:ctrlPr>
                                  <a:rPr lang="es-CO" sz="3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s-CO" sz="3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𝑌</m:t>
                                </m:r>
                              </m:e>
                            </m:acc>
                            <m:r>
                              <a:rPr lang="es-CO" sz="32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acc>
                              <m:accPr>
                                <m:chr m:val="̅"/>
                                <m:ctrlPr>
                                  <a:rPr lang="es-CO" sz="3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s-CO" sz="3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𝑍</m:t>
                                </m:r>
                              </m:e>
                            </m:acc>
                          </m:e>
                        </m:d>
                        <m:r>
                          <a:rPr lang="es-CO" sz="3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∗(</m:t>
                        </m:r>
                        <m:acc>
                          <m:accPr>
                            <m:chr m:val="̅"/>
                            <m:ctrlPr>
                              <a:rPr lang="es-CO" sz="32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s-CO" sz="32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𝑊</m:t>
                            </m:r>
                          </m:e>
                        </m:acc>
                        <m:r>
                          <a:rPr lang="es-CO" sz="3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  <m:acc>
                          <m:accPr>
                            <m:chr m:val="̅"/>
                            <m:ctrlPr>
                              <a:rPr lang="es-CO" sz="32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s-CO" sz="32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𝑍</m:t>
                            </m:r>
                          </m:e>
                        </m:acc>
                        <m:r>
                          <a:rPr lang="es-CO" sz="3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acc>
                  </m:oMath>
                </a14:m>
                <a:endParaRPr lang="es-CO" sz="3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Rectángulo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806" y="1389800"/>
                <a:ext cx="11297728" cy="289752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5874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2"/>
          <p:cNvSpPr txBox="1">
            <a:spLocks/>
          </p:cNvSpPr>
          <p:nvPr/>
        </p:nvSpPr>
        <p:spPr>
          <a:xfrm>
            <a:off x="534387" y="2664624"/>
            <a:ext cx="10096500" cy="11509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4000" b="1" kern="1200" cap="none" spc="0">
                <a:ln w="12700" cmpd="sng">
                  <a:noFill/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dirty="0" smtClean="0">
                <a:solidFill>
                  <a:srgbClr val="FF3300"/>
                </a:solidFill>
                <a:latin typeface="Arial" panose="020B0604020202020204" pitchFamily="34" charset="0"/>
              </a:rPr>
              <a:t>GRACIAS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078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/>
            <a:r>
              <a:rPr lang="es-ES" altLang="es-CO" dirty="0">
                <a:solidFill>
                  <a:srgbClr val="FF3300"/>
                </a:solidFill>
                <a:latin typeface="Arial" panose="020B0604020202020204" pitchFamily="34" charset="0"/>
              </a:rPr>
              <a:t>ALGEBRA DE BOOLE</a:t>
            </a:r>
            <a:endParaRPr lang="es-ES" dirty="0"/>
          </a:p>
        </p:txBody>
      </p:sp>
      <p:sp>
        <p:nvSpPr>
          <p:cNvPr id="14" name="Marcador de contenido 13"/>
          <p:cNvSpPr>
            <a:spLocks noGrp="1"/>
          </p:cNvSpPr>
          <p:nvPr>
            <p:ph idx="1"/>
          </p:nvPr>
        </p:nvSpPr>
        <p:spPr>
          <a:xfrm>
            <a:off x="543697" y="1640273"/>
            <a:ext cx="10775091" cy="4847024"/>
          </a:xfrm>
        </p:spPr>
        <p:txBody>
          <a:bodyPr rtlCol="0">
            <a:normAutofit lnSpcReduction="10000"/>
          </a:bodyPr>
          <a:lstStyle/>
          <a:p>
            <a:pPr algn="just"/>
            <a:r>
              <a:rPr lang="es-ES" sz="3200" dirty="0">
                <a:solidFill>
                  <a:schemeClr val="tx1"/>
                </a:solidFill>
              </a:rPr>
              <a:t>En 1815 George Boole propuso una herramienta </a:t>
            </a:r>
            <a:r>
              <a:rPr lang="es-ES" sz="3200" dirty="0" smtClean="0">
                <a:solidFill>
                  <a:schemeClr val="tx1"/>
                </a:solidFill>
              </a:rPr>
              <a:t>matemática </a:t>
            </a:r>
            <a:r>
              <a:rPr lang="es-ES" sz="3200" dirty="0">
                <a:solidFill>
                  <a:schemeClr val="tx1"/>
                </a:solidFill>
              </a:rPr>
              <a:t>llamada Algebra de Boole </a:t>
            </a:r>
            <a:r>
              <a:rPr lang="es-ES" sz="320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es-ES" sz="3200" dirty="0" smtClean="0">
              <a:solidFill>
                <a:schemeClr val="tx1"/>
              </a:solidFill>
            </a:endParaRPr>
          </a:p>
          <a:p>
            <a:pPr algn="just"/>
            <a:r>
              <a:rPr lang="es-ES" sz="3200" dirty="0">
                <a:solidFill>
                  <a:schemeClr val="tx1"/>
                </a:solidFill>
              </a:rPr>
              <a:t>Luego en 1938 Claude Shannon propuso que con esta ´algebra es posible modelar los llamados Sistemas Digitales</a:t>
            </a:r>
            <a:r>
              <a:rPr lang="es-ES" sz="3200" dirty="0" smtClean="0"/>
              <a:t>.</a:t>
            </a:r>
          </a:p>
          <a:p>
            <a:pPr algn="just"/>
            <a:endParaRPr lang="es-ES" sz="3200" dirty="0" smtClean="0"/>
          </a:p>
          <a:p>
            <a:pPr algn="just"/>
            <a:r>
              <a:rPr lang="es-CO" sz="3200" dirty="0">
                <a:solidFill>
                  <a:schemeClr val="tx1"/>
                </a:solidFill>
              </a:rPr>
              <a:t>Boole propuso un esquema o </a:t>
            </a:r>
            <a:r>
              <a:rPr lang="es-CO" sz="3200" dirty="0" smtClean="0">
                <a:solidFill>
                  <a:schemeClr val="tx1"/>
                </a:solidFill>
              </a:rPr>
              <a:t>sistema</a:t>
            </a:r>
            <a:r>
              <a:rPr lang="es-CO" sz="3200" dirty="0">
                <a:solidFill>
                  <a:schemeClr val="tx1"/>
                </a:solidFill>
              </a:rPr>
              <a:t> para la expresión simplificada de problemas lógicos a través de dos estados (falso o verdadero) mediante un procedimiento matemático. A esta estructura se la denomina álgebra </a:t>
            </a:r>
            <a:r>
              <a:rPr lang="es-CO" sz="3200" dirty="0" smtClean="0">
                <a:solidFill>
                  <a:schemeClr val="tx1"/>
                </a:solidFill>
              </a:rPr>
              <a:t>booleana.</a:t>
            </a:r>
            <a:endParaRPr lang="es-ES" altLang="es-CO" sz="32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33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/>
            <a:r>
              <a:rPr lang="es-ES" altLang="es-CO" dirty="0">
                <a:solidFill>
                  <a:srgbClr val="FF3300"/>
                </a:solidFill>
                <a:latin typeface="Arial" panose="020B0604020202020204" pitchFamily="34" charset="0"/>
              </a:rPr>
              <a:t>ALGEBRA DE BOOLE</a:t>
            </a:r>
            <a:endParaRPr lang="es-ES" dirty="0"/>
          </a:p>
        </p:txBody>
      </p:sp>
      <p:sp>
        <p:nvSpPr>
          <p:cNvPr id="14" name="Marcador de contenido 13"/>
          <p:cNvSpPr>
            <a:spLocks noGrp="1"/>
          </p:cNvSpPr>
          <p:nvPr>
            <p:ph idx="1"/>
          </p:nvPr>
        </p:nvSpPr>
        <p:spPr>
          <a:xfrm>
            <a:off x="750732" y="2114726"/>
            <a:ext cx="10096500" cy="4847024"/>
          </a:xfrm>
        </p:spPr>
        <p:txBody>
          <a:bodyPr rtlCol="0">
            <a:normAutofit/>
          </a:bodyPr>
          <a:lstStyle/>
          <a:p>
            <a:pPr>
              <a:buNone/>
            </a:pPr>
            <a:r>
              <a:rPr lang="es-ES" altLang="es-CO" dirty="0">
                <a:solidFill>
                  <a:schemeClr val="tx1"/>
                </a:solidFill>
                <a:latin typeface="Arial" panose="020B0604020202020204" pitchFamily="34" charset="0"/>
              </a:rPr>
              <a:t>Operadores				Símbolos</a:t>
            </a:r>
            <a:r>
              <a:rPr lang="es-ES" altLang="es-CO" dirty="0" smtClean="0">
                <a:solidFill>
                  <a:schemeClr val="tx1"/>
                </a:solidFill>
                <a:latin typeface="Arial" panose="020B0604020202020204" pitchFamily="34" charset="0"/>
              </a:rPr>
              <a:t>: 			</a:t>
            </a:r>
            <a:r>
              <a:rPr lang="es-ES" altLang="es-CO" dirty="0">
                <a:solidFill>
                  <a:schemeClr val="tx1"/>
                </a:solidFill>
                <a:latin typeface="Arial" panose="020B0604020202020204" pitchFamily="34" charset="0"/>
              </a:rPr>
              <a:t>Axiomas </a:t>
            </a:r>
          </a:p>
          <a:p>
            <a:pPr marL="0" indent="0">
              <a:buNone/>
            </a:pPr>
            <a:endParaRPr lang="es-ES" altLang="es-CO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r>
              <a:rPr lang="es-ES" altLang="es-CO" dirty="0">
                <a:solidFill>
                  <a:schemeClr val="tx1"/>
                </a:solidFill>
                <a:latin typeface="Arial" panose="020B0604020202020204" pitchFamily="34" charset="0"/>
              </a:rPr>
              <a:t>+ </a:t>
            </a:r>
            <a:r>
              <a:rPr lang="es-ES" altLang="es-CO" dirty="0" smtClean="0">
                <a:solidFill>
                  <a:schemeClr val="tx1"/>
                </a:solidFill>
                <a:latin typeface="Arial" panose="020B0604020202020204" pitchFamily="34" charset="0"/>
              </a:rPr>
              <a:t>suma				  0,1				</a:t>
            </a:r>
            <a:endParaRPr lang="es-ES" altLang="es-CO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r>
              <a:rPr lang="es-ES" altLang="es-CO" dirty="0">
                <a:solidFill>
                  <a:schemeClr val="tx1"/>
                </a:solidFill>
                <a:latin typeface="Arial" panose="020B0604020202020204" pitchFamily="34" charset="0"/>
              </a:rPr>
              <a:t>* </a:t>
            </a:r>
            <a:r>
              <a:rPr lang="es-ES" altLang="es-CO" dirty="0" smtClean="0">
                <a:solidFill>
                  <a:schemeClr val="tx1"/>
                </a:solidFill>
                <a:latin typeface="Arial" panose="020B0604020202020204" pitchFamily="34" charset="0"/>
              </a:rPr>
              <a:t>producto						</a:t>
            </a:r>
            <a:endParaRPr lang="es-ES" altLang="es-CO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r>
              <a:rPr lang="es-ES" altLang="es-CO" dirty="0">
                <a:solidFill>
                  <a:schemeClr val="tx1"/>
                </a:solidFill>
                <a:latin typeface="Arial" panose="020B0604020202020204" pitchFamily="34" charset="0"/>
              </a:rPr>
              <a:t>‘ </a:t>
            </a:r>
            <a:r>
              <a:rPr lang="es-ES" altLang="es-CO" dirty="0" smtClean="0">
                <a:solidFill>
                  <a:schemeClr val="tx1"/>
                </a:solidFill>
                <a:latin typeface="Arial" panose="020B0604020202020204" pitchFamily="34" charset="0"/>
              </a:rPr>
              <a:t>complemento</a:t>
            </a:r>
          </a:p>
          <a:p>
            <a:endParaRPr lang="es-ES" altLang="es-CO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s-ES" altLang="es-CO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8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01809" y="972268"/>
            <a:ext cx="10280822" cy="4114800"/>
          </a:xfrm>
        </p:spPr>
        <p:txBody>
          <a:bodyPr>
            <a:noAutofit/>
          </a:bodyPr>
          <a:lstStyle/>
          <a:p>
            <a:pPr algn="ctr"/>
            <a:r>
              <a:rPr lang="es-ES" altLang="es-CO" sz="3000" dirty="0" smtClean="0">
                <a:solidFill>
                  <a:schemeClr val="tx1"/>
                </a:solidFill>
                <a:latin typeface="Arial" panose="020B0604020202020204" pitchFamily="34" charset="0"/>
              </a:rPr>
              <a:t>Algebra de Boole =&gt; S </a:t>
            </a:r>
            <a:r>
              <a:rPr lang="es-ES" altLang="es-CO" sz="3000" dirty="0">
                <a:solidFill>
                  <a:schemeClr val="tx1"/>
                </a:solidFill>
                <a:latin typeface="Arial" panose="020B0604020202020204" pitchFamily="34" charset="0"/>
              </a:rPr>
              <a:t>= {0,1</a:t>
            </a:r>
            <a:r>
              <a:rPr lang="es-ES" altLang="es-CO" sz="3000" dirty="0" smtClean="0">
                <a:solidFill>
                  <a:schemeClr val="tx1"/>
                </a:solidFill>
                <a:latin typeface="Arial" panose="020B0604020202020204" pitchFamily="34" charset="0"/>
              </a:rPr>
              <a:t>}</a:t>
            </a:r>
            <a:endParaRPr lang="es-ES" altLang="es-CO" sz="30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r>
              <a:rPr lang="es-ES" altLang="es-CO" sz="3000" dirty="0">
                <a:solidFill>
                  <a:schemeClr val="tx1"/>
                </a:solidFill>
                <a:latin typeface="Arial" panose="020B0604020202020204" pitchFamily="34" charset="0"/>
              </a:rPr>
              <a:t>1. Sean a y b </a:t>
            </a:r>
            <a:r>
              <a:rPr lang="es-ES" altLang="es-CO" sz="3000" dirty="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</a:t>
            </a:r>
            <a:r>
              <a:rPr lang="es-ES" altLang="es-CO" sz="3000" dirty="0">
                <a:solidFill>
                  <a:schemeClr val="tx1"/>
                </a:solidFill>
                <a:latin typeface="Arial" panose="020B0604020202020204" pitchFamily="34" charset="0"/>
              </a:rPr>
              <a:t> S y  a </a:t>
            </a:r>
            <a:r>
              <a:rPr lang="es-ES" altLang="es-CO" sz="3000" dirty="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</a:t>
            </a:r>
            <a:r>
              <a:rPr lang="es-ES" altLang="es-CO" sz="3000" dirty="0">
                <a:solidFill>
                  <a:schemeClr val="tx1"/>
                </a:solidFill>
                <a:latin typeface="Arial" panose="020B0604020202020204" pitchFamily="34" charset="0"/>
              </a:rPr>
              <a:t> b = c </a:t>
            </a:r>
            <a:r>
              <a:rPr lang="es-ES" altLang="es-CO" sz="3000" dirty="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</a:t>
            </a:r>
            <a:r>
              <a:rPr lang="es-ES" altLang="es-CO" sz="3000" dirty="0">
                <a:solidFill>
                  <a:schemeClr val="tx1"/>
                </a:solidFill>
                <a:latin typeface="Arial" panose="020B0604020202020204" pitchFamily="34" charset="0"/>
              </a:rPr>
              <a:t> c </a:t>
            </a:r>
            <a:r>
              <a:rPr lang="es-ES" altLang="es-CO" sz="3000" dirty="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</a:t>
            </a:r>
            <a:r>
              <a:rPr lang="es-ES" altLang="es-CO" sz="3000" dirty="0">
                <a:solidFill>
                  <a:schemeClr val="tx1"/>
                </a:solidFill>
                <a:latin typeface="Arial" panose="020B0604020202020204" pitchFamily="34" charset="0"/>
              </a:rPr>
              <a:t>  </a:t>
            </a:r>
            <a:r>
              <a:rPr lang="es-ES" altLang="es-CO" sz="3000" dirty="0" smtClean="0">
                <a:solidFill>
                  <a:schemeClr val="tx1"/>
                </a:solidFill>
                <a:latin typeface="Arial" panose="020B0604020202020204" pitchFamily="34" charset="0"/>
              </a:rPr>
              <a:t>S </a:t>
            </a:r>
            <a:r>
              <a:rPr lang="es-ES" altLang="es-CO" sz="3000" dirty="0" smtClean="0">
                <a:solidFill>
                  <a:srgbClr val="FF0000"/>
                </a:solidFill>
                <a:latin typeface="Arial" panose="020B0604020202020204" pitchFamily="34" charset="0"/>
              </a:rPr>
              <a:t>CLAUSURATIVA</a:t>
            </a:r>
            <a:endParaRPr lang="es-ES" altLang="es-CO" sz="30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r>
              <a:rPr lang="es-ES" altLang="es-CO" sz="3000" dirty="0">
                <a:solidFill>
                  <a:schemeClr val="tx1"/>
                </a:solidFill>
                <a:latin typeface="Arial" panose="020B0604020202020204" pitchFamily="34" charset="0"/>
              </a:rPr>
              <a:t>2. .a </a:t>
            </a:r>
            <a:r>
              <a:rPr lang="es-ES" altLang="es-CO" sz="3000" dirty="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</a:t>
            </a:r>
            <a:r>
              <a:rPr lang="es-ES" altLang="es-CO" sz="3000" dirty="0">
                <a:solidFill>
                  <a:schemeClr val="tx1"/>
                </a:solidFill>
                <a:latin typeface="Arial" panose="020B0604020202020204" pitchFamily="34" charset="0"/>
              </a:rPr>
              <a:t> b = b </a:t>
            </a:r>
            <a:r>
              <a:rPr lang="es-ES" altLang="es-CO" sz="3000" dirty="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</a:t>
            </a:r>
            <a:r>
              <a:rPr lang="es-ES" altLang="es-CO" sz="30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s-ES" altLang="es-CO" sz="3000" dirty="0" smtClean="0">
                <a:solidFill>
                  <a:schemeClr val="tx1"/>
                </a:solidFill>
                <a:latin typeface="Arial" panose="020B0604020202020204" pitchFamily="34" charset="0"/>
              </a:rPr>
              <a:t>a  </a:t>
            </a:r>
            <a:r>
              <a:rPr lang="es-ES" altLang="es-CO" sz="3000" dirty="0" smtClean="0">
                <a:solidFill>
                  <a:srgbClr val="FF0000"/>
                </a:solidFill>
                <a:latin typeface="Arial" panose="020B0604020202020204" pitchFamily="34" charset="0"/>
              </a:rPr>
              <a:t>CONMUTATIVA </a:t>
            </a:r>
            <a:endParaRPr lang="es-ES" altLang="es-CO" sz="30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r>
              <a:rPr lang="es-ES" altLang="es-CO" sz="3000" dirty="0">
                <a:solidFill>
                  <a:schemeClr val="tx1"/>
                </a:solidFill>
                <a:latin typeface="Arial" panose="020B0604020202020204" pitchFamily="34" charset="0"/>
              </a:rPr>
              <a:t>3. (a </a:t>
            </a:r>
            <a:r>
              <a:rPr lang="es-ES" altLang="es-CO" sz="3000" dirty="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</a:t>
            </a:r>
            <a:r>
              <a:rPr lang="es-ES" altLang="es-CO" sz="3000" dirty="0">
                <a:solidFill>
                  <a:schemeClr val="tx1"/>
                </a:solidFill>
                <a:latin typeface="Arial" panose="020B0604020202020204" pitchFamily="34" charset="0"/>
              </a:rPr>
              <a:t> b) </a:t>
            </a:r>
            <a:r>
              <a:rPr lang="es-ES" altLang="es-CO" sz="3000" dirty="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</a:t>
            </a:r>
            <a:r>
              <a:rPr lang="es-ES" altLang="es-CO" sz="3000" dirty="0">
                <a:solidFill>
                  <a:schemeClr val="tx1"/>
                </a:solidFill>
                <a:latin typeface="Arial" panose="020B0604020202020204" pitchFamily="34" charset="0"/>
              </a:rPr>
              <a:t> c = a </a:t>
            </a:r>
            <a:r>
              <a:rPr lang="es-ES" altLang="es-CO" sz="3000" dirty="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</a:t>
            </a:r>
            <a:r>
              <a:rPr lang="es-ES" altLang="es-CO" sz="3000" dirty="0">
                <a:solidFill>
                  <a:schemeClr val="tx1"/>
                </a:solidFill>
                <a:latin typeface="Arial" panose="020B0604020202020204" pitchFamily="34" charset="0"/>
              </a:rPr>
              <a:t> (c </a:t>
            </a:r>
            <a:r>
              <a:rPr lang="es-ES" altLang="es-CO" sz="3000" dirty="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</a:t>
            </a:r>
            <a:r>
              <a:rPr lang="es-ES" altLang="es-CO" sz="30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s-ES" altLang="es-CO" sz="3000" dirty="0" smtClean="0">
                <a:solidFill>
                  <a:schemeClr val="tx1"/>
                </a:solidFill>
                <a:latin typeface="Arial" panose="020B0604020202020204" pitchFamily="34" charset="0"/>
              </a:rPr>
              <a:t>b) </a:t>
            </a:r>
            <a:r>
              <a:rPr lang="es-ES" altLang="es-CO" sz="3000" dirty="0" smtClean="0">
                <a:solidFill>
                  <a:srgbClr val="FF0000"/>
                </a:solidFill>
                <a:latin typeface="Arial" panose="020B0604020202020204" pitchFamily="34" charset="0"/>
              </a:rPr>
              <a:t>ASOCIATIVA </a:t>
            </a:r>
          </a:p>
          <a:p>
            <a:r>
              <a:rPr lang="es-ES" altLang="es-CO" sz="3000" dirty="0" smtClean="0">
                <a:solidFill>
                  <a:schemeClr val="tx1"/>
                </a:solidFill>
                <a:latin typeface="Arial" panose="020B0604020202020204" pitchFamily="34" charset="0"/>
              </a:rPr>
              <a:t>4</a:t>
            </a:r>
            <a:r>
              <a:rPr lang="es-ES" altLang="es-CO" sz="3000" dirty="0">
                <a:solidFill>
                  <a:schemeClr val="tx1"/>
                </a:solidFill>
                <a:latin typeface="Arial" panose="020B0604020202020204" pitchFamily="34" charset="0"/>
              </a:rPr>
              <a:t>. a + 0 = a </a:t>
            </a:r>
            <a:r>
              <a:rPr lang="es-ES" altLang="es-CO" sz="3000" dirty="0" smtClean="0">
                <a:solidFill>
                  <a:srgbClr val="FF0000"/>
                </a:solidFill>
                <a:latin typeface="Arial" panose="020B0604020202020204" pitchFamily="34" charset="0"/>
              </a:rPr>
              <a:t>MODULATIVA</a:t>
            </a:r>
            <a:r>
              <a:rPr lang="es-ES" altLang="es-CO" sz="3000" dirty="0" smtClean="0">
                <a:solidFill>
                  <a:schemeClr val="tx1"/>
                </a:solidFill>
                <a:latin typeface="Arial" panose="020B0604020202020204" pitchFamily="34" charset="0"/>
              </a:rPr>
              <a:t>   </a:t>
            </a:r>
          </a:p>
          <a:p>
            <a:r>
              <a:rPr lang="es-ES" altLang="es-CO" sz="3000" dirty="0" smtClean="0">
                <a:solidFill>
                  <a:schemeClr val="tx1"/>
                </a:solidFill>
                <a:latin typeface="Arial" panose="020B0604020202020204" pitchFamily="34" charset="0"/>
              </a:rPr>
              <a:t>    a </a:t>
            </a:r>
            <a:r>
              <a:rPr lang="es-ES" altLang="es-CO" sz="3000" dirty="0">
                <a:solidFill>
                  <a:schemeClr val="tx1"/>
                </a:solidFill>
                <a:latin typeface="Arial" panose="020B0604020202020204" pitchFamily="34" charset="0"/>
              </a:rPr>
              <a:t>* 1 = a</a:t>
            </a:r>
          </a:p>
          <a:p>
            <a:r>
              <a:rPr lang="es-ES" altLang="es-CO" sz="3000" dirty="0">
                <a:solidFill>
                  <a:schemeClr val="tx1"/>
                </a:solidFill>
                <a:latin typeface="Arial" panose="020B0604020202020204" pitchFamily="34" charset="0"/>
              </a:rPr>
              <a:t>5. a * (b + c) = (a * b) + (a * c) </a:t>
            </a:r>
            <a:r>
              <a:rPr lang="es-ES" altLang="es-CO" sz="3000" dirty="0" smtClean="0">
                <a:solidFill>
                  <a:srgbClr val="FF0000"/>
                </a:solidFill>
                <a:latin typeface="Arial" panose="020B0604020202020204" pitchFamily="34" charset="0"/>
              </a:rPr>
              <a:t>DISTRIBUTIVA </a:t>
            </a:r>
            <a:r>
              <a:rPr lang="es-ES" altLang="es-CO" sz="3000" dirty="0" smtClean="0">
                <a:solidFill>
                  <a:schemeClr val="tx1"/>
                </a:solidFill>
                <a:latin typeface="Arial" panose="020B0604020202020204" pitchFamily="34" charset="0"/>
              </a:rPr>
              <a:t>  </a:t>
            </a:r>
          </a:p>
          <a:p>
            <a:r>
              <a:rPr lang="es-ES" altLang="es-CO" sz="3000" dirty="0" smtClean="0">
                <a:solidFill>
                  <a:schemeClr val="tx1"/>
                </a:solidFill>
                <a:latin typeface="Arial" panose="020B0604020202020204" pitchFamily="34" charset="0"/>
              </a:rPr>
              <a:t>    a + (b * c) = (a + b) * (a + c)</a:t>
            </a:r>
          </a:p>
          <a:p>
            <a:r>
              <a:rPr lang="es-ES" altLang="es-CO" sz="3000" dirty="0" smtClean="0">
                <a:solidFill>
                  <a:schemeClr val="tx1"/>
                </a:solidFill>
                <a:latin typeface="Arial" panose="020B0604020202020204" pitchFamily="34" charset="0"/>
              </a:rPr>
              <a:t>6</a:t>
            </a:r>
            <a:r>
              <a:rPr lang="es-ES" altLang="es-CO" sz="3000" dirty="0">
                <a:solidFill>
                  <a:schemeClr val="tx1"/>
                </a:solidFill>
                <a:latin typeface="Arial" panose="020B0604020202020204" pitchFamily="34" charset="0"/>
              </a:rPr>
              <a:t>. a + a' = 1 </a:t>
            </a:r>
            <a:r>
              <a:rPr lang="es-ES" altLang="es-CO" sz="3000" dirty="0" smtClean="0">
                <a:solidFill>
                  <a:srgbClr val="FF0000"/>
                </a:solidFill>
                <a:latin typeface="Arial" panose="020B0604020202020204" pitchFamily="34" charset="0"/>
              </a:rPr>
              <a:t>LEY DE COMPLEMENTO</a:t>
            </a:r>
            <a:endParaRPr lang="es-ES" altLang="es-CO" sz="30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r>
              <a:rPr lang="es-ES" altLang="es-CO" sz="3000" dirty="0" smtClean="0">
                <a:solidFill>
                  <a:schemeClr val="tx1"/>
                </a:solidFill>
                <a:latin typeface="Arial" panose="020B0604020202020204" pitchFamily="34" charset="0"/>
              </a:rPr>
              <a:t>    a </a:t>
            </a:r>
            <a:r>
              <a:rPr lang="es-ES" altLang="es-CO" sz="3000" dirty="0">
                <a:solidFill>
                  <a:schemeClr val="tx1"/>
                </a:solidFill>
                <a:latin typeface="Arial" panose="020B0604020202020204" pitchFamily="34" charset="0"/>
              </a:rPr>
              <a:t>* a' = 0</a:t>
            </a:r>
          </a:p>
          <a:p>
            <a:endParaRPr lang="es-ES_tradnl" altLang="es-CO" sz="3000" dirty="0">
              <a:solidFill>
                <a:schemeClr val="tx1"/>
              </a:solidFill>
            </a:endParaRPr>
          </a:p>
        </p:txBody>
      </p:sp>
      <p:sp>
        <p:nvSpPr>
          <p:cNvPr id="3" name="Título 12"/>
          <p:cNvSpPr>
            <a:spLocks noGrp="1"/>
          </p:cNvSpPr>
          <p:nvPr>
            <p:ph type="title"/>
          </p:nvPr>
        </p:nvSpPr>
        <p:spPr>
          <a:xfrm>
            <a:off x="735178" y="-178639"/>
            <a:ext cx="10096500" cy="1150907"/>
          </a:xfrm>
        </p:spPr>
        <p:txBody>
          <a:bodyPr rtlCol="0">
            <a:normAutofit/>
          </a:bodyPr>
          <a:lstStyle/>
          <a:p>
            <a:pPr algn="ctr"/>
            <a:r>
              <a:rPr lang="es-ES" altLang="es-CO" dirty="0" smtClean="0">
                <a:solidFill>
                  <a:srgbClr val="FF3300"/>
                </a:solidFill>
                <a:latin typeface="Arial" panose="020B0604020202020204" pitchFamily="34" charset="0"/>
              </a:rPr>
              <a:t>AXIOMAS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91044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9" presetID="24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24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37" presetID="24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3500"/>
                            </p:stCondLst>
                            <p:childTnLst>
                              <p:par>
                                <p:cTn id="41" presetID="24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autoUpdateAnimBg="0" advAuto="100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1116461" y="320946"/>
            <a:ext cx="7880890" cy="41148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bg1"/>
              </a:buClr>
              <a:buSzPct val="70000"/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bg1"/>
              </a:buClr>
              <a:buSzPct val="70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bg1"/>
              </a:buClr>
              <a:buSzPct val="70000"/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bg1"/>
              </a:buClr>
              <a:buSzPct val="70000"/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bg1"/>
              </a:buClr>
              <a:buSzPct val="70000"/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bg1"/>
              </a:buClr>
              <a:buSzPct val="70000"/>
              <a:buFont typeface="Arial" panose="020B0604020202020204" pitchFamily="34" charset="0"/>
              <a:buChar char="•"/>
              <a:defRPr sz="18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bg1"/>
              </a:buClr>
              <a:buSzPct val="70000"/>
              <a:buFont typeface="Arial" panose="020B0604020202020204" pitchFamily="34" charset="0"/>
              <a:buChar char="•"/>
              <a:defRPr sz="18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bg1"/>
              </a:buClr>
              <a:buSzPct val="70000"/>
              <a:buFont typeface="Arial" panose="020B0604020202020204" pitchFamily="34" charset="0"/>
              <a:buChar char="•"/>
              <a:defRPr sz="18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bg1"/>
              </a:buClr>
              <a:buSzPct val="70000"/>
              <a:buFont typeface="Arial" panose="020B0604020202020204" pitchFamily="34" charset="0"/>
              <a:buChar char="•"/>
              <a:defRPr sz="18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altLang="es-CO" sz="3200" dirty="0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r>
              <a:rPr lang="es-ES" altLang="es-CO" sz="3200" dirty="0" smtClean="0">
                <a:solidFill>
                  <a:schemeClr val="tx1"/>
                </a:solidFill>
                <a:latin typeface="Arial" panose="020B0604020202020204" pitchFamily="34" charset="0"/>
              </a:rPr>
              <a:t>a + 1 = 1       </a:t>
            </a:r>
          </a:p>
          <a:p>
            <a:r>
              <a:rPr lang="es-ES" altLang="es-CO" sz="3200" dirty="0" smtClean="0">
                <a:solidFill>
                  <a:schemeClr val="tx1"/>
                </a:solidFill>
                <a:latin typeface="Arial" panose="020B0604020202020204" pitchFamily="34" charset="0"/>
              </a:rPr>
              <a:t>a * 0 = 0</a:t>
            </a:r>
          </a:p>
          <a:p>
            <a:r>
              <a:rPr lang="es-ES" altLang="es-CO" sz="3200" dirty="0" smtClean="0">
                <a:solidFill>
                  <a:schemeClr val="tx1"/>
                </a:solidFill>
                <a:latin typeface="Arial" panose="020B0604020202020204" pitchFamily="34" charset="0"/>
              </a:rPr>
              <a:t>a + a = a</a:t>
            </a:r>
          </a:p>
          <a:p>
            <a:r>
              <a:rPr lang="es-ES" altLang="es-CO" sz="3200" dirty="0" smtClean="0">
                <a:solidFill>
                  <a:schemeClr val="tx1"/>
                </a:solidFill>
                <a:latin typeface="Arial" panose="020B0604020202020204" pitchFamily="34" charset="0"/>
              </a:rPr>
              <a:t>a*a=a</a:t>
            </a:r>
          </a:p>
          <a:p>
            <a:r>
              <a:rPr lang="es-ES" altLang="es-CO" sz="3200" dirty="0" smtClean="0">
                <a:solidFill>
                  <a:schemeClr val="tx1"/>
                </a:solidFill>
                <a:latin typeface="Arial" panose="020B0604020202020204" pitchFamily="34" charset="0"/>
              </a:rPr>
              <a:t>a + a * b = a</a:t>
            </a:r>
          </a:p>
          <a:p>
            <a:r>
              <a:rPr lang="es-ES" altLang="es-CO" sz="3200" dirty="0" smtClean="0">
                <a:solidFill>
                  <a:schemeClr val="tx1"/>
                </a:solidFill>
                <a:latin typeface="Arial" panose="020B0604020202020204" pitchFamily="34" charset="0"/>
              </a:rPr>
              <a:t>Leyes de Morgan:</a:t>
            </a:r>
          </a:p>
          <a:p>
            <a:pPr lvl="1"/>
            <a:r>
              <a:rPr lang="es-ES" altLang="es-CO" sz="3200" dirty="0" smtClean="0">
                <a:solidFill>
                  <a:schemeClr val="tx1"/>
                </a:solidFill>
                <a:latin typeface="Arial" panose="020B0604020202020204" pitchFamily="34" charset="0"/>
              </a:rPr>
              <a:t>(a + b + c + d)' = a' * b' * c' * d'</a:t>
            </a:r>
          </a:p>
          <a:p>
            <a:pPr lvl="1"/>
            <a:r>
              <a:rPr lang="es-ES" altLang="es-CO" sz="3200" dirty="0" smtClean="0">
                <a:solidFill>
                  <a:schemeClr val="tx1"/>
                </a:solidFill>
                <a:latin typeface="Arial" panose="020B0604020202020204" pitchFamily="34" charset="0"/>
              </a:rPr>
              <a:t>(a * b * c * d)'  = a' + b' + c' + d'</a:t>
            </a:r>
          </a:p>
          <a:p>
            <a:r>
              <a:rPr lang="es-ES" altLang="es-CO" sz="3200" dirty="0" smtClean="0">
                <a:solidFill>
                  <a:schemeClr val="tx1"/>
                </a:solidFill>
                <a:latin typeface="Arial" panose="020B0604020202020204" pitchFamily="34" charset="0"/>
              </a:rPr>
              <a:t>a'' = a</a:t>
            </a:r>
          </a:p>
          <a:p>
            <a:endParaRPr lang="es-ES_tradnl" altLang="es-CO" sz="3200" dirty="0">
              <a:solidFill>
                <a:schemeClr val="tx1"/>
              </a:solidFill>
            </a:endParaRPr>
          </a:p>
        </p:txBody>
      </p:sp>
      <p:sp>
        <p:nvSpPr>
          <p:cNvPr id="7" name="Título 12"/>
          <p:cNvSpPr>
            <a:spLocks noGrp="1"/>
          </p:cNvSpPr>
          <p:nvPr>
            <p:ph type="title"/>
          </p:nvPr>
        </p:nvSpPr>
        <p:spPr>
          <a:xfrm>
            <a:off x="735178" y="-178639"/>
            <a:ext cx="10096500" cy="1150907"/>
          </a:xfrm>
        </p:spPr>
        <p:txBody>
          <a:bodyPr rtlCol="0">
            <a:normAutofit/>
          </a:bodyPr>
          <a:lstStyle/>
          <a:p>
            <a:pPr algn="ctr"/>
            <a:r>
              <a:rPr lang="es-ES" altLang="es-CO" dirty="0" smtClean="0">
                <a:solidFill>
                  <a:srgbClr val="FF3300"/>
                </a:solidFill>
                <a:latin typeface="Arial" panose="020B0604020202020204" pitchFamily="34" charset="0"/>
              </a:rPr>
              <a:t>TEOREMAS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26780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24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1" presetID="24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24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 advAuto="100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1297616" y="691882"/>
            <a:ext cx="9002324" cy="41148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bg1"/>
              </a:buClr>
              <a:buSzPct val="70000"/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bg1"/>
              </a:buClr>
              <a:buSzPct val="70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bg1"/>
              </a:buClr>
              <a:buSzPct val="70000"/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bg1"/>
              </a:buClr>
              <a:buSzPct val="70000"/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bg1"/>
              </a:buClr>
              <a:buSzPct val="70000"/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bg1"/>
              </a:buClr>
              <a:buSzPct val="70000"/>
              <a:buFont typeface="Arial" panose="020B0604020202020204" pitchFamily="34" charset="0"/>
              <a:buChar char="•"/>
              <a:defRPr sz="18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bg1"/>
              </a:buClr>
              <a:buSzPct val="70000"/>
              <a:buFont typeface="Arial" panose="020B0604020202020204" pitchFamily="34" charset="0"/>
              <a:buChar char="•"/>
              <a:defRPr sz="18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bg1"/>
              </a:buClr>
              <a:buSzPct val="70000"/>
              <a:buFont typeface="Arial" panose="020B0604020202020204" pitchFamily="34" charset="0"/>
              <a:buChar char="•"/>
              <a:defRPr sz="18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bg1"/>
              </a:buClr>
              <a:buSzPct val="70000"/>
              <a:buFont typeface="Arial" panose="020B0604020202020204" pitchFamily="34" charset="0"/>
              <a:buChar char="•"/>
              <a:defRPr sz="18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altLang="es-CO" sz="3200" dirty="0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r>
              <a:rPr lang="es-ES" altLang="es-CO" sz="3200" dirty="0" smtClean="0">
                <a:solidFill>
                  <a:schemeClr val="tx1"/>
                </a:solidFill>
                <a:latin typeface="Arial" panose="020B0604020202020204" pitchFamily="34" charset="0"/>
              </a:rPr>
              <a:t>a + 1 = 1       </a:t>
            </a:r>
          </a:p>
          <a:p>
            <a:r>
              <a:rPr lang="es-ES_tradnl" altLang="es-CO" sz="3200" dirty="0" smtClean="0">
                <a:solidFill>
                  <a:schemeClr val="tx1"/>
                </a:solidFill>
              </a:rPr>
              <a:t>1=</a:t>
            </a:r>
            <a:r>
              <a:rPr lang="es-ES" altLang="es-CO" sz="3200" dirty="0">
                <a:solidFill>
                  <a:schemeClr val="tx1"/>
                </a:solidFill>
                <a:latin typeface="Arial" panose="020B0604020202020204" pitchFamily="34" charset="0"/>
              </a:rPr>
              <a:t> a + a' </a:t>
            </a:r>
            <a:r>
              <a:rPr lang="es-ES" altLang="es-CO" sz="3200" dirty="0" smtClean="0">
                <a:solidFill>
                  <a:schemeClr val="tx1"/>
                </a:solidFill>
                <a:latin typeface="Arial" panose="020B0604020202020204" pitchFamily="34" charset="0"/>
              </a:rPr>
              <a:t>=a + a‘*1=(</a:t>
            </a:r>
            <a:r>
              <a:rPr lang="es-ES" altLang="es-CO" sz="3200" dirty="0" err="1" smtClean="0">
                <a:solidFill>
                  <a:schemeClr val="tx1"/>
                </a:solidFill>
                <a:latin typeface="Arial" panose="020B0604020202020204" pitchFamily="34" charset="0"/>
              </a:rPr>
              <a:t>a+a</a:t>
            </a:r>
            <a:r>
              <a:rPr lang="es-ES" altLang="es-CO" sz="3200" dirty="0" smtClean="0">
                <a:solidFill>
                  <a:schemeClr val="tx1"/>
                </a:solidFill>
                <a:latin typeface="Arial" panose="020B0604020202020204" pitchFamily="34" charset="0"/>
              </a:rPr>
              <a:t>‘)*(a+1)=1*(a+1)=a+1</a:t>
            </a:r>
          </a:p>
          <a:p>
            <a:endParaRPr lang="es-ES" altLang="es-CO" sz="32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r>
              <a:rPr lang="es-ES" altLang="es-CO" sz="3200" dirty="0" err="1" smtClean="0">
                <a:solidFill>
                  <a:schemeClr val="tx1"/>
                </a:solidFill>
                <a:latin typeface="Arial" panose="020B0604020202020204" pitchFamily="34" charset="0"/>
              </a:rPr>
              <a:t>a+a</a:t>
            </a:r>
            <a:r>
              <a:rPr lang="es-ES" altLang="es-CO" sz="3200" dirty="0" smtClean="0">
                <a:solidFill>
                  <a:schemeClr val="tx1"/>
                </a:solidFill>
                <a:latin typeface="Arial" panose="020B0604020202020204" pitchFamily="34" charset="0"/>
              </a:rPr>
              <a:t>=a</a:t>
            </a:r>
          </a:p>
          <a:p>
            <a:r>
              <a:rPr lang="es-ES" altLang="es-CO" sz="3200" dirty="0" smtClean="0">
                <a:solidFill>
                  <a:schemeClr val="tx1"/>
                </a:solidFill>
                <a:latin typeface="Arial" panose="020B0604020202020204" pitchFamily="34" charset="0"/>
              </a:rPr>
              <a:t>a=a+0=</a:t>
            </a:r>
            <a:r>
              <a:rPr lang="es-ES" altLang="es-CO" sz="3200" dirty="0" err="1" smtClean="0">
                <a:solidFill>
                  <a:schemeClr val="tx1"/>
                </a:solidFill>
                <a:latin typeface="Arial" panose="020B0604020202020204" pitchFamily="34" charset="0"/>
              </a:rPr>
              <a:t>a+a</a:t>
            </a:r>
            <a:r>
              <a:rPr lang="es-ES" altLang="es-CO" sz="3200" dirty="0" smtClean="0">
                <a:solidFill>
                  <a:schemeClr val="tx1"/>
                </a:solidFill>
                <a:latin typeface="Arial" panose="020B0604020202020204" pitchFamily="34" charset="0"/>
              </a:rPr>
              <a:t>*a‘=(</a:t>
            </a:r>
            <a:r>
              <a:rPr lang="es-ES" altLang="es-CO" sz="3200" dirty="0" err="1" smtClean="0">
                <a:solidFill>
                  <a:schemeClr val="tx1"/>
                </a:solidFill>
                <a:latin typeface="Arial" panose="020B0604020202020204" pitchFamily="34" charset="0"/>
              </a:rPr>
              <a:t>a+a</a:t>
            </a:r>
            <a:r>
              <a:rPr lang="es-ES" altLang="es-CO" sz="3200" dirty="0" smtClean="0">
                <a:solidFill>
                  <a:schemeClr val="tx1"/>
                </a:solidFill>
                <a:latin typeface="Arial" panose="020B0604020202020204" pitchFamily="34" charset="0"/>
              </a:rPr>
              <a:t>)*(a+</a:t>
            </a:r>
            <a:r>
              <a:rPr lang="es-ES" altLang="es-CO" sz="32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s-ES" altLang="es-CO" sz="3200" dirty="0" smtClean="0">
                <a:solidFill>
                  <a:schemeClr val="tx1"/>
                </a:solidFill>
                <a:latin typeface="Arial" panose="020B0604020202020204" pitchFamily="34" charset="0"/>
              </a:rPr>
              <a:t>a‘)=(</a:t>
            </a:r>
            <a:r>
              <a:rPr lang="es-ES" altLang="es-CO" sz="3200" dirty="0" err="1" smtClean="0">
                <a:solidFill>
                  <a:schemeClr val="tx1"/>
                </a:solidFill>
                <a:latin typeface="Arial" panose="020B0604020202020204" pitchFamily="34" charset="0"/>
              </a:rPr>
              <a:t>a+a</a:t>
            </a:r>
            <a:r>
              <a:rPr lang="es-ES" altLang="es-CO" sz="3200" dirty="0" smtClean="0">
                <a:solidFill>
                  <a:schemeClr val="tx1"/>
                </a:solidFill>
                <a:latin typeface="Arial" panose="020B0604020202020204" pitchFamily="34" charset="0"/>
              </a:rPr>
              <a:t>)*1=</a:t>
            </a:r>
            <a:r>
              <a:rPr lang="es-ES" altLang="es-CO" sz="3200" dirty="0" err="1" smtClean="0">
                <a:solidFill>
                  <a:schemeClr val="tx1"/>
                </a:solidFill>
                <a:latin typeface="Arial" panose="020B0604020202020204" pitchFamily="34" charset="0"/>
              </a:rPr>
              <a:t>a+a</a:t>
            </a:r>
            <a:endParaRPr lang="es-ES_tradnl" altLang="es-CO" sz="3200" dirty="0">
              <a:solidFill>
                <a:schemeClr val="tx1"/>
              </a:solidFill>
            </a:endParaRPr>
          </a:p>
        </p:txBody>
      </p:sp>
      <p:sp>
        <p:nvSpPr>
          <p:cNvPr id="7" name="Título 12"/>
          <p:cNvSpPr>
            <a:spLocks noGrp="1"/>
          </p:cNvSpPr>
          <p:nvPr>
            <p:ph type="title"/>
          </p:nvPr>
        </p:nvSpPr>
        <p:spPr>
          <a:xfrm>
            <a:off x="735178" y="-178639"/>
            <a:ext cx="10096500" cy="1150907"/>
          </a:xfrm>
        </p:spPr>
        <p:txBody>
          <a:bodyPr rtlCol="0">
            <a:normAutofit/>
          </a:bodyPr>
          <a:lstStyle/>
          <a:p>
            <a:pPr algn="ctr"/>
            <a:r>
              <a:rPr lang="es-ES" altLang="es-CO" dirty="0" smtClean="0">
                <a:solidFill>
                  <a:srgbClr val="FF3300"/>
                </a:solidFill>
                <a:latin typeface="Arial" panose="020B0604020202020204" pitchFamily="34" charset="0"/>
              </a:rPr>
              <a:t>TEOREMAS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92237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 advAuto="100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4574" y="1348377"/>
            <a:ext cx="7536791" cy="4483348"/>
          </a:xfrm>
          <a:prstGeom prst="rect">
            <a:avLst/>
          </a:prstGeom>
        </p:spPr>
      </p:pic>
      <p:sp>
        <p:nvSpPr>
          <p:cNvPr id="6" name="Título 12"/>
          <p:cNvSpPr>
            <a:spLocks noGrp="1"/>
          </p:cNvSpPr>
          <p:nvPr>
            <p:ph type="title"/>
          </p:nvPr>
        </p:nvSpPr>
        <p:spPr>
          <a:xfrm>
            <a:off x="801806" y="-190719"/>
            <a:ext cx="10096500" cy="1150907"/>
          </a:xfrm>
        </p:spPr>
        <p:txBody>
          <a:bodyPr rtlCol="0">
            <a:normAutofit/>
          </a:bodyPr>
          <a:lstStyle/>
          <a:p>
            <a:pPr algn="ctr"/>
            <a:r>
              <a:rPr lang="es-ES" dirty="0" smtClean="0">
                <a:solidFill>
                  <a:srgbClr val="FF3300"/>
                </a:solidFill>
                <a:latin typeface="Arial" panose="020B0604020202020204" pitchFamily="34" charset="0"/>
              </a:rPr>
              <a:t>OPERADORES LOGICOS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5138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95222" y="1118259"/>
            <a:ext cx="10096500" cy="3778006"/>
          </a:xfrm>
        </p:spPr>
        <p:txBody>
          <a:bodyPr/>
          <a:lstStyle/>
          <a:p>
            <a:r>
              <a:rPr lang="es-ES" b="1" dirty="0">
                <a:solidFill>
                  <a:schemeClr val="tx1"/>
                </a:solidFill>
              </a:rPr>
              <a:t>Una función lógica es una expresión matemática que evalúa cuando una variable lógica toma el valor lógico Verdadero en función de los valores (Verdadero o Falso) de otras variables lógicas operados mediante las operaciones </a:t>
            </a:r>
            <a:r>
              <a:rPr lang="es-ES" b="1" dirty="0" smtClean="0">
                <a:solidFill>
                  <a:schemeClr val="tx1"/>
                </a:solidFill>
              </a:rPr>
              <a:t>AND</a:t>
            </a:r>
            <a:r>
              <a:rPr lang="es-ES" b="1" dirty="0">
                <a:solidFill>
                  <a:schemeClr val="tx1"/>
                </a:solidFill>
              </a:rPr>
              <a:t>, OR y NOT</a:t>
            </a:r>
            <a:r>
              <a:rPr lang="es-ES" b="1" dirty="0" smtClean="0">
                <a:solidFill>
                  <a:schemeClr val="tx1"/>
                </a:solidFill>
              </a:rPr>
              <a:t>.</a:t>
            </a:r>
          </a:p>
          <a:p>
            <a:endParaRPr lang="es-ES" b="1" dirty="0" smtClean="0">
              <a:solidFill>
                <a:schemeClr val="tx1"/>
              </a:solidFill>
            </a:endParaRPr>
          </a:p>
          <a:p>
            <a:endParaRPr lang="es-CO" b="1" dirty="0">
              <a:solidFill>
                <a:schemeClr val="tx1"/>
              </a:solidFill>
            </a:endParaRPr>
          </a:p>
        </p:txBody>
      </p:sp>
      <p:sp>
        <p:nvSpPr>
          <p:cNvPr id="4" name="Título 12"/>
          <p:cNvSpPr txBox="1">
            <a:spLocks/>
          </p:cNvSpPr>
          <p:nvPr/>
        </p:nvSpPr>
        <p:spPr>
          <a:xfrm>
            <a:off x="801806" y="-190719"/>
            <a:ext cx="10096500" cy="11509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4000" b="1" kern="1200" cap="none" spc="0">
                <a:ln w="12700" cmpd="sng">
                  <a:noFill/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dirty="0" smtClean="0">
                <a:solidFill>
                  <a:srgbClr val="FF3300"/>
                </a:solidFill>
                <a:latin typeface="Arial" panose="020B0604020202020204" pitchFamily="34" charset="0"/>
              </a:rPr>
              <a:t>FUNCIÓN DE ALGEBRA DE BOOLE</a:t>
            </a:r>
            <a:endParaRPr lang="es-E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9618" y="3063611"/>
            <a:ext cx="7000875" cy="199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39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2"/>
          <p:cNvSpPr txBox="1">
            <a:spLocks/>
          </p:cNvSpPr>
          <p:nvPr/>
        </p:nvSpPr>
        <p:spPr>
          <a:xfrm>
            <a:off x="801806" y="-190719"/>
            <a:ext cx="10096500" cy="11509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4000" b="1" kern="1200" cap="none" spc="0">
                <a:ln w="12700" cmpd="sng">
                  <a:noFill/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dirty="0" smtClean="0">
                <a:solidFill>
                  <a:srgbClr val="FF3300"/>
                </a:solidFill>
                <a:latin typeface="Arial" panose="020B0604020202020204" pitchFamily="34" charset="0"/>
              </a:rPr>
              <a:t>SIMPLIFICAR </a:t>
            </a:r>
            <a:endParaRPr lang="es-E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ángulo 4"/>
              <p:cNvSpPr/>
              <p:nvPr/>
            </p:nvSpPr>
            <p:spPr>
              <a:xfrm>
                <a:off x="1503285" y="1035509"/>
                <a:ext cx="8457461" cy="41549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es-ES" sz="2400" dirty="0"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s-CO" sz="2400" dirty="0">
                  <a:effectLst/>
                  <a:latin typeface="Courier New" panose="02070309020205020404" pitchFamily="49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s-ES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a. </a:t>
                </a:r>
                <a14:m>
                  <m:oMath xmlns:m="http://schemas.openxmlformats.org/officeDocument/2006/math">
                    <m:r>
                      <a:rPr lang="es-E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𝐹</m:t>
                    </m:r>
                    <m:d>
                      <m:dPr>
                        <m:ctrlPr>
                          <a:rPr lang="es-CO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s-E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  <m:r>
                          <a:rPr lang="es-E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s-E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𝑌</m:t>
                        </m:r>
                      </m:e>
                    </m:d>
                    <m:r>
                      <a:rPr lang="es-E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s-E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𝑋</m:t>
                    </m:r>
                    <m:r>
                      <a:rPr lang="es-E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acc>
                      <m:accPr>
                        <m:chr m:val="̅"/>
                        <m:ctrlPr>
                          <a:rPr lang="es-CO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s-E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</m:e>
                    </m:acc>
                    <m:r>
                      <a:rPr lang="es-E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𝑌</m:t>
                    </m:r>
                    <m:r>
                      <a:rPr lang="es-E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es-CO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s-E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  <m:r>
                          <a:rPr lang="es-E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acc>
                          <m:accPr>
                            <m:chr m:val="̅"/>
                            <m:ctrlPr>
                              <a:rPr lang="es-CO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s-E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𝑋</m:t>
                            </m:r>
                          </m:e>
                        </m:acc>
                      </m:e>
                    </m:d>
                    <m:d>
                      <m:dPr>
                        <m:ctrlPr>
                          <a:rPr lang="es-CO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s-E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  <m:r>
                          <a:rPr lang="es-E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s-E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𝑌</m:t>
                        </m:r>
                      </m:e>
                    </m:d>
                    <m:r>
                      <a:rPr lang="es-E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</m:t>
                    </m:r>
                    <m:d>
                      <m:dPr>
                        <m:ctrlPr>
                          <a:rPr lang="es-CO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s-E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  <m:r>
                          <a:rPr lang="es-E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s-E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𝑌</m:t>
                        </m:r>
                      </m:e>
                    </m:d>
                    <m:r>
                      <a:rPr lang="es-E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s-E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𝑋</m:t>
                    </m:r>
                    <m:r>
                      <a:rPr lang="es-E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s-E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𝑌</m:t>
                    </m:r>
                  </m:oMath>
                </a14:m>
                <a:endParaRPr lang="es-CO" sz="2400" dirty="0">
                  <a:effectLst/>
                  <a:latin typeface="Courier New" panose="02070309020205020404" pitchFamily="49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s-ES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s-CO" sz="2400" dirty="0">
                  <a:effectLst/>
                  <a:latin typeface="Courier New" panose="02070309020205020404" pitchFamily="49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endParaRPr lang="es-CO" sz="2400" dirty="0">
                  <a:effectLst/>
                  <a:latin typeface="Courier New" panose="02070309020205020404" pitchFamily="49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s-ES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b. </a:t>
                </a:r>
                <a14:m>
                  <m:oMath xmlns:m="http://schemas.openxmlformats.org/officeDocument/2006/math">
                    <m:r>
                      <a:rPr lang="es-E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𝐹</m:t>
                    </m:r>
                    <m:d>
                      <m:dPr>
                        <m:ctrlPr>
                          <a:rPr lang="es-CO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s-E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  <m:r>
                          <a:rPr lang="es-E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s-E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𝑌</m:t>
                        </m:r>
                      </m:e>
                    </m:d>
                    <m:r>
                      <a:rPr lang="es-E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s-E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𝑋</m:t>
                    </m:r>
                    <m:d>
                      <m:dPr>
                        <m:ctrlPr>
                          <a:rPr lang="es-CO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s-CO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s-E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𝑋</m:t>
                            </m:r>
                          </m:e>
                        </m:acc>
                        <m:r>
                          <a:rPr lang="es-E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s-E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𝑌</m:t>
                        </m:r>
                      </m:e>
                    </m:d>
                    <m:r>
                      <a:rPr lang="es-E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s-E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𝑋</m:t>
                    </m:r>
                    <m:acc>
                      <m:accPr>
                        <m:chr m:val="̅"/>
                        <m:ctrlPr>
                          <a:rPr lang="es-CO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s-E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</m:e>
                    </m:acc>
                    <m:r>
                      <a:rPr lang="es-E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s-E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𝑋𝑌</m:t>
                    </m:r>
                    <m:r>
                      <a:rPr lang="es-E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=0+</m:t>
                    </m:r>
                    <m:r>
                      <a:rPr lang="es-E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𝑋𝑌</m:t>
                    </m:r>
                    <m:r>
                      <a:rPr lang="es-E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s-E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𝑋𝑌</m:t>
                    </m:r>
                  </m:oMath>
                </a14:m>
                <a:endParaRPr lang="es-CO" sz="2400" dirty="0" smtClean="0">
                  <a:effectLst/>
                  <a:latin typeface="Courier New" panose="02070309020205020404" pitchFamily="49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endParaRPr lang="es-CO" sz="2400" dirty="0">
                  <a:effectLst/>
                  <a:latin typeface="Courier New" panose="02070309020205020404" pitchFamily="49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s-ES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s-CO" sz="2400" dirty="0">
                  <a:effectLst/>
                  <a:latin typeface="Courier New" panose="02070309020205020404" pitchFamily="49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s-ES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c.</a:t>
                </a:r>
                <a14:m>
                  <m:oMath xmlns:m="http://schemas.openxmlformats.org/officeDocument/2006/math">
                    <m:r>
                      <a:rPr lang="es-E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𝐹</m:t>
                    </m:r>
                    <m:d>
                      <m:dPr>
                        <m:ctrlPr>
                          <a:rPr lang="es-CO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s-E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  <m:r>
                          <a:rPr lang="es-E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s-E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𝑌</m:t>
                        </m:r>
                        <m:r>
                          <a:rPr lang="es-E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s-E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𝑍</m:t>
                        </m:r>
                      </m:e>
                    </m:d>
                    <m:r>
                      <a:rPr lang="es-E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es-CO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s-E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</m:e>
                    </m:acc>
                    <m:acc>
                      <m:accPr>
                        <m:chr m:val="̅"/>
                        <m:ctrlPr>
                          <a:rPr lang="es-CO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s-E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𝑌</m:t>
                        </m:r>
                      </m:e>
                    </m:acc>
                    <m:r>
                      <a:rPr lang="es-E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𝑍</m:t>
                    </m:r>
                    <m:r>
                      <a:rPr lang="es-E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acc>
                      <m:accPr>
                        <m:chr m:val="̅"/>
                        <m:ctrlPr>
                          <a:rPr lang="es-CO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s-E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</m:e>
                    </m:acc>
                    <m:r>
                      <a:rPr lang="es-E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𝑌𝑍</m:t>
                    </m:r>
                    <m:r>
                      <a:rPr lang="es-E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acc>
                      <m:accPr>
                        <m:chr m:val="̅"/>
                        <m:ctrlPr>
                          <a:rPr lang="es-CO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s-E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</m:e>
                    </m:acc>
                    <m:acc>
                      <m:accPr>
                        <m:chr m:val="̅"/>
                        <m:ctrlPr>
                          <a:rPr lang="es-CO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s-E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𝑌</m:t>
                        </m:r>
                      </m:e>
                    </m:acc>
                  </m:oMath>
                </a14:m>
                <a:endParaRPr lang="es-CO" sz="2400" dirty="0" smtClean="0">
                  <a:effectLst/>
                  <a:latin typeface="Courier New" panose="02070309020205020404" pitchFamily="49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endParaRPr lang="es-CO" sz="2400" dirty="0">
                  <a:effectLst/>
                  <a:latin typeface="Courier New" panose="02070309020205020404" pitchFamily="49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s-ES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s-CO" sz="2400" dirty="0">
                  <a:effectLst/>
                  <a:latin typeface="Courier New" panose="02070309020205020404" pitchFamily="49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s-ES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d. </a:t>
                </a:r>
                <a14:m>
                  <m:oMath xmlns:m="http://schemas.openxmlformats.org/officeDocument/2006/math">
                    <m:r>
                      <a:rPr lang="es-E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𝐹</m:t>
                    </m:r>
                    <m:d>
                      <m:dPr>
                        <m:ctrlPr>
                          <a:rPr lang="es-CO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s-E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  <m:r>
                          <a:rPr lang="es-E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s-E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𝑌</m:t>
                        </m:r>
                        <m:r>
                          <a:rPr lang="es-E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s-E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𝑍</m:t>
                        </m:r>
                      </m:e>
                    </m:d>
                    <m:r>
                      <a:rPr lang="es-E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s-E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𝑋𝑌</m:t>
                    </m:r>
                    <m:r>
                      <a:rPr lang="es-E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s-E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𝑋𝑍</m:t>
                    </m:r>
                    <m:r>
                      <a:rPr lang="es-E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s-E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𝑌𝑍</m:t>
                    </m:r>
                  </m:oMath>
                </a14:m>
                <a:endParaRPr lang="es-CO" sz="2400" dirty="0">
                  <a:effectLst/>
                  <a:latin typeface="Courier New" panose="02070309020205020404" pitchFamily="49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Rectángulo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3285" y="1035509"/>
                <a:ext cx="8457461" cy="4154984"/>
              </a:xfrm>
              <a:prstGeom prst="rect">
                <a:avLst/>
              </a:prstGeom>
              <a:blipFill rotWithShape="0">
                <a:blip r:embed="rId2"/>
                <a:stretch>
                  <a:fillRect l="-1154" b="-2056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92138366"/>
      </p:ext>
    </p:extLst>
  </p:cSld>
  <p:clrMapOvr>
    <a:masterClrMapping/>
  </p:clrMapOvr>
</p:sld>
</file>

<file path=ppt/theme/theme1.xml><?xml version="1.0" encoding="utf-8"?>
<a:theme xmlns:a="http://schemas.openxmlformats.org/drawingml/2006/main" name="Plantilla de diseño de lexicón vertical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/>
        </a:defPPr>
      </a:lstStyle>
      <a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noFill/>
        <a:ln>
          <a:solidFill>
            <a:schemeClr val="tx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3247159_TF03460611.potx" id="{838D6409-B5BA-40D4-8E3B-52F822F4023F}" vid="{C0ACC690-7D25-4299-BB73-68C1D574114E}"/>
    </a:ext>
  </a:extLst>
</a:theme>
</file>

<file path=ppt/theme/theme2.xml><?xml version="1.0" encoding="utf-8"?>
<a:theme xmlns:a="http://schemas.openxmlformats.org/drawingml/2006/main" name="Tema de Offic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A1BD8E5-A18E-435C-B431-90A6B59F4B6F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40262f94-9f35-4ac3-9a90-690165a166b7"/>
    <ds:schemaRef ds:uri="a4f35948-e619-41b3-aa29-22878b09cfd2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5EEE0F9-7BC9-4998-8617-7CC115AD97E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BEBB951-DE64-4CB8-9E1C-184A357AD7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Diapositivas con diseño de léxico vertical</Template>
  <TotalTime>138</TotalTime>
  <Words>314</Words>
  <Application>Microsoft Office PowerPoint</Application>
  <PresentationFormat>Panorámica</PresentationFormat>
  <Paragraphs>77</Paragraphs>
  <Slides>12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9" baseType="lpstr">
      <vt:lpstr>Arial</vt:lpstr>
      <vt:lpstr>Calibri</vt:lpstr>
      <vt:lpstr>Cambria Math</vt:lpstr>
      <vt:lpstr>Courier New</vt:lpstr>
      <vt:lpstr>Symbol</vt:lpstr>
      <vt:lpstr>Times New Roman</vt:lpstr>
      <vt:lpstr>Plantilla de diseño de lexicón vertical</vt:lpstr>
      <vt:lpstr>ALGEBRA DE BOOLE</vt:lpstr>
      <vt:lpstr>ALGEBRA DE BOOLE</vt:lpstr>
      <vt:lpstr>ALGEBRA DE BOOLE</vt:lpstr>
      <vt:lpstr>AXIOMAS</vt:lpstr>
      <vt:lpstr>TEOREMAS</vt:lpstr>
      <vt:lpstr>TEOREMAS</vt:lpstr>
      <vt:lpstr>OPERADORES LOGICOS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 DE BOOLE</dc:title>
  <dc:creator>Ernesto</dc:creator>
  <cp:lastModifiedBy>Ernesto</cp:lastModifiedBy>
  <cp:revision>13</cp:revision>
  <dcterms:created xsi:type="dcterms:W3CDTF">2020-05-16T21:53:56Z</dcterms:created>
  <dcterms:modified xsi:type="dcterms:W3CDTF">2020-05-18T00:36:01Z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74067900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