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7" r:id="rId13"/>
    <p:sldId id="266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A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Expresiones </a:t>
            </a:r>
            <a:r>
              <a:rPr lang="es-CO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canónicas: </a:t>
            </a:r>
            <a:r>
              <a:rPr lang="es-CO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minterminos</a:t>
            </a:r>
            <a:r>
              <a:rPr lang="es-CO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y</a:t>
            </a:r>
            <a:br>
              <a:rPr lang="es-CO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s-CO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maxterminos</a:t>
            </a:r>
            <a:endParaRPr lang="es-CO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Electrónica digital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3281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solidFill>
                  <a:srgbClr val="FF0000"/>
                </a:solidFill>
              </a:rPr>
              <a:t>Producto de sumas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620233"/>
              </p:ext>
            </p:extLst>
          </p:nvPr>
        </p:nvGraphicFramePr>
        <p:xfrm>
          <a:off x="4805902" y="2498564"/>
          <a:ext cx="1076960" cy="2641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s-CO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s-CO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CO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CO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CO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CO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CO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CO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CO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CO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816864" y="5240674"/>
                <a:ext cx="10320528" cy="763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s-CO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s-CO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d>
                      <m:r>
                        <a:rPr lang="es-CO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subHide m:val="on"/>
                          <m:supHide m:val="on"/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>
                                  <a:latin typeface="Cambria Math" panose="02040503050406030204" pitchFamily="18" charset="0"/>
                                </a:rPr>
                                <m:t>0,2,4,5</m:t>
                              </m:r>
                            </m:e>
                          </m:d>
                        </m:e>
                      </m:nary>
                      <m:r>
                        <a:rPr lang="es-CO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CO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s-CO">
                          <a:latin typeface="Cambria Math" panose="02040503050406030204" pitchFamily="18" charset="0"/>
                        </a:rPr>
                        <m:t>0</m:t>
                      </m:r>
                      <m:r>
                        <m:rPr>
                          <m:sty m:val="p"/>
                        </m:rPr>
                        <a:rPr lang="es-CO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s-CO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s-CO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s-CO"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es-CO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s-CO">
                          <a:latin typeface="Cambria Math" panose="02040503050406030204" pitchFamily="18" charset="0"/>
                        </a:rPr>
                        <m:t>5=</m:t>
                      </m:r>
                      <m:d>
                        <m:d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s-CO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s-CO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s-CO">
                              <a:latin typeface="Cambria Math" panose="02040503050406030204" pitchFamily="18" charset="0"/>
                            </a:rPr>
                            <m:t>Y</m:t>
                          </m:r>
                          <m:r>
                            <a:rPr lang="es-CO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s-CO"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</m:d>
                      <m:r>
                        <a:rPr lang="es-CO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s-CO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s-CO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s-CO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s-CO">
                          <a:latin typeface="Cambria Math" panose="02040503050406030204" pitchFamily="18" charset="0"/>
                        </a:rPr>
                        <m:t>)(</m:t>
                      </m:r>
                      <m:acc>
                        <m:accPr>
                          <m:chr m:val="̅"/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es-CO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s-CO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s-CO">
                          <a:latin typeface="Cambria Math" panose="02040503050406030204" pitchFamily="18" charset="0"/>
                        </a:rPr>
                        <m:t>)(</m:t>
                      </m:r>
                      <m:acc>
                        <m:accPr>
                          <m:chr m:val="̅"/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es-CO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s-CO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  <m:r>
                        <a:rPr lang="es-E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864" y="5240674"/>
                <a:ext cx="10320528" cy="7630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171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solidFill>
                  <a:srgbClr val="FF0000"/>
                </a:solidFill>
              </a:rPr>
              <a:t>Producto de sumas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7794" y="2531999"/>
            <a:ext cx="5991225" cy="12001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794" y="4119372"/>
            <a:ext cx="576262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23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/>
              <a:t>Conversion</a:t>
            </a:r>
            <a:r>
              <a:rPr lang="es-CO" dirty="0"/>
              <a:t> entre formas </a:t>
            </a:r>
            <a:r>
              <a:rPr lang="es-CO" dirty="0" smtClean="0"/>
              <a:t>canónicas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 posible convertir entre ambas formas </a:t>
            </a:r>
            <a:r>
              <a:rPr lang="es-ES" dirty="0" smtClean="0"/>
              <a:t>canónicas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6660" y="3009138"/>
            <a:ext cx="26670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3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Ejercicios 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s-CO" sz="2400" dirty="0" smtClean="0">
                    <a:solidFill>
                      <a:schemeClr val="tx1"/>
                    </a:solidFill>
                  </a:rPr>
                  <a:t>Encontrar la forma canónica de suma y producto de: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s-CO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s-CO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s-CO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s-CO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es-CO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CO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acc>
                      <m:accPr>
                        <m:chr m:val="̅"/>
                        <m:ctrlPr>
                          <a:rPr lang="es-CO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acc>
                    <m:r>
                      <a:rPr lang="es-CO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s-CO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s-CO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s-CO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CO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s-CO" sz="2400" dirty="0">
                    <a:solidFill>
                      <a:schemeClr val="tx1"/>
                    </a:solidFill>
                  </a:rPr>
                  <a:t> </a:t>
                </a:r>
                <a:endParaRPr lang="es-CO" sz="2400" dirty="0" smtClean="0">
                  <a:solidFill>
                    <a:schemeClr val="tx1"/>
                  </a:solidFill>
                </a:endParaRPr>
              </a:p>
              <a:p>
                <a:pPr lvl="1"/>
                <a:endParaRPr lang="es-CO" sz="2400" dirty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s-CO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s-CO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s-CO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s-CO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es-CO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CO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s-CO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s-CO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s-CO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Z</m:t>
                        </m:r>
                      </m:e>
                    </m:d>
                    <m:r>
                      <a:rPr lang="es-CO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s-CO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s-CO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s-CO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es-CO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)(</m:t>
                    </m:r>
                    <m:acc>
                      <m:accPr>
                        <m:chr m:val="̅"/>
                        <m:ctrlPr>
                          <a:rPr lang="es-CO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s-CO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CO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s-CO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)(</m:t>
                    </m:r>
                    <m:acc>
                      <m:accPr>
                        <m:chr m:val="̅"/>
                        <m:ctrlPr>
                          <a:rPr lang="es-CO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acc>
                    <m:r>
                      <a:rPr lang="es-CO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CO" sz="2400" dirty="0">
                  <a:solidFill>
                    <a:schemeClr val="tx1"/>
                  </a:solidFill>
                </a:endParaRPr>
              </a:p>
              <a:p>
                <a:pPr lvl="1"/>
                <a:endParaRPr lang="es-CO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56" t="-1426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376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Ejercicios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884" y="2429284"/>
            <a:ext cx="7410042" cy="23865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0417" y="2359751"/>
            <a:ext cx="3099434" cy="290470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428" y="4926874"/>
            <a:ext cx="6253435" cy="133458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89434" y="5676875"/>
            <a:ext cx="3581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67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Ejercicios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364" y="2370637"/>
            <a:ext cx="6273574" cy="263454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8877" y="2332785"/>
            <a:ext cx="3291840" cy="29530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364" y="5285814"/>
            <a:ext cx="6930118" cy="119111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1482" y="5600381"/>
            <a:ext cx="38100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32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Expresiones </a:t>
            </a:r>
            <a:r>
              <a:rPr lang="es-CO" b="1" dirty="0" smtClean="0"/>
              <a:t>Canónicas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4954" y="2603500"/>
            <a:ext cx="9159477" cy="3416300"/>
          </a:xfrm>
        </p:spPr>
        <p:txBody>
          <a:bodyPr>
            <a:noAutofit/>
          </a:bodyPr>
          <a:lstStyle/>
          <a:p>
            <a:r>
              <a:rPr lang="es-CO" sz="2400" dirty="0">
                <a:solidFill>
                  <a:schemeClr val="tx1"/>
                </a:solidFill>
              </a:rPr>
              <a:t>Existen dos formas </a:t>
            </a:r>
            <a:r>
              <a:rPr lang="es-CO" sz="2400" dirty="0" err="1">
                <a:solidFill>
                  <a:schemeClr val="tx1"/>
                </a:solidFill>
              </a:rPr>
              <a:t>basicas</a:t>
            </a:r>
            <a:r>
              <a:rPr lang="es-CO" sz="2400" dirty="0">
                <a:solidFill>
                  <a:schemeClr val="tx1"/>
                </a:solidFill>
              </a:rPr>
              <a:t> de </a:t>
            </a:r>
            <a:r>
              <a:rPr lang="es-CO" sz="2400" dirty="0" smtClean="0">
                <a:solidFill>
                  <a:schemeClr val="tx1"/>
                </a:solidFill>
              </a:rPr>
              <a:t>expresiones </a:t>
            </a:r>
            <a:r>
              <a:rPr lang="es-ES" sz="2400" dirty="0" err="1" smtClean="0">
                <a:solidFill>
                  <a:schemeClr val="tx1"/>
                </a:solidFill>
              </a:rPr>
              <a:t>canonicas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>
                <a:solidFill>
                  <a:schemeClr val="tx1"/>
                </a:solidFill>
              </a:rPr>
              <a:t>que pueden ser implementadas </a:t>
            </a:r>
            <a:r>
              <a:rPr lang="es-ES" sz="2400" dirty="0" smtClean="0">
                <a:solidFill>
                  <a:schemeClr val="tx1"/>
                </a:solidFill>
              </a:rPr>
              <a:t>en </a:t>
            </a:r>
            <a:r>
              <a:rPr lang="es-CO" sz="2400" dirty="0" smtClean="0">
                <a:solidFill>
                  <a:schemeClr val="tx1"/>
                </a:solidFill>
              </a:rPr>
              <a:t>dos </a:t>
            </a:r>
            <a:r>
              <a:rPr lang="es-CO" sz="2400" dirty="0">
                <a:solidFill>
                  <a:schemeClr val="tx1"/>
                </a:solidFill>
              </a:rPr>
              <a:t>niveles de compuertas:</a:t>
            </a:r>
          </a:p>
          <a:p>
            <a:pPr lvl="2"/>
            <a:r>
              <a:rPr lang="es-ES" sz="2400" dirty="0">
                <a:solidFill>
                  <a:schemeClr val="tx1"/>
                </a:solidFill>
              </a:rPr>
              <a:t>S</a:t>
            </a:r>
            <a:r>
              <a:rPr lang="es-ES" sz="2400" dirty="0" smtClean="0">
                <a:solidFill>
                  <a:schemeClr val="tx1"/>
                </a:solidFill>
              </a:rPr>
              <a:t>uma </a:t>
            </a:r>
            <a:r>
              <a:rPr lang="es-ES" sz="2400" dirty="0">
                <a:solidFill>
                  <a:schemeClr val="tx1"/>
                </a:solidFill>
              </a:rPr>
              <a:t>de productos o </a:t>
            </a:r>
            <a:r>
              <a:rPr lang="es-ES" sz="2400" dirty="0" smtClean="0">
                <a:solidFill>
                  <a:schemeClr val="tx1"/>
                </a:solidFill>
              </a:rPr>
              <a:t>expansión </a:t>
            </a:r>
            <a:r>
              <a:rPr lang="es-ES" sz="2400" dirty="0">
                <a:solidFill>
                  <a:schemeClr val="tx1"/>
                </a:solidFill>
              </a:rPr>
              <a:t>de </a:t>
            </a:r>
            <a:r>
              <a:rPr lang="es-ES" sz="2400" dirty="0" err="1">
                <a:solidFill>
                  <a:schemeClr val="tx1"/>
                </a:solidFill>
              </a:rPr>
              <a:t>minterminos</a:t>
            </a:r>
            <a:endParaRPr lang="es-ES" sz="2400" dirty="0">
              <a:solidFill>
                <a:schemeClr val="tx1"/>
              </a:solidFill>
            </a:endParaRPr>
          </a:p>
          <a:p>
            <a:pPr lvl="2"/>
            <a:r>
              <a:rPr lang="es-CO" sz="2400" dirty="0">
                <a:solidFill>
                  <a:schemeClr val="tx1"/>
                </a:solidFill>
              </a:rPr>
              <a:t>P</a:t>
            </a:r>
            <a:r>
              <a:rPr lang="es-CO" sz="2400" dirty="0" smtClean="0">
                <a:solidFill>
                  <a:schemeClr val="tx1"/>
                </a:solidFill>
              </a:rPr>
              <a:t>roducto </a:t>
            </a:r>
            <a:r>
              <a:rPr lang="es-CO" sz="2400" dirty="0">
                <a:solidFill>
                  <a:schemeClr val="tx1"/>
                </a:solidFill>
              </a:rPr>
              <a:t>de sumas o </a:t>
            </a:r>
            <a:r>
              <a:rPr lang="es-CO" sz="2400" dirty="0" smtClean="0">
                <a:solidFill>
                  <a:schemeClr val="tx1"/>
                </a:solidFill>
              </a:rPr>
              <a:t>expansión </a:t>
            </a:r>
            <a:r>
              <a:rPr lang="es-CO" sz="2400" dirty="0">
                <a:solidFill>
                  <a:schemeClr val="tx1"/>
                </a:solidFill>
              </a:rPr>
              <a:t>de </a:t>
            </a:r>
            <a:r>
              <a:rPr lang="es-CO" sz="2400" dirty="0" err="1">
                <a:solidFill>
                  <a:schemeClr val="tx1"/>
                </a:solidFill>
              </a:rPr>
              <a:t>maxterminos</a:t>
            </a:r>
            <a:endParaRPr lang="es-CO" sz="2400" dirty="0">
              <a:solidFill>
                <a:schemeClr val="tx1"/>
              </a:solidFill>
            </a:endParaRPr>
          </a:p>
          <a:p>
            <a:r>
              <a:rPr lang="es-ES" sz="2400" dirty="0" smtClean="0">
                <a:solidFill>
                  <a:schemeClr val="tx1"/>
                </a:solidFill>
              </a:rPr>
              <a:t>Permiten </a:t>
            </a:r>
            <a:r>
              <a:rPr lang="es-ES" sz="2400" dirty="0">
                <a:solidFill>
                  <a:schemeClr val="tx1"/>
                </a:solidFill>
              </a:rPr>
              <a:t>asociar a una </a:t>
            </a:r>
            <a:r>
              <a:rPr lang="es-ES" sz="2400" dirty="0" smtClean="0">
                <a:solidFill>
                  <a:schemeClr val="tx1"/>
                </a:solidFill>
              </a:rPr>
              <a:t>función una </a:t>
            </a:r>
            <a:r>
              <a:rPr lang="es-CO" sz="2400" dirty="0" smtClean="0">
                <a:solidFill>
                  <a:schemeClr val="tx1"/>
                </a:solidFill>
              </a:rPr>
              <a:t>expresión </a:t>
            </a:r>
            <a:r>
              <a:rPr lang="es-CO" sz="2400" dirty="0">
                <a:solidFill>
                  <a:schemeClr val="tx1"/>
                </a:solidFill>
              </a:rPr>
              <a:t>algebraica </a:t>
            </a:r>
            <a:r>
              <a:rPr lang="es-CO" sz="2400" dirty="0" smtClean="0">
                <a:solidFill>
                  <a:schemeClr val="tx1"/>
                </a:solidFill>
              </a:rPr>
              <a:t>única</a:t>
            </a:r>
            <a:endParaRPr lang="es-CO" sz="2400" dirty="0">
              <a:solidFill>
                <a:schemeClr val="tx1"/>
              </a:solidFill>
            </a:endParaRPr>
          </a:p>
          <a:p>
            <a:r>
              <a:rPr lang="es-ES" sz="2400" dirty="0" smtClean="0">
                <a:solidFill>
                  <a:schemeClr val="tx1"/>
                </a:solidFill>
              </a:rPr>
              <a:t>La </a:t>
            </a:r>
            <a:r>
              <a:rPr lang="es-ES" sz="2400" dirty="0">
                <a:solidFill>
                  <a:schemeClr val="tx1"/>
                </a:solidFill>
              </a:rPr>
              <a:t>tabla de verdad </a:t>
            </a:r>
            <a:r>
              <a:rPr lang="es-ES" sz="2400" dirty="0" smtClean="0">
                <a:solidFill>
                  <a:schemeClr val="tx1"/>
                </a:solidFill>
              </a:rPr>
              <a:t>también </a:t>
            </a:r>
            <a:r>
              <a:rPr lang="es-ES" sz="2400" dirty="0">
                <a:solidFill>
                  <a:schemeClr val="tx1"/>
                </a:solidFill>
              </a:rPr>
              <a:t>es </a:t>
            </a:r>
            <a:r>
              <a:rPr lang="es-ES" sz="2400" dirty="0" smtClean="0">
                <a:solidFill>
                  <a:schemeClr val="tx1"/>
                </a:solidFill>
              </a:rPr>
              <a:t>una representación única </a:t>
            </a:r>
            <a:r>
              <a:rPr lang="es-ES" sz="2400" dirty="0">
                <a:solidFill>
                  <a:schemeClr val="tx1"/>
                </a:solidFill>
              </a:rPr>
              <a:t>para una </a:t>
            </a:r>
            <a:r>
              <a:rPr lang="es-ES" sz="2400" dirty="0" smtClean="0">
                <a:solidFill>
                  <a:schemeClr val="tx1"/>
                </a:solidFill>
              </a:rPr>
              <a:t>función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CO" sz="2400" dirty="0" smtClean="0">
                <a:solidFill>
                  <a:schemeClr val="tx1"/>
                </a:solidFill>
              </a:rPr>
              <a:t>booleana</a:t>
            </a:r>
            <a:endParaRPr lang="es-CO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47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Suma de productos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0050" y="2347468"/>
            <a:ext cx="10064733" cy="3416300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Términos </a:t>
            </a:r>
            <a:r>
              <a:rPr lang="es-ES" dirty="0">
                <a:solidFill>
                  <a:schemeClr val="tx1"/>
                </a:solidFill>
              </a:rPr>
              <a:t>son productos (o </a:t>
            </a:r>
            <a:r>
              <a:rPr lang="es-ES" dirty="0" err="1">
                <a:solidFill>
                  <a:schemeClr val="tx1"/>
                </a:solidFill>
              </a:rPr>
              <a:t>minterms</a:t>
            </a:r>
            <a:r>
              <a:rPr lang="es-ES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s-ES" dirty="0">
                <a:solidFill>
                  <a:schemeClr val="tx1"/>
                </a:solidFill>
              </a:rPr>
              <a:t>P</a:t>
            </a:r>
            <a:r>
              <a:rPr lang="es-ES" dirty="0" smtClean="0">
                <a:solidFill>
                  <a:schemeClr val="tx1"/>
                </a:solidFill>
              </a:rPr>
              <a:t>roductos </a:t>
            </a:r>
            <a:r>
              <a:rPr lang="es-ES" dirty="0">
                <a:solidFill>
                  <a:schemeClr val="tx1"/>
                </a:solidFill>
              </a:rPr>
              <a:t>AND de literales – para las </a:t>
            </a:r>
            <a:r>
              <a:rPr lang="es-ES" dirty="0" smtClean="0">
                <a:solidFill>
                  <a:schemeClr val="tx1"/>
                </a:solidFill>
              </a:rPr>
              <a:t>combinación </a:t>
            </a:r>
            <a:r>
              <a:rPr lang="es-ES" dirty="0">
                <a:solidFill>
                  <a:schemeClr val="tx1"/>
                </a:solidFill>
              </a:rPr>
              <a:t>de input </a:t>
            </a:r>
            <a:r>
              <a:rPr lang="es-ES" dirty="0" smtClean="0">
                <a:solidFill>
                  <a:schemeClr val="tx1"/>
                </a:solidFill>
              </a:rPr>
              <a:t>para los </a:t>
            </a:r>
            <a:r>
              <a:rPr lang="es-ES" dirty="0">
                <a:solidFill>
                  <a:schemeClr val="tx1"/>
                </a:solidFill>
              </a:rPr>
              <a:t>que el output es verdad</a:t>
            </a:r>
          </a:p>
          <a:p>
            <a:pPr lvl="1"/>
            <a:r>
              <a:rPr lang="es-ES" dirty="0">
                <a:solidFill>
                  <a:schemeClr val="tx1"/>
                </a:solidFill>
              </a:rPr>
              <a:t>E</a:t>
            </a:r>
            <a:r>
              <a:rPr lang="es-ES" dirty="0" smtClean="0">
                <a:solidFill>
                  <a:schemeClr val="tx1"/>
                </a:solidFill>
              </a:rPr>
              <a:t>n </a:t>
            </a:r>
            <a:r>
              <a:rPr lang="es-ES" dirty="0">
                <a:solidFill>
                  <a:schemeClr val="tx1"/>
                </a:solidFill>
              </a:rPr>
              <a:t>cada producto cada variable aparece exactamente una </a:t>
            </a:r>
            <a:r>
              <a:rPr lang="es-ES" dirty="0" smtClean="0">
                <a:solidFill>
                  <a:schemeClr val="tx1"/>
                </a:solidFill>
              </a:rPr>
              <a:t>ves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8949" y="3914775"/>
            <a:ext cx="289560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42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Suma de productos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050" y="2631376"/>
            <a:ext cx="9134475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76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Suma de productos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ángulo 5"/>
              <p:cNvSpPr/>
              <p:nvPr/>
            </p:nvSpPr>
            <p:spPr>
              <a:xfrm>
                <a:off x="1731025" y="4625519"/>
                <a:ext cx="8089392" cy="13115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O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𝑌</m:t>
                          </m:r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𝑍</m:t>
                          </m:r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bHide m:val="on"/>
                          <m:supHide m:val="on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1,3,6</m:t>
                              </m:r>
                              <m:r>
                                <a:rPr lang="es-ES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,7</m:t>
                              </m:r>
                            </m:e>
                          </m:d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1+</m:t>
                          </m:r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3+</m:t>
                          </m:r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6+</m:t>
                          </m:r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7=</m:t>
                          </m:r>
                          <m:acc>
                            <m:accPr>
                              <m:chr m:val="̅"/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</m:acc>
                          <m:acc>
                            <m:accPr>
                              <m:chr m:val="̅"/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𝑌</m:t>
                              </m:r>
                            </m:e>
                          </m:acc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𝑍</m:t>
                          </m:r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𝑌𝑍</m:t>
                          </m:r>
                        </m:e>
                      </m:nary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𝑋𝑌</m:t>
                      </m:r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𝑍</m:t>
                          </m:r>
                        </m:e>
                      </m:acc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𝑋𝑌𝑍</m:t>
                      </m:r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025" y="4625519"/>
                <a:ext cx="8089392" cy="13115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9849216"/>
              </p:ext>
            </p:extLst>
          </p:nvPr>
        </p:nvGraphicFramePr>
        <p:xfrm>
          <a:off x="4805902" y="2498564"/>
          <a:ext cx="1076960" cy="2641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s-CO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s-CO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CO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CO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CO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CO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CO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CO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CO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CO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40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Suma de productos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459" y="2206561"/>
            <a:ext cx="5810250" cy="14573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371" y="4078986"/>
            <a:ext cx="568642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9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solidFill>
                  <a:srgbClr val="FF0000"/>
                </a:solidFill>
              </a:rPr>
              <a:t>Producto de sumas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6938" y="2402332"/>
            <a:ext cx="9598389" cy="3416300"/>
          </a:xfrm>
        </p:spPr>
        <p:txBody>
          <a:bodyPr/>
          <a:lstStyle/>
          <a:p>
            <a:r>
              <a:rPr lang="es-CO" b="1" dirty="0" smtClean="0"/>
              <a:t>Términos </a:t>
            </a:r>
            <a:r>
              <a:rPr lang="es-CO" b="1" dirty="0"/>
              <a:t>son sumas (o </a:t>
            </a:r>
            <a:r>
              <a:rPr lang="es-CO" b="1" dirty="0" err="1"/>
              <a:t>maxterminos</a:t>
            </a:r>
            <a:r>
              <a:rPr lang="es-CO" b="1" dirty="0"/>
              <a:t>)</a:t>
            </a:r>
          </a:p>
          <a:p>
            <a:pPr lvl="1"/>
            <a:r>
              <a:rPr lang="es-ES" dirty="0"/>
              <a:t>S</a:t>
            </a:r>
            <a:r>
              <a:rPr lang="es-ES" dirty="0" smtClean="0"/>
              <a:t>uma </a:t>
            </a:r>
            <a:r>
              <a:rPr lang="es-ES" dirty="0"/>
              <a:t>OR de literales – para las </a:t>
            </a:r>
            <a:r>
              <a:rPr lang="es-ES" dirty="0" smtClean="0"/>
              <a:t>combinación </a:t>
            </a:r>
            <a:r>
              <a:rPr lang="es-ES" dirty="0"/>
              <a:t>de input para </a:t>
            </a:r>
            <a:r>
              <a:rPr lang="es-ES" dirty="0" smtClean="0"/>
              <a:t>los que </a:t>
            </a:r>
            <a:r>
              <a:rPr lang="es-ES" dirty="0"/>
              <a:t>el </a:t>
            </a:r>
            <a:r>
              <a:rPr lang="es-ES" dirty="0" smtClean="0"/>
              <a:t>output </a:t>
            </a:r>
            <a:r>
              <a:rPr lang="es-ES" dirty="0"/>
              <a:t>es falso</a:t>
            </a:r>
          </a:p>
          <a:p>
            <a:pPr lvl="1"/>
            <a:r>
              <a:rPr lang="es-ES" dirty="0"/>
              <a:t>E</a:t>
            </a:r>
            <a:r>
              <a:rPr lang="es-ES" dirty="0" smtClean="0"/>
              <a:t>n </a:t>
            </a:r>
            <a:r>
              <a:rPr lang="es-ES" dirty="0"/>
              <a:t>cada producto cada variable aparece exactamente una </a:t>
            </a:r>
            <a:r>
              <a:rPr lang="es-ES" dirty="0" smtClean="0"/>
              <a:t>ves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1932" y="3562921"/>
            <a:ext cx="330517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85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solidFill>
                  <a:srgbClr val="FF0000"/>
                </a:solidFill>
              </a:rPr>
              <a:t>Producto de sumas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701" y="2416873"/>
            <a:ext cx="9277350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4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748" y="2794417"/>
            <a:ext cx="5623966" cy="324690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2507" y="2922625"/>
            <a:ext cx="5843070" cy="299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8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138</TotalTime>
  <Words>249</Words>
  <Application>Microsoft Office PowerPoint</Application>
  <PresentationFormat>Panorámica</PresentationFormat>
  <Paragraphs>106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Century Gothic</vt:lpstr>
      <vt:lpstr>Times New Roman</vt:lpstr>
      <vt:lpstr>Wingdings 3</vt:lpstr>
      <vt:lpstr>Sala de reuniones Ion</vt:lpstr>
      <vt:lpstr>Expresiones canónicas: minterminos y maxterminos</vt:lpstr>
      <vt:lpstr>Expresiones Canónicas</vt:lpstr>
      <vt:lpstr>Suma de productos</vt:lpstr>
      <vt:lpstr>Suma de productos</vt:lpstr>
      <vt:lpstr>Suma de productos</vt:lpstr>
      <vt:lpstr>Suma de productos</vt:lpstr>
      <vt:lpstr>Producto de sumas</vt:lpstr>
      <vt:lpstr>Producto de sumas</vt:lpstr>
      <vt:lpstr>Presentación de PowerPoint</vt:lpstr>
      <vt:lpstr>Producto de sumas</vt:lpstr>
      <vt:lpstr>Producto de sumas</vt:lpstr>
      <vt:lpstr>Conversion entre formas canónicas</vt:lpstr>
      <vt:lpstr>Ejercicios </vt:lpstr>
      <vt:lpstr>Ejercicios</vt:lpstr>
      <vt:lpstr>Ejercicios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Expresiones canonicas: minterminos y maxterminos</dc:title>
  <dc:creator>Ernesto</dc:creator>
  <cp:lastModifiedBy>Asus</cp:lastModifiedBy>
  <cp:revision>13</cp:revision>
  <dcterms:created xsi:type="dcterms:W3CDTF">2020-05-18T15:04:55Z</dcterms:created>
  <dcterms:modified xsi:type="dcterms:W3CDTF">2020-05-20T16:33:03Z</dcterms:modified>
</cp:coreProperties>
</file>