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62" r:id="rId5"/>
    <p:sldId id="266" r:id="rId6"/>
    <p:sldId id="267" r:id="rId7"/>
    <p:sldId id="259" r:id="rId8"/>
    <p:sldId id="265" r:id="rId9"/>
    <p:sldId id="268" r:id="rId10"/>
    <p:sldId id="264" r:id="rId11"/>
    <p:sldId id="263" r:id="rId12"/>
    <p:sldId id="26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COMPUERTAS LÓGICAS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4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EJECUCIÓN CON NOR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1388" y="1722120"/>
            <a:ext cx="9490012" cy="3777622"/>
          </a:xfrm>
        </p:spPr>
        <p:txBody>
          <a:bodyPr>
            <a:normAutofit/>
          </a:bodyPr>
          <a:lstStyle/>
          <a:p>
            <a:r>
              <a:rPr lang="es-CO" sz="2400" dirty="0" smtClean="0"/>
              <a:t>Toda función se puede implementar con solo compuertas </a:t>
            </a:r>
            <a:r>
              <a:rPr lang="es-CO" sz="2400" dirty="0" err="1" smtClean="0"/>
              <a:t>nor</a:t>
            </a:r>
            <a:r>
              <a:rPr lang="es-CO" sz="2400" dirty="0" smtClean="0"/>
              <a:t> </a:t>
            </a:r>
          </a:p>
          <a:p>
            <a:r>
              <a:rPr lang="es-CO" sz="2400" dirty="0" smtClean="0"/>
              <a:t>Se debe expresar la función como  producto de sumas</a:t>
            </a:r>
          </a:p>
          <a:p>
            <a:r>
              <a:rPr lang="es-CO" sz="2400" dirty="0" smtClean="0"/>
              <a:t>Negar las salidas de las compuertas </a:t>
            </a:r>
            <a:r>
              <a:rPr lang="es-CO" sz="2400" dirty="0" err="1" smtClean="0"/>
              <a:t>or</a:t>
            </a:r>
            <a:r>
              <a:rPr lang="es-CO" sz="2400" dirty="0" smtClean="0"/>
              <a:t> y las entradas a la compuerta and final</a:t>
            </a:r>
          </a:p>
          <a:p>
            <a:r>
              <a:rPr lang="es-CO" sz="2400" dirty="0" smtClean="0"/>
              <a:t>Remplazar la compuerta and de entradas negadas por una compuerta </a:t>
            </a:r>
            <a:r>
              <a:rPr lang="es-CO" sz="2400" dirty="0" err="1" smtClean="0"/>
              <a:t>nor</a:t>
            </a:r>
            <a:endParaRPr lang="es-CO" sz="2400" dirty="0" smtClean="0"/>
          </a:p>
          <a:p>
            <a:r>
              <a:rPr lang="es-CO" sz="2400" dirty="0" smtClean="0"/>
              <a:t>Remplazar los negadores por compuertas </a:t>
            </a:r>
            <a:r>
              <a:rPr lang="es-CO" sz="2400" dirty="0" err="1" smtClean="0"/>
              <a:t>nor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9270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4079684" y="1987296"/>
                <a:ext cx="4296220" cy="435864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s-CO" sz="200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s-CO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CO" sz="20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O" sz="2000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O" sz="20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acc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O" sz="2000" dirty="0"/>
              </a:p>
              <a:p>
                <a:endParaRPr lang="es-CO" sz="2000" dirty="0"/>
              </a:p>
            </p:txBody>
          </p:sp>
        </mc:Choice>
        <mc:Fallback xmlns="">
          <p:sp>
            <p:nvSpPr>
              <p:cNvPr id="4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9684" y="1987296"/>
                <a:ext cx="4296220" cy="435864"/>
              </a:xfrm>
              <a:blipFill rotWithShape="0">
                <a:blip r:embed="rId2"/>
                <a:stretch>
                  <a:fillRect l="-1277" t="-4167" b="-13889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CO" dirty="0" smtClean="0"/>
              <a:t>EJECUCIÓN CON NOR</a:t>
            </a:r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206" y="2616326"/>
            <a:ext cx="10163175" cy="284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Aplicación 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835" y="3052852"/>
            <a:ext cx="3314700" cy="2305050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038011"/>
              </p:ext>
            </p:extLst>
          </p:nvPr>
        </p:nvGraphicFramePr>
        <p:xfrm>
          <a:off x="7559987" y="3608744"/>
          <a:ext cx="1613535" cy="1531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040"/>
                <a:gridCol w="358140"/>
                <a:gridCol w="358140"/>
                <a:gridCol w="4502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Y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Z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F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1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6219035" y="2794059"/>
                <a:ext cx="37214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lvl="0" indent="-342900">
                  <a:spcAft>
                    <a:spcPts val="0"/>
                  </a:spcAft>
                  <a:buFont typeface="Wingdings 3" panose="05040102010807070707" pitchFamily="18" charset="2"/>
                  <a:buChar char="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es-CO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es-CO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CO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s-CO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s-CO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s-CO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d>
                    <m:r>
                      <a:rPr lang="es-CO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CO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𝑋𝑌𝑍</m:t>
                    </m:r>
                    <m:r>
                      <a:rPr lang="es-CO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E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𝑋𝑌</m:t>
                    </m:r>
                    <m:acc>
                      <m:accPr>
                        <m:chr m:val="̅"/>
                        <m:ctrlPr>
                          <a:rPr lang="es-CO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</m:acc>
                  </m:oMath>
                </a14:m>
                <a:r>
                  <a:rPr lang="es-CO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s-CO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s-CO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(6,7)</m:t>
                        </m:r>
                      </m:e>
                    </m:nary>
                  </m:oMath>
                </a14:m>
                <a:endParaRPr lang="es-CO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035" y="2794059"/>
                <a:ext cx="372140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146" t="-118033" r="-6874" b="-18524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8002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5400" dirty="0" smtClean="0"/>
              <a:t>Gracias 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26728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998" y="256032"/>
            <a:ext cx="10398634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18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</a:t>
            </a:r>
            <a:r>
              <a:rPr lang="es-CO" dirty="0" smtClean="0"/>
              <a:t>quivalencias</a:t>
            </a:r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972" y="5068824"/>
            <a:ext cx="9468012" cy="131673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3972" y="1524276"/>
            <a:ext cx="9468012" cy="130842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3972" y="3310626"/>
            <a:ext cx="9468012" cy="130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5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CO" dirty="0"/>
              <a:t>E</a:t>
            </a:r>
            <a:r>
              <a:rPr lang="es-CO" dirty="0" smtClean="0"/>
              <a:t>quivalencias</a:t>
            </a:r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68" y="1622488"/>
            <a:ext cx="9555481" cy="433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0178" y="193068"/>
            <a:ext cx="8911687" cy="1280890"/>
          </a:xfrm>
        </p:spPr>
        <p:txBody>
          <a:bodyPr/>
          <a:lstStyle/>
          <a:p>
            <a:r>
              <a:rPr lang="es-CO" dirty="0" smtClean="0"/>
              <a:t>Demostración 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41" y="1927471"/>
            <a:ext cx="7141504" cy="33657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6560314" y="1658159"/>
                <a:ext cx="6096000" cy="404238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acc>
                        <m:accPr>
                          <m:chr m:val="̅"/>
                          <m:ctrlPr>
                            <a:rPr lang="es-CO" sz="24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̅"/>
                                  <m:ctrlPr>
                                    <a:rPr lang="es-CO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CO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̅"/>
                                  <m:ctrlPr>
                                    <a:rPr lang="es-CO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CO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acc>
                          <m: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+(</m:t>
                          </m:r>
                          <m:acc>
                            <m:accPr>
                              <m:chr m:val="̅"/>
                              <m:ctrlP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acc>
                    </m:oMath>
                  </m:oMathPara>
                </a14:m>
                <a:endParaRPr lang="es-CO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𝑥𝑦</m:t>
                          </m:r>
                          <m: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es-CO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𝑥𝑦</m:t>
                              </m:r>
                            </m:e>
                          </m:d>
                        </m:e>
                      </m:acc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s-CO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acc>
                    </m:oMath>
                  </m:oMathPara>
                </a14:m>
                <a:endParaRPr lang="es-CO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=(</m:t>
                      </m:r>
                      <m:acc>
                        <m:accPr>
                          <m:chr m:val="̅"/>
                          <m:ctrlP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s-CO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)(</m:t>
                      </m:r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CO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s-CO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s-CO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s-CO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es-CO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0+</m:t>
                    </m:r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+0</m:t>
                    </m:r>
                  </m:oMath>
                </a14:m>
                <a:endParaRPr lang="es-CO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CO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+</m:t>
                    </m:r>
                    <m:acc>
                      <m:accPr>
                        <m:chr m:val="̅"/>
                        <m:ctrlP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CO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s-CO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s-CO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314" y="1658159"/>
                <a:ext cx="6096000" cy="4042389"/>
              </a:xfrm>
              <a:prstGeom prst="rect">
                <a:avLst/>
              </a:prstGeom>
              <a:blipFill rotWithShape="0">
                <a:blip r:embed="rId3"/>
                <a:stretch>
                  <a:fillRect b="-2564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02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Demostración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23" y="2447386"/>
            <a:ext cx="5805217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6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EJECUCIÓN CON NAND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11388" y="1722120"/>
            <a:ext cx="9325420" cy="3777622"/>
          </a:xfrm>
        </p:spPr>
        <p:txBody>
          <a:bodyPr>
            <a:normAutofit/>
          </a:bodyPr>
          <a:lstStyle/>
          <a:p>
            <a:r>
              <a:rPr lang="es-CO" sz="2400" dirty="0" smtClean="0"/>
              <a:t>Toda función se puede implementar con solo compuertas </a:t>
            </a:r>
            <a:r>
              <a:rPr lang="es-CO" sz="2400" dirty="0" err="1" smtClean="0"/>
              <a:t>nand</a:t>
            </a:r>
            <a:r>
              <a:rPr lang="es-CO" sz="2400" dirty="0" smtClean="0"/>
              <a:t> </a:t>
            </a:r>
          </a:p>
          <a:p>
            <a:r>
              <a:rPr lang="es-CO" sz="2400" dirty="0" smtClean="0"/>
              <a:t>Se debe expresar la función </a:t>
            </a:r>
            <a:r>
              <a:rPr lang="es-CO" sz="2400" dirty="0" smtClean="0"/>
              <a:t>suma de productos</a:t>
            </a:r>
            <a:endParaRPr lang="es-CO" sz="2400" dirty="0" smtClean="0"/>
          </a:p>
          <a:p>
            <a:r>
              <a:rPr lang="es-CO" sz="2400" dirty="0" smtClean="0"/>
              <a:t>Negar las salidas de las compuertas and y las entradas a la compuerta </a:t>
            </a:r>
            <a:r>
              <a:rPr lang="es-CO" sz="2400" dirty="0" err="1" smtClean="0"/>
              <a:t>or</a:t>
            </a:r>
            <a:r>
              <a:rPr lang="es-CO" sz="2400" dirty="0" smtClean="0"/>
              <a:t> final</a:t>
            </a:r>
          </a:p>
          <a:p>
            <a:r>
              <a:rPr lang="es-CO" sz="2400" dirty="0" smtClean="0"/>
              <a:t>Remplazar la compuerta </a:t>
            </a:r>
            <a:r>
              <a:rPr lang="es-CO" sz="2400" dirty="0" err="1" smtClean="0"/>
              <a:t>or</a:t>
            </a:r>
            <a:r>
              <a:rPr lang="es-CO" sz="2400" dirty="0" smtClean="0"/>
              <a:t> de entradas negadas por una compuerta </a:t>
            </a:r>
            <a:r>
              <a:rPr lang="es-CO" sz="2400" dirty="0" err="1" smtClean="0"/>
              <a:t>nand</a:t>
            </a:r>
            <a:endParaRPr lang="es-CO" sz="2400" dirty="0" smtClean="0"/>
          </a:p>
          <a:p>
            <a:r>
              <a:rPr lang="es-CO" sz="2400" dirty="0" smtClean="0"/>
              <a:t>Remplazar los negadores por compuertas </a:t>
            </a:r>
            <a:r>
              <a:rPr lang="es-CO" sz="2400" dirty="0" err="1" smtClean="0"/>
              <a:t>nand</a:t>
            </a:r>
            <a:r>
              <a:rPr lang="es-CO" sz="2400" dirty="0" smtClean="0"/>
              <a:t>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41549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4079684" y="1557528"/>
                <a:ext cx="3326956" cy="435864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s-CO" sz="200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CO" sz="20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s-CO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sz="2000" i="1">
                        <a:latin typeface="Cambria Math" panose="02040503050406030204" pitchFamily="18" charset="0"/>
                      </a:rPr>
                      <m:t>𝑋𝑌𝑍</m:t>
                    </m:r>
                    <m:r>
                      <a:rPr lang="es-CO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𝑋</m:t>
                    </m:r>
                    <m:acc>
                      <m:accPr>
                        <m:chr m:val="̅"/>
                        <m:ctrlPr>
                          <a:rPr lang="es-CO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acc>
                  </m:oMath>
                </a14:m>
                <a:endParaRPr lang="es-CO" sz="2000" dirty="0"/>
              </a:p>
              <a:p>
                <a:endParaRPr lang="es-CO" sz="20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9684" y="1557528"/>
                <a:ext cx="3326956" cy="435864"/>
              </a:xfrm>
              <a:blipFill rotWithShape="0">
                <a:blip r:embed="rId2"/>
                <a:stretch>
                  <a:fillRect l="-1648" t="-4225" b="-1408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77265" y="494570"/>
            <a:ext cx="8911687" cy="1280890"/>
          </a:xfrm>
        </p:spPr>
        <p:txBody>
          <a:bodyPr/>
          <a:lstStyle/>
          <a:p>
            <a:r>
              <a:rPr lang="es-CO" dirty="0" smtClean="0"/>
              <a:t>EJECUCIÓN CON NAND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605" y="2519934"/>
            <a:ext cx="10470007" cy="315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7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EJECUCIÓN CON NAND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7920336" y="2849592"/>
                <a:ext cx="2992079" cy="197257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CO" i="1"/>
                      <m:t>𝑥𝑦𝑧</m:t>
                    </m:r>
                    <m:r>
                      <a:rPr lang="es-CO" i="1"/>
                      <m:t>+</m:t>
                    </m:r>
                    <m:r>
                      <a:rPr lang="es-ES" i="1"/>
                      <m:t>𝑥</m:t>
                    </m:r>
                    <m:acc>
                      <m:accPr>
                        <m:chr m:val="̅"/>
                        <m:ctrlPr>
                          <a:rPr lang="es-CO" i="1"/>
                        </m:ctrlPr>
                      </m:accPr>
                      <m:e>
                        <m:r>
                          <a:rPr lang="es-ES" i="1"/>
                          <m:t>𝑧</m:t>
                        </m:r>
                      </m:e>
                    </m:acc>
                    <m:r>
                      <a:rPr lang="es-CO" i="1"/>
                      <m:t>=</m:t>
                    </m:r>
                    <m:acc>
                      <m:accPr>
                        <m:chr m:val="̅"/>
                        <m:ctrlPr>
                          <a:rPr lang="es-CO" i="1"/>
                        </m:ctrlPr>
                      </m:accPr>
                      <m:e>
                        <m:r>
                          <a:rPr lang="es-CO" i="1"/>
                          <m:t>(</m:t>
                        </m:r>
                        <m:acc>
                          <m:accPr>
                            <m:chr m:val="̅"/>
                            <m:ctrlPr>
                              <a:rPr lang="es-CO" i="1"/>
                            </m:ctrlPr>
                          </m:accPr>
                          <m:e>
                            <m:r>
                              <a:rPr lang="es-CO" i="1"/>
                              <m:t>𝑥𝑦𝑧</m:t>
                            </m:r>
                          </m:e>
                        </m:acc>
                        <m:r>
                          <a:rPr lang="es-CO" i="1"/>
                          <m:t>) </m:t>
                        </m:r>
                        <m:acc>
                          <m:accPr>
                            <m:chr m:val="̅"/>
                            <m:ctrlPr>
                              <a:rPr lang="es-CO" i="1"/>
                            </m:ctrlPr>
                          </m:accPr>
                          <m:e>
                            <m:r>
                              <a:rPr lang="es-CO" i="1"/>
                              <m:t>(</m:t>
                            </m:r>
                            <m:r>
                              <a:rPr lang="es-CO" i="1"/>
                              <m:t>𝑥</m:t>
                            </m:r>
                            <m:acc>
                              <m:accPr>
                                <m:chr m:val="̅"/>
                                <m:ctrlPr>
                                  <a:rPr lang="es-CO" i="1"/>
                                </m:ctrlPr>
                              </m:accPr>
                              <m:e>
                                <m:r>
                                  <a:rPr lang="es-CO" i="1"/>
                                  <m:t>𝑧</m:t>
                                </m:r>
                              </m:e>
                            </m:acc>
                            <m:r>
                              <a:rPr lang="es-CO" i="1"/>
                              <m:t>)</m:t>
                            </m:r>
                          </m:e>
                        </m:acc>
                      </m:e>
                    </m:acc>
                  </m:oMath>
                </a14:m>
                <a:endParaRPr lang="es-CO" dirty="0"/>
              </a:p>
              <a:p>
                <a14:m>
                  <m:oMath xmlns:m="http://schemas.openxmlformats.org/officeDocument/2006/math">
                    <m:r>
                      <a:rPr lang="es-CO" i="1"/>
                      <m:t>=</m:t>
                    </m:r>
                    <m:acc>
                      <m:accPr>
                        <m:chr m:val="̅"/>
                        <m:ctrlPr>
                          <a:rPr lang="es-CO" i="1"/>
                        </m:ctrlPr>
                      </m:accPr>
                      <m:e>
                        <m:r>
                          <a:rPr lang="es-CO" i="1"/>
                          <m:t>(</m:t>
                        </m:r>
                        <m:acc>
                          <m:accPr>
                            <m:chr m:val="̅"/>
                            <m:ctrlPr>
                              <a:rPr lang="es-CO" i="1"/>
                            </m:ctrlPr>
                          </m:accPr>
                          <m:e>
                            <m:r>
                              <a:rPr lang="es-CO" i="1"/>
                              <m:t>𝑥</m:t>
                            </m:r>
                          </m:e>
                        </m:acc>
                        <m:r>
                          <a:rPr lang="es-CO" i="1"/>
                          <m:t>+</m:t>
                        </m:r>
                        <m:acc>
                          <m:accPr>
                            <m:chr m:val="̅"/>
                            <m:ctrlPr>
                              <a:rPr lang="es-CO" i="1"/>
                            </m:ctrlPr>
                          </m:accPr>
                          <m:e>
                            <m:r>
                              <a:rPr lang="es-CO" i="1"/>
                              <m:t>𝑦</m:t>
                            </m:r>
                          </m:e>
                        </m:acc>
                        <m:r>
                          <a:rPr lang="es-CO" i="1"/>
                          <m:t>+</m:t>
                        </m:r>
                        <m:acc>
                          <m:accPr>
                            <m:chr m:val="̅"/>
                            <m:ctrlPr>
                              <a:rPr lang="es-CO" i="1"/>
                            </m:ctrlPr>
                          </m:accPr>
                          <m:e>
                            <m:r>
                              <a:rPr lang="es-CO" i="1"/>
                              <m:t>𝑧</m:t>
                            </m:r>
                          </m:e>
                        </m:acc>
                        <m:r>
                          <a:rPr lang="es-CO" i="1"/>
                          <m:t>) (</m:t>
                        </m:r>
                        <m:acc>
                          <m:accPr>
                            <m:chr m:val="̅"/>
                            <m:ctrlPr>
                              <a:rPr lang="es-CO" i="1"/>
                            </m:ctrlPr>
                          </m:accPr>
                          <m:e>
                            <m:r>
                              <a:rPr lang="es-CO" i="1"/>
                              <m:t>𝑥</m:t>
                            </m:r>
                          </m:e>
                        </m:acc>
                        <m:r>
                          <a:rPr lang="es-CO" i="1"/>
                          <m:t>+</m:t>
                        </m:r>
                        <m:r>
                          <a:rPr lang="es-CO" i="1"/>
                          <m:t>𝑧</m:t>
                        </m:r>
                        <m:r>
                          <a:rPr lang="es-CO" i="1"/>
                          <m:t>)</m:t>
                        </m:r>
                      </m:e>
                    </m:acc>
                  </m:oMath>
                </a14:m>
                <a:endParaRPr lang="es-CO" dirty="0"/>
              </a:p>
              <a:p>
                <a14:m>
                  <m:oMath xmlns:m="http://schemas.openxmlformats.org/officeDocument/2006/math">
                    <m:r>
                      <a:rPr lang="es-CO" i="1"/>
                      <m:t>=</m:t>
                    </m:r>
                    <m:acc>
                      <m:accPr>
                        <m:chr m:val="̅"/>
                        <m:ctrlPr>
                          <a:rPr lang="es-CO" i="1"/>
                        </m:ctrlPr>
                      </m:accPr>
                      <m:e>
                        <m:r>
                          <a:rPr lang="es-CO" i="1"/>
                          <m:t>(</m:t>
                        </m:r>
                        <m:acc>
                          <m:accPr>
                            <m:chr m:val="̅"/>
                            <m:ctrlPr>
                              <a:rPr lang="es-CO" i="1"/>
                            </m:ctrlPr>
                          </m:accPr>
                          <m:e>
                            <m:r>
                              <a:rPr lang="es-CO" i="1"/>
                              <m:t>𝑥</m:t>
                            </m:r>
                          </m:e>
                        </m:acc>
                        <m:r>
                          <a:rPr lang="es-CO" i="1"/>
                          <m:t>+</m:t>
                        </m:r>
                        <m:acc>
                          <m:accPr>
                            <m:chr m:val="̅"/>
                            <m:ctrlPr>
                              <a:rPr lang="es-CO" i="1"/>
                            </m:ctrlPr>
                          </m:accPr>
                          <m:e>
                            <m:r>
                              <a:rPr lang="es-CO" i="1"/>
                              <m:t>𝑦</m:t>
                            </m:r>
                          </m:e>
                        </m:acc>
                        <m:r>
                          <a:rPr lang="es-CO" i="1"/>
                          <m:t>+</m:t>
                        </m:r>
                        <m:acc>
                          <m:accPr>
                            <m:chr m:val="̅"/>
                            <m:ctrlPr>
                              <a:rPr lang="es-CO" i="1"/>
                            </m:ctrlPr>
                          </m:accPr>
                          <m:e>
                            <m:r>
                              <a:rPr lang="es-CO" i="1"/>
                              <m:t>𝑧</m:t>
                            </m:r>
                          </m:e>
                        </m:acc>
                        <m:r>
                          <a:rPr lang="es-CO" i="1"/>
                          <m:t>) </m:t>
                        </m:r>
                      </m:e>
                    </m:acc>
                    <m:r>
                      <a:rPr lang="es-CO" i="1"/>
                      <m:t>+</m:t>
                    </m:r>
                    <m:acc>
                      <m:accPr>
                        <m:chr m:val="̅"/>
                        <m:ctrlPr>
                          <a:rPr lang="es-CO" i="1"/>
                        </m:ctrlPr>
                      </m:accPr>
                      <m:e>
                        <m:r>
                          <a:rPr lang="es-CO" i="1"/>
                          <m:t>(</m:t>
                        </m:r>
                        <m:r>
                          <a:rPr lang="es-CO" i="1"/>
                          <m:t>𝑥</m:t>
                        </m:r>
                        <m:r>
                          <a:rPr lang="es-CO" i="1"/>
                          <m:t> ̅</m:t>
                        </m:r>
                        <m:r>
                          <a:rPr lang="es-CO" i="1"/>
                          <m:t>+</m:t>
                        </m:r>
                        <m:r>
                          <a:rPr lang="es-CO" i="1"/>
                          <m:t>𝑧</m:t>
                        </m:r>
                        <m:r>
                          <a:rPr lang="es-CO" i="1"/>
                          <m:t>)</m:t>
                        </m:r>
                      </m:e>
                    </m:acc>
                  </m:oMath>
                </a14:m>
                <a:endParaRPr lang="es-CO" dirty="0"/>
              </a:p>
              <a:p>
                <a14:m>
                  <m:oMath xmlns:m="http://schemas.openxmlformats.org/officeDocument/2006/math">
                    <m:r>
                      <a:rPr lang="es-CO" i="1"/>
                      <m:t>=</m:t>
                    </m:r>
                    <m:r>
                      <a:rPr lang="es-CO" i="1"/>
                      <m:t>𝑥𝑦𝑧</m:t>
                    </m:r>
                    <m:r>
                      <a:rPr lang="es-CO" i="1"/>
                      <m:t>+</m:t>
                    </m:r>
                    <m:r>
                      <a:rPr lang="es-ES" i="1"/>
                      <m:t>𝑥</m:t>
                    </m:r>
                    <m:acc>
                      <m:accPr>
                        <m:chr m:val="̅"/>
                        <m:ctrlPr>
                          <a:rPr lang="es-CO" i="1"/>
                        </m:ctrlPr>
                      </m:accPr>
                      <m:e>
                        <m:r>
                          <a:rPr lang="es-ES" i="1"/>
                          <m:t>𝑧</m:t>
                        </m:r>
                      </m:e>
                    </m:acc>
                  </m:oMath>
                </a14:m>
                <a:endParaRPr lang="es-CO" dirty="0"/>
              </a:p>
              <a:p>
                <a:endParaRPr lang="es-CO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20336" y="2849592"/>
                <a:ext cx="2992079" cy="1972574"/>
              </a:xfrm>
              <a:blipFill rotWithShape="0">
                <a:blip r:embed="rId2"/>
                <a:stretch>
                  <a:fillRect l="-142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967" y="2818636"/>
            <a:ext cx="5311625" cy="203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8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257</TotalTime>
  <Words>165</Words>
  <Application>Microsoft Office PowerPoint</Application>
  <PresentationFormat>Panorámica</PresentationFormat>
  <Paragraphs>73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Century Gothic</vt:lpstr>
      <vt:lpstr>Times New Roman</vt:lpstr>
      <vt:lpstr>Wingdings 3</vt:lpstr>
      <vt:lpstr>Espiral</vt:lpstr>
      <vt:lpstr>COMPUERTAS LÓGICAS </vt:lpstr>
      <vt:lpstr>Presentación de PowerPoint</vt:lpstr>
      <vt:lpstr>Equivalencias</vt:lpstr>
      <vt:lpstr>Equivalencias</vt:lpstr>
      <vt:lpstr>Demostración  </vt:lpstr>
      <vt:lpstr>Demostración </vt:lpstr>
      <vt:lpstr>EJECUCIÓN CON NAND</vt:lpstr>
      <vt:lpstr>EJECUCIÓN CON NAND</vt:lpstr>
      <vt:lpstr>EJECUCIÓN CON NAND</vt:lpstr>
      <vt:lpstr>EJECUCIÓN CON NOR</vt:lpstr>
      <vt:lpstr>EJECUCIÓN CON NOR</vt:lpstr>
      <vt:lpstr>Aplicación 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OPERADORES LOGICOS </dc:title>
  <dc:creator>Ernesto</dc:creator>
  <cp:lastModifiedBy>Ernesto</cp:lastModifiedBy>
  <cp:revision>18</cp:revision>
  <dcterms:created xsi:type="dcterms:W3CDTF">2020-05-24T21:21:05Z</dcterms:created>
  <dcterms:modified xsi:type="dcterms:W3CDTF">2020-05-26T16:27:09Z</dcterms:modified>
</cp:coreProperties>
</file>