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9" r:id="rId9"/>
    <p:sldId id="270" r:id="rId10"/>
    <p:sldId id="271" r:id="rId11"/>
    <p:sldId id="272" r:id="rId12"/>
    <p:sldId id="265" r:id="rId13"/>
    <p:sldId id="268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D13F3C3-8699-4212-8B10-B05A6AE83905}">
          <p14:sldIdLst>
            <p14:sldId id="256"/>
            <p14:sldId id="258"/>
            <p14:sldId id="257"/>
            <p14:sldId id="259"/>
            <p14:sldId id="260"/>
            <p14:sldId id="261"/>
            <p14:sldId id="263"/>
            <p14:sldId id="269"/>
            <p14:sldId id="270"/>
            <p14:sldId id="271"/>
            <p14:sldId id="272"/>
            <p14:sldId id="265"/>
            <p14:sldId id="268"/>
            <p14:sldId id="266"/>
            <p14:sldId id="267"/>
          </p14:sldIdLst>
        </p14:section>
        <p14:section name="Sección sin título" id="{FF5FFB61-C3E5-429F-8857-E751AB66D1A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SIMPLIFICACIÓN DE FUNCIONES BOOLEANAS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</a:t>
            </a:r>
            <a:r>
              <a:rPr lang="es-CO" dirty="0"/>
              <a:t>D</a:t>
            </a:r>
            <a:r>
              <a:rPr lang="es-CO" dirty="0" smtClean="0"/>
              <a:t>igital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903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754" y="2371972"/>
            <a:ext cx="7436688" cy="3238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80" y="2462459"/>
            <a:ext cx="32289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385" y="2235049"/>
            <a:ext cx="7267575" cy="34575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69" y="2444598"/>
            <a:ext cx="33337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98" y="2336873"/>
            <a:ext cx="100488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336873"/>
            <a:ext cx="100679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23" y="2434086"/>
            <a:ext cx="99822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Ejercicios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210573" y="2233380"/>
                <a:ext cx="9167004" cy="198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s-CO" sz="2400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Simplificar</a:t>
                </a: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O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𝑤𝑧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𝑥𝑦𝑧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𝑤𝑥𝑧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s-CO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O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acc>
                      <m:accPr>
                        <m:chr m:val="̅"/>
                        <m:ctrlPr>
                          <a:rPr lang="es-C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es-E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s-E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73" y="2233380"/>
                <a:ext cx="9167004" cy="1980799"/>
              </a:xfrm>
              <a:prstGeom prst="rect">
                <a:avLst/>
              </a:prstGeom>
              <a:blipFill rotWithShape="0">
                <a:blip r:embed="rId2"/>
                <a:stretch>
                  <a:fillRect l="-931" t="-2769" b="-40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26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Introducción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1034351" cy="3599316"/>
          </a:xfrm>
        </p:spPr>
        <p:txBody>
          <a:bodyPr>
            <a:normAutofit/>
          </a:bodyPr>
          <a:lstStyle/>
          <a:p>
            <a:r>
              <a:rPr lang="es-ES" dirty="0"/>
              <a:t>En ocasiones, el método algebraico para simplificar funciones lógicas aplicando los teoremas del álgebra </a:t>
            </a:r>
            <a:r>
              <a:rPr lang="es-ES" dirty="0" smtClean="0"/>
              <a:t>de Boole</a:t>
            </a:r>
            <a:r>
              <a:rPr lang="es-ES" dirty="0"/>
              <a:t>, puede no ser el mejor medio por varias razones:</a:t>
            </a:r>
          </a:p>
          <a:p>
            <a:pPr lvl="1" algn="just"/>
            <a:r>
              <a:rPr lang="es-ES" dirty="0" smtClean="0"/>
              <a:t>Cuando </a:t>
            </a:r>
            <a:r>
              <a:rPr lang="es-ES" dirty="0"/>
              <a:t>aumenta el número de variables o de términos resulta difícil ver la forma de reducir </a:t>
            </a:r>
            <a:r>
              <a:rPr lang="es-ES" dirty="0" smtClean="0"/>
              <a:t>la </a:t>
            </a:r>
            <a:r>
              <a:rPr lang="es-CO" dirty="0" smtClean="0"/>
              <a:t>expresión</a:t>
            </a:r>
            <a:r>
              <a:rPr lang="es-CO" dirty="0"/>
              <a:t>.</a:t>
            </a:r>
          </a:p>
          <a:p>
            <a:pPr lvl="1" algn="just"/>
            <a:r>
              <a:rPr lang="es-ES" dirty="0" smtClean="0"/>
              <a:t>Se </a:t>
            </a:r>
            <a:r>
              <a:rPr lang="es-ES" dirty="0"/>
              <a:t>trabaja con grandes cantidades de expresiones muy similares </a:t>
            </a:r>
            <a:r>
              <a:rPr lang="es-ES" i="1" dirty="0" err="1"/>
              <a:t>a</a:t>
            </a:r>
            <a:r>
              <a:rPr lang="es-ES" dirty="0" err="1"/>
              <a:t>·</a:t>
            </a:r>
            <a:r>
              <a:rPr lang="es-ES" i="1" dirty="0" err="1"/>
              <a:t>b</a:t>
            </a:r>
            <a:r>
              <a:rPr lang="es-ES" dirty="0" err="1"/>
              <a:t>·</a:t>
            </a:r>
            <a:r>
              <a:rPr lang="es-ES" i="1" dirty="0" err="1"/>
              <a:t>c</a:t>
            </a:r>
            <a:r>
              <a:rPr lang="es-ES" dirty="0" err="1"/>
              <a:t>·</a:t>
            </a:r>
            <a:r>
              <a:rPr lang="es-ES" i="1" dirty="0" err="1"/>
              <a:t>d</a:t>
            </a:r>
            <a:r>
              <a:rPr lang="es-ES" i="1" dirty="0"/>
              <a:t> </a:t>
            </a:r>
            <a:r>
              <a:rPr lang="es-ES" dirty="0"/>
              <a:t>+ </a:t>
            </a:r>
            <a:r>
              <a:rPr lang="es-ES" i="1" dirty="0" err="1"/>
              <a:t>a</a:t>
            </a:r>
            <a:r>
              <a:rPr lang="es-ES" dirty="0" err="1"/>
              <a:t>·</a:t>
            </a:r>
            <a:r>
              <a:rPr lang="es-ES" i="1" dirty="0" err="1"/>
              <a:t>b</a:t>
            </a:r>
            <a:r>
              <a:rPr lang="es-ES" dirty="0" err="1"/>
              <a:t>·</a:t>
            </a:r>
            <a:r>
              <a:rPr lang="es-ES" i="1" dirty="0" err="1"/>
              <a:t>c</a:t>
            </a:r>
            <a:r>
              <a:rPr lang="es-ES" dirty="0" err="1"/>
              <a:t>·</a:t>
            </a:r>
            <a:r>
              <a:rPr lang="es-ES" i="1" dirty="0" err="1"/>
              <a:t>d</a:t>
            </a:r>
            <a:r>
              <a:rPr lang="es-ES" dirty="0"/>
              <a:t>... por lo que </a:t>
            </a:r>
            <a:r>
              <a:rPr lang="es-ES" dirty="0" smtClean="0"/>
              <a:t>la probabilidad </a:t>
            </a:r>
            <a:r>
              <a:rPr lang="es-ES" dirty="0"/>
              <a:t>de equivocarse en algún paso es muy elevada (y aunque no nos equivoquemos, </a:t>
            </a:r>
            <a:r>
              <a:rPr lang="es-ES" dirty="0" smtClean="0"/>
              <a:t>siempre </a:t>
            </a:r>
            <a:r>
              <a:rPr lang="es-CO" dirty="0" smtClean="0"/>
              <a:t>resulta </a:t>
            </a:r>
            <a:r>
              <a:rPr lang="es-CO" dirty="0"/>
              <a:t>farragoso).</a:t>
            </a:r>
          </a:p>
          <a:p>
            <a:pPr lvl="1" algn="just"/>
            <a:r>
              <a:rPr lang="es-ES" dirty="0" smtClean="0"/>
              <a:t>Podemos </a:t>
            </a:r>
            <a:r>
              <a:rPr lang="es-ES" dirty="0"/>
              <a:t>llegar a una expresión que no es la óptima, con el consiguiente incremento en puertas </a:t>
            </a:r>
            <a:r>
              <a:rPr lang="es-ES" dirty="0" smtClean="0"/>
              <a:t>y </a:t>
            </a:r>
            <a:r>
              <a:rPr lang="es-CO" dirty="0" smtClean="0"/>
              <a:t>complejidad </a:t>
            </a:r>
            <a:r>
              <a:rPr lang="es-CO" dirty="0"/>
              <a:t>del circuito final.</a:t>
            </a:r>
          </a:p>
        </p:txBody>
      </p:sp>
    </p:spTree>
    <p:extLst>
      <p:ext uri="{BB962C8B-B14F-4D97-AF65-F5344CB8AC3E}">
        <p14:creationId xmlns:p14="http://schemas.microsoft.com/office/powerpoint/2010/main" val="12953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Mapas de </a:t>
            </a:r>
            <a:r>
              <a:rPr lang="es-CO" dirty="0" err="1" smtClean="0"/>
              <a:t>karnaugh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275226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Existe un método gráfico para simplificación de funciones que resuelve todos estos problemas: El método </a:t>
            </a:r>
            <a:r>
              <a:rPr lang="es-ES" dirty="0" smtClean="0"/>
              <a:t>de </a:t>
            </a:r>
            <a:r>
              <a:rPr lang="es-ES" dirty="0" err="1" smtClean="0"/>
              <a:t>Karnaugh</a:t>
            </a:r>
            <a:r>
              <a:rPr lang="es-ES" dirty="0"/>
              <a:t>. Con este método la simplificación adquiere las siguientes ventajas con respecto al método algebraico:</a:t>
            </a:r>
          </a:p>
          <a:p>
            <a:pPr lvl="1"/>
            <a:r>
              <a:rPr lang="es-ES" dirty="0" smtClean="0"/>
              <a:t>Para </a:t>
            </a:r>
            <a:r>
              <a:rPr lang="es-ES" dirty="0"/>
              <a:t>funciones de tres y cuatro variables se aplica de forma muy sencilla. Para cinco variables </a:t>
            </a:r>
            <a:r>
              <a:rPr lang="es-ES" dirty="0" smtClean="0"/>
              <a:t>puede resultar </a:t>
            </a:r>
            <a:r>
              <a:rPr lang="es-ES" dirty="0"/>
              <a:t>algo más difícil, y para más… existen otros métodos.</a:t>
            </a:r>
          </a:p>
          <a:p>
            <a:pPr lvl="1"/>
            <a:r>
              <a:rPr lang="es-ES" dirty="0" smtClean="0"/>
              <a:t>No </a:t>
            </a:r>
            <a:r>
              <a:rPr lang="es-ES" dirty="0"/>
              <a:t>se escriben las expresiones de los productos de las variables, se trabaja directamente sobre </a:t>
            </a:r>
            <a:r>
              <a:rPr lang="es-ES" dirty="0" smtClean="0"/>
              <a:t>un diagrama</a:t>
            </a:r>
            <a:r>
              <a:rPr lang="es-ES" dirty="0"/>
              <a:t>, por lo que se gana considerablemente en claridad.</a:t>
            </a:r>
          </a:p>
          <a:p>
            <a:pPr lvl="1"/>
            <a:r>
              <a:rPr lang="es-ES" dirty="0" smtClean="0"/>
              <a:t>Con </a:t>
            </a:r>
            <a:r>
              <a:rPr lang="es-ES" dirty="0"/>
              <a:t>un poco de soltura (adquirida mediante un poco de práctica), resulta muy sencillo hallar </a:t>
            </a:r>
            <a:r>
              <a:rPr lang="es-ES" dirty="0" smtClean="0"/>
              <a:t>siempre la </a:t>
            </a:r>
            <a:r>
              <a:rPr lang="es-ES" dirty="0"/>
              <a:t>expresión más óptima de la función.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20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Mapas de </a:t>
            </a:r>
            <a:r>
              <a:rPr lang="es-CO" dirty="0" err="1"/>
              <a:t>karnaugh</a:t>
            </a:r>
            <a:r>
              <a:rPr lang="es-CO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Representación en el mapa </a:t>
            </a:r>
          </a:p>
          <a:p>
            <a:pPr marL="0" indent="0">
              <a:buNone/>
            </a:pPr>
            <a:r>
              <a:rPr lang="es-CO" dirty="0" smtClean="0"/>
              <a:t>                  F(x)					</a:t>
            </a:r>
            <a:r>
              <a:rPr lang="es-CO" dirty="0"/>
              <a:t> </a:t>
            </a:r>
            <a:r>
              <a:rPr lang="es-CO" dirty="0" smtClean="0"/>
              <a:t>          F(</a:t>
            </a:r>
            <a:r>
              <a:rPr lang="es-CO" dirty="0" err="1" smtClean="0"/>
              <a:t>x,y</a:t>
            </a:r>
            <a:r>
              <a:rPr lang="es-CO" dirty="0"/>
              <a:t>)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3" y="3936236"/>
            <a:ext cx="1828800" cy="12287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960" y="3705314"/>
            <a:ext cx="1895475" cy="19145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4044" y="3386226"/>
            <a:ext cx="2200275" cy="2552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455" y="3524160"/>
            <a:ext cx="18573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Mapas de </a:t>
            </a:r>
            <a:r>
              <a:rPr lang="es-CO" dirty="0" err="1"/>
              <a:t>karnaugh</a:t>
            </a:r>
            <a:r>
              <a:rPr lang="es-CO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Representación en el mapa </a:t>
            </a:r>
          </a:p>
          <a:p>
            <a:pPr marL="0" indent="0">
              <a:buNone/>
            </a:pPr>
            <a:r>
              <a:rPr lang="es-CO" dirty="0" smtClean="0"/>
              <a:t>                                        F(</a:t>
            </a:r>
            <a:r>
              <a:rPr lang="es-CO" dirty="0" err="1" smtClean="0"/>
              <a:t>x,y,z</a:t>
            </a:r>
            <a:r>
              <a:rPr lang="es-CO" dirty="0" smtClean="0"/>
              <a:t>)					</a:t>
            </a:r>
          </a:p>
          <a:p>
            <a:endParaRPr lang="es-CO" dirty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14" y="3664250"/>
            <a:ext cx="3543300" cy="19621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576" y="3278846"/>
            <a:ext cx="32575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Mapas de </a:t>
            </a:r>
            <a:r>
              <a:rPr lang="es-CO" dirty="0" err="1"/>
              <a:t>karnaugh</a:t>
            </a:r>
            <a:r>
              <a:rPr lang="es-CO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Representación en el mapa </a:t>
            </a:r>
          </a:p>
          <a:p>
            <a:pPr marL="0" indent="0">
              <a:buNone/>
            </a:pPr>
            <a:r>
              <a:rPr lang="es-CO" dirty="0" smtClean="0"/>
              <a:t>	 			   F(</a:t>
            </a:r>
            <a:r>
              <a:rPr lang="es-CO" dirty="0" err="1" smtClean="0"/>
              <a:t>w,x,y,z</a:t>
            </a:r>
            <a:r>
              <a:rPr lang="es-CO" dirty="0" smtClean="0"/>
              <a:t>)</a:t>
            </a:r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2" y="2769079"/>
            <a:ext cx="3607008" cy="353251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169" y="2381246"/>
            <a:ext cx="40005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Mapas de </a:t>
            </a:r>
            <a:r>
              <a:rPr lang="es-CO" dirty="0" err="1"/>
              <a:t>karnaugh</a:t>
            </a:r>
            <a:r>
              <a:rPr lang="es-CO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6375" y="2336873"/>
            <a:ext cx="10401754" cy="35993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CO" dirty="0"/>
              <a:t>Pasos a </a:t>
            </a:r>
            <a:r>
              <a:rPr lang="es-CO" dirty="0" smtClean="0"/>
              <a:t>seguir</a:t>
            </a:r>
            <a:endParaRPr lang="es-ES" dirty="0" smtClean="0"/>
          </a:p>
          <a:p>
            <a:r>
              <a:rPr lang="es-ES" dirty="0" smtClean="0"/>
              <a:t>1</a:t>
            </a:r>
            <a:r>
              <a:rPr lang="es-ES" dirty="0"/>
              <a:t>. Obtener una expresión booleana en forma de </a:t>
            </a:r>
            <a:r>
              <a:rPr lang="es-ES" dirty="0" err="1"/>
              <a:t>minterm</a:t>
            </a:r>
            <a:r>
              <a:rPr lang="es-ES" dirty="0"/>
              <a:t> o </a:t>
            </a:r>
            <a:r>
              <a:rPr lang="es-ES" dirty="0" err="1"/>
              <a:t>maxterm</a:t>
            </a:r>
            <a:r>
              <a:rPr lang="es-ES" dirty="0"/>
              <a:t>. </a:t>
            </a:r>
          </a:p>
          <a:p>
            <a:r>
              <a:rPr lang="es-ES" dirty="0" smtClean="0"/>
              <a:t>2</a:t>
            </a:r>
            <a:r>
              <a:rPr lang="es-ES" dirty="0"/>
              <a:t>. Colocar “1” o “0” en el mapa de </a:t>
            </a:r>
            <a:r>
              <a:rPr lang="es-ES" dirty="0" err="1"/>
              <a:t>Karnaugh</a:t>
            </a:r>
            <a:r>
              <a:rPr lang="es-ES" dirty="0"/>
              <a:t> de acuerdo a la expresión. 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. Agrupar los conjuntos adyacentes de dos, cuatro u ocho unos o ceros. </a:t>
            </a:r>
            <a:endParaRPr lang="es-ES" dirty="0" smtClean="0"/>
          </a:p>
          <a:p>
            <a:pPr lvl="1"/>
            <a:r>
              <a:rPr lang="es-ES" dirty="0" smtClean="0"/>
              <a:t>a</a:t>
            </a:r>
            <a:r>
              <a:rPr lang="es-ES" dirty="0"/>
              <a:t>) Se encierran los “1” o “0” que no sean adyacentes con otros (islas). </a:t>
            </a:r>
            <a:endParaRPr lang="es-ES" dirty="0" smtClean="0"/>
          </a:p>
          <a:p>
            <a:pPr lvl="1"/>
            <a:r>
              <a:rPr lang="es-ES" dirty="0" smtClean="0"/>
              <a:t>b</a:t>
            </a:r>
            <a:r>
              <a:rPr lang="es-ES" dirty="0"/>
              <a:t>) Se encierran los “1” o “0” que formen grupos de dos pero que no formen grupos de cuatro “1” o “0”. </a:t>
            </a:r>
            <a:endParaRPr lang="es-ES" dirty="0" smtClean="0"/>
          </a:p>
          <a:p>
            <a:pPr lvl="1"/>
            <a:r>
              <a:rPr lang="es-ES" dirty="0" smtClean="0"/>
              <a:t>c</a:t>
            </a:r>
            <a:r>
              <a:rPr lang="es-ES" dirty="0"/>
              <a:t>) Se encierran los “1” o “0” que formen grupos de cuatro pero que no formen grupos de ocho “1” o “0”. </a:t>
            </a:r>
            <a:endParaRPr lang="es-ES" dirty="0" smtClean="0"/>
          </a:p>
          <a:p>
            <a:pPr lvl="1"/>
            <a:r>
              <a:rPr lang="es-ES" dirty="0" smtClean="0"/>
              <a:t>d</a:t>
            </a:r>
            <a:r>
              <a:rPr lang="es-ES" dirty="0"/>
              <a:t>) Así sucesivamente hasta cuando todos los “1” o “0” del mapa sean cubiertos. </a:t>
            </a:r>
          </a:p>
          <a:p>
            <a:r>
              <a:rPr lang="es-ES" dirty="0" smtClean="0"/>
              <a:t>4</a:t>
            </a:r>
            <a:r>
              <a:rPr lang="es-ES" dirty="0"/>
              <a:t>. Eliminar las variables que aparezcan con sus complementos y guardar las restantes (se tienen en cuenta las que no cambian).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9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67" y="2389426"/>
            <a:ext cx="101536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jemplos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24" y="2279799"/>
            <a:ext cx="116967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194</TotalTime>
  <Words>456</Words>
  <Application>Microsoft Office PowerPoint</Application>
  <PresentationFormat>Panorámica</PresentationFormat>
  <Paragraphs>48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Berlín</vt:lpstr>
      <vt:lpstr>SIMPLIFICACIÓN DE FUNCIONES BOOLEANAS</vt:lpstr>
      <vt:lpstr>Introducción </vt:lpstr>
      <vt:lpstr>Mapas de karnaugh </vt:lpstr>
      <vt:lpstr>Mapas de karnaugh </vt:lpstr>
      <vt:lpstr>Mapas de karnaugh </vt:lpstr>
      <vt:lpstr>Mapas de karnaugh </vt:lpstr>
      <vt:lpstr>Mapas de karnaugh </vt:lpstr>
      <vt:lpstr>Ejemplos</vt:lpstr>
      <vt:lpstr>Ejemplos</vt:lpstr>
      <vt:lpstr>Ejemplos</vt:lpstr>
      <vt:lpstr>Ejemplos</vt:lpstr>
      <vt:lpstr>Ejemplos</vt:lpstr>
      <vt:lpstr>Ejemplos</vt:lpstr>
      <vt:lpstr>Ejemplos</vt:lpstr>
      <vt:lpstr>Ejercicios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SIMPLIFICACION DE FUNCIONES BOOLEANAS</dc:title>
  <dc:creator>Ernesto</dc:creator>
  <cp:lastModifiedBy>Ernesto</cp:lastModifiedBy>
  <cp:revision>20</cp:revision>
  <dcterms:created xsi:type="dcterms:W3CDTF">2020-06-06T12:50:54Z</dcterms:created>
  <dcterms:modified xsi:type="dcterms:W3CDTF">2020-06-09T15:56:42Z</dcterms:modified>
</cp:coreProperties>
</file>