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7" r:id="rId9"/>
    <p:sldId id="263" r:id="rId10"/>
    <p:sldId id="265" r:id="rId11"/>
    <p:sldId id="269" r:id="rId12"/>
    <p:sldId id="266" r:id="rId13"/>
    <p:sldId id="268" r:id="rId14"/>
    <p:sldId id="273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02E62-61FE-4323-A0DD-A8E5269C4BF7}" type="datetimeFigureOut">
              <a:rPr lang="es-CO" smtClean="0"/>
              <a:t>15/12/2021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657E5-D86B-444D-BF93-64D82C6DB2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15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32AB528-7684-4A37-99F6-46340DCC2B3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24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32AB528-7684-4A37-99F6-46340DCC2B3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78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32AB528-7684-4A37-99F6-46340DCC2B35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13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derecha Contenido izquier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F4768376-ED37-468E-9A28-4A8C73222CFB}"/>
              </a:ext>
            </a:extLst>
          </p:cNvPr>
          <p:cNvSpPr/>
          <p:nvPr userDrawn="1"/>
        </p:nvSpPr>
        <p:spPr>
          <a:xfrm>
            <a:off x="5263637" y="0"/>
            <a:ext cx="69283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362A98-48C4-46B4-8EF5-C04F4F6FEDE0}" type="datetime8">
              <a:rPr lang="es-ES" noProof="0" smtClean="0"/>
              <a:t>15/12/2021 10:39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  <a:p>
            <a:pPr rtl="0"/>
            <a:endParaRPr lang="es-ES" noProof="0"/>
          </a:p>
        </p:txBody>
      </p:sp>
      <p:sp>
        <p:nvSpPr>
          <p:cNvPr id="6" name="Marcador de contenido 12">
            <a:extLst>
              <a:ext uri="{FF2B5EF4-FFF2-40B4-BE49-F238E27FC236}">
                <a16:creationId xmlns:a16="http://schemas.microsoft.com/office/drawing/2014/main" xmlns="" id="{DEDD3AEB-5731-4BFB-B455-2CAA76BB8C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22695" y="358646"/>
            <a:ext cx="5505450" cy="5896056"/>
          </a:xfrm>
        </p:spPr>
        <p:txBody>
          <a:bodyPr rtlCol="0" anchor="ctr" anchorCtr="0">
            <a:normAutofit/>
          </a:bodyPr>
          <a:lstStyle>
            <a:lvl1pPr>
              <a:defRPr sz="2800"/>
            </a:lvl1pPr>
          </a:lstStyle>
          <a:p>
            <a:pPr marL="0" lvl="0" indent="0" rtl="0">
              <a:lnSpc>
                <a:spcPct val="100000"/>
              </a:lnSpc>
              <a:spcAft>
                <a:spcPts val="2400"/>
              </a:spcAft>
              <a:buNone/>
            </a:pPr>
            <a:r>
              <a:rPr lang="es-ES" sz="3200" noProof="0">
                <a:cs typeface="Segoe UI" panose="020B0502040204020203" pitchFamily="34" charset="0"/>
              </a:rPr>
              <a:t>Editar estilos de texto del patrón</a:t>
            </a:r>
          </a:p>
        </p:txBody>
      </p:sp>
      <p:sp>
        <p:nvSpPr>
          <p:cNvPr id="8" name="Forma libre 6" title="Forma de número de página">
            <a:extLst>
              <a:ext uri="{FF2B5EF4-FFF2-40B4-BE49-F238E27FC236}">
                <a16:creationId xmlns:a16="http://schemas.microsoft.com/office/drawing/2014/main" xmlns="" id="{F054F317-CFFE-48EF-91D4-872C9FE7043D}"/>
              </a:ext>
            </a:extLst>
          </p:cNvPr>
          <p:cNvSpPr/>
          <p:nvPr userDrawn="1"/>
        </p:nvSpPr>
        <p:spPr bwMode="auto">
          <a:xfrm>
            <a:off x="11793378" y="360167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xmlns="" id="{0D58896D-DB7B-49E4-87EC-67CEAB2EF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570" y="548792"/>
            <a:ext cx="3833906" cy="4952492"/>
          </a:xfrm>
        </p:spPr>
        <p:txBody>
          <a:bodyPr rtlCol="0"/>
          <a:lstStyle/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10" name="Marcador de número de diapositiva 5"/>
          <p:cNvSpPr txBox="1">
            <a:spLocks/>
          </p:cNvSpPr>
          <p:nvPr userDrawn="1"/>
        </p:nvSpPr>
        <p:spPr>
          <a:xfrm>
            <a:off x="11781761" y="582428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9F9883E2-3D63-40B4-9105-EAB596140EA2}" type="slidenum">
              <a:rPr lang="es-ES" noProof="0" smtClean="0">
                <a:solidFill>
                  <a:schemeClr val="bg2"/>
                </a:solidFill>
              </a:rPr>
              <a:t>‹Nº›</a:t>
            </a:fld>
            <a:endParaRPr lang="es-ES" noProof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5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60054D9-7800-4106-9C2D-E383D9D6A16D}"/>
              </a:ext>
            </a:extLst>
          </p:cNvPr>
          <p:cNvSpPr/>
          <p:nvPr userDrawn="1"/>
        </p:nvSpPr>
        <p:spPr>
          <a:xfrm>
            <a:off x="6901869" y="0"/>
            <a:ext cx="529336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D06DAE-8EB6-44AF-A79D-EA0B864D1651}" type="datetime8">
              <a:rPr lang="es-ES" noProof="0" smtClean="0"/>
              <a:t>15/12/2021 10:39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  <a:p>
            <a:pPr rtl="0"/>
            <a:endParaRPr lang="es-ES" noProof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xmlns="" id="{CEFBAD01-7A3E-42FB-9A1E-EAF5F97616A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46659" y="688779"/>
            <a:ext cx="5746376" cy="52230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ltGray">
          <a:xfrm>
            <a:off x="7213600" y="280278"/>
            <a:ext cx="4641006" cy="2397608"/>
          </a:xfrm>
        </p:spPr>
        <p:txBody>
          <a:bodyPr rtlCol="0" anchor="ctr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12" name="Forma libre 6" title="Forma de número de página">
            <a:extLst>
              <a:ext uri="{FF2B5EF4-FFF2-40B4-BE49-F238E27FC236}">
                <a16:creationId xmlns:a16="http://schemas.microsoft.com/office/drawing/2014/main" xmlns="" id="{B162E9BD-1CEB-41D5-8DEB-7C5EDF3B01C3}"/>
              </a:ext>
            </a:extLst>
          </p:cNvPr>
          <p:cNvSpPr/>
          <p:nvPr userDrawn="1"/>
        </p:nvSpPr>
        <p:spPr bwMode="auto">
          <a:xfrm>
            <a:off x="11792583" y="35647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Marcador de número de diapositiva 5"/>
          <p:cNvSpPr txBox="1">
            <a:spLocks/>
          </p:cNvSpPr>
          <p:nvPr userDrawn="1"/>
        </p:nvSpPr>
        <p:spPr>
          <a:xfrm>
            <a:off x="11781761" y="582428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9608737B-7E37-4D2D-8CF5-4158DCD891E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830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RESTADOR</a:t>
            </a:r>
            <a:br>
              <a:rPr lang="es-CO" dirty="0" smtClean="0"/>
            </a:br>
            <a:r>
              <a:rPr lang="es-CO" dirty="0" smtClean="0"/>
              <a:t>SUMADOR-RESTADOR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ELECTRÓNICA DIGITAL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963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SUMADOR-RESTADOR EN PARALELO –FORMA 2</a:t>
            </a: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>entradas no signadas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503" y="2182483"/>
            <a:ext cx="3276600" cy="149237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5732" y="2182483"/>
            <a:ext cx="2838450" cy="1751162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84463"/>
              </p:ext>
            </p:extLst>
          </p:nvPr>
        </p:nvGraphicFramePr>
        <p:xfrm>
          <a:off x="1640503" y="408375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117707"/>
                <a:gridCol w="2096219"/>
                <a:gridCol w="1662874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RTA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FORMA 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s-CO" dirty="0" smtClean="0"/>
                        <a:t>0100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FORMA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CO" dirty="0" smtClean="0"/>
                        <a:t>0100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FORMA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s-CO" dirty="0" smtClean="0"/>
                        <a:t>0100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FORMA 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CO" dirty="0" smtClean="0"/>
                        <a:t>1100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FORMA 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CO" dirty="0" smtClean="0"/>
                        <a:t>0000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FORMA 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CO" dirty="0" smtClean="0"/>
                        <a:t>0000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1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SUMADOR-RESTADOR EN PARALELO –FORMA 2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8405" y="3296652"/>
            <a:ext cx="4189082" cy="167975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3296653"/>
            <a:ext cx="4407189" cy="1679755"/>
          </a:xfrm>
          <a:prstGeom prst="rect">
            <a:avLst/>
          </a:prstGeom>
        </p:spPr>
      </p:pic>
      <p:sp>
        <p:nvSpPr>
          <p:cNvPr id="6" name="Flecha a la derecha con muesca 5"/>
          <p:cNvSpPr/>
          <p:nvPr/>
        </p:nvSpPr>
        <p:spPr>
          <a:xfrm>
            <a:off x="5365630" y="3812875"/>
            <a:ext cx="1337095" cy="85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SUMADOR-RESTADOR EN PARALELO-FORMA 2 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91" y="2481066"/>
            <a:ext cx="8572500" cy="3505200"/>
          </a:xfrm>
          <a:prstGeom prst="rect">
            <a:avLst/>
          </a:prstGeom>
        </p:spPr>
      </p:pic>
      <p:pic>
        <p:nvPicPr>
          <p:cNvPr id="6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36059" y="2629387"/>
            <a:ext cx="2949995" cy="167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SUMADOR-RESTADOR EN PARALELO-FORMA 2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26" y="2179143"/>
            <a:ext cx="95250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Sumador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208" y="2100648"/>
            <a:ext cx="3990975" cy="44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Sumador-Sumador restador forma 2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026" y="2100649"/>
            <a:ext cx="3917967" cy="44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Sumador-Restador Forma 1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530" y="2586654"/>
            <a:ext cx="1791215" cy="151656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897" y="2033080"/>
            <a:ext cx="5496697" cy="454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MEDIO RESTADOR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59" y="3396780"/>
            <a:ext cx="1536851" cy="251821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295" y="3997925"/>
            <a:ext cx="2357707" cy="118217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4545" y="3241529"/>
            <a:ext cx="4492117" cy="306956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89471" y="1937683"/>
            <a:ext cx="10839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/>
            </a:r>
            <a:br>
              <a:rPr lang="es-ES" dirty="0"/>
            </a:br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Un medio restador es un circuito </a:t>
            </a:r>
            <a:r>
              <a:rPr lang="es-ES" dirty="0" err="1">
                <a:solidFill>
                  <a:srgbClr val="000000"/>
                </a:solidFill>
                <a:latin typeface="Verdana" panose="020B0604030504040204" pitchFamily="34" charset="0"/>
              </a:rPr>
              <a:t>combinacional</a:t>
            </a:r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 que sustrae dos bits y produce su diferencia. También tiene la salida para especificar si se ha tomado un 1. Se designa el bit minuendo por x y el bit sustraendo mediante </a:t>
            </a:r>
            <a:r>
              <a:rPr lang="es-ES" dirty="0" smtClean="0">
                <a:solidFill>
                  <a:srgbClr val="000000"/>
                </a:solidFill>
                <a:latin typeface="Verdana" panose="020B0604030504040204" pitchFamily="34" charset="0"/>
              </a:rPr>
              <a:t>y.</a:t>
            </a:r>
            <a:endParaRPr lang="es-CO" dirty="0"/>
          </a:p>
        </p:txBody>
      </p:sp>
      <p:sp>
        <p:nvSpPr>
          <p:cNvPr id="8" name="Flecha a la derecha con muesca 7"/>
          <p:cNvSpPr/>
          <p:nvPr/>
        </p:nvSpPr>
        <p:spPr>
          <a:xfrm>
            <a:off x="2234242" y="4330460"/>
            <a:ext cx="862641" cy="6556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a la derecha con muesca 8"/>
          <p:cNvSpPr/>
          <p:nvPr/>
        </p:nvSpPr>
        <p:spPr>
          <a:xfrm>
            <a:off x="6247414" y="4261209"/>
            <a:ext cx="862641" cy="6556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59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RESTADOR COMPLETO 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431" y="3535047"/>
            <a:ext cx="5028349" cy="29207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21" y="3758600"/>
            <a:ext cx="1785847" cy="2708695"/>
          </a:xfrm>
          <a:prstGeom prst="rect">
            <a:avLst/>
          </a:prstGeom>
        </p:spPr>
      </p:pic>
      <p:sp>
        <p:nvSpPr>
          <p:cNvPr id="9" name="Flecha a la derecha con muesca 8"/>
          <p:cNvSpPr/>
          <p:nvPr/>
        </p:nvSpPr>
        <p:spPr>
          <a:xfrm>
            <a:off x="3865485" y="4580627"/>
            <a:ext cx="1621766" cy="9316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488829" y="2057719"/>
            <a:ext cx="112948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Un restador completo es un circuito </a:t>
            </a:r>
            <a:r>
              <a:rPr lang="es-ES" dirty="0" err="1">
                <a:solidFill>
                  <a:srgbClr val="000000"/>
                </a:solidFill>
                <a:latin typeface="Verdana" panose="020B0604030504040204" pitchFamily="34" charset="0"/>
              </a:rPr>
              <a:t>combinacional</a:t>
            </a:r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 que lleva a cabo una sustracción entre dos bits, tomando en cuenta en un 1 se ha tomado por una etapa significativa más baja. Este circuito tiene tres entrada y dos salidas. Las tres entradas x, y </a:t>
            </a:r>
            <a:r>
              <a:rPr lang="es-ES" dirty="0" err="1">
                <a:solidFill>
                  <a:srgbClr val="000000"/>
                </a:solidFill>
                <a:latin typeface="Verdana" panose="020B0604030504040204" pitchFamily="34" charset="0"/>
              </a:rPr>
              <a:t>y</a:t>
            </a:r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Verdana" panose="020B0604030504040204" pitchFamily="34" charset="0"/>
              </a:rPr>
              <a:t>Po, </a:t>
            </a:r>
            <a:r>
              <a:rPr lang="es-ES" dirty="0">
                <a:solidFill>
                  <a:srgbClr val="000000"/>
                </a:solidFill>
                <a:latin typeface="Verdana" panose="020B0604030504040204" pitchFamily="34" charset="0"/>
              </a:rPr>
              <a:t>denotan al minuendo, sustraendo y a la toma previa, respectivamente. Las dos salidas, D y B, representan la diferencia y la salida tomada</a:t>
            </a:r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550" y="4989246"/>
            <a:ext cx="895033" cy="146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RESTADOR EN PARALELO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chemeClr val="bg1"/>
                </a:solidFill>
                <a:effectLst/>
              </a:rPr>
              <a:t>Implícitamente, a la operación de la resta va ligada la necesidad de representación de números positivos y negativos. En el caso del binario, el sistema de representación más sencillo, a priori, es el complemento a 2</a:t>
            </a:r>
            <a:r>
              <a:rPr lang="es-ES" dirty="0" smtClean="0">
                <a:solidFill>
                  <a:schemeClr val="bg1"/>
                </a:solidFill>
                <a:effectLst/>
              </a:rPr>
              <a:t>.</a:t>
            </a:r>
          </a:p>
          <a:p>
            <a:pPr algn="just"/>
            <a:endParaRPr lang="es-CO" dirty="0">
              <a:solidFill>
                <a:schemeClr val="bg1"/>
              </a:solidFill>
            </a:endParaRPr>
          </a:p>
          <a:p>
            <a:pPr algn="just"/>
            <a:r>
              <a:rPr lang="es-ES" dirty="0" smtClean="0">
                <a:solidFill>
                  <a:schemeClr val="bg1"/>
                </a:solidFill>
                <a:effectLst/>
              </a:rPr>
              <a:t>La </a:t>
            </a:r>
            <a:r>
              <a:rPr lang="es-ES" dirty="0">
                <a:solidFill>
                  <a:schemeClr val="bg1"/>
                </a:solidFill>
                <a:effectLst/>
              </a:rPr>
              <a:t>resta se implementa mediante un sumador. El método consiste en llevar al minuendo a una de las entradas y el sustraendo en complemento 2 a la otra entrada</a:t>
            </a:r>
            <a:r>
              <a:rPr lang="es-ES" dirty="0" smtClean="0">
                <a:solidFill>
                  <a:schemeClr val="bg1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19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C1445F58-7953-47AD-917A-485216F77D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688779"/>
            <a:ext cx="6893035" cy="5223072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es-ES" sz="3200" b="1" dirty="0" smtClean="0">
                <a:solidFill>
                  <a:srgbClr val="0000FF"/>
                </a:solidFill>
              </a:rPr>
              <a:t>FORMA 1</a:t>
            </a:r>
          </a:p>
          <a:p>
            <a:pPr algn="just"/>
            <a:r>
              <a:rPr lang="es-ES" sz="3200" b="1" dirty="0" smtClean="0">
                <a:solidFill>
                  <a:srgbClr val="FF0000"/>
                </a:solidFill>
              </a:rPr>
              <a:t>Signo: </a:t>
            </a:r>
            <a:r>
              <a:rPr lang="es-ES" sz="3200" dirty="0" smtClean="0">
                <a:solidFill>
                  <a:schemeClr val="bg1"/>
                </a:solidFill>
              </a:rPr>
              <a:t>El </a:t>
            </a:r>
            <a:r>
              <a:rPr lang="es-ES" sz="3200" dirty="0">
                <a:solidFill>
                  <a:schemeClr val="bg1"/>
                </a:solidFill>
              </a:rPr>
              <a:t>bit mas significativo representa el </a:t>
            </a:r>
            <a:r>
              <a:rPr lang="es-ES" sz="3200" dirty="0" smtClean="0">
                <a:solidFill>
                  <a:schemeClr val="bg1"/>
                </a:solidFill>
              </a:rPr>
              <a:t>signo </a:t>
            </a:r>
            <a:r>
              <a:rPr lang="es-CO" sz="3200" dirty="0" smtClean="0">
                <a:solidFill>
                  <a:schemeClr val="bg1"/>
                </a:solidFill>
              </a:rPr>
              <a:t>positivo </a:t>
            </a:r>
            <a:r>
              <a:rPr lang="es-CO" sz="3200" dirty="0">
                <a:solidFill>
                  <a:schemeClr val="bg1"/>
                </a:solidFill>
              </a:rPr>
              <a:t>(0) o negativo (1</a:t>
            </a:r>
            <a:r>
              <a:rPr lang="es-CO" sz="3200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es-ES" sz="3200" b="1" dirty="0" smtClean="0">
                <a:solidFill>
                  <a:srgbClr val="FF0000"/>
                </a:solidFill>
              </a:rPr>
              <a:t>Magnitud: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chemeClr val="bg1"/>
                </a:solidFill>
              </a:rPr>
              <a:t>Corresponden</a:t>
            </a:r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r>
              <a:rPr lang="es-ES" sz="3200" dirty="0" smtClean="0">
                <a:solidFill>
                  <a:schemeClr val="bg1"/>
                </a:solidFill>
              </a:rPr>
              <a:t>al resto de bits </a:t>
            </a:r>
          </a:p>
          <a:p>
            <a:pPr algn="just"/>
            <a:r>
              <a:rPr lang="es-ES" sz="3200" dirty="0" smtClean="0">
                <a:solidFill>
                  <a:srgbClr val="FF0000"/>
                </a:solidFill>
              </a:rPr>
              <a:t>Ejemplo: 0</a:t>
            </a:r>
            <a:r>
              <a:rPr lang="es-ES" sz="3200" dirty="0" smtClean="0">
                <a:solidFill>
                  <a:schemeClr val="bg1"/>
                </a:solidFill>
              </a:rPr>
              <a:t>1010</a:t>
            </a:r>
            <a:r>
              <a:rPr lang="es-AR" altLang="es-ES" sz="3200" baseline="-250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s-ES" sz="3200" dirty="0" smtClean="0">
                <a:solidFill>
                  <a:schemeClr val="bg1"/>
                </a:solidFill>
              </a:rPr>
              <a:t>=</a:t>
            </a:r>
            <a:r>
              <a:rPr lang="es-ES" sz="3200" dirty="0" smtClean="0">
                <a:solidFill>
                  <a:srgbClr val="FF0000"/>
                </a:solidFill>
              </a:rPr>
              <a:t>+</a:t>
            </a:r>
            <a:r>
              <a:rPr lang="es-ES" sz="3200" dirty="0" smtClean="0">
                <a:solidFill>
                  <a:schemeClr val="bg1"/>
                </a:solidFill>
              </a:rPr>
              <a:t>10</a:t>
            </a:r>
            <a:r>
              <a:rPr lang="es-AR" sz="3200" baseline="-25000" dirty="0" smtClean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s-ES" sz="3200" dirty="0" smtClean="0">
              <a:solidFill>
                <a:schemeClr val="bg1"/>
              </a:solidFill>
            </a:endParaRPr>
          </a:p>
          <a:p>
            <a:endParaRPr lang="es-ES" sz="3200" dirty="0"/>
          </a:p>
          <a:p>
            <a:r>
              <a:rPr lang="es-ES" sz="3200" dirty="0">
                <a:solidFill>
                  <a:srgbClr val="FF0000"/>
                </a:solidFill>
              </a:rPr>
              <a:t>Ejemplo: </a:t>
            </a:r>
            <a:r>
              <a:rPr lang="es-ES" sz="3200" dirty="0" smtClean="0">
                <a:solidFill>
                  <a:srgbClr val="FF0000"/>
                </a:solidFill>
              </a:rPr>
              <a:t>1</a:t>
            </a:r>
            <a:r>
              <a:rPr lang="es-ES" sz="3200" dirty="0" smtClean="0">
                <a:solidFill>
                  <a:schemeClr val="bg1"/>
                </a:solidFill>
              </a:rPr>
              <a:t>1010</a:t>
            </a:r>
            <a:r>
              <a:rPr lang="es-AR" altLang="es-ES" sz="3200" baseline="-25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s-ES" sz="3200" dirty="0" smtClean="0">
                <a:solidFill>
                  <a:schemeClr val="bg1"/>
                </a:solidFill>
              </a:rPr>
              <a:t>=</a:t>
            </a:r>
            <a:r>
              <a:rPr lang="es-ES" sz="3200" dirty="0" smtClean="0">
                <a:solidFill>
                  <a:srgbClr val="FF0000"/>
                </a:solidFill>
              </a:rPr>
              <a:t>-</a:t>
            </a:r>
            <a:r>
              <a:rPr lang="es-ES" sz="3200" dirty="0" smtClean="0">
                <a:solidFill>
                  <a:schemeClr val="bg1"/>
                </a:solidFill>
              </a:rPr>
              <a:t>10</a:t>
            </a:r>
            <a:r>
              <a:rPr lang="es-AR" sz="3200" baseline="-25000" dirty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s-ES" sz="3200" dirty="0">
              <a:solidFill>
                <a:schemeClr val="bg1"/>
              </a:solidFill>
            </a:endParaRPr>
          </a:p>
          <a:p>
            <a:endParaRPr lang="es-ES" sz="3200" dirty="0" smtClean="0"/>
          </a:p>
          <a:p>
            <a:endParaRPr lang="es-CO" sz="3200" dirty="0"/>
          </a:p>
          <a:p>
            <a:endParaRPr lang="es-CO" sz="32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8C3C117A-FBCE-4093-AA60-E0B1FCBAFCF6}"/>
              </a:ext>
            </a:extLst>
          </p:cNvPr>
          <p:cNvSpPr>
            <a:spLocks noGrp="1"/>
          </p:cNvSpPr>
          <p:nvPr>
            <p:ph type="title"/>
          </p:nvPr>
        </p:nvSpPr>
        <p:spPr bwMode="ltGray">
          <a:xfrm>
            <a:off x="7230429" y="1615302"/>
            <a:ext cx="4961571" cy="2397608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Números Negativos en base 2</a:t>
            </a:r>
            <a:br>
              <a:rPr lang="es-ES" dirty="0" smtClean="0"/>
            </a:br>
            <a:r>
              <a:rPr lang="es-ES" dirty="0">
                <a:solidFill>
                  <a:srgbClr val="FFC000"/>
                </a:solidFill>
              </a:rPr>
              <a:t>F</a:t>
            </a:r>
            <a:r>
              <a:rPr lang="es-ES" dirty="0" smtClean="0">
                <a:solidFill>
                  <a:srgbClr val="FFC000"/>
                </a:solidFill>
              </a:rPr>
              <a:t>orma 1: Signo y magnitud sin complemento</a:t>
            </a:r>
            <a:endParaRPr lang="es-E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4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C1445F58-7953-47AD-917A-485216F77D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76947" y="637021"/>
            <a:ext cx="6917694" cy="5223072"/>
          </a:xfrm>
        </p:spPr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es-ES" sz="2800" b="1" dirty="0" smtClean="0">
                <a:solidFill>
                  <a:srgbClr val="0000FF"/>
                </a:solidFill>
              </a:rPr>
              <a:t>FORMA 2</a:t>
            </a:r>
          </a:p>
          <a:p>
            <a:pPr algn="just"/>
            <a:r>
              <a:rPr lang="es-ES" sz="2800" b="1" dirty="0" smtClean="0">
                <a:solidFill>
                  <a:srgbClr val="FF0000"/>
                </a:solidFill>
              </a:rPr>
              <a:t>Signo: </a:t>
            </a:r>
            <a:r>
              <a:rPr lang="es-ES" sz="2800" dirty="0" smtClean="0">
                <a:solidFill>
                  <a:schemeClr val="bg1"/>
                </a:solidFill>
              </a:rPr>
              <a:t>El </a:t>
            </a:r>
            <a:r>
              <a:rPr lang="es-ES" sz="2800" dirty="0">
                <a:solidFill>
                  <a:schemeClr val="bg1"/>
                </a:solidFill>
              </a:rPr>
              <a:t>bit mas significativo representa el </a:t>
            </a:r>
            <a:r>
              <a:rPr lang="es-ES" sz="2800" dirty="0" smtClean="0">
                <a:solidFill>
                  <a:schemeClr val="bg1"/>
                </a:solidFill>
              </a:rPr>
              <a:t>signo </a:t>
            </a:r>
            <a:r>
              <a:rPr lang="es-CO" sz="2800" dirty="0" smtClean="0">
                <a:solidFill>
                  <a:schemeClr val="bg1"/>
                </a:solidFill>
              </a:rPr>
              <a:t>positivo </a:t>
            </a:r>
            <a:r>
              <a:rPr lang="es-CO" sz="2800" dirty="0">
                <a:solidFill>
                  <a:schemeClr val="bg1"/>
                </a:solidFill>
              </a:rPr>
              <a:t>(0) o negativo (1</a:t>
            </a:r>
            <a:r>
              <a:rPr lang="es-CO" sz="2800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es-ES" sz="2800" b="1" dirty="0" smtClean="0">
                <a:solidFill>
                  <a:srgbClr val="FF0000"/>
                </a:solidFill>
              </a:rPr>
              <a:t>Magnitud: </a:t>
            </a:r>
            <a:r>
              <a:rPr lang="es-ES" sz="2800" dirty="0">
                <a:solidFill>
                  <a:schemeClr val="bg1"/>
                </a:solidFill>
              </a:rPr>
              <a:t>C</a:t>
            </a:r>
            <a:r>
              <a:rPr lang="es-ES" sz="2800" dirty="0" smtClean="0">
                <a:solidFill>
                  <a:schemeClr val="bg1"/>
                </a:solidFill>
              </a:rPr>
              <a:t>orresponden al resto </a:t>
            </a:r>
            <a:r>
              <a:rPr lang="es-ES" sz="2800" dirty="0">
                <a:solidFill>
                  <a:schemeClr val="bg1"/>
                </a:solidFill>
              </a:rPr>
              <a:t>de bits </a:t>
            </a:r>
            <a:r>
              <a:rPr lang="es-ES" sz="2800" dirty="0" smtClean="0">
                <a:solidFill>
                  <a:schemeClr val="bg1"/>
                </a:solidFill>
              </a:rPr>
              <a:t>para números positivos (igual que forma 1). Complemento a 2 del resto de bits para</a:t>
            </a:r>
            <a:r>
              <a:rPr lang="es-ES" sz="2800" dirty="0">
                <a:solidFill>
                  <a:schemeClr val="bg1"/>
                </a:solidFill>
              </a:rPr>
              <a:t> números</a:t>
            </a:r>
            <a:r>
              <a:rPr lang="es-ES" sz="2800" dirty="0" smtClean="0">
                <a:solidFill>
                  <a:schemeClr val="bg1"/>
                </a:solidFill>
              </a:rPr>
              <a:t> negativos.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Ejemplo: 0</a:t>
            </a:r>
            <a:r>
              <a:rPr lang="es-ES" sz="2800" dirty="0" smtClean="0">
                <a:solidFill>
                  <a:schemeClr val="bg1"/>
                </a:solidFill>
              </a:rPr>
              <a:t>1010</a:t>
            </a:r>
            <a:r>
              <a:rPr lang="es-AR" altLang="es-ES" sz="2800" baseline="-250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s-ES" sz="2800" dirty="0" smtClean="0">
                <a:solidFill>
                  <a:schemeClr val="bg1"/>
                </a:solidFill>
              </a:rPr>
              <a:t>=</a:t>
            </a:r>
            <a:r>
              <a:rPr lang="es-ES" sz="2800" dirty="0" smtClean="0">
                <a:solidFill>
                  <a:srgbClr val="FF0000"/>
                </a:solidFill>
              </a:rPr>
              <a:t>+</a:t>
            </a:r>
            <a:r>
              <a:rPr lang="es-ES" sz="2800" dirty="0" smtClean="0">
                <a:solidFill>
                  <a:schemeClr val="bg1"/>
                </a:solidFill>
              </a:rPr>
              <a:t>10</a:t>
            </a:r>
            <a:r>
              <a:rPr lang="es-AR" sz="2800" baseline="-25000" dirty="0" smtClean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rgbClr val="FF0000"/>
                </a:solidFill>
              </a:rPr>
              <a:t>Ejemplo: </a:t>
            </a:r>
            <a:r>
              <a:rPr lang="es-ES" sz="2800" dirty="0" smtClean="0">
                <a:solidFill>
                  <a:srgbClr val="FF0000"/>
                </a:solidFill>
              </a:rPr>
              <a:t>1</a:t>
            </a:r>
            <a:r>
              <a:rPr lang="es-ES" sz="2800" dirty="0" smtClean="0">
                <a:solidFill>
                  <a:schemeClr val="bg1"/>
                </a:solidFill>
              </a:rPr>
              <a:t>1010</a:t>
            </a:r>
            <a:r>
              <a:rPr lang="es-AR" altLang="es-ES" sz="2800" baseline="-25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s-ES" sz="2800" dirty="0" smtClean="0">
                <a:solidFill>
                  <a:schemeClr val="bg1"/>
                </a:solidFill>
              </a:rPr>
              <a:t>=</a:t>
            </a:r>
            <a:r>
              <a:rPr lang="es-ES" sz="2800" dirty="0" smtClean="0">
                <a:solidFill>
                  <a:srgbClr val="FF0000"/>
                </a:solidFill>
              </a:rPr>
              <a:t>-</a:t>
            </a:r>
            <a:r>
              <a:rPr lang="es-ES" sz="2800" dirty="0">
                <a:solidFill>
                  <a:schemeClr val="bg1"/>
                </a:solidFill>
              </a:rPr>
              <a:t>C</a:t>
            </a:r>
            <a:r>
              <a:rPr lang="es-AR" sz="2800" baseline="-250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s-ES" sz="2800" dirty="0" smtClean="0">
                <a:solidFill>
                  <a:schemeClr val="bg1"/>
                </a:solidFill>
              </a:rPr>
              <a:t>(1010)=</a:t>
            </a:r>
            <a:r>
              <a:rPr lang="es-ES" sz="2800" dirty="0" smtClean="0">
                <a:solidFill>
                  <a:srgbClr val="FF0000"/>
                </a:solidFill>
              </a:rPr>
              <a:t>-</a:t>
            </a:r>
            <a:r>
              <a:rPr lang="es-ES" sz="2800" dirty="0" smtClean="0">
                <a:solidFill>
                  <a:schemeClr val="bg1"/>
                </a:solidFill>
              </a:rPr>
              <a:t>0110=</a:t>
            </a:r>
            <a:r>
              <a:rPr lang="es-ES" sz="2800" dirty="0" smtClean="0">
                <a:solidFill>
                  <a:srgbClr val="FF0000"/>
                </a:solidFill>
              </a:rPr>
              <a:t>-</a:t>
            </a:r>
            <a:r>
              <a:rPr lang="es-ES" sz="2800" dirty="0" smtClean="0">
                <a:solidFill>
                  <a:schemeClr val="bg1"/>
                </a:solidFill>
              </a:rPr>
              <a:t>6</a:t>
            </a:r>
            <a:r>
              <a:rPr lang="es-AR" sz="2800" baseline="-25000" dirty="0" smtClean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sz="2800" dirty="0"/>
          </a:p>
          <a:p>
            <a:endParaRPr lang="es-ES" sz="2800" dirty="0" smtClean="0"/>
          </a:p>
          <a:p>
            <a:endParaRPr lang="es-CO" sz="2800" dirty="0"/>
          </a:p>
          <a:p>
            <a:endParaRPr lang="es-CO" sz="28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8C3C117A-FBCE-4093-AA60-E0B1FCBAFCF6}"/>
              </a:ext>
            </a:extLst>
          </p:cNvPr>
          <p:cNvSpPr>
            <a:spLocks noGrp="1"/>
          </p:cNvSpPr>
          <p:nvPr>
            <p:ph type="title"/>
          </p:nvPr>
        </p:nvSpPr>
        <p:spPr bwMode="ltGray">
          <a:xfrm>
            <a:off x="7230429" y="1615302"/>
            <a:ext cx="4961571" cy="2397608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Números Negativos en base 2</a:t>
            </a:r>
            <a:br>
              <a:rPr lang="es-ES" dirty="0" smtClean="0"/>
            </a:br>
            <a:r>
              <a:rPr lang="es-ES" dirty="0">
                <a:solidFill>
                  <a:srgbClr val="FF0000"/>
                </a:solidFill>
              </a:rPr>
              <a:t>F</a:t>
            </a:r>
            <a:r>
              <a:rPr lang="es-ES" dirty="0" smtClean="0">
                <a:solidFill>
                  <a:srgbClr val="FF0000"/>
                </a:solidFill>
              </a:rPr>
              <a:t>orma 2: Signo y magnitud en complemento a 2 para negativos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0C46EC-1FC7-4065-BC98-F8A55E53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1572264"/>
            <a:ext cx="4724741" cy="2278772"/>
          </a:xfrm>
        </p:spPr>
        <p:txBody>
          <a:bodyPr rtlCol="0"/>
          <a:lstStyle/>
          <a:p>
            <a:pPr algn="ctr" rtl="0"/>
            <a:r>
              <a:rPr lang="es-ES" dirty="0" smtClean="0">
                <a:solidFill>
                  <a:srgbClr val="0000FF"/>
                </a:solidFill>
              </a:rPr>
              <a:t>RESTA CON COMPLEMENTO A R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851964-E2BB-4A8E-95FD-73EF52089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139190"/>
            <a:ext cx="6522720" cy="6426202"/>
          </a:xfrm>
        </p:spPr>
        <p:txBody>
          <a:bodyPr rtlCol="0">
            <a:normAutofit fontScale="70000" lnSpcReduction="20000"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EJEMPLOS BASE 2 </a:t>
            </a:r>
            <a:endParaRPr lang="es-ES" sz="3200" dirty="0"/>
          </a:p>
          <a:p>
            <a:pPr marL="0" indent="0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a)  M=1010, N=1000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Directa:1010-1000=+0010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Con complemento a r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1010 +C2(1000)=1010+1000</a:t>
            </a:r>
          </a:p>
          <a:p>
            <a:pPr marL="0" indent="0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          =1010</a:t>
            </a:r>
          </a:p>
          <a:p>
            <a:pPr marL="0" indent="0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          </a:t>
            </a:r>
            <a:r>
              <a:rPr lang="es-ES" sz="3200" u="sng" dirty="0" smtClean="0">
                <a:solidFill>
                  <a:schemeClr val="bg1"/>
                </a:solidFill>
              </a:rPr>
              <a:t>+1000</a:t>
            </a:r>
            <a:endParaRPr lang="es-ES" sz="32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          </a:t>
            </a:r>
            <a:r>
              <a:rPr lang="es-ES" sz="3200" dirty="0" smtClean="0">
                <a:solidFill>
                  <a:srgbClr val="FF0000"/>
                </a:solidFill>
              </a:rPr>
              <a:t>1</a:t>
            </a:r>
            <a:r>
              <a:rPr lang="es-ES" sz="3200" dirty="0">
                <a:solidFill>
                  <a:schemeClr val="bg1"/>
                </a:solidFill>
              </a:rPr>
              <a:t>0</a:t>
            </a:r>
            <a:r>
              <a:rPr lang="es-ES" sz="3200" dirty="0" smtClean="0">
                <a:solidFill>
                  <a:schemeClr val="bg1"/>
                </a:solidFill>
              </a:rPr>
              <a:t>010  Hay acarreo RTA +0010</a:t>
            </a:r>
            <a:endParaRPr lang="es-E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CO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b) M=1000, N=1010</a:t>
            </a:r>
            <a:r>
              <a:rPr lang="es-ES" sz="3200" dirty="0">
                <a:solidFill>
                  <a:schemeClr val="bg1"/>
                </a:solidFill>
              </a:rPr>
              <a:t>, 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Directa:1000-1010=-0010</a:t>
            </a:r>
            <a:endParaRPr lang="es-ES" sz="3200" dirty="0">
              <a:solidFill>
                <a:schemeClr val="bg1"/>
              </a:solidFill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Con complemento a r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1000 </a:t>
            </a:r>
            <a:r>
              <a:rPr lang="es-ES" sz="3200" dirty="0">
                <a:solidFill>
                  <a:schemeClr val="bg1"/>
                </a:solidFill>
              </a:rPr>
              <a:t>+</a:t>
            </a:r>
            <a:r>
              <a:rPr lang="es-ES" sz="3200" dirty="0" smtClean="0">
                <a:solidFill>
                  <a:schemeClr val="bg1"/>
                </a:solidFill>
              </a:rPr>
              <a:t>C2(1010</a:t>
            </a:r>
            <a:r>
              <a:rPr lang="es-ES" sz="3200" dirty="0">
                <a:solidFill>
                  <a:schemeClr val="bg1"/>
                </a:solidFill>
              </a:rPr>
              <a:t>)=</a:t>
            </a:r>
            <a:r>
              <a:rPr lang="es-ES" sz="3200" dirty="0" smtClean="0">
                <a:solidFill>
                  <a:schemeClr val="bg1"/>
                </a:solidFill>
              </a:rPr>
              <a:t>1000+0110</a:t>
            </a:r>
            <a:endParaRPr lang="es-E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3200" dirty="0">
                <a:solidFill>
                  <a:schemeClr val="bg1"/>
                </a:solidFill>
              </a:rPr>
              <a:t>          =</a:t>
            </a:r>
            <a:r>
              <a:rPr lang="es-ES" sz="3200" dirty="0" smtClean="0">
                <a:solidFill>
                  <a:schemeClr val="bg1"/>
                </a:solidFill>
              </a:rPr>
              <a:t>1000</a:t>
            </a:r>
            <a:endParaRPr lang="es-E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3200" dirty="0">
                <a:solidFill>
                  <a:schemeClr val="bg1"/>
                </a:solidFill>
              </a:rPr>
              <a:t>          </a:t>
            </a:r>
            <a:r>
              <a:rPr lang="es-ES" sz="3200" u="sng" dirty="0" smtClean="0">
                <a:solidFill>
                  <a:schemeClr val="bg1"/>
                </a:solidFill>
              </a:rPr>
              <a:t>+0110</a:t>
            </a:r>
            <a:endParaRPr lang="es-ES" sz="32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sz="3200" dirty="0">
                <a:solidFill>
                  <a:schemeClr val="bg1"/>
                </a:solidFill>
              </a:rPr>
              <a:t>          </a:t>
            </a:r>
            <a:r>
              <a:rPr lang="es-ES" sz="3200" dirty="0" smtClean="0">
                <a:solidFill>
                  <a:srgbClr val="FF0000"/>
                </a:solidFill>
              </a:rPr>
              <a:t>0</a:t>
            </a:r>
            <a:r>
              <a:rPr lang="es-ES" sz="3200" dirty="0" smtClean="0">
                <a:solidFill>
                  <a:schemeClr val="bg1"/>
                </a:solidFill>
              </a:rPr>
              <a:t>1110  No Hay </a:t>
            </a:r>
            <a:r>
              <a:rPr lang="es-ES" sz="3200" dirty="0">
                <a:solidFill>
                  <a:schemeClr val="bg1"/>
                </a:solidFill>
              </a:rPr>
              <a:t>acarreo RTA </a:t>
            </a:r>
            <a:r>
              <a:rPr lang="es-ES" sz="3200" dirty="0" smtClean="0">
                <a:solidFill>
                  <a:schemeClr val="bg1"/>
                </a:solidFill>
              </a:rPr>
              <a:t>-C2(1110)=-0010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RESTADOR FORMA 1-FORMA 2 </a:t>
            </a:r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31014"/>
              </p:ext>
            </p:extLst>
          </p:nvPr>
        </p:nvGraphicFramePr>
        <p:xfrm>
          <a:off x="1876724" y="326445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RTA(A-B)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FORMA 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s-CO" dirty="0" smtClean="0"/>
                        <a:t>0100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FORMA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CO" dirty="0" smtClean="0"/>
                        <a:t>0100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FORMA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s-CO" dirty="0" smtClean="0"/>
                        <a:t>0100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FORMA 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0110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1010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CO" dirty="0" smtClean="0"/>
                        <a:t>1100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3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RESTADOR EN PARALELO-FORMA 2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003" y="2866846"/>
            <a:ext cx="8543925" cy="2590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4542496" y="5763247"/>
                <a:ext cx="33039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O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CO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CO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s-CO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s-CO" sz="2000" dirty="0" smtClean="0">
                    <a:solidFill>
                      <a:schemeClr val="bg1"/>
                    </a:solidFill>
                  </a:rPr>
                  <a:t>=A+C2(B)</a:t>
                </a:r>
                <a:endParaRPr lang="es-CO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496" y="5763247"/>
                <a:ext cx="3303981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091" r="-1107" b="-2424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306</TotalTime>
  <Words>463</Words>
  <Application>Microsoft Office PowerPoint</Application>
  <PresentationFormat>Panorámica</PresentationFormat>
  <Paragraphs>109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Segoe UI</vt:lpstr>
      <vt:lpstr>Trebuchet MS</vt:lpstr>
      <vt:lpstr>Verdana</vt:lpstr>
      <vt:lpstr>Berlín</vt:lpstr>
      <vt:lpstr>RESTADOR SUMADOR-RESTADOR</vt:lpstr>
      <vt:lpstr>MEDIO RESTADOR</vt:lpstr>
      <vt:lpstr>RESTADOR COMPLETO </vt:lpstr>
      <vt:lpstr>RESTADOR EN PARALELO </vt:lpstr>
      <vt:lpstr>Números Negativos en base 2 Forma 1: Signo y magnitud sin complemento</vt:lpstr>
      <vt:lpstr>Números Negativos en base 2 Forma 2: Signo y magnitud en complemento a 2 para negativos </vt:lpstr>
      <vt:lpstr>RESTA CON COMPLEMENTO A R</vt:lpstr>
      <vt:lpstr>RESTADOR FORMA 1-FORMA 2 </vt:lpstr>
      <vt:lpstr>RESTADOR EN PARALELO-FORMA 2 </vt:lpstr>
      <vt:lpstr>SUMADOR-RESTADOR EN PARALELO –FORMA 2 entradas no signadas</vt:lpstr>
      <vt:lpstr>SUMADOR-RESTADOR EN PARALELO –FORMA 2</vt:lpstr>
      <vt:lpstr>SUMADOR-RESTADOR EN PARALELO-FORMA 2 </vt:lpstr>
      <vt:lpstr>SUMADOR-RESTADOR EN PARALELO-FORMA 2 </vt:lpstr>
      <vt:lpstr>Sumador </vt:lpstr>
      <vt:lpstr>Sumador-Sumador restador forma 2</vt:lpstr>
      <vt:lpstr>Sumador-Restador Forma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RESTADOR</dc:title>
  <dc:creator>Ernesto</dc:creator>
  <cp:lastModifiedBy>Ernesto</cp:lastModifiedBy>
  <cp:revision>22</cp:revision>
  <dcterms:created xsi:type="dcterms:W3CDTF">2020-06-15T22:09:40Z</dcterms:created>
  <dcterms:modified xsi:type="dcterms:W3CDTF">2021-12-15T15:39:38Z</dcterms:modified>
</cp:coreProperties>
</file>