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Ejemplos de sistemas </a:t>
            </a:r>
            <a:r>
              <a:rPr lang="es-CO" dirty="0" err="1" smtClean="0"/>
              <a:t>combinacionales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Electrónica digital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74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DECODIFICADOR </a:t>
            </a:r>
            <a:r>
              <a:rPr lang="es-CO" dirty="0" smtClean="0"/>
              <a:t>2-4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Marcador de contenido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67583"/>
                  </p:ext>
                </p:extLst>
              </p:nvPr>
            </p:nvGraphicFramePr>
            <p:xfrm>
              <a:off x="3510524" y="1951085"/>
              <a:ext cx="5393690" cy="887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98525"/>
                    <a:gridCol w="898525"/>
                    <a:gridCol w="899160"/>
                    <a:gridCol w="899160"/>
                    <a:gridCol w="899160"/>
                    <a:gridCol w="899160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Marcador de contenido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67583"/>
                  </p:ext>
                </p:extLst>
              </p:nvPr>
            </p:nvGraphicFramePr>
            <p:xfrm>
              <a:off x="3510524" y="1951085"/>
              <a:ext cx="5393690" cy="859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98525"/>
                    <a:gridCol w="898525"/>
                    <a:gridCol w="899160"/>
                    <a:gridCol w="899160"/>
                    <a:gridCol w="899160"/>
                    <a:gridCol w="899160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76" t="-3333" r="-501351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1361" t="-3333" r="-404762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0000" t="-3333" r="-302027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000" t="-3333" r="-202027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02721" t="-3333" r="-103401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99324" t="-3333" r="-2703" b="-416667"/>
                          </a:stretch>
                        </a:blipFill>
                      </a:tcPr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460" y="3973023"/>
            <a:ext cx="2524125" cy="17430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6096000" y="3973023"/>
                <a:ext cx="6096000" cy="16881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73023"/>
                <a:ext cx="6096000" cy="16881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echa derecha 12"/>
          <p:cNvSpPr/>
          <p:nvPr/>
        </p:nvSpPr>
        <p:spPr>
          <a:xfrm>
            <a:off x="5301762" y="4448908"/>
            <a:ext cx="1811215" cy="72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62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DECODIFICADOR </a:t>
            </a:r>
            <a:r>
              <a:rPr lang="es-CO" dirty="0" smtClean="0"/>
              <a:t>2-4 </a:t>
            </a:r>
            <a:r>
              <a:rPr lang="es-CO" dirty="0" smtClean="0"/>
              <a:t>CON ENEABLE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848" y="3752517"/>
            <a:ext cx="2600325" cy="2095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Marcador de contenido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34662382"/>
                  </p:ext>
                </p:extLst>
              </p:nvPr>
            </p:nvGraphicFramePr>
            <p:xfrm>
              <a:off x="3285564" y="2121753"/>
              <a:ext cx="5394960" cy="10763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47395"/>
                    <a:gridCol w="768350"/>
                    <a:gridCol w="768350"/>
                    <a:gridCol w="777875"/>
                    <a:gridCol w="777875"/>
                    <a:gridCol w="777240"/>
                    <a:gridCol w="77787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E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 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Marcador de contenido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34662382"/>
                  </p:ext>
                </p:extLst>
              </p:nvPr>
            </p:nvGraphicFramePr>
            <p:xfrm>
              <a:off x="3285564" y="2121753"/>
              <a:ext cx="5394960" cy="10296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47395"/>
                    <a:gridCol w="768350"/>
                    <a:gridCol w="768350"/>
                    <a:gridCol w="777875"/>
                    <a:gridCol w="777875"/>
                    <a:gridCol w="777240"/>
                    <a:gridCol w="777875"/>
                  </a:tblGrid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E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98413" t="-27586" r="-509524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98413" t="-27586" r="-409524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93750" t="-27586" r="-303125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393750" t="-27586" r="-203125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97638" t="-27586" r="-104724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92969" t="-27586" r="-3906" b="-531034"/>
                          </a:stretch>
                        </a:blipFill>
                      </a:tcPr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 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6251275" y="3752517"/>
                <a:ext cx="6096000" cy="16881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275" y="3752517"/>
                <a:ext cx="6096000" cy="16881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echa derecha 6"/>
          <p:cNvSpPr/>
          <p:nvPr/>
        </p:nvSpPr>
        <p:spPr>
          <a:xfrm>
            <a:off x="5750336" y="4172863"/>
            <a:ext cx="1811215" cy="72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68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CODIFICADOR 8-3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a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5636725"/>
                  </p:ext>
                </p:extLst>
              </p:nvPr>
            </p:nvGraphicFramePr>
            <p:xfrm>
              <a:off x="2592925" y="1678046"/>
              <a:ext cx="4982845" cy="16144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80060"/>
                    <a:gridCol w="479425"/>
                    <a:gridCol w="477520"/>
                    <a:gridCol w="479425"/>
                    <a:gridCol w="504825"/>
                    <a:gridCol w="507365"/>
                    <a:gridCol w="410845"/>
                    <a:gridCol w="410845"/>
                    <a:gridCol w="410845"/>
                    <a:gridCol w="410845"/>
                    <a:gridCol w="41084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ES" sz="11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a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5636725"/>
                  </p:ext>
                </p:extLst>
              </p:nvPr>
            </p:nvGraphicFramePr>
            <p:xfrm>
              <a:off x="2592925" y="1678046"/>
              <a:ext cx="4982845" cy="153981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80060"/>
                    <a:gridCol w="479425"/>
                    <a:gridCol w="477520"/>
                    <a:gridCol w="479425"/>
                    <a:gridCol w="504825"/>
                    <a:gridCol w="507365"/>
                    <a:gridCol w="410845"/>
                    <a:gridCol w="410845"/>
                    <a:gridCol w="410845"/>
                    <a:gridCol w="410845"/>
                    <a:gridCol w="410845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266" t="-3448" r="-940506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1266" t="-3448" r="-840506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3846" t="-3448" r="-751282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000" t="-3448" r="-641772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85366" t="-3448" r="-518293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73810" t="-3448" r="-405952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719403" t="-3448" r="-408955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07353" t="-3448" r="-302941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920896" t="-3448" r="-207463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05882" t="-3448" r="-104412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122388" t="-3448" r="-5970" b="-817241"/>
                          </a:stretch>
                        </a:blipFill>
                      </a:tcPr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004" y="3461238"/>
            <a:ext cx="2686050" cy="304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6459415" y="4208755"/>
                <a:ext cx="6096000" cy="12891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15" y="4208755"/>
                <a:ext cx="6096000" cy="12891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echa derecha 12"/>
          <p:cNvSpPr/>
          <p:nvPr/>
        </p:nvSpPr>
        <p:spPr>
          <a:xfrm>
            <a:off x="5603898" y="4492869"/>
            <a:ext cx="1444870" cy="72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73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DECODIFICADOR 3-8</a:t>
            </a:r>
            <a:endParaRPr lang="es-CO" dirty="0"/>
          </a:p>
        </p:txBody>
      </p:sp>
      <p:sp>
        <p:nvSpPr>
          <p:cNvPr id="13" name="Flecha derecha 12"/>
          <p:cNvSpPr/>
          <p:nvPr/>
        </p:nvSpPr>
        <p:spPr>
          <a:xfrm>
            <a:off x="5603898" y="4492869"/>
            <a:ext cx="1444870" cy="72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0472962"/>
                  </p:ext>
                </p:extLst>
              </p:nvPr>
            </p:nvGraphicFramePr>
            <p:xfrm>
              <a:off x="3508134" y="1421298"/>
              <a:ext cx="4695090" cy="179387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9352"/>
                    <a:gridCol w="476399"/>
                    <a:gridCol w="480336"/>
                    <a:gridCol w="382891"/>
                    <a:gridCol w="382891"/>
                    <a:gridCol w="382891"/>
                    <a:gridCol w="382891"/>
                    <a:gridCol w="382891"/>
                    <a:gridCol w="449823"/>
                    <a:gridCol w="444902"/>
                    <a:gridCol w="449823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0472962"/>
                  </p:ext>
                </p:extLst>
              </p:nvPr>
            </p:nvGraphicFramePr>
            <p:xfrm>
              <a:off x="3508134" y="1421298"/>
              <a:ext cx="4695090" cy="17098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9352"/>
                    <a:gridCol w="476399"/>
                    <a:gridCol w="480336"/>
                    <a:gridCol w="382891"/>
                    <a:gridCol w="382891"/>
                    <a:gridCol w="382891"/>
                    <a:gridCol w="382891"/>
                    <a:gridCol w="382891"/>
                    <a:gridCol w="449823"/>
                    <a:gridCol w="444902"/>
                    <a:gridCol w="449823"/>
                  </a:tblGrid>
                  <a:tr h="349441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266" t="-1754" r="-881013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2564" t="-1754" r="-792308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0000" t="-1754" r="-682278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76190" t="-1754" r="-755556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76190" t="-1754" r="-655556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85484" t="-1754" r="-566129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74603" t="-1754" r="-457143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774603" t="-1754" r="-357143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744595" t="-1754" r="-204054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56164" t="-1754" r="-106849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943243" t="-1754" r="-5405" b="-415789"/>
                          </a:stretch>
                        </a:blipFill>
                      </a:tcPr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475" y="3466733"/>
            <a:ext cx="2838450" cy="30194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7189177" y="3211365"/>
                <a:ext cx="4205654" cy="3283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∑</m:t>
                      </m:r>
                      <m:d>
                        <m:dPr>
                          <m:ctrlPr>
                            <a:rPr lang="es-ES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CO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177" y="3211365"/>
                <a:ext cx="4205654" cy="32839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8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8324" y="399823"/>
            <a:ext cx="8911687" cy="1280890"/>
          </a:xfrm>
        </p:spPr>
        <p:txBody>
          <a:bodyPr/>
          <a:lstStyle/>
          <a:p>
            <a:pPr algn="ctr"/>
            <a:r>
              <a:rPr lang="es-CO" dirty="0" smtClean="0"/>
              <a:t>Decodificador de 3-8 a partir de decodificadores de 2-4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834" y="2101318"/>
            <a:ext cx="2838450" cy="3019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752514"/>
                  </p:ext>
                </p:extLst>
              </p:nvPr>
            </p:nvGraphicFramePr>
            <p:xfrm>
              <a:off x="4051599" y="2864639"/>
              <a:ext cx="4695090" cy="130429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9352"/>
                    <a:gridCol w="476399"/>
                    <a:gridCol w="480336"/>
                    <a:gridCol w="382891"/>
                    <a:gridCol w="382891"/>
                    <a:gridCol w="382891"/>
                    <a:gridCol w="382891"/>
                    <a:gridCol w="382891"/>
                    <a:gridCol w="449823"/>
                    <a:gridCol w="444902"/>
                    <a:gridCol w="449823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752514"/>
                  </p:ext>
                </p:extLst>
              </p:nvPr>
            </p:nvGraphicFramePr>
            <p:xfrm>
              <a:off x="4051599" y="2864639"/>
              <a:ext cx="4695090" cy="124371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9352"/>
                    <a:gridCol w="476399"/>
                    <a:gridCol w="480336"/>
                    <a:gridCol w="382891"/>
                    <a:gridCol w="382891"/>
                    <a:gridCol w="382891"/>
                    <a:gridCol w="382891"/>
                    <a:gridCol w="382891"/>
                    <a:gridCol w="449823"/>
                    <a:gridCol w="444902"/>
                    <a:gridCol w="449823"/>
                  </a:tblGrid>
                  <a:tr h="254127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266" t="-2381" r="-881013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2564" t="-2381" r="-792308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00000" t="-2381" r="-682278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376190" t="-2381" r="-755556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76190" t="-2381" r="-655556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85484" t="-2381" r="-566129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74603" t="-2381" r="-457143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774603" t="-2381" r="-357143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744595" t="-2381" r="-204054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856164" t="-2381" r="-106849" b="-4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943243" t="-2381" r="-5405" b="-411905"/>
                          </a:stretch>
                        </a:blipFill>
                      </a:tcPr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36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463" y="1293423"/>
            <a:ext cx="290512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CODFICIADOR DE 4 A 7 SEGMENTOS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47" y="1656617"/>
            <a:ext cx="5470038" cy="40481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597" y="1656617"/>
            <a:ext cx="5383072" cy="380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Multiplicador 3 BITS 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192" y="2002149"/>
            <a:ext cx="5923061" cy="331719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685" y="1357973"/>
            <a:ext cx="5245970" cy="48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CONDICIONES DE NO IMPORTA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DISEÑAR UN CONVERSOR DE CODIGO DE BCD EX3 A BCD 84-2-1</a:t>
            </a:r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67193"/>
              </p:ext>
            </p:extLst>
          </p:nvPr>
        </p:nvGraphicFramePr>
        <p:xfrm>
          <a:off x="5758961" y="2856737"/>
          <a:ext cx="5901520" cy="3283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216"/>
                <a:gridCol w="643373"/>
                <a:gridCol w="655184"/>
                <a:gridCol w="655184"/>
                <a:gridCol w="654489"/>
                <a:gridCol w="657268"/>
                <a:gridCol w="656574"/>
                <a:gridCol w="656574"/>
                <a:gridCol w="65865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BCD EX 3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BCD 84-2-1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33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BASE 10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516" y="2815597"/>
            <a:ext cx="383051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CONDICIONES DE NO IMPORTA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37319" y="1972774"/>
                <a:ext cx="8915400" cy="377762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s-CO" dirty="0" smtClean="0"/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(0,1,2,13,14,15)</m:t>
                    </m:r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(0,1,2,13,14,15)</m:t>
                    </m:r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(0,1,2,13,14,15)</m:t>
                    </m:r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(0,1,2,13,14,15)</m:t>
                    </m:r>
                  </m:oMath>
                </a14:m>
                <a:endParaRPr lang="es-CO" dirty="0"/>
              </a:p>
              <a:p>
                <a:endParaRPr lang="es-CO" dirty="0" smtClean="0"/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s-E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</m:oMath>
                </a14:m>
                <a:endParaRPr lang="es-E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</m:oMath>
                </a14:m>
                <a:endParaRPr lang="es-CO" dirty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7319" y="1972774"/>
                <a:ext cx="8915400" cy="3777622"/>
              </a:xfrm>
              <a:blipFill rotWithShape="0">
                <a:blip r:embed="rId2"/>
                <a:stretch>
                  <a:fillRect l="-342" b="-177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977" y="1972774"/>
            <a:ext cx="2352308" cy="204680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5351" y="2074985"/>
            <a:ext cx="2290395" cy="194459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1977" y="4087357"/>
            <a:ext cx="2242772" cy="2076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0832" y="4121794"/>
            <a:ext cx="2294914" cy="202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33394448"/>
                  </p:ext>
                </p:extLst>
              </p:nvPr>
            </p:nvGraphicFramePr>
            <p:xfrm>
              <a:off x="5111002" y="2422022"/>
              <a:ext cx="1801368" cy="2743200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475488"/>
                    <a:gridCol w="749808"/>
                    <a:gridCol w="576072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Pesos 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CO" sz="15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sz="15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CO" sz="15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oMath>
                          </a14:m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2421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5421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33394448"/>
                  </p:ext>
                </p:extLst>
              </p:nvPr>
            </p:nvGraphicFramePr>
            <p:xfrm>
              <a:off x="5111002" y="2422022"/>
              <a:ext cx="1801368" cy="2743200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475488"/>
                    <a:gridCol w="749808"/>
                    <a:gridCol w="576072"/>
                  </a:tblGrid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Pesos 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44450" marR="44450" marT="0" marB="0">
                        <a:blipFill rotWithShape="0">
                          <a:blip r:embed="rId2"/>
                          <a:stretch>
                            <a:fillRect l="-1282" t="-127027" r="-285897" b="-10648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2421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5421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717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</a:t>
            </a:r>
            <a:r>
              <a:rPr lang="es-CO" dirty="0" smtClean="0"/>
              <a:t>odificador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8242" y="1693984"/>
            <a:ext cx="8915400" cy="3777622"/>
          </a:xfrm>
        </p:spPr>
        <p:txBody>
          <a:bodyPr/>
          <a:lstStyle/>
          <a:p>
            <a:endParaRPr lang="es-CO" dirty="0"/>
          </a:p>
          <a:p>
            <a:r>
              <a:rPr lang="es-ES" dirty="0"/>
              <a:t> Los codificadores son los dispositivos encargados de la codificación. El concepto de codificación, tal y como se exploró en la sección de Códigos, está vinculado a la “traducción” de un código a otro.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510" y="3321660"/>
            <a:ext cx="461962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CODIFICADOR 4-2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88028215"/>
                  </p:ext>
                </p:extLst>
              </p:nvPr>
            </p:nvGraphicFramePr>
            <p:xfrm>
              <a:off x="1598075" y="2427152"/>
              <a:ext cx="5393690" cy="8969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98525"/>
                    <a:gridCol w="898525"/>
                    <a:gridCol w="899160"/>
                    <a:gridCol w="899160"/>
                    <a:gridCol w="899160"/>
                    <a:gridCol w="899160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𝑶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𝑶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1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effectLst/>
                            </a:rPr>
                            <a:t>1</a:t>
                          </a:r>
                          <a:endParaRPr lang="es-CO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dirty="0">
                              <a:effectLst/>
                            </a:rPr>
                            <a:t>1</a:t>
                          </a:r>
                          <a:endParaRPr lang="es-CO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effectLst/>
                            </a:rPr>
                            <a:t>1</a:t>
                          </a:r>
                          <a:endParaRPr lang="es-CO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dirty="0">
                              <a:effectLst/>
                            </a:rPr>
                            <a:t>1</a:t>
                          </a:r>
                          <a:endParaRPr lang="es-CO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effectLst/>
                            </a:rPr>
                            <a:t>0</a:t>
                          </a:r>
                          <a:endParaRPr lang="es-CO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effectLst/>
                            </a:rPr>
                            <a:t>0</a:t>
                          </a:r>
                          <a:endParaRPr lang="es-CO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dirty="0">
                              <a:effectLst/>
                            </a:rPr>
                            <a:t>1</a:t>
                          </a:r>
                          <a:endParaRPr lang="es-CO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dirty="0">
                              <a:effectLst/>
                            </a:rPr>
                            <a:t>1</a:t>
                          </a:r>
                          <a:endParaRPr lang="es-CO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88028215"/>
                  </p:ext>
                </p:extLst>
              </p:nvPr>
            </p:nvGraphicFramePr>
            <p:xfrm>
              <a:off x="1598075" y="2427152"/>
              <a:ext cx="5393690" cy="860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98525"/>
                    <a:gridCol w="898525"/>
                    <a:gridCol w="899160"/>
                    <a:gridCol w="899160"/>
                    <a:gridCol w="899160"/>
                    <a:gridCol w="899160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80" t="-3333" r="-505442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0000" t="-3333" r="-402027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1361" t="-3333" r="-304762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99324" t="-3333" r="-202703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02041" t="-3333" r="-104082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98649" t="-3333" r="-3378" b="-416667"/>
                          </a:stretch>
                        </a:blipFill>
                      </a:tcPr>
                    </a:tc>
                  </a:tr>
                  <a:tr h="17018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1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18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1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1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18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1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1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0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18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effectLst/>
                            </a:rPr>
                            <a:t>0</a:t>
                          </a:r>
                          <a:endParaRPr lang="es-CO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effectLst/>
                            </a:rPr>
                            <a:t>0</a:t>
                          </a:r>
                          <a:endParaRPr lang="es-CO" sz="11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effectLst/>
                            </a:rPr>
                            <a:t>0</a:t>
                          </a:r>
                          <a:endParaRPr lang="es-CO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>
                              <a:effectLst/>
                            </a:rPr>
                            <a:t>1</a:t>
                          </a:r>
                          <a:endParaRPr lang="es-CO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dirty="0">
                              <a:effectLst/>
                            </a:rPr>
                            <a:t>1</a:t>
                          </a:r>
                          <a:endParaRPr lang="es-CO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306" y="3920637"/>
            <a:ext cx="2609850" cy="1847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6283569" y="2467696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2,8</m:t>
                          </m:r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4,8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569" y="2467696"/>
                <a:ext cx="6096000" cy="8902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6283569" y="4199962"/>
                <a:ext cx="6096000" cy="12891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569" y="4199962"/>
                <a:ext cx="6096000" cy="12891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lecha abajo 7"/>
          <p:cNvSpPr/>
          <p:nvPr/>
        </p:nvSpPr>
        <p:spPr>
          <a:xfrm>
            <a:off x="8985738" y="3631223"/>
            <a:ext cx="492370" cy="773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9759462" y="3631223"/>
            <a:ext cx="2127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CONDICIONES DE NO IMPORTA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34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CODIFICADOR 4-2 CON ENEABLE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Marcador de contenido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16434485"/>
                  </p:ext>
                </p:extLst>
              </p:nvPr>
            </p:nvGraphicFramePr>
            <p:xfrm>
              <a:off x="3444459" y="1984752"/>
              <a:ext cx="5393690" cy="10763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0570"/>
                    <a:gridCol w="770890"/>
                    <a:gridCol w="770890"/>
                    <a:gridCol w="770890"/>
                    <a:gridCol w="771525"/>
                    <a:gridCol w="779145"/>
                    <a:gridCol w="779780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E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  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Marcador de contenido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16434485"/>
                  </p:ext>
                </p:extLst>
              </p:nvPr>
            </p:nvGraphicFramePr>
            <p:xfrm>
              <a:off x="3444459" y="1984752"/>
              <a:ext cx="5393690" cy="10296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0570"/>
                    <a:gridCol w="770890"/>
                    <a:gridCol w="770890"/>
                    <a:gridCol w="770890"/>
                    <a:gridCol w="771525"/>
                    <a:gridCol w="779145"/>
                    <a:gridCol w="779780"/>
                  </a:tblGrid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E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98425" t="-26667" r="-503150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0000" t="-26667" r="-407143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97638" t="-26667" r="-303937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00794" t="-26667" r="-206349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92969" t="-26667" r="-103125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92969" t="-26667" r="-3125" b="-510000"/>
                          </a:stretch>
                        </a:blipFill>
                      </a:tcPr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  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0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520" y="3613147"/>
            <a:ext cx="2819400" cy="2190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602083" y="3716882"/>
                <a:ext cx="6096000" cy="12891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CO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083" y="3716882"/>
                <a:ext cx="6096000" cy="12891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echa derecha 5"/>
          <p:cNvSpPr/>
          <p:nvPr/>
        </p:nvSpPr>
        <p:spPr>
          <a:xfrm>
            <a:off x="5237553" y="4077972"/>
            <a:ext cx="1811215" cy="72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9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DECODIFICADORES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40804" y="1905000"/>
            <a:ext cx="8915400" cy="3777622"/>
          </a:xfrm>
        </p:spPr>
        <p:txBody>
          <a:bodyPr/>
          <a:lstStyle/>
          <a:p>
            <a:r>
              <a:rPr lang="es-ES" dirty="0"/>
              <a:t>Este circuito realiza la operación inversa a la de un codificador de </a:t>
            </a:r>
            <a:r>
              <a:rPr lang="es-ES" dirty="0" smtClean="0"/>
              <a:t>datos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179" y="2798885"/>
            <a:ext cx="38671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521</TotalTime>
  <Words>689</Words>
  <Application>Microsoft Office PowerPoint</Application>
  <PresentationFormat>Panorámica</PresentationFormat>
  <Paragraphs>690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Times New Roman</vt:lpstr>
      <vt:lpstr>Wingdings 3</vt:lpstr>
      <vt:lpstr>Espiral</vt:lpstr>
      <vt:lpstr>Ejemplos de sistemas combinacionales</vt:lpstr>
      <vt:lpstr>Multiplicador 3 BITS </vt:lpstr>
      <vt:lpstr>CONDICIONES DE NO IMPORTA</vt:lpstr>
      <vt:lpstr>CONDICIONES DE NO IMPORTA</vt:lpstr>
      <vt:lpstr>Presentación de PowerPoint</vt:lpstr>
      <vt:lpstr>Codificador </vt:lpstr>
      <vt:lpstr>CODIFICADOR 4-2</vt:lpstr>
      <vt:lpstr>CODIFICADOR 4-2 CON ENEABLE</vt:lpstr>
      <vt:lpstr>DECODIFICADORES </vt:lpstr>
      <vt:lpstr>DECODIFICADOR 2-4</vt:lpstr>
      <vt:lpstr>DECODIFICADOR 2-4 CON ENEABLE</vt:lpstr>
      <vt:lpstr>CODIFICADOR 8-3</vt:lpstr>
      <vt:lpstr>DECODIFICADOR 3-8</vt:lpstr>
      <vt:lpstr>Decodificador de 3-8 a partir de decodificadores de 2-4</vt:lpstr>
      <vt:lpstr>CODFICIADOR DE 4 A 7 SEGMENTOS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Ejemplos de sistemas combinacionales</dc:title>
  <dc:creator>Ernesto</dc:creator>
  <cp:lastModifiedBy>Ernesto</cp:lastModifiedBy>
  <cp:revision>30</cp:revision>
  <dcterms:created xsi:type="dcterms:W3CDTF">2020-06-22T19:12:49Z</dcterms:created>
  <dcterms:modified xsi:type="dcterms:W3CDTF">2020-11-25T16:26:51Z</dcterms:modified>
</cp:coreProperties>
</file>