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Multiplexores y </a:t>
            </a:r>
            <a:r>
              <a:rPr lang="es-CO" dirty="0" err="1" smtClean="0"/>
              <a:t>demultiplexores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Electrónica </a:t>
            </a:r>
            <a:r>
              <a:rPr lang="es-CO" dirty="0"/>
              <a:t>D</a:t>
            </a:r>
            <a:r>
              <a:rPr lang="es-CO" dirty="0" smtClean="0"/>
              <a:t>igital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895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COMPARADOR DE MAGNITUD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0</m:t>
                        </m:r>
                      </m:sub>
                    </m:sSub>
                  </m:oMath>
                </a14:m>
                <a:endParaRPr lang="es-CO" dirty="0">
                  <a:solidFill>
                    <a:schemeClr val="bg1"/>
                  </a:solidFill>
                  <a:effectLst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0</m:t>
                        </m:r>
                      </m:sub>
                    </m:sSub>
                  </m:oMath>
                </a14:m>
                <a:endParaRPr lang="es-CO" dirty="0">
                  <a:solidFill>
                    <a:schemeClr val="bg1"/>
                  </a:solidFill>
                  <a:effectLst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𝑖</m:t>
                        </m:r>
                      </m:sub>
                    </m:sSub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=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𝑖</m:t>
                        </m:r>
                      </m:sub>
                    </m:sSub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⊙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𝑖</m:t>
                        </m:r>
                      </m:sub>
                    </m:sSub>
                  </m:oMath>
                </a14:m>
                <a:endParaRPr lang="es-CO" dirty="0">
                  <a:solidFill>
                    <a:schemeClr val="bg1"/>
                  </a:solidFill>
                  <a:effectLst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d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=</m:t>
                        </m:r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</m:d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=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0</m:t>
                        </m:r>
                      </m:sub>
                    </m:sSub>
                  </m:oMath>
                </a14:m>
                <a:endParaRPr lang="es-CO" dirty="0">
                  <a:solidFill>
                    <a:schemeClr val="bg1"/>
                  </a:solidFill>
                  <a:effectLst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d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&gt;</m:t>
                        </m:r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</m:d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= 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𝐵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+ 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𝐵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+ 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𝐵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+ 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𝑋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1</m:t>
                            </m:r>
                          </m:sub>
                        </m:s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0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𝐵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es-CO" dirty="0">
                  <a:solidFill>
                    <a:schemeClr val="bg1"/>
                  </a:solidFill>
                  <a:effectLst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d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𝐴</m:t>
                        </m:r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&lt;</m:t>
                        </m:r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</m:d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= 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𝐴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+ 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𝐴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+ 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𝐴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s-CO" i="1">
                        <a:solidFill>
                          <a:schemeClr val="bg1"/>
                        </a:solidFill>
                        <a:effectLst/>
                      </a:rPr>
                      <m:t>+ </m:t>
                    </m:r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𝑋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𝑋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1</m:t>
                            </m:r>
                          </m:sub>
                        </m:s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𝐵</m:t>
                        </m:r>
                      </m:e>
                      <m:sub>
                        <m: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  <m:t>0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bg1"/>
                            </a:solidFill>
                            <a:effectLst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𝐴</m:t>
                            </m:r>
                          </m:e>
                          <m:sub>
                            <m:r>
                              <a:rPr lang="es-CO" i="1">
                                <a:solidFill>
                                  <a:schemeClr val="bg1"/>
                                </a:solidFill>
                                <a:effectLst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es-CO" dirty="0">
                  <a:solidFill>
                    <a:schemeClr val="bg1"/>
                  </a:solidFill>
                  <a:effectLst/>
                </a:endParaRPr>
              </a:p>
              <a:p>
                <a:pPr algn="ctr"/>
                <a:endParaRPr lang="es-CO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52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75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Multiplexores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Un multiplexor es un circuito digital que selecciona una de entre varias entradas </a:t>
            </a:r>
            <a:r>
              <a:rPr lang="es-ES" dirty="0" smtClean="0">
                <a:solidFill>
                  <a:schemeClr val="bg1"/>
                </a:solidFill>
              </a:rPr>
              <a:t>de datos </a:t>
            </a:r>
            <a:r>
              <a:rPr lang="es-ES" dirty="0" err="1">
                <a:solidFill>
                  <a:schemeClr val="bg1"/>
                </a:solidFill>
              </a:rPr>
              <a:t>Ii</a:t>
            </a:r>
            <a:r>
              <a:rPr lang="es-ES" dirty="0">
                <a:solidFill>
                  <a:schemeClr val="bg1"/>
                </a:solidFill>
              </a:rPr>
              <a:t> y lleva su valor lógico a la única salida Z del circuito. La selección de los </a:t>
            </a:r>
            <a:r>
              <a:rPr lang="es-ES" dirty="0" smtClean="0">
                <a:solidFill>
                  <a:schemeClr val="bg1"/>
                </a:solidFill>
              </a:rPr>
              <a:t>datos se </a:t>
            </a:r>
            <a:r>
              <a:rPr lang="es-ES" dirty="0">
                <a:solidFill>
                  <a:schemeClr val="bg1"/>
                </a:solidFill>
              </a:rPr>
              <a:t>realiza mediante una o varias entradas de control </a:t>
            </a:r>
            <a:r>
              <a:rPr lang="es-ES" dirty="0" err="1">
                <a:solidFill>
                  <a:schemeClr val="bg1"/>
                </a:solidFill>
              </a:rPr>
              <a:t>Sj</a:t>
            </a:r>
            <a:r>
              <a:rPr lang="es-ES" dirty="0">
                <a:solidFill>
                  <a:schemeClr val="bg1"/>
                </a:solidFill>
              </a:rPr>
              <a:t>. La codificación </a:t>
            </a:r>
            <a:r>
              <a:rPr lang="es-ES" dirty="0" smtClean="0">
                <a:solidFill>
                  <a:schemeClr val="bg1"/>
                </a:solidFill>
              </a:rPr>
              <a:t>binaria resultante </a:t>
            </a:r>
            <a:r>
              <a:rPr lang="es-ES" dirty="0">
                <a:solidFill>
                  <a:schemeClr val="bg1"/>
                </a:solidFill>
              </a:rPr>
              <a:t>de las entradas S indica el índice de la entrada I que pasa a la salida.</a:t>
            </a:r>
          </a:p>
          <a:p>
            <a:r>
              <a:rPr lang="es-ES" dirty="0">
                <a:solidFill>
                  <a:schemeClr val="bg1"/>
                </a:solidFill>
              </a:rPr>
              <a:t>Existiendo una entrada de habilitación (</a:t>
            </a:r>
            <a:r>
              <a:rPr lang="es-ES" dirty="0" err="1">
                <a:solidFill>
                  <a:schemeClr val="bg1"/>
                </a:solidFill>
              </a:rPr>
              <a:t>enable</a:t>
            </a:r>
            <a:r>
              <a:rPr lang="es-ES" dirty="0">
                <a:solidFill>
                  <a:schemeClr val="bg1"/>
                </a:solidFill>
              </a:rPr>
              <a:t>),la cual pone en funcionamiento </a:t>
            </a:r>
            <a:r>
              <a:rPr lang="es-ES" dirty="0" smtClean="0">
                <a:solidFill>
                  <a:schemeClr val="bg1"/>
                </a:solidFill>
              </a:rPr>
              <a:t>el </a:t>
            </a:r>
            <a:r>
              <a:rPr lang="es-ES" dirty="0" err="1" smtClean="0">
                <a:solidFill>
                  <a:schemeClr val="bg1"/>
                </a:solidFill>
              </a:rPr>
              <a:t>circuito,y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trabaj</a:t>
            </a:r>
            <a:r>
              <a:rPr lang="es-ES" dirty="0">
                <a:solidFill>
                  <a:schemeClr val="bg1"/>
                </a:solidFill>
              </a:rPr>
              <a:t> en bajo </a:t>
            </a:r>
            <a:r>
              <a:rPr lang="es-ES" dirty="0" err="1">
                <a:solidFill>
                  <a:schemeClr val="bg1"/>
                </a:solidFill>
              </a:rPr>
              <a:t>áctivo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Multiplexor 2-1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Marcador de contenido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38491615"/>
                  </p:ext>
                </p:extLst>
              </p:nvPr>
            </p:nvGraphicFramePr>
            <p:xfrm>
              <a:off x="1414313" y="5281880"/>
              <a:ext cx="1466910" cy="9784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64119"/>
                    <a:gridCol w="802791"/>
                  </a:tblGrid>
                  <a:tr h="17143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2000">
                              <a:solidFill>
                                <a:schemeClr val="bg1"/>
                              </a:solidFill>
                              <a:effectLst/>
                            </a:rPr>
                            <a:t>Sel</a:t>
                          </a:r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2000">
                              <a:solidFill>
                                <a:schemeClr val="bg1"/>
                              </a:solidFill>
                              <a:effectLst/>
                            </a:rPr>
                            <a:t>Out</a:t>
                          </a:r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04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20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20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804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20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20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20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Marcador de contenido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38491615"/>
                  </p:ext>
                </p:extLst>
              </p:nvPr>
            </p:nvGraphicFramePr>
            <p:xfrm>
              <a:off x="1414313" y="5281880"/>
              <a:ext cx="1466910" cy="96208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64119"/>
                    <a:gridCol w="802791"/>
                  </a:tblGrid>
                  <a:tr h="3098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2000">
                              <a:solidFill>
                                <a:schemeClr val="bg1"/>
                              </a:solidFill>
                              <a:effectLst/>
                            </a:rPr>
                            <a:t>Sel</a:t>
                          </a:r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2000">
                              <a:solidFill>
                                <a:schemeClr val="bg1"/>
                              </a:solidFill>
                              <a:effectLst/>
                            </a:rPr>
                            <a:t>Out</a:t>
                          </a:r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20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4091" t="-120370" r="-3030" b="-137037"/>
                          </a:stretch>
                        </a:blipFill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20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20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4091" t="-220370" r="-3030" b="-3703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791" y="1834166"/>
            <a:ext cx="9982200" cy="30247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4931435" y="5569922"/>
                <a:ext cx="1930208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𝑶𝒖𝒕</m:t>
                      </m:r>
                      <m:r>
                        <a:rPr lang="es-CO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O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</m:acc>
                      <m:sSub>
                        <m:sSubPr>
                          <m:ctrlPr>
                            <a:rPr lang="es-CO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CO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CO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sSub>
                        <m:sSubPr>
                          <m:ctrlPr>
                            <a:rPr lang="es-CO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s-CO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s-CO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435" y="5569922"/>
                <a:ext cx="1930208" cy="369909"/>
              </a:xfrm>
              <a:prstGeom prst="rect">
                <a:avLst/>
              </a:prstGeom>
              <a:blipFill rotWithShape="0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echa derecha 8"/>
          <p:cNvSpPr/>
          <p:nvPr/>
        </p:nvSpPr>
        <p:spPr>
          <a:xfrm>
            <a:off x="3666226" y="5633049"/>
            <a:ext cx="750499" cy="306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 derecha 9"/>
          <p:cNvSpPr/>
          <p:nvPr/>
        </p:nvSpPr>
        <p:spPr>
          <a:xfrm>
            <a:off x="7131169" y="5633049"/>
            <a:ext cx="750499" cy="306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4837" y="4991102"/>
            <a:ext cx="30575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Multiplexor </a:t>
            </a:r>
            <a:r>
              <a:rPr lang="es-CO" dirty="0" smtClean="0"/>
              <a:t>4-1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07627298"/>
                  </p:ext>
                </p:extLst>
              </p:nvPr>
            </p:nvGraphicFramePr>
            <p:xfrm>
              <a:off x="7557171" y="2462810"/>
              <a:ext cx="1527810" cy="130461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/>
                    <a:gridCol w="540385"/>
                    <a:gridCol w="54038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6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𝐒</m:t>
                                    </m:r>
                                  </m:e>
                                  <m:sub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6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𝐒</m:t>
                                    </m:r>
                                  </m:e>
                                  <m:sub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>
                              <a:solidFill>
                                <a:schemeClr val="bg1"/>
                              </a:solidFill>
                              <a:effectLst/>
                            </a:rPr>
                            <a:t>Out</a:t>
                          </a:r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6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6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6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6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𝐈</m:t>
                                    </m:r>
                                  </m:e>
                                  <m:sub>
                                    <m:r>
                                      <a:rPr lang="es-CO" sz="16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07627298"/>
                  </p:ext>
                </p:extLst>
              </p:nvPr>
            </p:nvGraphicFramePr>
            <p:xfrm>
              <a:off x="7557171" y="2462810"/>
              <a:ext cx="1527810" cy="130461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/>
                    <a:gridCol w="540385"/>
                    <a:gridCol w="540385"/>
                  </a:tblGrid>
                  <a:tr h="260922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351" t="-25581" r="-245946" b="-4372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4270" t="-25581" r="-104494" b="-4372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>
                              <a:solidFill>
                                <a:schemeClr val="bg1"/>
                              </a:solidFill>
                              <a:effectLst/>
                            </a:rPr>
                            <a:t>Out</a:t>
                          </a:r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84270" t="-125581" r="-4494" b="-337209"/>
                          </a:stretch>
                        </a:blipFill>
                      </a:tcPr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84270" t="-225581" r="-4494" b="-237209"/>
                          </a:stretch>
                        </a:blipFill>
                      </a:tcPr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6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84270" t="-325581" r="-4494" b="-137209"/>
                          </a:stretch>
                        </a:blipFill>
                      </a:tcPr>
                    </a:tc>
                  </a:tr>
                  <a:tr h="2609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6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6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84270" t="-425581" r="-4494" b="-372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6228597" y="5452408"/>
                <a:ext cx="4240456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O" dirty="0" smtClean="0">
                    <a:solidFill>
                      <a:srgbClr val="FF0000"/>
                    </a:solidFill>
                  </a:rPr>
                  <a:t>o</a:t>
                </a:r>
                <a14:m>
                  <m:oMath xmlns:m="http://schemas.openxmlformats.org/officeDocument/2006/math">
                    <m:r>
                      <a:rPr lang="es-CO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es-CO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s-CO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̅"/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s-CO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O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acc>
                      <m:accPr>
                        <m:chr m:val="̅"/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s-CO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CO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CO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CO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s-CO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CO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CO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97" y="5452408"/>
                <a:ext cx="4240456" cy="369909"/>
              </a:xfrm>
              <a:prstGeom prst="rect">
                <a:avLst/>
              </a:prstGeom>
              <a:blipFill rotWithShape="0">
                <a:blip r:embed="rId3"/>
                <a:stretch>
                  <a:fillRect l="-1295" t="-8197" b="-2459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17" y="2225615"/>
            <a:ext cx="3724275" cy="4267200"/>
          </a:xfrm>
          <a:prstGeom prst="rect">
            <a:avLst/>
          </a:prstGeom>
        </p:spPr>
      </p:pic>
      <p:sp>
        <p:nvSpPr>
          <p:cNvPr id="7" name="Flecha abajo 6"/>
          <p:cNvSpPr/>
          <p:nvPr/>
        </p:nvSpPr>
        <p:spPr>
          <a:xfrm>
            <a:off x="7962181" y="4088921"/>
            <a:ext cx="810883" cy="897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66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Multiplexor </a:t>
            </a:r>
            <a:r>
              <a:rPr lang="es-CO" dirty="0" smtClean="0"/>
              <a:t>8-1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160746"/>
                  </p:ext>
                </p:extLst>
              </p:nvPr>
            </p:nvGraphicFramePr>
            <p:xfrm>
              <a:off x="6239043" y="2154647"/>
              <a:ext cx="2068195" cy="205454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/>
                    <a:gridCol w="540385"/>
                    <a:gridCol w="540385"/>
                    <a:gridCol w="54038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Out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4160746"/>
                  </p:ext>
                </p:extLst>
              </p:nvPr>
            </p:nvGraphicFramePr>
            <p:xfrm>
              <a:off x="6239043" y="2154647"/>
              <a:ext cx="2068195" cy="205454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/>
                    <a:gridCol w="540385"/>
                    <a:gridCol w="540385"/>
                    <a:gridCol w="540385"/>
                  </a:tblGrid>
                  <a:tr h="228283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370" t="-26316" r="-371233" b="-8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3146" t="-26316" r="-204494" b="-8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83146" t="-26316" r="-104494" b="-8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Out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129730" r="-4494" b="-748649"/>
                          </a:stretch>
                        </a:blip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223684" r="-4494" b="-628947"/>
                          </a:stretch>
                        </a:blip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332432" r="-4494" b="-545946"/>
                          </a:stretch>
                        </a:blip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421053" r="-4494" b="-431579"/>
                          </a:stretch>
                        </a:blip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535135" r="-4494" b="-343243"/>
                          </a:stretch>
                        </a:blip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618421" r="-4494" b="-234211"/>
                          </a:stretch>
                        </a:blip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737838" r="-4494" b="-140541"/>
                          </a:stretch>
                        </a:blip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815789" r="-4494" b="-3684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16" y="2047084"/>
            <a:ext cx="2727835" cy="4258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2631058" y="5425718"/>
                <a:ext cx="9937630" cy="339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𝑂𝑢𝑡</m:t>
                      </m:r>
                      <m:r>
                        <a:rPr lang="es-CO" sz="1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CO" sz="1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sz="1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sz="1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O" sz="1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CO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CO" sz="1600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acc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s-CO" sz="1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s-CO" sz="1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sz="1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s-CO" sz="1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O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CO" sz="1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s-CO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058" y="5425718"/>
                <a:ext cx="9937630" cy="339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echa abajo 6"/>
          <p:cNvSpPr/>
          <p:nvPr/>
        </p:nvSpPr>
        <p:spPr>
          <a:xfrm>
            <a:off x="7000336" y="4369520"/>
            <a:ext cx="810883" cy="897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26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Demultiplexor</a:t>
            </a:r>
            <a:r>
              <a:rPr lang="es-CO" dirty="0" smtClean="0"/>
              <a:t> 1-2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248" y="2096597"/>
            <a:ext cx="9544050" cy="28255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4546229"/>
                  </p:ext>
                </p:extLst>
              </p:nvPr>
            </p:nvGraphicFramePr>
            <p:xfrm>
              <a:off x="1489178" y="5497542"/>
              <a:ext cx="1527810" cy="6848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/>
                    <a:gridCol w="540385"/>
                    <a:gridCol w="54038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S</a:t>
                          </a:r>
                          <a:endParaRPr lang="es-CO" sz="14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𝑶</m:t>
                                    </m:r>
                                  </m:e>
                                  <m:sub>
                                    <m:r>
                                      <a:rPr lang="es-CO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𝑶</m:t>
                                    </m:r>
                                  </m:e>
                                  <m:sub>
                                    <m:r>
                                      <a:rPr lang="es-CO" sz="14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CO" sz="14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s-CO" sz="14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4546229"/>
                  </p:ext>
                </p:extLst>
              </p:nvPr>
            </p:nvGraphicFramePr>
            <p:xfrm>
              <a:off x="1489178" y="5497542"/>
              <a:ext cx="1527810" cy="67341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/>
                    <a:gridCol w="540385"/>
                    <a:gridCol w="540385"/>
                  </a:tblGrid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S</a:t>
                          </a:r>
                          <a:endParaRPr lang="es-CO" sz="14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83146" t="-23684" r="-105618" b="-2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83146" t="-23684" r="-5618" b="-236842"/>
                          </a:stretch>
                        </a:blip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83146" t="-123684" r="-105618" b="-1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168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Flecha derecha 5"/>
          <p:cNvSpPr/>
          <p:nvPr/>
        </p:nvSpPr>
        <p:spPr>
          <a:xfrm>
            <a:off x="4346275" y="5476592"/>
            <a:ext cx="750499" cy="598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5765321" y="5330565"/>
                <a:ext cx="2921479" cy="890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𝐼𝑁𝑆</m:t>
                      </m:r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𝐼𝑁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321" y="5330565"/>
                <a:ext cx="2921479" cy="8908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DEMULTIPLEXOR 1-4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50707115"/>
                  </p:ext>
                </p:extLst>
              </p:nvPr>
            </p:nvGraphicFramePr>
            <p:xfrm>
              <a:off x="6052856" y="2695723"/>
              <a:ext cx="3148965" cy="11414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/>
                    <a:gridCol w="540385"/>
                    <a:gridCol w="540385"/>
                    <a:gridCol w="540385"/>
                    <a:gridCol w="540385"/>
                    <a:gridCol w="54038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s-CO" sz="14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50707115"/>
                  </p:ext>
                </p:extLst>
              </p:nvPr>
            </p:nvGraphicFramePr>
            <p:xfrm>
              <a:off x="6052856" y="2695723"/>
              <a:ext cx="3148965" cy="109569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040"/>
                    <a:gridCol w="540385"/>
                    <a:gridCol w="540385"/>
                    <a:gridCol w="540385"/>
                    <a:gridCol w="540385"/>
                    <a:gridCol w="540385"/>
                  </a:tblGrid>
                  <a:tr h="228283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351" t="-2632" r="-605405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5227" t="-2632" r="-409091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83146" t="-2632" r="-304494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3146" t="-2632" r="-204494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83146" t="-2632" r="-104494" b="-4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83146" t="-2632" r="-4494" b="-415789"/>
                          </a:stretch>
                        </a:blipFill>
                      </a:tcPr>
                    </a:tc>
                  </a:tr>
                  <a:tr h="2168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168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168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168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170" y="2146833"/>
            <a:ext cx="2964437" cy="3185436"/>
          </a:xfrm>
          <a:prstGeom prst="rect">
            <a:avLst/>
          </a:prstGeom>
        </p:spPr>
      </p:pic>
      <p:sp>
        <p:nvSpPr>
          <p:cNvPr id="6" name="Flecha abajo 5"/>
          <p:cNvSpPr/>
          <p:nvPr/>
        </p:nvSpPr>
        <p:spPr>
          <a:xfrm>
            <a:off x="7276382" y="3981332"/>
            <a:ext cx="810883" cy="897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4633823" y="4964852"/>
                <a:ext cx="6096000" cy="16900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823" y="4964852"/>
                <a:ext cx="6096000" cy="16900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6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DEMULTIPLEXOR 1-8</a:t>
            </a:r>
            <a:endParaRPr lang="es-CO" dirty="0"/>
          </a:p>
        </p:txBody>
      </p:sp>
      <p:sp>
        <p:nvSpPr>
          <p:cNvPr id="6" name="Flecha abajo 5"/>
          <p:cNvSpPr/>
          <p:nvPr/>
        </p:nvSpPr>
        <p:spPr>
          <a:xfrm>
            <a:off x="7500669" y="3785949"/>
            <a:ext cx="810883" cy="897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a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0958511"/>
                  </p:ext>
                </p:extLst>
              </p:nvPr>
            </p:nvGraphicFramePr>
            <p:xfrm>
              <a:off x="5241045" y="2086782"/>
              <a:ext cx="5393690" cy="161449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6085"/>
                    <a:gridCol w="507365"/>
                    <a:gridCol w="507365"/>
                    <a:gridCol w="516890"/>
                    <a:gridCol w="490855"/>
                    <a:gridCol w="490855"/>
                    <a:gridCol w="490855"/>
                    <a:gridCol w="490855"/>
                    <a:gridCol w="490855"/>
                    <a:gridCol w="490855"/>
                    <a:gridCol w="490855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𝐒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𝐒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𝐒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100" b="1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𝐎</m:t>
                                    </m:r>
                                  </m:e>
                                  <m:sub>
                                    <m:r>
                                      <a:rPr lang="es-CO" sz="1100" b="1" i="1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a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0958511"/>
                  </p:ext>
                </p:extLst>
              </p:nvPr>
            </p:nvGraphicFramePr>
            <p:xfrm>
              <a:off x="5241045" y="2086782"/>
              <a:ext cx="5393690" cy="15428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6085"/>
                    <a:gridCol w="507365"/>
                    <a:gridCol w="507365"/>
                    <a:gridCol w="516890"/>
                    <a:gridCol w="490855"/>
                    <a:gridCol w="490855"/>
                    <a:gridCol w="490855"/>
                    <a:gridCol w="490855"/>
                    <a:gridCol w="490855"/>
                    <a:gridCol w="490855"/>
                    <a:gridCol w="490855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429" t="-3333" r="-1171429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5542" t="-3333" r="-887952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83333" t="-3333" r="-777381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80000" t="-3333" r="-668235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03750" t="-3333" r="-610000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97531" t="-3333" r="-502469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05000" t="-3333" r="-408750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96296" t="-3333" r="-303704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796296" t="-3333" r="-203704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907500" t="-3333" r="-106250" b="-7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995062" t="-3333" r="-4938" b="-790000"/>
                          </a:stretch>
                        </a:blipFill>
                      </a:tcPr>
                    </a:tc>
                  </a:tr>
                  <a:tr h="170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04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1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IN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100" b="1" dirty="0">
                              <a:solidFill>
                                <a:schemeClr val="bg1"/>
                              </a:solidFill>
                              <a:effectLst/>
                            </a:rPr>
                            <a:t>0</a:t>
                          </a:r>
                          <a:endParaRPr lang="es-CO" sz="1100" b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827" y="1992214"/>
            <a:ext cx="3604572" cy="46333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4865297" y="4631309"/>
                <a:ext cx="2260121" cy="1986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s-CO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s-CO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297" y="4631309"/>
                <a:ext cx="2260121" cy="19864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7638691" y="4683096"/>
                <a:ext cx="3531946" cy="1690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CO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s-CO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𝐼𝑁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s-CO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s-CO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CO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CO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691" y="4683096"/>
                <a:ext cx="3531946" cy="16907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3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COMPARADOR DE MAGNITUD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638" y="2799451"/>
            <a:ext cx="2543175" cy="2190750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47819"/>
              </p:ext>
            </p:extLst>
          </p:nvPr>
        </p:nvGraphicFramePr>
        <p:xfrm>
          <a:off x="4982252" y="3277123"/>
          <a:ext cx="5393690" cy="1017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8230"/>
                <a:gridCol w="1078865"/>
                <a:gridCol w="1078865"/>
                <a:gridCol w="1078865"/>
                <a:gridCol w="10788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es-CO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bg1"/>
                          </a:solidFill>
                          <a:effectLst/>
                        </a:rPr>
                        <a:t>A&gt;B</a:t>
                      </a:r>
                      <a:endParaRPr lang="es-CO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bg1"/>
                          </a:solidFill>
                          <a:effectLst/>
                        </a:rPr>
                        <a:t>A=B</a:t>
                      </a:r>
                      <a:endParaRPr lang="es-CO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bg1"/>
                          </a:solidFill>
                          <a:effectLst/>
                        </a:rPr>
                        <a:t>A&lt;B</a:t>
                      </a:r>
                      <a:endParaRPr lang="es-CO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1101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bg1"/>
                          </a:solidFill>
                          <a:effectLst/>
                        </a:rPr>
                        <a:t>1100</a:t>
                      </a:r>
                      <a:endParaRPr lang="es-CO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1010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bg1"/>
                          </a:solidFill>
                          <a:effectLst/>
                        </a:rPr>
                        <a:t>1010</a:t>
                      </a:r>
                      <a:endParaRPr lang="es-CO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1011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bg1"/>
                          </a:solidFill>
                          <a:effectLst/>
                        </a:rPr>
                        <a:t>1100</a:t>
                      </a:r>
                      <a:endParaRPr lang="es-CO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CO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s-CO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CO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2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190</TotalTime>
  <Words>298</Words>
  <Application>Microsoft Office PowerPoint</Application>
  <PresentationFormat>Panorámica</PresentationFormat>
  <Paragraphs>251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Trebuchet MS</vt:lpstr>
      <vt:lpstr>Berlín</vt:lpstr>
      <vt:lpstr>Multiplexores y demultiplexores</vt:lpstr>
      <vt:lpstr>Multiplexores </vt:lpstr>
      <vt:lpstr>Multiplexor 2-1</vt:lpstr>
      <vt:lpstr>Multiplexor 4-1</vt:lpstr>
      <vt:lpstr>Multiplexor 8-1</vt:lpstr>
      <vt:lpstr>Demultiplexor 1-2</vt:lpstr>
      <vt:lpstr>DEMULTIPLEXOR 1-4</vt:lpstr>
      <vt:lpstr>DEMULTIPLEXOR 1-8</vt:lpstr>
      <vt:lpstr>COMPARADOR DE MAGNITUD</vt:lpstr>
      <vt:lpstr>COMPARADOR DE MAGNITUD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Multiplexores y demultiplexores</dc:title>
  <dc:creator>Ernesto</dc:creator>
  <cp:lastModifiedBy>Ernesto</cp:lastModifiedBy>
  <cp:revision>14</cp:revision>
  <dcterms:created xsi:type="dcterms:W3CDTF">2020-06-23T18:49:10Z</dcterms:created>
  <dcterms:modified xsi:type="dcterms:W3CDTF">2020-06-24T16:31:43Z</dcterms:modified>
</cp:coreProperties>
</file>