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6" r:id="rId9"/>
    <p:sldId id="267" r:id="rId10"/>
    <p:sldId id="268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Memorias</a:t>
            </a:r>
            <a:br>
              <a:rPr lang="es-CO" dirty="0" smtClean="0"/>
            </a:b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Electrónica Digital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297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Ejercicio 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238" y="2257884"/>
            <a:ext cx="6855187" cy="306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Compuertas tres estados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Compuerta lógica de tres estados. Las compuertas de tres estados presentan tres estados de salidas diferentes: un estado de bajo nivel (0), un estado de alto nivel (1), un estado de alta impedancia o estado flotante (Z</a:t>
            </a:r>
            <a:r>
              <a:rPr lang="es-ES" sz="2400" dirty="0" smtClean="0"/>
              <a:t>).</a:t>
            </a:r>
          </a:p>
          <a:p>
            <a:r>
              <a:rPr lang="es-ES" sz="2400" dirty="0"/>
              <a:t>En este estado, la salida se comporta como si aun no estuviera conectada al circuito, excepto por una pequeña corriente de fuga que puede fluir hacia adentro o hacia afuera de la terminal de salida. Una salida puede tener uno de tres estados: 0 lógico, 1 lógico y de alta impedancia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8145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Compuertas tres estados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9" y="1857602"/>
            <a:ext cx="4433886" cy="18927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900" y="4413097"/>
            <a:ext cx="6057900" cy="17215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589" y="1857602"/>
            <a:ext cx="4381500" cy="18798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39" y="4360994"/>
            <a:ext cx="43815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Introducción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200" dirty="0"/>
              <a:t>Pueden considerarse como un sistema digital </a:t>
            </a:r>
            <a:r>
              <a:rPr lang="es-ES" sz="2200" dirty="0" smtClean="0"/>
              <a:t>capaz </a:t>
            </a:r>
            <a:r>
              <a:rPr lang="es-ES" sz="2200" dirty="0"/>
              <a:t>de almacenar información binaria el cual se puede acceder (introducir o extraer información) sólo parcialmente en un momento dado. En función del tipo de acceso, estas memorias se clasifican en</a:t>
            </a:r>
            <a:r>
              <a:rPr lang="es-ES" sz="2200" dirty="0" smtClean="0"/>
              <a:t>:</a:t>
            </a:r>
          </a:p>
          <a:p>
            <a:r>
              <a:rPr lang="es-ES" sz="2200" dirty="0"/>
              <a:t>Memorias de acceso aleatorio (RAM</a:t>
            </a:r>
            <a:r>
              <a:rPr lang="es-ES" sz="2200" dirty="0" smtClean="0"/>
              <a:t>), </a:t>
            </a:r>
            <a:r>
              <a:rPr lang="es-ES" sz="2200" dirty="0"/>
              <a:t>pierden su contenido sin alimentación</a:t>
            </a:r>
            <a:endParaRPr lang="es-ES" sz="2200" dirty="0" smtClean="0"/>
          </a:p>
          <a:p>
            <a:r>
              <a:rPr lang="es-ES" sz="2200" dirty="0"/>
              <a:t>Memorias de sólo lectura (ROM</a:t>
            </a:r>
            <a:r>
              <a:rPr lang="es-ES" sz="2200" dirty="0" smtClean="0"/>
              <a:t>)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2305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Memorias </a:t>
            </a:r>
            <a:r>
              <a:rPr lang="es-ES" sz="2000" dirty="0"/>
              <a:t>de sólo lectura (ROM), también llamadas </a:t>
            </a:r>
            <a:r>
              <a:rPr lang="es-ES" sz="2000" dirty="0" smtClean="0"/>
              <a:t>pasivas, </a:t>
            </a:r>
            <a:r>
              <a:rPr lang="es-ES" sz="2000" dirty="0"/>
              <a:t>no pierden su contenido sin alimentación. Se subdividen en: </a:t>
            </a:r>
            <a:endParaRPr lang="es-ES" sz="2000" dirty="0" smtClean="0"/>
          </a:p>
          <a:p>
            <a:r>
              <a:rPr lang="es-ES" sz="2000" dirty="0" smtClean="0"/>
              <a:t>ROM</a:t>
            </a:r>
            <a:r>
              <a:rPr lang="es-ES" sz="2000" dirty="0"/>
              <a:t>, se graban una vez por el fabricante. </a:t>
            </a:r>
            <a:endParaRPr lang="es-ES" sz="2000" dirty="0" smtClean="0"/>
          </a:p>
          <a:p>
            <a:r>
              <a:rPr lang="es-ES" sz="2000" dirty="0" smtClean="0"/>
              <a:t>PROM</a:t>
            </a:r>
            <a:r>
              <a:rPr lang="es-ES" sz="2000" dirty="0"/>
              <a:t>, se graban una vez por el usuario. </a:t>
            </a:r>
            <a:endParaRPr lang="es-ES" sz="2000" dirty="0" smtClean="0"/>
          </a:p>
          <a:p>
            <a:r>
              <a:rPr lang="es-ES" sz="2000" dirty="0" smtClean="0"/>
              <a:t>EPROM</a:t>
            </a:r>
            <a:r>
              <a:rPr lang="es-ES" sz="2000" dirty="0"/>
              <a:t>, se graban varias veces por el usuario, el borrado se realiza con luz ultravioleta. </a:t>
            </a:r>
            <a:endParaRPr lang="es-ES" sz="2000" dirty="0" smtClean="0"/>
          </a:p>
          <a:p>
            <a:r>
              <a:rPr lang="es-ES" sz="2000" dirty="0" smtClean="0"/>
              <a:t>EEPROM</a:t>
            </a:r>
            <a:r>
              <a:rPr lang="es-ES" sz="2000" dirty="0"/>
              <a:t>, se graban varias veces por el usuario, el borrado se realiza eléctricamente posición a posición. </a:t>
            </a:r>
            <a:endParaRPr lang="es-ES" sz="2000" dirty="0" smtClean="0"/>
          </a:p>
          <a:p>
            <a:r>
              <a:rPr lang="es-ES" sz="2000" dirty="0" smtClean="0"/>
              <a:t>FLASH</a:t>
            </a:r>
            <a:r>
              <a:rPr lang="es-ES" sz="2000" dirty="0"/>
              <a:t>, se graban varias veces por el usuario, el borrado se realiza eléctricamente de una sola vez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7464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Capacidad 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293" y="2461299"/>
            <a:ext cx="3762375" cy="212407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127630" y="2832919"/>
            <a:ext cx="3861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n=2, m=4, Capacidad 4*4</a:t>
            </a:r>
          </a:p>
          <a:p>
            <a:r>
              <a:rPr lang="es-CO" dirty="0"/>
              <a:t>n=10, m=8, Capacidad 1K*8</a:t>
            </a:r>
          </a:p>
          <a:p>
            <a:r>
              <a:rPr lang="es-CO" dirty="0"/>
              <a:t>n=13, m=8, Capacidad 8K*8</a:t>
            </a:r>
          </a:p>
        </p:txBody>
      </p:sp>
    </p:spTree>
    <p:extLst>
      <p:ext uri="{BB962C8B-B14F-4D97-AF65-F5344CB8AC3E}">
        <p14:creationId xmlns:p14="http://schemas.microsoft.com/office/powerpoint/2010/main" val="365312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Construcción lógica de una ROM 32*4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426890"/>
            <a:ext cx="10417629" cy="534817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08031" y="5451894"/>
            <a:ext cx="195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Capacidad 32*4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611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Construcción lógica de una ROM </a:t>
            </a:r>
            <a:r>
              <a:rPr lang="es-CO" dirty="0" smtClean="0"/>
              <a:t>4*2</a:t>
            </a:r>
            <a:endParaRPr lang="es-CO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7908828"/>
                  </p:ext>
                </p:extLst>
              </p:nvPr>
            </p:nvGraphicFramePr>
            <p:xfrm>
              <a:off x="5858700" y="2475781"/>
              <a:ext cx="3687447" cy="896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3663"/>
                    <a:gridCol w="585316"/>
                    <a:gridCol w="644384"/>
                    <a:gridCol w="644384"/>
                    <a:gridCol w="644384"/>
                    <a:gridCol w="585316"/>
                  </a:tblGrid>
                  <a:tr h="960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s-ES" sz="11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𝑶</m:t>
                                    </m:r>
                                  </m:e>
                                  <m:sub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𝐎</m:t>
                                    </m:r>
                                  </m:e>
                                  <m:sub>
                                    <m:r>
                                      <a:rPr lang="es-ES" sz="11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1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𝐎</m:t>
                                    </m:r>
                                  </m:e>
                                  <m:sub>
                                    <m:r>
                                      <a:rPr lang="es-ES" sz="11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7908828"/>
                  </p:ext>
                </p:extLst>
              </p:nvPr>
            </p:nvGraphicFramePr>
            <p:xfrm>
              <a:off x="5858700" y="2475781"/>
              <a:ext cx="3687447" cy="896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583663"/>
                    <a:gridCol w="585316"/>
                    <a:gridCol w="644384"/>
                    <a:gridCol w="644384"/>
                    <a:gridCol w="644384"/>
                    <a:gridCol w="585316"/>
                  </a:tblGrid>
                  <a:tr h="179388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42" t="-3333" r="-535417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1042" t="-3333" r="-435417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82075" t="-3333" r="-294340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84762" t="-3333" r="-197143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81132" t="-3333" r="-95283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531250" t="-3333" r="-5208" b="-433333"/>
                          </a:stretch>
                        </a:blipFill>
                      </a:tcPr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164" y="2299606"/>
            <a:ext cx="4432828" cy="36439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84164" y="5443268"/>
            <a:ext cx="172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Capacidad 4*2 </a:t>
            </a:r>
            <a:endParaRPr lang="es-CO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4842283"/>
                  </p:ext>
                </p:extLst>
              </p:nvPr>
            </p:nvGraphicFramePr>
            <p:xfrm>
              <a:off x="5838572" y="4485810"/>
              <a:ext cx="3687445" cy="896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7255"/>
                    <a:gridCol w="899795"/>
                    <a:gridCol w="990600"/>
                    <a:gridCol w="899795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>
                              <a:effectLst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4842283"/>
                  </p:ext>
                </p:extLst>
              </p:nvPr>
            </p:nvGraphicFramePr>
            <p:xfrm>
              <a:off x="5838572" y="4485810"/>
              <a:ext cx="3687445" cy="896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7255"/>
                    <a:gridCol w="899795"/>
                    <a:gridCol w="990600"/>
                    <a:gridCol w="899795"/>
                  </a:tblGrid>
                  <a:tr h="179388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680" t="-3333" r="-314966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100000" t="-3333" r="-212838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181595" t="-3333" r="-93252" b="-4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4"/>
                          <a:stretch>
                            <a:fillRect l="-310135" t="-3333" r="-2703" b="-433333"/>
                          </a:stretch>
                        </a:blipFill>
                      </a:tcPr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>
                              <a:effectLst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CuadroTexto 7"/>
          <p:cNvSpPr txBox="1"/>
          <p:nvPr/>
        </p:nvSpPr>
        <p:spPr>
          <a:xfrm>
            <a:off x="5943600" y="1745671"/>
            <a:ext cx="312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Tabla de verdad del decodificador 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5943600" y="3657859"/>
            <a:ext cx="312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Tabla de verdad de la memoria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61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Construcción lógica de una ROM 4*2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091581"/>
                  </p:ext>
                </p:extLst>
              </p:nvPr>
            </p:nvGraphicFramePr>
            <p:xfrm>
              <a:off x="3665696" y="1499838"/>
              <a:ext cx="3687445" cy="896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7255"/>
                    <a:gridCol w="899795"/>
                    <a:gridCol w="990600"/>
                    <a:gridCol w="899795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1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s-ES" sz="11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10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0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0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>
                              <a:effectLst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091581"/>
                  </p:ext>
                </p:extLst>
              </p:nvPr>
            </p:nvGraphicFramePr>
            <p:xfrm>
              <a:off x="3665696" y="1499838"/>
              <a:ext cx="3687445" cy="8969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97255"/>
                    <a:gridCol w="899795"/>
                    <a:gridCol w="990600"/>
                    <a:gridCol w="899795"/>
                  </a:tblGrid>
                  <a:tr h="179388"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680" t="-6667" r="-314966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0000" t="-6667" r="-212838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81595" t="-6667" r="-93252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10135" t="-6667" r="-2703" b="-430000"/>
                          </a:stretch>
                        </a:blipFill>
                      </a:tcPr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0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0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>
                              <a:effectLst/>
                            </a:rPr>
                            <a:t>1</a:t>
                          </a:r>
                          <a:endParaRPr lang="es-CO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dirty="0">
                              <a:effectLst/>
                            </a:rPr>
                            <a:t>0</a:t>
                          </a:r>
                          <a:endParaRPr lang="es-CO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2628070"/>
            <a:ext cx="4754637" cy="358470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6488" y="2628071"/>
            <a:ext cx="4506311" cy="35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Ejercicio 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88149"/>
            <a:ext cx="8596668" cy="3880773"/>
          </a:xfrm>
        </p:spPr>
        <p:txBody>
          <a:bodyPr/>
          <a:lstStyle/>
          <a:p>
            <a:r>
              <a:rPr lang="es-CO" dirty="0"/>
              <a:t>Hacer un conversor de código BCD ex3 a BCD 2421 con memoria ROM.</a:t>
            </a:r>
            <a:endParaRPr lang="es-CO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38608"/>
              </p:ext>
            </p:extLst>
          </p:nvPr>
        </p:nvGraphicFramePr>
        <p:xfrm>
          <a:off x="4801430" y="2695665"/>
          <a:ext cx="5901520" cy="34117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216"/>
                <a:gridCol w="643373"/>
                <a:gridCol w="655184"/>
                <a:gridCol w="655184"/>
                <a:gridCol w="654489"/>
                <a:gridCol w="657268"/>
                <a:gridCol w="656574"/>
                <a:gridCol w="656574"/>
                <a:gridCol w="658658"/>
              </a:tblGrid>
              <a:tr h="182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BCD EX 3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BCD </a:t>
                      </a: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</a:rPr>
                        <a:t>2421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33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BASE 10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D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90" y="2695665"/>
            <a:ext cx="38290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Ejercicio </a:t>
            </a:r>
            <a:endParaRPr lang="es-CO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292565"/>
                  </p:ext>
                </p:extLst>
              </p:nvPr>
            </p:nvGraphicFramePr>
            <p:xfrm>
              <a:off x="2333624" y="2457540"/>
              <a:ext cx="6184291" cy="32864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96042"/>
                    <a:gridCol w="674200"/>
                    <a:gridCol w="686577"/>
                    <a:gridCol w="686577"/>
                    <a:gridCol w="685849"/>
                    <a:gridCol w="688761"/>
                    <a:gridCol w="688034"/>
                    <a:gridCol w="688034"/>
                    <a:gridCol w="690217"/>
                  </a:tblGrid>
                  <a:tr h="1827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BCD EX 3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BCD </a:t>
                          </a: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2421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2334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BASE 10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s-ES" sz="1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s-CO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s-ES" sz="1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ES" sz="1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CO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es-ES" sz="1400" b="1" i="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CO" sz="14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3292565"/>
                  </p:ext>
                </p:extLst>
              </p:nvPr>
            </p:nvGraphicFramePr>
            <p:xfrm>
              <a:off x="2333624" y="2457540"/>
              <a:ext cx="6184291" cy="328647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96042"/>
                    <a:gridCol w="674200"/>
                    <a:gridCol w="686577"/>
                    <a:gridCol w="686577"/>
                    <a:gridCol w="685849"/>
                    <a:gridCol w="688761"/>
                    <a:gridCol w="688034"/>
                    <a:gridCol w="688034"/>
                    <a:gridCol w="690217"/>
                  </a:tblGrid>
                  <a:tr h="18277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BCD EX 3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BCD </a:t>
                          </a: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2421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/>
                    </a:tc>
                  </a:tr>
                  <a:tr h="2334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BASE 10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103604" t="-100000" r="-716216" b="-12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200000" t="-100000" r="-603540" b="-12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300000" t="-100000" r="-503540" b="-12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03571" t="-100000" r="-408036" b="-12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494737" t="-100000" r="-300877" b="-12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600000" t="-100000" r="-203540" b="-12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700000" t="-100000" r="-103540" b="-127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CO"/>
                        </a:p>
                      </a:txBody>
                      <a:tcPr marL="68580" marR="68580" marT="0" marB="0">
                        <a:blipFill rotWithShape="0">
                          <a:blip r:embed="rId2"/>
                          <a:stretch>
                            <a:fillRect l="-800000" t="-100000" r="-3540" b="-1271053"/>
                          </a:stretch>
                        </a:blipFill>
                      </a:tcPr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4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5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6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7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 smtClean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9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7938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CO" sz="11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X</a:t>
                          </a:r>
                          <a:endParaRPr lang="es-CO" sz="11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ángulo 4"/>
          <p:cNvSpPr/>
          <p:nvPr/>
        </p:nvSpPr>
        <p:spPr>
          <a:xfrm>
            <a:off x="552449" y="1837423"/>
            <a:ext cx="8582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Hacer un conversor de código BCD ex3 a BCD 2421 con memoria ROM.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11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</TotalTime>
  <Words>609</Words>
  <Application>Microsoft Office PowerPoint</Application>
  <PresentationFormat>Panorámica</PresentationFormat>
  <Paragraphs>413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Trebuchet MS</vt:lpstr>
      <vt:lpstr>Wingdings 3</vt:lpstr>
      <vt:lpstr>Faceta</vt:lpstr>
      <vt:lpstr>Memorias </vt:lpstr>
      <vt:lpstr>Introducción </vt:lpstr>
      <vt:lpstr>Introducción</vt:lpstr>
      <vt:lpstr>Capacidad </vt:lpstr>
      <vt:lpstr>Construcción lógica de una ROM 32*4</vt:lpstr>
      <vt:lpstr>Construcción lógica de una ROM 4*2</vt:lpstr>
      <vt:lpstr>Construcción lógica de una ROM 4*2</vt:lpstr>
      <vt:lpstr>Ejercicio </vt:lpstr>
      <vt:lpstr>Ejercicio </vt:lpstr>
      <vt:lpstr>Ejercicio </vt:lpstr>
      <vt:lpstr>Compuertas tres estados </vt:lpstr>
      <vt:lpstr>Compuertas tres estados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Memorias </dc:title>
  <dc:creator>Ernesto</dc:creator>
  <cp:lastModifiedBy>Ernesto</cp:lastModifiedBy>
  <cp:revision>19</cp:revision>
  <dcterms:created xsi:type="dcterms:W3CDTF">2020-06-29T16:19:44Z</dcterms:created>
  <dcterms:modified xsi:type="dcterms:W3CDTF">2020-06-30T16:33:12Z</dcterms:modified>
</cp:coreProperties>
</file>