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Lógica secuencial 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Electrónica digital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64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075974" cy="706964"/>
          </a:xfrm>
        </p:spPr>
        <p:txBody>
          <a:bodyPr/>
          <a:lstStyle/>
          <a:p>
            <a:r>
              <a:rPr lang="es-CO" dirty="0" err="1"/>
              <a:t>Flip-flop</a:t>
            </a:r>
            <a:r>
              <a:rPr lang="es-CO" dirty="0"/>
              <a:t> </a:t>
            </a:r>
            <a:r>
              <a:rPr lang="es-CO" dirty="0" smtClean="0"/>
              <a:t>tipo JK </a:t>
            </a:r>
            <a:r>
              <a:rPr lang="es-CO" dirty="0"/>
              <a:t>temporizado sincrónico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1" y="2582357"/>
            <a:ext cx="3781875" cy="2282941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400689"/>
              </p:ext>
            </p:extLst>
          </p:nvPr>
        </p:nvGraphicFramePr>
        <p:xfrm>
          <a:off x="5153384" y="2474431"/>
          <a:ext cx="2515500" cy="2054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9815"/>
                <a:gridCol w="569815"/>
                <a:gridCol w="571843"/>
                <a:gridCol w="80402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Q(t+1)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9801885"/>
                  </p:ext>
                </p:extLst>
              </p:nvPr>
            </p:nvGraphicFramePr>
            <p:xfrm>
              <a:off x="8697802" y="2511425"/>
              <a:ext cx="1852304" cy="11818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2468"/>
                    <a:gridCol w="544398"/>
                    <a:gridCol w="765438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J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K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Q(t+1)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22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Q(t)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s-CO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O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  <m:r>
                                      <a:rPr lang="es-CO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CO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  <m:r>
                                      <a:rPr lang="es-CO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9801885"/>
                  </p:ext>
                </p:extLst>
              </p:nvPr>
            </p:nvGraphicFramePr>
            <p:xfrm>
              <a:off x="8697802" y="2511425"/>
              <a:ext cx="1852304" cy="11818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2468"/>
                    <a:gridCol w="544398"/>
                    <a:gridCol w="765438"/>
                  </a:tblGrid>
                  <a:tr h="2282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J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K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Q(t+1)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22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Q(t)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82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82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34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42857" t="-423077" r="-3175" b="-3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03" y="5201729"/>
            <a:ext cx="2227053" cy="1349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4669379" y="5475616"/>
                <a:ext cx="3485954" cy="524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s-CO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CO" sz="2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O" sz="2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s-CO" sz="2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sz="2800" b="1" i="1">
                          <a:latin typeface="Cambria Math" panose="02040503050406030204" pitchFamily="18" charset="0"/>
                        </a:rPr>
                        <m:t>𝑱</m:t>
                      </m:r>
                      <m:acc>
                        <m:accPr>
                          <m:chr m:val="̅"/>
                          <m:ctrlPr>
                            <a:rPr lang="es-CO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sz="28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es-CO" sz="2800" b="1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s-CO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sz="2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acc>
                      <m:r>
                        <a:rPr lang="es-CO" sz="2800" b="1" i="1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s-CO" sz="2800" b="1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379" y="5475616"/>
                <a:ext cx="3485954" cy="5241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6877" y="4771531"/>
            <a:ext cx="26765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Flip-flop</a:t>
            </a:r>
            <a:r>
              <a:rPr lang="es-CO" dirty="0"/>
              <a:t> </a:t>
            </a:r>
            <a:r>
              <a:rPr lang="es-CO" dirty="0" smtClean="0"/>
              <a:t>tipo T </a:t>
            </a:r>
            <a:r>
              <a:rPr lang="es-CO" dirty="0"/>
              <a:t>temporizado sincrónico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782723"/>
                  </p:ext>
                </p:extLst>
              </p:nvPr>
            </p:nvGraphicFramePr>
            <p:xfrm>
              <a:off x="6265153" y="2787470"/>
              <a:ext cx="1852304" cy="11754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2468"/>
                    <a:gridCol w="544398"/>
                    <a:gridCol w="765438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Q(t+1)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22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782723"/>
                  </p:ext>
                </p:extLst>
              </p:nvPr>
            </p:nvGraphicFramePr>
            <p:xfrm>
              <a:off x="6265153" y="2787470"/>
              <a:ext cx="1852304" cy="11636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2468"/>
                    <a:gridCol w="544398"/>
                    <a:gridCol w="765438"/>
                  </a:tblGrid>
                  <a:tr h="2164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Q(t+1)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22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82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82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82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42857" t="-431579" r="-3175" b="-368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2324073"/>
                  </p:ext>
                </p:extLst>
              </p:nvPr>
            </p:nvGraphicFramePr>
            <p:xfrm>
              <a:off x="8758187" y="2821976"/>
              <a:ext cx="1309836" cy="7253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4398"/>
                    <a:gridCol w="765438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Q(t+1)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22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Q(t)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s-CO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O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  <m:r>
                                      <a:rPr lang="es-CO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CO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  <m:r>
                                      <a:rPr lang="es-CO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2324073"/>
                  </p:ext>
                </p:extLst>
              </p:nvPr>
            </p:nvGraphicFramePr>
            <p:xfrm>
              <a:off x="8758187" y="2821976"/>
              <a:ext cx="1309836" cy="7253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4398"/>
                    <a:gridCol w="765438"/>
                  </a:tblGrid>
                  <a:tr h="2282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Q(t+1)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22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Q(t)</a:t>
                          </a:r>
                          <a:endParaRPr lang="es-CO" sz="14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34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72222" t="-230769" r="-3175" b="-3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355" y="4632385"/>
            <a:ext cx="1647825" cy="876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4443584" y="5775414"/>
                <a:ext cx="3985771" cy="585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b="1" i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s-CO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32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CO" sz="32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O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s-CO" sz="32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b="1" i="1" smtClean="0">
                          <a:latin typeface="Cambria Math" panose="02040503050406030204" pitchFamily="18" charset="0"/>
                        </a:rPr>
                        <m:t>𝑻</m:t>
                      </m:r>
                      <m:acc>
                        <m:accPr>
                          <m:chr m:val="̅"/>
                          <m:ctrlPr>
                            <a:rPr lang="es-CO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sz="32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es-CO" sz="3200" b="1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s-CO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  <m:r>
                        <a:rPr lang="es-CO" sz="3200" b="1" i="1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s-CO" sz="3200" b="1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584" y="5775414"/>
                <a:ext cx="3985771" cy="5859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018" y="2460685"/>
            <a:ext cx="4227929" cy="31206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232" y="4260910"/>
            <a:ext cx="19240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Sistemas secuenciales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603500"/>
            <a:ext cx="5418373" cy="3416300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Son aquellos </a:t>
            </a:r>
            <a:r>
              <a:rPr lang="es-ES" sz="2400" dirty="0"/>
              <a:t>cuyas salidas dependen no sólo de sus entradas actuales, sino también de sus entradas anteriores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Incluyen el factor tiempo </a:t>
            </a:r>
            <a:endParaRPr lang="es-CO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865" y="2353662"/>
            <a:ext cx="4138882" cy="36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Clasificación 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465478"/>
            <a:ext cx="8825659" cy="341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b="1" dirty="0" smtClean="0"/>
              <a:t>Sistemas asíncronos: </a:t>
            </a:r>
            <a:r>
              <a:rPr lang="es-ES" sz="2400" dirty="0"/>
              <a:t>La sincronización depende exclusivamente de los retrasos de la lógica </a:t>
            </a:r>
            <a:r>
              <a:rPr lang="es-ES" sz="2400" dirty="0" err="1"/>
              <a:t>combinacional</a:t>
            </a:r>
            <a:r>
              <a:rPr lang="es-ES" sz="2400" dirty="0"/>
              <a:t>, sin necesidad de ninguna señal externa al </a:t>
            </a:r>
            <a:r>
              <a:rPr lang="es-ES" sz="2400" dirty="0" smtClean="0"/>
              <a:t>sistema.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s-ES" sz="2400" b="1" dirty="0" smtClean="0"/>
              <a:t>Sistemas síncronos</a:t>
            </a:r>
            <a:r>
              <a:rPr lang="es-ES" sz="2400" b="1" dirty="0"/>
              <a:t>:</a:t>
            </a:r>
            <a:r>
              <a:rPr lang="es-ES" sz="2400" b="1" dirty="0" smtClean="0"/>
              <a:t> </a:t>
            </a:r>
            <a:r>
              <a:rPr lang="es-ES" sz="2400" dirty="0" smtClean="0"/>
              <a:t>La </a:t>
            </a:r>
            <a:r>
              <a:rPr lang="es-ES" sz="2400" dirty="0"/>
              <a:t>sincronización depende exclusivamente de una señal externa al sistema, conocida generalmente como señal de reloj. Esta señal de reloj controlará el comportamiento de los elementos de memoria.</a:t>
            </a:r>
          </a:p>
          <a:p>
            <a:pPr algn="just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904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err="1"/>
              <a:t>flip</a:t>
            </a:r>
            <a:r>
              <a:rPr lang="es-CO" b="1" dirty="0"/>
              <a:t> </a:t>
            </a:r>
            <a:r>
              <a:rPr lang="es-CO" b="1" dirty="0" err="1"/>
              <a:t>flop</a:t>
            </a:r>
            <a:r>
              <a:rPr lang="es-CO" b="1" dirty="0"/>
              <a:t/>
            </a:r>
            <a:br>
              <a:rPr lang="es-CO" b="1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Los </a:t>
            </a:r>
            <a:r>
              <a:rPr lang="es-ES" sz="2400" dirty="0" err="1"/>
              <a:t>biestables</a:t>
            </a:r>
            <a:r>
              <a:rPr lang="es-ES" sz="2400" b="1" dirty="0"/>
              <a:t> se utilizan para el almacenamiento de pequeñas cantidades de datos,</a:t>
            </a:r>
            <a:r>
              <a:rPr lang="es-ES" sz="2400" dirty="0"/>
              <a:t> llegando a poder almacenar un bit. Es por este motivo que se usan en cantidad para contener los datos a través de un </a:t>
            </a:r>
            <a:r>
              <a:rPr lang="es-ES" sz="2400" b="1" dirty="0"/>
              <a:t>código binario</a:t>
            </a:r>
            <a:r>
              <a:rPr lang="es-ES" sz="2400" dirty="0"/>
              <a:t> de todo tipo de dispositivos digitales y electrónicos, tales como contadores, máquinas de estado finitas, relojería, memorias de computadoras y calculadoras, por mencionar algunos.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2319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CO" dirty="0"/>
              <a:t>SR (</a:t>
            </a:r>
            <a:r>
              <a:rPr lang="en-US" altLang="es-CO" i="1" dirty="0"/>
              <a:t>set-Reset</a:t>
            </a:r>
            <a:r>
              <a:rPr lang="en-US" altLang="es-CO" dirty="0"/>
              <a:t>) </a:t>
            </a:r>
            <a:r>
              <a:rPr lang="en-US" altLang="es-CO" dirty="0" smtClean="0"/>
              <a:t>Latch (NOR)</a:t>
            </a:r>
            <a:endParaRPr lang="es-CO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055684"/>
                  </p:ext>
                </p:extLst>
              </p:nvPr>
            </p:nvGraphicFramePr>
            <p:xfrm>
              <a:off x="6890771" y="3001991"/>
              <a:ext cx="4340821" cy="168366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7287"/>
                    <a:gridCol w="509092"/>
                    <a:gridCol w="509092"/>
                    <a:gridCol w="639975"/>
                    <a:gridCol w="2175375"/>
                  </a:tblGrid>
                  <a:tr h="2811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R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Q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s-CO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O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Observación </a:t>
                          </a: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0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0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Después de S=1, R=0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0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0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Después de S=0, R=1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0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Evitar </a:t>
                          </a: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055684"/>
                  </p:ext>
                </p:extLst>
              </p:nvPr>
            </p:nvGraphicFramePr>
            <p:xfrm>
              <a:off x="6890771" y="3001991"/>
              <a:ext cx="4340821" cy="168366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7287"/>
                    <a:gridCol w="509092"/>
                    <a:gridCol w="509092"/>
                    <a:gridCol w="639975"/>
                    <a:gridCol w="2175375"/>
                  </a:tblGrid>
                  <a:tr h="2811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R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Q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40000" t="-23913" r="-343810" b="-5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Observación </a:t>
                          </a: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0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0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Después de S=1, R=0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0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0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Después de S=0, R=1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0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Evitar </a:t>
                          </a: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45" y="2253651"/>
            <a:ext cx="53054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CO" dirty="0"/>
              <a:t>SR (</a:t>
            </a:r>
            <a:r>
              <a:rPr lang="en-US" altLang="es-CO" i="1" dirty="0"/>
              <a:t>set-Reset</a:t>
            </a:r>
            <a:r>
              <a:rPr lang="en-US" altLang="es-CO" dirty="0"/>
              <a:t>) </a:t>
            </a:r>
            <a:r>
              <a:rPr lang="en-US" altLang="es-CO" dirty="0" smtClean="0"/>
              <a:t>Latch (NAND)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74" y="2450621"/>
            <a:ext cx="5133975" cy="3733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3159254"/>
                  </p:ext>
                </p:extLst>
              </p:nvPr>
            </p:nvGraphicFramePr>
            <p:xfrm>
              <a:off x="6623353" y="3488623"/>
              <a:ext cx="4858406" cy="15661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67773"/>
                    <a:gridCol w="569795"/>
                    <a:gridCol w="569795"/>
                    <a:gridCol w="716284"/>
                    <a:gridCol w="2434759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R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Q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s-CO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O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Observación  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893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Después de S=1, R=0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Después de S=0, R=1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Evitar 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3159254"/>
                  </p:ext>
                </p:extLst>
              </p:nvPr>
            </p:nvGraphicFramePr>
            <p:xfrm>
              <a:off x="6623353" y="3488623"/>
              <a:ext cx="4858406" cy="15661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67773"/>
                    <a:gridCol w="569795"/>
                    <a:gridCol w="569795"/>
                    <a:gridCol w="716284"/>
                    <a:gridCol w="2434759"/>
                  </a:tblGrid>
                  <a:tr h="2614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R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Q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38136" t="-25581" r="-342373" b="-53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Observación  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Después de S=1, R=0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Después de S=0, R=1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6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Evitar </a:t>
                          </a:r>
                          <a:endParaRPr lang="es-CO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3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395152" cy="706964"/>
          </a:xfrm>
        </p:spPr>
        <p:txBody>
          <a:bodyPr/>
          <a:lstStyle/>
          <a:p>
            <a:r>
              <a:rPr lang="es-CO" dirty="0" err="1" smtClean="0"/>
              <a:t>Flip-flop</a:t>
            </a:r>
            <a:r>
              <a:rPr lang="es-CO" dirty="0" smtClean="0"/>
              <a:t> tipo RS temporizado sincrónico 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47" y="2370950"/>
            <a:ext cx="5337504" cy="25905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16" y="5194415"/>
            <a:ext cx="2209800" cy="15468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464" y="4892491"/>
            <a:ext cx="3148642" cy="1377683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52126"/>
              </p:ext>
            </p:extLst>
          </p:nvPr>
        </p:nvGraphicFramePr>
        <p:xfrm>
          <a:off x="7047780" y="2517599"/>
          <a:ext cx="3899139" cy="2042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030"/>
                <a:gridCol w="448030"/>
                <a:gridCol w="449625"/>
                <a:gridCol w="819546"/>
                <a:gridCol w="173390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Q(t+1)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Observación  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Indeterminado 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Indeterminado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1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377899" cy="706964"/>
          </a:xfrm>
        </p:spPr>
        <p:txBody>
          <a:bodyPr/>
          <a:lstStyle/>
          <a:p>
            <a:r>
              <a:rPr lang="es-CO" dirty="0" err="1" smtClean="0"/>
              <a:t>Flip-flop</a:t>
            </a:r>
            <a:r>
              <a:rPr lang="es-CO" dirty="0" smtClean="0"/>
              <a:t> tipo RS </a:t>
            </a:r>
            <a:r>
              <a:rPr lang="es-CO" dirty="0"/>
              <a:t>temporizado sincrónico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92194"/>
              </p:ext>
            </p:extLst>
          </p:nvPr>
        </p:nvGraphicFramePr>
        <p:xfrm>
          <a:off x="1500995" y="2716007"/>
          <a:ext cx="3899139" cy="2054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030"/>
                <a:gridCol w="448030"/>
                <a:gridCol w="449625"/>
                <a:gridCol w="819546"/>
                <a:gridCol w="173390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Q(t+1)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Observación  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Indeterminado 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Indeterminado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2"/>
              <p:cNvSpPr/>
              <p:nvPr/>
            </p:nvSpPr>
            <p:spPr>
              <a:xfrm>
                <a:off x="3792095" y="5349179"/>
                <a:ext cx="36892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b="1" i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s-CO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32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CO" sz="32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O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s-CO" sz="32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sz="32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s-CO" sz="3200" b="1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s-CO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sz="32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acc>
                      <m:r>
                        <a:rPr lang="es-CO" sz="3200" b="1" i="1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s-CO" sz="3200" b="1" dirty="0"/>
              </a:p>
            </p:txBody>
          </p:sp>
        </mc:Choice>
        <mc:Fallback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095" y="5349179"/>
                <a:ext cx="3689215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057" y="3132915"/>
            <a:ext cx="28670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Flip-flop</a:t>
            </a:r>
            <a:r>
              <a:rPr lang="es-CO" dirty="0"/>
              <a:t> </a:t>
            </a:r>
            <a:r>
              <a:rPr lang="es-CO" dirty="0" smtClean="0"/>
              <a:t>tipo D </a:t>
            </a:r>
            <a:r>
              <a:rPr lang="es-CO" dirty="0"/>
              <a:t>temporizado sincrónico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371" y="2634831"/>
            <a:ext cx="3704091" cy="34861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05" y="2523675"/>
            <a:ext cx="4629150" cy="22764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16725"/>
              </p:ext>
            </p:extLst>
          </p:nvPr>
        </p:nvGraphicFramePr>
        <p:xfrm>
          <a:off x="406881" y="5188218"/>
          <a:ext cx="1974009" cy="1141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110"/>
                <a:gridCol w="580167"/>
                <a:gridCol w="81573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Q(t+1)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 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24591"/>
              </p:ext>
            </p:extLst>
          </p:nvPr>
        </p:nvGraphicFramePr>
        <p:xfrm>
          <a:off x="2759173" y="5123945"/>
          <a:ext cx="1191724" cy="684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820"/>
                <a:gridCol w="9669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Q(t+1)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4447703" y="5927149"/>
                <a:ext cx="26893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b="1" i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s-CO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32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CO" sz="32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O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s-CO" sz="32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s-CO" sz="3200" b="1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703" y="5927149"/>
                <a:ext cx="268932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8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209</TotalTime>
  <Words>383</Words>
  <Application>Microsoft Office PowerPoint</Application>
  <PresentationFormat>Panorámica</PresentationFormat>
  <Paragraphs>265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Century Gothic</vt:lpstr>
      <vt:lpstr>Times New Roman</vt:lpstr>
      <vt:lpstr>Wingdings 3</vt:lpstr>
      <vt:lpstr>Sala de reuniones Ion</vt:lpstr>
      <vt:lpstr>Lógica secuencial </vt:lpstr>
      <vt:lpstr>Sistemas secuenciales </vt:lpstr>
      <vt:lpstr>Clasificación  </vt:lpstr>
      <vt:lpstr>flip flop </vt:lpstr>
      <vt:lpstr>SR (set-Reset) Latch (NOR)</vt:lpstr>
      <vt:lpstr>SR (set-Reset) Latch (NAND)</vt:lpstr>
      <vt:lpstr>Flip-flop tipo RS temporizado sincrónico  </vt:lpstr>
      <vt:lpstr>Flip-flop tipo RS temporizado sincrónico</vt:lpstr>
      <vt:lpstr>Flip-flop tipo D temporizado sincrónico</vt:lpstr>
      <vt:lpstr>Flip-flop tipo JK temporizado sincrónico</vt:lpstr>
      <vt:lpstr>Flip-flop tipo T temporizado sincrónico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Lógica secuencial</dc:title>
  <dc:creator>Ernesto</dc:creator>
  <cp:lastModifiedBy>Ernesto</cp:lastModifiedBy>
  <cp:revision>16</cp:revision>
  <dcterms:created xsi:type="dcterms:W3CDTF">2020-07-05T18:49:10Z</dcterms:created>
  <dcterms:modified xsi:type="dcterms:W3CDTF">2020-07-07T16:11:03Z</dcterms:modified>
</cp:coreProperties>
</file>