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67" r:id="rId5"/>
    <p:sldId id="257" r:id="rId6"/>
    <p:sldId id="279" r:id="rId7"/>
    <p:sldId id="270" r:id="rId8"/>
    <p:sldId id="275" r:id="rId9"/>
    <p:sldId id="276" r:id="rId10"/>
    <p:sldId id="280" r:id="rId11"/>
    <p:sldId id="271" r:id="rId12"/>
    <p:sldId id="272" r:id="rId13"/>
    <p:sldId id="281" r:id="rId14"/>
    <p:sldId id="273" r:id="rId15"/>
    <p:sldId id="274" r:id="rId16"/>
    <p:sldId id="277" r:id="rId17"/>
    <p:sldId id="282" r:id="rId18"/>
    <p:sldId id="283" r:id="rId19"/>
    <p:sldId id="278" r:id="rId20"/>
    <p:sldId id="284" r:id="rId21"/>
    <p:sldId id="285" r:id="rId22"/>
    <p:sldId id="286" r:id="rId23"/>
    <p:sldId id="287" r:id="rId24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6395" autoAdjust="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=""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=""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8372EE-C5CF-4668-A608-C008DB1672CC}" type="datetime1">
              <a:rPr lang="es-ES" smtClean="0"/>
              <a:t>22/07/2020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=""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=""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FAA0D8-202C-4D3D-887A-429ECB6FFB6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0854F-5177-49C6-A95F-B517BC4C227F}" type="datetime1">
              <a:rPr lang="es-ES" smtClean="0"/>
              <a:pPr/>
              <a:t>22/07/2020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014E932-560F-4669-93FB-097F2F5C118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9864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814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014E932-560F-4669-93FB-097F2F5C1185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071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B55BAFF-9F08-44EC-9023-03958509EB47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3" name="Forma de L 12">
            <a:extLst>
              <a:ext uri="{FF2B5EF4-FFF2-40B4-BE49-F238E27FC236}">
                <a16:creationId xmlns=""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5" name="Forma de L 14">
            <a:extLst>
              <a:ext uri="{FF2B5EF4-FFF2-40B4-BE49-F238E27FC236}">
                <a16:creationId xmlns=""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Forma de L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Forma de L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11479B-37B7-43ED-A480-251CFC49D02A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Forma de L 10">
            <a:extLst>
              <a:ext uri="{FF2B5EF4-FFF2-40B4-BE49-F238E27FC236}">
                <a16:creationId xmlns=""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0" name="Forma de L 9">
            <a:extLst>
              <a:ext uri="{FF2B5EF4-FFF2-40B4-BE49-F238E27FC236}">
                <a16:creationId xmlns=""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BAF922-A3CB-4FAA-8AFC-E452B6322AB5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36BBCF-DC7A-46B5-9144-2E7B2595F8B6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gunda opción de diapositiva de título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de L 9">
            <a:extLst>
              <a:ext uri="{FF2B5EF4-FFF2-40B4-BE49-F238E27FC236}">
                <a16:creationId xmlns=""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Rectángulo 8" title="Barra lateral">
            <a:extLst>
              <a:ext uri="{FF2B5EF4-FFF2-40B4-BE49-F238E27FC236}">
                <a16:creationId xmlns=""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rtlCol="0"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D894DCAC-4EB6-4600-949C-6D19AC43FD93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Agregar un pie de página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1" name="Forma de L 10">
            <a:extLst>
              <a:ext uri="{FF2B5EF4-FFF2-40B4-BE49-F238E27FC236}">
                <a16:creationId xmlns=""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Forma de L 7">
            <a:extLst>
              <a:ext uri="{FF2B5EF4-FFF2-40B4-BE49-F238E27FC236}">
                <a16:creationId xmlns=""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Forma de L 11">
            <a:extLst>
              <a:ext uri="{FF2B5EF4-FFF2-40B4-BE49-F238E27FC236}">
                <a16:creationId xmlns=""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 rtlCol="0">
            <a:noAutofit/>
          </a:bodyPr>
          <a:lstStyle>
            <a:lvl1pPr>
              <a:defRPr sz="4800"/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A73CEE-7CF0-4D77-B0A8-DA94D20A591F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es-ES" noProof="0" dirty="0"/>
              <a:t>Agregar un pie de página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 con leyenda e image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7" name="Elipse 26">
            <a:extLst>
              <a:ext uri="{FF2B5EF4-FFF2-40B4-BE49-F238E27FC236}">
                <a16:creationId xmlns=""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 title="Forma de fondo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C4FF2B-9F18-47E4-B7EE-6D23A98EAB72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Marcador de posición de imagen 12">
            <a:extLst>
              <a:ext uri="{FF2B5EF4-FFF2-40B4-BE49-F238E27FC236}">
                <a16:creationId xmlns=""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7" name="Marcador de posición de contenido 15">
            <a:extLst>
              <a:ext uri="{FF2B5EF4-FFF2-40B4-BE49-F238E27FC236}">
                <a16:creationId xmlns=""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rtlCol="0"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21" name="Forma de L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3" name="Forma de L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Forma de L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5" name="Forma de L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ido con leyenda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 title="Forma de fondo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rtlCol="0"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0618F9B-30DB-4025-957A-B5BFC04D8367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orma de L 20">
            <a:extLst>
              <a:ext uri="{FF2B5EF4-FFF2-40B4-BE49-F238E27FC236}">
                <a16:creationId xmlns=""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3" name="Forma de L 22">
            <a:extLst>
              <a:ext uri="{FF2B5EF4-FFF2-40B4-BE49-F238E27FC236}">
                <a16:creationId xmlns=""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4" name="Forma de L 23">
            <a:extLst>
              <a:ext uri="{FF2B5EF4-FFF2-40B4-BE49-F238E27FC236}">
                <a16:creationId xmlns=""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5" name="Forma de L 24">
            <a:extLst>
              <a:ext uri="{FF2B5EF4-FFF2-40B4-BE49-F238E27FC236}">
                <a16:creationId xmlns=""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8" name="Marcador de posición de contenido 2">
            <a:extLst>
              <a:ext uri="{FF2B5EF4-FFF2-40B4-BE49-F238E27FC236}">
                <a16:creationId xmlns=""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 rtl="0">
              <a:buNone/>
            </a:pPr>
            <a:r>
              <a:rPr lang="es-ES" noProof="0" smtClean="0"/>
              <a:t>Haga clic para modificar el estilo de texto del patrón</a:t>
            </a:r>
          </a:p>
          <a:p>
            <a:pPr marL="0" lvl="1" indent="0" algn="ctr" rtl="0">
              <a:buNone/>
            </a:pPr>
            <a:r>
              <a:rPr lang="es-ES" noProof="0" smtClean="0"/>
              <a:t>Segundo nivel</a:t>
            </a:r>
          </a:p>
          <a:p>
            <a:pPr marL="0" lvl="2" indent="0" algn="ctr" rtl="0">
              <a:buNone/>
            </a:pPr>
            <a:r>
              <a:rPr lang="es-ES" noProof="0" smtClean="0"/>
              <a:t>Tercer nivel</a:t>
            </a:r>
          </a:p>
          <a:p>
            <a:pPr marL="0" lvl="3" indent="0" algn="ctr" rtl="0">
              <a:buNone/>
            </a:pPr>
            <a:r>
              <a:rPr lang="es-ES" noProof="0" smtClean="0"/>
              <a:t>Cuarto nivel</a:t>
            </a:r>
          </a:p>
          <a:p>
            <a:pPr marL="0" lvl="4" indent="0" algn="ctr" rtl="0">
              <a:buNone/>
            </a:pPr>
            <a:r>
              <a:rPr lang="es-ES" noProof="0" smtClean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, 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accent3"/>
              </a:solidFill>
            </a:endParaRPr>
          </a:p>
        </p:txBody>
      </p:sp>
      <p:sp>
        <p:nvSpPr>
          <p:cNvPr id="11" name="Rectángulo: Esquinas superiores recortadas 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D72611D-205E-4290-B445-DF463762CFA7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orma de L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sp>
        <p:nvSpPr>
          <p:cNvPr id="13" name="Forma de L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=""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6" name="Marcador de posición de texto 15">
            <a:extLst>
              <a:ext uri="{FF2B5EF4-FFF2-40B4-BE49-F238E27FC236}">
                <a16:creationId xmlns=""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rtlCol="0"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20" name="Forma de L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sp>
        <p:nvSpPr>
          <p:cNvPr id="21" name="Forma de L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ángulo: Esquinas superiores recortadas 10">
            <a:extLst>
              <a:ext uri="{FF2B5EF4-FFF2-40B4-BE49-F238E27FC236}">
                <a16:creationId xmlns=""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rtlCol="0"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 rtlCol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F815F96-B514-4CF8-9D97-304E85716B23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orma de L 11">
            <a:extLst>
              <a:ext uri="{FF2B5EF4-FFF2-40B4-BE49-F238E27FC236}">
                <a16:creationId xmlns=""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sp>
        <p:nvSpPr>
          <p:cNvPr id="13" name="Forma de L 12">
            <a:extLst>
              <a:ext uri="{FF2B5EF4-FFF2-40B4-BE49-F238E27FC236}">
                <a16:creationId xmlns=""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sp>
        <p:nvSpPr>
          <p:cNvPr id="19" name="Marcador de posición de imagen 18">
            <a:extLst>
              <a:ext uri="{FF2B5EF4-FFF2-40B4-BE49-F238E27FC236}">
                <a16:creationId xmlns=""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20" name="Forma de L 19">
            <a:extLst>
              <a:ext uri="{FF2B5EF4-FFF2-40B4-BE49-F238E27FC236}">
                <a16:creationId xmlns=""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sp>
        <p:nvSpPr>
          <p:cNvPr id="21" name="Forma de L 20">
            <a:extLst>
              <a:ext uri="{FF2B5EF4-FFF2-40B4-BE49-F238E27FC236}">
                <a16:creationId xmlns=""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tx2"/>
              </a:solidFill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=""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BD0AD5D-5527-405A-8F64-40FAC3CBFB90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Agregar un pie de página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Forma de L 8">
            <a:extLst>
              <a:ext uri="{FF2B5EF4-FFF2-40B4-BE49-F238E27FC236}">
                <a16:creationId xmlns=""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Forma de L 7">
            <a:extLst>
              <a:ext uri="{FF2B5EF4-FFF2-40B4-BE49-F238E27FC236}">
                <a16:creationId xmlns=""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1EDDB-8526-495E-AF29-5E927E88C5E6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ctr" rtl="0"/>
            <a:r>
              <a:rPr lang="es-ES" noProof="0"/>
              <a:t>Agregar un pie de página 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Barra lateral">
            <a:extLst>
              <a:ext uri="{FF2B5EF4-FFF2-40B4-BE49-F238E27FC236}">
                <a16:creationId xmlns=""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16E1BEF5-07BB-47E8-8921-A75FB7AFC121}" type="datetime1">
              <a:rPr lang="es-ES" noProof="0" smtClean="0"/>
              <a:t>22/07/2020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algn="ctr" rtl="0"/>
            <a:r>
              <a:rPr lang="es-ES" noProof="0" dirty="0"/>
              <a:t>Agregar un pie de página 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B38049E5-7B53-4E85-8972-7D6C4BCE5BB9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 smtClean="0"/>
              <a:t>Máquinas </a:t>
            </a:r>
            <a:r>
              <a:rPr lang="es-ES" dirty="0"/>
              <a:t>de Estado Finito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dirty="0" smtClean="0"/>
              <a:t>Electrónica </a:t>
            </a:r>
            <a:r>
              <a:rPr lang="es-ES" dirty="0"/>
              <a:t>D</a:t>
            </a:r>
            <a:r>
              <a:rPr lang="es-ES" dirty="0" smtClean="0"/>
              <a:t>igital  </a:t>
            </a:r>
            <a:endParaRPr lang="es-ES" dirty="0"/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8738728"/>
                  </p:ext>
                </p:extLst>
              </p:nvPr>
            </p:nvGraphicFramePr>
            <p:xfrm>
              <a:off x="3743866" y="1017916"/>
              <a:ext cx="4848043" cy="5707380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760477"/>
                    <a:gridCol w="835408"/>
                    <a:gridCol w="1345721"/>
                    <a:gridCol w="1906437"/>
                  </a:tblGrid>
                  <a:tr h="4760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Estado presente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s-ES" sz="10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Entradas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LTV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smtClean="0">
                              <a:solidFill>
                                <a:schemeClr val="tx1"/>
                              </a:solidFill>
                              <a:effectLst/>
                            </a:rPr>
                            <a:t>Estado Futuro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Salida estado presente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CO" sz="1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s-CO" sz="1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s-CO" sz="1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CO" sz="1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s-CO" sz="1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8738728"/>
                  </p:ext>
                </p:extLst>
              </p:nvPr>
            </p:nvGraphicFramePr>
            <p:xfrm>
              <a:off x="3743866" y="1017916"/>
              <a:ext cx="4848043" cy="5720842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760477"/>
                    <a:gridCol w="835408"/>
                    <a:gridCol w="1345721"/>
                    <a:gridCol w="1906437"/>
                  </a:tblGrid>
                  <a:tr h="502666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38033" marR="38033" marT="0" marB="0">
                        <a:blipFill rotWithShape="0">
                          <a:blip r:embed="rId2"/>
                          <a:stretch>
                            <a:fillRect l="-8000" t="-8434" r="-545600" b="-1051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Entradas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LTV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38033" marR="38033" marT="0" marB="0">
                        <a:blipFill rotWithShape="0">
                          <a:blip r:embed="rId2"/>
                          <a:stretch>
                            <a:fillRect l="-123077" t="-8434" r="-146606" b="-1051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38033" marR="38033" marT="0" marB="0">
                        <a:blipFill rotWithShape="0">
                          <a:blip r:embed="rId2"/>
                          <a:stretch>
                            <a:fillRect l="-157508" t="-8434" r="-3514" b="-1051807"/>
                          </a:stretch>
                        </a:blipFill>
                      </a:tcPr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1 0 0 0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0 1 0 0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0 0 1 0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0 0 0 1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457864" y="245853"/>
            <a:ext cx="9601200" cy="720213"/>
          </a:xfrm>
        </p:spPr>
        <p:txBody>
          <a:bodyPr/>
          <a:lstStyle/>
          <a:p>
            <a:r>
              <a:rPr lang="es-CO" dirty="0" smtClean="0"/>
              <a:t>4 Tabla </a:t>
            </a:r>
            <a:r>
              <a:rPr lang="es-CO" dirty="0" smtClean="0"/>
              <a:t>de estados siguientes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734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5 Sintetizar </a:t>
            </a:r>
            <a:r>
              <a:rPr lang="es-CO" dirty="0" smtClean="0"/>
              <a:t>el diseño (Moore)  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861" y="2074383"/>
            <a:ext cx="94107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5 Sintetizar </a:t>
            </a:r>
            <a:r>
              <a:rPr lang="es-CO" dirty="0"/>
              <a:t>el diseño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3200" dirty="0"/>
              <a:t>El objetivo de la lógica </a:t>
            </a:r>
            <a:r>
              <a:rPr lang="es-ES" sz="3200" dirty="0" err="1"/>
              <a:t>combinacional</a:t>
            </a:r>
            <a:r>
              <a:rPr lang="es-ES" sz="3200" dirty="0"/>
              <a:t> de entrada </a:t>
            </a:r>
            <a:r>
              <a:rPr lang="es-ES" sz="3200" dirty="0" smtClean="0"/>
              <a:t>es decidir </a:t>
            </a:r>
            <a:r>
              <a:rPr lang="es-ES" sz="3200" dirty="0"/>
              <a:t>cual es el estado futuro de la </a:t>
            </a:r>
            <a:r>
              <a:rPr lang="es-ES" sz="3200" dirty="0" smtClean="0"/>
              <a:t>maquina a partir de las entradas de la maquina y del estado presente.</a:t>
            </a:r>
          </a:p>
          <a:p>
            <a:pPr algn="just"/>
            <a:r>
              <a:rPr lang="es-ES" sz="3200" dirty="0" smtClean="0"/>
              <a:t>El </a:t>
            </a:r>
            <a:r>
              <a:rPr lang="es-ES" sz="3200" dirty="0"/>
              <a:t>objetivo de los registro es el de convertir un estado futuro en estado presente con </a:t>
            </a:r>
            <a:r>
              <a:rPr lang="es-ES" sz="3200" dirty="0" smtClean="0"/>
              <a:t>un </a:t>
            </a:r>
            <a:r>
              <a:rPr lang="es-CO" sz="3200" dirty="0" smtClean="0"/>
              <a:t>flanco </a:t>
            </a:r>
            <a:r>
              <a:rPr lang="es-CO" sz="3200" dirty="0"/>
              <a:t>del reloj.</a:t>
            </a:r>
          </a:p>
          <a:p>
            <a:pPr algn="just"/>
            <a:r>
              <a:rPr lang="es-ES" sz="3200" dirty="0" smtClean="0"/>
              <a:t>El </a:t>
            </a:r>
            <a:r>
              <a:rPr lang="es-ES" sz="3200" dirty="0"/>
              <a:t>objetivo de la lógica </a:t>
            </a:r>
            <a:r>
              <a:rPr lang="es-ES" sz="3200" dirty="0" err="1"/>
              <a:t>combinacional</a:t>
            </a:r>
            <a:r>
              <a:rPr lang="es-ES" sz="3200" dirty="0"/>
              <a:t> de salida es el de asociar una salida a cada </a:t>
            </a:r>
            <a:r>
              <a:rPr lang="es-ES" sz="3200" dirty="0" smtClean="0"/>
              <a:t>estado presente.</a:t>
            </a:r>
            <a:endParaRPr lang="es-ES" sz="3200" dirty="0"/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38257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5 Sintetizar </a:t>
            </a:r>
            <a:r>
              <a:rPr lang="es-CO" dirty="0" smtClean="0"/>
              <a:t>el diseño (</a:t>
            </a:r>
            <a:r>
              <a:rPr lang="es-CO" dirty="0" err="1" smtClean="0"/>
              <a:t>moore</a:t>
            </a:r>
            <a:r>
              <a:rPr lang="es-CO" dirty="0" smtClean="0"/>
              <a:t>) </a:t>
            </a:r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370" y="1914136"/>
            <a:ext cx="79152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7094" y="254479"/>
            <a:ext cx="10854906" cy="720213"/>
          </a:xfrm>
        </p:spPr>
        <p:txBody>
          <a:bodyPr/>
          <a:lstStyle/>
          <a:p>
            <a:r>
              <a:rPr lang="es-CO" dirty="0" smtClean="0"/>
              <a:t>Lógica </a:t>
            </a:r>
            <a:r>
              <a:rPr lang="es-CO" dirty="0" err="1"/>
              <a:t>C</a:t>
            </a:r>
            <a:r>
              <a:rPr lang="es-CO" dirty="0" err="1" smtClean="0"/>
              <a:t>ombinacional</a:t>
            </a:r>
            <a:r>
              <a:rPr lang="es-CO" dirty="0" smtClean="0"/>
              <a:t> de entrada y salida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4712702"/>
                  </p:ext>
                </p:extLst>
              </p:nvPr>
            </p:nvGraphicFramePr>
            <p:xfrm>
              <a:off x="1337094" y="974692"/>
              <a:ext cx="3657601" cy="5694202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1128309"/>
                    <a:gridCol w="856019"/>
                    <a:gridCol w="1673273"/>
                  </a:tblGrid>
                  <a:tr h="4760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Estado presente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s-ES" sz="10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Entradas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LTV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Estado Futuro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s-CO" sz="1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7958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4712702"/>
                  </p:ext>
                </p:extLst>
              </p:nvPr>
            </p:nvGraphicFramePr>
            <p:xfrm>
              <a:off x="1337094" y="974692"/>
              <a:ext cx="3657601" cy="5694202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1128309"/>
                    <a:gridCol w="856019"/>
                    <a:gridCol w="1673273"/>
                  </a:tblGrid>
                  <a:tr h="476026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38033" marR="38033" marT="0" marB="0">
                        <a:blipFill rotWithShape="0">
                          <a:blip r:embed="rId2"/>
                          <a:stretch>
                            <a:fillRect l="-5405" t="-8974" r="-230811" b="-111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Entradas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LTV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38033" marR="38033" marT="0" marB="0">
                        <a:blipFill rotWithShape="0">
                          <a:blip r:embed="rId2"/>
                          <a:stretch>
                            <a:fillRect l="-122182" t="-8974" r="-4000" b="-1119231"/>
                          </a:stretch>
                        </a:blipFill>
                      </a:tcPr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  <a:tr h="130454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101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110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>
                              <a:solidFill>
                                <a:schemeClr val="tx1"/>
                              </a:solidFill>
                              <a:effectLst/>
                            </a:rPr>
                            <a:t>111</a:t>
                          </a:r>
                          <a:endParaRPr lang="es-CO" sz="1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000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8033" marR="38033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51875160"/>
                  </p:ext>
                </p:extLst>
              </p:nvPr>
            </p:nvGraphicFramePr>
            <p:xfrm>
              <a:off x="5339751" y="2337815"/>
              <a:ext cx="6569199" cy="1369698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1535502"/>
                    <a:gridCol w="897148"/>
                    <a:gridCol w="1561381"/>
                    <a:gridCol w="1509622"/>
                    <a:gridCol w="1065546"/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Código Estado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Salidas estado presente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CO" sz="14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A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51875160"/>
                  </p:ext>
                </p:extLst>
              </p:nvPr>
            </p:nvGraphicFramePr>
            <p:xfrm>
              <a:off x="5339751" y="2337815"/>
              <a:ext cx="6569199" cy="1369698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1535502"/>
                    <a:gridCol w="897148"/>
                    <a:gridCol w="1561381"/>
                    <a:gridCol w="1509622"/>
                    <a:gridCol w="1065546"/>
                  </a:tblGrid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Código Estado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Salidas estado presente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571" t="-127027" r="-332937" b="-45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76351" t="-127027" r="-466892" b="-45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68145" t="-127027" r="-75403" b="-45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A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282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4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4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50258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Registro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309" y="1779825"/>
            <a:ext cx="6646385" cy="418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45020" y="1484671"/>
            <a:ext cx="6326156" cy="4382729"/>
          </a:xfrm>
        </p:spPr>
        <p:txBody>
          <a:bodyPr/>
          <a:lstStyle/>
          <a:p>
            <a:pPr marL="0" indent="0" algn="just">
              <a:buNone/>
            </a:pPr>
            <a:r>
              <a:rPr lang="es-CO" sz="2000" dirty="0"/>
              <a:t>En una planta de procesos químicos, desean realizar un determinado producto, para lo cual cuentan con dos tanques de materias primas y uno donde se almacena el producto terminado, una caldera donde el producto es calentado y un temporizador que cuenta 20 </a:t>
            </a:r>
            <a:r>
              <a:rPr lang="es-CO" sz="2000" dirty="0" smtClean="0"/>
              <a:t>minutos</a:t>
            </a:r>
          </a:p>
          <a:p>
            <a:pPr marL="0" indent="0" algn="just">
              <a:buNone/>
            </a:pPr>
            <a:r>
              <a:rPr lang="es-CO" sz="2000" dirty="0"/>
              <a:t>Se inicia el proceso al oprimir el respectivo botón, entonces se debe llenar la caldera con el producto A (T1) hasta llegar al nivel 1. luego se debe calentar 20 minutos y si la temperatura supera los 80</a:t>
            </a:r>
            <a:r>
              <a:rPr lang="es-CO" sz="2000" dirty="0">
                <a:sym typeface="Symbol" panose="05050102010706020507" pitchFamily="18" charset="2"/>
              </a:rPr>
              <a:t></a:t>
            </a:r>
            <a:r>
              <a:rPr lang="es-CO" sz="2000" dirty="0"/>
              <a:t> el producto ha terminado satisfactoriamente y debe ser vertido el tanque respectivo (T3). En caso de no haber llegado a los 80</a:t>
            </a:r>
            <a:r>
              <a:rPr lang="es-CO" sz="2000" dirty="0">
                <a:sym typeface="Symbol" panose="05050102010706020507" pitchFamily="18" charset="2"/>
              </a:rPr>
              <a:t></a:t>
            </a:r>
            <a:r>
              <a:rPr lang="es-CO" sz="2000" dirty="0"/>
              <a:t> es necesario agregar el producto B (T2) hasta llegar al nivel 2, luego se debe dejar calentar hasta que llegue a los 80</a:t>
            </a:r>
            <a:r>
              <a:rPr lang="es-CO" sz="2000" dirty="0">
                <a:sym typeface="Symbol" panose="05050102010706020507" pitchFamily="18" charset="2"/>
              </a:rPr>
              <a:t></a:t>
            </a:r>
            <a:r>
              <a:rPr lang="es-CO" sz="2000" dirty="0"/>
              <a:t> y finalmente ser vertido en el tanque de producto terminado (T3).  </a:t>
            </a:r>
          </a:p>
          <a:p>
            <a:pPr marL="0" indent="0" algn="just">
              <a:buNone/>
            </a:pPr>
            <a:endParaRPr lang="es-CO" sz="2000" dirty="0" smtClean="0"/>
          </a:p>
          <a:p>
            <a:pPr algn="just"/>
            <a:endParaRPr lang="es-CO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5739" y="20060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5939"/>
              </p:ext>
            </p:extLst>
          </p:nvPr>
        </p:nvGraphicFramePr>
        <p:xfrm>
          <a:off x="895739" y="2006081"/>
          <a:ext cx="4800600" cy="363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icture" r:id="rId3" imgW="2892552" imgH="2456688" progId="Word.Picture.8">
                  <p:embed/>
                </p:oleObj>
              </mc:Choice>
              <mc:Fallback>
                <p:oleObj name="Picture" r:id="rId3" imgW="2892552" imgH="2456688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739" y="2006081"/>
                        <a:ext cx="4800600" cy="3637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59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1 Entradas y salidas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45697"/>
            <a:ext cx="4615132" cy="4382729"/>
          </a:xfrm>
        </p:spPr>
        <p:txBody>
          <a:bodyPr/>
          <a:lstStyle/>
          <a:p>
            <a:r>
              <a:rPr lang="es-CO" b="1" dirty="0" smtClean="0"/>
              <a:t>Entradas</a:t>
            </a:r>
          </a:p>
          <a:p>
            <a:r>
              <a:rPr lang="es-CO" dirty="0" smtClean="0"/>
              <a:t>Sensor de Nivel 1 (N1)</a:t>
            </a:r>
          </a:p>
          <a:p>
            <a:r>
              <a:rPr lang="es-CO" dirty="0" smtClean="0"/>
              <a:t>Sensor de Nivel 2 (N2)</a:t>
            </a:r>
          </a:p>
          <a:p>
            <a:r>
              <a:rPr lang="es-CO" dirty="0" smtClean="0"/>
              <a:t>Sensor de Vacío (V)</a:t>
            </a:r>
          </a:p>
          <a:p>
            <a:r>
              <a:rPr lang="es-CO" dirty="0" smtClean="0"/>
              <a:t>Sensor de Temperatura (T)</a:t>
            </a:r>
          </a:p>
          <a:p>
            <a:r>
              <a:rPr lang="es-CO" dirty="0" smtClean="0"/>
              <a:t>TMP (</a:t>
            </a:r>
            <a:r>
              <a:rPr lang="es-CO" dirty="0" err="1" smtClean="0"/>
              <a:t>Tpi</a:t>
            </a:r>
            <a:r>
              <a:rPr lang="es-CO" dirty="0" smtClean="0"/>
              <a:t>) (20 min)</a:t>
            </a:r>
            <a:endParaRPr lang="es-CO" dirty="0"/>
          </a:p>
          <a:p>
            <a:pPr marL="0" indent="0">
              <a:buNone/>
            </a:pPr>
            <a:endParaRPr lang="es-CO" b="1" dirty="0" smtClean="0"/>
          </a:p>
          <a:p>
            <a:endParaRPr lang="es-CO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357668" y="1645697"/>
            <a:ext cx="4615132" cy="4382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252" indent="-34290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30452" indent="-34290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87652" indent="-34290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87702" indent="-285750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b="1" dirty="0" smtClean="0"/>
              <a:t>Salidas</a:t>
            </a:r>
          </a:p>
          <a:p>
            <a:r>
              <a:rPr lang="es-CO" dirty="0" smtClean="0"/>
              <a:t>Válvula 1 (V1)</a:t>
            </a:r>
          </a:p>
          <a:p>
            <a:r>
              <a:rPr lang="es-CO" dirty="0" smtClean="0"/>
              <a:t>Caldera (C)</a:t>
            </a:r>
          </a:p>
          <a:p>
            <a:r>
              <a:rPr lang="es-CO" dirty="0"/>
              <a:t>Válvula </a:t>
            </a:r>
            <a:r>
              <a:rPr lang="es-CO" dirty="0" smtClean="0"/>
              <a:t>2 </a:t>
            </a:r>
            <a:r>
              <a:rPr lang="es-CO" dirty="0"/>
              <a:t>(</a:t>
            </a:r>
            <a:r>
              <a:rPr lang="es-CO" dirty="0" smtClean="0"/>
              <a:t>V2)</a:t>
            </a:r>
            <a:endParaRPr lang="es-CO" dirty="0"/>
          </a:p>
          <a:p>
            <a:r>
              <a:rPr lang="es-CO" dirty="0"/>
              <a:t>Válvula </a:t>
            </a:r>
            <a:r>
              <a:rPr lang="es-CO" dirty="0" smtClean="0"/>
              <a:t>3 </a:t>
            </a:r>
            <a:r>
              <a:rPr lang="es-CO" dirty="0"/>
              <a:t>(</a:t>
            </a:r>
            <a:r>
              <a:rPr lang="es-CO" dirty="0" smtClean="0"/>
              <a:t>V3)</a:t>
            </a:r>
            <a:endParaRPr lang="es-CO" dirty="0"/>
          </a:p>
          <a:p>
            <a:r>
              <a:rPr lang="es-CO" dirty="0" smtClean="0"/>
              <a:t>TMP (</a:t>
            </a:r>
            <a:r>
              <a:rPr lang="es-CO" dirty="0" err="1" smtClean="0"/>
              <a:t>Tpo</a:t>
            </a:r>
            <a:r>
              <a:rPr lang="es-CO" dirty="0" smtClean="0"/>
              <a:t>) (</a:t>
            </a:r>
            <a:r>
              <a:rPr lang="es-CO" dirty="0" err="1" smtClean="0"/>
              <a:t>start</a:t>
            </a:r>
            <a:r>
              <a:rPr lang="es-CO" dirty="0" smtClean="0"/>
              <a:t>)</a:t>
            </a:r>
          </a:p>
          <a:p>
            <a:r>
              <a:rPr lang="es-CO" dirty="0" smtClean="0"/>
              <a:t>Alarma (A)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O" b="1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034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2-Identificar y codificar los estados </a:t>
            </a:r>
            <a:endParaRPr lang="es-CO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90944578"/>
                  </p:ext>
                </p:extLst>
              </p:nvPr>
            </p:nvGraphicFramePr>
            <p:xfrm>
              <a:off x="1371600" y="2277431"/>
              <a:ext cx="10075653" cy="2641473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2224933"/>
                    <a:gridCol w="1226246"/>
                    <a:gridCol w="1062577"/>
                    <a:gridCol w="1103569"/>
                    <a:gridCol w="1076773"/>
                    <a:gridCol w="992038"/>
                    <a:gridCol w="1026543"/>
                    <a:gridCol w="1362974"/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Descripción del estado 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Código Estado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Salidas estado presente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s-CO" sz="1800" b="1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CO" sz="1800" b="1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𝐐</m:t>
                                        </m:r>
                                      </m:e>
                                      <m:sub>
                                        <m:r>
                                          <a:rPr lang="es-ES" sz="1800" b="1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ES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err="1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Tpo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Llenar </a:t>
                          </a: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Caldera N1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Calentar </a:t>
                          </a: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Caldera  1     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Desocupar Caldera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Llenar Caldera N2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Calentar Caldera  2     </a:t>
                          </a:r>
                          <a:endParaRPr lang="es-CO" sz="1800" b="1" dirty="0" smtClean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Error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90944578"/>
                  </p:ext>
                </p:extLst>
              </p:nvPr>
            </p:nvGraphicFramePr>
            <p:xfrm>
              <a:off x="1371600" y="2277431"/>
              <a:ext cx="10075653" cy="2641473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2224933"/>
                    <a:gridCol w="1226246"/>
                    <a:gridCol w="1062577"/>
                    <a:gridCol w="1103569"/>
                    <a:gridCol w="1076773"/>
                    <a:gridCol w="992038"/>
                    <a:gridCol w="1026543"/>
                    <a:gridCol w="1362974"/>
                  </a:tblGrid>
                  <a:tr h="5869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Descripción del estado 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Código Estado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6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Salidas estado presente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</a:tr>
                  <a:tr h="293497">
                    <a:tc v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86567" t="-220408" r="-546766" b="-6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29143" t="-220408" r="-528000" b="-6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29545" t="-220408" r="-322159" b="-6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79755" t="-220408" r="-247853" b="-6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err="1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Tpo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Llenar </a:t>
                          </a: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Caldera N1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000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Calentar </a:t>
                          </a: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Caldera  1     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001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Desocupar Caldera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010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Llenar Caldera N2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011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Calentar Caldera  2     </a:t>
                          </a:r>
                          <a:endParaRPr lang="es-CO" sz="1800" b="1" dirty="0" smtClean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Error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57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3 Diagrama </a:t>
            </a:r>
            <a:r>
              <a:rPr lang="es-CO" dirty="0"/>
              <a:t>de Estados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297" y="1685877"/>
            <a:ext cx="7387805" cy="46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 smtClean="0"/>
              <a:t>Que </a:t>
            </a:r>
            <a:r>
              <a:rPr lang="es-ES" dirty="0"/>
              <a:t>es una Máquina de Estado Finito?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=""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s-ES" dirty="0"/>
          </a:p>
          <a:p>
            <a:pPr algn="just"/>
            <a:r>
              <a:rPr lang="es-ES" dirty="0" smtClean="0"/>
              <a:t>Una </a:t>
            </a:r>
            <a:r>
              <a:rPr lang="es-ES" dirty="0"/>
              <a:t>Máquina de Estado Finito (</a:t>
            </a:r>
            <a:r>
              <a:rPr lang="es-ES" dirty="0" err="1"/>
              <a:t>Finite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Machine), llamada también Autómata Finito es una abstracción computacional que describe el comportamiento de un sistema reactivo mediante un número determinado de Estados y un número determinado de Transiciones entre dicho </a:t>
            </a:r>
            <a:r>
              <a:rPr lang="es-ES" dirty="0" smtClean="0"/>
              <a:t>Estados.</a:t>
            </a:r>
            <a:endParaRPr lang="es-ES" dirty="0"/>
          </a:p>
          <a:p>
            <a:pPr algn="just"/>
            <a:r>
              <a:rPr lang="es-ES" dirty="0" smtClean="0"/>
              <a:t>Las </a:t>
            </a:r>
            <a:r>
              <a:rPr lang="es-ES" dirty="0"/>
              <a:t>Transiciones de un estado a otro se generan en respuesta a eventos de entrada externos e internos; a su vez estas transiciones y/o subsecuentes estados pueden generar otros eventos de salida.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5 Sintetizar </a:t>
            </a:r>
            <a:r>
              <a:rPr lang="es-CO" dirty="0"/>
              <a:t>el diseño (</a:t>
            </a:r>
            <a:r>
              <a:rPr lang="es-CO" dirty="0" err="1"/>
              <a:t>moore</a:t>
            </a:r>
            <a:r>
              <a:rPr lang="es-CO" dirty="0"/>
              <a:t>)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0737" y="1875631"/>
            <a:ext cx="81629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3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682" y="1725282"/>
            <a:ext cx="7524750" cy="484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3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Ejemplo FSM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94097" y="1976378"/>
            <a:ext cx="5339751" cy="4382729"/>
          </a:xfrm>
        </p:spPr>
        <p:txBody>
          <a:bodyPr/>
          <a:lstStyle/>
          <a:p>
            <a:r>
              <a:rPr lang="es-CO" dirty="0" smtClean="0"/>
              <a:t>L=1 si el Nivel &gt;= 99%</a:t>
            </a:r>
          </a:p>
          <a:p>
            <a:r>
              <a:rPr lang="es-CO" dirty="0" smtClean="0"/>
              <a:t>L=0 se el Nivel &lt; 99%</a:t>
            </a:r>
          </a:p>
          <a:p>
            <a:r>
              <a:rPr lang="es-CO" dirty="0" smtClean="0"/>
              <a:t>T=1 </a:t>
            </a:r>
            <a:r>
              <a:rPr lang="es-CO" dirty="0"/>
              <a:t>si </a:t>
            </a:r>
            <a:r>
              <a:rPr lang="es-CO" dirty="0" smtClean="0"/>
              <a:t>la temperatura es &gt;= 120ºC</a:t>
            </a:r>
            <a:endParaRPr lang="es-CO" dirty="0"/>
          </a:p>
          <a:p>
            <a:r>
              <a:rPr lang="es-CO" dirty="0" smtClean="0"/>
              <a:t>T=0 </a:t>
            </a:r>
            <a:r>
              <a:rPr lang="es-CO" dirty="0"/>
              <a:t>si la temperatura es </a:t>
            </a:r>
            <a:r>
              <a:rPr lang="es-CO" dirty="0" smtClean="0"/>
              <a:t>&lt; 120ºC</a:t>
            </a:r>
          </a:p>
          <a:p>
            <a:r>
              <a:rPr lang="es-CO" dirty="0"/>
              <a:t>V=1 si el Nivel &lt;= 1%</a:t>
            </a:r>
          </a:p>
          <a:p>
            <a:r>
              <a:rPr lang="es-CO" dirty="0"/>
              <a:t>V=0 se el Nivel &gt; 1%</a:t>
            </a:r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388" y="1699687"/>
            <a:ext cx="5208917" cy="414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4000" dirty="0" smtClean="0"/>
              <a:t>1-Identificar las entradas y salidas de la FSM</a:t>
            </a:r>
            <a:endParaRPr lang="es-CO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Entradas: Sensores</a:t>
            </a:r>
          </a:p>
          <a:p>
            <a:pPr lvl="1"/>
            <a:r>
              <a:rPr lang="es-CO" dirty="0" smtClean="0"/>
              <a:t>Lleno (L)</a:t>
            </a:r>
          </a:p>
          <a:p>
            <a:pPr lvl="1"/>
            <a:r>
              <a:rPr lang="es-CO" dirty="0" smtClean="0"/>
              <a:t>Temperatura (T)</a:t>
            </a:r>
          </a:p>
          <a:p>
            <a:pPr lvl="1"/>
            <a:r>
              <a:rPr lang="es-CO" dirty="0" smtClean="0"/>
              <a:t>Vacío (V)</a:t>
            </a:r>
          </a:p>
          <a:p>
            <a:r>
              <a:rPr lang="es-CO" dirty="0" smtClean="0"/>
              <a:t>Salidas: Actuadores</a:t>
            </a:r>
          </a:p>
          <a:p>
            <a:pPr lvl="1"/>
            <a:r>
              <a:rPr lang="es-CO" dirty="0" smtClean="0"/>
              <a:t>Válvula 1 (V1)</a:t>
            </a:r>
          </a:p>
          <a:p>
            <a:pPr lvl="1"/>
            <a:r>
              <a:rPr lang="es-CO" dirty="0" smtClean="0"/>
              <a:t>Caldera  (C) </a:t>
            </a:r>
          </a:p>
          <a:p>
            <a:pPr lvl="1"/>
            <a:r>
              <a:rPr lang="es-CO" dirty="0" smtClean="0"/>
              <a:t>Válvula 2 (V2)</a:t>
            </a:r>
          </a:p>
          <a:p>
            <a:pPr lvl="1"/>
            <a:r>
              <a:rPr lang="es-CO" dirty="0" smtClean="0"/>
              <a:t>Alarma  (A)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84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2-Identificar y codificar los estados </a:t>
            </a:r>
            <a:endParaRPr lang="es-C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13651029"/>
                  </p:ext>
                </p:extLst>
              </p:nvPr>
            </p:nvGraphicFramePr>
            <p:xfrm>
              <a:off x="2155370" y="2639740"/>
              <a:ext cx="8693844" cy="2054479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2382204"/>
                    <a:gridCol w="1023868"/>
                    <a:gridCol w="1023868"/>
                    <a:gridCol w="1535198"/>
                    <a:gridCol w="1535198"/>
                    <a:gridCol w="1193508"/>
                  </a:tblGrid>
                  <a:tr h="0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Descripción del estado 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Código Estado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Salidas estado presente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</a:tr>
                  <a:tr h="0">
                    <a:tc v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s-CO" sz="18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s-CO" sz="1800" b="1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Llenar Caldera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Calentar Caldera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Desocupar Caldera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Error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13651029"/>
                  </p:ext>
                </p:extLst>
              </p:nvPr>
            </p:nvGraphicFramePr>
            <p:xfrm>
              <a:off x="2155370" y="2639740"/>
              <a:ext cx="8693844" cy="2064005"/>
            </p:xfrm>
            <a:graphic>
              <a:graphicData uri="http://schemas.openxmlformats.org/drawingml/2006/table">
                <a:tbl>
                  <a:tblPr firstRow="1" firstCol="1" bandRow="1">
                    <a:tableStyleId>{306799F8-075E-4A3A-A7F6-7FBC6576F1A4}</a:tableStyleId>
                  </a:tblPr>
                  <a:tblGrid>
                    <a:gridCol w="2382204"/>
                    <a:gridCol w="1023868"/>
                    <a:gridCol w="1023868"/>
                    <a:gridCol w="1535198"/>
                    <a:gridCol w="1535198"/>
                    <a:gridCol w="1193508"/>
                  </a:tblGrid>
                  <a:tr h="58699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Descripción del estado 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Código Estado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Salidas estado presente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</a:tr>
                  <a:tr h="317818">
                    <a:tc vMerge="1"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38690" t="-205660" r="-52381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38690" t="-205660" r="-42381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92460" t="-205660" r="-8254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Llenar Caldera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Calentar Caldera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9349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Desocupar Caldera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  <a:tr h="27870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Error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11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CO" sz="18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s-CO" sz="18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738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3 Diagrama </a:t>
            </a:r>
            <a:r>
              <a:rPr lang="es-CO" dirty="0"/>
              <a:t>de Estados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228" y="1618890"/>
            <a:ext cx="7938997" cy="495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3 Diagrama </a:t>
            </a:r>
            <a:r>
              <a:rPr lang="es-CO" dirty="0" smtClean="0"/>
              <a:t>de Estados 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2390" y="1682720"/>
            <a:ext cx="7060350" cy="468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4 Tabla </a:t>
            </a:r>
            <a:r>
              <a:rPr lang="es-CO" dirty="0" smtClean="0"/>
              <a:t>de estados siguientes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005" y="1664805"/>
            <a:ext cx="8816376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6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rte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307896_TF22874644" id="{98DC1231-51BD-46F1-99CD-C69FA1A1F24B}" vid="{8E840EAD-9C85-40B5-A9DA-493DE6628EE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E1E7B-2E87-4FF3-8F3F-2C35BCD32914}">
  <ds:schemaRefs>
    <ds:schemaRef ds:uri="http://schemas.openxmlformats.org/package/2006/metadata/core-properties"/>
    <ds:schemaRef ds:uri="6dc4bcd6-49db-4c07-9060-8acfc67cef9f"/>
    <ds:schemaRef ds:uri="http://www.w3.org/XML/1998/namespace"/>
    <ds:schemaRef ds:uri="http://schemas.microsoft.com/office/infopath/2007/PartnerControls"/>
    <ds:schemaRef ds:uri="http://purl.org/dc/terms/"/>
    <ds:schemaRef ds:uri="fb0879af-3eba-417a-a55a-ffe6dcd6ca77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Tarjetas deportivas</Template>
  <TotalTime>0</TotalTime>
  <Words>1008</Words>
  <Application>Microsoft Office PowerPoint</Application>
  <PresentationFormat>Panorámica</PresentationFormat>
  <Paragraphs>414</Paragraphs>
  <Slides>20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Franklin Gothic Book</vt:lpstr>
      <vt:lpstr>Impact</vt:lpstr>
      <vt:lpstr>Symbol</vt:lpstr>
      <vt:lpstr>Times New Roman</vt:lpstr>
      <vt:lpstr>Recorte</vt:lpstr>
      <vt:lpstr>Picture</vt:lpstr>
      <vt:lpstr>Máquinas de Estado Finito</vt:lpstr>
      <vt:lpstr>Que es una Máquina de Estado Finito? </vt:lpstr>
      <vt:lpstr>Ejemplo</vt:lpstr>
      <vt:lpstr>Ejemplo FSM</vt:lpstr>
      <vt:lpstr>1-Identificar las entradas y salidas de la FSM</vt:lpstr>
      <vt:lpstr>2-Identificar y codificar los estados </vt:lpstr>
      <vt:lpstr>3 Diagrama de Estados </vt:lpstr>
      <vt:lpstr>3 Diagrama de Estados </vt:lpstr>
      <vt:lpstr>4 Tabla de estados siguientes </vt:lpstr>
      <vt:lpstr>4 Tabla de estados siguientes </vt:lpstr>
      <vt:lpstr>5 Sintetizar el diseño (Moore)  </vt:lpstr>
      <vt:lpstr>5 Sintetizar el diseño </vt:lpstr>
      <vt:lpstr>5 Sintetizar el diseño (moore) </vt:lpstr>
      <vt:lpstr>Lógica Combinacional de entrada y salida</vt:lpstr>
      <vt:lpstr>Registro </vt:lpstr>
      <vt:lpstr>Ejercicio </vt:lpstr>
      <vt:lpstr>1 Entradas y salidas</vt:lpstr>
      <vt:lpstr>2-Identificar y codificar los estados </vt:lpstr>
      <vt:lpstr>3 Diagrama de Estados </vt:lpstr>
      <vt:lpstr>5 Sintetizar el diseño (moore)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2020-07-19T16:01:19Z</dcterms:created>
  <dcterms:modified xsi:type="dcterms:W3CDTF">2020-07-22T16:10:43Z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