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4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6D41D49-E8C6-4EF3-AE4D-771CDBB5016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6"/>
            <p14:sldId id="265"/>
            <p14:sldId id="267"/>
            <p14:sldId id="264"/>
            <p14:sldId id="268"/>
            <p14:sldId id="269"/>
          </p14:sldIdLst>
        </p14:section>
        <p14:section name="Sección sin título" id="{43089720-26E5-4441-8AEC-A8FB8B54E67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CONTADORES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Electrónica Digital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77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Contador sincrónico con </a:t>
            </a:r>
            <a:r>
              <a:rPr lang="es-ES" dirty="0" err="1" smtClean="0"/>
              <a:t>enable</a:t>
            </a:r>
            <a:r>
              <a:rPr lang="es-ES" dirty="0" smtClean="0"/>
              <a:t> </a:t>
            </a:r>
            <a:r>
              <a:rPr lang="es-ES" dirty="0" err="1" smtClean="0"/>
              <a:t>Asc</a:t>
            </a:r>
            <a:r>
              <a:rPr lang="es-ES" dirty="0" smtClean="0"/>
              <a:t>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03" y="2208167"/>
            <a:ext cx="10287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5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Contador sincrónico con </a:t>
            </a:r>
            <a:r>
              <a:rPr lang="es-ES" dirty="0" err="1"/>
              <a:t>enable</a:t>
            </a:r>
            <a:r>
              <a:rPr lang="es-ES" dirty="0"/>
              <a:t> </a:t>
            </a:r>
            <a:r>
              <a:rPr lang="es-ES" dirty="0" smtClean="0"/>
              <a:t>Desc.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9511972"/>
                  </p:ext>
                </p:extLst>
              </p:nvPr>
            </p:nvGraphicFramePr>
            <p:xfrm>
              <a:off x="774700" y="2106337"/>
              <a:ext cx="1623695" cy="42263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65125">
                      <a:extLst>
                        <a:ext uri="{9D8B030D-6E8A-4147-A177-3AD203B41FA5}">
                          <a16:colId xmlns:a16="http://schemas.microsoft.com/office/drawing/2014/main" val="1651601228"/>
                        </a:ext>
                      </a:extLst>
                    </a:gridCol>
                    <a:gridCol w="450215">
                      <a:extLst>
                        <a:ext uri="{9D8B030D-6E8A-4147-A177-3AD203B41FA5}">
                          <a16:colId xmlns:a16="http://schemas.microsoft.com/office/drawing/2014/main" val="3969684572"/>
                        </a:ext>
                      </a:extLst>
                    </a:gridCol>
                    <a:gridCol w="450215">
                      <a:extLst>
                        <a:ext uri="{9D8B030D-6E8A-4147-A177-3AD203B41FA5}">
                          <a16:colId xmlns:a16="http://schemas.microsoft.com/office/drawing/2014/main" val="4072478069"/>
                        </a:ext>
                      </a:extLst>
                    </a:gridCol>
                    <a:gridCol w="358140">
                      <a:extLst>
                        <a:ext uri="{9D8B030D-6E8A-4147-A177-3AD203B41FA5}">
                          <a16:colId xmlns:a16="http://schemas.microsoft.com/office/drawing/2014/main" val="282053989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  <m:t>𝐀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  <m:t>𝐀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  <m:t>𝐀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  <m:t>𝐀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041991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26703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23992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89115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58606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17199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140702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4573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394609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822432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934823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73508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861538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15285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175086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50069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213919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9511972"/>
                  </p:ext>
                </p:extLst>
              </p:nvPr>
            </p:nvGraphicFramePr>
            <p:xfrm>
              <a:off x="774700" y="2106337"/>
              <a:ext cx="1623695" cy="42263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65125">
                      <a:extLst>
                        <a:ext uri="{9D8B030D-6E8A-4147-A177-3AD203B41FA5}">
                          <a16:colId xmlns:a16="http://schemas.microsoft.com/office/drawing/2014/main" val="1651601228"/>
                        </a:ext>
                      </a:extLst>
                    </a:gridCol>
                    <a:gridCol w="450215">
                      <a:extLst>
                        <a:ext uri="{9D8B030D-6E8A-4147-A177-3AD203B41FA5}">
                          <a16:colId xmlns:a16="http://schemas.microsoft.com/office/drawing/2014/main" val="3969684572"/>
                        </a:ext>
                      </a:extLst>
                    </a:gridCol>
                    <a:gridCol w="450215">
                      <a:extLst>
                        <a:ext uri="{9D8B030D-6E8A-4147-A177-3AD203B41FA5}">
                          <a16:colId xmlns:a16="http://schemas.microsoft.com/office/drawing/2014/main" val="4072478069"/>
                        </a:ext>
                      </a:extLst>
                    </a:gridCol>
                    <a:gridCol w="358140">
                      <a:extLst>
                        <a:ext uri="{9D8B030D-6E8A-4147-A177-3AD203B41FA5}">
                          <a16:colId xmlns:a16="http://schemas.microsoft.com/office/drawing/2014/main" val="2820539898"/>
                        </a:ext>
                      </a:extLst>
                    </a:gridCol>
                  </a:tblGrid>
                  <a:tr h="2609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67" t="-2326" r="-351667" b="-155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2432" t="-2326" r="-185135" b="-155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82432" t="-2326" r="-85135" b="-155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54237" t="-2326" r="-6780" b="-15581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4199105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267036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239921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891158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9586068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1719900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1407020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457302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3946093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8224328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9348236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7350816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8615388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1528506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1750869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5006982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21391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4"/>
              <p:cNvSpPr/>
              <p:nvPr/>
            </p:nvSpPr>
            <p:spPr>
              <a:xfrm>
                <a:off x="2743200" y="2753512"/>
                <a:ext cx="8621486" cy="2461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𝑐𝑜𝑚𝑝𝑙𝑒𝑚𝑒𝑛𝑡𝑎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𝑠𝑖𝑒𝑚𝑝𝑟𝑒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𝑐𝑜𝑚𝑝𝑙𝑒𝑚𝑒𝑛𝑡𝑎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𝑠𝑖𝑒𝑚𝑝𝑟𝑒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𝑞𝑢𝑒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0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𝑐𝑜𝑚𝑝𝑙𝑒𝑚𝑒𝑛𝑡𝑎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𝑠𝑖𝑒𝑚𝑝𝑟𝑒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𝑞𝑢𝑒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0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0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𝑐𝑜𝑚𝑝𝑙𝑒𝑚𝑒𝑛𝑡𝑎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𝑠𝑖𝑒𝑚𝑝𝑟𝑒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𝑞𝑢𝑒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 0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753512"/>
                <a:ext cx="8621486" cy="2461058"/>
              </a:xfrm>
              <a:prstGeom prst="rect">
                <a:avLst/>
              </a:prstGeom>
              <a:blipFill>
                <a:blip r:embed="rId3"/>
                <a:stretch>
                  <a:fillRect l="-919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81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Contador sincrónico con </a:t>
            </a:r>
            <a:r>
              <a:rPr lang="es-ES" dirty="0" err="1"/>
              <a:t>enable</a:t>
            </a:r>
            <a:r>
              <a:rPr lang="es-ES" dirty="0"/>
              <a:t> </a:t>
            </a:r>
            <a:r>
              <a:rPr lang="es-ES" dirty="0" smtClean="0"/>
              <a:t>Desc.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72" y="1900918"/>
            <a:ext cx="103822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11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Contador sincrónico </a:t>
            </a:r>
            <a:r>
              <a:rPr lang="es-ES" dirty="0" err="1" smtClean="0"/>
              <a:t>Asc</a:t>
            </a:r>
            <a:r>
              <a:rPr lang="es-ES" dirty="0" smtClean="0"/>
              <a:t>/Desc</a:t>
            </a:r>
            <a:r>
              <a:rPr lang="es-ES" dirty="0"/>
              <a:t>.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062" y="1939970"/>
            <a:ext cx="72771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55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dirty="0" smtClean="0"/>
              <a:t>GRACIAS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0490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600" dirty="0" smtClean="0"/>
              <a:t>Contar Pulsos</a:t>
            </a:r>
          </a:p>
          <a:p>
            <a:pPr algn="just"/>
            <a:r>
              <a:rPr lang="es-MX" sz="2600" dirty="0" smtClean="0"/>
              <a:t>Un </a:t>
            </a:r>
            <a:r>
              <a:rPr lang="es-MX" sz="2600" dirty="0"/>
              <a:t>contador es un circuito en el que </a:t>
            </a:r>
            <a:r>
              <a:rPr lang="es-MX" sz="2600" dirty="0" smtClean="0"/>
              <a:t>sus salidas </a:t>
            </a:r>
            <a:r>
              <a:rPr lang="es-MX" sz="2600" dirty="0"/>
              <a:t>siguen una secuencia fija que </a:t>
            </a:r>
            <a:r>
              <a:rPr lang="es-MX" sz="2600" dirty="0" smtClean="0"/>
              <a:t>cuando </a:t>
            </a:r>
            <a:r>
              <a:rPr lang="en-US" sz="2600" dirty="0" err="1" smtClean="0"/>
              <a:t>acaba</a:t>
            </a:r>
            <a:r>
              <a:rPr lang="en-US" sz="2600" dirty="0" smtClean="0"/>
              <a:t> </a:t>
            </a:r>
            <a:r>
              <a:rPr lang="en-US" sz="2600" dirty="0" err="1"/>
              <a:t>vuelve</a:t>
            </a:r>
            <a:r>
              <a:rPr lang="en-US" sz="2600" dirty="0"/>
              <a:t> a </a:t>
            </a:r>
            <a:r>
              <a:rPr lang="en-US" sz="2600" dirty="0" err="1"/>
              <a:t>empezar</a:t>
            </a:r>
            <a:r>
              <a:rPr lang="en-US" sz="2600" dirty="0"/>
              <a:t>, o </a:t>
            </a:r>
            <a:r>
              <a:rPr lang="en-US" sz="2600" dirty="0" err="1"/>
              <a:t>circuitos</a:t>
            </a:r>
            <a:r>
              <a:rPr lang="en-US" sz="2600" dirty="0"/>
              <a:t> </a:t>
            </a:r>
            <a:r>
              <a:rPr lang="en-US" sz="2600" dirty="0" smtClean="0"/>
              <a:t>que </a:t>
            </a:r>
            <a:r>
              <a:rPr lang="es-MX" sz="2600" dirty="0" smtClean="0"/>
              <a:t>reciben </a:t>
            </a:r>
            <a:r>
              <a:rPr lang="es-MX" sz="2600" dirty="0"/>
              <a:t>sus datos en forma serial </a:t>
            </a:r>
            <a:r>
              <a:rPr lang="es-MX" sz="2600" dirty="0" smtClean="0"/>
              <a:t>ordenados en </a:t>
            </a:r>
            <a:r>
              <a:rPr lang="es-MX" sz="2600" dirty="0"/>
              <a:t>distintos intervalos de tiempo</a:t>
            </a:r>
            <a:r>
              <a:rPr lang="es-MX" sz="2600" dirty="0" smtClean="0"/>
              <a:t>.</a:t>
            </a:r>
          </a:p>
          <a:p>
            <a:r>
              <a:rPr lang="es-MX" sz="2600" dirty="0"/>
              <a:t>Los pulsos de entrada pueden ser pulsos </a:t>
            </a:r>
            <a:r>
              <a:rPr lang="es-MX" sz="2600" dirty="0" smtClean="0"/>
              <a:t>de reloj </a:t>
            </a:r>
            <a:r>
              <a:rPr lang="es-MX" sz="2600" dirty="0"/>
              <a:t>u originarse en una fuente externa </a:t>
            </a:r>
            <a:r>
              <a:rPr lang="es-MX" sz="2600" dirty="0" err="1" smtClean="0"/>
              <a:t>ypueden</a:t>
            </a:r>
            <a:r>
              <a:rPr lang="es-MX" sz="2600" dirty="0" smtClean="0"/>
              <a:t> </a:t>
            </a:r>
            <a:r>
              <a:rPr lang="es-MX" sz="2600" dirty="0"/>
              <a:t>ocurrir a intervalos de tiempo fijos </a:t>
            </a:r>
            <a:r>
              <a:rPr lang="es-MX" sz="2600" dirty="0" smtClean="0"/>
              <a:t>o </a:t>
            </a:r>
            <a:r>
              <a:rPr lang="en-US" sz="2600" dirty="0" err="1" smtClean="0"/>
              <a:t>aleatorios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385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Contador sincrónico 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3"/>
            <a:ext cx="10318605" cy="359931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Diseñar un contador sincrónico </a:t>
            </a:r>
            <a:r>
              <a:rPr lang="es-ES" dirty="0" err="1" smtClean="0"/>
              <a:t>ascedente</a:t>
            </a:r>
            <a:r>
              <a:rPr lang="es-ES" dirty="0" smtClean="0"/>
              <a:t>  de tres bits.</a:t>
            </a:r>
          </a:p>
          <a:p>
            <a:pPr algn="just"/>
            <a:r>
              <a:rPr lang="en-US" dirty="0"/>
              <a:t>Este </a:t>
            </a:r>
            <a:r>
              <a:rPr lang="en-US" dirty="0" err="1"/>
              <a:t>circuito</a:t>
            </a:r>
            <a:r>
              <a:rPr lang="en-US" dirty="0"/>
              <a:t> </a:t>
            </a:r>
            <a:r>
              <a:rPr lang="en-US" dirty="0" err="1" smtClean="0"/>
              <a:t>puede</a:t>
            </a:r>
            <a:r>
              <a:rPr lang="en-US" dirty="0"/>
              <a:t> </a:t>
            </a:r>
            <a:r>
              <a:rPr lang="en-US" dirty="0" err="1" smtClean="0"/>
              <a:t>contar</a:t>
            </a:r>
            <a:r>
              <a:rPr lang="en-US" dirty="0" smtClean="0"/>
              <a:t> </a:t>
            </a:r>
            <a:r>
              <a:rPr lang="en-US" dirty="0"/>
              <a:t>hasta el </a:t>
            </a:r>
            <a:r>
              <a:rPr lang="en-US" dirty="0" err="1" smtClean="0"/>
              <a:t>número</a:t>
            </a:r>
            <a:r>
              <a:rPr lang="en-US" dirty="0"/>
              <a:t> </a:t>
            </a:r>
            <a:r>
              <a:rPr lang="es-MX" dirty="0" smtClean="0"/>
              <a:t>7</a:t>
            </a:r>
            <a:r>
              <a:rPr lang="es-MX" dirty="0"/>
              <a:t>, es decir, 8 </a:t>
            </a:r>
            <a:r>
              <a:rPr lang="es-MX" dirty="0" smtClean="0"/>
              <a:t>valores </a:t>
            </a:r>
            <a:r>
              <a:rPr lang="en-US" dirty="0" smtClean="0"/>
              <a:t>(23</a:t>
            </a:r>
            <a:r>
              <a:rPr lang="en-US" dirty="0"/>
              <a:t>).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llegue</a:t>
            </a:r>
            <a:r>
              <a:rPr lang="en-US" dirty="0"/>
              <a:t> </a:t>
            </a:r>
            <a:r>
              <a:rPr lang="en-US" dirty="0" smtClean="0"/>
              <a:t>al </a:t>
            </a:r>
            <a:r>
              <a:rPr lang="en-US" dirty="0" err="1" smtClean="0"/>
              <a:t>último</a:t>
            </a:r>
            <a:r>
              <a:rPr lang="en-US" dirty="0" smtClean="0"/>
              <a:t> </a:t>
            </a:r>
            <a:r>
              <a:rPr lang="en-US" dirty="0"/>
              <a:t>valor </a:t>
            </a:r>
            <a:r>
              <a:rPr lang="en-US" dirty="0" err="1"/>
              <a:t>volverá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contar</a:t>
            </a:r>
            <a:r>
              <a:rPr lang="en-US" dirty="0" smtClean="0"/>
              <a:t>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smtClean="0"/>
              <a:t>el principio.</a:t>
            </a:r>
          </a:p>
          <a:p>
            <a:pPr algn="just"/>
            <a:r>
              <a:rPr lang="en-US" dirty="0" err="1"/>
              <a:t>Podemos</a:t>
            </a:r>
            <a:r>
              <a:rPr lang="en-US" dirty="0"/>
              <a:t> </a:t>
            </a:r>
            <a:r>
              <a:rPr lang="en-US" dirty="0" err="1"/>
              <a:t>decir</a:t>
            </a:r>
            <a:r>
              <a:rPr lang="en-US" dirty="0"/>
              <a:t> que </a:t>
            </a:r>
            <a:r>
              <a:rPr lang="en-US" dirty="0" smtClean="0"/>
              <a:t>el </a:t>
            </a:r>
            <a:r>
              <a:rPr lang="en-US" dirty="0" err="1" smtClean="0"/>
              <a:t>contador</a:t>
            </a:r>
            <a:r>
              <a:rPr lang="en-US" dirty="0" smtClean="0"/>
              <a:t> </a:t>
            </a:r>
            <a:r>
              <a:rPr lang="en-US" dirty="0" err="1"/>
              <a:t>pasa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smtClean="0"/>
              <a:t>8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/>
              <a:t>distintos</a:t>
            </a:r>
            <a:r>
              <a:rPr lang="en-US" dirty="0"/>
              <a:t> </a:t>
            </a:r>
            <a:r>
              <a:rPr lang="en-US" dirty="0" err="1" smtClean="0"/>
              <a:t>según</a:t>
            </a:r>
            <a:r>
              <a:rPr lang="en-US" dirty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/>
              <a:t>salida</a:t>
            </a:r>
            <a:r>
              <a:rPr lang="en-US" dirty="0"/>
              <a:t>.</a:t>
            </a:r>
            <a:endParaRPr lang="es-ES" dirty="0" smtClean="0"/>
          </a:p>
          <a:p>
            <a:pPr algn="just"/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528" y="4209839"/>
            <a:ext cx="2174558" cy="21314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623" y="4208219"/>
            <a:ext cx="3762375" cy="193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5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Contador sincrónico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95" y="2178639"/>
            <a:ext cx="110013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2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Contador sincrónico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25892"/>
            <a:ext cx="6007690" cy="24193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344" y="2281646"/>
            <a:ext cx="5042399" cy="30741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260645" y="4961561"/>
                <a:ext cx="6096000" cy="14571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45" y="4961561"/>
                <a:ext cx="6096000" cy="1457194"/>
              </a:xfrm>
              <a:prstGeom prst="rect">
                <a:avLst/>
              </a:prstGeom>
              <a:blipFill>
                <a:blip r:embed="rId4"/>
                <a:stretch>
                  <a:fillRect l="-1400" t="-1674" b="-7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9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Contador </a:t>
            </a:r>
            <a:r>
              <a:rPr lang="es-ES" dirty="0"/>
              <a:t>sincrónico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26" y="2336873"/>
            <a:ext cx="8401050" cy="3124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9361715" y="2462202"/>
                <a:ext cx="2464526" cy="1167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715" y="2462202"/>
                <a:ext cx="2464526" cy="1167243"/>
              </a:xfrm>
              <a:prstGeom prst="rect">
                <a:avLst/>
              </a:prstGeom>
              <a:blipFill>
                <a:blip r:embed="rId3"/>
                <a:stretch>
                  <a:fillRect l="-1733" t="-1047" b="-6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25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Contador </a:t>
            </a:r>
            <a:r>
              <a:rPr lang="es-ES" dirty="0" smtClean="0"/>
              <a:t>Asincrónico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3"/>
            <a:ext cx="10980456" cy="3599316"/>
          </a:xfrm>
        </p:spPr>
        <p:txBody>
          <a:bodyPr/>
          <a:lstStyle/>
          <a:p>
            <a:pPr algn="just"/>
            <a:r>
              <a:rPr lang="es-MX" dirty="0"/>
              <a:t>Las salidas de cada </a:t>
            </a:r>
            <a:r>
              <a:rPr lang="es-MX" dirty="0" err="1"/>
              <a:t>flip-flop</a:t>
            </a:r>
            <a:r>
              <a:rPr lang="es-MX" dirty="0"/>
              <a:t> sirven de entrada CP </a:t>
            </a:r>
            <a:r>
              <a:rPr lang="es-MX" dirty="0" smtClean="0"/>
              <a:t>para </a:t>
            </a:r>
            <a:r>
              <a:rPr lang="en-US" dirty="0" err="1" smtClean="0"/>
              <a:t>disparar</a:t>
            </a:r>
            <a:r>
              <a:rPr lang="en-US" dirty="0" smtClean="0"/>
              <a:t> </a:t>
            </a:r>
            <a:r>
              <a:rPr lang="en-US" dirty="0" err="1"/>
              <a:t>otro</a:t>
            </a:r>
            <a:r>
              <a:rPr lang="en-US" dirty="0"/>
              <a:t> flip-flop.</a:t>
            </a:r>
          </a:p>
          <a:p>
            <a:pPr algn="just"/>
            <a:r>
              <a:rPr lang="es-MX" dirty="0" smtClean="0"/>
              <a:t>El </a:t>
            </a:r>
            <a:r>
              <a:rPr lang="es-MX" dirty="0"/>
              <a:t>primer </a:t>
            </a:r>
            <a:r>
              <a:rPr lang="es-MX" dirty="0" err="1"/>
              <a:t>biestable</a:t>
            </a:r>
            <a:r>
              <a:rPr lang="es-MX" dirty="0"/>
              <a:t> tendrá una entrada de tipo asíncrono, </a:t>
            </a:r>
            <a:r>
              <a:rPr lang="es-MX" dirty="0" smtClean="0"/>
              <a:t>es decir </a:t>
            </a:r>
            <a:r>
              <a:rPr lang="es-MX" dirty="0"/>
              <a:t>que se </a:t>
            </a:r>
            <a:r>
              <a:rPr lang="es-MX" dirty="0" err="1"/>
              <a:t>asertará</a:t>
            </a:r>
            <a:r>
              <a:rPr lang="es-MX" dirty="0"/>
              <a:t> de forma aleatoria y cuando lo haga </a:t>
            </a:r>
            <a:r>
              <a:rPr lang="es-MX" dirty="0" smtClean="0"/>
              <a:t>el circuito realizará </a:t>
            </a:r>
            <a:r>
              <a:rPr lang="es-MX" dirty="0"/>
              <a:t>una cuenta. El resto del tiempo, los </a:t>
            </a:r>
            <a:r>
              <a:rPr lang="es-MX" dirty="0" err="1" smtClean="0"/>
              <a:t>flip-flops</a:t>
            </a:r>
            <a:r>
              <a:rPr lang="es-MX" dirty="0"/>
              <a:t> </a:t>
            </a:r>
            <a:r>
              <a:rPr lang="es-MX" dirty="0" smtClean="0"/>
              <a:t>no </a:t>
            </a:r>
            <a:r>
              <a:rPr lang="es-MX" dirty="0"/>
              <a:t>cambiarán su estado presente.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139" y="4296826"/>
            <a:ext cx="7389495" cy="19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23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Contador Asincrónico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11" y="2286816"/>
            <a:ext cx="87725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4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Contador sincrónico con </a:t>
            </a:r>
            <a:r>
              <a:rPr lang="es-ES" dirty="0" err="1" smtClean="0"/>
              <a:t>enable</a:t>
            </a:r>
            <a:r>
              <a:rPr lang="es-ES" dirty="0" smtClean="0"/>
              <a:t> </a:t>
            </a:r>
            <a:r>
              <a:rPr lang="es-ES" dirty="0" err="1" smtClean="0"/>
              <a:t>Asc</a:t>
            </a:r>
            <a:r>
              <a:rPr lang="es-ES" dirty="0" smtClean="0"/>
              <a:t>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9930509"/>
                  </p:ext>
                </p:extLst>
              </p:nvPr>
            </p:nvGraphicFramePr>
            <p:xfrm>
              <a:off x="680321" y="2097627"/>
              <a:ext cx="1623695" cy="42263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65125">
                      <a:extLst>
                        <a:ext uri="{9D8B030D-6E8A-4147-A177-3AD203B41FA5}">
                          <a16:colId xmlns:a16="http://schemas.microsoft.com/office/drawing/2014/main" val="1225380365"/>
                        </a:ext>
                      </a:extLst>
                    </a:gridCol>
                    <a:gridCol w="450215">
                      <a:extLst>
                        <a:ext uri="{9D8B030D-6E8A-4147-A177-3AD203B41FA5}">
                          <a16:colId xmlns:a16="http://schemas.microsoft.com/office/drawing/2014/main" val="2161388010"/>
                        </a:ext>
                      </a:extLst>
                    </a:gridCol>
                    <a:gridCol w="450215">
                      <a:extLst>
                        <a:ext uri="{9D8B030D-6E8A-4147-A177-3AD203B41FA5}">
                          <a16:colId xmlns:a16="http://schemas.microsoft.com/office/drawing/2014/main" val="75019563"/>
                        </a:ext>
                      </a:extLst>
                    </a:gridCol>
                    <a:gridCol w="358140">
                      <a:extLst>
                        <a:ext uri="{9D8B030D-6E8A-4147-A177-3AD203B41FA5}">
                          <a16:colId xmlns:a16="http://schemas.microsoft.com/office/drawing/2014/main" val="260261390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solidFill>
                                          <a:schemeClr val="bg1"/>
                                        </a:solidFill>
                                        <a:effectLst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4626140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221556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890812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246487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970215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45786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834096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72347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10942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0674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16841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28486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465284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149398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230099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572411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09290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9930509"/>
                  </p:ext>
                </p:extLst>
              </p:nvPr>
            </p:nvGraphicFramePr>
            <p:xfrm>
              <a:off x="680321" y="2097627"/>
              <a:ext cx="1623695" cy="422637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65125">
                      <a:extLst>
                        <a:ext uri="{9D8B030D-6E8A-4147-A177-3AD203B41FA5}">
                          <a16:colId xmlns:a16="http://schemas.microsoft.com/office/drawing/2014/main" val="1225380365"/>
                        </a:ext>
                      </a:extLst>
                    </a:gridCol>
                    <a:gridCol w="450215">
                      <a:extLst>
                        <a:ext uri="{9D8B030D-6E8A-4147-A177-3AD203B41FA5}">
                          <a16:colId xmlns:a16="http://schemas.microsoft.com/office/drawing/2014/main" val="2161388010"/>
                        </a:ext>
                      </a:extLst>
                    </a:gridCol>
                    <a:gridCol w="450215">
                      <a:extLst>
                        <a:ext uri="{9D8B030D-6E8A-4147-A177-3AD203B41FA5}">
                          <a16:colId xmlns:a16="http://schemas.microsoft.com/office/drawing/2014/main" val="75019563"/>
                        </a:ext>
                      </a:extLst>
                    </a:gridCol>
                    <a:gridCol w="358140">
                      <a:extLst>
                        <a:ext uri="{9D8B030D-6E8A-4147-A177-3AD203B41FA5}">
                          <a16:colId xmlns:a16="http://schemas.microsoft.com/office/drawing/2014/main" val="2602613907"/>
                        </a:ext>
                      </a:extLst>
                    </a:gridCol>
                  </a:tblGrid>
                  <a:tr h="2609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67" t="-2326" r="-353333" b="-1555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2432" t="-2326" r="-186486" b="-1555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82432" t="-2326" r="-86486" b="-1555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54237" t="-2326" r="-8475" b="-15558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6261409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2215560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8908127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2464875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9702155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4578604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8340960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7234731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109424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6306743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7168413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2848612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4652848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1493986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2300992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5724119"/>
                      </a:ext>
                    </a:extLst>
                  </a:tr>
                  <a:tr h="2478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09290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4"/>
              <p:cNvSpPr/>
              <p:nvPr/>
            </p:nvSpPr>
            <p:spPr>
              <a:xfrm>
                <a:off x="3135085" y="2884448"/>
                <a:ext cx="9161418" cy="2478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𝑐𝑜𝑚𝑝𝑙𝑒𝑚𝑒𝑛𝑡𝑎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𝑠𝑖𝑒𝑚𝑝𝑟𝑒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𝑐𝑜𝑚𝑝𝑙𝑒𝑚𝑒𝑛𝑡𝑎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𝑠𝑖𝑒𝑚𝑝𝑟𝑒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𝑞𝑢𝑒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𝑐𝑜𝑚𝑝𝑙𝑒𝑚𝑒𝑛𝑡𝑎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𝑠𝑖𝑒𝑚𝑝𝑟𝑒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𝑞𝑢𝑒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𝑐𝑜𝑚𝑝𝑙𝑒𝑚𝑒𝑛𝑡𝑎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𝑠𝑖𝑒𝑚𝑝𝑟𝑒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𝑞𝑢𝑒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 1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85" y="2884448"/>
                <a:ext cx="9161418" cy="2478564"/>
              </a:xfrm>
              <a:prstGeom prst="rect">
                <a:avLst/>
              </a:prstGeom>
              <a:blipFill>
                <a:blip r:embed="rId3"/>
                <a:stretch>
                  <a:fillRect l="-865" t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103226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113</TotalTime>
  <Words>344</Words>
  <Application>Microsoft Office PowerPoint</Application>
  <PresentationFormat>Panorámica</PresentationFormat>
  <Paragraphs>175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Trebuchet MS</vt:lpstr>
      <vt:lpstr>Berlín</vt:lpstr>
      <vt:lpstr>CONTADORES</vt:lpstr>
      <vt:lpstr>Introducción</vt:lpstr>
      <vt:lpstr>Contador sincrónico  </vt:lpstr>
      <vt:lpstr>Contador sincrónico </vt:lpstr>
      <vt:lpstr>Contador sincrónico </vt:lpstr>
      <vt:lpstr>Contador sincrónico </vt:lpstr>
      <vt:lpstr>Contador Asincrónico </vt:lpstr>
      <vt:lpstr>Contador Asincrónico </vt:lpstr>
      <vt:lpstr>Contador sincrónico con enable Asc.</vt:lpstr>
      <vt:lpstr>Contador sincrónico con enable Asc.</vt:lpstr>
      <vt:lpstr>Contador sincrónico con enable Desc.</vt:lpstr>
      <vt:lpstr>Contador sincrónico con enable Desc.</vt:lpstr>
      <vt:lpstr>Contador sincrónico Asc/Desc.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CONTADORES</dc:title>
  <dc:creator>Asus</dc:creator>
  <cp:lastModifiedBy>Asus</cp:lastModifiedBy>
  <cp:revision>14</cp:revision>
  <dcterms:created xsi:type="dcterms:W3CDTF">2020-07-31T20:23:27Z</dcterms:created>
  <dcterms:modified xsi:type="dcterms:W3CDTF">2020-08-02T16:12:09Z</dcterms:modified>
</cp:coreProperties>
</file>