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9753600" cy="7315200"/>
  <p:notesSz cx="6858000" cy="9144000"/>
  <p:embeddedFontLst>
    <p:embeddedFont>
      <p:font typeface="DM Sans" charset="1" panose="00000000000000000000"/>
      <p:regular r:id="rId8"/>
    </p:embeddedFont>
    <p:embeddedFont>
      <p:font typeface="DM Sans Bold" charset="1" panose="00000000000000000000"/>
      <p:regular r:id="rId9"/>
    </p:embeddedFont>
    <p:embeddedFont>
      <p:font typeface="TAN Meringue" charset="1" panose="0000000000000000000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CE6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456269" y="1232312"/>
            <a:ext cx="2089906" cy="932078"/>
            <a:chOff x="0" y="0"/>
            <a:chExt cx="829552" cy="36997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29552" cy="369972"/>
            </a:xfrm>
            <a:custGeom>
              <a:avLst/>
              <a:gdLst/>
              <a:ahLst/>
              <a:cxnLst/>
              <a:rect r="r" b="b" t="t" l="l"/>
              <a:pathLst>
                <a:path h="369972" w="829552">
                  <a:moveTo>
                    <a:pt x="37044" y="0"/>
                  </a:moveTo>
                  <a:lnTo>
                    <a:pt x="792508" y="0"/>
                  </a:lnTo>
                  <a:cubicBezTo>
                    <a:pt x="812967" y="0"/>
                    <a:pt x="829552" y="16585"/>
                    <a:pt x="829552" y="37044"/>
                  </a:cubicBezTo>
                  <a:lnTo>
                    <a:pt x="829552" y="332928"/>
                  </a:lnTo>
                  <a:cubicBezTo>
                    <a:pt x="829552" y="353387"/>
                    <a:pt x="812967" y="369972"/>
                    <a:pt x="792508" y="369972"/>
                  </a:cubicBezTo>
                  <a:lnTo>
                    <a:pt x="37044" y="369972"/>
                  </a:lnTo>
                  <a:cubicBezTo>
                    <a:pt x="16585" y="369972"/>
                    <a:pt x="0" y="353387"/>
                    <a:pt x="0" y="332928"/>
                  </a:cubicBezTo>
                  <a:lnTo>
                    <a:pt x="0" y="37044"/>
                  </a:lnTo>
                  <a:cubicBezTo>
                    <a:pt x="0" y="16585"/>
                    <a:pt x="16585" y="0"/>
                    <a:pt x="37044" y="0"/>
                  </a:cubicBezTo>
                  <a:close/>
                </a:path>
              </a:pathLst>
            </a:custGeom>
            <a:solidFill>
              <a:srgbClr val="E2B7B0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829552" cy="40807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r>
                <a:rPr lang="en-US" sz="1599">
                  <a:solidFill>
                    <a:srgbClr val="7E7855"/>
                  </a:solidFill>
                  <a:latin typeface="DM Sans"/>
                  <a:ea typeface="DM Sans"/>
                  <a:cs typeface="DM Sans"/>
                  <a:sym typeface="DM Sans"/>
                </a:rPr>
                <a:t>TU EXPERIENCIA PERSONAL 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4756543" y="1376218"/>
            <a:ext cx="2090623" cy="550003"/>
            <a:chOff x="0" y="0"/>
            <a:chExt cx="829837" cy="21831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29837" cy="218314"/>
            </a:xfrm>
            <a:custGeom>
              <a:avLst/>
              <a:gdLst/>
              <a:ahLst/>
              <a:cxnLst/>
              <a:rect r="r" b="b" t="t" l="l"/>
              <a:pathLst>
                <a:path h="218314" w="829837">
                  <a:moveTo>
                    <a:pt x="37032" y="0"/>
                  </a:moveTo>
                  <a:lnTo>
                    <a:pt x="792805" y="0"/>
                  </a:lnTo>
                  <a:cubicBezTo>
                    <a:pt x="802626" y="0"/>
                    <a:pt x="812046" y="3902"/>
                    <a:pt x="818990" y="10846"/>
                  </a:cubicBezTo>
                  <a:cubicBezTo>
                    <a:pt x="825935" y="17791"/>
                    <a:pt x="829837" y="27210"/>
                    <a:pt x="829837" y="37032"/>
                  </a:cubicBezTo>
                  <a:lnTo>
                    <a:pt x="829837" y="181282"/>
                  </a:lnTo>
                  <a:cubicBezTo>
                    <a:pt x="829837" y="191104"/>
                    <a:pt x="825935" y="200523"/>
                    <a:pt x="818990" y="207468"/>
                  </a:cubicBezTo>
                  <a:cubicBezTo>
                    <a:pt x="812046" y="214412"/>
                    <a:pt x="802626" y="218314"/>
                    <a:pt x="792805" y="218314"/>
                  </a:cubicBezTo>
                  <a:lnTo>
                    <a:pt x="37032" y="218314"/>
                  </a:lnTo>
                  <a:cubicBezTo>
                    <a:pt x="27210" y="218314"/>
                    <a:pt x="17791" y="214412"/>
                    <a:pt x="10846" y="207468"/>
                  </a:cubicBezTo>
                  <a:cubicBezTo>
                    <a:pt x="3902" y="200523"/>
                    <a:pt x="0" y="191104"/>
                    <a:pt x="0" y="181282"/>
                  </a:cubicBezTo>
                  <a:lnTo>
                    <a:pt x="0" y="37032"/>
                  </a:lnTo>
                  <a:cubicBezTo>
                    <a:pt x="0" y="27210"/>
                    <a:pt x="3902" y="17791"/>
                    <a:pt x="10846" y="10846"/>
                  </a:cubicBezTo>
                  <a:cubicBezTo>
                    <a:pt x="17791" y="3902"/>
                    <a:pt x="27210" y="0"/>
                    <a:pt x="37032" y="0"/>
                  </a:cubicBezTo>
                  <a:close/>
                </a:path>
              </a:pathLst>
            </a:custGeom>
            <a:solidFill>
              <a:srgbClr val="E2B7B0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829837" cy="25641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r>
                <a:rPr lang="en-US" b="true" sz="1599">
                  <a:solidFill>
                    <a:srgbClr val="7E7855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CRIANZA POSITIVA 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6933609" y="1152684"/>
            <a:ext cx="2089906" cy="1091332"/>
            <a:chOff x="0" y="0"/>
            <a:chExt cx="829552" cy="433185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29552" cy="433185"/>
            </a:xfrm>
            <a:custGeom>
              <a:avLst/>
              <a:gdLst/>
              <a:ahLst/>
              <a:cxnLst/>
              <a:rect r="r" b="b" t="t" l="l"/>
              <a:pathLst>
                <a:path h="433185" w="829552">
                  <a:moveTo>
                    <a:pt x="37044" y="0"/>
                  </a:moveTo>
                  <a:lnTo>
                    <a:pt x="792508" y="0"/>
                  </a:lnTo>
                  <a:cubicBezTo>
                    <a:pt x="812967" y="0"/>
                    <a:pt x="829552" y="16585"/>
                    <a:pt x="829552" y="37044"/>
                  </a:cubicBezTo>
                  <a:lnTo>
                    <a:pt x="829552" y="396141"/>
                  </a:lnTo>
                  <a:cubicBezTo>
                    <a:pt x="829552" y="416600"/>
                    <a:pt x="812967" y="433185"/>
                    <a:pt x="792508" y="433185"/>
                  </a:cubicBezTo>
                  <a:lnTo>
                    <a:pt x="37044" y="433185"/>
                  </a:lnTo>
                  <a:cubicBezTo>
                    <a:pt x="27220" y="433185"/>
                    <a:pt x="17797" y="429283"/>
                    <a:pt x="10850" y="422335"/>
                  </a:cubicBezTo>
                  <a:cubicBezTo>
                    <a:pt x="3903" y="415388"/>
                    <a:pt x="0" y="405966"/>
                    <a:pt x="0" y="396141"/>
                  </a:cubicBezTo>
                  <a:lnTo>
                    <a:pt x="0" y="37044"/>
                  </a:lnTo>
                  <a:cubicBezTo>
                    <a:pt x="0" y="16585"/>
                    <a:pt x="16585" y="0"/>
                    <a:pt x="37044" y="0"/>
                  </a:cubicBezTo>
                  <a:close/>
                </a:path>
              </a:pathLst>
            </a:custGeom>
            <a:solidFill>
              <a:srgbClr val="E2B7B0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38100"/>
              <a:ext cx="829552" cy="47128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r>
                <a:rPr lang="en-US" b="true" sz="1599">
                  <a:solidFill>
                    <a:srgbClr val="7E7855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CRIANZA BASADA EN RESPETO, IGUALDAD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645795" y="2667183"/>
            <a:ext cx="1600107" cy="990417"/>
            <a:chOff x="0" y="0"/>
            <a:chExt cx="635135" cy="393129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635135" cy="393129"/>
            </a:xfrm>
            <a:custGeom>
              <a:avLst/>
              <a:gdLst/>
              <a:ahLst/>
              <a:cxnLst/>
              <a:rect r="r" b="b" t="t" l="l"/>
              <a:pathLst>
                <a:path h="393129" w="635135">
                  <a:moveTo>
                    <a:pt x="48384" y="0"/>
                  </a:moveTo>
                  <a:lnTo>
                    <a:pt x="586751" y="0"/>
                  </a:lnTo>
                  <a:cubicBezTo>
                    <a:pt x="613472" y="0"/>
                    <a:pt x="635135" y="21662"/>
                    <a:pt x="635135" y="48384"/>
                  </a:cubicBezTo>
                  <a:lnTo>
                    <a:pt x="635135" y="344745"/>
                  </a:lnTo>
                  <a:cubicBezTo>
                    <a:pt x="635135" y="371467"/>
                    <a:pt x="613472" y="393129"/>
                    <a:pt x="586751" y="393129"/>
                  </a:cubicBezTo>
                  <a:lnTo>
                    <a:pt x="48384" y="393129"/>
                  </a:lnTo>
                  <a:cubicBezTo>
                    <a:pt x="21662" y="393129"/>
                    <a:pt x="0" y="371467"/>
                    <a:pt x="0" y="344745"/>
                  </a:cubicBezTo>
                  <a:lnTo>
                    <a:pt x="0" y="48384"/>
                  </a:lnTo>
                  <a:cubicBezTo>
                    <a:pt x="0" y="21662"/>
                    <a:pt x="21662" y="0"/>
                    <a:pt x="48384" y="0"/>
                  </a:cubicBezTo>
                  <a:close/>
                </a:path>
              </a:pathLst>
            </a:custGeom>
            <a:solidFill>
              <a:srgbClr val="E2B7B0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38100"/>
              <a:ext cx="635135" cy="43122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r>
                <a:rPr lang="en-US" b="true" sz="1599">
                  <a:solidFill>
                    <a:srgbClr val="7E7855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﻿HITOS DEL DESARROLLO FÍSICO </a:t>
              </a: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-6122697">
            <a:off x="-1535993" y="-1205329"/>
            <a:ext cx="1883220" cy="3132134"/>
          </a:xfrm>
          <a:custGeom>
            <a:avLst/>
            <a:gdLst/>
            <a:ahLst/>
            <a:cxnLst/>
            <a:rect r="r" b="b" t="t" l="l"/>
            <a:pathLst>
              <a:path h="3132134" w="1883220">
                <a:moveTo>
                  <a:pt x="0" y="0"/>
                </a:moveTo>
                <a:lnTo>
                  <a:pt x="1883220" y="0"/>
                </a:lnTo>
                <a:lnTo>
                  <a:pt x="1883220" y="3132134"/>
                </a:lnTo>
                <a:lnTo>
                  <a:pt x="0" y="313213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true" flipV="false" rot="3283565">
            <a:off x="8555302" y="-58538"/>
            <a:ext cx="1857792" cy="1580117"/>
          </a:xfrm>
          <a:custGeom>
            <a:avLst/>
            <a:gdLst/>
            <a:ahLst/>
            <a:cxnLst/>
            <a:rect r="r" b="b" t="t" l="l"/>
            <a:pathLst>
              <a:path h="1580117" w="1857792">
                <a:moveTo>
                  <a:pt x="1857792" y="0"/>
                </a:moveTo>
                <a:lnTo>
                  <a:pt x="0" y="0"/>
                </a:lnTo>
                <a:lnTo>
                  <a:pt x="0" y="1580116"/>
                </a:lnTo>
                <a:lnTo>
                  <a:pt x="1857792" y="1580116"/>
                </a:lnTo>
                <a:lnTo>
                  <a:pt x="1857792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6" id="16"/>
          <p:cNvGrpSpPr/>
          <p:nvPr/>
        </p:nvGrpSpPr>
        <p:grpSpPr>
          <a:xfrm rot="0">
            <a:off x="1012076" y="296225"/>
            <a:ext cx="8290560" cy="717650"/>
            <a:chOff x="0" y="0"/>
            <a:chExt cx="3070578" cy="265796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3070578" cy="265796"/>
            </a:xfrm>
            <a:custGeom>
              <a:avLst/>
              <a:gdLst/>
              <a:ahLst/>
              <a:cxnLst/>
              <a:rect r="r" b="b" t="t" l="l"/>
              <a:pathLst>
                <a:path h="265796" w="3070578">
                  <a:moveTo>
                    <a:pt x="18676" y="0"/>
                  </a:moveTo>
                  <a:lnTo>
                    <a:pt x="3051901" y="0"/>
                  </a:lnTo>
                  <a:cubicBezTo>
                    <a:pt x="3062216" y="0"/>
                    <a:pt x="3070578" y="8362"/>
                    <a:pt x="3070578" y="18676"/>
                  </a:cubicBezTo>
                  <a:lnTo>
                    <a:pt x="3070578" y="247120"/>
                  </a:lnTo>
                  <a:cubicBezTo>
                    <a:pt x="3070578" y="257435"/>
                    <a:pt x="3062216" y="265796"/>
                    <a:pt x="3051901" y="265796"/>
                  </a:cubicBezTo>
                  <a:lnTo>
                    <a:pt x="18676" y="265796"/>
                  </a:lnTo>
                  <a:cubicBezTo>
                    <a:pt x="8362" y="265796"/>
                    <a:pt x="0" y="257435"/>
                    <a:pt x="0" y="247120"/>
                  </a:cubicBezTo>
                  <a:lnTo>
                    <a:pt x="0" y="18676"/>
                  </a:lnTo>
                  <a:cubicBezTo>
                    <a:pt x="0" y="8362"/>
                    <a:pt x="8362" y="0"/>
                    <a:pt x="18676" y="0"/>
                  </a:cubicBezTo>
                  <a:close/>
                </a:path>
              </a:pathLst>
            </a:custGeom>
            <a:solidFill>
              <a:srgbClr val="FFFFFF"/>
            </a:solidFill>
            <a:ln cap="sq">
              <a:noFill/>
              <a:prstDash val="solid"/>
              <a:miter/>
            </a:ln>
          </p:spPr>
        </p:sp>
        <p:sp>
          <p:nvSpPr>
            <p:cNvPr name="TextBox 18" id="18"/>
            <p:cNvSpPr txBox="true"/>
            <p:nvPr/>
          </p:nvSpPr>
          <p:spPr>
            <a:xfrm>
              <a:off x="0" y="-57150"/>
              <a:ext cx="3070578" cy="3229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3919"/>
                </a:lnSpc>
                <a:spcBef>
                  <a:spcPct val="0"/>
                </a:spcBef>
              </a:pPr>
              <a:r>
                <a:rPr lang="en-US" sz="2799">
                  <a:solidFill>
                    <a:srgbClr val="7E7855"/>
                  </a:solidFill>
                  <a:latin typeface="TAN Meringue"/>
                  <a:ea typeface="TAN Meringue"/>
                  <a:cs typeface="TAN Meringue"/>
                  <a:sym typeface="TAN Meringue"/>
                </a:rPr>
                <a:t>Matriz de análisis </a:t>
              </a:r>
            </a:p>
          </p:txBody>
        </p:sp>
      </p:grpSp>
      <p:grpSp>
        <p:nvGrpSpPr>
          <p:cNvPr name="Group 19" id="19"/>
          <p:cNvGrpSpPr/>
          <p:nvPr/>
        </p:nvGrpSpPr>
        <p:grpSpPr>
          <a:xfrm rot="0">
            <a:off x="731520" y="4001216"/>
            <a:ext cx="1600107" cy="990417"/>
            <a:chOff x="0" y="0"/>
            <a:chExt cx="635135" cy="393129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635135" cy="393129"/>
            </a:xfrm>
            <a:custGeom>
              <a:avLst/>
              <a:gdLst/>
              <a:ahLst/>
              <a:cxnLst/>
              <a:rect r="r" b="b" t="t" l="l"/>
              <a:pathLst>
                <a:path h="393129" w="635135">
                  <a:moveTo>
                    <a:pt x="48384" y="0"/>
                  </a:moveTo>
                  <a:lnTo>
                    <a:pt x="586751" y="0"/>
                  </a:lnTo>
                  <a:cubicBezTo>
                    <a:pt x="613472" y="0"/>
                    <a:pt x="635135" y="21662"/>
                    <a:pt x="635135" y="48384"/>
                  </a:cubicBezTo>
                  <a:lnTo>
                    <a:pt x="635135" y="344745"/>
                  </a:lnTo>
                  <a:cubicBezTo>
                    <a:pt x="635135" y="371467"/>
                    <a:pt x="613472" y="393129"/>
                    <a:pt x="586751" y="393129"/>
                  </a:cubicBezTo>
                  <a:lnTo>
                    <a:pt x="48384" y="393129"/>
                  </a:lnTo>
                  <a:cubicBezTo>
                    <a:pt x="21662" y="393129"/>
                    <a:pt x="0" y="371467"/>
                    <a:pt x="0" y="344745"/>
                  </a:cubicBezTo>
                  <a:lnTo>
                    <a:pt x="0" y="48384"/>
                  </a:lnTo>
                  <a:cubicBezTo>
                    <a:pt x="0" y="21662"/>
                    <a:pt x="21662" y="0"/>
                    <a:pt x="48384" y="0"/>
                  </a:cubicBezTo>
                  <a:close/>
                </a:path>
              </a:pathLst>
            </a:custGeom>
            <a:solidFill>
              <a:srgbClr val="E2B7B0"/>
            </a:solidFill>
          </p:spPr>
        </p:sp>
        <p:sp>
          <p:nvSpPr>
            <p:cNvPr name="TextBox 21" id="21"/>
            <p:cNvSpPr txBox="true"/>
            <p:nvPr/>
          </p:nvSpPr>
          <p:spPr>
            <a:xfrm>
              <a:off x="0" y="-38100"/>
              <a:ext cx="635135" cy="43122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r>
                <a:rPr lang="en-US" b="true" sz="1599">
                  <a:solidFill>
                    <a:srgbClr val="7E7855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﻿HITOS DEL DESARROLLO DEL LENGUAJE </a:t>
              </a:r>
            </a:p>
          </p:txBody>
        </p:sp>
      </p:grpSp>
      <p:grpSp>
        <p:nvGrpSpPr>
          <p:cNvPr name="Group 22" id="22"/>
          <p:cNvGrpSpPr/>
          <p:nvPr/>
        </p:nvGrpSpPr>
        <p:grpSpPr>
          <a:xfrm rot="0">
            <a:off x="731520" y="5334533"/>
            <a:ext cx="1600107" cy="1201826"/>
            <a:chOff x="0" y="0"/>
            <a:chExt cx="635135" cy="477044"/>
          </a:xfrm>
        </p:grpSpPr>
        <p:sp>
          <p:nvSpPr>
            <p:cNvPr name="Freeform 23" id="23"/>
            <p:cNvSpPr/>
            <p:nvPr/>
          </p:nvSpPr>
          <p:spPr>
            <a:xfrm flipH="false" flipV="false" rot="0">
              <a:off x="0" y="0"/>
              <a:ext cx="635135" cy="477044"/>
            </a:xfrm>
            <a:custGeom>
              <a:avLst/>
              <a:gdLst/>
              <a:ahLst/>
              <a:cxnLst/>
              <a:rect r="r" b="b" t="t" l="l"/>
              <a:pathLst>
                <a:path h="477044" w="635135">
                  <a:moveTo>
                    <a:pt x="48384" y="0"/>
                  </a:moveTo>
                  <a:lnTo>
                    <a:pt x="586751" y="0"/>
                  </a:lnTo>
                  <a:cubicBezTo>
                    <a:pt x="613472" y="0"/>
                    <a:pt x="635135" y="21662"/>
                    <a:pt x="635135" y="48384"/>
                  </a:cubicBezTo>
                  <a:lnTo>
                    <a:pt x="635135" y="428660"/>
                  </a:lnTo>
                  <a:cubicBezTo>
                    <a:pt x="635135" y="455382"/>
                    <a:pt x="613472" y="477044"/>
                    <a:pt x="586751" y="477044"/>
                  </a:cubicBezTo>
                  <a:lnTo>
                    <a:pt x="48384" y="477044"/>
                  </a:lnTo>
                  <a:cubicBezTo>
                    <a:pt x="21662" y="477044"/>
                    <a:pt x="0" y="455382"/>
                    <a:pt x="0" y="428660"/>
                  </a:cubicBezTo>
                  <a:lnTo>
                    <a:pt x="0" y="48384"/>
                  </a:lnTo>
                  <a:cubicBezTo>
                    <a:pt x="0" y="21662"/>
                    <a:pt x="21662" y="0"/>
                    <a:pt x="48384" y="0"/>
                  </a:cubicBezTo>
                  <a:close/>
                </a:path>
              </a:pathLst>
            </a:custGeom>
            <a:solidFill>
              <a:srgbClr val="E2B7B0"/>
            </a:solidFill>
          </p:spPr>
        </p:sp>
        <p:sp>
          <p:nvSpPr>
            <p:cNvPr name="TextBox 24" id="24"/>
            <p:cNvSpPr txBox="true"/>
            <p:nvPr/>
          </p:nvSpPr>
          <p:spPr>
            <a:xfrm>
              <a:off x="0" y="-38100"/>
              <a:ext cx="635135" cy="51514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r>
                <a:rPr lang="en-US" b="true" sz="1599">
                  <a:solidFill>
                    <a:srgbClr val="7E7855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﻿REGULACION EMOCIONAL Y COMPORTAMIENTO </a:t>
              </a:r>
            </a:p>
          </p:txBody>
        </p:sp>
      </p:grpSp>
      <p:sp>
        <p:nvSpPr>
          <p:cNvPr name="Freeform 25" id="25"/>
          <p:cNvSpPr/>
          <p:nvPr/>
        </p:nvSpPr>
        <p:spPr>
          <a:xfrm flipH="false" flipV="false" rot="5400000">
            <a:off x="1213777" y="1762555"/>
            <a:ext cx="635593" cy="327330"/>
          </a:xfrm>
          <a:custGeom>
            <a:avLst/>
            <a:gdLst/>
            <a:ahLst/>
            <a:cxnLst/>
            <a:rect r="r" b="b" t="t" l="l"/>
            <a:pathLst>
              <a:path h="327330" w="635593">
                <a:moveTo>
                  <a:pt x="0" y="0"/>
                </a:moveTo>
                <a:lnTo>
                  <a:pt x="635593" y="0"/>
                </a:lnTo>
                <a:lnTo>
                  <a:pt x="635593" y="327331"/>
                </a:lnTo>
                <a:lnTo>
                  <a:pt x="0" y="32733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3562343">
            <a:off x="8650133" y="6121697"/>
            <a:ext cx="1305006" cy="1551300"/>
          </a:xfrm>
          <a:custGeom>
            <a:avLst/>
            <a:gdLst/>
            <a:ahLst/>
            <a:cxnLst/>
            <a:rect r="r" b="b" t="t" l="l"/>
            <a:pathLst>
              <a:path h="1551300" w="1305006">
                <a:moveTo>
                  <a:pt x="0" y="0"/>
                </a:moveTo>
                <a:lnTo>
                  <a:pt x="1305006" y="0"/>
                </a:lnTo>
                <a:lnTo>
                  <a:pt x="1305006" y="1551301"/>
                </a:lnTo>
                <a:lnTo>
                  <a:pt x="0" y="155130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0">
            <a:off x="-214834" y="5940711"/>
            <a:ext cx="860629" cy="1849065"/>
          </a:xfrm>
          <a:custGeom>
            <a:avLst/>
            <a:gdLst/>
            <a:ahLst/>
            <a:cxnLst/>
            <a:rect r="r" b="b" t="t" l="l"/>
            <a:pathLst>
              <a:path h="1849065" w="860629">
                <a:moveTo>
                  <a:pt x="0" y="0"/>
                </a:moveTo>
                <a:lnTo>
                  <a:pt x="860629" y="0"/>
                </a:lnTo>
                <a:lnTo>
                  <a:pt x="860629" y="1849066"/>
                </a:lnTo>
                <a:lnTo>
                  <a:pt x="0" y="184906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28" id="28"/>
          <p:cNvGrpSpPr/>
          <p:nvPr/>
        </p:nvGrpSpPr>
        <p:grpSpPr>
          <a:xfrm rot="0">
            <a:off x="2455552" y="2802076"/>
            <a:ext cx="2090623" cy="990417"/>
            <a:chOff x="0" y="0"/>
            <a:chExt cx="829837" cy="393129"/>
          </a:xfrm>
        </p:grpSpPr>
        <p:sp>
          <p:nvSpPr>
            <p:cNvPr name="Freeform 29" id="29"/>
            <p:cNvSpPr/>
            <p:nvPr/>
          </p:nvSpPr>
          <p:spPr>
            <a:xfrm flipH="false" flipV="false" rot="0">
              <a:off x="0" y="0"/>
              <a:ext cx="829837" cy="393129"/>
            </a:xfrm>
            <a:custGeom>
              <a:avLst/>
              <a:gdLst/>
              <a:ahLst/>
              <a:cxnLst/>
              <a:rect r="r" b="b" t="t" l="l"/>
              <a:pathLst>
                <a:path h="393129" w="829837">
                  <a:moveTo>
                    <a:pt x="37032" y="0"/>
                  </a:moveTo>
                  <a:lnTo>
                    <a:pt x="792805" y="0"/>
                  </a:lnTo>
                  <a:cubicBezTo>
                    <a:pt x="802626" y="0"/>
                    <a:pt x="812046" y="3902"/>
                    <a:pt x="818990" y="10846"/>
                  </a:cubicBezTo>
                  <a:cubicBezTo>
                    <a:pt x="825935" y="17791"/>
                    <a:pt x="829837" y="27210"/>
                    <a:pt x="829837" y="37032"/>
                  </a:cubicBezTo>
                  <a:lnTo>
                    <a:pt x="829837" y="356097"/>
                  </a:lnTo>
                  <a:cubicBezTo>
                    <a:pt x="829837" y="365919"/>
                    <a:pt x="825935" y="375338"/>
                    <a:pt x="818990" y="382283"/>
                  </a:cubicBezTo>
                  <a:cubicBezTo>
                    <a:pt x="812046" y="389227"/>
                    <a:pt x="802626" y="393129"/>
                    <a:pt x="792805" y="393129"/>
                  </a:cubicBezTo>
                  <a:lnTo>
                    <a:pt x="37032" y="393129"/>
                  </a:lnTo>
                  <a:cubicBezTo>
                    <a:pt x="27210" y="393129"/>
                    <a:pt x="17791" y="389227"/>
                    <a:pt x="10846" y="382283"/>
                  </a:cubicBezTo>
                  <a:cubicBezTo>
                    <a:pt x="3902" y="375338"/>
                    <a:pt x="0" y="365919"/>
                    <a:pt x="0" y="356097"/>
                  </a:cubicBezTo>
                  <a:lnTo>
                    <a:pt x="0" y="37032"/>
                  </a:lnTo>
                  <a:cubicBezTo>
                    <a:pt x="0" y="27210"/>
                    <a:pt x="3902" y="17791"/>
                    <a:pt x="10846" y="10846"/>
                  </a:cubicBezTo>
                  <a:cubicBezTo>
                    <a:pt x="17791" y="3902"/>
                    <a:pt x="27210" y="0"/>
                    <a:pt x="3703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30" id="30"/>
            <p:cNvSpPr txBox="true"/>
            <p:nvPr/>
          </p:nvSpPr>
          <p:spPr>
            <a:xfrm>
              <a:off x="0" y="-28575"/>
              <a:ext cx="829837" cy="421704"/>
            </a:xfrm>
            <a:prstGeom prst="rect">
              <a:avLst/>
            </a:prstGeom>
          </p:spPr>
          <p:txBody>
            <a:bodyPr anchor="t" rtlCol="false" tIns="50800" lIns="50800" bIns="50800" rIns="50800"/>
            <a:lstStyle/>
            <a:p>
              <a:pPr algn="l">
                <a:lnSpc>
                  <a:spcPts val="1400"/>
                </a:lnSpc>
                <a:spcBef>
                  <a:spcPct val="0"/>
                </a:spcBef>
              </a:pPr>
              <a:r>
                <a:rPr lang="en-US" sz="1000">
                  <a:solidFill>
                    <a:srgbClr val="7E7855"/>
                  </a:solidFill>
                  <a:latin typeface="DM Sans"/>
                  <a:ea typeface="DM Sans"/>
                  <a:cs typeface="DM Sans"/>
                  <a:sym typeface="DM Sans"/>
                </a:rPr>
                <a:t>Nací en Bogotá en el hospital de bosa, Gatie a los 7-9 meses, camine a los 12 meses. </a:t>
              </a:r>
            </a:p>
          </p:txBody>
        </p:sp>
      </p:grpSp>
      <p:grpSp>
        <p:nvGrpSpPr>
          <p:cNvPr name="Group 31" id="31"/>
          <p:cNvGrpSpPr/>
          <p:nvPr/>
        </p:nvGrpSpPr>
        <p:grpSpPr>
          <a:xfrm rot="0">
            <a:off x="4670101" y="2802076"/>
            <a:ext cx="2090623" cy="990417"/>
            <a:chOff x="0" y="0"/>
            <a:chExt cx="829837" cy="393129"/>
          </a:xfrm>
        </p:grpSpPr>
        <p:sp>
          <p:nvSpPr>
            <p:cNvPr name="Freeform 32" id="32"/>
            <p:cNvSpPr/>
            <p:nvPr/>
          </p:nvSpPr>
          <p:spPr>
            <a:xfrm flipH="false" flipV="false" rot="0">
              <a:off x="0" y="0"/>
              <a:ext cx="829837" cy="393129"/>
            </a:xfrm>
            <a:custGeom>
              <a:avLst/>
              <a:gdLst/>
              <a:ahLst/>
              <a:cxnLst/>
              <a:rect r="r" b="b" t="t" l="l"/>
              <a:pathLst>
                <a:path h="393129" w="829837">
                  <a:moveTo>
                    <a:pt x="37032" y="0"/>
                  </a:moveTo>
                  <a:lnTo>
                    <a:pt x="792805" y="0"/>
                  </a:lnTo>
                  <a:cubicBezTo>
                    <a:pt x="802626" y="0"/>
                    <a:pt x="812046" y="3902"/>
                    <a:pt x="818990" y="10846"/>
                  </a:cubicBezTo>
                  <a:cubicBezTo>
                    <a:pt x="825935" y="17791"/>
                    <a:pt x="829837" y="27210"/>
                    <a:pt x="829837" y="37032"/>
                  </a:cubicBezTo>
                  <a:lnTo>
                    <a:pt x="829837" y="356097"/>
                  </a:lnTo>
                  <a:cubicBezTo>
                    <a:pt x="829837" y="365919"/>
                    <a:pt x="825935" y="375338"/>
                    <a:pt x="818990" y="382283"/>
                  </a:cubicBezTo>
                  <a:cubicBezTo>
                    <a:pt x="812046" y="389227"/>
                    <a:pt x="802626" y="393129"/>
                    <a:pt x="792805" y="393129"/>
                  </a:cubicBezTo>
                  <a:lnTo>
                    <a:pt x="37032" y="393129"/>
                  </a:lnTo>
                  <a:cubicBezTo>
                    <a:pt x="27210" y="393129"/>
                    <a:pt x="17791" y="389227"/>
                    <a:pt x="10846" y="382283"/>
                  </a:cubicBezTo>
                  <a:cubicBezTo>
                    <a:pt x="3902" y="375338"/>
                    <a:pt x="0" y="365919"/>
                    <a:pt x="0" y="356097"/>
                  </a:cubicBezTo>
                  <a:lnTo>
                    <a:pt x="0" y="37032"/>
                  </a:lnTo>
                  <a:cubicBezTo>
                    <a:pt x="0" y="27210"/>
                    <a:pt x="3902" y="17791"/>
                    <a:pt x="10846" y="10846"/>
                  </a:cubicBezTo>
                  <a:cubicBezTo>
                    <a:pt x="17791" y="3902"/>
                    <a:pt x="27210" y="0"/>
                    <a:pt x="3703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33" id="33"/>
            <p:cNvSpPr txBox="true"/>
            <p:nvPr/>
          </p:nvSpPr>
          <p:spPr>
            <a:xfrm>
              <a:off x="0" y="-28575"/>
              <a:ext cx="829837" cy="421704"/>
            </a:xfrm>
            <a:prstGeom prst="rect">
              <a:avLst/>
            </a:prstGeom>
          </p:spPr>
          <p:txBody>
            <a:bodyPr anchor="t" rtlCol="false" tIns="50800" lIns="50800" bIns="50800" rIns="50800"/>
            <a:lstStyle/>
            <a:p>
              <a:pPr algn="l">
                <a:lnSpc>
                  <a:spcPts val="1400"/>
                </a:lnSpc>
                <a:spcBef>
                  <a:spcPct val="0"/>
                </a:spcBef>
              </a:pPr>
              <a:r>
                <a:rPr lang="en-US" sz="1000">
                  <a:solidFill>
                    <a:srgbClr val="7E7855"/>
                  </a:solidFill>
                  <a:latin typeface="DM Sans"/>
                  <a:ea typeface="DM Sans"/>
                  <a:cs typeface="DM Sans"/>
                  <a:sym typeface="DM Sans"/>
                </a:rPr>
                <a:t>No directamente relacionado con hitos físicos, específicos, pero promueve un ambiente de apoyo para el desarrollo. </a:t>
              </a:r>
            </a:p>
          </p:txBody>
        </p:sp>
      </p:grpSp>
      <p:grpSp>
        <p:nvGrpSpPr>
          <p:cNvPr name="Group 34" id="34"/>
          <p:cNvGrpSpPr/>
          <p:nvPr/>
        </p:nvGrpSpPr>
        <p:grpSpPr>
          <a:xfrm rot="0">
            <a:off x="6931457" y="2802076"/>
            <a:ext cx="2090623" cy="990417"/>
            <a:chOff x="0" y="0"/>
            <a:chExt cx="829837" cy="393129"/>
          </a:xfrm>
        </p:grpSpPr>
        <p:sp>
          <p:nvSpPr>
            <p:cNvPr name="Freeform 35" id="35"/>
            <p:cNvSpPr/>
            <p:nvPr/>
          </p:nvSpPr>
          <p:spPr>
            <a:xfrm flipH="false" flipV="false" rot="0">
              <a:off x="0" y="0"/>
              <a:ext cx="829837" cy="393129"/>
            </a:xfrm>
            <a:custGeom>
              <a:avLst/>
              <a:gdLst/>
              <a:ahLst/>
              <a:cxnLst/>
              <a:rect r="r" b="b" t="t" l="l"/>
              <a:pathLst>
                <a:path h="393129" w="829837">
                  <a:moveTo>
                    <a:pt x="37032" y="0"/>
                  </a:moveTo>
                  <a:lnTo>
                    <a:pt x="792805" y="0"/>
                  </a:lnTo>
                  <a:cubicBezTo>
                    <a:pt x="802626" y="0"/>
                    <a:pt x="812046" y="3902"/>
                    <a:pt x="818990" y="10846"/>
                  </a:cubicBezTo>
                  <a:cubicBezTo>
                    <a:pt x="825935" y="17791"/>
                    <a:pt x="829837" y="27210"/>
                    <a:pt x="829837" y="37032"/>
                  </a:cubicBezTo>
                  <a:lnTo>
                    <a:pt x="829837" y="356097"/>
                  </a:lnTo>
                  <a:cubicBezTo>
                    <a:pt x="829837" y="365919"/>
                    <a:pt x="825935" y="375338"/>
                    <a:pt x="818990" y="382283"/>
                  </a:cubicBezTo>
                  <a:cubicBezTo>
                    <a:pt x="812046" y="389227"/>
                    <a:pt x="802626" y="393129"/>
                    <a:pt x="792805" y="393129"/>
                  </a:cubicBezTo>
                  <a:lnTo>
                    <a:pt x="37032" y="393129"/>
                  </a:lnTo>
                  <a:cubicBezTo>
                    <a:pt x="27210" y="393129"/>
                    <a:pt x="17791" y="389227"/>
                    <a:pt x="10846" y="382283"/>
                  </a:cubicBezTo>
                  <a:cubicBezTo>
                    <a:pt x="3902" y="375338"/>
                    <a:pt x="0" y="365919"/>
                    <a:pt x="0" y="356097"/>
                  </a:cubicBezTo>
                  <a:lnTo>
                    <a:pt x="0" y="37032"/>
                  </a:lnTo>
                  <a:cubicBezTo>
                    <a:pt x="0" y="27210"/>
                    <a:pt x="3902" y="17791"/>
                    <a:pt x="10846" y="10846"/>
                  </a:cubicBezTo>
                  <a:cubicBezTo>
                    <a:pt x="17791" y="3902"/>
                    <a:pt x="27210" y="0"/>
                    <a:pt x="3703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36" id="36"/>
            <p:cNvSpPr txBox="true"/>
            <p:nvPr/>
          </p:nvSpPr>
          <p:spPr>
            <a:xfrm>
              <a:off x="0" y="-28575"/>
              <a:ext cx="829837" cy="421704"/>
            </a:xfrm>
            <a:prstGeom prst="rect">
              <a:avLst/>
            </a:prstGeom>
          </p:spPr>
          <p:txBody>
            <a:bodyPr anchor="t" rtlCol="false" tIns="50800" lIns="50800" bIns="50800" rIns="50800"/>
            <a:lstStyle/>
            <a:p>
              <a:pPr algn="l">
                <a:lnSpc>
                  <a:spcPts val="1400"/>
                </a:lnSpc>
                <a:spcBef>
                  <a:spcPct val="0"/>
                </a:spcBef>
              </a:pPr>
              <a:r>
                <a:rPr lang="en-US" sz="1000">
                  <a:solidFill>
                    <a:srgbClr val="7E7855"/>
                  </a:solidFill>
                  <a:latin typeface="DM Sans"/>
                  <a:ea typeface="DM Sans"/>
                  <a:cs typeface="DM Sans"/>
                  <a:sym typeface="DM Sans"/>
                </a:rPr>
                <a:t>No directamente relacionado con hitos físicos, específicos, pero valora la individualidad en el desarrollo. </a:t>
              </a:r>
            </a:p>
          </p:txBody>
        </p:sp>
      </p:grpSp>
      <p:grpSp>
        <p:nvGrpSpPr>
          <p:cNvPr name="Group 37" id="37"/>
          <p:cNvGrpSpPr/>
          <p:nvPr/>
        </p:nvGrpSpPr>
        <p:grpSpPr>
          <a:xfrm rot="0">
            <a:off x="2579477" y="4001216"/>
            <a:ext cx="2090623" cy="990417"/>
            <a:chOff x="0" y="0"/>
            <a:chExt cx="829837" cy="393129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0"/>
              <a:ext cx="829837" cy="393129"/>
            </a:xfrm>
            <a:custGeom>
              <a:avLst/>
              <a:gdLst/>
              <a:ahLst/>
              <a:cxnLst/>
              <a:rect r="r" b="b" t="t" l="l"/>
              <a:pathLst>
                <a:path h="393129" w="829837">
                  <a:moveTo>
                    <a:pt x="37032" y="0"/>
                  </a:moveTo>
                  <a:lnTo>
                    <a:pt x="792805" y="0"/>
                  </a:lnTo>
                  <a:cubicBezTo>
                    <a:pt x="802626" y="0"/>
                    <a:pt x="812046" y="3902"/>
                    <a:pt x="818990" y="10846"/>
                  </a:cubicBezTo>
                  <a:cubicBezTo>
                    <a:pt x="825935" y="17791"/>
                    <a:pt x="829837" y="27210"/>
                    <a:pt x="829837" y="37032"/>
                  </a:cubicBezTo>
                  <a:lnTo>
                    <a:pt x="829837" y="356097"/>
                  </a:lnTo>
                  <a:cubicBezTo>
                    <a:pt x="829837" y="365919"/>
                    <a:pt x="825935" y="375338"/>
                    <a:pt x="818990" y="382283"/>
                  </a:cubicBezTo>
                  <a:cubicBezTo>
                    <a:pt x="812046" y="389227"/>
                    <a:pt x="802626" y="393129"/>
                    <a:pt x="792805" y="393129"/>
                  </a:cubicBezTo>
                  <a:lnTo>
                    <a:pt x="37032" y="393129"/>
                  </a:lnTo>
                  <a:cubicBezTo>
                    <a:pt x="27210" y="393129"/>
                    <a:pt x="17791" y="389227"/>
                    <a:pt x="10846" y="382283"/>
                  </a:cubicBezTo>
                  <a:cubicBezTo>
                    <a:pt x="3902" y="375338"/>
                    <a:pt x="0" y="365919"/>
                    <a:pt x="0" y="356097"/>
                  </a:cubicBezTo>
                  <a:lnTo>
                    <a:pt x="0" y="37032"/>
                  </a:lnTo>
                  <a:cubicBezTo>
                    <a:pt x="0" y="27210"/>
                    <a:pt x="3902" y="17791"/>
                    <a:pt x="10846" y="10846"/>
                  </a:cubicBezTo>
                  <a:cubicBezTo>
                    <a:pt x="17791" y="3902"/>
                    <a:pt x="27210" y="0"/>
                    <a:pt x="3703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39" id="39"/>
            <p:cNvSpPr txBox="true"/>
            <p:nvPr/>
          </p:nvSpPr>
          <p:spPr>
            <a:xfrm>
              <a:off x="0" y="-28575"/>
              <a:ext cx="829837" cy="421704"/>
            </a:xfrm>
            <a:prstGeom prst="rect">
              <a:avLst/>
            </a:prstGeom>
          </p:spPr>
          <p:txBody>
            <a:bodyPr anchor="t" rtlCol="false" tIns="50800" lIns="50800" bIns="50800" rIns="50800"/>
            <a:lstStyle/>
            <a:p>
              <a:pPr algn="l">
                <a:lnSpc>
                  <a:spcPts val="1400"/>
                </a:lnSpc>
                <a:spcBef>
                  <a:spcPct val="0"/>
                </a:spcBef>
              </a:pPr>
              <a:r>
                <a:rPr lang="en-US" sz="1000">
                  <a:solidFill>
                    <a:srgbClr val="7E7855"/>
                  </a:solidFill>
                  <a:latin typeface="DM Sans"/>
                  <a:ea typeface="DM Sans"/>
                  <a:cs typeface="DM Sans"/>
                  <a:sym typeface="DM Sans"/>
                </a:rPr>
                <a:t>Hable comprensiblemente a los 6 años en Bogotá. </a:t>
              </a:r>
            </a:p>
          </p:txBody>
        </p:sp>
      </p:grpSp>
      <p:grpSp>
        <p:nvGrpSpPr>
          <p:cNvPr name="Group 40" id="40"/>
          <p:cNvGrpSpPr/>
          <p:nvPr/>
        </p:nvGrpSpPr>
        <p:grpSpPr>
          <a:xfrm rot="0">
            <a:off x="2579477" y="5334533"/>
            <a:ext cx="2090623" cy="990417"/>
            <a:chOff x="0" y="0"/>
            <a:chExt cx="829837" cy="393129"/>
          </a:xfrm>
        </p:grpSpPr>
        <p:sp>
          <p:nvSpPr>
            <p:cNvPr name="Freeform 41" id="41"/>
            <p:cNvSpPr/>
            <p:nvPr/>
          </p:nvSpPr>
          <p:spPr>
            <a:xfrm flipH="false" flipV="false" rot="0">
              <a:off x="0" y="0"/>
              <a:ext cx="829837" cy="393129"/>
            </a:xfrm>
            <a:custGeom>
              <a:avLst/>
              <a:gdLst/>
              <a:ahLst/>
              <a:cxnLst/>
              <a:rect r="r" b="b" t="t" l="l"/>
              <a:pathLst>
                <a:path h="393129" w="829837">
                  <a:moveTo>
                    <a:pt x="37032" y="0"/>
                  </a:moveTo>
                  <a:lnTo>
                    <a:pt x="792805" y="0"/>
                  </a:lnTo>
                  <a:cubicBezTo>
                    <a:pt x="802626" y="0"/>
                    <a:pt x="812046" y="3902"/>
                    <a:pt x="818990" y="10846"/>
                  </a:cubicBezTo>
                  <a:cubicBezTo>
                    <a:pt x="825935" y="17791"/>
                    <a:pt x="829837" y="27210"/>
                    <a:pt x="829837" y="37032"/>
                  </a:cubicBezTo>
                  <a:lnTo>
                    <a:pt x="829837" y="356097"/>
                  </a:lnTo>
                  <a:cubicBezTo>
                    <a:pt x="829837" y="365919"/>
                    <a:pt x="825935" y="375338"/>
                    <a:pt x="818990" y="382283"/>
                  </a:cubicBezTo>
                  <a:cubicBezTo>
                    <a:pt x="812046" y="389227"/>
                    <a:pt x="802626" y="393129"/>
                    <a:pt x="792805" y="393129"/>
                  </a:cubicBezTo>
                  <a:lnTo>
                    <a:pt x="37032" y="393129"/>
                  </a:lnTo>
                  <a:cubicBezTo>
                    <a:pt x="27210" y="393129"/>
                    <a:pt x="17791" y="389227"/>
                    <a:pt x="10846" y="382283"/>
                  </a:cubicBezTo>
                  <a:cubicBezTo>
                    <a:pt x="3902" y="375338"/>
                    <a:pt x="0" y="365919"/>
                    <a:pt x="0" y="356097"/>
                  </a:cubicBezTo>
                  <a:lnTo>
                    <a:pt x="0" y="37032"/>
                  </a:lnTo>
                  <a:cubicBezTo>
                    <a:pt x="0" y="27210"/>
                    <a:pt x="3902" y="17791"/>
                    <a:pt x="10846" y="10846"/>
                  </a:cubicBezTo>
                  <a:cubicBezTo>
                    <a:pt x="17791" y="3902"/>
                    <a:pt x="27210" y="0"/>
                    <a:pt x="3703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42" id="42"/>
            <p:cNvSpPr txBox="true"/>
            <p:nvPr/>
          </p:nvSpPr>
          <p:spPr>
            <a:xfrm>
              <a:off x="0" y="-28575"/>
              <a:ext cx="829837" cy="421704"/>
            </a:xfrm>
            <a:prstGeom prst="rect">
              <a:avLst/>
            </a:prstGeom>
          </p:spPr>
          <p:txBody>
            <a:bodyPr anchor="t" rtlCol="false" tIns="50800" lIns="50800" bIns="50800" rIns="50800"/>
            <a:lstStyle/>
            <a:p>
              <a:pPr algn="l">
                <a:lnSpc>
                  <a:spcPts val="1400"/>
                </a:lnSpc>
                <a:spcBef>
                  <a:spcPct val="0"/>
                </a:spcBef>
              </a:pPr>
              <a:r>
                <a:rPr lang="en-US" sz="1000">
                  <a:solidFill>
                    <a:srgbClr val="7E7855"/>
                  </a:solidFill>
                  <a:latin typeface="DM Sans"/>
                  <a:ea typeface="DM Sans"/>
                  <a:cs typeface="DM Sans"/>
                  <a:sym typeface="DM Sans"/>
                </a:rPr>
                <a:t>Siempre fui de mal genio desde bebe, peleaba en el colegio todo el tiempo, siempre le tiraba la puerta a las visitas en la cara. </a:t>
              </a:r>
            </a:p>
          </p:txBody>
        </p:sp>
      </p:grpSp>
      <p:grpSp>
        <p:nvGrpSpPr>
          <p:cNvPr name="Group 43" id="43"/>
          <p:cNvGrpSpPr/>
          <p:nvPr/>
        </p:nvGrpSpPr>
        <p:grpSpPr>
          <a:xfrm rot="0">
            <a:off x="4756543" y="4001216"/>
            <a:ext cx="2090623" cy="990417"/>
            <a:chOff x="0" y="0"/>
            <a:chExt cx="829837" cy="393129"/>
          </a:xfrm>
        </p:grpSpPr>
        <p:sp>
          <p:nvSpPr>
            <p:cNvPr name="Freeform 44" id="44"/>
            <p:cNvSpPr/>
            <p:nvPr/>
          </p:nvSpPr>
          <p:spPr>
            <a:xfrm flipH="false" flipV="false" rot="0">
              <a:off x="0" y="0"/>
              <a:ext cx="829837" cy="393129"/>
            </a:xfrm>
            <a:custGeom>
              <a:avLst/>
              <a:gdLst/>
              <a:ahLst/>
              <a:cxnLst/>
              <a:rect r="r" b="b" t="t" l="l"/>
              <a:pathLst>
                <a:path h="393129" w="829837">
                  <a:moveTo>
                    <a:pt x="37032" y="0"/>
                  </a:moveTo>
                  <a:lnTo>
                    <a:pt x="792805" y="0"/>
                  </a:lnTo>
                  <a:cubicBezTo>
                    <a:pt x="802626" y="0"/>
                    <a:pt x="812046" y="3902"/>
                    <a:pt x="818990" y="10846"/>
                  </a:cubicBezTo>
                  <a:cubicBezTo>
                    <a:pt x="825935" y="17791"/>
                    <a:pt x="829837" y="27210"/>
                    <a:pt x="829837" y="37032"/>
                  </a:cubicBezTo>
                  <a:lnTo>
                    <a:pt x="829837" y="356097"/>
                  </a:lnTo>
                  <a:cubicBezTo>
                    <a:pt x="829837" y="365919"/>
                    <a:pt x="825935" y="375338"/>
                    <a:pt x="818990" y="382283"/>
                  </a:cubicBezTo>
                  <a:cubicBezTo>
                    <a:pt x="812046" y="389227"/>
                    <a:pt x="802626" y="393129"/>
                    <a:pt x="792805" y="393129"/>
                  </a:cubicBezTo>
                  <a:lnTo>
                    <a:pt x="37032" y="393129"/>
                  </a:lnTo>
                  <a:cubicBezTo>
                    <a:pt x="27210" y="393129"/>
                    <a:pt x="17791" y="389227"/>
                    <a:pt x="10846" y="382283"/>
                  </a:cubicBezTo>
                  <a:cubicBezTo>
                    <a:pt x="3902" y="375338"/>
                    <a:pt x="0" y="365919"/>
                    <a:pt x="0" y="356097"/>
                  </a:cubicBezTo>
                  <a:lnTo>
                    <a:pt x="0" y="37032"/>
                  </a:lnTo>
                  <a:cubicBezTo>
                    <a:pt x="0" y="27210"/>
                    <a:pt x="3902" y="17791"/>
                    <a:pt x="10846" y="10846"/>
                  </a:cubicBezTo>
                  <a:cubicBezTo>
                    <a:pt x="17791" y="3902"/>
                    <a:pt x="27210" y="0"/>
                    <a:pt x="3703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45" id="45"/>
            <p:cNvSpPr txBox="true"/>
            <p:nvPr/>
          </p:nvSpPr>
          <p:spPr>
            <a:xfrm>
              <a:off x="0" y="-28575"/>
              <a:ext cx="829837" cy="421704"/>
            </a:xfrm>
            <a:prstGeom prst="rect">
              <a:avLst/>
            </a:prstGeom>
          </p:spPr>
          <p:txBody>
            <a:bodyPr anchor="t" rtlCol="false" tIns="50800" lIns="50800" bIns="50800" rIns="50800"/>
            <a:lstStyle/>
            <a:p>
              <a:pPr algn="l">
                <a:lnSpc>
                  <a:spcPts val="1400"/>
                </a:lnSpc>
                <a:spcBef>
                  <a:spcPct val="0"/>
                </a:spcBef>
              </a:pPr>
              <a:r>
                <a:rPr lang="en-US" sz="1000">
                  <a:solidFill>
                    <a:srgbClr val="7E7855"/>
                  </a:solidFill>
                  <a:latin typeface="DM Sans"/>
                  <a:ea typeface="DM Sans"/>
                  <a:cs typeface="DM Sans"/>
                  <a:sym typeface="DM Sans"/>
                </a:rPr>
                <a:t>Fomenta la comunicación abierta y el diálogo como base para el desarrollo del lenguaje. </a:t>
              </a:r>
            </a:p>
          </p:txBody>
        </p:sp>
      </p:grpSp>
      <p:grpSp>
        <p:nvGrpSpPr>
          <p:cNvPr name="Group 46" id="46"/>
          <p:cNvGrpSpPr/>
          <p:nvPr/>
        </p:nvGrpSpPr>
        <p:grpSpPr>
          <a:xfrm rot="0">
            <a:off x="4756543" y="5334533"/>
            <a:ext cx="2090623" cy="990417"/>
            <a:chOff x="0" y="0"/>
            <a:chExt cx="829837" cy="393129"/>
          </a:xfrm>
        </p:grpSpPr>
        <p:sp>
          <p:nvSpPr>
            <p:cNvPr name="Freeform 47" id="47"/>
            <p:cNvSpPr/>
            <p:nvPr/>
          </p:nvSpPr>
          <p:spPr>
            <a:xfrm flipH="false" flipV="false" rot="0">
              <a:off x="0" y="0"/>
              <a:ext cx="829837" cy="393129"/>
            </a:xfrm>
            <a:custGeom>
              <a:avLst/>
              <a:gdLst/>
              <a:ahLst/>
              <a:cxnLst/>
              <a:rect r="r" b="b" t="t" l="l"/>
              <a:pathLst>
                <a:path h="393129" w="829837">
                  <a:moveTo>
                    <a:pt x="37032" y="0"/>
                  </a:moveTo>
                  <a:lnTo>
                    <a:pt x="792805" y="0"/>
                  </a:lnTo>
                  <a:cubicBezTo>
                    <a:pt x="802626" y="0"/>
                    <a:pt x="812046" y="3902"/>
                    <a:pt x="818990" y="10846"/>
                  </a:cubicBezTo>
                  <a:cubicBezTo>
                    <a:pt x="825935" y="17791"/>
                    <a:pt x="829837" y="27210"/>
                    <a:pt x="829837" y="37032"/>
                  </a:cubicBezTo>
                  <a:lnTo>
                    <a:pt x="829837" y="356097"/>
                  </a:lnTo>
                  <a:cubicBezTo>
                    <a:pt x="829837" y="365919"/>
                    <a:pt x="825935" y="375338"/>
                    <a:pt x="818990" y="382283"/>
                  </a:cubicBezTo>
                  <a:cubicBezTo>
                    <a:pt x="812046" y="389227"/>
                    <a:pt x="802626" y="393129"/>
                    <a:pt x="792805" y="393129"/>
                  </a:cubicBezTo>
                  <a:lnTo>
                    <a:pt x="37032" y="393129"/>
                  </a:lnTo>
                  <a:cubicBezTo>
                    <a:pt x="27210" y="393129"/>
                    <a:pt x="17791" y="389227"/>
                    <a:pt x="10846" y="382283"/>
                  </a:cubicBezTo>
                  <a:cubicBezTo>
                    <a:pt x="3902" y="375338"/>
                    <a:pt x="0" y="365919"/>
                    <a:pt x="0" y="356097"/>
                  </a:cubicBezTo>
                  <a:lnTo>
                    <a:pt x="0" y="37032"/>
                  </a:lnTo>
                  <a:cubicBezTo>
                    <a:pt x="0" y="27210"/>
                    <a:pt x="3902" y="17791"/>
                    <a:pt x="10846" y="10846"/>
                  </a:cubicBezTo>
                  <a:cubicBezTo>
                    <a:pt x="17791" y="3902"/>
                    <a:pt x="27210" y="0"/>
                    <a:pt x="3703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48" id="48"/>
            <p:cNvSpPr txBox="true"/>
            <p:nvPr/>
          </p:nvSpPr>
          <p:spPr>
            <a:xfrm>
              <a:off x="0" y="-28575"/>
              <a:ext cx="829837" cy="421704"/>
            </a:xfrm>
            <a:prstGeom prst="rect">
              <a:avLst/>
            </a:prstGeom>
          </p:spPr>
          <p:txBody>
            <a:bodyPr anchor="t" rtlCol="false" tIns="50800" lIns="50800" bIns="50800" rIns="50800"/>
            <a:lstStyle/>
            <a:p>
              <a:pPr algn="l">
                <a:lnSpc>
                  <a:spcPts val="1400"/>
                </a:lnSpc>
                <a:spcBef>
                  <a:spcPct val="0"/>
                </a:spcBef>
              </a:pPr>
              <a:r>
                <a:rPr lang="en-US" sz="1000">
                  <a:solidFill>
                    <a:srgbClr val="7E7855"/>
                  </a:solidFill>
                  <a:latin typeface="DM Sans"/>
                  <a:ea typeface="DM Sans"/>
                  <a:cs typeface="DM Sans"/>
                  <a:sym typeface="DM Sans"/>
                </a:rPr>
                <a:t>Enseña a gestionar emociones, resolver conflictos pacíficamente y fomenta la empatia que establece límites claros con disciplinas inteligentes. </a:t>
              </a:r>
            </a:p>
          </p:txBody>
        </p:sp>
      </p:grpSp>
      <p:grpSp>
        <p:nvGrpSpPr>
          <p:cNvPr name="Group 49" id="49"/>
          <p:cNvGrpSpPr/>
          <p:nvPr/>
        </p:nvGrpSpPr>
        <p:grpSpPr>
          <a:xfrm rot="0">
            <a:off x="6932891" y="4054068"/>
            <a:ext cx="2090623" cy="990417"/>
            <a:chOff x="0" y="0"/>
            <a:chExt cx="829837" cy="393129"/>
          </a:xfrm>
        </p:grpSpPr>
        <p:sp>
          <p:nvSpPr>
            <p:cNvPr name="Freeform 50" id="50"/>
            <p:cNvSpPr/>
            <p:nvPr/>
          </p:nvSpPr>
          <p:spPr>
            <a:xfrm flipH="false" flipV="false" rot="0">
              <a:off x="0" y="0"/>
              <a:ext cx="829837" cy="393129"/>
            </a:xfrm>
            <a:custGeom>
              <a:avLst/>
              <a:gdLst/>
              <a:ahLst/>
              <a:cxnLst/>
              <a:rect r="r" b="b" t="t" l="l"/>
              <a:pathLst>
                <a:path h="393129" w="829837">
                  <a:moveTo>
                    <a:pt x="37032" y="0"/>
                  </a:moveTo>
                  <a:lnTo>
                    <a:pt x="792805" y="0"/>
                  </a:lnTo>
                  <a:cubicBezTo>
                    <a:pt x="802626" y="0"/>
                    <a:pt x="812046" y="3902"/>
                    <a:pt x="818990" y="10846"/>
                  </a:cubicBezTo>
                  <a:cubicBezTo>
                    <a:pt x="825935" y="17791"/>
                    <a:pt x="829837" y="27210"/>
                    <a:pt x="829837" y="37032"/>
                  </a:cubicBezTo>
                  <a:lnTo>
                    <a:pt x="829837" y="356097"/>
                  </a:lnTo>
                  <a:cubicBezTo>
                    <a:pt x="829837" y="365919"/>
                    <a:pt x="825935" y="375338"/>
                    <a:pt x="818990" y="382283"/>
                  </a:cubicBezTo>
                  <a:cubicBezTo>
                    <a:pt x="812046" y="389227"/>
                    <a:pt x="802626" y="393129"/>
                    <a:pt x="792805" y="393129"/>
                  </a:cubicBezTo>
                  <a:lnTo>
                    <a:pt x="37032" y="393129"/>
                  </a:lnTo>
                  <a:cubicBezTo>
                    <a:pt x="27210" y="393129"/>
                    <a:pt x="17791" y="389227"/>
                    <a:pt x="10846" y="382283"/>
                  </a:cubicBezTo>
                  <a:cubicBezTo>
                    <a:pt x="3902" y="375338"/>
                    <a:pt x="0" y="365919"/>
                    <a:pt x="0" y="356097"/>
                  </a:cubicBezTo>
                  <a:lnTo>
                    <a:pt x="0" y="37032"/>
                  </a:lnTo>
                  <a:cubicBezTo>
                    <a:pt x="0" y="27210"/>
                    <a:pt x="3902" y="17791"/>
                    <a:pt x="10846" y="10846"/>
                  </a:cubicBezTo>
                  <a:cubicBezTo>
                    <a:pt x="17791" y="3902"/>
                    <a:pt x="27210" y="0"/>
                    <a:pt x="3703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51" id="51"/>
            <p:cNvSpPr txBox="true"/>
            <p:nvPr/>
          </p:nvSpPr>
          <p:spPr>
            <a:xfrm>
              <a:off x="0" y="-28575"/>
              <a:ext cx="829837" cy="421704"/>
            </a:xfrm>
            <a:prstGeom prst="rect">
              <a:avLst/>
            </a:prstGeom>
          </p:spPr>
          <p:txBody>
            <a:bodyPr anchor="t" rtlCol="false" tIns="50800" lIns="50800" bIns="50800" rIns="50800"/>
            <a:lstStyle/>
            <a:p>
              <a:pPr algn="l">
                <a:lnSpc>
                  <a:spcPts val="1400"/>
                </a:lnSpc>
                <a:spcBef>
                  <a:spcPct val="0"/>
                </a:spcBef>
              </a:pPr>
              <a:r>
                <a:rPr lang="en-US" sz="1000">
                  <a:solidFill>
                    <a:srgbClr val="7E7855"/>
                  </a:solidFill>
                  <a:latin typeface="DM Sans"/>
                  <a:ea typeface="DM Sans"/>
                  <a:cs typeface="DM Sans"/>
                  <a:sym typeface="DM Sans"/>
                </a:rPr>
                <a:t>Promueve la escucha activa y el respeto por la voz del niño, lo que apoya el desarrollo de la comunicación. </a:t>
              </a:r>
            </a:p>
          </p:txBody>
        </p:sp>
      </p:grpSp>
      <p:grpSp>
        <p:nvGrpSpPr>
          <p:cNvPr name="Group 52" id="52"/>
          <p:cNvGrpSpPr/>
          <p:nvPr/>
        </p:nvGrpSpPr>
        <p:grpSpPr>
          <a:xfrm rot="0">
            <a:off x="7094816" y="5440237"/>
            <a:ext cx="2090623" cy="990417"/>
            <a:chOff x="0" y="0"/>
            <a:chExt cx="829837" cy="393129"/>
          </a:xfrm>
        </p:grpSpPr>
        <p:sp>
          <p:nvSpPr>
            <p:cNvPr name="Freeform 53" id="53"/>
            <p:cNvSpPr/>
            <p:nvPr/>
          </p:nvSpPr>
          <p:spPr>
            <a:xfrm flipH="false" flipV="false" rot="0">
              <a:off x="0" y="0"/>
              <a:ext cx="829837" cy="393129"/>
            </a:xfrm>
            <a:custGeom>
              <a:avLst/>
              <a:gdLst/>
              <a:ahLst/>
              <a:cxnLst/>
              <a:rect r="r" b="b" t="t" l="l"/>
              <a:pathLst>
                <a:path h="393129" w="829837">
                  <a:moveTo>
                    <a:pt x="37032" y="0"/>
                  </a:moveTo>
                  <a:lnTo>
                    <a:pt x="792805" y="0"/>
                  </a:lnTo>
                  <a:cubicBezTo>
                    <a:pt x="802626" y="0"/>
                    <a:pt x="812046" y="3902"/>
                    <a:pt x="818990" y="10846"/>
                  </a:cubicBezTo>
                  <a:cubicBezTo>
                    <a:pt x="825935" y="17791"/>
                    <a:pt x="829837" y="27210"/>
                    <a:pt x="829837" y="37032"/>
                  </a:cubicBezTo>
                  <a:lnTo>
                    <a:pt x="829837" y="356097"/>
                  </a:lnTo>
                  <a:cubicBezTo>
                    <a:pt x="829837" y="365919"/>
                    <a:pt x="825935" y="375338"/>
                    <a:pt x="818990" y="382283"/>
                  </a:cubicBezTo>
                  <a:cubicBezTo>
                    <a:pt x="812046" y="389227"/>
                    <a:pt x="802626" y="393129"/>
                    <a:pt x="792805" y="393129"/>
                  </a:cubicBezTo>
                  <a:lnTo>
                    <a:pt x="37032" y="393129"/>
                  </a:lnTo>
                  <a:cubicBezTo>
                    <a:pt x="27210" y="393129"/>
                    <a:pt x="17791" y="389227"/>
                    <a:pt x="10846" y="382283"/>
                  </a:cubicBezTo>
                  <a:cubicBezTo>
                    <a:pt x="3902" y="375338"/>
                    <a:pt x="0" y="365919"/>
                    <a:pt x="0" y="356097"/>
                  </a:cubicBezTo>
                  <a:lnTo>
                    <a:pt x="0" y="37032"/>
                  </a:lnTo>
                  <a:cubicBezTo>
                    <a:pt x="0" y="27210"/>
                    <a:pt x="3902" y="17791"/>
                    <a:pt x="10846" y="10846"/>
                  </a:cubicBezTo>
                  <a:cubicBezTo>
                    <a:pt x="17791" y="3902"/>
                    <a:pt x="27210" y="0"/>
                    <a:pt x="3703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54" id="54"/>
            <p:cNvSpPr txBox="true"/>
            <p:nvPr/>
          </p:nvSpPr>
          <p:spPr>
            <a:xfrm>
              <a:off x="0" y="-28575"/>
              <a:ext cx="829837" cy="421704"/>
            </a:xfrm>
            <a:prstGeom prst="rect">
              <a:avLst/>
            </a:prstGeom>
          </p:spPr>
          <p:txBody>
            <a:bodyPr anchor="t" rtlCol="false" tIns="50800" lIns="50800" bIns="50800" rIns="50800"/>
            <a:lstStyle/>
            <a:p>
              <a:pPr algn="l">
                <a:lnSpc>
                  <a:spcPts val="1400"/>
                </a:lnSpc>
                <a:spcBef>
                  <a:spcPct val="0"/>
                </a:spcBef>
              </a:pPr>
              <a:r>
                <a:rPr lang="en-US" sz="1000">
                  <a:solidFill>
                    <a:srgbClr val="7E7855"/>
                  </a:solidFill>
                  <a:latin typeface="DM Sans"/>
                  <a:ea typeface="DM Sans"/>
                  <a:cs typeface="DM Sans"/>
                  <a:sym typeface="DM Sans"/>
                </a:rPr>
                <a:t>Enseña el respeto por los demás y la importa de la comunicación para resolver conflictos y promoviendo la autorregulacion. 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CE6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731520" y="1113215"/>
            <a:ext cx="1600107" cy="1201826"/>
            <a:chOff x="0" y="0"/>
            <a:chExt cx="635135" cy="47704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135" cy="477044"/>
            </a:xfrm>
            <a:custGeom>
              <a:avLst/>
              <a:gdLst/>
              <a:ahLst/>
              <a:cxnLst/>
              <a:rect r="r" b="b" t="t" l="l"/>
              <a:pathLst>
                <a:path h="477044" w="635135">
                  <a:moveTo>
                    <a:pt x="48384" y="0"/>
                  </a:moveTo>
                  <a:lnTo>
                    <a:pt x="586751" y="0"/>
                  </a:lnTo>
                  <a:cubicBezTo>
                    <a:pt x="613472" y="0"/>
                    <a:pt x="635135" y="21662"/>
                    <a:pt x="635135" y="48384"/>
                  </a:cubicBezTo>
                  <a:lnTo>
                    <a:pt x="635135" y="428660"/>
                  </a:lnTo>
                  <a:cubicBezTo>
                    <a:pt x="635135" y="455382"/>
                    <a:pt x="613472" y="477044"/>
                    <a:pt x="586751" y="477044"/>
                  </a:cubicBezTo>
                  <a:lnTo>
                    <a:pt x="48384" y="477044"/>
                  </a:lnTo>
                  <a:cubicBezTo>
                    <a:pt x="21662" y="477044"/>
                    <a:pt x="0" y="455382"/>
                    <a:pt x="0" y="428660"/>
                  </a:cubicBezTo>
                  <a:lnTo>
                    <a:pt x="0" y="48384"/>
                  </a:lnTo>
                  <a:cubicBezTo>
                    <a:pt x="0" y="21662"/>
                    <a:pt x="21662" y="0"/>
                    <a:pt x="48384" y="0"/>
                  </a:cubicBezTo>
                  <a:close/>
                </a:path>
              </a:pathLst>
            </a:custGeom>
            <a:solidFill>
              <a:srgbClr val="E2B7B0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635135" cy="51514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r>
                <a:rPr lang="en-US" b="true" sz="1599">
                  <a:solidFill>
                    <a:srgbClr val="7E7855"/>
                  </a:solidFill>
                  <a:latin typeface="DM Sans Bold"/>
                  <a:ea typeface="DM Sans Bold"/>
                  <a:cs typeface="DM Sans Bold"/>
                  <a:sym typeface="DM Sans Bold"/>
                </a:rPr>
                <a:t>﻿RELACION CON  DOCUMENTO, OBSERVACIONES</a:t>
              </a: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-6122697">
            <a:off x="-1535993" y="-1205329"/>
            <a:ext cx="1883220" cy="3132134"/>
          </a:xfrm>
          <a:custGeom>
            <a:avLst/>
            <a:gdLst/>
            <a:ahLst/>
            <a:cxnLst/>
            <a:rect r="r" b="b" t="t" l="l"/>
            <a:pathLst>
              <a:path h="3132134" w="1883220">
                <a:moveTo>
                  <a:pt x="0" y="0"/>
                </a:moveTo>
                <a:lnTo>
                  <a:pt x="1883220" y="0"/>
                </a:lnTo>
                <a:lnTo>
                  <a:pt x="1883220" y="3132134"/>
                </a:lnTo>
                <a:lnTo>
                  <a:pt x="0" y="313213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true" flipV="false" rot="3283565">
            <a:off x="8555302" y="-58538"/>
            <a:ext cx="1857792" cy="1580117"/>
          </a:xfrm>
          <a:custGeom>
            <a:avLst/>
            <a:gdLst/>
            <a:ahLst/>
            <a:cxnLst/>
            <a:rect r="r" b="b" t="t" l="l"/>
            <a:pathLst>
              <a:path h="1580117" w="1857792">
                <a:moveTo>
                  <a:pt x="1857792" y="0"/>
                </a:moveTo>
                <a:lnTo>
                  <a:pt x="0" y="0"/>
                </a:lnTo>
                <a:lnTo>
                  <a:pt x="0" y="1580116"/>
                </a:lnTo>
                <a:lnTo>
                  <a:pt x="1857792" y="1580116"/>
                </a:lnTo>
                <a:lnTo>
                  <a:pt x="1857792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5400000">
            <a:off x="1213777" y="514870"/>
            <a:ext cx="635593" cy="327330"/>
          </a:xfrm>
          <a:custGeom>
            <a:avLst/>
            <a:gdLst/>
            <a:ahLst/>
            <a:cxnLst/>
            <a:rect r="r" b="b" t="t" l="l"/>
            <a:pathLst>
              <a:path h="327330" w="635593">
                <a:moveTo>
                  <a:pt x="0" y="0"/>
                </a:moveTo>
                <a:lnTo>
                  <a:pt x="635593" y="0"/>
                </a:lnTo>
                <a:lnTo>
                  <a:pt x="635593" y="327330"/>
                </a:lnTo>
                <a:lnTo>
                  <a:pt x="0" y="32733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3562343">
            <a:off x="8650133" y="6121697"/>
            <a:ext cx="1305006" cy="1551300"/>
          </a:xfrm>
          <a:custGeom>
            <a:avLst/>
            <a:gdLst/>
            <a:ahLst/>
            <a:cxnLst/>
            <a:rect r="r" b="b" t="t" l="l"/>
            <a:pathLst>
              <a:path h="1551300" w="1305006">
                <a:moveTo>
                  <a:pt x="0" y="0"/>
                </a:moveTo>
                <a:lnTo>
                  <a:pt x="1305006" y="0"/>
                </a:lnTo>
                <a:lnTo>
                  <a:pt x="1305006" y="1551301"/>
                </a:lnTo>
                <a:lnTo>
                  <a:pt x="0" y="155130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-214834" y="5940711"/>
            <a:ext cx="860629" cy="1849065"/>
          </a:xfrm>
          <a:custGeom>
            <a:avLst/>
            <a:gdLst/>
            <a:ahLst/>
            <a:cxnLst/>
            <a:rect r="r" b="b" t="t" l="l"/>
            <a:pathLst>
              <a:path h="1849065" w="860629">
                <a:moveTo>
                  <a:pt x="0" y="0"/>
                </a:moveTo>
                <a:lnTo>
                  <a:pt x="860629" y="0"/>
                </a:lnTo>
                <a:lnTo>
                  <a:pt x="860629" y="1849066"/>
                </a:lnTo>
                <a:lnTo>
                  <a:pt x="0" y="184906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2786177" y="101317"/>
            <a:ext cx="2090623" cy="3689604"/>
            <a:chOff x="0" y="0"/>
            <a:chExt cx="829837" cy="1464524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829837" cy="1464524"/>
            </a:xfrm>
            <a:custGeom>
              <a:avLst/>
              <a:gdLst/>
              <a:ahLst/>
              <a:cxnLst/>
              <a:rect r="r" b="b" t="t" l="l"/>
              <a:pathLst>
                <a:path h="1464524" w="829837">
                  <a:moveTo>
                    <a:pt x="37032" y="0"/>
                  </a:moveTo>
                  <a:lnTo>
                    <a:pt x="792805" y="0"/>
                  </a:lnTo>
                  <a:cubicBezTo>
                    <a:pt x="802626" y="0"/>
                    <a:pt x="812046" y="3902"/>
                    <a:pt x="818990" y="10846"/>
                  </a:cubicBezTo>
                  <a:cubicBezTo>
                    <a:pt x="825935" y="17791"/>
                    <a:pt x="829837" y="27210"/>
                    <a:pt x="829837" y="37032"/>
                  </a:cubicBezTo>
                  <a:lnTo>
                    <a:pt x="829837" y="1427493"/>
                  </a:lnTo>
                  <a:cubicBezTo>
                    <a:pt x="829837" y="1437314"/>
                    <a:pt x="825935" y="1446733"/>
                    <a:pt x="818990" y="1453678"/>
                  </a:cubicBezTo>
                  <a:cubicBezTo>
                    <a:pt x="812046" y="1460623"/>
                    <a:pt x="802626" y="1464524"/>
                    <a:pt x="792805" y="1464524"/>
                  </a:cubicBezTo>
                  <a:lnTo>
                    <a:pt x="37032" y="1464524"/>
                  </a:lnTo>
                  <a:cubicBezTo>
                    <a:pt x="27210" y="1464524"/>
                    <a:pt x="17791" y="1460623"/>
                    <a:pt x="10846" y="1453678"/>
                  </a:cubicBezTo>
                  <a:cubicBezTo>
                    <a:pt x="3902" y="1446733"/>
                    <a:pt x="0" y="1437314"/>
                    <a:pt x="0" y="1427493"/>
                  </a:cubicBezTo>
                  <a:lnTo>
                    <a:pt x="0" y="37032"/>
                  </a:lnTo>
                  <a:cubicBezTo>
                    <a:pt x="0" y="27210"/>
                    <a:pt x="3902" y="17791"/>
                    <a:pt x="10846" y="10846"/>
                  </a:cubicBezTo>
                  <a:cubicBezTo>
                    <a:pt x="17791" y="3902"/>
                    <a:pt x="27210" y="0"/>
                    <a:pt x="3703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28575"/>
              <a:ext cx="829837" cy="1493099"/>
            </a:xfrm>
            <a:prstGeom prst="rect">
              <a:avLst/>
            </a:prstGeom>
          </p:spPr>
          <p:txBody>
            <a:bodyPr anchor="t" rtlCol="false" tIns="50800" lIns="50800" bIns="50800" rIns="50800"/>
            <a:lstStyle/>
            <a:p>
              <a:pPr algn="l">
                <a:lnSpc>
                  <a:spcPts val="1400"/>
                </a:lnSpc>
                <a:spcBef>
                  <a:spcPct val="0"/>
                </a:spcBef>
              </a:pPr>
              <a:r>
                <a:rPr lang="en-US" sz="1000">
                  <a:solidFill>
                    <a:srgbClr val="7E7855"/>
                  </a:solidFill>
                  <a:latin typeface="DM Sans"/>
                  <a:ea typeface="DM Sans"/>
                  <a:cs typeface="DM Sans"/>
                  <a:sym typeface="DM Sans"/>
                </a:rPr>
                <a:t>La procosidad al caminar tras la paloma a los 9 meses es notable, incluso antes del primer "inicio" a los 12 meses. Esto sugiere un fuerte IMPULSO EXPLORATORIO Y DE CURIOSIDAD, en el desorrollo temprano. El documento de mallarino sobre "CUERPOS ESCOLARES Y CUERPOS SOCIALES" podría relacionarse al considerar como el cuerpo en movimiento, incluso desde la infancia se inscribe en espacios sociales (un parque) y es moldeado por interacciónes con el entorno (la paloma). El video documinia TV sobre "bebes" podría ofrecer una perspectiva más general sobre el desarrollo motor y sensorial en los primeros meses. </a:t>
              </a:r>
            </a:p>
          </p:txBody>
        </p:sp>
      </p:grpSp>
      <p:grpSp>
        <p:nvGrpSpPr>
          <p:cNvPr name="Group 13" id="13"/>
          <p:cNvGrpSpPr/>
          <p:nvPr/>
        </p:nvGrpSpPr>
        <p:grpSpPr>
          <a:xfrm rot="0">
            <a:off x="2786177" y="3965607"/>
            <a:ext cx="2090623" cy="1975104"/>
            <a:chOff x="0" y="0"/>
            <a:chExt cx="829837" cy="783983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829837" cy="783983"/>
            </a:xfrm>
            <a:custGeom>
              <a:avLst/>
              <a:gdLst/>
              <a:ahLst/>
              <a:cxnLst/>
              <a:rect r="r" b="b" t="t" l="l"/>
              <a:pathLst>
                <a:path h="783983" w="829837">
                  <a:moveTo>
                    <a:pt x="37032" y="0"/>
                  </a:moveTo>
                  <a:lnTo>
                    <a:pt x="792805" y="0"/>
                  </a:lnTo>
                  <a:cubicBezTo>
                    <a:pt x="802626" y="0"/>
                    <a:pt x="812046" y="3902"/>
                    <a:pt x="818990" y="10846"/>
                  </a:cubicBezTo>
                  <a:cubicBezTo>
                    <a:pt x="825935" y="17791"/>
                    <a:pt x="829837" y="27210"/>
                    <a:pt x="829837" y="37032"/>
                  </a:cubicBezTo>
                  <a:lnTo>
                    <a:pt x="829837" y="746952"/>
                  </a:lnTo>
                  <a:cubicBezTo>
                    <a:pt x="829837" y="756773"/>
                    <a:pt x="825935" y="766192"/>
                    <a:pt x="818990" y="773137"/>
                  </a:cubicBezTo>
                  <a:cubicBezTo>
                    <a:pt x="812046" y="780082"/>
                    <a:pt x="802626" y="783983"/>
                    <a:pt x="792805" y="783983"/>
                  </a:cubicBezTo>
                  <a:lnTo>
                    <a:pt x="37032" y="783983"/>
                  </a:lnTo>
                  <a:cubicBezTo>
                    <a:pt x="27210" y="783983"/>
                    <a:pt x="17791" y="780082"/>
                    <a:pt x="10846" y="773137"/>
                  </a:cubicBezTo>
                  <a:cubicBezTo>
                    <a:pt x="3902" y="766192"/>
                    <a:pt x="0" y="756773"/>
                    <a:pt x="0" y="746952"/>
                  </a:cubicBezTo>
                  <a:lnTo>
                    <a:pt x="0" y="37032"/>
                  </a:lnTo>
                  <a:cubicBezTo>
                    <a:pt x="0" y="27210"/>
                    <a:pt x="3902" y="17791"/>
                    <a:pt x="10846" y="10846"/>
                  </a:cubicBezTo>
                  <a:cubicBezTo>
                    <a:pt x="17791" y="3902"/>
                    <a:pt x="27210" y="0"/>
                    <a:pt x="3703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5" id="15"/>
            <p:cNvSpPr txBox="true"/>
            <p:nvPr/>
          </p:nvSpPr>
          <p:spPr>
            <a:xfrm>
              <a:off x="0" y="-28575"/>
              <a:ext cx="829837" cy="812558"/>
            </a:xfrm>
            <a:prstGeom prst="rect">
              <a:avLst/>
            </a:prstGeom>
          </p:spPr>
          <p:txBody>
            <a:bodyPr anchor="t" rtlCol="false" tIns="50800" lIns="50800" bIns="50800" rIns="50800"/>
            <a:lstStyle/>
            <a:p>
              <a:pPr algn="l">
                <a:lnSpc>
                  <a:spcPts val="1400"/>
                </a:lnSpc>
                <a:spcBef>
                  <a:spcPct val="0"/>
                </a:spcBef>
              </a:pPr>
              <a:r>
                <a:rPr lang="en-US" sz="1000">
                  <a:solidFill>
                    <a:srgbClr val="7E7855"/>
                  </a:solidFill>
                  <a:latin typeface="DM Sans"/>
                  <a:ea typeface="DM Sans"/>
                  <a:cs typeface="DM Sans"/>
                  <a:sym typeface="DM Sans"/>
                </a:rPr>
                <a:t>El desarrollo del habla y parece haber sido más tardío de lo que se considera típico. Esto podría llevar a reflexionar sobre la importancia de la estimulación temprana en el lenguaje. Aunque no se especifica en el documento y video, el enfoque en la comunicación y en la crianza positiva podría haber sido beneficioso. </a:t>
              </a:r>
            </a:p>
          </p:txBody>
        </p:sp>
      </p:grpSp>
      <p:grpSp>
        <p:nvGrpSpPr>
          <p:cNvPr name="Group 16" id="16"/>
          <p:cNvGrpSpPr/>
          <p:nvPr/>
        </p:nvGrpSpPr>
        <p:grpSpPr>
          <a:xfrm rot="0">
            <a:off x="5237460" y="5340096"/>
            <a:ext cx="2090623" cy="1975104"/>
            <a:chOff x="0" y="0"/>
            <a:chExt cx="829837" cy="783983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829837" cy="783983"/>
            </a:xfrm>
            <a:custGeom>
              <a:avLst/>
              <a:gdLst/>
              <a:ahLst/>
              <a:cxnLst/>
              <a:rect r="r" b="b" t="t" l="l"/>
              <a:pathLst>
                <a:path h="783983" w="829837">
                  <a:moveTo>
                    <a:pt x="37032" y="0"/>
                  </a:moveTo>
                  <a:lnTo>
                    <a:pt x="792805" y="0"/>
                  </a:lnTo>
                  <a:cubicBezTo>
                    <a:pt x="802626" y="0"/>
                    <a:pt x="812046" y="3902"/>
                    <a:pt x="818990" y="10846"/>
                  </a:cubicBezTo>
                  <a:cubicBezTo>
                    <a:pt x="825935" y="17791"/>
                    <a:pt x="829837" y="27210"/>
                    <a:pt x="829837" y="37032"/>
                  </a:cubicBezTo>
                  <a:lnTo>
                    <a:pt x="829837" y="746952"/>
                  </a:lnTo>
                  <a:cubicBezTo>
                    <a:pt x="829837" y="756773"/>
                    <a:pt x="825935" y="766192"/>
                    <a:pt x="818990" y="773137"/>
                  </a:cubicBezTo>
                  <a:cubicBezTo>
                    <a:pt x="812046" y="780082"/>
                    <a:pt x="802626" y="783983"/>
                    <a:pt x="792805" y="783983"/>
                  </a:cubicBezTo>
                  <a:lnTo>
                    <a:pt x="37032" y="783983"/>
                  </a:lnTo>
                  <a:cubicBezTo>
                    <a:pt x="27210" y="783983"/>
                    <a:pt x="17791" y="780082"/>
                    <a:pt x="10846" y="773137"/>
                  </a:cubicBezTo>
                  <a:cubicBezTo>
                    <a:pt x="3902" y="766192"/>
                    <a:pt x="0" y="756773"/>
                    <a:pt x="0" y="746952"/>
                  </a:cubicBezTo>
                  <a:lnTo>
                    <a:pt x="0" y="37032"/>
                  </a:lnTo>
                  <a:cubicBezTo>
                    <a:pt x="0" y="27210"/>
                    <a:pt x="3902" y="17791"/>
                    <a:pt x="10846" y="10846"/>
                  </a:cubicBezTo>
                  <a:cubicBezTo>
                    <a:pt x="17791" y="3902"/>
                    <a:pt x="27210" y="0"/>
                    <a:pt x="37032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8" id="18"/>
            <p:cNvSpPr txBox="true"/>
            <p:nvPr/>
          </p:nvSpPr>
          <p:spPr>
            <a:xfrm>
              <a:off x="0" y="-28575"/>
              <a:ext cx="829837" cy="812558"/>
            </a:xfrm>
            <a:prstGeom prst="rect">
              <a:avLst/>
            </a:prstGeom>
          </p:spPr>
          <p:txBody>
            <a:bodyPr anchor="t" rtlCol="false" tIns="50800" lIns="50800" bIns="50800" rIns="50800"/>
            <a:lstStyle/>
            <a:p>
              <a:pPr algn="l">
                <a:lnSpc>
                  <a:spcPts val="1400"/>
                </a:lnSpc>
                <a:spcBef>
                  <a:spcPct val="0"/>
                </a:spcBef>
              </a:pPr>
              <a:r>
                <a:rPr lang="en-US" sz="1000">
                  <a:solidFill>
                    <a:srgbClr val="7E7855"/>
                  </a:solidFill>
                  <a:latin typeface="DM Sans"/>
                  <a:ea typeface="DM Sans"/>
                  <a:cs typeface="DM Sans"/>
                  <a:sym typeface="DM Sans"/>
                </a:rPr>
                <a:t>Mi temperamento fuerte y el comportamiento desafiante desde la temprana edad indican posibles desafíos en la regulación emocional. La crianza positiva y basada en el respeto que ofrece herramientas para abordar estos comportamientos, enfatizando la disciplina inteligente "cuerpo social" se forma a través de interacciónes tempranas. 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DAGqYic8mwg</dc:identifier>
  <dcterms:modified xsi:type="dcterms:W3CDTF">2011-08-01T06:04:30Z</dcterms:modified>
  <cp:revision>1</cp:revision>
  <dc:title>Gráfico Tabla Comparativa Elegante Minimalista Rosado y Beige</dc:title>
</cp:coreProperties>
</file>