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9753600" cy="7315200"/>
  <p:notesSz cx="6858000" cy="9144000"/>
  <p:embeddedFontLst>
    <p:embeddedFont>
      <p:font typeface="DM Sans Bold" charset="1" panose="00000000000000000000"/>
      <p:regular r:id="rId8"/>
    </p:embeddedFont>
    <p:embeddedFont>
      <p:font typeface="TAN Meringue" charset="1" panose="00000000000000000000"/>
      <p:regular r:id="rId9"/>
    </p:embeddedFont>
    <p:embeddedFont>
      <p:font typeface="DM Sans" charset="1" panose="00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CE6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585004" y="1680231"/>
            <a:ext cx="2291796" cy="649376"/>
            <a:chOff x="0" y="0"/>
            <a:chExt cx="909689" cy="25775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09689" cy="257759"/>
            </a:xfrm>
            <a:custGeom>
              <a:avLst/>
              <a:gdLst/>
              <a:ahLst/>
              <a:cxnLst/>
              <a:rect r="r" b="b" t="t" l="l"/>
              <a:pathLst>
                <a:path h="257759" w="909689">
                  <a:moveTo>
                    <a:pt x="33781" y="0"/>
                  </a:moveTo>
                  <a:lnTo>
                    <a:pt x="875908" y="0"/>
                  </a:lnTo>
                  <a:cubicBezTo>
                    <a:pt x="884867" y="0"/>
                    <a:pt x="893459" y="3559"/>
                    <a:pt x="899794" y="9894"/>
                  </a:cubicBezTo>
                  <a:cubicBezTo>
                    <a:pt x="906130" y="16229"/>
                    <a:pt x="909689" y="24822"/>
                    <a:pt x="909689" y="33781"/>
                  </a:cubicBezTo>
                  <a:lnTo>
                    <a:pt x="909689" y="223978"/>
                  </a:lnTo>
                  <a:cubicBezTo>
                    <a:pt x="909689" y="242634"/>
                    <a:pt x="894564" y="257759"/>
                    <a:pt x="875908" y="257759"/>
                  </a:cubicBezTo>
                  <a:lnTo>
                    <a:pt x="33781" y="257759"/>
                  </a:lnTo>
                  <a:cubicBezTo>
                    <a:pt x="24822" y="257759"/>
                    <a:pt x="16229" y="254200"/>
                    <a:pt x="9894" y="247864"/>
                  </a:cubicBezTo>
                  <a:cubicBezTo>
                    <a:pt x="3559" y="241529"/>
                    <a:pt x="0" y="232937"/>
                    <a:pt x="0" y="223978"/>
                  </a:cubicBezTo>
                  <a:lnTo>
                    <a:pt x="0" y="33781"/>
                  </a:lnTo>
                  <a:cubicBezTo>
                    <a:pt x="0" y="24822"/>
                    <a:pt x="3559" y="16229"/>
                    <a:pt x="9894" y="9894"/>
                  </a:cubicBezTo>
                  <a:cubicBezTo>
                    <a:pt x="16229" y="3559"/>
                    <a:pt x="24822" y="0"/>
                    <a:pt x="33781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909689" cy="2958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ANÁLISIS DESDE EL MÉTODO DE CRIANZA 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5143668" y="1621431"/>
            <a:ext cx="1888733" cy="649376"/>
            <a:chOff x="0" y="0"/>
            <a:chExt cx="749700" cy="25775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749700" cy="257759"/>
            </a:xfrm>
            <a:custGeom>
              <a:avLst/>
              <a:gdLst/>
              <a:ahLst/>
              <a:cxnLst/>
              <a:rect r="r" b="b" t="t" l="l"/>
              <a:pathLst>
                <a:path h="257759" w="749700">
                  <a:moveTo>
                    <a:pt x="40990" y="0"/>
                  </a:moveTo>
                  <a:lnTo>
                    <a:pt x="708710" y="0"/>
                  </a:lnTo>
                  <a:cubicBezTo>
                    <a:pt x="719581" y="0"/>
                    <a:pt x="730007" y="4319"/>
                    <a:pt x="737694" y="12006"/>
                  </a:cubicBezTo>
                  <a:cubicBezTo>
                    <a:pt x="745381" y="19693"/>
                    <a:pt x="749700" y="30119"/>
                    <a:pt x="749700" y="40990"/>
                  </a:cubicBezTo>
                  <a:lnTo>
                    <a:pt x="749700" y="216769"/>
                  </a:lnTo>
                  <a:cubicBezTo>
                    <a:pt x="749700" y="227640"/>
                    <a:pt x="745381" y="238066"/>
                    <a:pt x="737694" y="245753"/>
                  </a:cubicBezTo>
                  <a:cubicBezTo>
                    <a:pt x="730007" y="253440"/>
                    <a:pt x="719581" y="257759"/>
                    <a:pt x="708710" y="257759"/>
                  </a:cubicBezTo>
                  <a:lnTo>
                    <a:pt x="40990" y="257759"/>
                  </a:lnTo>
                  <a:cubicBezTo>
                    <a:pt x="30119" y="257759"/>
                    <a:pt x="19693" y="253440"/>
                    <a:pt x="12006" y="245753"/>
                  </a:cubicBezTo>
                  <a:cubicBezTo>
                    <a:pt x="4319" y="238066"/>
                    <a:pt x="0" y="227640"/>
                    <a:pt x="0" y="216769"/>
                  </a:cubicBezTo>
                  <a:lnTo>
                    <a:pt x="0" y="40990"/>
                  </a:lnTo>
                  <a:cubicBezTo>
                    <a:pt x="0" y="30119"/>
                    <a:pt x="4319" y="19693"/>
                    <a:pt x="12006" y="12006"/>
                  </a:cubicBezTo>
                  <a:cubicBezTo>
                    <a:pt x="19693" y="4319"/>
                    <a:pt x="30119" y="0"/>
                    <a:pt x="40990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749700" cy="2958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CONTENIDO DOCUMENTAL 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731520" y="2405807"/>
            <a:ext cx="1600107" cy="990417"/>
            <a:chOff x="0" y="0"/>
            <a:chExt cx="635135" cy="39312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ENTORNO FÍSICO CULTURAL </a:t>
              </a: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-6122697">
            <a:off x="-1535993" y="-1205329"/>
            <a:ext cx="1883220" cy="3132134"/>
          </a:xfrm>
          <a:custGeom>
            <a:avLst/>
            <a:gdLst/>
            <a:ahLst/>
            <a:cxnLst/>
            <a:rect r="r" b="b" t="t" l="l"/>
            <a:pathLst>
              <a:path h="3132134" w="1883220">
                <a:moveTo>
                  <a:pt x="0" y="0"/>
                </a:moveTo>
                <a:lnTo>
                  <a:pt x="1883220" y="0"/>
                </a:lnTo>
                <a:lnTo>
                  <a:pt x="1883220" y="3132134"/>
                </a:lnTo>
                <a:lnTo>
                  <a:pt x="0" y="31321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true" flipV="false" rot="3283565">
            <a:off x="8555302" y="-58538"/>
            <a:ext cx="1857792" cy="1580117"/>
          </a:xfrm>
          <a:custGeom>
            <a:avLst/>
            <a:gdLst/>
            <a:ahLst/>
            <a:cxnLst/>
            <a:rect r="r" b="b" t="t" l="l"/>
            <a:pathLst>
              <a:path h="1580117" w="1857792">
                <a:moveTo>
                  <a:pt x="1857792" y="0"/>
                </a:moveTo>
                <a:lnTo>
                  <a:pt x="0" y="0"/>
                </a:lnTo>
                <a:lnTo>
                  <a:pt x="0" y="1580116"/>
                </a:lnTo>
                <a:lnTo>
                  <a:pt x="1857792" y="1580116"/>
                </a:lnTo>
                <a:lnTo>
                  <a:pt x="185779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3" id="13"/>
          <p:cNvGrpSpPr/>
          <p:nvPr/>
        </p:nvGrpSpPr>
        <p:grpSpPr>
          <a:xfrm rot="0">
            <a:off x="731520" y="731520"/>
            <a:ext cx="8290560" cy="717650"/>
            <a:chOff x="0" y="0"/>
            <a:chExt cx="3070578" cy="265796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3070578" cy="265796"/>
            </a:xfrm>
            <a:custGeom>
              <a:avLst/>
              <a:gdLst/>
              <a:ahLst/>
              <a:cxnLst/>
              <a:rect r="r" b="b" t="t" l="l"/>
              <a:pathLst>
                <a:path h="265796" w="3070578">
                  <a:moveTo>
                    <a:pt x="18676" y="0"/>
                  </a:moveTo>
                  <a:lnTo>
                    <a:pt x="3051901" y="0"/>
                  </a:lnTo>
                  <a:cubicBezTo>
                    <a:pt x="3062216" y="0"/>
                    <a:pt x="3070578" y="8362"/>
                    <a:pt x="3070578" y="18676"/>
                  </a:cubicBezTo>
                  <a:lnTo>
                    <a:pt x="3070578" y="247120"/>
                  </a:lnTo>
                  <a:cubicBezTo>
                    <a:pt x="3070578" y="257435"/>
                    <a:pt x="3062216" y="265796"/>
                    <a:pt x="3051901" y="265796"/>
                  </a:cubicBezTo>
                  <a:lnTo>
                    <a:pt x="18676" y="265796"/>
                  </a:lnTo>
                  <a:cubicBezTo>
                    <a:pt x="8362" y="265796"/>
                    <a:pt x="0" y="257435"/>
                    <a:pt x="0" y="247120"/>
                  </a:cubicBezTo>
                  <a:lnTo>
                    <a:pt x="0" y="18676"/>
                  </a:lnTo>
                  <a:cubicBezTo>
                    <a:pt x="0" y="8362"/>
                    <a:pt x="8362" y="0"/>
                    <a:pt x="18676" y="0"/>
                  </a:cubicBez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-57150"/>
              <a:ext cx="3070578" cy="3229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7E7855"/>
                  </a:solidFill>
                  <a:latin typeface="TAN Meringue"/>
                  <a:ea typeface="TAN Meringue"/>
                  <a:cs typeface="TAN Meringue"/>
                  <a:sym typeface="TAN Meringue"/>
                </a:rPr>
                <a:t>Matriz de análisis </a:t>
              </a: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731520" y="3468292"/>
            <a:ext cx="1600107" cy="990417"/>
            <a:chOff x="0" y="0"/>
            <a:chExt cx="635135" cy="393129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ACTIVIDADES COTIDIANAS</a:t>
              </a: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731520" y="5593263"/>
            <a:ext cx="1600107" cy="990417"/>
            <a:chOff x="0" y="0"/>
            <a:chExt cx="635135" cy="39312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﻿JUEGO Y SOCIALIZACION</a:t>
              </a: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731520" y="4530778"/>
            <a:ext cx="1600107" cy="990417"/>
            <a:chOff x="0" y="0"/>
            <a:chExt cx="635135" cy="393129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RELACIONES FAMILIARES </a:t>
              </a: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5400000">
            <a:off x="1213777" y="1762555"/>
            <a:ext cx="635593" cy="327330"/>
          </a:xfrm>
          <a:custGeom>
            <a:avLst/>
            <a:gdLst/>
            <a:ahLst/>
            <a:cxnLst/>
            <a:rect r="r" b="b" t="t" l="l"/>
            <a:pathLst>
              <a:path h="327330" w="635593">
                <a:moveTo>
                  <a:pt x="0" y="0"/>
                </a:moveTo>
                <a:lnTo>
                  <a:pt x="635593" y="0"/>
                </a:lnTo>
                <a:lnTo>
                  <a:pt x="635593" y="327331"/>
                </a:lnTo>
                <a:lnTo>
                  <a:pt x="0" y="32733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3562343">
            <a:off x="8650133" y="6121697"/>
            <a:ext cx="1305006" cy="1551300"/>
          </a:xfrm>
          <a:custGeom>
            <a:avLst/>
            <a:gdLst/>
            <a:ahLst/>
            <a:cxnLst/>
            <a:rect r="r" b="b" t="t" l="l"/>
            <a:pathLst>
              <a:path h="1551300" w="1305006">
                <a:moveTo>
                  <a:pt x="0" y="0"/>
                </a:moveTo>
                <a:lnTo>
                  <a:pt x="1305006" y="0"/>
                </a:lnTo>
                <a:lnTo>
                  <a:pt x="1305006" y="1551301"/>
                </a:lnTo>
                <a:lnTo>
                  <a:pt x="0" y="155130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-214834" y="5940711"/>
            <a:ext cx="860629" cy="1849065"/>
          </a:xfrm>
          <a:custGeom>
            <a:avLst/>
            <a:gdLst/>
            <a:ahLst/>
            <a:cxnLst/>
            <a:rect r="r" b="b" t="t" l="l"/>
            <a:pathLst>
              <a:path h="1849065" w="860629">
                <a:moveTo>
                  <a:pt x="0" y="0"/>
                </a:moveTo>
                <a:lnTo>
                  <a:pt x="860629" y="0"/>
                </a:lnTo>
                <a:lnTo>
                  <a:pt x="860629" y="1849066"/>
                </a:lnTo>
                <a:lnTo>
                  <a:pt x="0" y="184906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8" id="28"/>
          <p:cNvGrpSpPr/>
          <p:nvPr/>
        </p:nvGrpSpPr>
        <p:grpSpPr>
          <a:xfrm rot="0">
            <a:off x="2665202" y="2376987"/>
            <a:ext cx="2090623" cy="1048057"/>
            <a:chOff x="0" y="0"/>
            <a:chExt cx="829837" cy="416008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29837" cy="416008"/>
            </a:xfrm>
            <a:custGeom>
              <a:avLst/>
              <a:gdLst/>
              <a:ahLst/>
              <a:cxnLst/>
              <a:rect r="r" b="b" t="t" l="l"/>
              <a:pathLst>
                <a:path h="416008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78977"/>
                  </a:lnTo>
                  <a:cubicBezTo>
                    <a:pt x="829837" y="388798"/>
                    <a:pt x="825935" y="398217"/>
                    <a:pt x="818990" y="405162"/>
                  </a:cubicBezTo>
                  <a:cubicBezTo>
                    <a:pt x="812046" y="412107"/>
                    <a:pt x="802626" y="416008"/>
                    <a:pt x="792805" y="416008"/>
                  </a:cubicBezTo>
                  <a:lnTo>
                    <a:pt x="37032" y="416008"/>
                  </a:lnTo>
                  <a:cubicBezTo>
                    <a:pt x="27210" y="416008"/>
                    <a:pt x="17791" y="412107"/>
                    <a:pt x="10846" y="405162"/>
                  </a:cubicBezTo>
                  <a:cubicBezTo>
                    <a:pt x="3902" y="398217"/>
                    <a:pt x="0" y="388798"/>
                    <a:pt x="0" y="37897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-28575"/>
              <a:ext cx="829837" cy="444583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Vivían en un pueblo sin pavimento, con muchas actividades rurales (Cosecha de café, lavado en el río, crianza entre animales Etc). </a:t>
              </a: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5042723" y="2376987"/>
            <a:ext cx="2090623" cy="990417"/>
            <a:chOff x="0" y="0"/>
            <a:chExt cx="829837" cy="393129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Se trata de una crianza en entorno natural, donde el medio ambiente es el principal escenario de aprendizaje (modelo ecológico de bronfenbrenner). </a:t>
              </a: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2665202" y="3540360"/>
            <a:ext cx="2090623" cy="990417"/>
            <a:chOff x="0" y="0"/>
            <a:chExt cx="829837" cy="393129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6" id="36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Iban al río a lavar jugaban, tendían la ropa en las piedras para que se secaran. </a:t>
              </a: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2685590" y="4602845"/>
            <a:ext cx="2090623" cy="990417"/>
            <a:chOff x="0" y="0"/>
            <a:chExt cx="829837" cy="393129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9" id="39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Abuela, un rol importante las generaciones que compartían espacios y tareas. </a:t>
              </a: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2743314" y="5683120"/>
            <a:ext cx="2090623" cy="990417"/>
            <a:chOff x="0" y="0"/>
            <a:chExt cx="829837" cy="393129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2" id="42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Jugaban al escondido, yuca y stock juegos estructurados y creativos. </a:t>
              </a: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5042723" y="3540360"/>
            <a:ext cx="2090623" cy="990417"/>
            <a:chOff x="0" y="0"/>
            <a:chExt cx="829837" cy="393129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5" id="45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Crianza basada en la participación activa en las tareas del hogar, con fuerte aprendizaje e imitación ( Vygotsky y banduras). </a:t>
              </a:r>
            </a:p>
          </p:txBody>
        </p:sp>
      </p:grpSp>
      <p:grpSp>
        <p:nvGrpSpPr>
          <p:cNvPr name="Group 46" id="46"/>
          <p:cNvGrpSpPr/>
          <p:nvPr/>
        </p:nvGrpSpPr>
        <p:grpSpPr>
          <a:xfrm rot="0">
            <a:off x="5089201" y="4635553"/>
            <a:ext cx="2090623" cy="990417"/>
            <a:chOff x="0" y="0"/>
            <a:chExt cx="829837" cy="393129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8" id="48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Crianza intergeneral, donde los abuelos participan como figuras centrales: modelo de apego extendido. </a:t>
              </a:r>
            </a:p>
          </p:txBody>
        </p:sp>
      </p:grpSp>
      <p:grpSp>
        <p:nvGrpSpPr>
          <p:cNvPr name="Group 49" id="49"/>
          <p:cNvGrpSpPr/>
          <p:nvPr/>
        </p:nvGrpSpPr>
        <p:grpSpPr>
          <a:xfrm rot="0">
            <a:off x="5143668" y="5797420"/>
            <a:ext cx="2090623" cy="990417"/>
            <a:chOff x="0" y="0"/>
            <a:chExt cx="829837" cy="393129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1" id="51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Juego espontáneo, libres y creativos con habilidades sociales, motrices y cognitivas sin intervención directa adulta ( teoría Piaget).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CE6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31520" y="1113215"/>
            <a:ext cx="1600107" cy="990417"/>
            <a:chOff x="0" y="0"/>
            <a:chExt cx="635135" cy="39312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EDUCACIÓN INFORMAL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-6122697">
            <a:off x="-1535993" y="-1205329"/>
            <a:ext cx="1883220" cy="3132134"/>
          </a:xfrm>
          <a:custGeom>
            <a:avLst/>
            <a:gdLst/>
            <a:ahLst/>
            <a:cxnLst/>
            <a:rect r="r" b="b" t="t" l="l"/>
            <a:pathLst>
              <a:path h="3132134" w="1883220">
                <a:moveTo>
                  <a:pt x="0" y="0"/>
                </a:moveTo>
                <a:lnTo>
                  <a:pt x="1883220" y="0"/>
                </a:lnTo>
                <a:lnTo>
                  <a:pt x="1883220" y="3132134"/>
                </a:lnTo>
                <a:lnTo>
                  <a:pt x="0" y="31321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false" rot="3283565">
            <a:off x="8555302" y="-58538"/>
            <a:ext cx="1857792" cy="1580117"/>
          </a:xfrm>
          <a:custGeom>
            <a:avLst/>
            <a:gdLst/>
            <a:ahLst/>
            <a:cxnLst/>
            <a:rect r="r" b="b" t="t" l="l"/>
            <a:pathLst>
              <a:path h="1580117" w="1857792">
                <a:moveTo>
                  <a:pt x="1857792" y="0"/>
                </a:moveTo>
                <a:lnTo>
                  <a:pt x="0" y="0"/>
                </a:lnTo>
                <a:lnTo>
                  <a:pt x="0" y="1580116"/>
                </a:lnTo>
                <a:lnTo>
                  <a:pt x="1857792" y="1580116"/>
                </a:lnTo>
                <a:lnTo>
                  <a:pt x="185779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731520" y="2217933"/>
            <a:ext cx="1600107" cy="990417"/>
            <a:chOff x="0" y="0"/>
            <a:chExt cx="635135" cy="393129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VALORES TRANSMITIDOS</a:t>
              </a: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731520" y="4530778"/>
            <a:ext cx="1600107" cy="990417"/>
            <a:chOff x="0" y="0"/>
            <a:chExt cx="635135" cy="393129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﻿ROL DEL ADULTO </a:t>
              </a: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731520" y="3353239"/>
            <a:ext cx="1600107" cy="990417"/>
            <a:chOff x="0" y="0"/>
            <a:chExt cx="635135" cy="393129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AUTONOMÍA INFANTIL </a:t>
              </a:r>
            </a:p>
          </p:txBody>
        </p:sp>
      </p:grpSp>
      <p:sp>
        <p:nvSpPr>
          <p:cNvPr name="Freeform 16" id="16"/>
          <p:cNvSpPr/>
          <p:nvPr/>
        </p:nvSpPr>
        <p:spPr>
          <a:xfrm flipH="false" flipV="false" rot="5400000">
            <a:off x="1213777" y="514870"/>
            <a:ext cx="635593" cy="327330"/>
          </a:xfrm>
          <a:custGeom>
            <a:avLst/>
            <a:gdLst/>
            <a:ahLst/>
            <a:cxnLst/>
            <a:rect r="r" b="b" t="t" l="l"/>
            <a:pathLst>
              <a:path h="327330" w="635593">
                <a:moveTo>
                  <a:pt x="0" y="0"/>
                </a:moveTo>
                <a:lnTo>
                  <a:pt x="635593" y="0"/>
                </a:lnTo>
                <a:lnTo>
                  <a:pt x="635593" y="327330"/>
                </a:lnTo>
                <a:lnTo>
                  <a:pt x="0" y="32733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3562343">
            <a:off x="8650133" y="6121697"/>
            <a:ext cx="1305006" cy="1551300"/>
          </a:xfrm>
          <a:custGeom>
            <a:avLst/>
            <a:gdLst/>
            <a:ahLst/>
            <a:cxnLst/>
            <a:rect r="r" b="b" t="t" l="l"/>
            <a:pathLst>
              <a:path h="1551300" w="1305006">
                <a:moveTo>
                  <a:pt x="0" y="0"/>
                </a:moveTo>
                <a:lnTo>
                  <a:pt x="1305006" y="0"/>
                </a:lnTo>
                <a:lnTo>
                  <a:pt x="1305006" y="1551301"/>
                </a:lnTo>
                <a:lnTo>
                  <a:pt x="0" y="155130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-214834" y="5940711"/>
            <a:ext cx="860629" cy="1849065"/>
          </a:xfrm>
          <a:custGeom>
            <a:avLst/>
            <a:gdLst/>
            <a:ahLst/>
            <a:cxnLst/>
            <a:rect r="r" b="b" t="t" l="l"/>
            <a:pathLst>
              <a:path h="1849065" w="860629">
                <a:moveTo>
                  <a:pt x="0" y="0"/>
                </a:moveTo>
                <a:lnTo>
                  <a:pt x="860629" y="0"/>
                </a:lnTo>
                <a:lnTo>
                  <a:pt x="860629" y="1849066"/>
                </a:lnTo>
                <a:lnTo>
                  <a:pt x="0" y="184906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2580195" y="1113215"/>
            <a:ext cx="2090623" cy="990417"/>
            <a:chOff x="0" y="0"/>
            <a:chExt cx="829837" cy="39312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Positiva que se enfoca en la comunicación, el respeto y la disciplina inteligente teniendo conexión con otras personas a su alrededor con dichas tradiciones. </a:t>
              </a: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4876800" y="1113215"/>
            <a:ext cx="2090623" cy="990417"/>
            <a:chOff x="0" y="0"/>
            <a:chExt cx="829837" cy="393129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Crianza orientada al aprendizaje experiencial: aprender haciendo fuerte conexión con el entorno y las tradiciones. </a:t>
              </a: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2665202" y="2217933"/>
            <a:ext cx="2090623" cy="990417"/>
            <a:chOff x="0" y="0"/>
            <a:chExt cx="829837" cy="393129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Trabajo, colaboración contacto con la naturaleza, crianza basada en el respeto y la igualdad. </a:t>
              </a: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2665202" y="3367141"/>
            <a:ext cx="2090623" cy="990417"/>
            <a:chOff x="0" y="0"/>
            <a:chExt cx="829837" cy="393129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Los niños participaban en labores y juegos sin previsión constante. </a:t>
              </a: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2665202" y="4530778"/>
            <a:ext cx="2090623" cy="990417"/>
            <a:chOff x="0" y="0"/>
            <a:chExt cx="829837" cy="393129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El adulto acompaña y enseña con el ejemplo, no controla todo el tiempo y mucha convivencia diaria con las otras personas. </a:t>
              </a: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4876800" y="2217933"/>
            <a:ext cx="2090623" cy="990417"/>
            <a:chOff x="0" y="0"/>
            <a:chExt cx="829837" cy="393129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6" id="36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Métodos autónomos valores comunitarios, resilientes. La identidad cultural que se transmite activamente en el entorno diario. </a:t>
              </a: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4876800" y="3367141"/>
            <a:ext cx="2090623" cy="990417"/>
            <a:chOff x="0" y="0"/>
            <a:chExt cx="829837" cy="393129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9" id="39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Crianza que favorece la autonomía desde las edades tempranas desarrollando autorregulacion y confianza. </a:t>
              </a: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4876800" y="4519483"/>
            <a:ext cx="2090623" cy="990417"/>
            <a:chOff x="0" y="0"/>
            <a:chExt cx="829837" cy="393129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2" id="42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Crianza guiada por el ejemplo y convivencia diaria más que por instrucción directa; que internalizaron natural las normas. </a:t>
              </a:r>
            </a:p>
          </p:txBody>
        </p:sp>
      </p:grpSp>
      <p:sp>
        <p:nvSpPr>
          <p:cNvPr name="TextBox 43" id="43"/>
          <p:cNvSpPr txBox="true"/>
          <p:nvPr/>
        </p:nvSpPr>
        <p:spPr>
          <a:xfrm rot="0">
            <a:off x="851549" y="5912136"/>
            <a:ext cx="5717930" cy="1031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00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®🧠 Enfoques teóricos relacionados. </a:t>
            </a:r>
          </a:p>
          <a:p>
            <a:pPr algn="ctr">
              <a:lnSpc>
                <a:spcPts val="1400"/>
              </a:lnSpc>
            </a:pPr>
          </a:p>
          <a:p>
            <a:pPr algn="ctr">
              <a:lnSpc>
                <a:spcPts val="1400"/>
              </a:lnSpc>
            </a:pPr>
            <a:r>
              <a:rPr lang="en-US" sz="100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Lev Vygotsky: Zona de Desarrollo Próximo – los niños aprenden en interacción con adultos y compañeros más experimentados.</a:t>
            </a:r>
          </a:p>
          <a:p>
            <a:pPr algn="ctr">
              <a:lnSpc>
                <a:spcPts val="1400"/>
              </a:lnSpc>
            </a:pPr>
          </a:p>
          <a:p>
            <a:pPr algn="ctr"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Jean Piaget: Importancia del juego para el desarrollo cognit ivo.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DAGqI_F7pZA</dc:identifier>
  <dcterms:modified xsi:type="dcterms:W3CDTF">2011-08-01T06:04:30Z</dcterms:modified>
  <cp:revision>1</cp:revision>
  <dc:title>Gráfico Tabla Comparativa Elegante Minimalista Rosado y Beige</dc:title>
</cp:coreProperties>
</file>