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618" r:id="rId1"/>
  </p:sldMasterIdLst>
  <p:notesMasterIdLst>
    <p:notesMasterId r:id="rId77"/>
  </p:notesMasterIdLst>
  <p:sldIdLst>
    <p:sldId id="300" r:id="rId2"/>
    <p:sldId id="367" r:id="rId3"/>
    <p:sldId id="381" r:id="rId4"/>
    <p:sldId id="382" r:id="rId5"/>
    <p:sldId id="384" r:id="rId6"/>
    <p:sldId id="383" r:id="rId7"/>
    <p:sldId id="368" r:id="rId8"/>
    <p:sldId id="379" r:id="rId9"/>
    <p:sldId id="380" r:id="rId10"/>
    <p:sldId id="410" r:id="rId11"/>
    <p:sldId id="302" r:id="rId12"/>
    <p:sldId id="304" r:id="rId13"/>
    <p:sldId id="305" r:id="rId14"/>
    <p:sldId id="307" r:id="rId15"/>
    <p:sldId id="308" r:id="rId16"/>
    <p:sldId id="310" r:id="rId17"/>
    <p:sldId id="311" r:id="rId18"/>
    <p:sldId id="312" r:id="rId19"/>
    <p:sldId id="313" r:id="rId20"/>
    <p:sldId id="315" r:id="rId21"/>
    <p:sldId id="317" r:id="rId22"/>
    <p:sldId id="388" r:id="rId23"/>
    <p:sldId id="318" r:id="rId24"/>
    <p:sldId id="320" r:id="rId25"/>
    <p:sldId id="321" r:id="rId26"/>
    <p:sldId id="322" r:id="rId27"/>
    <p:sldId id="389" r:id="rId28"/>
    <p:sldId id="323" r:id="rId29"/>
    <p:sldId id="324" r:id="rId30"/>
    <p:sldId id="326" r:id="rId31"/>
    <p:sldId id="390" r:id="rId32"/>
    <p:sldId id="399" r:id="rId33"/>
    <p:sldId id="327" r:id="rId34"/>
    <p:sldId id="328" r:id="rId35"/>
    <p:sldId id="385" r:id="rId36"/>
    <p:sldId id="329" r:id="rId37"/>
    <p:sldId id="330" r:id="rId38"/>
    <p:sldId id="331" r:id="rId39"/>
    <p:sldId id="332" r:id="rId40"/>
    <p:sldId id="366" r:id="rId41"/>
    <p:sldId id="333" r:id="rId42"/>
    <p:sldId id="334" r:id="rId43"/>
    <p:sldId id="369" r:id="rId44"/>
    <p:sldId id="400" r:id="rId45"/>
    <p:sldId id="401" r:id="rId46"/>
    <p:sldId id="406" r:id="rId47"/>
    <p:sldId id="403" r:id="rId48"/>
    <p:sldId id="405" r:id="rId49"/>
    <p:sldId id="404" r:id="rId50"/>
    <p:sldId id="408" r:id="rId51"/>
    <p:sldId id="402" r:id="rId52"/>
    <p:sldId id="407" r:id="rId53"/>
    <p:sldId id="409" r:id="rId54"/>
    <p:sldId id="335" r:id="rId55"/>
    <p:sldId id="336" r:id="rId56"/>
    <p:sldId id="370" r:id="rId57"/>
    <p:sldId id="386" r:id="rId58"/>
    <p:sldId id="387" r:id="rId59"/>
    <p:sldId id="397" r:id="rId60"/>
    <p:sldId id="398" r:id="rId61"/>
    <p:sldId id="359" r:id="rId62"/>
    <p:sldId id="391" r:id="rId63"/>
    <p:sldId id="394" r:id="rId64"/>
    <p:sldId id="396" r:id="rId65"/>
    <p:sldId id="395" r:id="rId66"/>
    <p:sldId id="393" r:id="rId67"/>
    <p:sldId id="392" r:id="rId68"/>
    <p:sldId id="360" r:id="rId69"/>
    <p:sldId id="375" r:id="rId70"/>
    <p:sldId id="373" r:id="rId71"/>
    <p:sldId id="374" r:id="rId72"/>
    <p:sldId id="376" r:id="rId73"/>
    <p:sldId id="362" r:id="rId74"/>
    <p:sldId id="365" r:id="rId75"/>
    <p:sldId id="377" r:id="rId76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7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C194-6DD3-4408-B585-C27D5A684879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16FB3-B473-433D-A7B2-946CC2E779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6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16FB3-B473-433D-A7B2-946CC2E77935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434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16FB3-B473-433D-A7B2-946CC2E77935}" type="slidenum">
              <a:rPr lang="es-CO" smtClean="0"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780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6FB3-B473-433D-A7B2-946CC2E77935}" type="slidenum">
              <a:rPr lang="es-CO" smtClean="0"/>
              <a:t>61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606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6FB3-B473-433D-A7B2-946CC2E77935}" type="slidenum">
              <a:rPr lang="es-CO" smtClean="0"/>
              <a:t>69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34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8A6727B-150F-4625-A92A-63E94E22A05C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02782F1-D595-4D93-9225-BD62E951455F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63B4C9F-B0DF-4F72-959A-A1CE1377991A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7A879D3B-19AA-4DDB-8E09-3326BF99F2E4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DCE0692-F42C-424A-BAED-13E98E70979E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A18964E-372C-4F2A-9576-55F05DAD59A0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11560CB-FC38-4997-8D2E-83513967156F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795D1D11-9B4A-4C7B-89F2-7EAA778EEE85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63E66BA-3D11-419A-AEB8-EBC9C2ACDE0E}" type="datetime1">
              <a:rPr lang="es-CO" smtClean="0"/>
              <a:t>13/03/2023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CE99D261-F4D0-4771-8F4B-F073EF0B36C1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5732197-743F-4708-8BDA-E83A49EFBF84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D6DD4B1F-98EF-4E67-966C-1C68F3D530C2}" type="datetime1">
              <a:rPr lang="es-CO" smtClean="0"/>
              <a:t>13/03/2023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kumimoji="0" lang="en-US">
                <a:solidFill>
                  <a:schemeClr val="tx2"/>
                </a:solidFill>
              </a:rPr>
              <a:t>Tecnologías WAN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SHDSL" TargetMode="External"/><Relationship Id="rId3" Type="http://schemas.openxmlformats.org/officeDocument/2006/relationships/hyperlink" Target="https://es.wikipedia.org/wiki/ADSL2" TargetMode="External"/><Relationship Id="rId7" Type="http://schemas.openxmlformats.org/officeDocument/2006/relationships/hyperlink" Target="https://es.wikipedia.org/wiki/HDSL" TargetMode="External"/><Relationship Id="rId2" Type="http://schemas.openxmlformats.org/officeDocument/2006/relationships/hyperlink" Target="https://es.wikipedia.org/wiki/ADS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IDSL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s://es.wikipedia.org/wiki/SDSL" TargetMode="External"/><Relationship Id="rId10" Type="http://schemas.openxmlformats.org/officeDocument/2006/relationships/hyperlink" Target="https://es.wikipedia.org/wiki/VDSL2" TargetMode="External"/><Relationship Id="rId4" Type="http://schemas.openxmlformats.org/officeDocument/2006/relationships/hyperlink" Target="https://es.wikipedia.org/wiki/ADSL2+" TargetMode="External"/><Relationship Id="rId9" Type="http://schemas.openxmlformats.org/officeDocument/2006/relationships/hyperlink" Target="https://es.wikipedia.org/wiki/VDS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Telefon%C3%ADa_m%C3%B3vil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400046" y="3873340"/>
            <a:ext cx="57533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r">
              <a:lnSpc>
                <a:spcPts val="4190"/>
              </a:lnSpc>
              <a:spcBef>
                <a:spcPts val="209"/>
              </a:spcBef>
            </a:pPr>
            <a:r>
              <a:rPr sz="4000" b="1" spc="0" dirty="0" err="1">
                <a:solidFill>
                  <a:srgbClr val="0070C0"/>
                </a:solidFill>
                <a:latin typeface="Arial"/>
                <a:cs typeface="Arial"/>
              </a:rPr>
              <a:t>Tec</a:t>
            </a:r>
            <a:r>
              <a:rPr sz="4000" b="1" spc="-14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4000" b="1" spc="0" dirty="0" err="1">
                <a:solidFill>
                  <a:srgbClr val="0070C0"/>
                </a:solidFill>
                <a:latin typeface="Arial"/>
                <a:cs typeface="Arial"/>
              </a:rPr>
              <a:t>ologías</a:t>
            </a:r>
            <a:r>
              <a:rPr lang="es-CO" sz="4000" b="1" spc="0" dirty="0">
                <a:solidFill>
                  <a:srgbClr val="0070C0"/>
                </a:solidFill>
                <a:latin typeface="Arial"/>
                <a:cs typeface="Arial"/>
              </a:rPr>
              <a:t> WAN</a:t>
            </a:r>
          </a:p>
          <a:p>
            <a:pPr marL="12700" algn="r">
              <a:lnSpc>
                <a:spcPts val="4190"/>
              </a:lnSpc>
              <a:spcBef>
                <a:spcPts val="209"/>
              </a:spcBef>
            </a:pPr>
            <a:r>
              <a:rPr lang="es-CO" sz="24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Redes de alta velocidad</a:t>
            </a:r>
          </a:p>
          <a:p>
            <a:pPr marL="12700" algn="r">
              <a:lnSpc>
                <a:spcPts val="4190"/>
              </a:lnSpc>
              <a:spcBef>
                <a:spcPts val="209"/>
              </a:spcBef>
            </a:pPr>
            <a:r>
              <a:rPr lang="es-CO" sz="1600" b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Ing. Jairo Hernández G.</a:t>
            </a:r>
            <a:endParaRPr sz="16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0B587F-44BC-4CF8-95AF-DC0F7491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66BB40C-B707-4AF4-82E9-13CED696058F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3A1584-00A5-4FD6-A146-6FE346CD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BEF6A-47AB-4658-865C-88B4BB4B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40540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0237B-2C3F-4218-A1E4-96A8DC22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A5510EC-EB7A-438F-B413-6C5C7081A261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EE9EA8-8E78-423C-96E9-9265DB3F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699CC1-D976-427D-AE63-CFA2BFBF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208310-D999-4044-9BDD-2E5CEB7A89F4}"/>
              </a:ext>
            </a:extLst>
          </p:cNvPr>
          <p:cNvSpPr txBox="1"/>
          <p:nvPr/>
        </p:nvSpPr>
        <p:spPr>
          <a:xfrm>
            <a:off x="5943600" y="365760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srgbClr val="0070C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Tecnologías</a:t>
            </a:r>
          </a:p>
        </p:txBody>
      </p:sp>
    </p:spTree>
    <p:extLst>
      <p:ext uri="{BB962C8B-B14F-4D97-AF65-F5344CB8AC3E}">
        <p14:creationId xmlns:p14="http://schemas.microsoft.com/office/powerpoint/2010/main" val="93585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40540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 err="1">
                <a:latin typeface="Arial"/>
                <a:cs typeface="Arial"/>
              </a:rPr>
              <a:t>C</a:t>
            </a:r>
            <a:r>
              <a:rPr sz="3200" b="1" spc="0" dirty="0" err="1">
                <a:latin typeface="Arial"/>
                <a:cs typeface="Arial"/>
              </a:rPr>
              <a:t>o</a:t>
            </a:r>
            <a:r>
              <a:rPr sz="3200" b="1" spc="4" dirty="0" err="1">
                <a:latin typeface="Arial"/>
                <a:cs typeface="Arial"/>
              </a:rPr>
              <a:t>n</a:t>
            </a:r>
            <a:r>
              <a:rPr sz="3200" b="1" spc="0" dirty="0" err="1">
                <a:latin typeface="Arial"/>
                <a:cs typeface="Arial"/>
              </a:rPr>
              <a:t>exión</a:t>
            </a:r>
            <a:r>
              <a:rPr sz="3200" b="1" spc="-64" dirty="0">
                <a:latin typeface="Arial"/>
                <a:cs typeface="Arial"/>
              </a:rPr>
              <a:t> </a:t>
            </a:r>
            <a:r>
              <a:rPr lang="es-MX" sz="3200" b="1" dirty="0">
                <a:latin typeface="Arial"/>
                <a:cs typeface="Arial"/>
              </a:rPr>
              <a:t>t</a:t>
            </a:r>
            <a:r>
              <a:rPr sz="3200" b="1" spc="0" dirty="0" err="1">
                <a:latin typeface="Arial"/>
                <a:cs typeface="Arial"/>
              </a:rPr>
              <a:t>elefónica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6724" y="615822"/>
            <a:ext cx="202935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MX" sz="3200" b="1" spc="4" dirty="0">
                <a:latin typeface="Arial"/>
                <a:cs typeface="Arial"/>
              </a:rPr>
              <a:t>a</a:t>
            </a:r>
            <a:r>
              <a:rPr sz="3200" b="1" spc="0" dirty="0" err="1">
                <a:latin typeface="Arial"/>
                <a:cs typeface="Arial"/>
              </a:rPr>
              <a:t>nalógica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199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69" y="2519065"/>
            <a:ext cx="5731176" cy="399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50532" y="1565255"/>
            <a:ext cx="8007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Cuando no había ninguna otra tecnología WAN disponible, se usó  acceso WAN por dial-up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0237B-2C3F-4218-A1E4-96A8DC22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A5510EC-EB7A-438F-B413-6C5C7081A261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EE9EA8-8E78-423C-96E9-9265DB3F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699CC1-D976-427D-AE63-CFA2BFBF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50532" y="615822"/>
            <a:ext cx="49596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ISDN</a:t>
            </a:r>
            <a:r>
              <a:rPr lang="es-CO" sz="3200" b="1" spc="0" dirty="0">
                <a:latin typeface="Arial"/>
                <a:cs typeface="Arial"/>
              </a:rPr>
              <a:t> - RDSI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638" y="1920961"/>
            <a:ext cx="4654868" cy="2579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65716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La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-1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g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l de </a:t>
            </a:r>
            <a:r>
              <a:rPr sz="2000" spc="0" dirty="0" err="1">
                <a:latin typeface="Arial"/>
                <a:cs typeface="Arial"/>
              </a:rPr>
              <a:t>s</a:t>
            </a:r>
            <a:r>
              <a:rPr sz="2000" spc="-19" dirty="0" err="1">
                <a:latin typeface="Arial"/>
                <a:cs typeface="Arial"/>
              </a:rPr>
              <a:t>e</a:t>
            </a:r>
            <a:r>
              <a:rPr sz="2000" spc="0" dirty="0" err="1">
                <a:latin typeface="Arial"/>
                <a:cs typeface="Arial"/>
              </a:rPr>
              <a:t>r</a:t>
            </a:r>
            <a:r>
              <a:rPr sz="2000" spc="-79" dirty="0" err="1">
                <a:latin typeface="Arial"/>
                <a:cs typeface="Arial"/>
              </a:rPr>
              <a:t>v</a:t>
            </a:r>
            <a:r>
              <a:rPr sz="2000" spc="0" dirty="0" err="1">
                <a:latin typeface="Arial"/>
                <a:cs typeface="Arial"/>
              </a:rPr>
              <a:t>icios</a:t>
            </a:r>
            <a:r>
              <a:rPr sz="2000" spc="64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sz="2000" spc="-9" dirty="0" err="1">
                <a:latin typeface="Arial"/>
                <a:cs typeface="Arial"/>
              </a:rPr>
              <a:t>e</a:t>
            </a:r>
            <a:r>
              <a:rPr sz="2000" spc="0" dirty="0" err="1">
                <a:latin typeface="Arial"/>
                <a:cs typeface="Arial"/>
              </a:rPr>
              <a:t>gr</a:t>
            </a:r>
            <a:r>
              <a:rPr sz="2000" spc="-9" dirty="0" err="1">
                <a:latin typeface="Arial"/>
                <a:cs typeface="Arial"/>
              </a:rPr>
              <a:t>a</a:t>
            </a:r>
            <a:r>
              <a:rPr sz="2000" spc="0" dirty="0" err="1">
                <a:latin typeface="Arial"/>
                <a:cs typeface="Arial"/>
              </a:rPr>
              <a:t>d</a:t>
            </a:r>
            <a:r>
              <a:rPr sz="2000" spc="9" dirty="0" err="1">
                <a:latin typeface="Arial"/>
                <a:cs typeface="Arial"/>
              </a:rPr>
              <a:t>o</a:t>
            </a:r>
            <a:r>
              <a:rPr sz="2000" spc="0" dirty="0" err="1">
                <a:latin typeface="Arial"/>
                <a:cs typeface="Arial"/>
              </a:rPr>
              <a:t>s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(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ISDN</a:t>
            </a:r>
            <a:r>
              <a:rPr sz="2000" b="1" spc="-1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000" b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b="1" spc="9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tegr</a:t>
            </a:r>
            <a:r>
              <a:rPr sz="2000" b="1" spc="-1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ted Se</a:t>
            </a:r>
            <a:r>
              <a:rPr sz="2000" b="1" spc="-9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000" b="1" spc="-69" dirty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ic</a:t>
            </a:r>
            <a:r>
              <a:rPr sz="2000" b="1" spc="-9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000" b="1" spc="5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Dig</a:t>
            </a:r>
            <a:r>
              <a:rPr sz="2000" b="1" spc="9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tal</a:t>
            </a:r>
            <a:r>
              <a:rPr lang="es-CO" sz="2000" b="1" spc="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b="1" spc="-1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b="1" spc="64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000" b="1" spc="0" dirty="0">
                <a:solidFill>
                  <a:srgbClr val="0070C0"/>
                </a:solidFill>
                <a:latin typeface="Arial"/>
                <a:cs typeface="Arial"/>
              </a:rPr>
              <a:t>ork)</a:t>
            </a:r>
            <a:r>
              <a:rPr sz="2000" b="1" spc="-6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per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ite </a:t>
            </a:r>
            <a:r>
              <a:rPr sz="2000" spc="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 tr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nsmi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9" dirty="0">
                <a:latin typeface="Arial"/>
                <a:cs typeface="Arial"/>
              </a:rPr>
              <a:t>ó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g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tal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 </a:t>
            </a:r>
            <a:r>
              <a:rPr sz="2000" spc="-69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oz</a:t>
            </a:r>
            <a:r>
              <a:rPr sz="2000" spc="5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y datos a tr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-69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 c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b</a:t>
            </a:r>
            <a:r>
              <a:rPr sz="2000" spc="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telefó</a:t>
            </a:r>
            <a:r>
              <a:rPr sz="2000" spc="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icos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ord</a:t>
            </a:r>
            <a:r>
              <a:rPr sz="2000" spc="9" dirty="0" err="1">
                <a:latin typeface="Arial"/>
                <a:cs typeface="Arial"/>
              </a:rPr>
              <a:t>i</a:t>
            </a:r>
            <a:r>
              <a:rPr sz="2000" spc="0" dirty="0" err="1">
                <a:latin typeface="Arial"/>
                <a:cs typeface="Arial"/>
              </a:rPr>
              <a:t>narios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 tr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69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és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 </a:t>
            </a:r>
            <a:r>
              <a:rPr sz="2000" spc="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na r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conmutada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sz="2000" spc="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ir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u</a:t>
            </a:r>
            <a:r>
              <a:rPr sz="2000" spc="9" dirty="0" err="1">
                <a:latin typeface="Arial"/>
                <a:cs typeface="Arial"/>
              </a:rPr>
              <a:t>i</a:t>
            </a:r>
            <a:r>
              <a:rPr sz="2000" spc="0" dirty="0" err="1">
                <a:latin typeface="Arial"/>
                <a:cs typeface="Arial"/>
              </a:rPr>
              <a:t>to</a:t>
            </a:r>
            <a:r>
              <a:rPr sz="2000" spc="0" dirty="0">
                <a:latin typeface="Arial"/>
                <a:cs typeface="Arial"/>
              </a:rPr>
              <a:t>.</a:t>
            </a:r>
            <a:endParaRPr lang="es-MX" sz="2000" spc="0" dirty="0">
              <a:latin typeface="Arial"/>
              <a:cs typeface="Arial"/>
            </a:endParaRPr>
          </a:p>
          <a:p>
            <a:pPr marL="355600" marR="65716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endParaRPr lang="es-CO" sz="2000" spc="0" dirty="0">
              <a:latin typeface="Arial"/>
              <a:cs typeface="Arial"/>
            </a:endParaRPr>
          </a:p>
          <a:p>
            <a:pPr marL="355600" marR="65716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latin typeface="Arial"/>
                <a:cs typeface="Arial"/>
              </a:rPr>
              <a:t>Trabaja mediante utilización de multiplexación por división de tiempo.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C68F18-DD93-4C83-84AE-603957C7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BAA711-570E-4340-BBCE-77630571880F}" type="datetime1">
              <a:rPr lang="es-CO" smtClean="0"/>
              <a:t>13/03/2023</a:t>
            </a:fld>
            <a:endParaRPr lang="en-U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C4D7525-AF99-4FB7-851B-BCA25E92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8162FA9-CED8-42EB-A9A6-39C1827E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  <p:pic>
        <p:nvPicPr>
          <p:cNvPr id="1026" name="Picture 2" descr="The ISDN Switch-Off | Protect Your Business with eFax">
            <a:extLst>
              <a:ext uri="{FF2B5EF4-FFF2-40B4-BE49-F238E27FC236}">
                <a16:creationId xmlns:a16="http://schemas.microsoft.com/office/drawing/2014/main" id="{8F2C8A5C-1E15-4227-8373-CAD458B0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37539"/>
            <a:ext cx="4190477" cy="20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50532" y="615822"/>
            <a:ext cx="240852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ISDN</a:t>
            </a:r>
            <a:r>
              <a:rPr sz="3200" b="1" spc="-14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3242" y="1731791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257" y="1378094"/>
            <a:ext cx="4891343" cy="2634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41422" indent="-342900">
              <a:lnSpc>
                <a:spcPct val="94962"/>
              </a:lnSpc>
              <a:spcBef>
                <a:spcPts val="1406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En </a:t>
            </a:r>
            <a:r>
              <a:rPr sz="2000" spc="-9" dirty="0">
                <a:latin typeface="Arial"/>
                <a:cs typeface="Arial"/>
              </a:rPr>
              <a:t>F</a:t>
            </a:r>
            <a:r>
              <a:rPr sz="2000" spc="0" dirty="0">
                <a:latin typeface="Arial"/>
                <a:cs typeface="Arial"/>
              </a:rPr>
              <a:t>DM</a:t>
            </a:r>
            <a:r>
              <a:rPr lang="es-MX" sz="2000" spc="0" dirty="0">
                <a:latin typeface="Arial"/>
                <a:cs typeface="Arial"/>
              </a:rPr>
              <a:t> (red telefónica)</a:t>
            </a:r>
            <a:r>
              <a:rPr sz="2000" spc="0" dirty="0">
                <a:latin typeface="Arial"/>
                <a:cs typeface="Arial"/>
              </a:rPr>
              <a:t> l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ñ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in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rip</a:t>
            </a:r>
            <a:r>
              <a:rPr sz="2000" spc="-14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res </a:t>
            </a:r>
            <a:r>
              <a:rPr sz="2000" spc="-9" dirty="0">
                <a:latin typeface="Arial"/>
                <a:cs typeface="Arial"/>
              </a:rPr>
              <a:t>pu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artir</a:t>
            </a:r>
            <a:r>
              <a:rPr sz="2000" spc="3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o me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io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liz</a:t>
            </a:r>
            <a:r>
              <a:rPr sz="2000" spc="-9" dirty="0">
                <a:latin typeface="Arial"/>
                <a:cs typeface="Arial"/>
              </a:rPr>
              <a:t>and</a:t>
            </a:r>
            <a:r>
              <a:rPr sz="2000" spc="0" dirty="0">
                <a:latin typeface="Arial"/>
                <a:cs typeface="Arial"/>
              </a:rPr>
              <a:t>o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f</a:t>
            </a:r>
            <a:r>
              <a:rPr sz="2000" spc="0" dirty="0">
                <a:latin typeface="Arial"/>
                <a:cs typeface="Arial"/>
              </a:rPr>
              <a:t>ere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fre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marR="49577" indent="-342900">
              <a:lnSpc>
                <a:spcPct val="95825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r>
              <a:rPr lang="es-CO" sz="2000" spc="0" dirty="0">
                <a:latin typeface="Arial"/>
                <a:cs typeface="Arial"/>
              </a:rPr>
              <a:t>En TDM las señales se tra</a:t>
            </a:r>
            <a:r>
              <a:rPr lang="es-CO" sz="2000" dirty="0">
                <a:latin typeface="Arial"/>
                <a:cs typeface="Arial"/>
              </a:rPr>
              <a:t>nsmiten en pedazos de tamaño fijo  - ranuras de tiempo (time slots).</a:t>
            </a:r>
          </a:p>
          <a:p>
            <a:pPr marL="355600" marR="57197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latin typeface="Arial"/>
                <a:cs typeface="Arial"/>
              </a:rPr>
              <a:t>E</a:t>
            </a:r>
            <a:r>
              <a:rPr lang="es-MX" sz="2000" spc="0" dirty="0">
                <a:latin typeface="Arial"/>
                <a:cs typeface="Arial"/>
              </a:rPr>
              <a:t>l c</a:t>
            </a:r>
            <a:r>
              <a:rPr lang="es-MX" sz="2000" spc="-9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b</a:t>
            </a:r>
            <a:r>
              <a:rPr lang="es-MX" sz="2000" spc="9" dirty="0">
                <a:latin typeface="Arial"/>
                <a:cs typeface="Arial"/>
              </a:rPr>
              <a:t>l</a:t>
            </a:r>
            <a:r>
              <a:rPr lang="es-MX" sz="2000" spc="0" dirty="0">
                <a:latin typeface="Arial"/>
                <a:cs typeface="Arial"/>
              </a:rPr>
              <a:t>e </a:t>
            </a:r>
            <a:r>
              <a:rPr lang="es-MX" sz="2000" spc="-9" dirty="0">
                <a:latin typeface="Arial"/>
                <a:cs typeface="Arial"/>
              </a:rPr>
              <a:t>e</a:t>
            </a:r>
            <a:r>
              <a:rPr lang="es-MX" sz="2000" spc="0" dirty="0">
                <a:latin typeface="Arial"/>
                <a:cs typeface="Arial"/>
              </a:rPr>
              <a:t>n</a:t>
            </a:r>
            <a:r>
              <a:rPr lang="es-MX" sz="2000" spc="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el</a:t>
            </a:r>
            <a:r>
              <a:rPr lang="es-MX" sz="2000" spc="-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b</a:t>
            </a:r>
            <a:r>
              <a:rPr lang="es-MX" sz="2000" spc="9" dirty="0">
                <a:latin typeface="Arial"/>
                <a:cs typeface="Arial"/>
              </a:rPr>
              <a:t>u</a:t>
            </a:r>
            <a:r>
              <a:rPr lang="es-MX" sz="2000" spc="0" dirty="0">
                <a:latin typeface="Arial"/>
                <a:cs typeface="Arial"/>
              </a:rPr>
              <a:t>cle </a:t>
            </a:r>
            <a:r>
              <a:rPr lang="es-MX" sz="2000" spc="9" dirty="0">
                <a:latin typeface="Arial"/>
                <a:cs typeface="Arial"/>
              </a:rPr>
              <a:t>l</a:t>
            </a:r>
            <a:r>
              <a:rPr lang="es-MX" sz="2000" spc="0" dirty="0">
                <a:latin typeface="Arial"/>
                <a:cs typeface="Arial"/>
              </a:rPr>
              <a:t>ocal se </a:t>
            </a:r>
            <a:r>
              <a:rPr lang="es-MX" sz="2000" spc="-9" dirty="0">
                <a:latin typeface="Arial"/>
                <a:cs typeface="Arial"/>
              </a:rPr>
              <a:t>s</a:t>
            </a:r>
            <a:r>
              <a:rPr lang="es-MX" sz="2000" spc="0" dirty="0">
                <a:latin typeface="Arial"/>
                <a:cs typeface="Arial"/>
              </a:rPr>
              <a:t>u</a:t>
            </a:r>
            <a:r>
              <a:rPr lang="es-MX" sz="2000" spc="9" dirty="0">
                <a:latin typeface="Arial"/>
                <a:cs typeface="Arial"/>
              </a:rPr>
              <a:t>b</a:t>
            </a:r>
            <a:r>
              <a:rPr lang="es-MX" sz="2000" spc="0" dirty="0">
                <a:latin typeface="Arial"/>
                <a:cs typeface="Arial"/>
              </a:rPr>
              <a:t>d</a:t>
            </a:r>
            <a:r>
              <a:rPr lang="es-MX" sz="2000" spc="9" dirty="0">
                <a:latin typeface="Arial"/>
                <a:cs typeface="Arial"/>
              </a:rPr>
              <a:t>i</a:t>
            </a:r>
            <a:r>
              <a:rPr lang="es-MX" sz="2000" spc="-69" dirty="0">
                <a:latin typeface="Arial"/>
                <a:cs typeface="Arial"/>
              </a:rPr>
              <a:t>v</a:t>
            </a:r>
            <a:r>
              <a:rPr lang="es-MX" sz="2000" spc="0" dirty="0">
                <a:latin typeface="Arial"/>
                <a:cs typeface="Arial"/>
              </a:rPr>
              <a:t>i</a:t>
            </a:r>
            <a:r>
              <a:rPr lang="es-MX" sz="2000" spc="9" dirty="0">
                <a:latin typeface="Arial"/>
                <a:cs typeface="Arial"/>
              </a:rPr>
              <a:t>d</a:t>
            </a:r>
            <a:r>
              <a:rPr lang="es-MX" sz="2000" spc="0" dirty="0">
                <a:latin typeface="Arial"/>
                <a:cs typeface="Arial"/>
              </a:rPr>
              <a:t>e</a:t>
            </a:r>
            <a:r>
              <a:rPr lang="es-MX" sz="2000" spc="34" dirty="0">
                <a:latin typeface="Arial"/>
                <a:cs typeface="Arial"/>
              </a:rPr>
              <a:t> </a:t>
            </a:r>
            <a:r>
              <a:rPr lang="es-MX" sz="2000" spc="-9" dirty="0">
                <a:latin typeface="Arial"/>
                <a:cs typeface="Arial"/>
              </a:rPr>
              <a:t>e</a:t>
            </a:r>
            <a:r>
              <a:rPr lang="es-MX" sz="2000" spc="0" dirty="0">
                <a:latin typeface="Arial"/>
                <a:cs typeface="Arial"/>
              </a:rPr>
              <a:t>n </a:t>
            </a:r>
            <a:r>
              <a:rPr lang="es-MX" sz="2000" spc="-9" dirty="0">
                <a:latin typeface="Arial"/>
                <a:cs typeface="Arial"/>
              </a:rPr>
              <a:t>ca</a:t>
            </a:r>
            <a:r>
              <a:rPr lang="es-MX" sz="2000" spc="0" dirty="0">
                <a:latin typeface="Arial"/>
                <a:cs typeface="Arial"/>
              </a:rPr>
              <a:t>nales de co</a:t>
            </a:r>
            <a:r>
              <a:rPr lang="es-MX" sz="2000" spc="-9" dirty="0">
                <a:latin typeface="Arial"/>
                <a:cs typeface="Arial"/>
              </a:rPr>
              <a:t>m</a:t>
            </a:r>
            <a:r>
              <a:rPr lang="es-MX" sz="2000" spc="0" dirty="0">
                <a:latin typeface="Arial"/>
                <a:cs typeface="Arial"/>
              </a:rPr>
              <a:t>u</a:t>
            </a:r>
            <a:r>
              <a:rPr lang="es-MX" sz="2000" spc="9" dirty="0">
                <a:latin typeface="Arial"/>
                <a:cs typeface="Arial"/>
              </a:rPr>
              <a:t>n</a:t>
            </a:r>
            <a:r>
              <a:rPr lang="es-MX" sz="2000" spc="0" dirty="0">
                <a:latin typeface="Arial"/>
                <a:cs typeface="Arial"/>
              </a:rPr>
              <a:t>ic</a:t>
            </a:r>
            <a:r>
              <a:rPr lang="es-MX" sz="2000" spc="-9" dirty="0">
                <a:latin typeface="Arial"/>
                <a:cs typeface="Arial"/>
              </a:rPr>
              <a:t>ac</a:t>
            </a:r>
            <a:r>
              <a:rPr lang="es-MX" sz="2000" spc="0" dirty="0">
                <a:latin typeface="Arial"/>
                <a:cs typeface="Arial"/>
              </a:rPr>
              <a:t>i</a:t>
            </a:r>
            <a:r>
              <a:rPr lang="es-MX" sz="2000" spc="9" dirty="0">
                <a:latin typeface="Arial"/>
                <a:cs typeface="Arial"/>
              </a:rPr>
              <a:t>ó</a:t>
            </a:r>
            <a:r>
              <a:rPr lang="es-MX" sz="2000" spc="0" dirty="0">
                <a:latin typeface="Arial"/>
                <a:cs typeface="Arial"/>
              </a:rPr>
              <a:t>n.</a:t>
            </a:r>
          </a:p>
          <a:p>
            <a:pPr marL="355600" marR="57197" indent="-342900">
              <a:lnSpc>
                <a:spcPct val="95825"/>
              </a:lnSpc>
              <a:spcBef>
                <a:spcPts val="1602"/>
              </a:spcBef>
              <a:buFont typeface="Arial" panose="020B0604020202020204" pitchFamily="34" charset="0"/>
              <a:buChar char="•"/>
            </a:pPr>
            <a:r>
              <a:rPr lang="es-MX" sz="2000" spc="0" dirty="0">
                <a:latin typeface="Arial"/>
                <a:cs typeface="Arial"/>
              </a:rPr>
              <a:t>L</a:t>
            </a:r>
            <a:r>
              <a:rPr lang="es-MX" sz="2000" spc="9" dirty="0">
                <a:latin typeface="Arial"/>
                <a:cs typeface="Arial"/>
              </a:rPr>
              <a:t>o</a:t>
            </a:r>
            <a:r>
              <a:rPr lang="es-MX" sz="2000" spc="0" dirty="0">
                <a:latin typeface="Arial"/>
                <a:cs typeface="Arial"/>
              </a:rPr>
              <a:t>s</a:t>
            </a:r>
            <a:r>
              <a:rPr lang="es-MX" sz="2000" spc="-1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c</a:t>
            </a:r>
            <a:r>
              <a:rPr lang="es-MX" sz="2000" spc="-14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nales</a:t>
            </a:r>
            <a:r>
              <a:rPr lang="es-MX" sz="2000" spc="-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se cla</a:t>
            </a:r>
            <a:r>
              <a:rPr lang="es-MX" sz="2000" spc="-9" dirty="0">
                <a:latin typeface="Arial"/>
                <a:cs typeface="Arial"/>
              </a:rPr>
              <a:t>s</a:t>
            </a:r>
            <a:r>
              <a:rPr lang="es-MX" sz="2000" spc="0" dirty="0">
                <a:latin typeface="Arial"/>
                <a:cs typeface="Arial"/>
              </a:rPr>
              <a:t>if</a:t>
            </a:r>
            <a:r>
              <a:rPr lang="es-MX" sz="2000" spc="9" dirty="0">
                <a:latin typeface="Arial"/>
                <a:cs typeface="Arial"/>
              </a:rPr>
              <a:t>i</a:t>
            </a:r>
            <a:r>
              <a:rPr lang="es-MX" sz="2000" spc="0" dirty="0">
                <a:latin typeface="Arial"/>
                <a:cs typeface="Arial"/>
              </a:rPr>
              <a:t>c</a:t>
            </a:r>
            <a:r>
              <a:rPr lang="es-MX" sz="2000" spc="-14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n</a:t>
            </a:r>
            <a:r>
              <a:rPr lang="es-MX" sz="2000" spc="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como c</a:t>
            </a:r>
            <a:r>
              <a:rPr lang="es-MX" sz="2000" spc="-9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nales p</a:t>
            </a:r>
            <a:r>
              <a:rPr lang="es-MX" sz="2000" spc="9" dirty="0">
                <a:latin typeface="Arial"/>
                <a:cs typeface="Arial"/>
              </a:rPr>
              <a:t>o</a:t>
            </a:r>
            <a:r>
              <a:rPr lang="es-MX" sz="2000" spc="0" dirty="0">
                <a:latin typeface="Arial"/>
                <a:cs typeface="Arial"/>
              </a:rPr>
              <a:t>rt</a:t>
            </a:r>
            <a:r>
              <a:rPr lang="es-MX" sz="2000" spc="-19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d</a:t>
            </a:r>
            <a:r>
              <a:rPr lang="es-MX" sz="2000" spc="9" dirty="0">
                <a:latin typeface="Arial"/>
                <a:cs typeface="Arial"/>
              </a:rPr>
              <a:t>o</a:t>
            </a:r>
            <a:r>
              <a:rPr lang="es-MX" sz="2000" spc="0" dirty="0">
                <a:latin typeface="Arial"/>
                <a:cs typeface="Arial"/>
              </a:rPr>
              <a:t>r</a:t>
            </a:r>
            <a:r>
              <a:rPr lang="es-MX" sz="2000" spc="-19" dirty="0">
                <a:latin typeface="Arial"/>
                <a:cs typeface="Arial"/>
              </a:rPr>
              <a:t>e</a:t>
            </a:r>
            <a:r>
              <a:rPr lang="es-MX" sz="2000" spc="0" dirty="0">
                <a:latin typeface="Arial"/>
                <a:cs typeface="Arial"/>
              </a:rPr>
              <a:t>s</a:t>
            </a:r>
            <a:r>
              <a:rPr lang="es-MX" sz="2000" spc="-1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de 64</a:t>
            </a:r>
            <a:r>
              <a:rPr lang="es-MX" sz="2000" spc="-14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kbps (</a:t>
            </a:r>
            <a:r>
              <a:rPr lang="es-MX" sz="2000" spc="0" dirty="0">
                <a:solidFill>
                  <a:srgbClr val="0070C0"/>
                </a:solidFill>
                <a:latin typeface="Arial"/>
                <a:cs typeface="Arial"/>
              </a:rPr>
              <a:t>B o</a:t>
            </a:r>
            <a:r>
              <a:rPr lang="es-MX" sz="2000" spc="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MX" sz="2000" spc="0" dirty="0" err="1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lang="es-MX" sz="2000" spc="-19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lang="es-MX" sz="2000" spc="-9" dirty="0" err="1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s-MX" sz="2000" spc="0" dirty="0" err="1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lang="es-MX" sz="2000" spc="-19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lang="es-MX" sz="2000" spc="0" dirty="0" err="1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lang="es-MX" sz="2000" spc="0" dirty="0">
                <a:latin typeface="Arial"/>
                <a:cs typeface="Arial"/>
              </a:rPr>
              <a:t>) pa</a:t>
            </a:r>
            <a:r>
              <a:rPr lang="es-MX" sz="2000" spc="-14" dirty="0">
                <a:latin typeface="Arial"/>
                <a:cs typeface="Arial"/>
              </a:rPr>
              <a:t>r</a:t>
            </a:r>
            <a:r>
              <a:rPr lang="es-MX" sz="2000" spc="0" dirty="0">
                <a:latin typeface="Arial"/>
                <a:cs typeface="Arial"/>
              </a:rPr>
              <a:t>a tr</a:t>
            </a:r>
            <a:r>
              <a:rPr lang="es-MX" sz="2000" spc="-14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nsp</a:t>
            </a:r>
            <a:r>
              <a:rPr lang="es-MX" sz="2000" spc="9" dirty="0">
                <a:latin typeface="Arial"/>
                <a:cs typeface="Arial"/>
              </a:rPr>
              <a:t>o</a:t>
            </a:r>
            <a:r>
              <a:rPr lang="es-MX" sz="2000" spc="0" dirty="0">
                <a:latin typeface="Arial"/>
                <a:cs typeface="Arial"/>
              </a:rPr>
              <a:t>rt</a:t>
            </a:r>
            <a:r>
              <a:rPr lang="es-MX" sz="2000" spc="-14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r</a:t>
            </a:r>
            <a:r>
              <a:rPr lang="es-MX" sz="2000" spc="-19" dirty="0">
                <a:latin typeface="Arial"/>
                <a:cs typeface="Arial"/>
              </a:rPr>
              <a:t> </a:t>
            </a:r>
            <a:r>
              <a:rPr lang="es-MX" sz="2000" spc="-69" dirty="0">
                <a:latin typeface="Arial"/>
                <a:cs typeface="Arial"/>
              </a:rPr>
              <a:t>v</a:t>
            </a:r>
            <a:r>
              <a:rPr lang="es-MX" sz="2000" spc="0" dirty="0">
                <a:latin typeface="Arial"/>
                <a:cs typeface="Arial"/>
              </a:rPr>
              <a:t>oz</a:t>
            </a:r>
            <a:r>
              <a:rPr lang="es-MX" sz="2000" spc="6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y datos,</a:t>
            </a:r>
            <a:r>
              <a:rPr lang="es-MX" sz="2000" spc="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y u</a:t>
            </a:r>
            <a:r>
              <a:rPr lang="es-MX" sz="2000" spc="9" dirty="0">
                <a:latin typeface="Arial"/>
                <a:cs typeface="Arial"/>
              </a:rPr>
              <a:t>n</a:t>
            </a:r>
            <a:r>
              <a:rPr lang="es-MX" sz="2000" spc="0" dirty="0">
                <a:latin typeface="Arial"/>
                <a:cs typeface="Arial"/>
              </a:rPr>
              <a:t>a </a:t>
            </a:r>
            <a:r>
              <a:rPr lang="es-MX" sz="2000" spc="-9" dirty="0">
                <a:latin typeface="Arial"/>
                <a:cs typeface="Arial"/>
              </a:rPr>
              <a:t>s</a:t>
            </a:r>
            <a:r>
              <a:rPr lang="es-MX" sz="2000" spc="0" dirty="0">
                <a:latin typeface="Arial"/>
                <a:cs typeface="Arial"/>
              </a:rPr>
              <a:t>eñ</a:t>
            </a:r>
            <a:r>
              <a:rPr lang="es-MX" sz="2000" spc="-9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l, canal </a:t>
            </a:r>
            <a:r>
              <a:rPr lang="es-MX" sz="2000" spc="0" dirty="0">
                <a:solidFill>
                  <a:srgbClr val="0070C0"/>
                </a:solidFill>
                <a:latin typeface="Arial"/>
                <a:cs typeface="Arial"/>
              </a:rPr>
              <a:t>delta</a:t>
            </a:r>
            <a:r>
              <a:rPr lang="es-MX" sz="2000" spc="-1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MX" sz="2000" spc="0" dirty="0">
                <a:solidFill>
                  <a:srgbClr val="0070C0"/>
                </a:solidFill>
                <a:latin typeface="Arial"/>
                <a:cs typeface="Arial"/>
              </a:rPr>
              <a:t>(D)</a:t>
            </a:r>
            <a:r>
              <a:rPr lang="es-MX" sz="2000" spc="0" dirty="0">
                <a:latin typeface="Arial"/>
                <a:cs typeface="Arial"/>
              </a:rPr>
              <a:t>, para</a:t>
            </a:r>
            <a:r>
              <a:rPr lang="es-MX" sz="2000" spc="-14" dirty="0">
                <a:latin typeface="Arial"/>
                <a:cs typeface="Arial"/>
              </a:rPr>
              <a:t> </a:t>
            </a:r>
            <a:r>
              <a:rPr lang="es-MX" sz="2000" spc="9" dirty="0">
                <a:latin typeface="Arial"/>
                <a:cs typeface="Arial"/>
              </a:rPr>
              <a:t>l</a:t>
            </a:r>
            <a:r>
              <a:rPr lang="es-MX" sz="2000" spc="0" dirty="0">
                <a:latin typeface="Arial"/>
                <a:cs typeface="Arial"/>
              </a:rPr>
              <a:t>a conf</a:t>
            </a:r>
            <a:r>
              <a:rPr lang="es-MX" sz="2000" spc="9" dirty="0">
                <a:latin typeface="Arial"/>
                <a:cs typeface="Arial"/>
              </a:rPr>
              <a:t>i</a:t>
            </a:r>
            <a:r>
              <a:rPr lang="es-MX" sz="2000" spc="0" dirty="0">
                <a:latin typeface="Arial"/>
                <a:cs typeface="Arial"/>
              </a:rPr>
              <a:t>g</a:t>
            </a:r>
            <a:r>
              <a:rPr lang="es-MX" sz="2000" spc="9" dirty="0">
                <a:latin typeface="Arial"/>
                <a:cs typeface="Arial"/>
              </a:rPr>
              <a:t>u</a:t>
            </a:r>
            <a:r>
              <a:rPr lang="es-MX" sz="2000" spc="0" dirty="0">
                <a:latin typeface="Arial"/>
                <a:cs typeface="Arial"/>
              </a:rPr>
              <a:t>r</a:t>
            </a:r>
            <a:r>
              <a:rPr lang="es-MX" sz="2000" spc="-19" dirty="0">
                <a:latin typeface="Arial"/>
                <a:cs typeface="Arial"/>
              </a:rPr>
              <a:t>a</a:t>
            </a:r>
            <a:r>
              <a:rPr lang="es-MX" sz="2000" spc="-9" dirty="0">
                <a:latin typeface="Arial"/>
                <a:cs typeface="Arial"/>
              </a:rPr>
              <a:t>c</a:t>
            </a:r>
            <a:r>
              <a:rPr lang="es-MX" sz="2000" spc="0" dirty="0">
                <a:latin typeface="Arial"/>
                <a:cs typeface="Arial"/>
              </a:rPr>
              <a:t>i</a:t>
            </a:r>
            <a:r>
              <a:rPr lang="es-MX" sz="2000" spc="9" dirty="0">
                <a:latin typeface="Arial"/>
                <a:cs typeface="Arial"/>
              </a:rPr>
              <a:t>ó</a:t>
            </a:r>
            <a:r>
              <a:rPr lang="es-MX" sz="2000" spc="0" dirty="0">
                <a:latin typeface="Arial"/>
                <a:cs typeface="Arial"/>
              </a:rPr>
              <a:t>n de l</a:t>
            </a:r>
            <a:r>
              <a:rPr lang="es-MX" sz="2000" spc="9" dirty="0">
                <a:latin typeface="Arial"/>
                <a:cs typeface="Arial"/>
              </a:rPr>
              <a:t>l</a:t>
            </a:r>
            <a:r>
              <a:rPr lang="es-MX" sz="2000" spc="0" dirty="0">
                <a:latin typeface="Arial"/>
                <a:cs typeface="Arial"/>
              </a:rPr>
              <a:t>a</a:t>
            </a:r>
            <a:r>
              <a:rPr lang="es-MX" sz="2000" spc="-14" dirty="0">
                <a:latin typeface="Arial"/>
                <a:cs typeface="Arial"/>
              </a:rPr>
              <a:t>m</a:t>
            </a:r>
            <a:r>
              <a:rPr lang="es-MX" sz="2000" spc="0" dirty="0">
                <a:latin typeface="Arial"/>
                <a:cs typeface="Arial"/>
              </a:rPr>
              <a:t>ad</a:t>
            </a:r>
            <a:r>
              <a:rPr lang="es-MX" sz="2000" spc="-9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s</a:t>
            </a:r>
            <a:r>
              <a:rPr lang="es-MX" sz="2000" spc="-1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y otros </a:t>
            </a:r>
            <a:r>
              <a:rPr lang="es-MX" sz="2000" spc="9" dirty="0">
                <a:latin typeface="Arial"/>
                <a:cs typeface="Arial"/>
              </a:rPr>
              <a:t>p</a:t>
            </a:r>
            <a:r>
              <a:rPr lang="es-MX" sz="2000" spc="0" dirty="0">
                <a:latin typeface="Arial"/>
                <a:cs typeface="Arial"/>
              </a:rPr>
              <a:t>rop</a:t>
            </a:r>
            <a:r>
              <a:rPr lang="es-MX" sz="2000" spc="9" dirty="0">
                <a:latin typeface="Arial"/>
                <a:cs typeface="Arial"/>
              </a:rPr>
              <a:t>ó</a:t>
            </a:r>
            <a:r>
              <a:rPr lang="es-MX" sz="2000" spc="0" dirty="0">
                <a:latin typeface="Arial"/>
                <a:cs typeface="Arial"/>
              </a:rPr>
              <a:t>sitos.</a:t>
            </a:r>
            <a:endParaRPr lang="es-MX" sz="2000" dirty="0">
              <a:latin typeface="Arial"/>
              <a:cs typeface="Arial"/>
            </a:endParaRPr>
          </a:p>
          <a:p>
            <a:pPr marL="355600" marR="49577" indent="-342900">
              <a:lnSpc>
                <a:spcPct val="95825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endParaRPr lang="es-CO" sz="2000" dirty="0">
              <a:latin typeface="Arial"/>
              <a:cs typeface="Arial"/>
            </a:endParaRPr>
          </a:p>
          <a:p>
            <a:pPr marL="12700" marR="57197">
              <a:lnSpc>
                <a:spcPct val="95825"/>
              </a:lnSpc>
              <a:spcBef>
                <a:spcPts val="1602"/>
              </a:spcBef>
            </a:pPr>
            <a:endParaRPr lang="es-MX" sz="2000" dirty="0">
              <a:latin typeface="Arial"/>
              <a:cs typeface="Arial"/>
            </a:endParaRPr>
          </a:p>
          <a:p>
            <a:pPr marL="12700" marR="57197">
              <a:lnSpc>
                <a:spcPts val="3165"/>
              </a:lnSpc>
              <a:spcBef>
                <a:spcPts val="158"/>
              </a:spcBef>
            </a:pPr>
            <a:endParaRPr lang="es-CO" sz="2000" spc="0" dirty="0">
              <a:latin typeface="Arial"/>
              <a:cs typeface="Arial"/>
            </a:endParaRPr>
          </a:p>
          <a:p>
            <a:pPr marL="355600" marR="49577" indent="-342900">
              <a:lnSpc>
                <a:spcPct val="95825"/>
              </a:lnSpc>
              <a:spcBef>
                <a:spcPts val="1555"/>
              </a:spcBef>
              <a:buFont typeface="Arial" panose="020B0604020202020204" pitchFamily="34" charset="0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242" y="2682005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2802" y="4386980"/>
            <a:ext cx="1312765" cy="1306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242" y="4961405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09270A2A-EE12-4A70-A370-037522E9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6E89DF-9D69-4275-9378-56C01F85F80F}" type="datetime1">
              <a:rPr lang="es-CO" smtClean="0"/>
              <a:t>13/03/2023</a:t>
            </a:fld>
            <a:endParaRPr lang="en-US"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F600CEC0-7E13-4951-9ABC-DFF286D9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1980600C-895C-48C6-A3C1-9A73164C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  <p:pic>
        <p:nvPicPr>
          <p:cNvPr id="12290" name="Picture 2" descr="TEMA 8 RDSI (Red Digital de Servicios Integrados)">
            <a:extLst>
              <a:ext uri="{FF2B5EF4-FFF2-40B4-BE49-F238E27FC236}">
                <a16:creationId xmlns:a16="http://schemas.microsoft.com/office/drawing/2014/main" id="{C9662E5E-87E6-689A-3868-88CD33B5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14" y="2885363"/>
            <a:ext cx="3453385" cy="25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240852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ISDN</a:t>
            </a:r>
            <a:r>
              <a:rPr sz="3200" b="1" spc="-14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590" y="2036849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150" y="2036849"/>
            <a:ext cx="7813184" cy="3877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760"/>
              </a:lnSpc>
              <a:spcBef>
                <a:spcPts val="138"/>
              </a:spcBef>
            </a:pPr>
            <a:r>
              <a:rPr lang="es-CO" sz="2600" b="1" spc="-9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600" b="1" spc="-9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600" b="1" spc="4" dirty="0" err="1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600" b="1" spc="-64" dirty="0" err="1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sz="2600" b="1" spc="14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600" b="1" spc="0" dirty="0" err="1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600" b="1" spc="-9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600" b="1" spc="9" dirty="0" err="1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600" b="1" spc="0" dirty="0" err="1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600" b="1" spc="7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600" b="1" spc="0" dirty="0">
                <a:solidFill>
                  <a:srgbClr val="0070C0"/>
                </a:solidFill>
                <a:latin typeface="Arial"/>
                <a:cs typeface="Arial"/>
              </a:rPr>
              <a:t>ISD</a:t>
            </a:r>
            <a:r>
              <a:rPr sz="2600" b="1" spc="4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600" b="1" spc="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sz="2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50519">
              <a:lnSpc>
                <a:spcPct val="94962"/>
              </a:lnSpc>
              <a:spcBef>
                <a:spcPts val="1188"/>
              </a:spcBef>
            </a:pPr>
            <a:r>
              <a:rPr sz="2200" spc="4" dirty="0">
                <a:latin typeface="Arial"/>
                <a:cs typeface="Arial"/>
              </a:rPr>
              <a:t>-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La</a:t>
            </a:r>
            <a:r>
              <a:rPr sz="2200" b="1" spc="-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nter</a:t>
            </a:r>
            <a:r>
              <a:rPr sz="2200" b="1" spc="9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az de acce</a:t>
            </a:r>
            <a:r>
              <a:rPr sz="2200" b="1" spc="-9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200" b="1" spc="4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2200" b="1" spc="-4" dirty="0">
                <a:solidFill>
                  <a:srgbClr val="0070C0"/>
                </a:solidFill>
                <a:latin typeface="Arial"/>
                <a:cs typeface="Arial"/>
              </a:rPr>
              <a:t>á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sico</a:t>
            </a:r>
            <a:r>
              <a:rPr sz="2200" b="1" spc="2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2200" b="1" spc="-9" dirty="0">
                <a:solidFill>
                  <a:srgbClr val="0070C0"/>
                </a:solidFill>
                <a:latin typeface="Arial"/>
                <a:cs typeface="Arial"/>
              </a:rPr>
              <a:t>BR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) 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200" b="1" spc="-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200" b="1" spc="-9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200" b="1" spc="1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está dest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da al 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so d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mést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co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y a </a:t>
            </a:r>
            <a:r>
              <a:rPr sz="2000" spc="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as pe</a:t>
            </a:r>
            <a:r>
              <a:rPr sz="2000" spc="-9" dirty="0">
                <a:latin typeface="Arial"/>
                <a:cs typeface="Arial"/>
              </a:rPr>
              <a:t>q</a:t>
            </a:r>
            <a:r>
              <a:rPr sz="2000" spc="0" dirty="0">
                <a:latin typeface="Arial"/>
                <a:cs typeface="Arial"/>
              </a:rPr>
              <a:t>u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ñ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empres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y pro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ee d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 can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B de 64 kb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y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un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ca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al</a:t>
            </a:r>
            <a:r>
              <a:rPr sz="2000" spc="3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 de 16 kb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s,</a:t>
            </a:r>
            <a:r>
              <a:rPr sz="2000" spc="3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ra un to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al de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elo</a:t>
            </a:r>
            <a:r>
              <a:rPr sz="2000" spc="-4" dirty="0">
                <a:latin typeface="Arial"/>
                <a:cs typeface="Arial"/>
              </a:rPr>
              <a:t>c</a:t>
            </a:r>
            <a:r>
              <a:rPr sz="2000" spc="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smis</a:t>
            </a:r>
            <a:r>
              <a:rPr sz="2000" spc="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ón de h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sta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1</a:t>
            </a:r>
            <a:r>
              <a:rPr sz="2000" spc="-9" dirty="0">
                <a:latin typeface="Arial"/>
                <a:cs typeface="Arial"/>
              </a:rPr>
              <a:t>4</a:t>
            </a:r>
            <a:r>
              <a:rPr sz="2000" spc="0" dirty="0">
                <a:latin typeface="Arial"/>
                <a:cs typeface="Arial"/>
              </a:rPr>
              <a:t>4 k</a:t>
            </a:r>
            <a:r>
              <a:rPr sz="2000" spc="-4" dirty="0">
                <a:latin typeface="Arial"/>
                <a:cs typeface="Arial"/>
              </a:rPr>
              <a:t>b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0519" marR="61537">
              <a:lnSpc>
                <a:spcPct val="95058"/>
              </a:lnSpc>
              <a:spcBef>
                <a:spcPts val="1310"/>
              </a:spcBef>
            </a:pP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-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La</a:t>
            </a:r>
            <a:r>
              <a:rPr sz="2200" b="1" spc="-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nter</a:t>
            </a:r>
            <a:r>
              <a:rPr sz="2200" b="1" spc="9" dirty="0">
                <a:solidFill>
                  <a:srgbClr val="0070C0"/>
                </a:solidFill>
                <a:latin typeface="Arial"/>
                <a:cs typeface="Arial"/>
              </a:rPr>
              <a:t>f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az de acce</a:t>
            </a:r>
            <a:r>
              <a:rPr sz="2200" b="1" spc="-9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200" b="1" spc="4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pr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200"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200" b="1" spc="-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200" b="1" spc="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2200" b="1" spc="-4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200" b="1" spc="-9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) </a:t>
            </a:r>
            <a:r>
              <a:rPr sz="2200"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200" b="1" spc="-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200" b="1" spc="-9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200" b="1" spc="0" dirty="0">
                <a:solidFill>
                  <a:srgbClr val="0070C0"/>
                </a:solidFill>
                <a:latin typeface="Arial"/>
                <a:cs typeface="Arial"/>
              </a:rPr>
              <a:t>N </a:t>
            </a:r>
            <a:r>
              <a:rPr sz="2000" spc="0" dirty="0">
                <a:latin typeface="Arial"/>
                <a:cs typeface="Arial"/>
              </a:rPr>
              <a:t>está d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st</a:t>
            </a:r>
            <a:r>
              <a:rPr sz="2000" spc="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da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 </a:t>
            </a:r>
            <a:r>
              <a:rPr sz="2000" spc="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as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ta</a:t>
            </a:r>
            <a:r>
              <a:rPr sz="2000" spc="4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3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más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gr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.</a:t>
            </a:r>
            <a:r>
              <a:rPr sz="2000" spc="6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mér</a:t>
            </a:r>
            <a:r>
              <a:rPr sz="2000" spc="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ca d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l 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or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e,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of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ece 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ein</a:t>
            </a:r>
            <a:r>
              <a:rPr sz="2000" spc="4" dirty="0">
                <a:latin typeface="Arial"/>
                <a:cs typeface="Arial"/>
              </a:rPr>
              <a:t>tit</a:t>
            </a:r>
            <a:r>
              <a:rPr sz="2000" spc="0" dirty="0">
                <a:latin typeface="Arial"/>
                <a:cs typeface="Arial"/>
              </a:rPr>
              <a:t>rés can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B de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64 kb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y un c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 de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64 k</a:t>
            </a:r>
            <a:r>
              <a:rPr sz="2000" spc="-9" dirty="0">
                <a:latin typeface="Arial"/>
                <a:cs typeface="Arial"/>
              </a:rPr>
              <a:t>b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,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ra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un to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al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 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elo</a:t>
            </a:r>
            <a:r>
              <a:rPr sz="2000" spc="-4" dirty="0">
                <a:latin typeface="Arial"/>
                <a:cs typeface="Arial"/>
              </a:rPr>
              <a:t>c</a:t>
            </a:r>
            <a:r>
              <a:rPr sz="2000" spc="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5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 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ransmis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ón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 h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sta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1,544 </a:t>
            </a:r>
            <a:r>
              <a:rPr sz="2000" spc="-9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b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(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diente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 u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a con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xión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1).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12DE31-D3AE-4D94-9AD9-0B939DE6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E4B30EF-E4BD-41C4-B8D6-D6D91BF4BCA1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A4044E7-7283-4B55-A9CB-1B419123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CB98DF4-79A7-4989-998E-84A32A55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16826" y="1905000"/>
            <a:ext cx="7841360" cy="322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0532" y="615822"/>
            <a:ext cx="105724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ISDN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2369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013DB4-50AB-415A-8FBD-29C3CE50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581C4A9-0B90-4E47-8E80-42427C0AB924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255766A-A9DE-4496-B24E-809C1CE8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6729475-AE13-4C3E-A1B0-FB3467FB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33400" y="1524000"/>
            <a:ext cx="7927975" cy="357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50532" y="615822"/>
            <a:ext cx="105724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ISDN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2369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2405" y="4407078"/>
            <a:ext cx="1777145" cy="1077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En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este c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0" dirty="0">
                <a:latin typeface="Arial"/>
                <a:cs typeface="Arial"/>
              </a:rPr>
              <a:t>so 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800" b="1" spc="0" dirty="0">
                <a:latin typeface="Arial"/>
                <a:cs typeface="Arial"/>
              </a:rPr>
              <a:t>router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tiene una interfaz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nativa ISDN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642" y="4864536"/>
            <a:ext cx="1861058" cy="1077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La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interfaz serial</a:t>
            </a:r>
            <a:endParaRPr sz="1800" dirty="0">
              <a:latin typeface="Arial"/>
              <a:cs typeface="Arial"/>
            </a:endParaRPr>
          </a:p>
          <a:p>
            <a:pPr marL="12700" marR="66538">
              <a:lnSpc>
                <a:spcPct val="100041"/>
              </a:lnSpc>
            </a:pPr>
            <a:r>
              <a:rPr sz="1800" b="1" spc="0" dirty="0">
                <a:latin typeface="Arial"/>
                <a:cs typeface="Arial"/>
              </a:rPr>
              <a:t>del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router se conecta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a un </a:t>
            </a:r>
            <a:r>
              <a:rPr sz="1800" b="1" spc="-159" dirty="0">
                <a:latin typeface="Arial"/>
                <a:cs typeface="Arial"/>
              </a:rPr>
              <a:t>T</a:t>
            </a:r>
            <a:r>
              <a:rPr sz="1800" b="1" spc="0" dirty="0">
                <a:latin typeface="Arial"/>
                <a:cs typeface="Arial"/>
              </a:rPr>
              <a:t>A (módem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ISDN)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91000" y="831722"/>
            <a:ext cx="1332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/>
              <a:t>RDSI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0CEDD76A-2018-4F96-AB04-A54775DA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5B783B-EFFC-4DCE-8DB6-2ED0642CF366}" type="datetime1">
              <a:rPr lang="es-CO" smtClean="0"/>
              <a:t>13/03/2023</a:t>
            </a:fld>
            <a:endParaRPr lang="en-U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C8E92885-E5B8-4DAA-8912-48D413CE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55089A0B-F00D-4A9D-A0E3-99D5ECF0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64836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err="1">
                <a:latin typeface="Arial"/>
                <a:cs typeface="Arial"/>
              </a:rPr>
              <a:t>Líneas</a:t>
            </a:r>
            <a:r>
              <a:rPr sz="3200" b="1" spc="-44" dirty="0">
                <a:latin typeface="Arial"/>
                <a:cs typeface="Arial"/>
              </a:rPr>
              <a:t> </a:t>
            </a:r>
            <a:r>
              <a:rPr lang="es-CO" sz="3200" b="1" spc="4" dirty="0">
                <a:latin typeface="Arial"/>
                <a:cs typeface="Arial"/>
              </a:rPr>
              <a:t>a</a:t>
            </a:r>
            <a:r>
              <a:rPr sz="3200" b="1" spc="0" dirty="0" err="1">
                <a:latin typeface="Arial"/>
                <a:cs typeface="Arial"/>
              </a:rPr>
              <a:t>lqu</a:t>
            </a:r>
            <a:r>
              <a:rPr sz="3200" b="1" spc="-9" dirty="0" err="1">
                <a:latin typeface="Arial"/>
                <a:cs typeface="Arial"/>
              </a:rPr>
              <a:t>i</a:t>
            </a:r>
            <a:r>
              <a:rPr sz="3200" b="1" spc="0" dirty="0" err="1">
                <a:latin typeface="Arial"/>
                <a:cs typeface="Arial"/>
              </a:rPr>
              <a:t>ladas</a:t>
            </a:r>
            <a:r>
              <a:rPr lang="es-CO" sz="3200" b="1" spc="0" dirty="0">
                <a:latin typeface="Arial"/>
                <a:cs typeface="Arial"/>
              </a:rPr>
              <a:t> (</a:t>
            </a:r>
            <a:r>
              <a:rPr lang="es-CO" sz="3200" b="1" spc="0" dirty="0" err="1">
                <a:latin typeface="Arial"/>
                <a:cs typeface="Arial"/>
              </a:rPr>
              <a:t>leased</a:t>
            </a:r>
            <a:r>
              <a:rPr lang="es-CO" sz="3200" b="1" spc="0" dirty="0">
                <a:latin typeface="Arial"/>
                <a:cs typeface="Arial"/>
              </a:rPr>
              <a:t> </a:t>
            </a:r>
            <a:r>
              <a:rPr lang="es-CO" sz="3200" b="1" spc="0" dirty="0" err="1">
                <a:latin typeface="Arial"/>
                <a:cs typeface="Arial"/>
              </a:rPr>
              <a:t>lines</a:t>
            </a:r>
            <a:r>
              <a:rPr lang="es-CO" sz="3200" b="1" spc="0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684" y="1601297"/>
            <a:ext cx="4107427" cy="5013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65716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r>
              <a:rPr lang="es-CO" spc="0" dirty="0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o</a:t>
            </a:r>
            <a:r>
              <a:rPr spc="9" dirty="0" err="1">
                <a:latin typeface="Arial"/>
                <a:cs typeface="Arial"/>
              </a:rPr>
              <a:t>n</a:t>
            </a:r>
            <a:r>
              <a:rPr spc="-9" dirty="0" err="1">
                <a:latin typeface="Arial"/>
                <a:cs typeface="Arial"/>
              </a:rPr>
              <a:t>ex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nes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ded</a:t>
            </a:r>
            <a:r>
              <a:rPr spc="9" dirty="0" err="1">
                <a:latin typeface="Arial"/>
                <a:cs typeface="Arial"/>
              </a:rPr>
              <a:t>i</a:t>
            </a:r>
            <a:r>
              <a:rPr spc="0" dirty="0" err="1">
                <a:latin typeface="Arial"/>
                <a:cs typeface="Arial"/>
              </a:rPr>
              <a:t>c</a:t>
            </a:r>
            <a:r>
              <a:rPr spc="-14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das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per</a:t>
            </a:r>
            <a:r>
              <a:rPr spc="-14" dirty="0" err="1">
                <a:latin typeface="Arial"/>
                <a:cs typeface="Arial"/>
              </a:rPr>
              <a:t>m</a:t>
            </a:r>
            <a:r>
              <a:rPr spc="0" dirty="0" err="1">
                <a:latin typeface="Arial"/>
                <a:cs typeface="Arial"/>
              </a:rPr>
              <a:t>an</a:t>
            </a:r>
            <a:r>
              <a:rPr spc="-9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ntes</a:t>
            </a:r>
            <a:r>
              <a:rPr spc="0" dirty="0">
                <a:latin typeface="Arial"/>
                <a:cs typeface="Arial"/>
              </a:rPr>
              <a:t>,</a:t>
            </a:r>
            <a:r>
              <a:rPr lang="es-CO" spc="0" dirty="0">
                <a:latin typeface="Arial"/>
                <a:cs typeface="Arial"/>
              </a:rPr>
              <a:t> que</a:t>
            </a:r>
            <a:r>
              <a:rPr spc="0" dirty="0">
                <a:latin typeface="Arial"/>
                <a:cs typeface="Arial"/>
              </a:rPr>
              <a:t> se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9" dirty="0" err="1">
                <a:latin typeface="Arial"/>
                <a:cs typeface="Arial"/>
              </a:rPr>
              <a:t>p</a:t>
            </a:r>
            <a:r>
              <a:rPr spc="0" dirty="0" err="1">
                <a:latin typeface="Arial"/>
                <a:cs typeface="Arial"/>
              </a:rPr>
              <a:t>ueden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ut</a:t>
            </a:r>
            <a:r>
              <a:rPr spc="9" dirty="0" err="1">
                <a:latin typeface="Arial"/>
                <a:cs typeface="Arial"/>
              </a:rPr>
              <a:t>i</a:t>
            </a:r>
            <a:r>
              <a:rPr spc="0" dirty="0" err="1">
                <a:latin typeface="Arial"/>
                <a:cs typeface="Arial"/>
              </a:rPr>
              <a:t>l</a:t>
            </a:r>
            <a:r>
              <a:rPr spc="9" dirty="0" err="1">
                <a:latin typeface="Arial"/>
                <a:cs typeface="Arial"/>
              </a:rPr>
              <a:t>i</a:t>
            </a:r>
            <a:r>
              <a:rPr spc="0" dirty="0" err="1">
                <a:latin typeface="Arial"/>
                <a:cs typeface="Arial"/>
              </a:rPr>
              <a:t>zar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con </a:t>
            </a:r>
            <a:r>
              <a:rPr spc="-19" dirty="0" err="1">
                <a:latin typeface="Arial"/>
                <a:cs typeface="Arial"/>
              </a:rPr>
              <a:t>c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pa</a:t>
            </a:r>
            <a:r>
              <a:rPr spc="-9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9" dirty="0" err="1">
                <a:latin typeface="Arial"/>
                <a:cs typeface="Arial"/>
              </a:rPr>
              <a:t>d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des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hasta</a:t>
            </a:r>
            <a:r>
              <a:rPr spc="-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2.5 </a:t>
            </a:r>
            <a:r>
              <a:rPr spc="9" dirty="0">
                <a:latin typeface="Arial"/>
                <a:cs typeface="Arial"/>
              </a:rPr>
              <a:t>G</a:t>
            </a:r>
            <a:r>
              <a:rPr spc="0" dirty="0">
                <a:latin typeface="Arial"/>
                <a:cs typeface="Arial"/>
              </a:rPr>
              <a:t>b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s.</a:t>
            </a:r>
            <a:endParaRPr dirty="0">
              <a:latin typeface="Arial"/>
              <a:cs typeface="Arial"/>
            </a:endParaRPr>
          </a:p>
          <a:p>
            <a:pPr marL="355600" marR="227965" indent="-342900">
              <a:lnSpc>
                <a:spcPct val="95058"/>
              </a:lnSpc>
              <a:spcBef>
                <a:spcPts val="1624"/>
              </a:spcBef>
              <a:buFont typeface="Arial" panose="020B0604020202020204" pitchFamily="34" charset="0"/>
              <a:buChar char="•"/>
            </a:pPr>
            <a:r>
              <a:rPr lang="es-MX" spc="0" dirty="0">
                <a:latin typeface="Arial"/>
                <a:cs typeface="Arial"/>
              </a:rPr>
              <a:t>P</a:t>
            </a:r>
            <a:r>
              <a:rPr spc="0" dirty="0" err="1">
                <a:latin typeface="Arial"/>
                <a:cs typeface="Arial"/>
              </a:rPr>
              <a:t>e</a:t>
            </a:r>
            <a:r>
              <a:rPr spc="-9" dirty="0" err="1">
                <a:latin typeface="Arial"/>
                <a:cs typeface="Arial"/>
              </a:rPr>
              <a:t>rm</a:t>
            </a:r>
            <a:r>
              <a:rPr spc="0" dirty="0" err="1">
                <a:latin typeface="Arial"/>
                <a:cs typeface="Arial"/>
              </a:rPr>
              <a:t>ite</a:t>
            </a:r>
            <a:r>
              <a:rPr spc="0" dirty="0">
                <a:latin typeface="Arial"/>
                <a:cs typeface="Arial"/>
              </a:rPr>
              <a:t> c</a:t>
            </a:r>
            <a:r>
              <a:rPr spc="-14" dirty="0">
                <a:latin typeface="Arial"/>
                <a:cs typeface="Arial"/>
              </a:rPr>
              <a:t>r</a:t>
            </a:r>
            <a:r>
              <a:rPr spc="-9" dirty="0">
                <a:latin typeface="Arial"/>
                <a:cs typeface="Arial"/>
              </a:rPr>
              <a:t>ea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un enla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nto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 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to </a:t>
            </a:r>
            <a:r>
              <a:rPr spc="-1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on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na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ruta de comun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ción W</a:t>
            </a:r>
            <a:r>
              <a:rPr spc="-7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7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pre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st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b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 de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de las</a:t>
            </a:r>
            <a:r>
              <a:rPr spc="-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la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nes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nte a t</a:t>
            </a:r>
            <a:r>
              <a:rPr spc="-9" dirty="0">
                <a:latin typeface="Arial"/>
                <a:cs typeface="Arial"/>
              </a:rPr>
              <a:t>ra</a:t>
            </a:r>
            <a:r>
              <a:rPr spc="-69" dirty="0">
                <a:latin typeface="Arial"/>
                <a:cs typeface="Arial"/>
              </a:rPr>
              <a:t>v</a:t>
            </a:r>
            <a:r>
              <a:rPr spc="-9" dirty="0">
                <a:latin typeface="Arial"/>
                <a:cs typeface="Arial"/>
              </a:rPr>
              <a:t>é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5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la r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 del 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ro</a:t>
            </a:r>
            <a:r>
              <a:rPr spc="-69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5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hasta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destino</a:t>
            </a:r>
            <a:r>
              <a:rPr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spc="-19" dirty="0" err="1">
                <a:latin typeface="Arial"/>
                <a:cs typeface="Arial"/>
              </a:rPr>
              <a:t>e</a:t>
            </a:r>
            <a:r>
              <a:rPr spc="-9" dirty="0" err="1">
                <a:latin typeface="Arial"/>
                <a:cs typeface="Arial"/>
              </a:rPr>
              <a:t>m</a:t>
            </a:r>
            <a:r>
              <a:rPr spc="0" dirty="0" err="1">
                <a:latin typeface="Arial"/>
                <a:cs typeface="Arial"/>
              </a:rPr>
              <a:t>ot</a:t>
            </a:r>
            <a:r>
              <a:rPr spc="9" dirty="0" err="1">
                <a:latin typeface="Arial"/>
                <a:cs typeface="Arial"/>
              </a:rPr>
              <a:t>o</a:t>
            </a:r>
            <a:r>
              <a:rPr lang="es-MX" spc="9" dirty="0">
                <a:latin typeface="Arial"/>
                <a:cs typeface="Arial"/>
              </a:rPr>
              <a:t>.</a:t>
            </a:r>
            <a:endParaRPr lang="es-CO" spc="9" dirty="0">
              <a:latin typeface="Arial"/>
              <a:cs typeface="Arial"/>
            </a:endParaRPr>
          </a:p>
          <a:p>
            <a:pPr marL="355600" marR="227965" indent="-342900">
              <a:lnSpc>
                <a:spcPct val="95058"/>
              </a:lnSpc>
              <a:spcBef>
                <a:spcPts val="1624"/>
              </a:spcBef>
              <a:buFont typeface="Arial" panose="020B0604020202020204" pitchFamily="34" charset="0"/>
              <a:buChar char="•"/>
            </a:pPr>
            <a:r>
              <a:rPr lang="es-CO" dirty="0">
                <a:latin typeface="Arial"/>
                <a:cs typeface="Arial"/>
              </a:rPr>
              <a:t>Se cotizan, en general,  según el ancho de banda necesario y la distancia  entre los dos puntos conectados.</a:t>
            </a:r>
          </a:p>
          <a:p>
            <a:pPr marL="12700" marR="227965">
              <a:lnSpc>
                <a:spcPct val="95058"/>
              </a:lnSpc>
              <a:spcBef>
                <a:spcPts val="1624"/>
              </a:spcBef>
            </a:pPr>
            <a:endParaRPr sz="2400" dirty="0">
              <a:latin typeface="Arial"/>
              <a:cs typeface="Arial"/>
            </a:endParaRPr>
          </a:p>
          <a:p>
            <a:pPr marL="1118235" marR="65716">
              <a:lnSpc>
                <a:spcPct val="95825"/>
              </a:lnSpc>
              <a:spcBef>
                <a:spcPts val="2837"/>
              </a:spcBef>
            </a:pP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A74D98-6F49-44C3-A96C-03639A6D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EE5459-0E75-429E-8E58-65032C0D6668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750F5-0021-4907-BB8D-B548DE18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72AD79-D777-4A4A-BF4E-37FF3F5F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838582-88C2-4679-A84B-E0E0039BA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961" y="2819400"/>
            <a:ext cx="4854039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961281-30C0-434E-87EA-601FD6F66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2776939"/>
            <a:ext cx="3973392" cy="18712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0532" y="615822"/>
            <a:ext cx="488472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 err="1">
                <a:latin typeface="Arial"/>
                <a:cs typeface="Arial"/>
              </a:rPr>
              <a:t>Líneas</a:t>
            </a:r>
            <a:r>
              <a:rPr sz="3200" b="1" spc="-44" dirty="0">
                <a:latin typeface="Arial"/>
                <a:cs typeface="Arial"/>
              </a:rPr>
              <a:t> </a:t>
            </a:r>
            <a:r>
              <a:rPr lang="es-CO" sz="3200" b="1" spc="4" dirty="0">
                <a:latin typeface="Arial"/>
                <a:cs typeface="Arial"/>
              </a:rPr>
              <a:t>a</a:t>
            </a:r>
            <a:r>
              <a:rPr sz="3200" b="1" spc="0" dirty="0" err="1">
                <a:latin typeface="Arial"/>
                <a:cs typeface="Arial"/>
              </a:rPr>
              <a:t>lqu</a:t>
            </a:r>
            <a:r>
              <a:rPr sz="3200" b="1" spc="-9" dirty="0" err="1">
                <a:latin typeface="Arial"/>
                <a:cs typeface="Arial"/>
              </a:rPr>
              <a:t>i</a:t>
            </a:r>
            <a:r>
              <a:rPr sz="3200" b="1" spc="0" dirty="0" err="1">
                <a:latin typeface="Arial"/>
                <a:cs typeface="Arial"/>
              </a:rPr>
              <a:t>ladas</a:t>
            </a:r>
            <a:r>
              <a:rPr sz="3200" b="1" spc="-2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101" y="1443208"/>
            <a:ext cx="4545813" cy="4589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274814" indent="-342900">
              <a:spcBef>
                <a:spcPts val="1230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ion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6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lí</a:t>
            </a:r>
            <a:r>
              <a:rPr sz="2000" spc="-14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ea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d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d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-14" dirty="0" err="1">
                <a:latin typeface="Arial"/>
                <a:cs typeface="Arial"/>
              </a:rPr>
              <a:t>d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pu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9" dirty="0" err="1">
                <a:latin typeface="Arial"/>
                <a:cs typeface="Arial"/>
              </a:rPr>
              <a:t>d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rn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rse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id</a:t>
            </a:r>
            <a:r>
              <a:rPr sz="2000" spc="0" dirty="0">
                <a:latin typeface="Arial"/>
                <a:cs typeface="Arial"/>
              </a:rPr>
              <a:t>era</a:t>
            </a:r>
            <a:r>
              <a:rPr sz="2000" spc="-14" dirty="0">
                <a:latin typeface="Arial"/>
                <a:cs typeface="Arial"/>
              </a:rPr>
              <a:t>b</a:t>
            </a:r>
            <a:r>
              <a:rPr sz="2000" spc="0" dirty="0">
                <a:latin typeface="Arial"/>
                <a:cs typeface="Arial"/>
              </a:rPr>
              <a:t>le</a:t>
            </a:r>
            <a:r>
              <a:rPr sz="2000" spc="8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se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sz="2000" spc="-9" dirty="0" err="1">
                <a:latin typeface="Arial"/>
                <a:cs typeface="Arial"/>
              </a:rPr>
              <a:t>i</a:t>
            </a:r>
            <a:r>
              <a:rPr sz="2000" spc="0" dirty="0" err="1">
                <a:latin typeface="Arial"/>
                <a:cs typeface="Arial"/>
              </a:rPr>
              <a:t>li</a:t>
            </a:r>
            <a:r>
              <a:rPr sz="2000" spc="-9" dirty="0" err="1">
                <a:latin typeface="Arial"/>
                <a:cs typeface="Arial"/>
              </a:rPr>
              <a:t>z</a:t>
            </a:r>
            <a:r>
              <a:rPr sz="2000" spc="0" dirty="0" err="1">
                <a:latin typeface="Arial"/>
                <a:cs typeface="Arial"/>
              </a:rPr>
              <a:t>an</a:t>
            </a:r>
            <a:r>
              <a:rPr lang="es-MX" sz="2000" spc="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ara </a:t>
            </a:r>
            <a:r>
              <a:rPr sz="2000" spc="-9" dirty="0">
                <a:latin typeface="Arial"/>
                <a:cs typeface="Arial"/>
              </a:rPr>
              <a:t>con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59" dirty="0">
                <a:latin typeface="Arial"/>
                <a:cs typeface="Arial"/>
              </a:rPr>
              <a:t> </a:t>
            </a:r>
            <a:r>
              <a:rPr sz="2000" spc="-64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ari</a:t>
            </a:r>
            <a:r>
              <a:rPr sz="2000" spc="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7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io</a:t>
            </a:r>
            <a:r>
              <a:rPr sz="2000" spc="0" dirty="0">
                <a:latin typeface="Arial"/>
                <a:cs typeface="Arial"/>
              </a:rPr>
              <a:t>s.</a:t>
            </a:r>
            <a:endParaRPr sz="2000" dirty="0">
              <a:latin typeface="Arial"/>
              <a:cs typeface="Arial"/>
            </a:endParaRPr>
          </a:p>
          <a:p>
            <a:pPr marL="469900" marR="44254" indent="-457200">
              <a:spcBef>
                <a:spcPts val="1105"/>
              </a:spcBef>
              <a:buFont typeface="Arial" panose="020B0604020202020204" pitchFamily="34" charset="0"/>
              <a:buChar char="•"/>
            </a:pPr>
            <a:r>
              <a:rPr lang="es-CO" sz="2800" baseline="-1114" dirty="0">
                <a:latin typeface="Arial"/>
                <a:cs typeface="Arial"/>
              </a:rPr>
              <a:t>L</a:t>
            </a:r>
            <a:r>
              <a:rPr sz="2800" spc="-14" baseline="-1114" dirty="0" err="1">
                <a:latin typeface="Arial"/>
                <a:cs typeface="Arial"/>
              </a:rPr>
              <a:t>o</a:t>
            </a:r>
            <a:r>
              <a:rPr sz="2800" spc="0" baseline="-1114" dirty="0" err="1">
                <a:latin typeface="Arial"/>
                <a:cs typeface="Arial"/>
              </a:rPr>
              <a:t>s</a:t>
            </a:r>
            <a:r>
              <a:rPr sz="2800" spc="2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b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-19" baseline="-1114" dirty="0">
                <a:latin typeface="Arial"/>
                <a:cs typeface="Arial"/>
              </a:rPr>
              <a:t>n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-14" baseline="-1114" dirty="0">
                <a:latin typeface="Arial"/>
                <a:cs typeface="Arial"/>
              </a:rPr>
              <a:t>f</a:t>
            </a:r>
            <a:r>
              <a:rPr sz="2800" spc="0" baseline="-1114" dirty="0">
                <a:latin typeface="Arial"/>
                <a:cs typeface="Arial"/>
              </a:rPr>
              <a:t>i</a:t>
            </a:r>
            <a:r>
              <a:rPr sz="2800" spc="-9" baseline="-1114" dirty="0">
                <a:latin typeface="Arial"/>
                <a:cs typeface="Arial"/>
              </a:rPr>
              <a:t>c</a:t>
            </a:r>
            <a:r>
              <a:rPr sz="2800" spc="0" baseline="-1114" dirty="0">
                <a:latin typeface="Arial"/>
                <a:cs typeface="Arial"/>
              </a:rPr>
              <a:t>i</a:t>
            </a:r>
            <a:r>
              <a:rPr sz="2800" spc="-14" baseline="-1114" dirty="0">
                <a:latin typeface="Arial"/>
                <a:cs typeface="Arial"/>
              </a:rPr>
              <a:t>o</a:t>
            </a:r>
            <a:r>
              <a:rPr sz="2800" spc="0" baseline="-1114" dirty="0">
                <a:latin typeface="Arial"/>
                <a:cs typeface="Arial"/>
              </a:rPr>
              <a:t>s</a:t>
            </a:r>
            <a:r>
              <a:rPr sz="2800" spc="6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un</a:t>
            </a:r>
            <a:r>
              <a:rPr sz="2800" spc="0" baseline="-1114" dirty="0">
                <a:latin typeface="Arial"/>
                <a:cs typeface="Arial"/>
              </a:rPr>
              <a:t>a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0" baseline="-1114" dirty="0" err="1">
                <a:latin typeface="Arial"/>
                <a:cs typeface="Arial"/>
              </a:rPr>
              <a:t>lí</a:t>
            </a:r>
            <a:r>
              <a:rPr sz="2800" spc="-19" baseline="-1114" dirty="0" err="1">
                <a:latin typeface="Arial"/>
                <a:cs typeface="Arial"/>
              </a:rPr>
              <a:t>n</a:t>
            </a:r>
            <a:r>
              <a:rPr sz="2800" spc="0" baseline="-1114" dirty="0" err="1">
                <a:latin typeface="Arial"/>
                <a:cs typeface="Arial"/>
              </a:rPr>
              <a:t>ea</a:t>
            </a:r>
            <a:r>
              <a:rPr lang="es-CO" sz="2800" spc="0" baseline="-1114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-9" dirty="0" err="1">
                <a:latin typeface="Arial"/>
                <a:cs typeface="Arial"/>
              </a:rPr>
              <a:t>lqu</a:t>
            </a:r>
            <a:r>
              <a:rPr sz="2000" spc="0" dirty="0" err="1">
                <a:latin typeface="Arial"/>
                <a:cs typeface="Arial"/>
              </a:rPr>
              <a:t>il</a:t>
            </a:r>
            <a:r>
              <a:rPr sz="2000" spc="-9" dirty="0" err="1">
                <a:latin typeface="Arial"/>
                <a:cs typeface="Arial"/>
              </a:rPr>
              <a:t>ad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29" dirty="0">
                <a:latin typeface="Arial"/>
                <a:cs typeface="Arial"/>
              </a:rPr>
              <a:t>y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qu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to</a:t>
            </a:r>
            <a:r>
              <a:rPr sz="2000" spc="0" dirty="0">
                <a:latin typeface="Arial"/>
                <a:cs typeface="Arial"/>
              </a:rPr>
              <a:t>s:</a:t>
            </a:r>
            <a:endParaRPr sz="2000" dirty="0">
              <a:latin typeface="Arial"/>
              <a:cs typeface="Arial"/>
            </a:endParaRPr>
          </a:p>
          <a:p>
            <a:pPr marL="350837" marR="44254">
              <a:lnSpc>
                <a:spcPts val="2525"/>
              </a:lnSpc>
              <a:spcBef>
                <a:spcPts val="1042"/>
              </a:spcBef>
            </a:pPr>
            <a:r>
              <a:rPr sz="3200" spc="4" baseline="-1317" dirty="0">
                <a:latin typeface="Arial"/>
                <a:cs typeface="Arial"/>
              </a:rPr>
              <a:t>-</a:t>
            </a:r>
            <a:r>
              <a:rPr sz="2400" spc="0" baseline="-1317" dirty="0">
                <a:latin typeface="Arial"/>
                <a:cs typeface="Arial"/>
              </a:rPr>
              <a:t>La</a:t>
            </a:r>
            <a:r>
              <a:rPr sz="2400" spc="-19" baseline="-1317" dirty="0">
                <a:latin typeface="Arial"/>
                <a:cs typeface="Arial"/>
              </a:rPr>
              <a:t> </a:t>
            </a:r>
            <a:r>
              <a:rPr sz="2400" spc="0" baseline="-1317" dirty="0">
                <a:latin typeface="Arial"/>
                <a:cs typeface="Arial"/>
              </a:rPr>
              <a:t>c</a:t>
            </a:r>
            <a:r>
              <a:rPr sz="2400" spc="-9" baseline="-1317" dirty="0">
                <a:latin typeface="Arial"/>
                <a:cs typeface="Arial"/>
              </a:rPr>
              <a:t>a</a:t>
            </a:r>
            <a:r>
              <a:rPr sz="2400" spc="0" baseline="-1317" dirty="0">
                <a:latin typeface="Arial"/>
                <a:cs typeface="Arial"/>
              </a:rPr>
              <a:t>p</a:t>
            </a:r>
            <a:r>
              <a:rPr sz="2400" spc="-9" baseline="-1317" dirty="0">
                <a:latin typeface="Arial"/>
                <a:cs typeface="Arial"/>
              </a:rPr>
              <a:t>a</a:t>
            </a:r>
            <a:r>
              <a:rPr sz="2400" spc="0" baseline="-1317" dirty="0">
                <a:latin typeface="Arial"/>
                <a:cs typeface="Arial"/>
              </a:rPr>
              <a:t>cid</a:t>
            </a:r>
            <a:r>
              <a:rPr sz="2400" spc="-4" baseline="-1317" dirty="0">
                <a:latin typeface="Arial"/>
                <a:cs typeface="Arial"/>
              </a:rPr>
              <a:t>a</a:t>
            </a:r>
            <a:r>
              <a:rPr sz="2400" spc="0" baseline="-1317" dirty="0">
                <a:latin typeface="Arial"/>
                <a:cs typeface="Arial"/>
              </a:rPr>
              <a:t>d</a:t>
            </a:r>
            <a:r>
              <a:rPr sz="2400" spc="44" baseline="-1317" dirty="0">
                <a:latin typeface="Arial"/>
                <a:cs typeface="Arial"/>
              </a:rPr>
              <a:t> </a:t>
            </a:r>
            <a:r>
              <a:rPr sz="2400" spc="0" baseline="-1317" dirty="0">
                <a:latin typeface="Arial"/>
                <a:cs typeface="Arial"/>
              </a:rPr>
              <a:t>d</a:t>
            </a:r>
            <a:r>
              <a:rPr sz="2400" spc="-9" baseline="-1317" dirty="0">
                <a:latin typeface="Arial"/>
                <a:cs typeface="Arial"/>
              </a:rPr>
              <a:t>e</a:t>
            </a:r>
            <a:r>
              <a:rPr sz="2400" spc="0" baseline="-1317" dirty="0">
                <a:latin typeface="Arial"/>
                <a:cs typeface="Arial"/>
              </a:rPr>
              <a:t>dic</a:t>
            </a:r>
            <a:r>
              <a:rPr sz="2400" spc="-4" baseline="-1317" dirty="0">
                <a:latin typeface="Arial"/>
                <a:cs typeface="Arial"/>
              </a:rPr>
              <a:t>a</a:t>
            </a:r>
            <a:r>
              <a:rPr sz="2400" spc="0" baseline="-1317" dirty="0">
                <a:latin typeface="Arial"/>
                <a:cs typeface="Arial"/>
              </a:rPr>
              <a:t>da</a:t>
            </a:r>
            <a:r>
              <a:rPr sz="2400" spc="39" baseline="-1317" dirty="0">
                <a:latin typeface="Arial"/>
                <a:cs typeface="Arial"/>
              </a:rPr>
              <a:t> </a:t>
            </a:r>
            <a:r>
              <a:rPr sz="2400" spc="0" baseline="-1317" dirty="0">
                <a:latin typeface="Arial"/>
                <a:cs typeface="Arial"/>
              </a:rPr>
              <a:t>no</a:t>
            </a:r>
            <a:r>
              <a:rPr sz="2400" spc="19" baseline="-1317" dirty="0">
                <a:latin typeface="Arial"/>
                <a:cs typeface="Arial"/>
              </a:rPr>
              <a:t> </a:t>
            </a:r>
            <a:r>
              <a:rPr sz="2400" spc="0" baseline="-1317" dirty="0">
                <a:latin typeface="Arial"/>
                <a:cs typeface="Arial"/>
              </a:rPr>
              <a:t>pr</a:t>
            </a:r>
            <a:r>
              <a:rPr sz="2400" spc="-4" baseline="-1317" dirty="0">
                <a:latin typeface="Arial"/>
                <a:cs typeface="Arial"/>
              </a:rPr>
              <a:t>e</a:t>
            </a:r>
            <a:r>
              <a:rPr sz="2400" spc="0" baseline="-1317" dirty="0">
                <a:latin typeface="Arial"/>
                <a:cs typeface="Arial"/>
              </a:rPr>
              <a:t>s</a:t>
            </a:r>
            <a:r>
              <a:rPr sz="2400" spc="-9" baseline="-1317" dirty="0">
                <a:latin typeface="Arial"/>
                <a:cs typeface="Arial"/>
              </a:rPr>
              <a:t>e</a:t>
            </a:r>
            <a:r>
              <a:rPr sz="2400" spc="0" baseline="-1317" dirty="0">
                <a:latin typeface="Arial"/>
                <a:cs typeface="Arial"/>
              </a:rPr>
              <a:t>nta</a:t>
            </a:r>
            <a:r>
              <a:rPr sz="2400" spc="24" baseline="-1317" dirty="0">
                <a:latin typeface="Arial"/>
                <a:cs typeface="Arial"/>
              </a:rPr>
              <a:t> </a:t>
            </a:r>
            <a:r>
              <a:rPr sz="2400" spc="0" baseline="-1317" dirty="0">
                <a:latin typeface="Arial"/>
                <a:cs typeface="Arial"/>
              </a:rPr>
              <a:t>ni</a:t>
            </a:r>
            <a:r>
              <a:rPr sz="2400" spc="-9" baseline="-1317" dirty="0">
                <a:latin typeface="Arial"/>
                <a:cs typeface="Arial"/>
              </a:rPr>
              <a:t> </a:t>
            </a:r>
            <a:r>
              <a:rPr sz="2400" spc="4" baseline="-1317" dirty="0" err="1">
                <a:latin typeface="Arial"/>
                <a:cs typeface="Arial"/>
              </a:rPr>
              <a:t>l</a:t>
            </a:r>
            <a:r>
              <a:rPr sz="2400" spc="0" baseline="-1317" dirty="0" err="1">
                <a:latin typeface="Arial"/>
                <a:cs typeface="Arial"/>
              </a:rPr>
              <a:t>ate</a:t>
            </a:r>
            <a:r>
              <a:rPr sz="2400" spc="-9" baseline="-1317" dirty="0" err="1">
                <a:latin typeface="Arial"/>
                <a:cs typeface="Arial"/>
              </a:rPr>
              <a:t>n</a:t>
            </a:r>
            <a:r>
              <a:rPr sz="2400" spc="0" baseline="-1317" dirty="0" err="1">
                <a:latin typeface="Arial"/>
                <a:cs typeface="Arial"/>
              </a:rPr>
              <a:t>cia</a:t>
            </a:r>
            <a:r>
              <a:rPr sz="2400" spc="24" baseline="-1317" dirty="0">
                <a:latin typeface="Arial"/>
                <a:cs typeface="Arial"/>
              </a:rPr>
              <a:t> </a:t>
            </a:r>
            <a:r>
              <a:rPr sz="2400" spc="0" baseline="-1317" dirty="0" err="1">
                <a:latin typeface="Arial"/>
                <a:cs typeface="Arial"/>
              </a:rPr>
              <a:t>ni</a:t>
            </a:r>
            <a:r>
              <a:rPr lang="es-MX" sz="2400" spc="0" baseline="-1317" dirty="0">
                <a:latin typeface="Arial"/>
                <a:cs typeface="Arial"/>
              </a:rPr>
              <a:t> </a:t>
            </a:r>
            <a:r>
              <a:rPr sz="1600" spc="4" dirty="0" err="1">
                <a:latin typeface="Arial"/>
                <a:cs typeface="Arial"/>
              </a:rPr>
              <a:t>fl</a:t>
            </a:r>
            <a:r>
              <a:rPr sz="1600" spc="0" dirty="0" err="1">
                <a:latin typeface="Arial"/>
                <a:cs typeface="Arial"/>
              </a:rPr>
              <a:t>u</a:t>
            </a:r>
            <a:r>
              <a:rPr sz="1600" spc="-4" dirty="0" err="1">
                <a:latin typeface="Arial"/>
                <a:cs typeface="Arial"/>
              </a:rPr>
              <a:t>c</a:t>
            </a:r>
            <a:r>
              <a:rPr sz="1600" spc="4" dirty="0" err="1">
                <a:latin typeface="Arial"/>
                <a:cs typeface="Arial"/>
              </a:rPr>
              <a:t>t</a:t>
            </a:r>
            <a:r>
              <a:rPr sz="1600" spc="0" dirty="0" err="1">
                <a:latin typeface="Arial"/>
                <a:cs typeface="Arial"/>
              </a:rPr>
              <a:t>u</a:t>
            </a:r>
            <a:r>
              <a:rPr sz="1600" spc="-4" dirty="0" err="1">
                <a:latin typeface="Arial"/>
                <a:cs typeface="Arial"/>
              </a:rPr>
              <a:t>a</a:t>
            </a:r>
            <a:r>
              <a:rPr sz="1600" spc="0" dirty="0" err="1">
                <a:latin typeface="Arial"/>
                <a:cs typeface="Arial"/>
              </a:rPr>
              <a:t>ciones</a:t>
            </a:r>
            <a:r>
              <a:rPr sz="1600" spc="1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 </a:t>
            </a:r>
            <a:r>
              <a:rPr sz="1600" spc="4" dirty="0">
                <a:latin typeface="Arial"/>
                <a:cs typeface="Arial"/>
              </a:rPr>
              <a:t>f</a:t>
            </a:r>
            <a:r>
              <a:rPr sz="1600" spc="0" dirty="0">
                <a:latin typeface="Arial"/>
                <a:cs typeface="Arial"/>
              </a:rPr>
              <a:t>ase</a:t>
            </a:r>
            <a:r>
              <a:rPr sz="1600" spc="1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re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extremos.</a:t>
            </a:r>
            <a:endParaRPr sz="1600" dirty="0">
              <a:latin typeface="Arial"/>
              <a:cs typeface="Arial"/>
            </a:endParaRPr>
          </a:p>
          <a:p>
            <a:pPr marL="350837" marR="246290">
              <a:lnSpc>
                <a:spcPts val="2260"/>
              </a:lnSpc>
              <a:spcBef>
                <a:spcPts val="1289"/>
              </a:spcBef>
            </a:pPr>
            <a:r>
              <a:rPr sz="1600" spc="4" dirty="0">
                <a:latin typeface="Arial"/>
                <a:cs typeface="Arial"/>
              </a:rPr>
              <a:t>-</a:t>
            </a:r>
            <a:r>
              <a:rPr sz="1600" spc="0" dirty="0">
                <a:latin typeface="Arial"/>
                <a:cs typeface="Arial"/>
              </a:rPr>
              <a:t>La</a:t>
            </a:r>
            <a:r>
              <a:rPr sz="1600" spc="-1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disp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nib</a:t>
            </a:r>
            <a:r>
              <a:rPr sz="1600" spc="4" dirty="0">
                <a:latin typeface="Arial"/>
                <a:cs typeface="Arial"/>
              </a:rPr>
              <a:t>ili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4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es es</a:t>
            </a:r>
            <a:r>
              <a:rPr sz="1600" spc="-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4" dirty="0">
                <a:latin typeface="Arial"/>
                <a:cs typeface="Arial"/>
              </a:rPr>
              <a:t>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al</a:t>
            </a:r>
            <a:r>
              <a:rPr sz="1600" spc="3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ra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algu</a:t>
            </a:r>
            <a:r>
              <a:rPr sz="1600" spc="-4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as a</a:t>
            </a:r>
            <a:r>
              <a:rPr sz="1600" spc="-4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0" dirty="0">
                <a:latin typeface="Arial"/>
                <a:cs typeface="Arial"/>
              </a:rPr>
              <a:t>ca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-9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es</a:t>
            </a:r>
            <a:r>
              <a:rPr sz="1600" spc="1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ales</a:t>
            </a:r>
            <a:r>
              <a:rPr sz="1600" spc="-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mo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el 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omercio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elect</a:t>
            </a:r>
            <a:r>
              <a:rPr sz="1600" spc="9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ó</a:t>
            </a:r>
            <a:r>
              <a:rPr sz="1600" spc="-9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4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101" y="2578819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765" y="3965975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106B9519-4D29-4D00-AB13-9BC755AD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7E9C183-BA82-4F59-97C5-70E6C21E186F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27D05FBD-8639-49D5-BB46-B806EE51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5A1E675F-3791-43C3-AA47-0BBE2FFB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37449" y="1676400"/>
            <a:ext cx="6787351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532" y="615822"/>
            <a:ext cx="137383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Líneas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4890" y="615822"/>
            <a:ext cx="214111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a</a:t>
            </a:r>
            <a:r>
              <a:rPr sz="3200" b="1" spc="0" dirty="0" err="1">
                <a:latin typeface="Arial"/>
                <a:cs typeface="Arial"/>
              </a:rPr>
              <a:t>lqu</a:t>
            </a:r>
            <a:r>
              <a:rPr sz="3200" b="1" spc="-9" dirty="0" err="1">
                <a:latin typeface="Arial"/>
                <a:cs typeface="Arial"/>
              </a:rPr>
              <a:t>i</a:t>
            </a:r>
            <a:r>
              <a:rPr sz="3200" b="1" spc="0" dirty="0" err="1">
                <a:latin typeface="Arial"/>
                <a:cs typeface="Arial"/>
              </a:rPr>
              <a:t>ladas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8564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1510" y="6679600"/>
            <a:ext cx="190536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©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 2004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sc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 S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gh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34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D4FE3A5A-32CE-466E-9230-EA71E54E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990A421-B8AE-415A-B0F6-399F61E91E64}" type="datetime1">
              <a:rPr lang="es-CO" smtClean="0"/>
              <a:t>13/03/2023</a:t>
            </a:fld>
            <a:endParaRPr lang="en-US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23A8388A-933C-4DD2-8DA3-558626D7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4AE3860-95F9-4C42-A1F2-FB5EE317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823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Infraestructura del proveedor de servicio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86" y="1981200"/>
            <a:ext cx="421271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67639" y="1545964"/>
            <a:ext cx="488621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redes de proveedor de servicios son complejas y constan principalmente de medios de fibra óptica de ancho de banda de alta velocidad, que usan el estándar de red óptica síncrona(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SONET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) o de jerarquía digital síncrona (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SDH)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 avance más reciente en los medios de fibra óptica para las comunicaciones de largo alcance se denomina “multiplexación por división de longitud de onda” (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DWD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WDM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CWDM: </a:t>
            </a:r>
            <a:r>
              <a:rPr lang="es-MX" sz="16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Coarse</a:t>
            </a:r>
            <a:r>
              <a:rPr lang="es-MX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6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wavelength</a:t>
            </a:r>
            <a:r>
              <a:rPr lang="es-MX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6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Division</a:t>
            </a:r>
            <a:r>
              <a:rPr lang="es-MX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MX" sz="1600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Multiplexing</a:t>
            </a:r>
            <a:r>
              <a:rPr lang="es-MX" sz="1600" dirty="0">
                <a:solidFill>
                  <a:srgbClr val="4D5156"/>
                </a:solidFill>
                <a:latin typeface="arial" panose="020B0604020202020204" pitchFamily="34" charset="0"/>
              </a:rPr>
              <a:t>-</a:t>
            </a:r>
            <a:r>
              <a:rPr lang="es-MX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Multiplexación por división aproximada de longitud de onda.</a:t>
            </a:r>
          </a:p>
          <a:p>
            <a:pPr marL="263525" indent="-263525"/>
            <a:r>
              <a:rPr lang="es-MX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 </a:t>
            </a:r>
            <a:r>
              <a:rPr lang="es-MX" b="1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DWDM: </a:t>
            </a:r>
            <a:r>
              <a:rPr lang="es-MX" sz="16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Dense </a:t>
            </a:r>
            <a:r>
              <a:rPr lang="es-MX" sz="1600" dirty="0" err="1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Wavelength</a:t>
            </a:r>
            <a:r>
              <a:rPr lang="es-MX" sz="16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sz="1600" dirty="0" err="1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Division</a:t>
            </a:r>
            <a:r>
              <a:rPr lang="es-MX" sz="16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s-MX" sz="1600" dirty="0" err="1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Multiplexing</a:t>
            </a:r>
            <a:r>
              <a:rPr lang="es-MX" sz="16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s-MX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s-MX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ultiplexación por división de longitud de onda densa.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FD1D4C-8731-4F87-883F-3F579554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9AF2FF9-D2CF-4B47-9B7F-08DFADACC860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187CDD-F33C-4EA8-805D-FD4054C3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err="1"/>
              <a:t>Tecnologías</a:t>
            </a:r>
            <a:r>
              <a:rPr kumimoji="0" lang="en-US" dirty="0"/>
              <a:t> WAN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4BF0EF-24E3-4771-AD1A-9E1405FE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6719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137383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Líneas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4890" y="615822"/>
            <a:ext cx="214111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a</a:t>
            </a:r>
            <a:r>
              <a:rPr sz="3200" b="1" spc="0" dirty="0" err="1">
                <a:latin typeface="Arial"/>
                <a:cs typeface="Arial"/>
              </a:rPr>
              <a:t>lqu</a:t>
            </a:r>
            <a:r>
              <a:rPr sz="3200" b="1" spc="-9" dirty="0" err="1">
                <a:latin typeface="Arial"/>
                <a:cs typeface="Arial"/>
              </a:rPr>
              <a:t>i</a:t>
            </a:r>
            <a:r>
              <a:rPr sz="3200" b="1" spc="0" dirty="0" err="1">
                <a:latin typeface="Arial"/>
                <a:cs typeface="Arial"/>
              </a:rPr>
              <a:t>ladas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8564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012" y="4828944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8395A7-EF87-4DFD-933B-9E50FBFA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58" y="2286000"/>
            <a:ext cx="7306515" cy="3055452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BE825-8FCF-4B21-A7CC-C6910449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E2ED076-D52E-4BC1-AC07-C5492BE0175F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231EA-FE98-4DDA-9615-AE2BF581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1F1D24-DEE4-4529-8C54-D9841749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0532" y="615822"/>
            <a:ext cx="92232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X.25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532" y="1359438"/>
            <a:ext cx="4368817" cy="4139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6954" indent="-342900">
              <a:lnSpc>
                <a:spcPts val="2760"/>
              </a:lnSpc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De</a:t>
            </a:r>
            <a:r>
              <a:rPr spc="-14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o al c</a:t>
            </a:r>
            <a:r>
              <a:rPr spc="-1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lí</a:t>
            </a:r>
            <a:r>
              <a:rPr spc="-1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lqu</a:t>
            </a:r>
            <a:r>
              <a:rPr spc="0" dirty="0">
                <a:latin typeface="Arial"/>
                <a:cs typeface="Arial"/>
              </a:rPr>
              <a:t>il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,</a:t>
            </a:r>
            <a:r>
              <a:rPr spc="94" dirty="0">
                <a:latin typeface="Arial"/>
                <a:cs typeface="Arial"/>
              </a:rPr>
              <a:t> </a:t>
            </a:r>
            <a:r>
              <a:rPr lang="es-CO" spc="94" dirty="0">
                <a:latin typeface="Arial"/>
                <a:cs typeface="Arial"/>
              </a:rPr>
              <a:t>en los 80 se</a:t>
            </a:r>
            <a:r>
              <a:rPr sz="2800" spc="69" baseline="-1114" dirty="0">
                <a:latin typeface="Arial"/>
                <a:cs typeface="Arial"/>
              </a:rPr>
              <a:t> </a:t>
            </a:r>
            <a:r>
              <a:rPr sz="2800" spc="0" baseline="-1114" dirty="0" err="1">
                <a:latin typeface="Arial"/>
                <a:cs typeface="Arial"/>
              </a:rPr>
              <a:t>i</a:t>
            </a:r>
            <a:r>
              <a:rPr sz="2800" spc="-9" baseline="-1114" dirty="0" err="1">
                <a:latin typeface="Arial"/>
                <a:cs typeface="Arial"/>
              </a:rPr>
              <a:t>n</a:t>
            </a:r>
            <a:r>
              <a:rPr sz="2800" spc="0" baseline="-1114" dirty="0" err="1">
                <a:latin typeface="Arial"/>
                <a:cs typeface="Arial"/>
              </a:rPr>
              <a:t>tro</a:t>
            </a:r>
            <a:r>
              <a:rPr sz="2800" spc="-14" baseline="-1114" dirty="0" err="1">
                <a:latin typeface="Arial"/>
                <a:cs typeface="Arial"/>
              </a:rPr>
              <a:t>d</a:t>
            </a:r>
            <a:r>
              <a:rPr sz="2800" spc="-9" baseline="-1114" dirty="0" err="1">
                <a:latin typeface="Arial"/>
                <a:cs typeface="Arial"/>
              </a:rPr>
              <a:t>u</a:t>
            </a:r>
            <a:r>
              <a:rPr sz="2800" spc="0" baseline="-1114" dirty="0" err="1">
                <a:latin typeface="Arial"/>
                <a:cs typeface="Arial"/>
              </a:rPr>
              <a:t>j</a:t>
            </a:r>
            <a:r>
              <a:rPr sz="2800" spc="-9" baseline="-1114" dirty="0" err="1">
                <a:latin typeface="Arial"/>
                <a:cs typeface="Arial"/>
              </a:rPr>
              <a:t>e</a:t>
            </a:r>
            <a:r>
              <a:rPr sz="2800" spc="4" baseline="-1114" dirty="0" err="1">
                <a:latin typeface="Arial"/>
                <a:cs typeface="Arial"/>
              </a:rPr>
              <a:t>r</a:t>
            </a:r>
            <a:r>
              <a:rPr sz="2800" spc="-9" baseline="-1114" dirty="0" err="1">
                <a:latin typeface="Arial"/>
                <a:cs typeface="Arial"/>
              </a:rPr>
              <a:t>o</a:t>
            </a:r>
            <a:r>
              <a:rPr sz="2800" spc="0" baseline="-1114" dirty="0" err="1">
                <a:latin typeface="Arial"/>
                <a:cs typeface="Arial"/>
              </a:rPr>
              <a:t>n</a:t>
            </a:r>
            <a:r>
              <a:rPr lang="es-CO" sz="2800" spc="0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l</a:t>
            </a:r>
            <a:r>
              <a:rPr sz="2800" spc="-9" baseline="-1114" dirty="0">
                <a:latin typeface="Arial"/>
                <a:cs typeface="Arial"/>
              </a:rPr>
              <a:t>a</a:t>
            </a:r>
            <a:r>
              <a:rPr sz="2800" spc="0" baseline="-1114" dirty="0">
                <a:latin typeface="Arial"/>
                <a:cs typeface="Arial"/>
              </a:rPr>
              <a:t>s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re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es c</a:t>
            </a:r>
            <a:r>
              <a:rPr sz="2800" spc="-19" baseline="-1114" dirty="0">
                <a:latin typeface="Arial"/>
                <a:cs typeface="Arial"/>
              </a:rPr>
              <a:t>o</a:t>
            </a:r>
            <a:r>
              <a:rPr sz="2800" spc="-9" baseline="-1114" dirty="0">
                <a:latin typeface="Arial"/>
                <a:cs typeface="Arial"/>
              </a:rPr>
              <a:t>n</a:t>
            </a:r>
            <a:r>
              <a:rPr sz="2800" spc="0" baseline="-1114" dirty="0">
                <a:latin typeface="Arial"/>
                <a:cs typeface="Arial"/>
              </a:rPr>
              <a:t>mu</a:t>
            </a:r>
            <a:r>
              <a:rPr sz="2800" spc="-9" baseline="-1114" dirty="0">
                <a:latin typeface="Arial"/>
                <a:cs typeface="Arial"/>
              </a:rPr>
              <a:t>t</a:t>
            </a:r>
            <a:r>
              <a:rPr sz="2800" spc="0" baseline="-1114" dirty="0">
                <a:latin typeface="Arial"/>
                <a:cs typeface="Arial"/>
              </a:rPr>
              <a:t>a</a:t>
            </a:r>
            <a:r>
              <a:rPr sz="2800" spc="-1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as</a:t>
            </a:r>
            <a:r>
              <a:rPr sz="2800" spc="64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po</a:t>
            </a:r>
            <a:r>
              <a:rPr sz="2800" spc="0" baseline="-1114" dirty="0">
                <a:latin typeface="Arial"/>
                <a:cs typeface="Arial"/>
              </a:rPr>
              <a:t>r </a:t>
            </a:r>
            <a:r>
              <a:rPr sz="2800" spc="0" baseline="-1114" dirty="0" err="1">
                <a:latin typeface="Arial"/>
                <a:cs typeface="Arial"/>
              </a:rPr>
              <a:t>p</a:t>
            </a:r>
            <a:r>
              <a:rPr sz="2800" spc="-14" baseline="-1114" dirty="0" err="1">
                <a:latin typeface="Arial"/>
                <a:cs typeface="Arial"/>
              </a:rPr>
              <a:t>a</a:t>
            </a:r>
            <a:r>
              <a:rPr sz="2800" spc="-9" baseline="-1114" dirty="0" err="1">
                <a:latin typeface="Arial"/>
                <a:cs typeface="Arial"/>
              </a:rPr>
              <a:t>qu</a:t>
            </a:r>
            <a:r>
              <a:rPr sz="2800" spc="0" baseline="-1114" dirty="0" err="1">
                <a:latin typeface="Arial"/>
                <a:cs typeface="Arial"/>
              </a:rPr>
              <a:t>e</a:t>
            </a:r>
            <a:r>
              <a:rPr sz="2800" spc="-14" baseline="-1114" dirty="0" err="1">
                <a:latin typeface="Arial"/>
                <a:cs typeface="Arial"/>
              </a:rPr>
              <a:t>t</a:t>
            </a:r>
            <a:r>
              <a:rPr sz="2800" spc="0" baseline="-1114" dirty="0" err="1">
                <a:latin typeface="Arial"/>
                <a:cs typeface="Arial"/>
              </a:rPr>
              <a:t>es</a:t>
            </a:r>
            <a:r>
              <a:rPr sz="2800" spc="64" baseline="-1114" dirty="0">
                <a:latin typeface="Arial"/>
                <a:cs typeface="Arial"/>
              </a:rPr>
              <a:t> </a:t>
            </a:r>
            <a:r>
              <a:rPr sz="2800" spc="-9" baseline="-1114" dirty="0" err="1">
                <a:latin typeface="Arial"/>
                <a:cs typeface="Arial"/>
              </a:rPr>
              <a:t>u</a:t>
            </a:r>
            <a:r>
              <a:rPr sz="2800" spc="0" baseline="-1114" dirty="0" err="1">
                <a:latin typeface="Arial"/>
                <a:cs typeface="Arial"/>
              </a:rPr>
              <a:t>t</a:t>
            </a:r>
            <a:r>
              <a:rPr sz="2800" spc="-9" baseline="-1114" dirty="0" err="1">
                <a:latin typeface="Arial"/>
                <a:cs typeface="Arial"/>
              </a:rPr>
              <a:t>i</a:t>
            </a:r>
            <a:r>
              <a:rPr sz="2800" spc="0" baseline="-1114" dirty="0" err="1">
                <a:latin typeface="Arial"/>
                <a:cs typeface="Arial"/>
              </a:rPr>
              <a:t>li</a:t>
            </a:r>
            <a:r>
              <a:rPr sz="2800" spc="-9" baseline="-1114" dirty="0" err="1">
                <a:latin typeface="Arial"/>
                <a:cs typeface="Arial"/>
              </a:rPr>
              <a:t>z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-19" baseline="-1114" dirty="0" err="1">
                <a:latin typeface="Arial"/>
                <a:cs typeface="Arial"/>
              </a:rPr>
              <a:t>n</a:t>
            </a:r>
            <a:r>
              <a:rPr sz="2800" spc="-9" baseline="-1114" dirty="0" err="1">
                <a:latin typeface="Arial"/>
                <a:cs typeface="Arial"/>
              </a:rPr>
              <a:t>d</a:t>
            </a:r>
            <a:r>
              <a:rPr sz="2800" spc="0" baseline="-1114" dirty="0" err="1">
                <a:latin typeface="Arial"/>
                <a:cs typeface="Arial"/>
              </a:rPr>
              <a:t>o</a:t>
            </a:r>
            <a:r>
              <a:rPr lang="es-CO" sz="2800" spc="0" baseline="-1114" dirty="0">
                <a:latin typeface="Arial"/>
                <a:cs typeface="Arial"/>
              </a:rPr>
              <a:t> </a:t>
            </a:r>
            <a:r>
              <a:rPr sz="2800" spc="0" baseline="-1114" dirty="0" err="1">
                <a:latin typeface="Arial"/>
                <a:cs typeface="Arial"/>
              </a:rPr>
              <a:t>lí</a:t>
            </a:r>
            <a:r>
              <a:rPr sz="2800" spc="-14" baseline="-1114" dirty="0" err="1">
                <a:latin typeface="Arial"/>
                <a:cs typeface="Arial"/>
              </a:rPr>
              <a:t>n</a:t>
            </a:r>
            <a:r>
              <a:rPr sz="2800" spc="0" baseline="-1114" dirty="0" err="1">
                <a:latin typeface="Arial"/>
                <a:cs typeface="Arial"/>
              </a:rPr>
              <a:t>e</a:t>
            </a:r>
            <a:r>
              <a:rPr sz="2800" spc="-9" baseline="-1114" dirty="0" err="1">
                <a:latin typeface="Arial"/>
                <a:cs typeface="Arial"/>
              </a:rPr>
              <a:t>a</a:t>
            </a:r>
            <a:r>
              <a:rPr sz="2800" spc="0" baseline="-1114" dirty="0" err="1">
                <a:latin typeface="Arial"/>
                <a:cs typeface="Arial"/>
              </a:rPr>
              <a:t>s</a:t>
            </a:r>
            <a:r>
              <a:rPr sz="2800" spc="2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c</a:t>
            </a:r>
            <a:r>
              <a:rPr sz="2800" spc="-14" baseline="-1114" dirty="0">
                <a:latin typeface="Arial"/>
                <a:cs typeface="Arial"/>
              </a:rPr>
              <a:t>o</a:t>
            </a:r>
            <a:r>
              <a:rPr sz="2800" spc="4" baseline="-1114" dirty="0">
                <a:latin typeface="Arial"/>
                <a:cs typeface="Arial"/>
              </a:rPr>
              <a:t>m</a:t>
            </a:r>
            <a:r>
              <a:rPr sz="2800" spc="-9" baseline="-1114" dirty="0">
                <a:latin typeface="Arial"/>
                <a:cs typeface="Arial"/>
              </a:rPr>
              <a:t>p</a:t>
            </a:r>
            <a:r>
              <a:rPr sz="2800" spc="0" baseline="-1114" dirty="0">
                <a:latin typeface="Arial"/>
                <a:cs typeface="Arial"/>
              </a:rPr>
              <a:t>arti</a:t>
            </a:r>
            <a:r>
              <a:rPr sz="2800" spc="-14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as</a:t>
            </a:r>
            <a:r>
              <a:rPr sz="2800" spc="44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p</a:t>
            </a:r>
            <a:r>
              <a:rPr sz="2800" spc="0" baseline="-1114" dirty="0">
                <a:latin typeface="Arial"/>
                <a:cs typeface="Arial"/>
              </a:rPr>
              <a:t>ara</a:t>
            </a:r>
            <a:r>
              <a:rPr sz="2800" spc="14" baseline="-1114" dirty="0">
                <a:latin typeface="Arial"/>
                <a:cs typeface="Arial"/>
              </a:rPr>
              <a:t> </a:t>
            </a:r>
            <a:r>
              <a:rPr sz="2800" spc="4" baseline="-1114" dirty="0">
                <a:latin typeface="Arial"/>
                <a:cs typeface="Arial"/>
              </a:rPr>
              <a:t>r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-14" baseline="-1114" dirty="0">
                <a:latin typeface="Arial"/>
                <a:cs typeface="Arial"/>
              </a:rPr>
              <a:t>d</a:t>
            </a:r>
            <a:r>
              <a:rPr sz="2800" spc="-9" baseline="-1114" dirty="0">
                <a:latin typeface="Arial"/>
                <a:cs typeface="Arial"/>
              </a:rPr>
              <a:t>u</a:t>
            </a:r>
            <a:r>
              <a:rPr sz="2800" spc="0" baseline="-1114" dirty="0">
                <a:latin typeface="Arial"/>
                <a:cs typeface="Arial"/>
              </a:rPr>
              <a:t>c</a:t>
            </a:r>
            <a:r>
              <a:rPr sz="2800" spc="-9" baseline="-1114" dirty="0">
                <a:latin typeface="Arial"/>
                <a:cs typeface="Arial"/>
              </a:rPr>
              <a:t>i</a:t>
            </a:r>
            <a:r>
              <a:rPr sz="2800" spc="0" baseline="-1114" dirty="0">
                <a:latin typeface="Arial"/>
                <a:cs typeface="Arial"/>
              </a:rPr>
              <a:t>r</a:t>
            </a:r>
            <a:r>
              <a:rPr sz="2800" spc="24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l</a:t>
            </a:r>
            <a:r>
              <a:rPr sz="2800" spc="-9" baseline="-1114" dirty="0">
                <a:latin typeface="Arial"/>
                <a:cs typeface="Arial"/>
              </a:rPr>
              <a:t>o</a:t>
            </a:r>
            <a:r>
              <a:rPr sz="2800" spc="0" baseline="-1114" dirty="0">
                <a:latin typeface="Arial"/>
                <a:cs typeface="Arial"/>
              </a:rPr>
              <a:t>s</a:t>
            </a:r>
            <a:r>
              <a:rPr sz="2800" spc="2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c</a:t>
            </a:r>
            <a:r>
              <a:rPr sz="2800" spc="-14" baseline="-1114" dirty="0">
                <a:latin typeface="Arial"/>
                <a:cs typeface="Arial"/>
              </a:rPr>
              <a:t>o</a:t>
            </a:r>
            <a:r>
              <a:rPr sz="2800" spc="0" baseline="-1114" dirty="0">
                <a:latin typeface="Arial"/>
                <a:cs typeface="Arial"/>
              </a:rPr>
              <a:t>s</a:t>
            </a:r>
            <a:r>
              <a:rPr sz="2800" spc="-9" baseline="-1114" dirty="0">
                <a:latin typeface="Arial"/>
                <a:cs typeface="Arial"/>
              </a:rPr>
              <a:t>to</a:t>
            </a:r>
            <a:r>
              <a:rPr sz="2800" spc="0" baseline="-1114" dirty="0">
                <a:latin typeface="Arial"/>
                <a:cs typeface="Arial"/>
              </a:rPr>
              <a:t>s.</a:t>
            </a:r>
            <a:endParaRPr dirty="0">
              <a:latin typeface="Arial"/>
              <a:cs typeface="Arial"/>
            </a:endParaRPr>
          </a:p>
          <a:p>
            <a:pPr marL="355600" marR="1015648" indent="-342900" algn="just">
              <a:lnSpc>
                <a:spcPct val="95250"/>
              </a:lnSpc>
              <a:spcBef>
                <a:spcPts val="1398"/>
              </a:spcBef>
              <a:buFont typeface="Arial" panose="020B0604020202020204" pitchFamily="34" charset="0"/>
              <a:buChar char="•"/>
            </a:pPr>
            <a:r>
              <a:rPr lang="es-CO" spc="29" dirty="0">
                <a:latin typeface="Arial"/>
                <a:cs typeface="Arial"/>
              </a:rPr>
              <a:t>Eran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re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es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9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mu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as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po</a:t>
            </a:r>
            <a:r>
              <a:rPr spc="0" dirty="0">
                <a:latin typeface="Arial"/>
                <a:cs typeface="Arial"/>
              </a:rPr>
              <a:t>r </a:t>
            </a:r>
            <a:r>
              <a:rPr spc="-9" dirty="0" err="1">
                <a:latin typeface="Arial"/>
                <a:cs typeface="Arial"/>
              </a:rPr>
              <a:t>p</a:t>
            </a:r>
            <a:r>
              <a:rPr spc="0" dirty="0" err="1">
                <a:latin typeface="Arial"/>
                <a:cs typeface="Arial"/>
              </a:rPr>
              <a:t>a</a:t>
            </a:r>
            <a:r>
              <a:rPr spc="-14" dirty="0" err="1">
                <a:latin typeface="Arial"/>
                <a:cs typeface="Arial"/>
              </a:rPr>
              <a:t>q</a:t>
            </a:r>
            <a:r>
              <a:rPr spc="-9" dirty="0" err="1">
                <a:latin typeface="Arial"/>
                <a:cs typeface="Arial"/>
              </a:rPr>
              <a:t>u</a:t>
            </a:r>
            <a:r>
              <a:rPr spc="0" dirty="0" err="1">
                <a:latin typeface="Arial"/>
                <a:cs typeface="Arial"/>
              </a:rPr>
              <a:t>e</a:t>
            </a:r>
            <a:r>
              <a:rPr spc="-9" dirty="0" err="1">
                <a:latin typeface="Arial"/>
                <a:cs typeface="Arial"/>
              </a:rPr>
              <a:t>t</a:t>
            </a:r>
            <a:r>
              <a:rPr spc="0" dirty="0" err="1">
                <a:latin typeface="Arial"/>
                <a:cs typeface="Arial"/>
              </a:rPr>
              <a:t>es</a:t>
            </a:r>
            <a:r>
              <a:rPr spc="34" dirty="0">
                <a:latin typeface="Arial"/>
                <a:cs typeface="Arial"/>
              </a:rPr>
              <a:t> </a:t>
            </a:r>
            <a:r>
              <a:rPr lang="es-CO" spc="34" dirty="0">
                <a:latin typeface="Arial"/>
                <a:cs typeface="Arial"/>
              </a:rPr>
              <a:t>y </a:t>
            </a:r>
            <a:r>
              <a:rPr spc="0" dirty="0">
                <a:latin typeface="Arial"/>
                <a:cs typeface="Arial"/>
              </a:rPr>
              <a:t>se e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and</a:t>
            </a:r>
            <a:r>
              <a:rPr spc="0" dirty="0">
                <a:latin typeface="Arial"/>
                <a:cs typeface="Arial"/>
              </a:rPr>
              <a:t>arizó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o el </a:t>
            </a:r>
            <a:r>
              <a:rPr spc="-9" dirty="0">
                <a:latin typeface="Arial"/>
                <a:cs typeface="Arial"/>
              </a:rPr>
              <a:t>g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-9" dirty="0">
                <a:latin typeface="Arial"/>
                <a:cs typeface="Arial"/>
              </a:rPr>
              <a:t>up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ro</a:t>
            </a:r>
            <a:r>
              <a:rPr spc="-9" dirty="0">
                <a:latin typeface="Arial"/>
                <a:cs typeface="Arial"/>
              </a:rPr>
              <a:t>to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X.2</a:t>
            </a:r>
            <a:r>
              <a:rPr spc="-14" dirty="0">
                <a:latin typeface="Arial"/>
                <a:cs typeface="Arial"/>
              </a:rPr>
              <a:t>5</a:t>
            </a:r>
            <a:r>
              <a:rPr spc="0" dirty="0">
                <a:latin typeface="Arial"/>
                <a:cs typeface="Arial"/>
              </a:rPr>
              <a:t>.</a:t>
            </a:r>
            <a:r>
              <a:rPr lang="es-CO" spc="0" dirty="0">
                <a:latin typeface="Arial"/>
                <a:cs typeface="Arial"/>
              </a:rPr>
              <a:t> (Estándar ISO). Capas 1-3.</a:t>
            </a:r>
            <a:endParaRPr dirty="0">
              <a:latin typeface="Arial"/>
              <a:cs typeface="Arial"/>
            </a:endParaRPr>
          </a:p>
          <a:p>
            <a:pPr marL="355600" marR="115722" indent="-342900">
              <a:lnSpc>
                <a:spcPct val="94866"/>
              </a:lnSpc>
              <a:spcBef>
                <a:spcPts val="1557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X.25 </a:t>
            </a:r>
            <a:r>
              <a:rPr spc="-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fre</a:t>
            </a:r>
            <a:r>
              <a:rPr spc="-9" dirty="0" err="1">
                <a:latin typeface="Arial"/>
                <a:cs typeface="Arial"/>
              </a:rPr>
              <a:t>c</a:t>
            </a:r>
            <a:r>
              <a:rPr lang="es-CO" spc="-9" dirty="0" err="1">
                <a:latin typeface="Arial"/>
                <a:cs typeface="Arial"/>
              </a:rPr>
              <a:t>ía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un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9" dirty="0">
                <a:latin typeface="Arial"/>
                <a:cs typeface="Arial"/>
              </a:rPr>
              <a:t>ap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ad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-64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ari</a:t>
            </a:r>
            <a:r>
              <a:rPr spc="14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le</a:t>
            </a:r>
            <a:r>
              <a:rPr spc="8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y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arti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69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tra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smi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ó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4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qu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pu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4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 c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ad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(SV</a:t>
            </a:r>
            <a:r>
              <a:rPr spc="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) 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er</a:t>
            </a:r>
            <a:r>
              <a:rPr spc="9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te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(PV</a:t>
            </a:r>
            <a:r>
              <a:rPr spc="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).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CBB3DA-C89B-4E2B-B8D0-5181752A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EEB0ADE-6DA7-4C3D-B58F-0A3EA67DD486}" type="datetime1">
              <a:rPr lang="es-CO" smtClean="0"/>
              <a:t>13/03/2023</a:t>
            </a:fld>
            <a:endParaRPr lang="en-US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27A11758-662A-4B1E-B00B-AF00710E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882BA61-D9B2-4A2B-AEB4-8E30484F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02AD642-E50E-462C-BCD3-C88DBD31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299" y="2895600"/>
            <a:ext cx="4738701" cy="21695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488472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>
                <a:latin typeface="Arial"/>
                <a:cs typeface="Arial"/>
              </a:rPr>
              <a:t>X.25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762" y="2035956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2050" name="Picture 2" descr="X.25 - Wikipedia">
            <a:extLst>
              <a:ext uri="{FF2B5EF4-FFF2-40B4-BE49-F238E27FC236}">
                <a16:creationId xmlns:a16="http://schemas.microsoft.com/office/drawing/2014/main" id="{B1C3A7CB-2147-465E-AEC6-5D96907A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" y="1069745"/>
            <a:ext cx="7696200" cy="544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8DD635-CCE9-4837-B386-C91C03B1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5A45B1-A91E-4768-80C5-A1A629347168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709116E-9CBF-4ADD-BF0D-F33832A3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82AC41-EE71-476A-BA18-CFC396D0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77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50532" y="615822"/>
            <a:ext cx="227157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X.25</a:t>
            </a:r>
            <a:r>
              <a:rPr sz="3200" b="1" spc="-2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677" y="1733807"/>
            <a:ext cx="7781411" cy="1801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L</a:t>
            </a:r>
            <a:r>
              <a:rPr sz="2000" spc="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us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riptores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se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cone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sz="2000" spc="-9" dirty="0" err="1">
                <a:latin typeface="Arial"/>
                <a:cs typeface="Arial"/>
              </a:rPr>
              <a:t>a</a:t>
            </a:r>
            <a:r>
              <a:rPr lang="es-CO" sz="2000" spc="-9" dirty="0" err="1">
                <a:latin typeface="Arial"/>
                <a:cs typeface="Arial"/>
              </a:rPr>
              <a:t>ban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 </a:t>
            </a:r>
            <a:r>
              <a:rPr sz="2000" spc="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 r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X.25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con una </a:t>
            </a:r>
            <a:r>
              <a:rPr sz="2000" spc="4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í</a:t>
            </a:r>
            <a:r>
              <a:rPr sz="2000" spc="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ea</a:t>
            </a:r>
            <a:r>
              <a:rPr sz="2000" spc="-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alq</a:t>
            </a:r>
            <a:r>
              <a:rPr sz="2000" spc="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ada o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con </a:t>
            </a:r>
            <a:r>
              <a:rPr sz="2000" spc="0" dirty="0" err="1">
                <a:latin typeface="Arial"/>
                <a:cs typeface="Arial"/>
              </a:rPr>
              <a:t>u</a:t>
            </a:r>
            <a:r>
              <a:rPr sz="2000" spc="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o</a:t>
            </a:r>
            <a:r>
              <a:rPr sz="2000" spc="9" dirty="0" err="1">
                <a:latin typeface="Arial"/>
                <a:cs typeface="Arial"/>
              </a:rPr>
              <a:t>n</a:t>
            </a:r>
            <a:r>
              <a:rPr sz="2000" spc="-9" dirty="0" err="1">
                <a:latin typeface="Arial"/>
                <a:cs typeface="Arial"/>
              </a:rPr>
              <a:t>ex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9" dirty="0" err="1">
                <a:latin typeface="Arial"/>
                <a:cs typeface="Arial"/>
              </a:rPr>
              <a:t>ó</a:t>
            </a:r>
            <a:r>
              <a:rPr sz="2000" spc="0" dirty="0" err="1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 de a</a:t>
            </a:r>
            <a:r>
              <a:rPr sz="2000" spc="-19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ces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lefón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o.</a:t>
            </a:r>
            <a:endParaRPr sz="2000" dirty="0">
              <a:latin typeface="Arial"/>
              <a:cs typeface="Arial"/>
            </a:endParaRPr>
          </a:p>
          <a:p>
            <a:pPr marL="355600" marR="53016" indent="-342900">
              <a:spcBef>
                <a:spcPts val="1094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X.25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lang="es-CO" sz="2000" spc="9" dirty="0" err="1">
                <a:latin typeface="Arial"/>
                <a:cs typeface="Arial"/>
              </a:rPr>
              <a:t>odía</a:t>
            </a:r>
            <a:r>
              <a:rPr sz="2000" spc="0" dirty="0">
                <a:latin typeface="Arial"/>
                <a:cs typeface="Arial"/>
              </a:rPr>
              <a:t> r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sultar </a:t>
            </a:r>
            <a:r>
              <a:rPr sz="2000" spc="0" dirty="0" err="1">
                <a:latin typeface="Arial"/>
                <a:cs typeface="Arial"/>
              </a:rPr>
              <a:t>muy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o</a:t>
            </a:r>
            <a:r>
              <a:rPr sz="2000" spc="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ómica</a:t>
            </a:r>
            <a:r>
              <a:rPr lang="es-CO" sz="2000" dirty="0">
                <a:latin typeface="Arial"/>
                <a:cs typeface="Arial"/>
              </a:rPr>
              <a:t> p</a:t>
            </a:r>
            <a:r>
              <a:rPr lang="es-CO" sz="2000" spc="9" dirty="0">
                <a:latin typeface="Arial"/>
                <a:cs typeface="Arial"/>
              </a:rPr>
              <a:t>o</a:t>
            </a:r>
            <a:r>
              <a:rPr lang="es-CO" sz="2000" dirty="0">
                <a:latin typeface="Arial"/>
                <a:cs typeface="Arial"/>
              </a:rPr>
              <a:t>rque</a:t>
            </a:r>
            <a:r>
              <a:rPr lang="es-CO" sz="2000" spc="-14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las</a:t>
            </a:r>
            <a:r>
              <a:rPr lang="es-CO" sz="2000" spc="-9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ta</a:t>
            </a:r>
            <a:r>
              <a:rPr lang="es-CO" sz="2000" spc="-9" dirty="0">
                <a:latin typeface="Arial"/>
                <a:cs typeface="Arial"/>
              </a:rPr>
              <a:t>r</a:t>
            </a:r>
            <a:r>
              <a:rPr lang="es-CO" sz="2000" dirty="0">
                <a:latin typeface="Arial"/>
                <a:cs typeface="Arial"/>
              </a:rPr>
              <a:t>ifas</a:t>
            </a:r>
            <a:r>
              <a:rPr lang="es-CO" sz="2000" spc="-9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se</a:t>
            </a:r>
            <a:r>
              <a:rPr lang="es-CO" sz="2000" spc="-9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c</a:t>
            </a:r>
            <a:r>
              <a:rPr lang="es-CO" sz="2000" spc="-9" dirty="0">
                <a:latin typeface="Arial"/>
                <a:cs typeface="Arial"/>
              </a:rPr>
              <a:t>a</a:t>
            </a:r>
            <a:r>
              <a:rPr lang="es-CO" sz="2000" dirty="0">
                <a:latin typeface="Arial"/>
                <a:cs typeface="Arial"/>
              </a:rPr>
              <a:t>lculaban con</a:t>
            </a:r>
            <a:r>
              <a:rPr lang="es-CO" sz="2000" spc="9" dirty="0">
                <a:latin typeface="Arial"/>
                <a:cs typeface="Arial"/>
              </a:rPr>
              <a:t> b</a:t>
            </a:r>
            <a:r>
              <a:rPr lang="es-CO" sz="2000" spc="-9" dirty="0">
                <a:latin typeface="Arial"/>
                <a:cs typeface="Arial"/>
              </a:rPr>
              <a:t>as</a:t>
            </a:r>
            <a:r>
              <a:rPr lang="es-CO" sz="2000" dirty="0">
                <a:latin typeface="Arial"/>
                <a:cs typeface="Arial"/>
              </a:rPr>
              <a:t>e en la</a:t>
            </a:r>
            <a:r>
              <a:rPr lang="es-CO" sz="2000" spc="-9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c</a:t>
            </a:r>
            <a:r>
              <a:rPr lang="es-CO" sz="2000" spc="-14" dirty="0">
                <a:latin typeface="Arial"/>
                <a:cs typeface="Arial"/>
              </a:rPr>
              <a:t>a</a:t>
            </a:r>
            <a:r>
              <a:rPr lang="es-CO" sz="2000" dirty="0">
                <a:latin typeface="Arial"/>
                <a:cs typeface="Arial"/>
              </a:rPr>
              <a:t>nt</a:t>
            </a:r>
            <a:r>
              <a:rPr lang="es-CO" sz="2000" spc="9" dirty="0">
                <a:latin typeface="Arial"/>
                <a:cs typeface="Arial"/>
              </a:rPr>
              <a:t>i</a:t>
            </a:r>
            <a:r>
              <a:rPr lang="es-CO" sz="2000" dirty="0">
                <a:latin typeface="Arial"/>
                <a:cs typeface="Arial"/>
              </a:rPr>
              <a:t>dad</a:t>
            </a:r>
            <a:r>
              <a:rPr lang="es-CO" sz="2000" spc="9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de </a:t>
            </a:r>
            <a:r>
              <a:rPr lang="es-CO" sz="2000" spc="9" dirty="0">
                <a:latin typeface="Arial"/>
                <a:cs typeface="Arial"/>
              </a:rPr>
              <a:t>d</a:t>
            </a:r>
            <a:r>
              <a:rPr lang="es-CO" sz="2000" dirty="0">
                <a:latin typeface="Arial"/>
                <a:cs typeface="Arial"/>
              </a:rPr>
              <a:t>atos</a:t>
            </a:r>
            <a:r>
              <a:rPr lang="es-CO" sz="2000" spc="-19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en</a:t>
            </a:r>
            <a:r>
              <a:rPr lang="es-CO" sz="2000" spc="-69" dirty="0">
                <a:latin typeface="Arial"/>
                <a:cs typeface="Arial"/>
              </a:rPr>
              <a:t>v</a:t>
            </a:r>
            <a:r>
              <a:rPr lang="es-CO" sz="2000" dirty="0">
                <a:latin typeface="Arial"/>
                <a:cs typeface="Arial"/>
              </a:rPr>
              <a:t>iad</a:t>
            </a:r>
            <a:r>
              <a:rPr lang="es-CO" sz="2000" spc="9" dirty="0">
                <a:latin typeface="Arial"/>
                <a:cs typeface="Arial"/>
              </a:rPr>
              <a:t>o</a:t>
            </a:r>
            <a:r>
              <a:rPr lang="es-CO" sz="2000" dirty="0">
                <a:latin typeface="Arial"/>
                <a:cs typeface="Arial"/>
              </a:rPr>
              <a:t>s</a:t>
            </a:r>
            <a:r>
              <a:rPr lang="es-CO" sz="2000" spc="54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y no</a:t>
            </a:r>
            <a:r>
              <a:rPr lang="es-CO" sz="2000" spc="14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el  tie</a:t>
            </a:r>
            <a:r>
              <a:rPr lang="es-CO" sz="2000" spc="-9" dirty="0">
                <a:latin typeface="Arial"/>
                <a:cs typeface="Arial"/>
              </a:rPr>
              <a:t>m</a:t>
            </a:r>
            <a:r>
              <a:rPr lang="es-CO" sz="2000" dirty="0">
                <a:latin typeface="Arial"/>
                <a:cs typeface="Arial"/>
              </a:rPr>
              <a:t>po de cone</a:t>
            </a:r>
            <a:r>
              <a:rPr lang="es-CO" sz="2000" spc="-14" dirty="0">
                <a:latin typeface="Arial"/>
                <a:cs typeface="Arial"/>
              </a:rPr>
              <a:t>x</a:t>
            </a:r>
            <a:r>
              <a:rPr lang="es-CO" sz="2000" dirty="0">
                <a:latin typeface="Arial"/>
                <a:cs typeface="Arial"/>
              </a:rPr>
              <a:t>i</a:t>
            </a:r>
            <a:r>
              <a:rPr lang="es-CO" sz="2000" spc="9" dirty="0">
                <a:latin typeface="Arial"/>
                <a:cs typeface="Arial"/>
              </a:rPr>
              <a:t>ó</a:t>
            </a:r>
            <a:r>
              <a:rPr lang="es-CO" sz="2000" dirty="0">
                <a:latin typeface="Arial"/>
                <a:cs typeface="Arial"/>
              </a:rPr>
              <a:t>n ni</a:t>
            </a:r>
            <a:r>
              <a:rPr lang="es-CO" sz="2000" spc="14" dirty="0">
                <a:latin typeface="Arial"/>
                <a:cs typeface="Arial"/>
              </a:rPr>
              <a:t> </a:t>
            </a:r>
            <a:r>
              <a:rPr lang="es-CO" sz="2000" spc="9" dirty="0">
                <a:latin typeface="Arial"/>
                <a:cs typeface="Arial"/>
              </a:rPr>
              <a:t>l</a:t>
            </a:r>
            <a:r>
              <a:rPr lang="es-CO" sz="2000" dirty="0">
                <a:latin typeface="Arial"/>
                <a:cs typeface="Arial"/>
              </a:rPr>
              <a:t>a </a:t>
            </a:r>
            <a:r>
              <a:rPr lang="es-CO" sz="2000" spc="9" dirty="0">
                <a:latin typeface="Arial"/>
                <a:cs typeface="Arial"/>
              </a:rPr>
              <a:t>d</a:t>
            </a:r>
            <a:r>
              <a:rPr lang="es-CO" sz="2000" dirty="0">
                <a:latin typeface="Arial"/>
                <a:cs typeface="Arial"/>
              </a:rPr>
              <a:t>ist</a:t>
            </a:r>
            <a:r>
              <a:rPr lang="es-CO" sz="2000" spc="-9" dirty="0">
                <a:latin typeface="Arial"/>
                <a:cs typeface="Arial"/>
              </a:rPr>
              <a:t>a</a:t>
            </a:r>
            <a:r>
              <a:rPr lang="es-CO" sz="2000" dirty="0">
                <a:latin typeface="Arial"/>
                <a:cs typeface="Arial"/>
              </a:rPr>
              <a:t>ncia.</a:t>
            </a:r>
          </a:p>
          <a:p>
            <a:pPr marL="12700" marR="53016">
              <a:spcBef>
                <a:spcPts val="1094"/>
              </a:spcBef>
            </a:pPr>
            <a:r>
              <a:rPr lang="es-CO" sz="2000" spc="0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677" y="3517903"/>
            <a:ext cx="7168634" cy="1184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49"/>
              </a:lnSpc>
              <a:spcBef>
                <a:spcPts val="3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3757" y="3517903"/>
            <a:ext cx="527595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906" y="3507017"/>
            <a:ext cx="7771695" cy="118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Sin e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bargo,</a:t>
            </a:r>
            <a:r>
              <a:rPr sz="2000" spc="9" dirty="0">
                <a:latin typeface="Arial"/>
                <a:cs typeface="Arial"/>
              </a:rPr>
              <a:t> l</a:t>
            </a:r>
            <a:r>
              <a:rPr sz="2000" spc="0" dirty="0">
                <a:latin typeface="Arial"/>
                <a:cs typeface="Arial"/>
              </a:rPr>
              <a:t>as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des X.25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or </a:t>
            </a:r>
            <a:r>
              <a:rPr sz="2000" spc="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o gen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lang="es-CO" sz="2000" spc="0" dirty="0" err="1">
                <a:latin typeface="Arial"/>
                <a:cs typeface="Arial"/>
              </a:rPr>
              <a:t>ení</a:t>
            </a:r>
            <a:r>
              <a:rPr lang="es-CO" sz="2000" dirty="0" err="1">
                <a:latin typeface="Arial"/>
                <a:cs typeface="Arial"/>
              </a:rPr>
              <a:t>an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sz="2000" spc="9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a c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pa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9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d,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con un </a:t>
            </a:r>
            <a:r>
              <a:rPr sz="2000" spc="0" dirty="0" err="1">
                <a:latin typeface="Arial"/>
                <a:cs typeface="Arial"/>
              </a:rPr>
              <a:t>m</a:t>
            </a:r>
            <a:r>
              <a:rPr sz="2000" spc="-9" dirty="0" err="1">
                <a:latin typeface="Arial"/>
                <a:cs typeface="Arial"/>
              </a:rPr>
              <a:t>áx</a:t>
            </a:r>
            <a:r>
              <a:rPr sz="2000" spc="0" dirty="0" err="1">
                <a:latin typeface="Arial"/>
                <a:cs typeface="Arial"/>
              </a:rPr>
              <a:t>imo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48</a:t>
            </a:r>
            <a:r>
              <a:rPr sz="2000" spc="-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kbps.</a:t>
            </a:r>
            <a:r>
              <a:rPr lang="es-CO" sz="2000" spc="0" dirty="0">
                <a:latin typeface="Arial"/>
                <a:cs typeface="Arial"/>
              </a:rPr>
              <a:t> </a:t>
            </a:r>
          </a:p>
          <a:p>
            <a:pPr marL="355600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endParaRPr lang="es-CO" sz="2000" spc="0" dirty="0">
              <a:latin typeface="Arial"/>
              <a:cs typeface="Arial"/>
            </a:endParaRPr>
          </a:p>
          <a:p>
            <a:pPr marL="355600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r>
              <a:rPr lang="es-CO" sz="2000" spc="0" dirty="0">
                <a:latin typeface="Arial"/>
                <a:cs typeface="Arial"/>
              </a:rPr>
              <a:t>En Colombia red </a:t>
            </a:r>
            <a:r>
              <a:rPr lang="es-CO" sz="2000" spc="0" dirty="0" err="1">
                <a:latin typeface="Arial"/>
                <a:cs typeface="Arial"/>
              </a:rPr>
              <a:t>Coldapaq</a:t>
            </a:r>
            <a:r>
              <a:rPr lang="es-CO" sz="2000" spc="0" dirty="0">
                <a:latin typeface="Arial"/>
                <a:cs typeface="Arial"/>
              </a:rPr>
              <a:t> (</a:t>
            </a:r>
            <a:r>
              <a:rPr lang="es-CO" sz="2000" dirty="0">
                <a:latin typeface="Arial"/>
                <a:cs typeface="Arial"/>
              </a:rPr>
              <a:t>T</a:t>
            </a:r>
            <a:r>
              <a:rPr lang="es-CO" sz="2000" spc="0" dirty="0">
                <a:latin typeface="Arial"/>
                <a:cs typeface="Arial"/>
              </a:rPr>
              <a:t>elecom).</a:t>
            </a:r>
          </a:p>
          <a:p>
            <a:pPr marL="355600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endParaRPr lang="es-CO" sz="2000" spc="0" dirty="0">
              <a:latin typeface="Arial"/>
              <a:cs typeface="Arial"/>
            </a:endParaRPr>
          </a:p>
          <a:p>
            <a:pPr marL="355600" marR="41957" indent="-342900"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lang="es-MX" sz="2000" spc="-79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l</a:t>
            </a:r>
            <a:r>
              <a:rPr lang="es-MX" sz="2000" spc="-14" dirty="0">
                <a:latin typeface="Arial"/>
                <a:cs typeface="Arial"/>
              </a:rPr>
              <a:t>g</a:t>
            </a:r>
            <a:r>
              <a:rPr lang="es-MX" sz="2000" spc="-9" dirty="0">
                <a:latin typeface="Arial"/>
                <a:cs typeface="Arial"/>
              </a:rPr>
              <a:t>u</a:t>
            </a:r>
            <a:r>
              <a:rPr lang="es-MX" sz="2000" spc="9" dirty="0">
                <a:latin typeface="Arial"/>
                <a:cs typeface="Arial"/>
              </a:rPr>
              <a:t>n</a:t>
            </a:r>
            <a:r>
              <a:rPr lang="es-MX" sz="2000" spc="0" dirty="0">
                <a:latin typeface="Arial"/>
                <a:cs typeface="Arial"/>
              </a:rPr>
              <a:t>as</a:t>
            </a:r>
            <a:r>
              <a:rPr lang="es-MX" sz="2000" spc="64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a</a:t>
            </a:r>
            <a:r>
              <a:rPr lang="es-MX" sz="2000" spc="-19" dirty="0">
                <a:latin typeface="Arial"/>
                <a:cs typeface="Arial"/>
              </a:rPr>
              <a:t>p</a:t>
            </a:r>
            <a:r>
              <a:rPr lang="es-MX" sz="2000" spc="0" dirty="0">
                <a:latin typeface="Arial"/>
                <a:cs typeface="Arial"/>
              </a:rPr>
              <a:t>li</a:t>
            </a:r>
            <a:r>
              <a:rPr lang="es-MX" sz="2000" spc="-14" dirty="0">
                <a:latin typeface="Arial"/>
                <a:cs typeface="Arial"/>
              </a:rPr>
              <a:t>c</a:t>
            </a:r>
            <a:r>
              <a:rPr lang="es-MX" sz="2000" spc="0" dirty="0">
                <a:latin typeface="Arial"/>
                <a:cs typeface="Arial"/>
              </a:rPr>
              <a:t>a</a:t>
            </a:r>
            <a:r>
              <a:rPr lang="es-MX" sz="2000" spc="-14" dirty="0">
                <a:latin typeface="Arial"/>
                <a:cs typeface="Arial"/>
              </a:rPr>
              <a:t>c</a:t>
            </a:r>
            <a:r>
              <a:rPr lang="es-MX" sz="2000" spc="0" dirty="0">
                <a:latin typeface="Arial"/>
                <a:cs typeface="Arial"/>
              </a:rPr>
              <a:t>i</a:t>
            </a:r>
            <a:r>
              <a:rPr lang="es-MX" sz="2000" spc="-14" dirty="0">
                <a:latin typeface="Arial"/>
                <a:cs typeface="Arial"/>
              </a:rPr>
              <a:t>o</a:t>
            </a:r>
            <a:r>
              <a:rPr lang="es-MX" sz="2000" spc="9" dirty="0">
                <a:latin typeface="Arial"/>
                <a:cs typeface="Arial"/>
              </a:rPr>
              <a:t>n</a:t>
            </a:r>
            <a:r>
              <a:rPr lang="es-MX" sz="2000" spc="0" dirty="0">
                <a:latin typeface="Arial"/>
                <a:cs typeface="Arial"/>
              </a:rPr>
              <a:t>es</a:t>
            </a:r>
            <a:r>
              <a:rPr lang="es-MX" sz="2000" spc="84" dirty="0">
                <a:latin typeface="Arial"/>
                <a:cs typeface="Arial"/>
              </a:rPr>
              <a:t> </a:t>
            </a:r>
            <a:r>
              <a:rPr lang="es-MX" sz="2000" spc="-9" dirty="0">
                <a:latin typeface="Arial"/>
                <a:cs typeface="Arial"/>
              </a:rPr>
              <a:t>d</a:t>
            </a:r>
            <a:r>
              <a:rPr lang="es-MX" sz="2000" spc="0" dirty="0">
                <a:latin typeface="Arial"/>
                <a:cs typeface="Arial"/>
              </a:rPr>
              <a:t>e</a:t>
            </a:r>
            <a:r>
              <a:rPr lang="es-MX" sz="2000" spc="9" dirty="0">
                <a:latin typeface="Arial"/>
                <a:cs typeface="Arial"/>
              </a:rPr>
              <a:t> </a:t>
            </a:r>
            <a:r>
              <a:rPr lang="es-MX" sz="2000" spc="0" dirty="0">
                <a:latin typeface="Arial"/>
                <a:cs typeface="Arial"/>
              </a:rPr>
              <a:t>X.25 s</a:t>
            </a:r>
            <a:r>
              <a:rPr lang="es-MX" sz="2000" spc="-19" dirty="0">
                <a:latin typeface="Arial"/>
                <a:cs typeface="Arial"/>
              </a:rPr>
              <a:t>o</a:t>
            </a:r>
            <a:r>
              <a:rPr lang="es-MX" sz="2000" spc="-9" dirty="0">
                <a:latin typeface="Arial"/>
                <a:cs typeface="Arial"/>
              </a:rPr>
              <a:t>n</a:t>
            </a:r>
            <a:r>
              <a:rPr lang="es-MX" sz="2000" spc="0" dirty="0">
                <a:latin typeface="Arial"/>
                <a:cs typeface="Arial"/>
              </a:rPr>
              <a:t>:</a:t>
            </a:r>
            <a:endParaRPr lang="es-MX" sz="2000" dirty="0">
              <a:latin typeface="Arial"/>
              <a:cs typeface="Arial"/>
            </a:endParaRPr>
          </a:p>
          <a:p>
            <a:pPr marL="350774" marR="41957">
              <a:spcBef>
                <a:spcPts val="1167"/>
              </a:spcBef>
            </a:pPr>
            <a:r>
              <a:rPr lang="es-MX" spc="4" dirty="0">
                <a:latin typeface="Arial"/>
                <a:cs typeface="Arial"/>
              </a:rPr>
              <a:t>-l</a:t>
            </a:r>
            <a:r>
              <a:rPr lang="es-MX" spc="0" dirty="0">
                <a:latin typeface="Arial"/>
                <a:cs typeface="Arial"/>
              </a:rPr>
              <a:t>ectores</a:t>
            </a:r>
            <a:r>
              <a:rPr lang="es-MX" spc="-14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</a:t>
            </a:r>
            <a:r>
              <a:rPr lang="es-MX" spc="19" dirty="0">
                <a:latin typeface="Arial"/>
                <a:cs typeface="Arial"/>
              </a:rPr>
              <a:t> </a:t>
            </a:r>
            <a:r>
              <a:rPr lang="es-MX" spc="4" dirty="0">
                <a:latin typeface="Arial"/>
                <a:cs typeface="Arial"/>
              </a:rPr>
              <a:t>t</a:t>
            </a:r>
            <a:r>
              <a:rPr lang="es-MX" spc="0" dirty="0">
                <a:latin typeface="Arial"/>
                <a:cs typeface="Arial"/>
              </a:rPr>
              <a:t>ar</a:t>
            </a:r>
            <a:r>
              <a:rPr lang="es-MX" spc="4" dirty="0">
                <a:latin typeface="Arial"/>
                <a:cs typeface="Arial"/>
              </a:rPr>
              <a:t>j</a:t>
            </a:r>
            <a:r>
              <a:rPr lang="es-MX" spc="0" dirty="0">
                <a:latin typeface="Arial"/>
                <a:cs typeface="Arial"/>
              </a:rPr>
              <a:t>eta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 p</a:t>
            </a:r>
            <a:r>
              <a:rPr lang="es-MX" spc="-9" dirty="0">
                <a:latin typeface="Arial"/>
                <a:cs typeface="Arial"/>
              </a:rPr>
              <a:t>u</a:t>
            </a:r>
            <a:r>
              <a:rPr lang="es-MX" spc="0" dirty="0">
                <a:latin typeface="Arial"/>
                <a:cs typeface="Arial"/>
              </a:rPr>
              <a:t>nto</a:t>
            </a:r>
            <a:r>
              <a:rPr lang="es-MX" spc="4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 </a:t>
            </a:r>
            <a:r>
              <a:rPr lang="es-MX" spc="-25" dirty="0">
                <a:latin typeface="Arial"/>
                <a:cs typeface="Arial"/>
              </a:rPr>
              <a:t>v</a:t>
            </a:r>
            <a:r>
              <a:rPr lang="es-MX" spc="0" dirty="0">
                <a:latin typeface="Arial"/>
                <a:cs typeface="Arial"/>
              </a:rPr>
              <a:t>e</a:t>
            </a:r>
            <a:r>
              <a:rPr lang="es-MX" spc="-4" dirty="0">
                <a:latin typeface="Arial"/>
                <a:cs typeface="Arial"/>
              </a:rPr>
              <a:t>n</a:t>
            </a:r>
            <a:r>
              <a:rPr lang="es-MX" spc="4" dirty="0">
                <a:latin typeface="Arial"/>
                <a:cs typeface="Arial"/>
              </a:rPr>
              <a:t>t</a:t>
            </a:r>
            <a:r>
              <a:rPr lang="es-MX" spc="0" dirty="0">
                <a:latin typeface="Arial"/>
                <a:cs typeface="Arial"/>
              </a:rPr>
              <a:t>a</a:t>
            </a:r>
            <a:endParaRPr lang="es-MX" dirty="0">
              <a:latin typeface="Arial"/>
              <a:cs typeface="Arial"/>
            </a:endParaRPr>
          </a:p>
          <a:p>
            <a:pPr marL="350774">
              <a:spcBef>
                <a:spcPts val="1292"/>
              </a:spcBef>
            </a:pPr>
            <a:r>
              <a:rPr lang="es-MX" spc="4" dirty="0">
                <a:latin typeface="Arial"/>
                <a:cs typeface="Arial"/>
              </a:rPr>
              <a:t>-</a:t>
            </a:r>
            <a:r>
              <a:rPr lang="es-MX" spc="0" dirty="0">
                <a:latin typeface="Arial"/>
                <a:cs typeface="Arial"/>
              </a:rPr>
              <a:t>t</a:t>
            </a:r>
            <a:r>
              <a:rPr lang="es-MX" spc="4" dirty="0">
                <a:latin typeface="Arial"/>
                <a:cs typeface="Arial"/>
              </a:rPr>
              <a:t>r</a:t>
            </a:r>
            <a:r>
              <a:rPr lang="es-MX" spc="0" dirty="0">
                <a:latin typeface="Arial"/>
                <a:cs typeface="Arial"/>
              </a:rPr>
              <a:t>a</a:t>
            </a:r>
            <a:r>
              <a:rPr lang="es-MX" spc="-9" dirty="0">
                <a:latin typeface="Arial"/>
                <a:cs typeface="Arial"/>
              </a:rPr>
              <a:t>s</a:t>
            </a:r>
            <a:r>
              <a:rPr lang="es-MX" spc="0" dirty="0">
                <a:latin typeface="Arial"/>
                <a:cs typeface="Arial"/>
              </a:rPr>
              <a:t>m</a:t>
            </a:r>
            <a:r>
              <a:rPr lang="es-MX" spc="4" dirty="0">
                <a:latin typeface="Arial"/>
                <a:cs typeface="Arial"/>
              </a:rPr>
              <a:t>i</a:t>
            </a:r>
            <a:r>
              <a:rPr lang="es-MX" spc="0" dirty="0">
                <a:latin typeface="Arial"/>
                <a:cs typeface="Arial"/>
              </a:rPr>
              <a:t>sión</a:t>
            </a:r>
            <a:r>
              <a:rPr lang="es-MX" spc="-3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</a:t>
            </a:r>
            <a:r>
              <a:rPr lang="es-MX" spc="1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facturas p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ra </a:t>
            </a:r>
            <a:r>
              <a:rPr lang="es-MX" spc="9" dirty="0">
                <a:latin typeface="Arial"/>
                <a:cs typeface="Arial"/>
              </a:rPr>
              <a:t>t</a:t>
            </a:r>
            <a:r>
              <a:rPr lang="es-MX" spc="0" dirty="0">
                <a:latin typeface="Arial"/>
                <a:cs typeface="Arial"/>
              </a:rPr>
              <a:t>arje</a:t>
            </a:r>
            <a:r>
              <a:rPr lang="es-MX" spc="4" dirty="0">
                <a:latin typeface="Arial"/>
                <a:cs typeface="Arial"/>
              </a:rPr>
              <a:t>t</a:t>
            </a:r>
            <a:r>
              <a:rPr lang="es-MX" spc="0" dirty="0">
                <a:latin typeface="Arial"/>
                <a:cs typeface="Arial"/>
              </a:rPr>
              <a:t>as de cré</a:t>
            </a:r>
            <a:r>
              <a:rPr lang="es-MX" spc="-9" dirty="0">
                <a:latin typeface="Arial"/>
                <a:cs typeface="Arial"/>
              </a:rPr>
              <a:t>d</a:t>
            </a:r>
            <a:r>
              <a:rPr lang="es-MX" spc="4" dirty="0">
                <a:latin typeface="Arial"/>
                <a:cs typeface="Arial"/>
              </a:rPr>
              <a:t>i</a:t>
            </a:r>
            <a:r>
              <a:rPr lang="es-MX" spc="0" dirty="0">
                <a:latin typeface="Arial"/>
                <a:cs typeface="Arial"/>
              </a:rPr>
              <a:t>tos</a:t>
            </a:r>
            <a:endParaRPr lang="es-MX" dirty="0">
              <a:latin typeface="Arial"/>
              <a:cs typeface="Arial"/>
            </a:endParaRPr>
          </a:p>
          <a:p>
            <a:pPr marL="355600" indent="-342900">
              <a:spcBef>
                <a:spcPts val="158"/>
              </a:spcBef>
              <a:buFont typeface="Arial" panose="020B0604020202020204" pitchFamily="34" charset="0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B26440-4541-44A9-9B2C-6BB28CAA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3990239-6B06-453E-A33F-E821E9495466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2AFDD-C0EE-482D-8860-70AC05AE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35BEF0F-60C8-4487-8C14-50352242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364932" y="1498536"/>
            <a:ext cx="6623177" cy="483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0532" y="615822"/>
            <a:ext cx="922324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X.25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5412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4EC17D-C8F0-4B90-88EB-13AEDC6A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2CB332B-B377-4021-8AA9-E6A260F844A5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7762E3A-D83C-4D94-A419-25ECE0AA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5951B296-B385-4780-B886-9712721B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50532" y="615822"/>
            <a:ext cx="249996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Frame</a:t>
            </a:r>
            <a:r>
              <a:rPr sz="3200" b="1" spc="-29" dirty="0">
                <a:latin typeface="Arial"/>
                <a:cs typeface="Arial"/>
              </a:rPr>
              <a:t> </a:t>
            </a:r>
            <a:r>
              <a:rPr sz="3200" b="1" spc="4" dirty="0">
                <a:latin typeface="Arial"/>
                <a:cs typeface="Arial"/>
              </a:rPr>
              <a:t>R</a:t>
            </a:r>
            <a:r>
              <a:rPr sz="3200" b="1" spc="0" dirty="0">
                <a:latin typeface="Arial"/>
                <a:cs typeface="Arial"/>
              </a:rPr>
              <a:t>elay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280" y="2115966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532" y="1616612"/>
            <a:ext cx="4912361" cy="2436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6954" indent="-342900"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n la cre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en</a:t>
            </a:r>
            <a:r>
              <a:rPr sz="2000" spc="0" dirty="0">
                <a:latin typeface="Arial"/>
                <a:cs typeface="Arial"/>
              </a:rPr>
              <a:t>te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ema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ma</a:t>
            </a:r>
            <a:r>
              <a:rPr sz="2000" spc="-29" dirty="0">
                <a:latin typeface="Arial"/>
                <a:cs typeface="Arial"/>
              </a:rPr>
              <a:t>y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h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800" spc="-9" baseline="-1114" dirty="0" err="1">
                <a:latin typeface="Arial"/>
                <a:cs typeface="Arial"/>
              </a:rPr>
              <a:t>b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-14" baseline="-1114" dirty="0" err="1">
                <a:latin typeface="Arial"/>
                <a:cs typeface="Arial"/>
              </a:rPr>
              <a:t>n</a:t>
            </a:r>
            <a:r>
              <a:rPr sz="2800" spc="-9" baseline="-1114" dirty="0" err="1">
                <a:latin typeface="Arial"/>
                <a:cs typeface="Arial"/>
              </a:rPr>
              <a:t>d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y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4" baseline="-1114" dirty="0">
                <a:latin typeface="Arial"/>
                <a:cs typeface="Arial"/>
              </a:rPr>
              <a:t>m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-14" baseline="-1114" dirty="0">
                <a:latin typeface="Arial"/>
                <a:cs typeface="Arial"/>
              </a:rPr>
              <a:t>n</a:t>
            </a:r>
            <a:r>
              <a:rPr sz="2800" spc="-9" baseline="-1114" dirty="0">
                <a:latin typeface="Arial"/>
                <a:cs typeface="Arial"/>
              </a:rPr>
              <a:t>o</a:t>
            </a:r>
            <a:r>
              <a:rPr sz="2800" spc="0" baseline="-1114" dirty="0">
                <a:latin typeface="Arial"/>
                <a:cs typeface="Arial"/>
              </a:rPr>
              <a:t>r</a:t>
            </a:r>
            <a:r>
              <a:rPr sz="2800" spc="24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l</a:t>
            </a:r>
            <a:r>
              <a:rPr sz="2800" spc="-9" baseline="-1114" dirty="0">
                <a:latin typeface="Arial"/>
                <a:cs typeface="Arial"/>
              </a:rPr>
              <a:t>a</a:t>
            </a:r>
            <a:r>
              <a:rPr sz="2800" spc="0" baseline="-1114" dirty="0">
                <a:latin typeface="Arial"/>
                <a:cs typeface="Arial"/>
              </a:rPr>
              <a:t>t</a:t>
            </a:r>
            <a:r>
              <a:rPr sz="2800" spc="-9" baseline="-1114" dirty="0">
                <a:latin typeface="Arial"/>
                <a:cs typeface="Arial"/>
              </a:rPr>
              <a:t>en</a:t>
            </a:r>
            <a:r>
              <a:rPr sz="2800" spc="0" baseline="-1114" dirty="0">
                <a:latin typeface="Arial"/>
                <a:cs typeface="Arial"/>
              </a:rPr>
              <a:t>c</a:t>
            </a:r>
            <a:r>
              <a:rPr sz="2800" spc="-9" baseline="-1114" dirty="0">
                <a:latin typeface="Arial"/>
                <a:cs typeface="Arial"/>
              </a:rPr>
              <a:t>i</a:t>
            </a:r>
            <a:r>
              <a:rPr sz="2800" spc="0" baseline="-1114" dirty="0">
                <a:latin typeface="Arial"/>
                <a:cs typeface="Arial"/>
              </a:rPr>
              <a:t>a</a:t>
            </a:r>
            <a:r>
              <a:rPr sz="2800" spc="4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en la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0" baseline="-1114" dirty="0" err="1">
                <a:latin typeface="Arial"/>
                <a:cs typeface="Arial"/>
              </a:rPr>
              <a:t>c</a:t>
            </a:r>
            <a:r>
              <a:rPr sz="2800" spc="-14" baseline="-1114" dirty="0" err="1">
                <a:latin typeface="Arial"/>
                <a:cs typeface="Arial"/>
              </a:rPr>
              <a:t>o</a:t>
            </a:r>
            <a:r>
              <a:rPr sz="2800" spc="-9" baseline="-1114" dirty="0" err="1">
                <a:latin typeface="Arial"/>
                <a:cs typeface="Arial"/>
              </a:rPr>
              <a:t>n</a:t>
            </a:r>
            <a:r>
              <a:rPr sz="2800" spc="4" baseline="-1114" dirty="0" err="1">
                <a:latin typeface="Arial"/>
                <a:cs typeface="Arial"/>
              </a:rPr>
              <a:t>m</a:t>
            </a:r>
            <a:r>
              <a:rPr sz="2800" spc="-9" baseline="-1114" dirty="0" err="1">
                <a:latin typeface="Arial"/>
                <a:cs typeface="Arial"/>
              </a:rPr>
              <a:t>u</a:t>
            </a:r>
            <a:r>
              <a:rPr sz="2800" spc="0" baseline="-1114" dirty="0" err="1">
                <a:latin typeface="Arial"/>
                <a:cs typeface="Arial"/>
              </a:rPr>
              <a:t>t</a:t>
            </a:r>
            <a:r>
              <a:rPr sz="2800" spc="-9" baseline="-1114" dirty="0" err="1">
                <a:latin typeface="Arial"/>
                <a:cs typeface="Arial"/>
              </a:rPr>
              <a:t>a</a:t>
            </a:r>
            <a:r>
              <a:rPr sz="2800" spc="0" baseline="-1114" dirty="0" err="1">
                <a:latin typeface="Arial"/>
                <a:cs typeface="Arial"/>
              </a:rPr>
              <a:t>c</a:t>
            </a:r>
            <a:r>
              <a:rPr sz="2800" spc="-9" baseline="-1114" dirty="0" err="1">
                <a:latin typeface="Arial"/>
                <a:cs typeface="Arial"/>
              </a:rPr>
              <a:t>ió</a:t>
            </a:r>
            <a:r>
              <a:rPr sz="2800" spc="0" baseline="-1114" dirty="0" err="1">
                <a:latin typeface="Arial"/>
                <a:cs typeface="Arial"/>
              </a:rPr>
              <a:t>n</a:t>
            </a:r>
            <a:r>
              <a:rPr sz="2800" spc="6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lang="es-CO" sz="2800" spc="0" baseline="-1114" dirty="0">
                <a:latin typeface="Arial"/>
                <a:cs typeface="Arial"/>
              </a:rPr>
              <a:t> </a:t>
            </a:r>
            <a:r>
              <a:rPr sz="2800" spc="-9" baseline="-1114" dirty="0" err="1">
                <a:latin typeface="Arial"/>
                <a:cs typeface="Arial"/>
              </a:rPr>
              <a:t>p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-19" baseline="-1114" dirty="0" err="1">
                <a:latin typeface="Arial"/>
                <a:cs typeface="Arial"/>
              </a:rPr>
              <a:t>q</a:t>
            </a:r>
            <a:r>
              <a:rPr sz="2800" spc="-9" baseline="-1114" dirty="0" err="1">
                <a:latin typeface="Arial"/>
                <a:cs typeface="Arial"/>
              </a:rPr>
              <a:t>u</a:t>
            </a:r>
            <a:r>
              <a:rPr sz="2800" spc="0" baseline="-1114" dirty="0" err="1">
                <a:latin typeface="Arial"/>
                <a:cs typeface="Arial"/>
              </a:rPr>
              <a:t>e</a:t>
            </a:r>
            <a:r>
              <a:rPr sz="2800" spc="-14" baseline="-1114" dirty="0" err="1">
                <a:latin typeface="Arial"/>
                <a:cs typeface="Arial"/>
              </a:rPr>
              <a:t>t</a:t>
            </a:r>
            <a:r>
              <a:rPr sz="2800" spc="0" baseline="-1114" dirty="0" err="1">
                <a:latin typeface="Arial"/>
                <a:cs typeface="Arial"/>
              </a:rPr>
              <a:t>e</a:t>
            </a:r>
            <a:r>
              <a:rPr sz="2800" spc="-14" baseline="-1114" dirty="0" err="1">
                <a:latin typeface="Arial"/>
                <a:cs typeface="Arial"/>
              </a:rPr>
              <a:t>s</a:t>
            </a:r>
            <a:r>
              <a:rPr sz="2800" spc="0" baseline="-1114" dirty="0">
                <a:latin typeface="Arial"/>
                <a:cs typeface="Arial"/>
              </a:rPr>
              <a:t>,</a:t>
            </a:r>
            <a:r>
              <a:rPr sz="2800" spc="54" baseline="-1114" dirty="0">
                <a:latin typeface="Arial"/>
                <a:cs typeface="Arial"/>
              </a:rPr>
              <a:t> </a:t>
            </a:r>
            <a:r>
              <a:rPr lang="es-MX" sz="2800" baseline="-1114" dirty="0">
                <a:latin typeface="Arial"/>
                <a:cs typeface="Arial"/>
              </a:rPr>
              <a:t>llegó</a:t>
            </a:r>
            <a:r>
              <a:rPr sz="2800" spc="2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el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F</a:t>
            </a:r>
            <a:r>
              <a:rPr sz="2800" spc="4" baseline="-1114" dirty="0">
                <a:latin typeface="Arial"/>
                <a:cs typeface="Arial"/>
              </a:rPr>
              <a:t>r</a:t>
            </a:r>
            <a:r>
              <a:rPr sz="2800" spc="0" baseline="-1114" dirty="0">
                <a:latin typeface="Arial"/>
                <a:cs typeface="Arial"/>
              </a:rPr>
              <a:t>ame</a:t>
            </a:r>
            <a:r>
              <a:rPr sz="2800" spc="14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Rel</a:t>
            </a:r>
            <a:r>
              <a:rPr sz="2800" spc="-9" baseline="-1114" dirty="0">
                <a:latin typeface="Arial"/>
                <a:cs typeface="Arial"/>
              </a:rPr>
              <a:t>a</a:t>
            </a:r>
            <a:r>
              <a:rPr sz="2800" spc="-25" baseline="-1114" dirty="0">
                <a:latin typeface="Arial"/>
                <a:cs typeface="Arial"/>
              </a:rPr>
              <a:t>y</a:t>
            </a:r>
            <a:r>
              <a:rPr sz="2800" spc="0" baseline="-1114" dirty="0">
                <a:latin typeface="Arial"/>
                <a:cs typeface="Arial"/>
              </a:rPr>
              <a:t>.</a:t>
            </a:r>
            <a:endParaRPr lang="es-CO" sz="2800" spc="0" baseline="-1114" dirty="0">
              <a:latin typeface="Arial"/>
              <a:cs typeface="Arial"/>
            </a:endParaRPr>
          </a:p>
          <a:p>
            <a:pPr marL="584200" marR="56954" indent="-571500">
              <a:buFont typeface="Arial" panose="020B0604020202020204" pitchFamily="34" charset="0"/>
              <a:buChar char="•"/>
            </a:pPr>
            <a:endParaRPr lang="es-CO" sz="3200" spc="0" baseline="-1114" dirty="0">
              <a:latin typeface="Arial"/>
              <a:cs typeface="Arial"/>
            </a:endParaRPr>
          </a:p>
          <a:p>
            <a:pPr marL="355600" marR="56954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/>
                <a:cs typeface="Arial"/>
              </a:rPr>
              <a:t>La retransmisión de tramas (</a:t>
            </a:r>
            <a:r>
              <a:rPr lang="es-CO" sz="2000" dirty="0" err="1">
                <a:latin typeface="Arial"/>
                <a:cs typeface="Arial"/>
              </a:rPr>
              <a:t>Frame</a:t>
            </a:r>
            <a:r>
              <a:rPr lang="es-CO" sz="2000" dirty="0">
                <a:latin typeface="Arial"/>
                <a:cs typeface="Arial"/>
              </a:rPr>
              <a:t> </a:t>
            </a:r>
            <a:r>
              <a:rPr lang="es-CO" sz="2000" dirty="0" err="1">
                <a:latin typeface="Arial"/>
                <a:cs typeface="Arial"/>
              </a:rPr>
              <a:t>Relay</a:t>
            </a:r>
            <a:r>
              <a:rPr lang="es-CO" sz="2000" dirty="0">
                <a:latin typeface="Arial"/>
                <a:cs typeface="Arial"/>
              </a:rPr>
              <a:t>) es una tecnología WAN </a:t>
            </a:r>
            <a:r>
              <a:rPr lang="es-CO" sz="2000" dirty="0" err="1">
                <a:latin typeface="Arial"/>
                <a:cs typeface="Arial"/>
              </a:rPr>
              <a:t>multiacceso</a:t>
            </a:r>
            <a:r>
              <a:rPr lang="es-CO" sz="2000" dirty="0">
                <a:latin typeface="Arial"/>
                <a:cs typeface="Arial"/>
              </a:rPr>
              <a:t> sin difusión (NBMA) de capa 2 que se utiliza para interconectar las redes LAN de una empresa.</a:t>
            </a:r>
          </a:p>
          <a:p>
            <a:pPr marL="355600" marR="56954" indent="-342900">
              <a:buFont typeface="Arial" panose="020B0604020202020204" pitchFamily="34" charset="0"/>
              <a:buChar char="•"/>
            </a:pPr>
            <a:endParaRPr lang="es-CO" sz="2000" dirty="0">
              <a:latin typeface="Arial"/>
              <a:cs typeface="Arial"/>
            </a:endParaRPr>
          </a:p>
          <a:p>
            <a:pPr marL="355600" marR="56954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/>
                <a:cs typeface="Arial"/>
              </a:rPr>
              <a:t>Velocidades de transmisión de datos de hasta 4 Mb/s, algunos proveedores que ofrecen velocidades mayores.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4573035"/>
            <a:ext cx="6863476" cy="1108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4511" y="4573035"/>
            <a:ext cx="258745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920905-98D5-422F-9C9F-88AFE0B9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FE0A789-787C-47DF-8027-E94D9BB0AD68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5BA339-04E7-43B1-95B9-3E8635BC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1A789EA9-5EDD-49DF-8097-9750DF7D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pic>
        <p:nvPicPr>
          <p:cNvPr id="9218" name="Picture 2" descr="▷ Qué es Frame Relay y cómo funciona » Redes CCNA">
            <a:extLst>
              <a:ext uri="{FF2B5EF4-FFF2-40B4-BE49-F238E27FC236}">
                <a16:creationId xmlns:a16="http://schemas.microsoft.com/office/drawing/2014/main" id="{3E493B04-3A7A-A388-1C70-EF915266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14241"/>
            <a:ext cx="3682999" cy="29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50532" y="615822"/>
            <a:ext cx="38508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Frame</a:t>
            </a:r>
            <a:r>
              <a:rPr sz="3200" b="1" spc="-29" dirty="0">
                <a:latin typeface="Arial"/>
                <a:cs typeface="Arial"/>
              </a:rPr>
              <a:t> </a:t>
            </a:r>
            <a:r>
              <a:rPr sz="3200" b="1" spc="4" dirty="0">
                <a:latin typeface="Arial"/>
                <a:cs typeface="Arial"/>
              </a:rPr>
              <a:t>R</a:t>
            </a:r>
            <a:r>
              <a:rPr sz="3200" b="1" spc="0" dirty="0">
                <a:latin typeface="Arial"/>
                <a:cs typeface="Arial"/>
              </a:rPr>
              <a:t>elay</a:t>
            </a:r>
            <a:r>
              <a:rPr sz="3200" b="1" spc="-14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0532" y="1725408"/>
            <a:ext cx="4411663" cy="2373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7197" indent="-342900">
              <a:lnSpc>
                <a:spcPct val="95825"/>
              </a:lnSpc>
              <a:spcBef>
                <a:spcPts val="1599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Fra</a:t>
            </a:r>
            <a:r>
              <a:rPr sz="2000" spc="-1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lay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ofre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e </a:t>
            </a:r>
            <a:r>
              <a:rPr sz="2000" spc="0" dirty="0" err="1">
                <a:latin typeface="Arial"/>
                <a:cs typeface="Arial"/>
              </a:rPr>
              <a:t>u</a:t>
            </a:r>
            <a:r>
              <a:rPr sz="2000" spc="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o</a:t>
            </a:r>
            <a:r>
              <a:rPr sz="2000" spc="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ti</a:t>
            </a:r>
            <a:r>
              <a:rPr sz="2000" spc="-59" dirty="0" err="1">
                <a:latin typeface="Arial"/>
                <a:cs typeface="Arial"/>
              </a:rPr>
              <a:t>v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9" dirty="0" err="1">
                <a:latin typeface="Arial"/>
                <a:cs typeface="Arial"/>
              </a:rPr>
              <a:t>d</a:t>
            </a:r>
            <a:r>
              <a:rPr sz="2000" spc="0" dirty="0" err="1">
                <a:latin typeface="Arial"/>
                <a:cs typeface="Arial"/>
              </a:rPr>
              <a:t>ad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pe</a:t>
            </a:r>
            <a:r>
              <a:rPr sz="2000" spc="-9" dirty="0" err="1">
                <a:latin typeface="Arial"/>
                <a:cs typeface="Arial"/>
              </a:rPr>
              <a:t>rma</a:t>
            </a:r>
            <a:r>
              <a:rPr sz="2000" spc="0" dirty="0" err="1">
                <a:latin typeface="Arial"/>
                <a:cs typeface="Arial"/>
              </a:rPr>
              <a:t>nente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(PV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),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ompa</a:t>
            </a:r>
            <a:r>
              <a:rPr sz="2000" spc="-1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ti</a:t>
            </a:r>
            <a:r>
              <a:rPr sz="2000" spc="9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,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 an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ho</a:t>
            </a:r>
            <a:r>
              <a:rPr lang="es-CO" sz="2000" dirty="0">
                <a:latin typeface="Arial"/>
                <a:cs typeface="Arial"/>
              </a:rPr>
              <a:t> de</a:t>
            </a:r>
            <a:r>
              <a:rPr lang="es-CO" sz="2000" spc="-9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ban</a:t>
            </a:r>
            <a:r>
              <a:rPr lang="es-CO" sz="2000" spc="9" dirty="0">
                <a:latin typeface="Arial"/>
                <a:cs typeface="Arial"/>
              </a:rPr>
              <a:t>d</a:t>
            </a:r>
            <a:r>
              <a:rPr lang="es-CO" sz="2000" dirty="0">
                <a:latin typeface="Arial"/>
                <a:cs typeface="Arial"/>
              </a:rPr>
              <a:t>a </a:t>
            </a:r>
            <a:r>
              <a:rPr lang="es-CO" sz="2000" spc="-9" dirty="0">
                <a:latin typeface="Arial"/>
                <a:cs typeface="Arial"/>
              </a:rPr>
              <a:t>m</a:t>
            </a:r>
            <a:r>
              <a:rPr lang="es-CO" sz="2000" dirty="0">
                <a:latin typeface="Arial"/>
                <a:cs typeface="Arial"/>
              </a:rPr>
              <a:t>edian</a:t>
            </a:r>
            <a:r>
              <a:rPr lang="es-CO" sz="2000" spc="9" dirty="0">
                <a:latin typeface="Arial"/>
                <a:cs typeface="Arial"/>
              </a:rPr>
              <a:t>o</a:t>
            </a:r>
            <a:r>
              <a:rPr lang="es-CO" sz="2000" dirty="0">
                <a:latin typeface="Arial"/>
                <a:cs typeface="Arial"/>
              </a:rPr>
              <a:t>, que en</a:t>
            </a:r>
            <a:r>
              <a:rPr lang="es-CO" sz="2000" spc="-64" dirty="0">
                <a:latin typeface="Arial"/>
                <a:cs typeface="Arial"/>
              </a:rPr>
              <a:t>v</a:t>
            </a:r>
            <a:r>
              <a:rPr lang="es-CO" sz="2000" dirty="0">
                <a:latin typeface="Arial"/>
                <a:cs typeface="Arial"/>
              </a:rPr>
              <a:t>ía</a:t>
            </a:r>
            <a:r>
              <a:rPr lang="es-CO" sz="2000" spc="64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tanto trafico de</a:t>
            </a:r>
            <a:r>
              <a:rPr lang="es-CO" sz="2000" spc="-9" dirty="0">
                <a:latin typeface="Arial"/>
                <a:cs typeface="Arial"/>
              </a:rPr>
              <a:t> </a:t>
            </a:r>
            <a:r>
              <a:rPr lang="es-CO" sz="2000" spc="-69" dirty="0">
                <a:latin typeface="Arial"/>
                <a:cs typeface="Arial"/>
              </a:rPr>
              <a:t>v</a:t>
            </a:r>
            <a:r>
              <a:rPr lang="es-CO" sz="2000" dirty="0">
                <a:latin typeface="Arial"/>
                <a:cs typeface="Arial"/>
              </a:rPr>
              <a:t>oz</a:t>
            </a:r>
            <a:r>
              <a:rPr lang="es-CO" sz="2000" spc="69" dirty="0">
                <a:latin typeface="Arial"/>
                <a:cs typeface="Arial"/>
              </a:rPr>
              <a:t> </a:t>
            </a:r>
            <a:r>
              <a:rPr lang="es-CO" sz="2000" dirty="0">
                <a:latin typeface="Arial"/>
                <a:cs typeface="Arial"/>
              </a:rPr>
              <a:t>como </a:t>
            </a:r>
            <a:r>
              <a:rPr lang="es-CO" sz="2000" spc="9" dirty="0">
                <a:latin typeface="Arial"/>
                <a:cs typeface="Arial"/>
              </a:rPr>
              <a:t>d</a:t>
            </a:r>
            <a:r>
              <a:rPr lang="es-CO" sz="2000" dirty="0">
                <a:latin typeface="Arial"/>
                <a:cs typeface="Arial"/>
              </a:rPr>
              <a:t>e datos. </a:t>
            </a:r>
            <a:r>
              <a:rPr lang="es-CO" sz="2000" dirty="0">
                <a:solidFill>
                  <a:srgbClr val="0070C0"/>
                </a:solidFill>
                <a:latin typeface="Arial"/>
                <a:cs typeface="Arial"/>
              </a:rPr>
              <a:t>Voz sobre FR (</a:t>
            </a:r>
            <a:r>
              <a:rPr lang="es-CO" sz="2000" dirty="0" err="1">
                <a:solidFill>
                  <a:srgbClr val="0070C0"/>
                </a:solidFill>
                <a:latin typeface="Arial"/>
                <a:cs typeface="Arial"/>
              </a:rPr>
              <a:t>VoFR</a:t>
            </a:r>
            <a:r>
              <a:rPr lang="es-CO" sz="2000" dirty="0">
                <a:solidFill>
                  <a:srgbClr val="0070C0"/>
                </a:solidFill>
                <a:latin typeface="Arial"/>
                <a:cs typeface="Arial"/>
              </a:rPr>
              <a:t>).</a:t>
            </a:r>
          </a:p>
          <a:p>
            <a:pPr marL="355600" marR="57197" indent="-342900">
              <a:lnSpc>
                <a:spcPct val="95825"/>
              </a:lnSpc>
              <a:spcBef>
                <a:spcPts val="1599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latin typeface="Arial"/>
                <a:cs typeface="Arial"/>
              </a:rPr>
              <a:t>Un único </a:t>
            </a:r>
            <a:r>
              <a:rPr lang="es-CO" sz="2000" dirty="0" err="1">
                <a:latin typeface="Arial"/>
                <a:cs typeface="Arial"/>
              </a:rPr>
              <a:t>router</a:t>
            </a:r>
            <a:r>
              <a:rPr lang="es-CO" sz="2000" dirty="0">
                <a:latin typeface="Arial"/>
                <a:cs typeface="Arial"/>
              </a:rPr>
              <a:t> puede utilizarse para conectar varios sitios mediante PVC que pueden transportar tráfico de datos y voz. </a:t>
            </a:r>
          </a:p>
          <a:p>
            <a:pPr marL="355600" marR="57197" indent="-342900">
              <a:lnSpc>
                <a:spcPct val="95825"/>
              </a:lnSpc>
              <a:spcBef>
                <a:spcPts val="1599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latin typeface="Arial"/>
                <a:cs typeface="Arial"/>
              </a:rPr>
              <a:t>Los </a:t>
            </a:r>
            <a:r>
              <a:rPr lang="es-CO" sz="2000" dirty="0" err="1">
                <a:latin typeface="Arial"/>
                <a:cs typeface="Arial"/>
              </a:rPr>
              <a:t>routers</a:t>
            </a:r>
            <a:r>
              <a:rPr lang="es-CO" sz="2000" dirty="0">
                <a:latin typeface="Arial"/>
                <a:cs typeface="Arial"/>
              </a:rPr>
              <a:t> perimetrales solo requieren una única interfaz, incluso cuando se usan varios circuitos virtuales.</a:t>
            </a:r>
          </a:p>
          <a:p>
            <a:pPr marL="469900" marR="57197" indent="-457200">
              <a:lnSpc>
                <a:spcPct val="95825"/>
              </a:lnSpc>
              <a:spcBef>
                <a:spcPts val="1599"/>
              </a:spcBef>
              <a:buFont typeface="Arial" panose="020B0604020202020204" pitchFamily="34" charset="0"/>
              <a:buChar char="•"/>
            </a:pPr>
            <a:endParaRPr lang="es-CO"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77" y="3300610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165"/>
              </a:lnSpc>
              <a:spcBef>
                <a:spcPts val="158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137" y="4169544"/>
            <a:ext cx="7926451" cy="1938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68">
              <a:lnSpc>
                <a:spcPts val="3165"/>
              </a:lnSpc>
              <a:spcBef>
                <a:spcPts val="158"/>
              </a:spcBef>
            </a:pP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95825"/>
              </a:lnSpc>
              <a:spcBef>
                <a:spcPts val="1601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77" y="5267522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165"/>
              </a:lnSpc>
              <a:spcBef>
                <a:spcPts val="158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DD4FAB-1BC6-4073-9AE9-0E677103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4F5905D-1904-442B-BA4E-818F4160128C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CD670F-2B5F-41DE-BF17-AC61E1C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BD76E6-5198-4491-9444-64B324E0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  <p:pic>
        <p:nvPicPr>
          <p:cNvPr id="10244" name="Picture 4" descr="Encuentra aquí información de Redes Frame Relay para tu escuela ¡Entra ya!  | Rincón del Vago">
            <a:extLst>
              <a:ext uri="{FF2B5EF4-FFF2-40B4-BE49-F238E27FC236}">
                <a16:creationId xmlns:a16="http://schemas.microsoft.com/office/drawing/2014/main" id="{7D2E5778-3CA2-AB82-F15C-04B092F5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68809"/>
            <a:ext cx="4295698" cy="26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50532" y="615822"/>
            <a:ext cx="38508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Frame</a:t>
            </a:r>
            <a:r>
              <a:rPr sz="3200" b="1" spc="-29" dirty="0">
                <a:latin typeface="Arial"/>
                <a:cs typeface="Arial"/>
              </a:rPr>
              <a:t> </a:t>
            </a:r>
            <a:r>
              <a:rPr sz="3200" b="1" spc="4" dirty="0">
                <a:latin typeface="Arial"/>
                <a:cs typeface="Arial"/>
              </a:rPr>
              <a:t>R</a:t>
            </a:r>
            <a:r>
              <a:rPr sz="3200" b="1" spc="0" dirty="0">
                <a:latin typeface="Arial"/>
                <a:cs typeface="Arial"/>
              </a:rPr>
              <a:t>elay</a:t>
            </a:r>
            <a:r>
              <a:rPr sz="3200" b="1" spc="-14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137" y="1768478"/>
            <a:ext cx="8011224" cy="2373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197" indent="-457200">
              <a:lnSpc>
                <a:spcPct val="95825"/>
              </a:lnSpc>
              <a:spcBef>
                <a:spcPts val="1599"/>
              </a:spcBef>
              <a:buFont typeface="Arial" panose="020B0604020202020204" pitchFamily="34" charset="0"/>
              <a:buChar char="•"/>
            </a:pPr>
            <a:endParaRPr lang="es-CO"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77" y="3300610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165"/>
              </a:lnSpc>
              <a:spcBef>
                <a:spcPts val="158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137" y="4169544"/>
            <a:ext cx="7926451" cy="1938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568">
              <a:lnSpc>
                <a:spcPts val="3165"/>
              </a:lnSpc>
              <a:spcBef>
                <a:spcPts val="158"/>
              </a:spcBef>
            </a:pP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95825"/>
              </a:lnSpc>
              <a:spcBef>
                <a:spcPts val="1601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77" y="5267522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165"/>
              </a:lnSpc>
              <a:spcBef>
                <a:spcPts val="158"/>
              </a:spcBef>
              <a:buFont typeface="Arial" panose="020B0604020202020204" pitchFamily="34" charset="0"/>
              <a:buChar char="•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8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548CAD-552D-45DD-BDAB-3C84AE88A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41338"/>
            <a:ext cx="5981700" cy="4486275"/>
          </a:xfrm>
          <a:prstGeom prst="rect">
            <a:avLst/>
          </a:prstGeom>
        </p:spPr>
      </p:pic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5C334214-59DB-4EAA-9475-1E01A390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B2047E-E54D-4F40-ADB0-3B1F87C33E01}" type="datetime1">
              <a:rPr lang="es-CO" smtClean="0"/>
              <a:t>13/03/2023</a:t>
            </a:fld>
            <a:endParaRPr lang="en-U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4ABBBC9A-B89F-4BC7-9D4F-C35EA2BB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C22826B2-4F31-48D5-A49B-9518322F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5255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30596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Frame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9054" y="615822"/>
            <a:ext cx="117144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R</a:t>
            </a:r>
            <a:r>
              <a:rPr sz="3200" b="1" spc="0" dirty="0">
                <a:latin typeface="Arial"/>
                <a:cs typeface="Arial"/>
              </a:rPr>
              <a:t>elay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4682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10" y="1566863"/>
            <a:ext cx="6347789" cy="50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A010DB-8B81-4E72-8E40-3A8944D0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0EA5813-5EB5-4831-95FC-0DCAFFB8A5CD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F0A81CE2-EB6E-4969-9C06-DF194186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66C9692-4C31-448B-A4E8-87E195B9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0532" y="615822"/>
            <a:ext cx="96743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A</a:t>
            </a:r>
            <a:r>
              <a:rPr sz="3200" b="1" spc="0" dirty="0">
                <a:latin typeface="Arial"/>
                <a:cs typeface="Arial"/>
              </a:rPr>
              <a:t>TM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715" y="1729997"/>
            <a:ext cx="21605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692" y="1471447"/>
            <a:ext cx="4644708" cy="43401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65716" indent="-457200" algn="just">
              <a:spcBef>
                <a:spcPts val="158"/>
              </a:spcBef>
              <a:buFont typeface="Arial" panose="020B0604020202020204" pitchFamily="34" charset="0"/>
              <a:buChar char="•"/>
            </a:pP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lang="es-CO" spc="9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do de </a:t>
            </a:r>
            <a:r>
              <a:rPr lang="es-CO" spc="9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lang="es-CO" spc="-1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nsfe</a:t>
            </a:r>
            <a:r>
              <a:rPr lang="es-CO" spc="-1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en</a:t>
            </a:r>
            <a:r>
              <a:rPr lang="es-CO" spc="-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ia </a:t>
            </a:r>
            <a:r>
              <a:rPr lang="es-CO" spc="-8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s-CO" spc="-9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í</a:t>
            </a:r>
            <a:r>
              <a:rPr lang="es-CO" spc="9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lang="es-CO" spc="-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rona</a:t>
            </a:r>
            <a:r>
              <a:rPr lang="es-CO" spc="5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s-CO" spc="-8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s-CO" spc="0" dirty="0">
                <a:solidFill>
                  <a:srgbClr val="0070C0"/>
                </a:solidFill>
                <a:latin typeface="Arial"/>
                <a:cs typeface="Arial"/>
              </a:rPr>
              <a:t>TM </a:t>
            </a:r>
            <a:r>
              <a:rPr lang="es-CO" spc="0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s </a:t>
            </a:r>
            <a:r>
              <a:rPr spc="0" dirty="0" err="1">
                <a:latin typeface="Arial"/>
                <a:cs typeface="Arial"/>
              </a:rPr>
              <a:t>u</a:t>
            </a:r>
            <a:r>
              <a:rPr spc="9" dirty="0" err="1">
                <a:latin typeface="Arial"/>
                <a:cs typeface="Arial"/>
              </a:rPr>
              <a:t>n</a:t>
            </a:r>
            <a:r>
              <a:rPr spc="0" dirty="0" err="1">
                <a:latin typeface="Arial"/>
                <a:cs typeface="Arial"/>
              </a:rPr>
              <a:t>a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te</a:t>
            </a:r>
            <a:r>
              <a:rPr spc="-14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l</a:t>
            </a:r>
            <a:r>
              <a:rPr spc="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g</a:t>
            </a:r>
            <a:r>
              <a:rPr spc="9" dirty="0" err="1">
                <a:latin typeface="Arial"/>
                <a:cs typeface="Arial"/>
              </a:rPr>
              <a:t>í</a:t>
            </a:r>
            <a:r>
              <a:rPr spc="0" dirty="0" err="1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 de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1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 </a:t>
            </a:r>
            <a:r>
              <a:rPr spc="-9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ompa</a:t>
            </a:r>
            <a:r>
              <a:rPr spc="-14" dirty="0" err="1">
                <a:latin typeface="Arial"/>
                <a:cs typeface="Arial"/>
              </a:rPr>
              <a:t>r</a:t>
            </a:r>
            <a:r>
              <a:rPr spc="0" dirty="0" err="1">
                <a:latin typeface="Arial"/>
                <a:cs typeface="Arial"/>
              </a:rPr>
              <a:t>ti</a:t>
            </a:r>
            <a:r>
              <a:rPr spc="9" dirty="0" err="1">
                <a:latin typeface="Arial"/>
                <a:cs typeface="Arial"/>
              </a:rPr>
              <a:t>d</a:t>
            </a:r>
            <a:r>
              <a:rPr spc="0" dirty="0" err="1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con </a:t>
            </a:r>
            <a:r>
              <a:rPr spc="0" dirty="0" err="1">
                <a:latin typeface="Arial"/>
                <a:cs typeface="Arial"/>
              </a:rPr>
              <a:t>muy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oca lat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ncia y </a:t>
            </a:r>
            <a:r>
              <a:rPr spc="0" dirty="0" err="1">
                <a:latin typeface="Arial"/>
                <a:cs typeface="Arial"/>
              </a:rPr>
              <a:t>fl</a:t>
            </a:r>
            <a:r>
              <a:rPr spc="9" dirty="0" err="1">
                <a:latin typeface="Arial"/>
                <a:cs typeface="Arial"/>
              </a:rPr>
              <a:t>u</a:t>
            </a:r>
            <a:r>
              <a:rPr spc="0" dirty="0" err="1">
                <a:latin typeface="Arial"/>
                <a:cs typeface="Arial"/>
              </a:rPr>
              <a:t>ctua</a:t>
            </a:r>
            <a:r>
              <a:rPr spc="-14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9" dirty="0" err="1">
                <a:latin typeface="Arial"/>
                <a:cs typeface="Arial"/>
              </a:rPr>
              <a:t>ó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y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anch</a:t>
            </a:r>
            <a:r>
              <a:rPr spc="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banda</a:t>
            </a:r>
            <a:r>
              <a:rPr lang="es-MX" spc="0" dirty="0">
                <a:latin typeface="Arial"/>
                <a:cs typeface="Arial"/>
              </a:rPr>
              <a:t>.</a:t>
            </a:r>
            <a:endParaRPr dirty="0">
              <a:solidFill>
                <a:srgbClr val="0070C0"/>
              </a:solidFill>
              <a:latin typeface="Arial"/>
              <a:cs typeface="Arial"/>
            </a:endParaRPr>
          </a:p>
          <a:p>
            <a:pPr marL="469900" marR="267970" indent="-457200">
              <a:spcBef>
                <a:spcPts val="1851"/>
              </a:spcBef>
              <a:buFont typeface="Arial" panose="020B0604020202020204" pitchFamily="34" charset="0"/>
              <a:buChar char="•"/>
            </a:pPr>
            <a:r>
              <a:rPr spc="-8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TM</a:t>
            </a:r>
            <a:r>
              <a:rPr spc="7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tiene 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na </a:t>
            </a:r>
            <a:r>
              <a:rPr spc="-64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eloci</a:t>
            </a:r>
            <a:r>
              <a:rPr spc="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ad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tr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nsmi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ó</a:t>
            </a:r>
            <a:r>
              <a:rPr spc="0" dirty="0">
                <a:latin typeface="Arial"/>
                <a:cs typeface="Arial"/>
              </a:rPr>
              <a:t>n de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datos su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r a 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os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1</a:t>
            </a:r>
            <a:r>
              <a:rPr spc="-14" dirty="0">
                <a:latin typeface="Arial"/>
                <a:cs typeface="Arial"/>
              </a:rPr>
              <a:t>5</a:t>
            </a:r>
            <a:r>
              <a:rPr spc="0" dirty="0">
                <a:latin typeface="Arial"/>
                <a:cs typeface="Arial"/>
              </a:rPr>
              <a:t>5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Mb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s.</a:t>
            </a:r>
            <a:endParaRPr lang="es-MX" spc="0" dirty="0">
              <a:latin typeface="Arial"/>
              <a:cs typeface="Arial"/>
            </a:endParaRPr>
          </a:p>
          <a:p>
            <a:pPr marL="469900" marR="267970" indent="-457200">
              <a:spcBef>
                <a:spcPts val="1851"/>
              </a:spcBef>
              <a:buFont typeface="Arial" panose="020B0604020202020204" pitchFamily="34" charset="0"/>
              <a:buChar char="•"/>
            </a:pPr>
            <a:r>
              <a:rPr lang="es-MX" spc="0" dirty="0">
                <a:latin typeface="Arial"/>
                <a:cs typeface="Arial"/>
              </a:rPr>
              <a:t>La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te</a:t>
            </a:r>
            <a:r>
              <a:rPr lang="es-MX" spc="-14" dirty="0">
                <a:latin typeface="Arial"/>
                <a:cs typeface="Arial"/>
              </a:rPr>
              <a:t>c</a:t>
            </a:r>
            <a:r>
              <a:rPr lang="es-MX" spc="0" dirty="0">
                <a:latin typeface="Arial"/>
                <a:cs typeface="Arial"/>
              </a:rPr>
              <a:t>n</a:t>
            </a:r>
            <a:r>
              <a:rPr lang="es-MX" spc="9" dirty="0">
                <a:latin typeface="Arial"/>
                <a:cs typeface="Arial"/>
              </a:rPr>
              <a:t>o</a:t>
            </a:r>
            <a:r>
              <a:rPr lang="es-MX" spc="0" dirty="0">
                <a:latin typeface="Arial"/>
                <a:cs typeface="Arial"/>
              </a:rPr>
              <a:t>l</a:t>
            </a:r>
            <a:r>
              <a:rPr lang="es-MX" spc="9" dirty="0">
                <a:latin typeface="Arial"/>
                <a:cs typeface="Arial"/>
              </a:rPr>
              <a:t>o</a:t>
            </a:r>
            <a:r>
              <a:rPr lang="es-MX" spc="0" dirty="0">
                <a:latin typeface="Arial"/>
                <a:cs typeface="Arial"/>
              </a:rPr>
              <a:t>g</a:t>
            </a:r>
            <a:r>
              <a:rPr lang="es-MX" spc="9" dirty="0">
                <a:latin typeface="Arial"/>
                <a:cs typeface="Arial"/>
              </a:rPr>
              <a:t>í</a:t>
            </a:r>
            <a:r>
              <a:rPr lang="es-MX" spc="0" dirty="0">
                <a:latin typeface="Arial"/>
                <a:cs typeface="Arial"/>
              </a:rPr>
              <a:t>a </a:t>
            </a:r>
            <a:r>
              <a:rPr lang="es-MX" spc="-84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TM</a:t>
            </a:r>
            <a:r>
              <a:rPr lang="es-MX" spc="75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es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c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paz</a:t>
            </a:r>
            <a:r>
              <a:rPr lang="es-MX" spc="25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tr</a:t>
            </a:r>
            <a:r>
              <a:rPr lang="es-MX" spc="-14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nsfe</a:t>
            </a:r>
            <a:r>
              <a:rPr lang="es-MX" spc="-14" dirty="0">
                <a:latin typeface="Arial"/>
                <a:cs typeface="Arial"/>
              </a:rPr>
              <a:t>r</a:t>
            </a:r>
            <a:r>
              <a:rPr lang="es-MX" spc="0" dirty="0">
                <a:latin typeface="Arial"/>
                <a:cs typeface="Arial"/>
              </a:rPr>
              <a:t>ir </a:t>
            </a:r>
            <a:r>
              <a:rPr lang="es-MX" spc="-69" dirty="0">
                <a:latin typeface="Arial"/>
                <a:cs typeface="Arial"/>
              </a:rPr>
              <a:t>v</a:t>
            </a:r>
            <a:r>
              <a:rPr lang="es-MX" spc="0" dirty="0">
                <a:latin typeface="Arial"/>
                <a:cs typeface="Arial"/>
              </a:rPr>
              <a:t>oz,</a:t>
            </a:r>
            <a:r>
              <a:rPr lang="es-MX" spc="50" dirty="0">
                <a:latin typeface="Arial"/>
                <a:cs typeface="Arial"/>
              </a:rPr>
              <a:t> </a:t>
            </a:r>
            <a:r>
              <a:rPr lang="es-MX" spc="-69" dirty="0">
                <a:latin typeface="Arial"/>
                <a:cs typeface="Arial"/>
              </a:rPr>
              <a:t>v</a:t>
            </a:r>
            <a:r>
              <a:rPr lang="es-MX" spc="0" dirty="0">
                <a:latin typeface="Arial"/>
                <a:cs typeface="Arial"/>
              </a:rPr>
              <a:t>i</a:t>
            </a:r>
            <a:r>
              <a:rPr lang="es-MX" spc="9" dirty="0">
                <a:latin typeface="Arial"/>
                <a:cs typeface="Arial"/>
              </a:rPr>
              <a:t>d</a:t>
            </a:r>
            <a:r>
              <a:rPr lang="es-MX" spc="-9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o</a:t>
            </a:r>
            <a:r>
              <a:rPr lang="es-MX" spc="75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y datos</a:t>
            </a:r>
            <a:r>
              <a:rPr lang="es-MX" spc="-14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a tr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-69" dirty="0">
                <a:latin typeface="Arial"/>
                <a:cs typeface="Arial"/>
              </a:rPr>
              <a:t>v</a:t>
            </a:r>
            <a:r>
              <a:rPr lang="es-MX" spc="-9" dirty="0">
                <a:latin typeface="Arial"/>
                <a:cs typeface="Arial"/>
              </a:rPr>
              <a:t>é</a:t>
            </a:r>
            <a:r>
              <a:rPr lang="es-MX" spc="0" dirty="0">
                <a:latin typeface="Arial"/>
                <a:cs typeface="Arial"/>
              </a:rPr>
              <a:t>s</a:t>
            </a:r>
            <a:r>
              <a:rPr lang="es-MX" spc="75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 r</a:t>
            </a:r>
            <a:r>
              <a:rPr lang="es-MX" spc="-14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des pri</a:t>
            </a:r>
            <a:r>
              <a:rPr lang="es-MX" spc="-64" dirty="0">
                <a:latin typeface="Arial"/>
                <a:cs typeface="Arial"/>
              </a:rPr>
              <a:t>v</a:t>
            </a:r>
            <a:r>
              <a:rPr lang="es-MX" spc="0" dirty="0">
                <a:latin typeface="Arial"/>
                <a:cs typeface="Arial"/>
              </a:rPr>
              <a:t>ad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s</a:t>
            </a:r>
            <a:r>
              <a:rPr lang="es-MX" spc="3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y p</a:t>
            </a:r>
            <a:r>
              <a:rPr lang="es-MX" spc="9" dirty="0">
                <a:latin typeface="Arial"/>
                <a:cs typeface="Arial"/>
              </a:rPr>
              <a:t>ú</a:t>
            </a:r>
            <a:r>
              <a:rPr lang="es-MX" spc="0" dirty="0">
                <a:latin typeface="Arial"/>
                <a:cs typeface="Arial"/>
              </a:rPr>
              <a:t>b</a:t>
            </a:r>
            <a:r>
              <a:rPr lang="es-MX" spc="9" dirty="0">
                <a:latin typeface="Arial"/>
                <a:cs typeface="Arial"/>
              </a:rPr>
              <a:t>l</a:t>
            </a:r>
            <a:r>
              <a:rPr lang="es-MX" spc="0" dirty="0">
                <a:latin typeface="Arial"/>
                <a:cs typeface="Arial"/>
              </a:rPr>
              <a:t>ic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s.</a:t>
            </a:r>
          </a:p>
          <a:p>
            <a:pPr marL="469900" marR="267970" indent="-457200">
              <a:spcBef>
                <a:spcPts val="1851"/>
              </a:spcBef>
              <a:buFont typeface="Arial" panose="020B0604020202020204" pitchFamily="34" charset="0"/>
              <a:buChar char="•"/>
            </a:pPr>
            <a:r>
              <a:rPr lang="es-MX" spc="-9" dirty="0">
                <a:latin typeface="Arial"/>
                <a:cs typeface="Arial"/>
              </a:rPr>
              <a:t>Está </a:t>
            </a:r>
            <a:r>
              <a:rPr lang="es-MX" spc="9" dirty="0">
                <a:latin typeface="Arial"/>
                <a:cs typeface="Arial"/>
              </a:rPr>
              <a:t>b</a:t>
            </a:r>
            <a:r>
              <a:rPr lang="es-MX" spc="-9" dirty="0">
                <a:latin typeface="Arial"/>
                <a:cs typeface="Arial"/>
              </a:rPr>
              <a:t>asa</a:t>
            </a:r>
            <a:r>
              <a:rPr lang="es-MX" spc="0" dirty="0">
                <a:latin typeface="Arial"/>
                <a:cs typeface="Arial"/>
              </a:rPr>
              <a:t>da en c</a:t>
            </a:r>
            <a:r>
              <a:rPr lang="es-MX" spc="-14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l</a:t>
            </a:r>
            <a:r>
              <a:rPr lang="es-MX" spc="9" dirty="0">
                <a:latin typeface="Arial"/>
                <a:cs typeface="Arial"/>
              </a:rPr>
              <a:t>d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s.</a:t>
            </a:r>
            <a:r>
              <a:rPr lang="es-MX" spc="24" dirty="0">
                <a:latin typeface="Arial"/>
                <a:cs typeface="Arial"/>
              </a:rPr>
              <a:t> T</a:t>
            </a:r>
            <a:r>
              <a:rPr lang="es-MX" spc="0" dirty="0">
                <a:latin typeface="Arial"/>
                <a:cs typeface="Arial"/>
              </a:rPr>
              <a:t>ienen</a:t>
            </a:r>
            <a:r>
              <a:rPr lang="es-MX" spc="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si</a:t>
            </a:r>
            <a:r>
              <a:rPr lang="es-MX" spc="-9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mpre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9" dirty="0">
                <a:latin typeface="Arial"/>
                <a:cs typeface="Arial"/>
              </a:rPr>
              <a:t>u</a:t>
            </a:r>
            <a:r>
              <a:rPr lang="es-MX" spc="0" dirty="0">
                <a:latin typeface="Arial"/>
                <a:cs typeface="Arial"/>
              </a:rPr>
              <a:t>na </a:t>
            </a:r>
            <a:r>
              <a:rPr lang="es-MX" spc="9" dirty="0">
                <a:latin typeface="Arial"/>
                <a:cs typeface="Arial"/>
              </a:rPr>
              <a:t>l</a:t>
            </a:r>
            <a:r>
              <a:rPr lang="es-MX" spc="0" dirty="0">
                <a:latin typeface="Arial"/>
                <a:cs typeface="Arial"/>
              </a:rPr>
              <a:t>o</a:t>
            </a:r>
            <a:r>
              <a:rPr lang="es-MX" spc="9" dirty="0">
                <a:latin typeface="Arial"/>
                <a:cs typeface="Arial"/>
              </a:rPr>
              <a:t>n</a:t>
            </a:r>
            <a:r>
              <a:rPr lang="es-MX" spc="0" dirty="0">
                <a:latin typeface="Arial"/>
                <a:cs typeface="Arial"/>
              </a:rPr>
              <a:t>g</a:t>
            </a:r>
            <a:r>
              <a:rPr lang="es-MX" spc="9" dirty="0">
                <a:latin typeface="Arial"/>
                <a:cs typeface="Arial"/>
              </a:rPr>
              <a:t>i</a:t>
            </a:r>
            <a:r>
              <a:rPr lang="es-MX" spc="0" dirty="0">
                <a:latin typeface="Arial"/>
                <a:cs typeface="Arial"/>
              </a:rPr>
              <a:t>tud fi</a:t>
            </a:r>
            <a:r>
              <a:rPr lang="es-MX" spc="9" dirty="0">
                <a:latin typeface="Arial"/>
                <a:cs typeface="Arial"/>
              </a:rPr>
              <a:t>j</a:t>
            </a:r>
            <a:r>
              <a:rPr lang="es-MX" spc="0" dirty="0">
                <a:latin typeface="Arial"/>
                <a:cs typeface="Arial"/>
              </a:rPr>
              <a:t>a</a:t>
            </a:r>
            <a:r>
              <a:rPr lang="es-MX" spc="-1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 53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9" dirty="0">
                <a:latin typeface="Arial"/>
                <a:cs typeface="Arial"/>
              </a:rPr>
              <a:t>b</a:t>
            </a:r>
            <a:r>
              <a:rPr lang="es-MX" spc="-25" dirty="0">
                <a:latin typeface="Arial"/>
                <a:cs typeface="Arial"/>
              </a:rPr>
              <a:t>y</a:t>
            </a:r>
            <a:r>
              <a:rPr lang="es-MX" spc="0" dirty="0">
                <a:latin typeface="Arial"/>
                <a:cs typeface="Arial"/>
              </a:rPr>
              <a:t>tes</a:t>
            </a:r>
            <a:r>
              <a:rPr lang="es-MX" spc="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(5 b</a:t>
            </a:r>
            <a:r>
              <a:rPr lang="es-MX" spc="-19" dirty="0">
                <a:latin typeface="Arial"/>
                <a:cs typeface="Arial"/>
              </a:rPr>
              <a:t>y</a:t>
            </a:r>
            <a:r>
              <a:rPr lang="es-MX" spc="0" dirty="0">
                <a:latin typeface="Arial"/>
                <a:cs typeface="Arial"/>
              </a:rPr>
              <a:t>tes</a:t>
            </a:r>
            <a:r>
              <a:rPr lang="es-MX" spc="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para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enc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bez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do y</a:t>
            </a:r>
            <a:r>
              <a:rPr lang="es-MX" spc="-24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48 </a:t>
            </a:r>
            <a:r>
              <a:rPr lang="es-MX" spc="9" dirty="0">
                <a:latin typeface="Arial"/>
                <a:cs typeface="Arial"/>
              </a:rPr>
              <a:t>p</a:t>
            </a:r>
            <a:r>
              <a:rPr lang="es-MX" spc="0" dirty="0">
                <a:latin typeface="Arial"/>
                <a:cs typeface="Arial"/>
              </a:rPr>
              <a:t>a</a:t>
            </a:r>
            <a:r>
              <a:rPr lang="es-MX" spc="-14" dirty="0">
                <a:latin typeface="Arial"/>
                <a:cs typeface="Arial"/>
              </a:rPr>
              <a:t>r</a:t>
            </a:r>
            <a:r>
              <a:rPr lang="es-MX" spc="0" dirty="0">
                <a:latin typeface="Arial"/>
                <a:cs typeface="Arial"/>
              </a:rPr>
              <a:t>a datos).</a:t>
            </a:r>
          </a:p>
          <a:p>
            <a:pPr marL="469900" marR="267970" indent="-457200">
              <a:spcBef>
                <a:spcPts val="1851"/>
              </a:spcBef>
              <a:buFont typeface="Arial" panose="020B0604020202020204" pitchFamily="34" charset="0"/>
              <a:buChar char="•"/>
            </a:pPr>
            <a:endParaRPr lang="es-MX" sz="2000" spc="0" dirty="0">
              <a:latin typeface="Arial"/>
              <a:cs typeface="Arial"/>
            </a:endParaRPr>
          </a:p>
          <a:p>
            <a:pPr marL="469900" marR="267970" indent="-457200">
              <a:spcBef>
                <a:spcPts val="1851"/>
              </a:spcBef>
              <a:buFont typeface="Arial" panose="020B0604020202020204" pitchFamily="34" charset="0"/>
              <a:buChar char="•"/>
            </a:pPr>
            <a:endParaRPr lang="es-MX" sz="2000" dirty="0">
              <a:latin typeface="Arial"/>
              <a:cs typeface="Arial"/>
            </a:endParaRPr>
          </a:p>
          <a:p>
            <a:pPr marL="469900" marR="267970" indent="-457200">
              <a:spcBef>
                <a:spcPts val="1851"/>
              </a:spcBef>
              <a:buFont typeface="Arial" panose="020B0604020202020204" pitchFamily="34" charset="0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3596FF-8FA3-4D67-8CDD-2028216F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B4CBCB2-517D-4095-9E19-F66BD56DEF09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505EBD-27E4-4E8C-94E7-044FC0B1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4DDB4B-F398-40F2-B89F-6B8C9EC8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AA2048F-BFFB-E7F4-2577-48496E20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02" y="2362200"/>
            <a:ext cx="394716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823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Infraestructura del proveedor de servicio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D831BC-B69C-4FBA-967C-F1AA0165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807200" cy="51054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BECCDF-9D56-4D5C-AED8-0C2E5F79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86BF40A-6D43-4B4D-8287-3F56E8E103D8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257BB3-BA76-445D-BF9F-8F3113A5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DC9DE9-104D-46B5-8DD5-E3E0016C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6793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64" y="3284601"/>
            <a:ext cx="4187952" cy="313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450532" y="615822"/>
            <a:ext cx="231708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A</a:t>
            </a:r>
            <a:r>
              <a:rPr sz="3200" b="1" spc="0" dirty="0">
                <a:latin typeface="Arial"/>
                <a:cs typeface="Arial"/>
              </a:rPr>
              <a:t>TM</a:t>
            </a:r>
            <a:r>
              <a:rPr sz="3200" b="1" spc="-24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990" y="1904892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760"/>
              </a:lnSpc>
              <a:spcBef>
                <a:spcPts val="138"/>
              </a:spcBef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314" y="1715696"/>
            <a:ext cx="4121467" cy="4139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6954" indent="-342900">
              <a:lnSpc>
                <a:spcPts val="2760"/>
              </a:lnSpc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C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mo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as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n 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9" dirty="0">
                <a:latin typeface="Arial"/>
                <a:cs typeface="Arial"/>
              </a:rPr>
              <a:t>q</a:t>
            </a:r>
            <a:r>
              <a:rPr spc="-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9" dirty="0">
                <a:latin typeface="Arial"/>
                <a:cs typeface="Arial"/>
              </a:rPr>
              <a:t>ñ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,</a:t>
            </a:r>
            <a:r>
              <a:rPr spc="7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se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-9" dirty="0" err="1">
                <a:latin typeface="Arial"/>
                <a:cs typeface="Arial"/>
              </a:rPr>
              <a:t>n</a:t>
            </a:r>
            <a:r>
              <a:rPr spc="0" dirty="0" err="1">
                <a:latin typeface="Arial"/>
                <a:cs typeface="Arial"/>
              </a:rPr>
              <a:t>e</a:t>
            </a:r>
            <a:r>
              <a:rPr spc="-14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e</a:t>
            </a:r>
            <a:r>
              <a:rPr spc="-14" dirty="0" err="1">
                <a:latin typeface="Arial"/>
                <a:cs typeface="Arial"/>
              </a:rPr>
              <a:t>s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-9" dirty="0" err="1">
                <a:latin typeface="Arial"/>
                <a:cs typeface="Arial"/>
              </a:rPr>
              <a:t>t</a:t>
            </a:r>
            <a:r>
              <a:rPr spc="0" dirty="0" err="1">
                <a:latin typeface="Arial"/>
                <a:cs typeface="Arial"/>
              </a:rPr>
              <a:t>an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z="2800" spc="4" baseline="-1114" dirty="0" err="1">
                <a:latin typeface="Arial"/>
                <a:cs typeface="Arial"/>
              </a:rPr>
              <a:t>m</a:t>
            </a:r>
            <a:r>
              <a:rPr sz="2800" spc="-9" baseline="-1114" dirty="0" err="1">
                <a:latin typeface="Arial"/>
                <a:cs typeface="Arial"/>
              </a:rPr>
              <a:t>u</a:t>
            </a:r>
            <a:r>
              <a:rPr sz="2800" spc="0" baseline="-1114" dirty="0" err="1">
                <a:latin typeface="Arial"/>
                <a:cs typeface="Arial"/>
              </a:rPr>
              <a:t>c</a:t>
            </a:r>
            <a:r>
              <a:rPr sz="2800" spc="-14" baseline="-1114" dirty="0" err="1">
                <a:latin typeface="Arial"/>
                <a:cs typeface="Arial"/>
              </a:rPr>
              <a:t>h</a:t>
            </a:r>
            <a:r>
              <a:rPr sz="2800" spc="0" baseline="-1114" dirty="0" err="1">
                <a:latin typeface="Arial"/>
                <a:cs typeface="Arial"/>
              </a:rPr>
              <a:t>as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4" baseline="-1114" dirty="0">
                <a:latin typeface="Arial"/>
                <a:cs typeface="Arial"/>
              </a:rPr>
              <a:t>m</a:t>
            </a:r>
            <a:r>
              <a:rPr sz="2800" spc="0" baseline="-1114" dirty="0">
                <a:latin typeface="Arial"/>
                <a:cs typeface="Arial"/>
              </a:rPr>
              <a:t>ás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c</a:t>
            </a:r>
            <a:r>
              <a:rPr sz="2800" spc="-9" baseline="-1114" dirty="0">
                <a:latin typeface="Arial"/>
                <a:cs typeface="Arial"/>
              </a:rPr>
              <a:t>e</a:t>
            </a:r>
            <a:r>
              <a:rPr sz="2800" spc="0" baseline="-1114" dirty="0">
                <a:latin typeface="Arial"/>
                <a:cs typeface="Arial"/>
              </a:rPr>
              <a:t>l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as</a:t>
            </a:r>
            <a:r>
              <a:rPr sz="2800" spc="44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p</a:t>
            </a:r>
            <a:r>
              <a:rPr sz="2800" spc="0" baseline="-1114" dirty="0">
                <a:latin typeface="Arial"/>
                <a:cs typeface="Arial"/>
              </a:rPr>
              <a:t>ara</a:t>
            </a:r>
            <a:r>
              <a:rPr sz="2800" spc="14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tra</a:t>
            </a:r>
            <a:r>
              <a:rPr sz="2800" spc="-9" baseline="-1114" dirty="0">
                <a:latin typeface="Arial"/>
                <a:cs typeface="Arial"/>
              </a:rPr>
              <a:t>n</a:t>
            </a:r>
            <a:r>
              <a:rPr sz="2800" spc="0" baseline="-1114" dirty="0">
                <a:latin typeface="Arial"/>
                <a:cs typeface="Arial"/>
              </a:rPr>
              <a:t>smit</a:t>
            </a:r>
            <a:r>
              <a:rPr sz="2800" spc="-9" baseline="-1114" dirty="0">
                <a:latin typeface="Arial"/>
                <a:cs typeface="Arial"/>
              </a:rPr>
              <a:t>i</a:t>
            </a:r>
            <a:r>
              <a:rPr sz="2800" spc="0" baseline="-1114" dirty="0">
                <a:latin typeface="Arial"/>
                <a:cs typeface="Arial"/>
              </a:rPr>
              <a:t>r</a:t>
            </a:r>
            <a:r>
              <a:rPr sz="2800" spc="24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la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4" baseline="-1114" dirty="0" err="1">
                <a:latin typeface="Arial"/>
                <a:cs typeface="Arial"/>
              </a:rPr>
              <a:t>m</a:t>
            </a:r>
            <a:r>
              <a:rPr sz="2800" spc="0" baseline="-1114" dirty="0" err="1">
                <a:latin typeface="Arial"/>
                <a:cs typeface="Arial"/>
              </a:rPr>
              <a:t>i</a:t>
            </a:r>
            <a:r>
              <a:rPr sz="2800" spc="-9" baseline="-1114" dirty="0" err="1">
                <a:latin typeface="Arial"/>
                <a:cs typeface="Arial"/>
              </a:rPr>
              <a:t>s</a:t>
            </a:r>
            <a:r>
              <a:rPr sz="2800" spc="4" baseline="-1114" dirty="0" err="1">
                <a:latin typeface="Arial"/>
                <a:cs typeface="Arial"/>
              </a:rPr>
              <a:t>m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lang="es-CO" sz="2800" spc="0" baseline="-1114" dirty="0">
                <a:latin typeface="Arial"/>
                <a:cs typeface="Arial"/>
              </a:rPr>
              <a:t> </a:t>
            </a:r>
            <a:r>
              <a:rPr sz="2800" spc="0" baseline="-1114" dirty="0" err="1">
                <a:latin typeface="Arial"/>
                <a:cs typeface="Arial"/>
              </a:rPr>
              <a:t>c</a:t>
            </a:r>
            <a:r>
              <a:rPr sz="2800" spc="-14" baseline="-1114" dirty="0" err="1">
                <a:latin typeface="Arial"/>
                <a:cs typeface="Arial"/>
              </a:rPr>
              <a:t>a</a:t>
            </a:r>
            <a:r>
              <a:rPr sz="2800" spc="-9" baseline="-1114" dirty="0" err="1">
                <a:latin typeface="Arial"/>
                <a:cs typeface="Arial"/>
              </a:rPr>
              <a:t>n</a:t>
            </a:r>
            <a:r>
              <a:rPr sz="2800" spc="0" baseline="-1114" dirty="0" err="1">
                <a:latin typeface="Arial"/>
                <a:cs typeface="Arial"/>
              </a:rPr>
              <a:t>t</a:t>
            </a:r>
            <a:r>
              <a:rPr sz="2800" spc="-9" baseline="-1114" dirty="0" err="1">
                <a:latin typeface="Arial"/>
                <a:cs typeface="Arial"/>
              </a:rPr>
              <a:t>id</a:t>
            </a:r>
            <a:r>
              <a:rPr sz="2800" spc="0" baseline="-1114" dirty="0" err="1">
                <a:latin typeface="Arial"/>
                <a:cs typeface="Arial"/>
              </a:rPr>
              <a:t>ad</a:t>
            </a:r>
            <a:r>
              <a:rPr sz="2800" spc="1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a</a:t>
            </a:r>
            <a:r>
              <a:rPr sz="2800" spc="-14" baseline="-1114" dirty="0">
                <a:latin typeface="Arial"/>
                <a:cs typeface="Arial"/>
              </a:rPr>
              <a:t>t</a:t>
            </a:r>
            <a:r>
              <a:rPr sz="2800" spc="-9" baseline="-1114" dirty="0">
                <a:latin typeface="Arial"/>
                <a:cs typeface="Arial"/>
              </a:rPr>
              <a:t>o</a:t>
            </a:r>
            <a:r>
              <a:rPr sz="2800" spc="0" baseline="-1114" dirty="0">
                <a:latin typeface="Arial"/>
                <a:cs typeface="Arial"/>
              </a:rPr>
              <a:t>s</a:t>
            </a:r>
            <a:r>
              <a:rPr sz="2800" spc="4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qu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t</a:t>
            </a:r>
            <a:r>
              <a:rPr sz="2800" spc="-14" baseline="-1114" dirty="0">
                <a:latin typeface="Arial"/>
                <a:cs typeface="Arial"/>
              </a:rPr>
              <a:t>e</a:t>
            </a:r>
            <a:r>
              <a:rPr sz="2800" spc="0" baseline="-1114" dirty="0">
                <a:latin typeface="Arial"/>
                <a:cs typeface="Arial"/>
              </a:rPr>
              <a:t>c</a:t>
            </a:r>
            <a:r>
              <a:rPr sz="2800" spc="-19" baseline="-1114" dirty="0">
                <a:latin typeface="Arial"/>
                <a:cs typeface="Arial"/>
              </a:rPr>
              <a:t>n</a:t>
            </a:r>
            <a:r>
              <a:rPr sz="2800" spc="-9" baseline="-1114" dirty="0">
                <a:latin typeface="Arial"/>
                <a:cs typeface="Arial"/>
              </a:rPr>
              <a:t>o</a:t>
            </a:r>
            <a:r>
              <a:rPr sz="2800" spc="0" baseline="-1114" dirty="0">
                <a:latin typeface="Arial"/>
                <a:cs typeface="Arial"/>
              </a:rPr>
              <a:t>l</a:t>
            </a:r>
            <a:r>
              <a:rPr sz="2800" spc="-14" baseline="-1114" dirty="0">
                <a:latin typeface="Arial"/>
                <a:cs typeface="Arial"/>
              </a:rPr>
              <a:t>o</a:t>
            </a:r>
            <a:r>
              <a:rPr sz="2800" spc="-9" baseline="-1114" dirty="0">
                <a:latin typeface="Arial"/>
                <a:cs typeface="Arial"/>
              </a:rPr>
              <a:t>g</a:t>
            </a:r>
            <a:r>
              <a:rPr sz="2800" spc="0" baseline="-1114" dirty="0">
                <a:latin typeface="Arial"/>
                <a:cs typeface="Arial"/>
              </a:rPr>
              <a:t>í</a:t>
            </a:r>
            <a:r>
              <a:rPr sz="2800" spc="-9" baseline="-1114" dirty="0">
                <a:latin typeface="Arial"/>
                <a:cs typeface="Arial"/>
              </a:rPr>
              <a:t>a</a:t>
            </a:r>
            <a:r>
              <a:rPr sz="2800" spc="0" baseline="-1114" dirty="0">
                <a:latin typeface="Arial"/>
                <a:cs typeface="Arial"/>
              </a:rPr>
              <a:t>s</a:t>
            </a:r>
            <a:r>
              <a:rPr sz="2800" spc="69" baseline="-1114" dirty="0">
                <a:latin typeface="Arial"/>
                <a:cs typeface="Arial"/>
              </a:rPr>
              <a:t> </a:t>
            </a:r>
            <a:r>
              <a:rPr sz="2800" spc="-9" baseline="-1114" dirty="0" err="1">
                <a:latin typeface="Arial"/>
                <a:cs typeface="Arial"/>
              </a:rPr>
              <a:t>b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-14" baseline="-1114" dirty="0" err="1">
                <a:latin typeface="Arial"/>
                <a:cs typeface="Arial"/>
              </a:rPr>
              <a:t>s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-19" baseline="-1114" dirty="0" err="1">
                <a:latin typeface="Arial"/>
                <a:cs typeface="Arial"/>
              </a:rPr>
              <a:t>d</a:t>
            </a:r>
            <a:r>
              <a:rPr sz="2800" spc="0" baseline="-1114" dirty="0" err="1">
                <a:latin typeface="Arial"/>
                <a:cs typeface="Arial"/>
              </a:rPr>
              <a:t>as</a:t>
            </a:r>
            <a:r>
              <a:rPr sz="2800" spc="64" baseline="-1114" dirty="0">
                <a:latin typeface="Arial"/>
                <a:cs typeface="Arial"/>
              </a:rPr>
              <a:t> </a:t>
            </a:r>
            <a:r>
              <a:rPr sz="2800" spc="0" baseline="-1114" dirty="0" err="1">
                <a:latin typeface="Arial"/>
                <a:cs typeface="Arial"/>
              </a:rPr>
              <a:t>en</a:t>
            </a:r>
            <a:r>
              <a:rPr lang="es-CO" sz="2800" spc="0" baseline="-1114" dirty="0">
                <a:latin typeface="Arial"/>
                <a:cs typeface="Arial"/>
              </a:rPr>
              <a:t> </a:t>
            </a:r>
            <a:r>
              <a:rPr sz="2800" spc="-9" baseline="-1114" dirty="0" err="1">
                <a:latin typeface="Arial"/>
                <a:cs typeface="Arial"/>
              </a:rPr>
              <a:t>p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-14" baseline="-1114" dirty="0" err="1">
                <a:latin typeface="Arial"/>
                <a:cs typeface="Arial"/>
              </a:rPr>
              <a:t>q</a:t>
            </a:r>
            <a:r>
              <a:rPr sz="2800" spc="-9" baseline="-1114" dirty="0" err="1">
                <a:latin typeface="Arial"/>
                <a:cs typeface="Arial"/>
              </a:rPr>
              <a:t>u</a:t>
            </a:r>
            <a:r>
              <a:rPr sz="2800" spc="0" baseline="-1114" dirty="0" err="1">
                <a:latin typeface="Arial"/>
                <a:cs typeface="Arial"/>
              </a:rPr>
              <a:t>e</a:t>
            </a:r>
            <a:r>
              <a:rPr sz="2800" spc="-9" baseline="-1114" dirty="0" err="1">
                <a:latin typeface="Arial"/>
                <a:cs typeface="Arial"/>
              </a:rPr>
              <a:t>t</a:t>
            </a:r>
            <a:r>
              <a:rPr sz="2800" spc="0" baseline="-1114" dirty="0" err="1">
                <a:latin typeface="Arial"/>
                <a:cs typeface="Arial"/>
              </a:rPr>
              <a:t>e</a:t>
            </a:r>
            <a:r>
              <a:rPr sz="2800" spc="-9" baseline="-1114" dirty="0" err="1">
                <a:latin typeface="Arial"/>
                <a:cs typeface="Arial"/>
              </a:rPr>
              <a:t>s</a:t>
            </a:r>
            <a:r>
              <a:rPr sz="2800" spc="0" baseline="-1114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5600" marR="211010" indent="-342900">
              <a:lnSpc>
                <a:spcPct val="95154"/>
              </a:lnSpc>
              <a:spcBef>
                <a:spcPts val="1401"/>
              </a:spcBef>
              <a:buFont typeface="Arial" panose="020B0604020202020204" pitchFamily="34" charset="0"/>
              <a:buChar char="•"/>
            </a:pPr>
            <a:r>
              <a:rPr sz="1600" spc="0" dirty="0">
                <a:latin typeface="Arial"/>
                <a:cs typeface="Arial"/>
              </a:rPr>
              <a:t>Una</a:t>
            </a:r>
            <a:r>
              <a:rPr sz="1600" spc="-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9" dirty="0">
                <a:latin typeface="Arial"/>
                <a:cs typeface="Arial"/>
              </a:rPr>
              <a:t>ín</a:t>
            </a:r>
            <a:r>
              <a:rPr sz="1600" spc="0" dirty="0">
                <a:latin typeface="Arial"/>
                <a:cs typeface="Arial"/>
              </a:rPr>
              <a:t>ea</a:t>
            </a:r>
            <a:r>
              <a:rPr sz="1600" spc="24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-9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8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9" dirty="0">
                <a:latin typeface="Arial"/>
                <a:cs typeface="Arial"/>
              </a:rPr>
              <a:t>íp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9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si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2</a:t>
            </a:r>
            <a:r>
              <a:rPr sz="1600" spc="-9" dirty="0">
                <a:latin typeface="Arial"/>
                <a:cs typeface="Arial"/>
              </a:rPr>
              <a:t>0</a:t>
            </a:r>
            <a:r>
              <a:rPr sz="1600" spc="0" dirty="0">
                <a:latin typeface="Arial"/>
                <a:cs typeface="Arial"/>
              </a:rPr>
              <a:t>%</a:t>
            </a:r>
            <a:r>
              <a:rPr sz="1600" spc="24" dirty="0">
                <a:latin typeface="Arial"/>
                <a:cs typeface="Arial"/>
              </a:rPr>
              <a:t> </a:t>
            </a:r>
            <a:r>
              <a:rPr sz="1600" spc="4" dirty="0" err="1">
                <a:latin typeface="Arial"/>
                <a:cs typeface="Arial"/>
              </a:rPr>
              <a:t>m</a:t>
            </a:r>
            <a:r>
              <a:rPr sz="1600" spc="0" dirty="0" err="1">
                <a:latin typeface="Arial"/>
                <a:cs typeface="Arial"/>
              </a:rPr>
              <a:t>ás</a:t>
            </a:r>
            <a:r>
              <a:rPr sz="1600" spc="0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lang="es-CO" sz="1600" spc="0" dirty="0">
                <a:latin typeface="Arial"/>
                <a:cs typeface="Arial"/>
              </a:rPr>
              <a:t> a</a:t>
            </a:r>
            <a:r>
              <a:rPr sz="1600" spc="-14" dirty="0" err="1">
                <a:latin typeface="Arial"/>
                <a:cs typeface="Arial"/>
              </a:rPr>
              <a:t>n</a:t>
            </a:r>
            <a:r>
              <a:rPr sz="1600" spc="0" dirty="0" err="1">
                <a:latin typeface="Arial"/>
                <a:cs typeface="Arial"/>
              </a:rPr>
              <a:t>c</a:t>
            </a:r>
            <a:r>
              <a:rPr sz="1600" spc="-14" dirty="0" err="1">
                <a:latin typeface="Arial"/>
                <a:cs typeface="Arial"/>
              </a:rPr>
              <a:t>h</a:t>
            </a:r>
            <a:r>
              <a:rPr sz="1600" spc="0" dirty="0" err="1">
                <a:latin typeface="Arial"/>
                <a:cs typeface="Arial"/>
              </a:rPr>
              <a:t>o</a:t>
            </a:r>
            <a:r>
              <a:rPr sz="1600" spc="4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b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14" dirty="0">
                <a:latin typeface="Arial"/>
                <a:cs typeface="Arial"/>
              </a:rPr>
              <a:t>n</a:t>
            </a:r>
            <a:r>
              <a:rPr sz="1600" spc="-9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qu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F</a:t>
            </a:r>
            <a:r>
              <a:rPr sz="1600" spc="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ame R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y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spc="0" dirty="0">
                <a:latin typeface="Arial"/>
                <a:cs typeface="Arial"/>
              </a:rPr>
              <a:t>ara tra</a:t>
            </a:r>
            <a:r>
              <a:rPr sz="1600" spc="-14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-19" dirty="0">
                <a:latin typeface="Arial"/>
                <a:cs typeface="Arial"/>
              </a:rPr>
              <a:t>p</a:t>
            </a:r>
            <a:r>
              <a:rPr sz="1600" spc="-9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rtar</a:t>
            </a:r>
            <a:r>
              <a:rPr sz="1600" spc="1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el mismo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v</a:t>
            </a:r>
            <a:r>
              <a:rPr sz="1600" spc="-9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14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64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14" dirty="0">
                <a:latin typeface="Arial"/>
                <a:cs typeface="Arial"/>
              </a:rPr>
              <a:t>t</a:t>
            </a:r>
            <a:r>
              <a:rPr sz="1600" spc="-9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14" dirty="0">
                <a:latin typeface="Arial"/>
                <a:cs typeface="Arial"/>
              </a:rPr>
              <a:t>a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spc="0" dirty="0">
                <a:latin typeface="Arial"/>
                <a:cs typeface="Arial"/>
              </a:rPr>
              <a:t>a </a:t>
            </a:r>
            <a:r>
              <a:rPr sz="1600" spc="-9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e </a:t>
            </a:r>
            <a:r>
              <a:rPr sz="1600" spc="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14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spcBef>
                <a:spcPts val="1536"/>
              </a:spcBef>
              <a:buFont typeface="Arial" panose="020B0604020202020204" pitchFamily="34" charset="0"/>
              <a:buChar char="•"/>
            </a:pP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-9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69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fre</a:t>
            </a:r>
            <a:r>
              <a:rPr sz="1600" spc="-1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14" dirty="0">
                <a:latin typeface="Arial"/>
                <a:cs typeface="Arial"/>
              </a:rPr>
              <a:t>a</a:t>
            </a:r>
            <a:r>
              <a:rPr sz="1600" spc="-9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1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14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19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mo</a:t>
            </a:r>
            <a:r>
              <a:rPr sz="1600" spc="1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14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2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, </a:t>
            </a:r>
            <a:r>
              <a:rPr spc="-14" dirty="0" err="1">
                <a:latin typeface="Arial"/>
                <a:cs typeface="Arial"/>
              </a:rPr>
              <a:t>a</a:t>
            </a:r>
            <a:r>
              <a:rPr spc="-9" dirty="0" err="1">
                <a:latin typeface="Arial"/>
                <a:cs typeface="Arial"/>
              </a:rPr>
              <a:t>unqu</a:t>
            </a:r>
            <a:r>
              <a:rPr spc="0" dirty="0" err="1">
                <a:latin typeface="Arial"/>
                <a:cs typeface="Arial"/>
              </a:rPr>
              <a:t>e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z="2400" spc="0" baseline="-1114" dirty="0" err="1">
                <a:latin typeface="Arial"/>
                <a:cs typeface="Arial"/>
              </a:rPr>
              <a:t>l</a:t>
            </a:r>
            <a:r>
              <a:rPr sz="2400" spc="-9" baseline="-1114" dirty="0" err="1">
                <a:latin typeface="Arial"/>
                <a:cs typeface="Arial"/>
              </a:rPr>
              <a:t>o</a:t>
            </a:r>
            <a:r>
              <a:rPr sz="2400" spc="0" baseline="-1114" dirty="0" err="1">
                <a:latin typeface="Arial"/>
                <a:cs typeface="Arial"/>
              </a:rPr>
              <a:t>s</a:t>
            </a:r>
            <a:r>
              <a:rPr lang="es-CO" sz="2400" spc="0" baseline="-1114" dirty="0">
                <a:latin typeface="Arial"/>
                <a:cs typeface="Arial"/>
              </a:rPr>
              <a:t> P</a:t>
            </a:r>
            <a:r>
              <a:rPr sz="2400" spc="9" baseline="-1114" dirty="0">
                <a:latin typeface="Arial"/>
                <a:cs typeface="Arial"/>
              </a:rPr>
              <a:t>V</a:t>
            </a:r>
            <a:r>
              <a:rPr sz="2400" spc="0" baseline="-1114" dirty="0">
                <a:latin typeface="Arial"/>
                <a:cs typeface="Arial"/>
              </a:rPr>
              <a:t>C s</a:t>
            </a:r>
            <a:r>
              <a:rPr sz="2400" spc="-14" baseline="-1114" dirty="0">
                <a:latin typeface="Arial"/>
                <a:cs typeface="Arial"/>
              </a:rPr>
              <a:t>o</a:t>
            </a:r>
            <a:r>
              <a:rPr sz="2400" spc="0" baseline="-1114" dirty="0">
                <a:latin typeface="Arial"/>
                <a:cs typeface="Arial"/>
              </a:rPr>
              <a:t>n</a:t>
            </a:r>
            <a:r>
              <a:rPr sz="2400" spc="29" baseline="-1114" dirty="0">
                <a:latin typeface="Arial"/>
                <a:cs typeface="Arial"/>
              </a:rPr>
              <a:t> </a:t>
            </a:r>
            <a:r>
              <a:rPr sz="2400" spc="4" baseline="-1114" dirty="0" err="1">
                <a:latin typeface="Arial"/>
                <a:cs typeface="Arial"/>
              </a:rPr>
              <a:t>m</a:t>
            </a:r>
            <a:r>
              <a:rPr sz="2400" spc="0" baseline="-1114" dirty="0" err="1">
                <a:latin typeface="Arial"/>
                <a:cs typeface="Arial"/>
              </a:rPr>
              <a:t>ás</a:t>
            </a:r>
            <a:r>
              <a:rPr lang="es-MX" sz="2400" spc="0" baseline="-1114" dirty="0">
                <a:latin typeface="Arial"/>
                <a:cs typeface="Arial"/>
              </a:rPr>
              <a:t> comunes</a:t>
            </a:r>
            <a:r>
              <a:rPr sz="2400" spc="24" baseline="-1114" dirty="0">
                <a:latin typeface="Arial"/>
                <a:cs typeface="Arial"/>
              </a:rPr>
              <a:t> </a:t>
            </a:r>
            <a:r>
              <a:rPr sz="2400" spc="0" baseline="-1114" dirty="0">
                <a:latin typeface="Arial"/>
                <a:cs typeface="Arial"/>
              </a:rPr>
              <a:t>en l</a:t>
            </a:r>
            <a:r>
              <a:rPr sz="2400" spc="-9" baseline="-1114" dirty="0">
                <a:latin typeface="Arial"/>
                <a:cs typeface="Arial"/>
              </a:rPr>
              <a:t>a</a:t>
            </a:r>
            <a:r>
              <a:rPr sz="2400" spc="0" baseline="-1114" dirty="0">
                <a:latin typeface="Arial"/>
                <a:cs typeface="Arial"/>
              </a:rPr>
              <a:t>s</a:t>
            </a:r>
            <a:r>
              <a:rPr sz="2400" spc="29" baseline="-1114" dirty="0">
                <a:latin typeface="Arial"/>
                <a:cs typeface="Arial"/>
              </a:rPr>
              <a:t> </a:t>
            </a:r>
            <a:r>
              <a:rPr sz="2400" spc="0" baseline="-1114" dirty="0">
                <a:latin typeface="Arial"/>
                <a:cs typeface="Arial"/>
              </a:rPr>
              <a:t>W</a:t>
            </a:r>
            <a:r>
              <a:rPr sz="2400" spc="-75" baseline="-1114" dirty="0">
                <a:latin typeface="Arial"/>
                <a:cs typeface="Arial"/>
              </a:rPr>
              <a:t>A</a:t>
            </a:r>
            <a:r>
              <a:rPr sz="2400" spc="0" baseline="-1114" dirty="0">
                <a:latin typeface="Arial"/>
                <a:cs typeface="Arial"/>
              </a:rPr>
              <a:t>N</a:t>
            </a:r>
            <a:r>
              <a:rPr sz="2800" spc="0" baseline="-1114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990" y="3607458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760"/>
              </a:lnSpc>
              <a:spcBef>
                <a:spcPts val="138"/>
              </a:spcBef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0" indent="-171450">
              <a:lnSpc>
                <a:spcPts val="1019"/>
              </a:lnSpc>
              <a:spcBef>
                <a:spcPts val="51"/>
              </a:spcBef>
              <a:buFont typeface="Arial" panose="020B0604020202020204" pitchFamily="34" charset="0"/>
              <a:buChar char="•"/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36CBD5-3B0A-479C-BAF8-9E3D1D29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324DCF8-4D9A-464E-A968-077893CBCA6F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9E71A5-6160-42FE-B32B-84084BBD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058735-3A76-4AFE-9BE9-2AB8FE54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30</a:t>
            </a:fld>
            <a:endParaRPr kumimoji="0"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03E290-91BE-139C-8099-2E0416C74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802" y="1203928"/>
            <a:ext cx="4612884" cy="23756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0532" y="615822"/>
            <a:ext cx="96743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A</a:t>
            </a:r>
            <a:r>
              <a:rPr sz="3200" b="1" spc="0" dirty="0">
                <a:latin typeface="Arial"/>
                <a:cs typeface="Arial"/>
              </a:rPr>
              <a:t>TM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0929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F4D531-49B4-4347-8110-915A5834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8034"/>
            <a:ext cx="2914650" cy="15716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57ECFC0-7B88-4B4B-9C0E-6D81CC3607DA}"/>
              </a:ext>
            </a:extLst>
          </p:cNvPr>
          <p:cNvSpPr txBox="1"/>
          <p:nvPr/>
        </p:nvSpPr>
        <p:spPr>
          <a:xfrm>
            <a:off x="1440929" y="1991017"/>
            <a:ext cx="13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CAPAS ATM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A587A-E92F-4D01-97A0-EED2303F48AE}"/>
              </a:ext>
            </a:extLst>
          </p:cNvPr>
          <p:cNvSpPr txBox="1"/>
          <p:nvPr/>
        </p:nvSpPr>
        <p:spPr>
          <a:xfrm>
            <a:off x="5169374" y="1459468"/>
            <a:ext cx="147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CELDAS ATM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0C2BF9-4D8E-4583-B2A7-352EC5EC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93" y="4122396"/>
            <a:ext cx="4452105" cy="21502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B6EB9C-8090-4C75-9B09-44AD0C77F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382" y="1733410"/>
            <a:ext cx="3313209" cy="2076589"/>
          </a:xfrm>
          <a:prstGeom prst="rect">
            <a:avLst/>
          </a:prstGeom>
        </p:spPr>
      </p:pic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165FA1E9-5ED9-4C41-BEBE-2E5F060B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BC759CB-9E6D-47B6-8FDF-18C944D3602B}" type="datetime1">
              <a:rPr lang="es-CO" smtClean="0"/>
              <a:t>13/03/2023</a:t>
            </a:fld>
            <a:endParaRPr lang="en-US"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C3CF35AA-6D62-46F7-BC5E-4D4F4BB9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1303F710-FAC0-4644-8A71-20C8D129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31</a:t>
            </a:fld>
            <a:endParaRPr kumimoji="0" lang="en-US"/>
          </a:p>
        </p:txBody>
      </p:sp>
      <p:pic>
        <p:nvPicPr>
          <p:cNvPr id="2050" name="Picture 2" descr="Switches ATM">
            <a:extLst>
              <a:ext uri="{FF2B5EF4-FFF2-40B4-BE49-F238E27FC236}">
                <a16:creationId xmlns:a16="http://schemas.microsoft.com/office/drawing/2014/main" id="{6E227407-9FC6-4A7F-B428-9387DE7FB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638884"/>
            <a:ext cx="3328212" cy="15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BD8B67F-692D-4DF4-AE22-E709E3837F1A}"/>
              </a:ext>
            </a:extLst>
          </p:cNvPr>
          <p:cNvSpPr txBox="1"/>
          <p:nvPr/>
        </p:nvSpPr>
        <p:spPr>
          <a:xfrm>
            <a:off x="990600" y="1276949"/>
            <a:ext cx="254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</a:rPr>
              <a:t>Arquitectura ATM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B673DB-CD02-4729-BE54-4C61F4C46401}"/>
              </a:ext>
            </a:extLst>
          </p:cNvPr>
          <p:cNvSpPr txBox="1"/>
          <p:nvPr/>
        </p:nvSpPr>
        <p:spPr>
          <a:xfrm>
            <a:off x="869355" y="4301522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Capas de adaptación</a:t>
            </a:r>
          </a:p>
        </p:txBody>
      </p:sp>
    </p:spTree>
    <p:extLst>
      <p:ext uri="{BB962C8B-B14F-4D97-AF65-F5344CB8AC3E}">
        <p14:creationId xmlns:p14="http://schemas.microsoft.com/office/powerpoint/2010/main" val="3742357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0532" y="615822"/>
            <a:ext cx="96743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A</a:t>
            </a:r>
            <a:r>
              <a:rPr sz="3200" b="1" spc="0" dirty="0">
                <a:latin typeface="Arial"/>
                <a:cs typeface="Arial"/>
              </a:rPr>
              <a:t>TM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0929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7ECFC0-7B88-4B4B-9C0E-6D81CC3607DA}"/>
              </a:ext>
            </a:extLst>
          </p:cNvPr>
          <p:cNvSpPr txBox="1"/>
          <p:nvPr/>
        </p:nvSpPr>
        <p:spPr>
          <a:xfrm>
            <a:off x="1417967" y="1644134"/>
            <a:ext cx="13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CAPAS ATM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A587A-E92F-4D01-97A0-EED2303F48AE}"/>
              </a:ext>
            </a:extLst>
          </p:cNvPr>
          <p:cNvSpPr txBox="1"/>
          <p:nvPr/>
        </p:nvSpPr>
        <p:spPr>
          <a:xfrm>
            <a:off x="5169374" y="1459468"/>
            <a:ext cx="13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CELDA ATM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165FA1E9-5ED9-4C41-BEBE-2E5F060B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BC759CB-9E6D-47B6-8FDF-18C944D3602B}" type="datetime1">
              <a:rPr lang="es-CO" smtClean="0"/>
              <a:t>13/03/2023</a:t>
            </a:fld>
            <a:endParaRPr lang="en-US"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C3CF35AA-6D62-46F7-BC5E-4D4F4BB9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1303F710-FAC0-4644-8A71-20C8D129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32</a:t>
            </a:fld>
            <a:endParaRPr kumimoji="0" lang="en-US"/>
          </a:p>
        </p:txBody>
      </p:sp>
      <p:pic>
        <p:nvPicPr>
          <p:cNvPr id="1026" name="Picture 2" descr="Modo de Transferencia Asíncrona (ATM)">
            <a:extLst>
              <a:ext uri="{FF2B5EF4-FFF2-40B4-BE49-F238E27FC236}">
                <a16:creationId xmlns:a16="http://schemas.microsoft.com/office/drawing/2014/main" id="{7862C8A8-E631-46B5-9655-FC9A5791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29" y="150302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97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0532" y="615822"/>
            <a:ext cx="96743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A</a:t>
            </a:r>
            <a:r>
              <a:rPr sz="3200" b="1" spc="0" dirty="0">
                <a:latin typeface="Arial"/>
                <a:cs typeface="Arial"/>
              </a:rPr>
              <a:t>TM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0929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1510" y="6679600"/>
            <a:ext cx="190536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©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 2004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sc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 S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gh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34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69" y="1519238"/>
            <a:ext cx="6095056" cy="52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DB5C802F-B2D7-4B27-A3FF-C2364608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95C82E0-189E-4411-BB4E-49C76AF98E70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E02DC7F-E8DA-4A7F-95A7-8867C414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BF7C09A-DE09-4FE8-8787-838E3C4D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33</a:t>
            </a:fld>
            <a:endParaRPr kumimoji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0532" y="615822"/>
            <a:ext cx="65598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SL</a:t>
            </a:r>
            <a:r>
              <a:rPr lang="es-CO" sz="3200" b="1" spc="0" dirty="0">
                <a:latin typeface="Arial"/>
                <a:cs typeface="Arial"/>
              </a:rPr>
              <a:t> : Digital </a:t>
            </a:r>
            <a:r>
              <a:rPr lang="es-CO" sz="3200" b="1" spc="0" dirty="0" err="1">
                <a:latin typeface="Arial"/>
                <a:cs typeface="Arial"/>
              </a:rPr>
              <a:t>Subscriber</a:t>
            </a:r>
            <a:r>
              <a:rPr lang="es-CO" sz="3200" b="1" spc="0" dirty="0">
                <a:latin typeface="Arial"/>
                <a:cs typeface="Arial"/>
              </a:rPr>
              <a:t> Line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1716551"/>
            <a:ext cx="4339907" cy="4518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44254" indent="-342900"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a t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9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g</a:t>
            </a:r>
            <a:r>
              <a:rPr spc="0" dirty="0">
                <a:latin typeface="Arial"/>
                <a:cs typeface="Arial"/>
              </a:rPr>
              <a:t>ía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lí</a:t>
            </a:r>
            <a:r>
              <a:rPr spc="-19" dirty="0" err="1">
                <a:latin typeface="Arial"/>
                <a:cs typeface="Arial"/>
              </a:rPr>
              <a:t>n</a:t>
            </a:r>
            <a:r>
              <a:rPr spc="0" dirty="0" err="1">
                <a:latin typeface="Arial"/>
                <a:cs typeface="Arial"/>
              </a:rPr>
              <a:t>ea</a:t>
            </a:r>
            <a:r>
              <a:rPr spc="24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d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-14" dirty="0" err="1">
                <a:latin typeface="Arial"/>
                <a:cs typeface="Arial"/>
              </a:rPr>
              <a:t>g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-9" dirty="0" err="1">
                <a:latin typeface="Arial"/>
                <a:cs typeface="Arial"/>
              </a:rPr>
              <a:t>t</a:t>
            </a:r>
            <a:r>
              <a:rPr spc="0" dirty="0" err="1">
                <a:latin typeface="Arial"/>
                <a:cs typeface="Arial"/>
              </a:rPr>
              <a:t>al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el 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spc="-19" dirty="0" err="1">
                <a:latin typeface="Arial"/>
                <a:cs typeface="Arial"/>
              </a:rPr>
              <a:t>u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spc="-14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rip</a:t>
            </a:r>
            <a:r>
              <a:rPr spc="-14" dirty="0" err="1">
                <a:latin typeface="Arial"/>
                <a:cs typeface="Arial"/>
              </a:rPr>
              <a:t>t</a:t>
            </a:r>
            <a:r>
              <a:rPr spc="-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(DSL)</a:t>
            </a:r>
            <a:r>
              <a:rPr sz="2800" spc="-9" baseline="-1114" dirty="0">
                <a:latin typeface="Arial"/>
                <a:cs typeface="Arial"/>
              </a:rPr>
              <a:t> e</a:t>
            </a:r>
            <a:r>
              <a:rPr sz="2800" spc="0" baseline="-1114" dirty="0">
                <a:latin typeface="Arial"/>
                <a:cs typeface="Arial"/>
              </a:rPr>
              <a:t>s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un</a:t>
            </a:r>
            <a:r>
              <a:rPr sz="2800" spc="0" baseline="-1114" dirty="0">
                <a:latin typeface="Arial"/>
                <a:cs typeface="Arial"/>
              </a:rPr>
              <a:t>a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t</a:t>
            </a:r>
            <a:r>
              <a:rPr sz="2800" spc="-9" baseline="-1114" dirty="0">
                <a:latin typeface="Arial"/>
                <a:cs typeface="Arial"/>
              </a:rPr>
              <a:t>e</a:t>
            </a:r>
            <a:r>
              <a:rPr sz="2800" spc="0" baseline="-1114" dirty="0">
                <a:latin typeface="Arial"/>
                <a:cs typeface="Arial"/>
              </a:rPr>
              <a:t>c</a:t>
            </a:r>
            <a:r>
              <a:rPr sz="2800" spc="-14" baseline="-1114" dirty="0">
                <a:latin typeface="Arial"/>
                <a:cs typeface="Arial"/>
              </a:rPr>
              <a:t>n</a:t>
            </a:r>
            <a:r>
              <a:rPr sz="2800" spc="-9" baseline="-1114" dirty="0">
                <a:latin typeface="Arial"/>
                <a:cs typeface="Arial"/>
              </a:rPr>
              <a:t>o</a:t>
            </a:r>
            <a:r>
              <a:rPr sz="2800" spc="0" baseline="-1114" dirty="0">
                <a:latin typeface="Arial"/>
                <a:cs typeface="Arial"/>
              </a:rPr>
              <a:t>l</a:t>
            </a:r>
            <a:r>
              <a:rPr sz="2800" spc="-9" baseline="-1114" dirty="0">
                <a:latin typeface="Arial"/>
                <a:cs typeface="Arial"/>
              </a:rPr>
              <a:t>og</a:t>
            </a:r>
            <a:r>
              <a:rPr sz="2800" spc="0" baseline="-1114" dirty="0">
                <a:latin typeface="Arial"/>
                <a:cs typeface="Arial"/>
              </a:rPr>
              <a:t>ía</a:t>
            </a:r>
            <a:r>
              <a:rPr sz="2800" spc="6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b</a:t>
            </a:r>
            <a:r>
              <a:rPr sz="2800" spc="0" baseline="-1114" dirty="0">
                <a:latin typeface="Arial"/>
                <a:cs typeface="Arial"/>
              </a:rPr>
              <a:t>a</a:t>
            </a:r>
            <a:r>
              <a:rPr sz="2800" spc="-14" baseline="-1114" dirty="0">
                <a:latin typeface="Arial"/>
                <a:cs typeface="Arial"/>
              </a:rPr>
              <a:t>n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a</a:t>
            </a:r>
            <a:r>
              <a:rPr sz="2800" spc="49" baseline="-1114" dirty="0">
                <a:latin typeface="Arial"/>
                <a:cs typeface="Arial"/>
              </a:rPr>
              <a:t> 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-14" baseline="-1114" dirty="0" err="1">
                <a:latin typeface="Arial"/>
                <a:cs typeface="Arial"/>
              </a:rPr>
              <a:t>n</a:t>
            </a:r>
            <a:r>
              <a:rPr sz="2800" spc="0" baseline="-1114" dirty="0" err="1">
                <a:latin typeface="Arial"/>
                <a:cs typeface="Arial"/>
              </a:rPr>
              <a:t>c</a:t>
            </a:r>
            <a:r>
              <a:rPr sz="2800" spc="-14" baseline="-1114" dirty="0" err="1">
                <a:latin typeface="Arial"/>
                <a:cs typeface="Arial"/>
              </a:rPr>
              <a:t>h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2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qu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lang="es-CO" sz="2800" spc="0" baseline="-1114" dirty="0">
                <a:latin typeface="Arial"/>
                <a:cs typeface="Arial"/>
              </a:rPr>
              <a:t> </a:t>
            </a:r>
            <a:r>
              <a:rPr sz="2800" spc="-9" baseline="-1114" dirty="0" err="1">
                <a:latin typeface="Arial"/>
                <a:cs typeface="Arial"/>
              </a:rPr>
              <a:t>u</a:t>
            </a:r>
            <a:r>
              <a:rPr sz="2800" spc="0" baseline="-1114" dirty="0" err="1">
                <a:latin typeface="Arial"/>
                <a:cs typeface="Arial"/>
              </a:rPr>
              <a:t>t</a:t>
            </a:r>
            <a:r>
              <a:rPr sz="2800" spc="-9" baseline="-1114" dirty="0" err="1">
                <a:latin typeface="Arial"/>
                <a:cs typeface="Arial"/>
              </a:rPr>
              <a:t>i</a:t>
            </a:r>
            <a:r>
              <a:rPr sz="2800" spc="0" baseline="-1114" dirty="0" err="1">
                <a:latin typeface="Arial"/>
                <a:cs typeface="Arial"/>
              </a:rPr>
              <a:t>li</a:t>
            </a:r>
            <a:r>
              <a:rPr sz="2800" spc="-9" baseline="-1114" dirty="0" err="1">
                <a:latin typeface="Arial"/>
                <a:cs typeface="Arial"/>
              </a:rPr>
              <a:t>z</a:t>
            </a:r>
            <a:r>
              <a:rPr sz="2800" spc="0" baseline="-1114" dirty="0" err="1">
                <a:latin typeface="Arial"/>
                <a:cs typeface="Arial"/>
              </a:rPr>
              <a:t>a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lí</a:t>
            </a:r>
            <a:r>
              <a:rPr sz="2800" spc="-19" baseline="-1114" dirty="0">
                <a:latin typeface="Arial"/>
                <a:cs typeface="Arial"/>
              </a:rPr>
              <a:t>n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-14" baseline="-1114" dirty="0">
                <a:latin typeface="Arial"/>
                <a:cs typeface="Arial"/>
              </a:rPr>
              <a:t>a</a:t>
            </a:r>
            <a:r>
              <a:rPr sz="2800" spc="0" baseline="-1114" dirty="0">
                <a:latin typeface="Arial"/>
                <a:cs typeface="Arial"/>
              </a:rPr>
              <a:t>s</a:t>
            </a:r>
            <a:r>
              <a:rPr sz="2800" spc="49" baseline="-1114" dirty="0">
                <a:latin typeface="Arial"/>
                <a:cs typeface="Arial"/>
              </a:rPr>
              <a:t> </a:t>
            </a:r>
            <a:r>
              <a:rPr sz="2800" spc="0" baseline="-1114" dirty="0">
                <a:latin typeface="Arial"/>
                <a:cs typeface="Arial"/>
              </a:rPr>
              <a:t>t</a:t>
            </a:r>
            <a:r>
              <a:rPr sz="2800" spc="-14" baseline="-1114" dirty="0">
                <a:latin typeface="Arial"/>
                <a:cs typeface="Arial"/>
              </a:rPr>
              <a:t>e</a:t>
            </a:r>
            <a:r>
              <a:rPr sz="2800" spc="0" baseline="-1114" dirty="0">
                <a:latin typeface="Arial"/>
                <a:cs typeface="Arial"/>
              </a:rPr>
              <a:t>l</a:t>
            </a:r>
            <a:r>
              <a:rPr sz="2800" spc="-9" baseline="-1114" dirty="0">
                <a:latin typeface="Arial"/>
                <a:cs typeface="Arial"/>
              </a:rPr>
              <a:t>e</a:t>
            </a:r>
            <a:r>
              <a:rPr sz="2800" spc="0" baseline="-1114" dirty="0">
                <a:latin typeface="Arial"/>
                <a:cs typeface="Arial"/>
              </a:rPr>
              <a:t>f</a:t>
            </a:r>
            <a:r>
              <a:rPr sz="2800" spc="-14" baseline="-1114" dirty="0">
                <a:latin typeface="Arial"/>
                <a:cs typeface="Arial"/>
              </a:rPr>
              <a:t>ó</a:t>
            </a:r>
            <a:r>
              <a:rPr sz="2800" spc="-9" baseline="-1114" dirty="0">
                <a:latin typeface="Arial"/>
                <a:cs typeface="Arial"/>
              </a:rPr>
              <a:t>n</a:t>
            </a:r>
            <a:r>
              <a:rPr sz="2800" spc="0" baseline="-1114" dirty="0">
                <a:latin typeface="Arial"/>
                <a:cs typeface="Arial"/>
              </a:rPr>
              <a:t>i</a:t>
            </a:r>
            <a:r>
              <a:rPr sz="2800" spc="-9" baseline="-1114" dirty="0">
                <a:latin typeface="Arial"/>
                <a:cs typeface="Arial"/>
              </a:rPr>
              <a:t>c</a:t>
            </a:r>
            <a:r>
              <a:rPr sz="2800" spc="0" baseline="-1114" dirty="0">
                <a:latin typeface="Arial"/>
                <a:cs typeface="Arial"/>
              </a:rPr>
              <a:t>as</a:t>
            </a:r>
            <a:r>
              <a:rPr sz="2800" spc="64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d</a:t>
            </a:r>
            <a:r>
              <a:rPr sz="2800" spc="0" baseline="-1114" dirty="0">
                <a:latin typeface="Arial"/>
                <a:cs typeface="Arial"/>
              </a:rPr>
              <a:t>e</a:t>
            </a:r>
            <a:r>
              <a:rPr sz="2800" spc="9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p</a:t>
            </a:r>
            <a:r>
              <a:rPr sz="2800" spc="0" baseline="-1114" dirty="0">
                <a:latin typeface="Arial"/>
                <a:cs typeface="Arial"/>
              </a:rPr>
              <a:t>ar</a:t>
            </a:r>
            <a:r>
              <a:rPr sz="2800" spc="19" baseline="-1114" dirty="0">
                <a:latin typeface="Arial"/>
                <a:cs typeface="Arial"/>
              </a:rPr>
              <a:t> </a:t>
            </a:r>
            <a:r>
              <a:rPr sz="2800" spc="0" baseline="-1114" dirty="0" err="1">
                <a:latin typeface="Arial"/>
                <a:cs typeface="Arial"/>
              </a:rPr>
              <a:t>tre</a:t>
            </a:r>
            <a:r>
              <a:rPr sz="2800" spc="-14" baseline="-1114" dirty="0" err="1">
                <a:latin typeface="Arial"/>
                <a:cs typeface="Arial"/>
              </a:rPr>
              <a:t>n</a:t>
            </a:r>
            <a:r>
              <a:rPr sz="2800" spc="0" baseline="-1114" dirty="0" err="1">
                <a:latin typeface="Arial"/>
                <a:cs typeface="Arial"/>
              </a:rPr>
              <a:t>z</a:t>
            </a:r>
            <a:r>
              <a:rPr sz="2800" spc="-9" baseline="-1114" dirty="0" err="1">
                <a:latin typeface="Arial"/>
                <a:cs typeface="Arial"/>
              </a:rPr>
              <a:t>ad</a:t>
            </a:r>
            <a:r>
              <a:rPr sz="2800" spc="0" baseline="-1114" dirty="0" err="1">
                <a:latin typeface="Arial"/>
                <a:cs typeface="Arial"/>
              </a:rPr>
              <a:t>o</a:t>
            </a:r>
            <a:r>
              <a:rPr sz="2800" spc="24" baseline="-1114" dirty="0">
                <a:latin typeface="Arial"/>
                <a:cs typeface="Arial"/>
              </a:rPr>
              <a:t> </a:t>
            </a:r>
            <a:r>
              <a:rPr sz="2800" spc="-9" baseline="-1114" dirty="0">
                <a:latin typeface="Arial"/>
                <a:cs typeface="Arial"/>
              </a:rPr>
              <a:t>p</a:t>
            </a:r>
            <a:r>
              <a:rPr sz="2800" spc="0" baseline="-1114" dirty="0">
                <a:latin typeface="Arial"/>
                <a:cs typeface="Arial"/>
              </a:rPr>
              <a:t>ara</a:t>
            </a:r>
            <a:r>
              <a:rPr lang="es-CO" sz="2800" spc="0" baseline="-1114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tra</a:t>
            </a:r>
            <a:r>
              <a:rPr spc="-9" dirty="0" err="1">
                <a:latin typeface="Arial"/>
                <a:cs typeface="Arial"/>
              </a:rPr>
              <a:t>n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spc="-14" dirty="0" err="1">
                <a:latin typeface="Arial"/>
                <a:cs typeface="Arial"/>
              </a:rPr>
              <a:t>p</a:t>
            </a:r>
            <a:r>
              <a:rPr spc="-9" dirty="0" err="1">
                <a:latin typeface="Arial"/>
                <a:cs typeface="Arial"/>
              </a:rPr>
              <a:t>o</a:t>
            </a:r>
            <a:r>
              <a:rPr spc="4" dirty="0" err="1">
                <a:latin typeface="Arial"/>
                <a:cs typeface="Arial"/>
              </a:rPr>
              <a:t>r</a:t>
            </a:r>
            <a:r>
              <a:rPr spc="0" dirty="0" err="1">
                <a:latin typeface="Arial"/>
                <a:cs typeface="Arial"/>
              </a:rPr>
              <a:t>t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to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to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h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ara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ar s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-64" dirty="0">
                <a:latin typeface="Arial"/>
                <a:cs typeface="Arial"/>
              </a:rPr>
              <a:t>v</a:t>
            </a:r>
            <a:r>
              <a:rPr spc="1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8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 l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4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5600" marR="36839" indent="-342900" algn="just">
              <a:spcBef>
                <a:spcPts val="1386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El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25" dirty="0">
                <a:latin typeface="Arial"/>
                <a:cs typeface="Arial"/>
              </a:rPr>
              <a:t>r</a:t>
            </a:r>
            <a:r>
              <a:rPr spc="-64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io</a:t>
            </a:r>
            <a:r>
              <a:rPr spc="6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L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9" dirty="0">
                <a:latin typeface="Arial"/>
                <a:cs typeface="Arial"/>
              </a:rPr>
              <a:t>id</a:t>
            </a:r>
            <a:r>
              <a:rPr spc="0" dirty="0">
                <a:latin typeface="Arial"/>
                <a:cs typeface="Arial"/>
              </a:rPr>
              <a:t>era</a:t>
            </a:r>
            <a:r>
              <a:rPr spc="5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h</a:t>
            </a:r>
            <a:r>
              <a:rPr spc="0" dirty="0">
                <a:latin typeface="Arial"/>
                <a:cs typeface="Arial"/>
              </a:rPr>
              <a:t>a,</a:t>
            </a:r>
            <a:r>
              <a:rPr spc="4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en c</a:t>
            </a:r>
            <a:r>
              <a:rPr spc="-19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tra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te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n el s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25" dirty="0">
                <a:latin typeface="Arial"/>
                <a:cs typeface="Arial"/>
              </a:rPr>
              <a:t>r</a:t>
            </a:r>
            <a:r>
              <a:rPr spc="-69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io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9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4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íp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 l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-7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95250"/>
              </a:lnSpc>
              <a:spcBef>
                <a:spcPts val="1551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Ba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9" dirty="0">
                <a:latin typeface="Arial"/>
                <a:cs typeface="Arial"/>
              </a:rPr>
              <a:t>h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se</a:t>
            </a:r>
            <a:r>
              <a:rPr spc="2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ref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ere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 t</a:t>
            </a:r>
            <a:r>
              <a:rPr spc="-14" dirty="0">
                <a:latin typeface="Arial"/>
                <a:cs typeface="Arial"/>
              </a:rPr>
              <a:t>é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4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qu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li</a:t>
            </a:r>
            <a:r>
              <a:rPr spc="-9" dirty="0">
                <a:latin typeface="Arial"/>
                <a:cs typeface="Arial"/>
              </a:rPr>
              <a:t>z</a:t>
            </a:r>
            <a:r>
              <a:rPr spc="0" dirty="0">
                <a:latin typeface="Arial"/>
                <a:cs typeface="Arial"/>
              </a:rPr>
              <a:t>a </a:t>
            </a:r>
            <a:r>
              <a:rPr spc="-64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arias</a:t>
            </a:r>
            <a:r>
              <a:rPr spc="6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fre</a:t>
            </a:r>
            <a:r>
              <a:rPr spc="-9" dirty="0">
                <a:latin typeface="Arial"/>
                <a:cs typeface="Arial"/>
              </a:rPr>
              <a:t>cu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as</a:t>
            </a:r>
            <a:r>
              <a:rPr spc="6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tro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el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io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-9" dirty="0">
                <a:latin typeface="Arial"/>
                <a:cs typeface="Arial"/>
              </a:rPr>
              <a:t>í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co 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ara tra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smi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ir</a:t>
            </a:r>
            <a:r>
              <a:rPr spc="3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69A1DD-14F5-4A65-97EB-0AAF4004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873EF65-60B1-41E6-9CBE-242213D60C6A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5229D8-A2A8-4F7A-BBB2-C4C44C4D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3AF412-1016-4842-8DD0-BAEE579E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34</a:t>
            </a:fld>
            <a:endParaRPr kumimoji="0" lang="en-US"/>
          </a:p>
        </p:txBody>
      </p:sp>
      <p:pic>
        <p:nvPicPr>
          <p:cNvPr id="1026" name="Picture 2" descr="Top Internet Access Technologies | DSL | Cable Internet | Mobile | 4G ⋆  IpCisco">
            <a:extLst>
              <a:ext uri="{FF2B5EF4-FFF2-40B4-BE49-F238E27FC236}">
                <a16:creationId xmlns:a16="http://schemas.microsoft.com/office/drawing/2014/main" id="{C266F49C-2D22-C74D-FD5C-91D8BD303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16551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0532" y="615822"/>
            <a:ext cx="65598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SL</a:t>
            </a:r>
            <a:r>
              <a:rPr lang="es-CO" sz="3200" b="1" spc="0" dirty="0">
                <a:latin typeface="Arial"/>
                <a:cs typeface="Arial"/>
              </a:rPr>
              <a:t> : Digital </a:t>
            </a:r>
            <a:r>
              <a:rPr lang="es-CO" sz="3200" b="1" spc="0" dirty="0" err="1">
                <a:latin typeface="Arial"/>
                <a:cs typeface="Arial"/>
              </a:rPr>
              <a:t>Subscriber</a:t>
            </a:r>
            <a:r>
              <a:rPr lang="es-CO" sz="3200" b="1" spc="0" dirty="0">
                <a:latin typeface="Arial"/>
                <a:cs typeface="Arial"/>
              </a:rPr>
              <a:t> Line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012" y="1716551"/>
            <a:ext cx="7817467" cy="4518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44254" indent="-342900">
              <a:lnSpc>
                <a:spcPts val="2760"/>
              </a:lnSpc>
              <a:spcBef>
                <a:spcPts val="138"/>
              </a:spcBef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800" dirty="0">
              <a:latin typeface="Arial"/>
              <a:cs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DCADB5-76D1-4000-9021-A5FFBBC7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2" y="1600200"/>
            <a:ext cx="8572500" cy="4238625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CBBDB4-2AC1-430F-8983-E8E0A37D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D455EE8-9627-45A0-ADA4-EE37B285E909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C84A340-3EED-4F99-8BAD-A700CAC5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BAFD87-A0F6-4A2D-82A5-97D93536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140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50532" y="615822"/>
            <a:ext cx="224759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SL</a:t>
            </a:r>
            <a:r>
              <a:rPr sz="3200" b="1" spc="-39" dirty="0">
                <a:latin typeface="Arial"/>
                <a:cs typeface="Arial"/>
              </a:rPr>
              <a:t> </a:t>
            </a:r>
            <a:r>
              <a:rPr lang="es-MX" sz="3200" b="1" spc="-39" dirty="0">
                <a:latin typeface="Arial"/>
                <a:cs typeface="Arial"/>
              </a:rPr>
              <a:t>- Tipos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91" y="1563507"/>
            <a:ext cx="21605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524" y="1371600"/>
            <a:ext cx="4753788" cy="4304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954">
              <a:spcBef>
                <a:spcPts val="138"/>
              </a:spcBef>
            </a:pPr>
            <a:r>
              <a:rPr sz="2400" b="1" spc="-4" dirty="0">
                <a:latin typeface="Arial"/>
                <a:cs typeface="Arial"/>
              </a:rPr>
              <a:t>-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DSL</a:t>
            </a:r>
            <a:r>
              <a:rPr b="1" spc="-2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59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métri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b="1" spc="6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b="1" spc="-8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DSL</a:t>
            </a:r>
            <a:r>
              <a:rPr spc="-9" dirty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spc="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pc="6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rin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ma</a:t>
            </a:r>
            <a:r>
              <a:rPr spc="-29" dirty="0">
                <a:latin typeface="Arial"/>
                <a:cs typeface="Arial"/>
              </a:rPr>
              <a:t>y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1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9" dirty="0">
                <a:latin typeface="Arial"/>
                <a:cs typeface="Arial"/>
              </a:rPr>
              <a:t>h</a:t>
            </a:r>
            <a:r>
              <a:rPr spc="0" dirty="0">
                <a:latin typeface="Arial"/>
                <a:cs typeface="Arial"/>
              </a:rPr>
              <a:t>o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z="2400" spc="-9" baseline="-1114" dirty="0">
                <a:latin typeface="Arial"/>
                <a:cs typeface="Arial"/>
              </a:rPr>
              <a:t>d</a:t>
            </a:r>
            <a:r>
              <a:rPr sz="2400" spc="0" baseline="-1114" dirty="0">
                <a:latin typeface="Arial"/>
                <a:cs typeface="Arial"/>
              </a:rPr>
              <a:t>e </a:t>
            </a:r>
            <a:r>
              <a:rPr sz="2400" spc="-9" baseline="-1114" dirty="0">
                <a:latin typeface="Arial"/>
                <a:cs typeface="Arial"/>
              </a:rPr>
              <a:t>b</a:t>
            </a:r>
            <a:r>
              <a:rPr sz="2400" spc="0" baseline="-1114" dirty="0">
                <a:latin typeface="Arial"/>
                <a:cs typeface="Arial"/>
              </a:rPr>
              <a:t>a</a:t>
            </a:r>
            <a:r>
              <a:rPr sz="2400" spc="-14" baseline="-1114" dirty="0">
                <a:latin typeface="Arial"/>
                <a:cs typeface="Arial"/>
              </a:rPr>
              <a:t>n</a:t>
            </a:r>
            <a:r>
              <a:rPr sz="2400" spc="-9" baseline="-1114" dirty="0">
                <a:latin typeface="Arial"/>
                <a:cs typeface="Arial"/>
              </a:rPr>
              <a:t>d</a:t>
            </a:r>
            <a:r>
              <a:rPr sz="2400" spc="0" baseline="-1114" dirty="0">
                <a:latin typeface="Arial"/>
                <a:cs typeface="Arial"/>
              </a:rPr>
              <a:t>a</a:t>
            </a:r>
            <a:r>
              <a:rPr sz="2400" spc="49" baseline="-1114" dirty="0">
                <a:latin typeface="Arial"/>
                <a:cs typeface="Arial"/>
              </a:rPr>
              <a:t> </a:t>
            </a:r>
            <a:r>
              <a:rPr sz="2400" spc="-9" baseline="-1114" dirty="0">
                <a:latin typeface="Arial"/>
                <a:cs typeface="Arial"/>
              </a:rPr>
              <a:t>d</a:t>
            </a:r>
            <a:r>
              <a:rPr sz="2400" spc="0" baseline="-1114" dirty="0">
                <a:latin typeface="Arial"/>
                <a:cs typeface="Arial"/>
              </a:rPr>
              <a:t>e</a:t>
            </a:r>
            <a:r>
              <a:rPr sz="2400" spc="9" baseline="-1114" dirty="0">
                <a:latin typeface="Arial"/>
                <a:cs typeface="Arial"/>
              </a:rPr>
              <a:t> </a:t>
            </a:r>
            <a:r>
              <a:rPr sz="2400" spc="-9" baseline="-1114" dirty="0">
                <a:latin typeface="Arial"/>
                <a:cs typeface="Arial"/>
              </a:rPr>
              <a:t>d</a:t>
            </a:r>
            <a:r>
              <a:rPr sz="2400" spc="0" baseline="-1114" dirty="0">
                <a:latin typeface="Arial"/>
                <a:cs typeface="Arial"/>
              </a:rPr>
              <a:t>e</a:t>
            </a:r>
            <a:r>
              <a:rPr sz="2400" spc="-9" baseline="-1114" dirty="0">
                <a:latin typeface="Arial"/>
                <a:cs typeface="Arial"/>
              </a:rPr>
              <a:t>s</a:t>
            </a:r>
            <a:r>
              <a:rPr sz="2400" spc="0" baseline="-1114" dirty="0">
                <a:latin typeface="Arial"/>
                <a:cs typeface="Arial"/>
              </a:rPr>
              <a:t>c</a:t>
            </a:r>
            <a:r>
              <a:rPr sz="2400" spc="-9" baseline="-1114" dirty="0">
                <a:latin typeface="Arial"/>
                <a:cs typeface="Arial"/>
              </a:rPr>
              <a:t>a</a:t>
            </a:r>
            <a:r>
              <a:rPr sz="2400" spc="4" baseline="-1114" dirty="0">
                <a:latin typeface="Arial"/>
                <a:cs typeface="Arial"/>
              </a:rPr>
              <a:t>r</a:t>
            </a:r>
            <a:r>
              <a:rPr sz="2400" spc="-9" baseline="-1114" dirty="0">
                <a:latin typeface="Arial"/>
                <a:cs typeface="Arial"/>
              </a:rPr>
              <a:t>g</a:t>
            </a:r>
            <a:r>
              <a:rPr sz="2400" spc="0" baseline="-1114" dirty="0">
                <a:latin typeface="Arial"/>
                <a:cs typeface="Arial"/>
              </a:rPr>
              <a:t>a</a:t>
            </a:r>
            <a:r>
              <a:rPr sz="2400" spc="49" baseline="-1114" dirty="0">
                <a:latin typeface="Arial"/>
                <a:cs typeface="Arial"/>
              </a:rPr>
              <a:t> </a:t>
            </a:r>
            <a:r>
              <a:rPr sz="2400" spc="0" baseline="-1114" dirty="0">
                <a:latin typeface="Arial"/>
                <a:cs typeface="Arial"/>
              </a:rPr>
              <a:t>(</a:t>
            </a:r>
            <a:r>
              <a:rPr sz="2400" spc="-14" baseline="-1114" dirty="0">
                <a:latin typeface="Arial"/>
                <a:cs typeface="Arial"/>
              </a:rPr>
              <a:t>d</a:t>
            </a:r>
            <a:r>
              <a:rPr sz="2400" spc="-9" baseline="-1114" dirty="0">
                <a:latin typeface="Arial"/>
                <a:cs typeface="Arial"/>
              </a:rPr>
              <a:t>o</a:t>
            </a:r>
            <a:r>
              <a:rPr sz="2400" spc="54" baseline="-1114" dirty="0">
                <a:latin typeface="Arial"/>
                <a:cs typeface="Arial"/>
              </a:rPr>
              <a:t>w</a:t>
            </a:r>
            <a:r>
              <a:rPr sz="2400" spc="-9" baseline="-1114" dirty="0">
                <a:latin typeface="Arial"/>
                <a:cs typeface="Arial"/>
              </a:rPr>
              <a:t>n</a:t>
            </a:r>
            <a:r>
              <a:rPr sz="2400" spc="0" baseline="-1114" dirty="0">
                <a:latin typeface="Arial"/>
                <a:cs typeface="Arial"/>
              </a:rPr>
              <a:t>s</a:t>
            </a:r>
            <a:r>
              <a:rPr sz="2400" spc="-9" baseline="-1114" dirty="0">
                <a:latin typeface="Arial"/>
                <a:cs typeface="Arial"/>
              </a:rPr>
              <a:t>t</a:t>
            </a:r>
            <a:r>
              <a:rPr sz="2400" spc="4" baseline="-1114" dirty="0">
                <a:latin typeface="Arial"/>
                <a:cs typeface="Arial"/>
              </a:rPr>
              <a:t>r</a:t>
            </a:r>
            <a:r>
              <a:rPr sz="2400" spc="0" baseline="-1114" dirty="0">
                <a:latin typeface="Arial"/>
                <a:cs typeface="Arial"/>
              </a:rPr>
              <a:t>e</a:t>
            </a:r>
            <a:r>
              <a:rPr sz="2400" spc="-9" baseline="-1114" dirty="0">
                <a:latin typeface="Arial"/>
                <a:cs typeface="Arial"/>
              </a:rPr>
              <a:t>a</a:t>
            </a:r>
            <a:r>
              <a:rPr sz="2400" spc="4" baseline="-1114" dirty="0">
                <a:latin typeface="Arial"/>
                <a:cs typeface="Arial"/>
              </a:rPr>
              <a:t>m</a:t>
            </a:r>
            <a:r>
              <a:rPr sz="2400" spc="0" baseline="-1114" dirty="0">
                <a:latin typeface="Arial"/>
                <a:cs typeface="Arial"/>
              </a:rPr>
              <a:t>) al</a:t>
            </a:r>
            <a:r>
              <a:rPr sz="2400" spc="9" baseline="-1114" dirty="0">
                <a:latin typeface="Arial"/>
                <a:cs typeface="Arial"/>
              </a:rPr>
              <a:t> </a:t>
            </a:r>
            <a:r>
              <a:rPr sz="2400" spc="-9" baseline="-1114" dirty="0" err="1">
                <a:latin typeface="Arial"/>
                <a:cs typeface="Arial"/>
              </a:rPr>
              <a:t>u</a:t>
            </a:r>
            <a:r>
              <a:rPr sz="2400" spc="0" baseline="-1114" dirty="0" err="1">
                <a:latin typeface="Arial"/>
                <a:cs typeface="Arial"/>
              </a:rPr>
              <a:t>s</a:t>
            </a:r>
            <a:r>
              <a:rPr sz="2400" spc="-14" baseline="-1114" dirty="0" err="1">
                <a:latin typeface="Arial"/>
                <a:cs typeface="Arial"/>
              </a:rPr>
              <a:t>u</a:t>
            </a:r>
            <a:r>
              <a:rPr sz="2400" spc="0" baseline="-1114" dirty="0" err="1">
                <a:latin typeface="Arial"/>
                <a:cs typeface="Arial"/>
              </a:rPr>
              <a:t>ario</a:t>
            </a:r>
            <a:r>
              <a:rPr lang="es-CO" sz="2400" spc="0" baseline="-1114" dirty="0">
                <a:latin typeface="Arial"/>
                <a:cs typeface="Arial"/>
              </a:rPr>
              <a:t> </a:t>
            </a:r>
            <a:r>
              <a:rPr sz="2400" spc="-9" baseline="-1114" dirty="0">
                <a:latin typeface="Arial"/>
                <a:cs typeface="Arial"/>
              </a:rPr>
              <a:t>qu</a:t>
            </a:r>
            <a:r>
              <a:rPr sz="2400" spc="0" baseline="-1114" dirty="0">
                <a:latin typeface="Arial"/>
                <a:cs typeface="Arial"/>
              </a:rPr>
              <a:t>e</a:t>
            </a:r>
            <a:r>
              <a:rPr sz="2400" spc="9" baseline="-1114" dirty="0">
                <a:latin typeface="Arial"/>
                <a:cs typeface="Arial"/>
              </a:rPr>
              <a:t> </a:t>
            </a:r>
            <a:r>
              <a:rPr sz="2400" spc="0" baseline="-1114" dirty="0">
                <a:latin typeface="Arial"/>
                <a:cs typeface="Arial"/>
              </a:rPr>
              <a:t>el a</a:t>
            </a:r>
            <a:r>
              <a:rPr sz="2400" spc="-19" baseline="-1114" dirty="0">
                <a:latin typeface="Arial"/>
                <a:cs typeface="Arial"/>
              </a:rPr>
              <a:t>n</a:t>
            </a:r>
            <a:r>
              <a:rPr sz="2400" spc="0" baseline="-1114" dirty="0">
                <a:latin typeface="Arial"/>
                <a:cs typeface="Arial"/>
              </a:rPr>
              <a:t>c</a:t>
            </a:r>
            <a:r>
              <a:rPr sz="2400" spc="-19" baseline="-1114" dirty="0">
                <a:latin typeface="Arial"/>
                <a:cs typeface="Arial"/>
              </a:rPr>
              <a:t>h</a:t>
            </a:r>
            <a:r>
              <a:rPr sz="2400" spc="0" baseline="-1114" dirty="0">
                <a:latin typeface="Arial"/>
                <a:cs typeface="Arial"/>
              </a:rPr>
              <a:t>o</a:t>
            </a:r>
            <a:r>
              <a:rPr sz="2400" spc="24" baseline="-1114" dirty="0">
                <a:latin typeface="Arial"/>
                <a:cs typeface="Arial"/>
              </a:rPr>
              <a:t> </a:t>
            </a:r>
            <a:r>
              <a:rPr sz="2400" spc="-9" baseline="-1114" dirty="0">
                <a:latin typeface="Arial"/>
                <a:cs typeface="Arial"/>
              </a:rPr>
              <a:t>d</a:t>
            </a:r>
            <a:r>
              <a:rPr sz="2400" spc="0" baseline="-1114" dirty="0">
                <a:latin typeface="Arial"/>
                <a:cs typeface="Arial"/>
              </a:rPr>
              <a:t>e</a:t>
            </a:r>
            <a:r>
              <a:rPr sz="2400" spc="9" baseline="-1114" dirty="0">
                <a:latin typeface="Arial"/>
                <a:cs typeface="Arial"/>
              </a:rPr>
              <a:t> </a:t>
            </a:r>
            <a:r>
              <a:rPr sz="2400" spc="-9" baseline="-1114" dirty="0">
                <a:latin typeface="Arial"/>
                <a:cs typeface="Arial"/>
              </a:rPr>
              <a:t>b</a:t>
            </a:r>
            <a:r>
              <a:rPr sz="2400" spc="0" baseline="-1114" dirty="0">
                <a:latin typeface="Arial"/>
                <a:cs typeface="Arial"/>
              </a:rPr>
              <a:t>a</a:t>
            </a:r>
            <a:r>
              <a:rPr sz="2400" spc="-19" baseline="-1114" dirty="0">
                <a:latin typeface="Arial"/>
                <a:cs typeface="Arial"/>
              </a:rPr>
              <a:t>n</a:t>
            </a:r>
            <a:r>
              <a:rPr sz="2400" spc="-9" baseline="-1114" dirty="0">
                <a:latin typeface="Arial"/>
                <a:cs typeface="Arial"/>
              </a:rPr>
              <a:t>d</a:t>
            </a:r>
            <a:r>
              <a:rPr sz="2400" spc="0" baseline="-1114" dirty="0">
                <a:latin typeface="Arial"/>
                <a:cs typeface="Arial"/>
              </a:rPr>
              <a:t>a</a:t>
            </a:r>
            <a:r>
              <a:rPr sz="2400" spc="29" baseline="-1114" dirty="0">
                <a:latin typeface="Arial"/>
                <a:cs typeface="Arial"/>
              </a:rPr>
              <a:t> </a:t>
            </a:r>
            <a:r>
              <a:rPr sz="2400" spc="-9" baseline="-1114" dirty="0">
                <a:latin typeface="Arial"/>
                <a:cs typeface="Arial"/>
              </a:rPr>
              <a:t>d</a:t>
            </a:r>
            <a:r>
              <a:rPr sz="2400" spc="0" baseline="-1114" dirty="0">
                <a:latin typeface="Arial"/>
                <a:cs typeface="Arial"/>
              </a:rPr>
              <a:t>e</a:t>
            </a:r>
            <a:r>
              <a:rPr sz="2400" spc="29" baseline="-1114" dirty="0">
                <a:latin typeface="Arial"/>
                <a:cs typeface="Arial"/>
              </a:rPr>
              <a:t> </a:t>
            </a:r>
            <a:r>
              <a:rPr sz="2400" spc="0" baseline="-1114" dirty="0">
                <a:latin typeface="Arial"/>
                <a:cs typeface="Arial"/>
              </a:rPr>
              <a:t>c</a:t>
            </a:r>
            <a:r>
              <a:rPr sz="2400" spc="-14" baseline="-1114" dirty="0">
                <a:latin typeface="Arial"/>
                <a:cs typeface="Arial"/>
              </a:rPr>
              <a:t>a</a:t>
            </a:r>
            <a:r>
              <a:rPr sz="2400" spc="0" baseline="-1114" dirty="0">
                <a:latin typeface="Arial"/>
                <a:cs typeface="Arial"/>
              </a:rPr>
              <a:t>rga (</a:t>
            </a:r>
            <a:r>
              <a:rPr sz="2400" spc="-14" baseline="-1114" dirty="0">
                <a:latin typeface="Arial"/>
                <a:cs typeface="Arial"/>
              </a:rPr>
              <a:t>u</a:t>
            </a:r>
            <a:r>
              <a:rPr sz="2400" spc="-9" baseline="-1114" dirty="0">
                <a:latin typeface="Arial"/>
                <a:cs typeface="Arial"/>
              </a:rPr>
              <a:t>p</a:t>
            </a:r>
            <a:r>
              <a:rPr sz="2400" spc="0" baseline="-1114" dirty="0">
                <a:latin typeface="Arial"/>
                <a:cs typeface="Arial"/>
              </a:rPr>
              <a:t>s</a:t>
            </a:r>
            <a:r>
              <a:rPr sz="2400" spc="-14" baseline="-1114" dirty="0">
                <a:latin typeface="Arial"/>
                <a:cs typeface="Arial"/>
              </a:rPr>
              <a:t>t</a:t>
            </a:r>
            <a:r>
              <a:rPr sz="2400" spc="0" baseline="-1114" dirty="0">
                <a:latin typeface="Arial"/>
                <a:cs typeface="Arial"/>
              </a:rPr>
              <a:t>ream).</a:t>
            </a:r>
            <a:endParaRPr lang="es-CO" sz="2400" baseline="-1114" dirty="0">
              <a:latin typeface="Arial"/>
              <a:cs typeface="Arial"/>
            </a:endParaRPr>
          </a:p>
          <a:p>
            <a:pPr marL="12700">
              <a:spcBef>
                <a:spcPts val="138"/>
              </a:spcBef>
            </a:pPr>
            <a:r>
              <a:rPr spc="-4" dirty="0">
                <a:latin typeface="Arial"/>
                <a:cs typeface="Arial"/>
              </a:rPr>
              <a:t>-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b="1" spc="-2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Si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é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b="1" spc="2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(SD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):</a:t>
            </a:r>
            <a:r>
              <a:rPr b="1" spc="-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nd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4" dirty="0" err="1">
                <a:latin typeface="Arial"/>
                <a:cs typeface="Arial"/>
              </a:rPr>
              <a:t>m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-9" dirty="0" err="1">
                <a:latin typeface="Arial"/>
                <a:cs typeface="Arial"/>
              </a:rPr>
              <a:t>s</a:t>
            </a:r>
            <a:r>
              <a:rPr spc="4" dirty="0" err="1">
                <a:latin typeface="Arial"/>
                <a:cs typeface="Arial"/>
              </a:rPr>
              <a:t>m</a:t>
            </a:r>
            <a:r>
              <a:rPr spc="0" dirty="0" err="1">
                <a:latin typeface="Arial"/>
                <a:cs typeface="Arial"/>
              </a:rPr>
              <a:t>a</a:t>
            </a:r>
            <a:r>
              <a:rPr lang="es-CO" dirty="0">
                <a:latin typeface="Arial"/>
                <a:cs typeface="Arial"/>
              </a:rPr>
              <a:t> c</a:t>
            </a:r>
            <a:r>
              <a:rPr lang="es-CO" spc="-14" dirty="0">
                <a:latin typeface="Arial"/>
                <a:cs typeface="Arial"/>
              </a:rPr>
              <a:t>a</a:t>
            </a:r>
            <a:r>
              <a:rPr lang="es-CO" spc="-9" dirty="0">
                <a:latin typeface="Arial"/>
                <a:cs typeface="Arial"/>
              </a:rPr>
              <a:t>p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-14" dirty="0">
                <a:latin typeface="Arial"/>
                <a:cs typeface="Arial"/>
              </a:rPr>
              <a:t>c</a:t>
            </a:r>
            <a:r>
              <a:rPr lang="es-CO" dirty="0">
                <a:latin typeface="Arial"/>
                <a:cs typeface="Arial"/>
              </a:rPr>
              <a:t>i</a:t>
            </a:r>
            <a:r>
              <a:rPr lang="es-CO" spc="-14" dirty="0">
                <a:latin typeface="Arial"/>
                <a:cs typeface="Arial"/>
              </a:rPr>
              <a:t>d</a:t>
            </a:r>
            <a:r>
              <a:rPr lang="es-CO" dirty="0">
                <a:latin typeface="Arial"/>
                <a:cs typeface="Arial"/>
              </a:rPr>
              <a:t>ad</a:t>
            </a:r>
            <a:r>
              <a:rPr lang="es-CO" spc="3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en am</a:t>
            </a:r>
            <a:r>
              <a:rPr lang="es-CO" spc="-9" dirty="0">
                <a:latin typeface="Arial"/>
                <a:cs typeface="Arial"/>
              </a:rPr>
              <a:t>b</a:t>
            </a:r>
            <a:r>
              <a:rPr lang="es-CO" dirty="0">
                <a:latin typeface="Arial"/>
                <a:cs typeface="Arial"/>
              </a:rPr>
              <a:t>as</a:t>
            </a:r>
            <a:r>
              <a:rPr lang="es-CO" spc="24" dirty="0">
                <a:latin typeface="Arial"/>
                <a:cs typeface="Arial"/>
              </a:rPr>
              <a:t> </a:t>
            </a:r>
            <a:r>
              <a:rPr lang="es-CO" spc="-9" dirty="0">
                <a:latin typeface="Arial"/>
                <a:cs typeface="Arial"/>
              </a:rPr>
              <a:t>d</a:t>
            </a:r>
            <a:r>
              <a:rPr lang="es-CO" dirty="0">
                <a:latin typeface="Arial"/>
                <a:cs typeface="Arial"/>
              </a:rPr>
              <a:t>ire</a:t>
            </a:r>
            <a:r>
              <a:rPr lang="es-CO" spc="-9" dirty="0">
                <a:latin typeface="Arial"/>
                <a:cs typeface="Arial"/>
              </a:rPr>
              <a:t>c</a:t>
            </a:r>
            <a:r>
              <a:rPr lang="es-CO" dirty="0">
                <a:latin typeface="Arial"/>
                <a:cs typeface="Arial"/>
              </a:rPr>
              <a:t>c</a:t>
            </a:r>
            <a:r>
              <a:rPr lang="es-CO" spc="-9" dirty="0">
                <a:latin typeface="Arial"/>
                <a:cs typeface="Arial"/>
              </a:rPr>
              <a:t>ion</a:t>
            </a:r>
            <a:r>
              <a:rPr lang="es-CO" dirty="0">
                <a:latin typeface="Arial"/>
                <a:cs typeface="Arial"/>
              </a:rPr>
              <a:t>e</a:t>
            </a:r>
            <a:r>
              <a:rPr lang="es-CO" spc="-14" dirty="0">
                <a:latin typeface="Arial"/>
                <a:cs typeface="Arial"/>
              </a:rPr>
              <a:t>s. </a:t>
            </a:r>
            <a:r>
              <a:rPr lang="es-CO" dirty="0">
                <a:latin typeface="Arial"/>
                <a:cs typeface="Arial"/>
              </a:rPr>
              <a:t>Se </a:t>
            </a:r>
            <a:r>
              <a:rPr lang="es-CO" spc="-14" dirty="0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e</a:t>
            </a:r>
            <a:r>
              <a:rPr lang="es-CO" spc="-14" dirty="0">
                <a:latin typeface="Arial"/>
                <a:cs typeface="Arial"/>
              </a:rPr>
              <a:t>c</a:t>
            </a:r>
            <a:r>
              <a:rPr lang="es-CO" dirty="0">
                <a:latin typeface="Arial"/>
                <a:cs typeface="Arial"/>
              </a:rPr>
              <a:t>e</a:t>
            </a:r>
            <a:r>
              <a:rPr lang="es-CO" spc="-14" dirty="0">
                <a:latin typeface="Arial"/>
                <a:cs typeface="Arial"/>
              </a:rPr>
              <a:t>s</a:t>
            </a:r>
            <a:r>
              <a:rPr lang="es-CO" dirty="0">
                <a:latin typeface="Arial"/>
                <a:cs typeface="Arial"/>
              </a:rPr>
              <a:t>i</a:t>
            </a:r>
            <a:r>
              <a:rPr lang="es-CO" spc="-9" dirty="0">
                <a:latin typeface="Arial"/>
                <a:cs typeface="Arial"/>
              </a:rPr>
              <a:t>t</a:t>
            </a:r>
            <a:r>
              <a:rPr lang="es-CO" dirty="0">
                <a:latin typeface="Arial"/>
                <a:cs typeface="Arial"/>
              </a:rPr>
              <a:t>a </a:t>
            </a:r>
            <a:r>
              <a:rPr lang="es-CO" spc="-9" dirty="0">
                <a:latin typeface="Arial"/>
                <a:cs typeface="Arial"/>
              </a:rPr>
              <a:t>un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lí</a:t>
            </a:r>
            <a:r>
              <a:rPr lang="es-CO" spc="-14" dirty="0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ea</a:t>
            </a:r>
            <a:r>
              <a:rPr lang="es-CO" spc="24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s</a:t>
            </a:r>
            <a:r>
              <a:rPr lang="es-CO" spc="-9" dirty="0">
                <a:latin typeface="Arial"/>
                <a:cs typeface="Arial"/>
              </a:rPr>
              <a:t>ep</a:t>
            </a:r>
            <a:r>
              <a:rPr lang="es-CO" dirty="0">
                <a:latin typeface="Arial"/>
                <a:cs typeface="Arial"/>
              </a:rPr>
              <a:t>ara</a:t>
            </a:r>
            <a:r>
              <a:rPr lang="es-CO" spc="-9" dirty="0">
                <a:latin typeface="Arial"/>
                <a:cs typeface="Arial"/>
              </a:rPr>
              <a:t>d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4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la</a:t>
            </a:r>
            <a:r>
              <a:rPr lang="es-CO" spc="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lí</a:t>
            </a:r>
            <a:r>
              <a:rPr lang="es-CO" spc="-14" dirty="0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ea</a:t>
            </a:r>
            <a:r>
              <a:rPr lang="es-CO" spc="24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t</a:t>
            </a:r>
            <a:r>
              <a:rPr lang="es-CO" spc="-9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l</a:t>
            </a:r>
            <a:r>
              <a:rPr lang="es-CO" spc="-9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f</a:t>
            </a:r>
            <a:r>
              <a:rPr lang="es-CO" spc="-14" dirty="0">
                <a:latin typeface="Arial"/>
                <a:cs typeface="Arial"/>
              </a:rPr>
              <a:t>ó</a:t>
            </a:r>
            <a:r>
              <a:rPr lang="es-CO" spc="-9" dirty="0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i</a:t>
            </a:r>
            <a:r>
              <a:rPr lang="es-CO" spc="-9" dirty="0">
                <a:latin typeface="Arial"/>
                <a:cs typeface="Arial"/>
              </a:rPr>
              <a:t>c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49" dirty="0">
                <a:latin typeface="Arial"/>
                <a:cs typeface="Arial"/>
              </a:rPr>
              <a:t> </a:t>
            </a:r>
            <a:r>
              <a:rPr lang="es-CO" spc="-9" dirty="0">
                <a:latin typeface="Arial"/>
                <a:cs typeface="Arial"/>
              </a:rPr>
              <a:t>p</a:t>
            </a:r>
            <a:r>
              <a:rPr lang="es-CO" dirty="0">
                <a:latin typeface="Arial"/>
                <a:cs typeface="Arial"/>
              </a:rPr>
              <a:t>ara </a:t>
            </a:r>
            <a:r>
              <a:rPr lang="es-CO" sz="2400" baseline="-1114" dirty="0">
                <a:latin typeface="Arial"/>
                <a:cs typeface="Arial"/>
              </a:rPr>
              <a:t>e</a:t>
            </a:r>
            <a:r>
              <a:rPr lang="es-CO" sz="2400" spc="-14" baseline="-1114" dirty="0">
                <a:latin typeface="Arial"/>
                <a:cs typeface="Arial"/>
              </a:rPr>
              <a:t>s</a:t>
            </a:r>
            <a:r>
              <a:rPr lang="es-CO" sz="2400" baseline="-1114" dirty="0">
                <a:latin typeface="Arial"/>
                <a:cs typeface="Arial"/>
              </a:rPr>
              <a:t>te s</a:t>
            </a:r>
            <a:r>
              <a:rPr lang="es-CO" sz="2400" spc="-14" baseline="-1114" dirty="0">
                <a:latin typeface="Arial"/>
                <a:cs typeface="Arial"/>
              </a:rPr>
              <a:t>e</a:t>
            </a:r>
            <a:r>
              <a:rPr lang="es-CO" sz="2400" baseline="-1114" dirty="0">
                <a:latin typeface="Arial"/>
                <a:cs typeface="Arial"/>
              </a:rPr>
              <a:t>r</a:t>
            </a:r>
            <a:r>
              <a:rPr lang="es-CO" sz="2400" spc="-59" baseline="-1114" dirty="0">
                <a:latin typeface="Arial"/>
                <a:cs typeface="Arial"/>
              </a:rPr>
              <a:t>v</a:t>
            </a:r>
            <a:r>
              <a:rPr lang="es-CO" sz="2400" spc="14" baseline="-1114" dirty="0">
                <a:latin typeface="Arial"/>
                <a:cs typeface="Arial"/>
              </a:rPr>
              <a:t>i</a:t>
            </a:r>
            <a:r>
              <a:rPr lang="es-CO" sz="2400" baseline="-1114" dirty="0">
                <a:latin typeface="Arial"/>
                <a:cs typeface="Arial"/>
              </a:rPr>
              <a:t>c</a:t>
            </a:r>
            <a:r>
              <a:rPr lang="es-CO" sz="2400" spc="-9" baseline="-1114" dirty="0">
                <a:latin typeface="Arial"/>
                <a:cs typeface="Arial"/>
              </a:rPr>
              <a:t>i</a:t>
            </a:r>
            <a:r>
              <a:rPr lang="es-CO" sz="2400" spc="9" baseline="-1114" dirty="0">
                <a:latin typeface="Arial"/>
                <a:cs typeface="Arial"/>
              </a:rPr>
              <a:t>o</a:t>
            </a:r>
            <a:r>
              <a:rPr lang="es-CO" sz="2800" spc="9" baseline="-1114" dirty="0">
                <a:latin typeface="Arial"/>
                <a:cs typeface="Arial"/>
              </a:rPr>
              <a:t>. (</a:t>
            </a:r>
            <a:r>
              <a:rPr lang="es-CO" sz="1600" spc="9" dirty="0">
                <a:solidFill>
                  <a:srgbClr val="0070C0"/>
                </a:solidFill>
                <a:latin typeface="Arial"/>
                <a:cs typeface="Arial"/>
              </a:rPr>
              <a:t>1 par, 2Mbps</a:t>
            </a:r>
            <a:r>
              <a:rPr lang="es-CO" sz="2800" spc="9" dirty="0">
                <a:latin typeface="Arial"/>
                <a:cs typeface="Arial"/>
              </a:rPr>
              <a:t>)</a:t>
            </a:r>
            <a:endParaRPr lang="es-CO" sz="2800" spc="9" baseline="-1114" dirty="0">
              <a:latin typeface="Arial"/>
              <a:cs typeface="Arial"/>
            </a:endParaRPr>
          </a:p>
          <a:p>
            <a:pPr marL="12700">
              <a:spcBef>
                <a:spcPts val="138"/>
              </a:spcBef>
            </a:pPr>
            <a:r>
              <a:rPr lang="es-CO" sz="2400" spc="9" baseline="-1114" dirty="0">
                <a:latin typeface="Arial"/>
                <a:cs typeface="Arial"/>
              </a:rPr>
              <a:t>Otras implementaciones: </a:t>
            </a:r>
          </a:p>
          <a:p>
            <a:pPr marL="469900" indent="-457200"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lang="es-CO" sz="2400" b="1" spc="9" baseline="-1114" dirty="0">
                <a:solidFill>
                  <a:srgbClr val="0070C0"/>
                </a:solidFill>
                <a:latin typeface="Arial"/>
                <a:cs typeface="Arial"/>
              </a:rPr>
              <a:t>HDSL</a:t>
            </a:r>
            <a:r>
              <a:rPr lang="es-CO" sz="2400" spc="9" baseline="-1114" dirty="0">
                <a:latin typeface="Arial"/>
                <a:cs typeface="Arial"/>
              </a:rPr>
              <a:t> -</a:t>
            </a:r>
            <a:r>
              <a:rPr lang="es-CO" sz="2400" spc="9" dirty="0">
                <a:latin typeface="Arial"/>
                <a:cs typeface="Arial"/>
              </a:rPr>
              <a:t> </a:t>
            </a:r>
            <a:r>
              <a:rPr lang="es-CO" sz="2400" spc="9" baseline="-1114" dirty="0">
                <a:latin typeface="Arial"/>
                <a:cs typeface="Arial"/>
              </a:rPr>
              <a:t>High bit </a:t>
            </a:r>
            <a:r>
              <a:rPr lang="es-CO" sz="2400" spc="9" baseline="-1114" dirty="0" err="1">
                <a:latin typeface="Arial"/>
                <a:cs typeface="Arial"/>
              </a:rPr>
              <a:t>rate</a:t>
            </a:r>
            <a:r>
              <a:rPr lang="es-CO" sz="2400" spc="9" baseline="-1114" dirty="0">
                <a:latin typeface="Arial"/>
                <a:cs typeface="Arial"/>
              </a:rPr>
              <a:t> Digital </a:t>
            </a:r>
            <a:r>
              <a:rPr lang="es-CO" sz="2400" spc="9" baseline="-1114" dirty="0" err="1">
                <a:latin typeface="Arial"/>
                <a:cs typeface="Arial"/>
              </a:rPr>
              <a:t>Subscriber</a:t>
            </a:r>
            <a:r>
              <a:rPr lang="es-CO" sz="2400" spc="9" baseline="-1114" dirty="0">
                <a:latin typeface="Arial"/>
                <a:cs typeface="Arial"/>
              </a:rPr>
              <a:t> Line o Línea de abonado digital de alta velocidad binaria.( </a:t>
            </a:r>
            <a:r>
              <a:rPr lang="es-CO" spc="9" dirty="0">
                <a:latin typeface="Arial"/>
                <a:cs typeface="Arial"/>
              </a:rPr>
              <a:t>2 pares), 2 Mbps.</a:t>
            </a:r>
          </a:p>
          <a:p>
            <a:pPr marL="469900" indent="-457200"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lang="en-US" sz="2400" b="1" spc="9" baseline="-1114" dirty="0">
                <a:solidFill>
                  <a:srgbClr val="0070C0"/>
                </a:solidFill>
                <a:latin typeface="Arial"/>
                <a:cs typeface="Arial"/>
              </a:rPr>
              <a:t>VDSL - </a:t>
            </a:r>
            <a:r>
              <a:rPr lang="en-US" sz="2400" spc="9" baseline="-1114" dirty="0">
                <a:latin typeface="Arial"/>
                <a:cs typeface="Arial"/>
              </a:rPr>
              <a:t>Very high-bit-rate Digital Subscriber Line</a:t>
            </a:r>
            <a:r>
              <a:rPr lang="en-US" sz="2400" spc="9" dirty="0">
                <a:latin typeface="Arial"/>
                <a:cs typeface="Arial"/>
              </a:rPr>
              <a:t> (</a:t>
            </a:r>
            <a:r>
              <a:rPr lang="en-US" sz="1600" spc="9" dirty="0">
                <a:latin typeface="Arial"/>
                <a:cs typeface="Arial"/>
              </a:rPr>
              <a:t>50 Mbps downstream y 5 Mbps upstream)</a:t>
            </a:r>
            <a:endParaRPr lang="es-CO" spc="9" baseline="-1114" dirty="0">
              <a:latin typeface="Arial"/>
              <a:cs typeface="Arial"/>
            </a:endParaRPr>
          </a:p>
          <a:p>
            <a:pPr marL="12700" marR="56954">
              <a:lnSpc>
                <a:spcPct val="95825"/>
              </a:lnSpc>
              <a:spcBef>
                <a:spcPts val="1381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5088" y="4328821"/>
            <a:ext cx="5319629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400" spc="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4084" y="4328821"/>
            <a:ext cx="1887205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D56366-D518-4C2E-83D8-794BB7BC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1C22F3D-15B6-4B24-A990-885D46AB95DC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D63C88-CF92-4524-9DA9-39A0D7EC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17BDC38-ACFF-46A3-9566-54F5CB2B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36</a:t>
            </a:fld>
            <a:endParaRPr kumimoji="0" lang="en-US"/>
          </a:p>
        </p:txBody>
      </p:sp>
      <p:pic>
        <p:nvPicPr>
          <p:cNvPr id="7170" name="Picture 2" descr="Broadband, DSL, ADSL and ADSL 2+">
            <a:extLst>
              <a:ext uri="{FF2B5EF4-FFF2-40B4-BE49-F238E27FC236}">
                <a16:creationId xmlns:a16="http://schemas.microsoft.com/office/drawing/2014/main" id="{2602A8D9-59C7-9095-F0AD-675121D92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11" y="2497833"/>
            <a:ext cx="3786689" cy="283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50532" y="615822"/>
            <a:ext cx="224759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SL</a:t>
            </a:r>
            <a:r>
              <a:rPr sz="3200" b="1" spc="-3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3993" y="1356568"/>
            <a:ext cx="51882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Hoy en día hay más opciones de  las líneas de abonado: 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2" tooltip="ADSL"/>
              </a:rPr>
              <a:t>ADSL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3" tooltip="ADSL2"/>
              </a:rPr>
              <a:t>ADSL2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4" tooltip="ADSL2+"/>
              </a:rPr>
              <a:t>ADSL2+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5" tooltip="SDSL"/>
              </a:rPr>
              <a:t>SDSL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6" tooltip="IDSL"/>
              </a:rPr>
              <a:t>IDSL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7" tooltip="HDSL"/>
              </a:rPr>
              <a:t>HDSL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8" tooltip="SHDSL"/>
              </a:rPr>
              <a:t>SHDSL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  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9" tooltip="VDSL"/>
              </a:rPr>
              <a:t>VDSL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y 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10" tooltip="VDSL2"/>
              </a:rPr>
              <a:t>VDSL2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requiere un módem DSL que convierte una señal de Ethernet del dispositivo de usuario en una señal DSL, que se transmite a la oficina central.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DSL es una opción popular para la provisión de soporte a los trabajadores en el hogar por parte de los departamentos de 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 suscriptor primero debe conectarse a un ISP y, a continuación, se establece una conexión IP a través de Internet a la red empresarial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BC7673-8E74-4814-B4EF-9616491E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3328" y="6250162"/>
            <a:ext cx="3786690" cy="365125"/>
          </a:xfrm>
        </p:spPr>
        <p:txBody>
          <a:bodyPr/>
          <a:lstStyle/>
          <a:p>
            <a:pPr eaLnBrk="1" latinLnBrk="0" hangingPunct="1"/>
            <a:fld id="{356083F0-A85A-4600-AA1C-46B5BACCEBCA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F5F44A-4907-4291-96D5-B83F0BC8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239626-8C20-40B2-8005-3AC63FC4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37</a:t>
            </a:fld>
            <a:endParaRPr kumimoji="0" lang="en-US"/>
          </a:p>
        </p:txBody>
      </p:sp>
      <p:pic>
        <p:nvPicPr>
          <p:cNvPr id="8194" name="Picture 2" descr="Tecnologías DSL simétricas">
            <a:extLst>
              <a:ext uri="{FF2B5EF4-FFF2-40B4-BE49-F238E27FC236}">
                <a16:creationId xmlns:a16="http://schemas.microsoft.com/office/drawing/2014/main" id="{AEF15A00-9DD4-6849-D402-37F2EFC5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24" y="2362199"/>
            <a:ext cx="371088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224759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SL</a:t>
            </a:r>
            <a:r>
              <a:rPr sz="3200" b="1" spc="-3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612" y="1776519"/>
            <a:ext cx="8053230" cy="4774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marR="456857" indent="-285750">
              <a:lnSpc>
                <a:spcPts val="2414"/>
              </a:lnSpc>
              <a:spcBef>
                <a:spcPts val="259"/>
              </a:spcBef>
              <a:buFont typeface="Arial" panose="020B0604020202020204" pitchFamily="34" charset="0"/>
              <a:buChar char="•"/>
            </a:pPr>
            <a:r>
              <a:rPr lang="es-MX" spc="-9" dirty="0">
                <a:latin typeface="Arial"/>
                <a:cs typeface="Arial"/>
              </a:rPr>
              <a:t>P</a:t>
            </a:r>
            <a:r>
              <a:rPr spc="-9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rm</a:t>
            </a:r>
            <a:r>
              <a:rPr spc="-9" dirty="0" err="1">
                <a:latin typeface="Arial"/>
                <a:cs typeface="Arial"/>
              </a:rPr>
              <a:t>i</a:t>
            </a:r>
            <a:r>
              <a:rPr spc="0" dirty="0" err="1">
                <a:latin typeface="Arial"/>
                <a:cs typeface="Arial"/>
              </a:rPr>
              <a:t>te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que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pro</a:t>
            </a:r>
            <a:r>
              <a:rPr spc="-9" dirty="0">
                <a:latin typeface="Arial"/>
                <a:cs typeface="Arial"/>
              </a:rPr>
              <a:t>vee</a:t>
            </a:r>
            <a:r>
              <a:rPr spc="0" dirty="0">
                <a:latin typeface="Arial"/>
                <a:cs typeface="Arial"/>
              </a:rPr>
              <a:t>dor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9" dirty="0" err="1">
                <a:latin typeface="Arial"/>
                <a:cs typeface="Arial"/>
              </a:rPr>
              <a:t>se</a:t>
            </a:r>
            <a:r>
              <a:rPr spc="0" dirty="0" err="1">
                <a:latin typeface="Arial"/>
                <a:cs typeface="Arial"/>
              </a:rPr>
              <a:t>rv</a:t>
            </a:r>
            <a:r>
              <a:rPr spc="-9" dirty="0" err="1">
                <a:latin typeface="Arial"/>
                <a:cs typeface="Arial"/>
              </a:rPr>
              <a:t>ic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-4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ofr</a:t>
            </a:r>
            <a:r>
              <a:rPr spc="-14" dirty="0" err="1">
                <a:latin typeface="Arial"/>
                <a:cs typeface="Arial"/>
              </a:rPr>
              <a:t>e</a:t>
            </a:r>
            <a:r>
              <a:rPr spc="4" dirty="0" err="1">
                <a:latin typeface="Arial"/>
                <a:cs typeface="Arial"/>
              </a:rPr>
              <a:t>z</a:t>
            </a:r>
            <a:r>
              <a:rPr spc="-9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a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ie</a:t>
            </a:r>
            <a:r>
              <a:rPr spc="0" dirty="0">
                <a:latin typeface="Arial"/>
                <a:cs typeface="Arial"/>
              </a:rPr>
              <a:t>nt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r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 de 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lta </a:t>
            </a:r>
            <a:r>
              <a:rPr spc="-9" dirty="0">
                <a:latin typeface="Arial"/>
                <a:cs typeface="Arial"/>
              </a:rPr>
              <a:t>ve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oc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da</a:t>
            </a:r>
            <a:r>
              <a:rPr spc="0" dirty="0">
                <a:latin typeface="Arial"/>
                <a:cs typeface="Arial"/>
              </a:rPr>
              <a:t>d, </a:t>
            </a:r>
            <a:r>
              <a:rPr spc="0" dirty="0" err="1">
                <a:latin typeface="Arial"/>
                <a:cs typeface="Arial"/>
              </a:rPr>
              <a:t>uti</a:t>
            </a:r>
            <a:r>
              <a:rPr spc="-9" dirty="0" err="1">
                <a:latin typeface="Arial"/>
                <a:cs typeface="Arial"/>
              </a:rPr>
              <a:t>l</a:t>
            </a:r>
            <a:r>
              <a:rPr spc="0" dirty="0" err="1">
                <a:latin typeface="Arial"/>
                <a:cs typeface="Arial"/>
              </a:rPr>
              <a:t>izan</a:t>
            </a:r>
            <a:r>
              <a:rPr spc="-9" dirty="0" err="1">
                <a:latin typeface="Arial"/>
                <a:cs typeface="Arial"/>
              </a:rPr>
              <a:t>d</a:t>
            </a:r>
            <a:r>
              <a:rPr spc="0" dirty="0" err="1">
                <a:latin typeface="Arial"/>
                <a:cs typeface="Arial"/>
              </a:rPr>
              <a:t>o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í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ea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-9" dirty="0">
                <a:latin typeface="Arial"/>
                <a:cs typeface="Arial"/>
              </a:rPr>
              <a:t> c</a:t>
            </a:r>
            <a:r>
              <a:rPr spc="0" dirty="0">
                <a:latin typeface="Arial"/>
                <a:cs typeface="Arial"/>
              </a:rPr>
              <a:t>obre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bu</a:t>
            </a:r>
            <a:r>
              <a:rPr spc="-1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le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ca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as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98450" indent="-285750">
              <a:lnSpc>
                <a:spcPts val="2414"/>
              </a:lnSpc>
              <a:spcBef>
                <a:spcPts val="722"/>
              </a:spcBef>
              <a:buFont typeface="Arial" panose="020B0604020202020204" pitchFamily="34" charset="0"/>
              <a:buChar char="•"/>
            </a:pPr>
            <a:r>
              <a:rPr lang="es-MX" spc="-9" dirty="0">
                <a:latin typeface="Arial"/>
                <a:cs typeface="Arial"/>
              </a:rPr>
              <a:t>P</a:t>
            </a:r>
            <a:r>
              <a:rPr spc="-9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rm</a:t>
            </a:r>
            <a:r>
              <a:rPr spc="-9" dirty="0" err="1">
                <a:latin typeface="Arial"/>
                <a:cs typeface="Arial"/>
              </a:rPr>
              <a:t>i</a:t>
            </a:r>
            <a:r>
              <a:rPr spc="0" dirty="0" err="1">
                <a:latin typeface="Arial"/>
                <a:cs typeface="Arial"/>
              </a:rPr>
              <a:t>te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que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í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bu</a:t>
            </a:r>
            <a:r>
              <a:rPr spc="-1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le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ca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0" dirty="0" err="1">
                <a:latin typeface="Arial"/>
                <a:cs typeface="Arial"/>
              </a:rPr>
              <a:t>ut</a:t>
            </a:r>
            <a:r>
              <a:rPr spc="-9" dirty="0" err="1">
                <a:latin typeface="Arial"/>
                <a:cs typeface="Arial"/>
              </a:rPr>
              <a:t>i</a:t>
            </a:r>
            <a:r>
              <a:rPr spc="0" dirty="0" err="1">
                <a:latin typeface="Arial"/>
                <a:cs typeface="Arial"/>
              </a:rPr>
              <a:t>l</a:t>
            </a:r>
            <a:r>
              <a:rPr spc="-9" dirty="0" err="1">
                <a:latin typeface="Arial"/>
                <a:cs typeface="Arial"/>
              </a:rPr>
              <a:t>ic</a:t>
            </a:r>
            <a:r>
              <a:rPr spc="0" dirty="0" err="1">
                <a:latin typeface="Arial"/>
                <a:cs typeface="Arial"/>
              </a:rPr>
              <a:t>e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i</a:t>
            </a:r>
            <a:r>
              <a:rPr spc="4" dirty="0">
                <a:latin typeface="Arial"/>
                <a:cs typeface="Arial"/>
              </a:rPr>
              <a:t>z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 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nex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fó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c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</a:t>
            </a:r>
            <a:r>
              <a:rPr spc="-9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oz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-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spc="-4" dirty="0" err="1">
                <a:latin typeface="Arial"/>
                <a:cs typeface="Arial"/>
              </a:rPr>
              <a:t>m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l</a:t>
            </a:r>
            <a:r>
              <a:rPr spc="-14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 y</a:t>
            </a:r>
            <a:r>
              <a:rPr spc="-9" dirty="0">
                <a:latin typeface="Arial"/>
                <a:cs typeface="Arial"/>
              </a:rPr>
              <a:t> c</a:t>
            </a:r>
            <a:r>
              <a:rPr spc="0" dirty="0">
                <a:latin typeface="Arial"/>
                <a:cs typeface="Arial"/>
              </a:rPr>
              <a:t>on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x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rm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nt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ra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on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ti</a:t>
            </a:r>
            <a:r>
              <a:rPr spc="-9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red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 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-4" dirty="0" err="1">
                <a:latin typeface="Arial"/>
                <a:cs typeface="Arial"/>
              </a:rPr>
              <a:t>n</a:t>
            </a:r>
            <a:r>
              <a:rPr spc="-9" dirty="0" err="1">
                <a:latin typeface="Arial"/>
                <a:cs typeface="Arial"/>
              </a:rPr>
              <a:t>s</a:t>
            </a:r>
            <a:r>
              <a:rPr spc="0" dirty="0" err="1">
                <a:latin typeface="Arial"/>
                <a:cs typeface="Arial"/>
              </a:rPr>
              <a:t>t</a:t>
            </a:r>
            <a:r>
              <a:rPr spc="-4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nt</a:t>
            </a:r>
            <a:r>
              <a:rPr spc="-9" dirty="0" err="1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98450" marR="1063764" indent="-285750">
              <a:lnSpc>
                <a:spcPts val="2414"/>
              </a:lnSpc>
              <a:spcBef>
                <a:spcPts val="727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s 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í</a:t>
            </a:r>
            <a:r>
              <a:rPr spc="-9" dirty="0">
                <a:latin typeface="Arial"/>
                <a:cs typeface="Arial"/>
              </a:rPr>
              <a:t>nea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</a:t>
            </a:r>
            <a:r>
              <a:rPr spc="-9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ú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ti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ri</a:t>
            </a:r>
            <a:r>
              <a:rPr spc="-4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tor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DSL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9" dirty="0" err="1">
                <a:latin typeface="Arial"/>
                <a:cs typeface="Arial"/>
              </a:rPr>
              <a:t>p</a:t>
            </a:r>
            <a:r>
              <a:rPr spc="0" dirty="0" err="1">
                <a:latin typeface="Arial"/>
                <a:cs typeface="Arial"/>
              </a:rPr>
              <a:t>u</a:t>
            </a:r>
            <a:r>
              <a:rPr spc="-14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d</a:t>
            </a:r>
            <a:r>
              <a:rPr spc="-14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lang="es-CO" spc="0" dirty="0">
                <a:latin typeface="Arial"/>
                <a:cs typeface="Arial"/>
              </a:rPr>
              <a:t> m</a:t>
            </a:r>
            <a:r>
              <a:rPr spc="0" dirty="0" err="1">
                <a:latin typeface="Arial"/>
                <a:cs typeface="Arial"/>
              </a:rPr>
              <a:t>u</a:t>
            </a:r>
            <a:r>
              <a:rPr spc="-4" dirty="0" err="1">
                <a:latin typeface="Arial"/>
                <a:cs typeface="Arial"/>
              </a:rPr>
              <a:t>l</a:t>
            </a:r>
            <a:r>
              <a:rPr spc="0" dirty="0" err="1">
                <a:latin typeface="Arial"/>
                <a:cs typeface="Arial"/>
              </a:rPr>
              <a:t>tip</a:t>
            </a:r>
            <a:r>
              <a:rPr spc="-9" dirty="0" err="1">
                <a:latin typeface="Arial"/>
                <a:cs typeface="Arial"/>
              </a:rPr>
              <a:t>lexa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spc="19" dirty="0">
                <a:latin typeface="Arial"/>
                <a:cs typeface="Arial"/>
              </a:rPr>
              <a:t> </a:t>
            </a:r>
            <a:r>
              <a:rPr lang="es-CO" spc="19" dirty="0">
                <a:latin typeface="Arial"/>
                <a:cs typeface="Arial"/>
              </a:rPr>
              <a:t>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ac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lta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ca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ac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-9" dirty="0">
                <a:latin typeface="Arial"/>
                <a:cs typeface="Arial"/>
              </a:rPr>
              <a:t>sa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l 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-9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pc="0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pc="-4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pc="0" dirty="0">
                <a:solidFill>
                  <a:srgbClr val="0070C0"/>
                </a:solidFill>
                <a:latin typeface="Arial"/>
                <a:cs typeface="Arial"/>
              </a:rPr>
              <a:t>tip</a:t>
            </a:r>
            <a:r>
              <a:rPr spc="-9" dirty="0">
                <a:solidFill>
                  <a:srgbClr val="0070C0"/>
                </a:solidFill>
                <a:latin typeface="Arial"/>
                <a:cs typeface="Arial"/>
              </a:rPr>
              <a:t>lex</a:t>
            </a:r>
            <a:r>
              <a:rPr spc="0" dirty="0">
                <a:solidFill>
                  <a:srgbClr val="0070C0"/>
                </a:solidFill>
                <a:latin typeface="Arial"/>
                <a:cs typeface="Arial"/>
              </a:rPr>
              <a:t>or</a:t>
            </a:r>
            <a:r>
              <a:rPr spc="3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0" dirty="0">
                <a:solidFill>
                  <a:srgbClr val="0070C0"/>
                </a:solidFill>
                <a:latin typeface="Arial"/>
                <a:cs typeface="Arial"/>
              </a:rPr>
              <a:t>de</a:t>
            </a:r>
            <a:r>
              <a:rPr spc="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-9" dirty="0">
                <a:solidFill>
                  <a:srgbClr val="0070C0"/>
                </a:solidFill>
                <a:latin typeface="Arial"/>
                <a:cs typeface="Arial"/>
              </a:rPr>
              <a:t>acces</a:t>
            </a:r>
            <a:r>
              <a:rPr spc="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pc="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0" dirty="0">
                <a:solidFill>
                  <a:srgbClr val="0070C0"/>
                </a:solidFill>
                <a:latin typeface="Arial"/>
                <a:cs typeface="Arial"/>
              </a:rPr>
              <a:t>DSL</a:t>
            </a:r>
            <a:r>
              <a:rPr spc="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0" dirty="0">
                <a:solidFill>
                  <a:srgbClr val="0070C0"/>
                </a:solidFill>
                <a:latin typeface="Arial"/>
                <a:cs typeface="Arial"/>
              </a:rPr>
              <a:t>(DSL</a:t>
            </a:r>
            <a:r>
              <a:rPr spc="-5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pc="-9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)</a:t>
            </a:r>
            <a:r>
              <a:rPr spc="5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it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l 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pr</a:t>
            </a:r>
            <a:r>
              <a:rPr spc="-4" dirty="0" err="1">
                <a:latin typeface="Arial"/>
                <a:cs typeface="Arial"/>
              </a:rPr>
              <a:t>o</a:t>
            </a:r>
            <a:r>
              <a:rPr spc="-9" dirty="0" err="1">
                <a:latin typeface="Arial"/>
                <a:cs typeface="Arial"/>
              </a:rPr>
              <a:t>vee</a:t>
            </a:r>
            <a:r>
              <a:rPr spc="0" dirty="0" err="1">
                <a:latin typeface="Arial"/>
                <a:cs typeface="Arial"/>
              </a:rPr>
              <a:t>d</a:t>
            </a:r>
            <a:r>
              <a:rPr spc="-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98450" marR="12534" indent="-285750">
              <a:lnSpc>
                <a:spcPts val="2414"/>
              </a:lnSpc>
              <a:spcBef>
                <a:spcPts val="727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Los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DSL</a:t>
            </a:r>
            <a:r>
              <a:rPr spc="-5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M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orpor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no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og</a:t>
            </a:r>
            <a:r>
              <a:rPr spc="-9" dirty="0">
                <a:latin typeface="Arial"/>
                <a:cs typeface="Arial"/>
              </a:rPr>
              <a:t>í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TDM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ra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j</a:t>
            </a:r>
            <a:r>
              <a:rPr spc="-4" dirty="0" err="1">
                <a:latin typeface="Arial"/>
                <a:cs typeface="Arial"/>
              </a:rPr>
              <a:t>u</a:t>
            </a:r>
            <a:r>
              <a:rPr spc="0" dirty="0" err="1">
                <a:latin typeface="Arial"/>
                <a:cs typeface="Arial"/>
              </a:rPr>
              <a:t>nt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 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-4" dirty="0" err="1">
                <a:latin typeface="Arial"/>
                <a:cs typeface="Arial"/>
              </a:rPr>
              <a:t>m</a:t>
            </a:r>
            <a:r>
              <a:rPr spc="0" dirty="0" err="1">
                <a:latin typeface="Arial"/>
                <a:cs typeface="Arial"/>
              </a:rPr>
              <a:t>u</a:t>
            </a:r>
            <a:r>
              <a:rPr spc="-9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h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í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ea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-9" dirty="0">
                <a:latin typeface="Arial"/>
                <a:cs typeface="Arial"/>
              </a:rPr>
              <a:t>sc</a:t>
            </a:r>
            <a:r>
              <a:rPr spc="0" dirty="0">
                <a:latin typeface="Arial"/>
                <a:cs typeface="Arial"/>
              </a:rPr>
              <a:t>riptor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á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qu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ño, 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-9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 g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-9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o</a:t>
            </a:r>
            <a:r>
              <a:rPr spc="-9" dirty="0" err="1">
                <a:latin typeface="Arial"/>
                <a:cs typeface="Arial"/>
              </a:rPr>
              <a:t>nex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-9" dirty="0" err="1">
                <a:latin typeface="Arial"/>
                <a:cs typeface="Arial"/>
              </a:rPr>
              <a:t>ó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29" dirty="0">
                <a:latin typeface="Arial"/>
                <a:cs typeface="Arial"/>
              </a:rPr>
              <a:t> </a:t>
            </a:r>
            <a:r>
              <a:rPr lang="es-MX" spc="29" dirty="0">
                <a:latin typeface="Arial"/>
                <a:cs typeface="Arial"/>
              </a:rPr>
              <a:t>E3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58200" y="6723788"/>
            <a:ext cx="399161" cy="69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0" indent="-171450">
              <a:lnSpc>
                <a:spcPts val="1019"/>
              </a:lnSpc>
              <a:spcBef>
                <a:spcPts val="51"/>
              </a:spcBef>
              <a:buFont typeface="Arial" panose="020B0604020202020204" pitchFamily="34" charset="0"/>
              <a:buChar char="•"/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1AC6EC-EA1C-4DC7-AE67-9084CD61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D44FCA2-3E81-4CF1-A130-185C6BCCF217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D0DBA2-2F21-4FA7-AAD9-3EFD7206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9618BD-0805-42C4-A43E-F3D2B144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38</a:t>
            </a:fld>
            <a:endParaRPr kumimoji="0"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0532" y="615822"/>
            <a:ext cx="89997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SL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434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99" y="1497066"/>
            <a:ext cx="6051976" cy="51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288330-C458-47A4-A4FD-640044EE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2A9C67A-B6AF-4029-ADF5-B8A460F51E93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C1979A-37D6-4C25-AC77-77109672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DAA03F-5695-4B41-858B-561957C2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39</a:t>
            </a:fld>
            <a:endParaRPr kumimoji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823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Infraestructura del proveedor de servicio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10BDE4-1CD3-46AE-AF16-00782082A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28" y="1676399"/>
            <a:ext cx="5904072" cy="4275363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C2F53B-583B-4C37-919C-F547C72F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74CD328-28FA-4A47-9575-B388C1126DE2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613342-7977-43A0-9A6F-10C26C8D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34EE6E-F96A-4BFF-97E0-3303FC90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5642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0532" y="615822"/>
            <a:ext cx="89997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SL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434" y="615822"/>
            <a:ext cx="132669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(cont</a:t>
            </a:r>
            <a:r>
              <a:rPr sz="3200" b="1" spc="-9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141958" cy="509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1FBBA2-C394-4D66-A6C3-84D06B91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C201187-3C58-4B28-869D-73EB95C5D328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6ABCBF-3435-4219-A9AB-2F983D2D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730CB0-DDB1-49AF-AB8E-061B18B6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8975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50532" y="615822"/>
            <a:ext cx="272267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C</a:t>
            </a:r>
            <a:r>
              <a:rPr sz="3200" b="1" spc="0" dirty="0">
                <a:latin typeface="Arial"/>
                <a:cs typeface="Arial"/>
              </a:rPr>
              <a:t>able</a:t>
            </a:r>
            <a:r>
              <a:rPr sz="3200" b="1" spc="-4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Módem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0532" y="1371600"/>
            <a:ext cx="66360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acceso a la red se obtiene a través de muchos proveedores de televisión por cable ofrecen acceso a la red (mediante cable coaxial).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Un suscriptor conecta una computadora o un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LAN al cable módem, que traduce las señales digitales por frecuencias de banda ancha que se usan para la transmisión en una red de televisión por cable.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sistema de terminación de módem por cable (CMTS), que es un componente que se encuentra en la oficina de televisión por cable local (cabecera),envía y recibe señales de módem de cable digital en una red de cable y es necesario para proporcionar servicios de Internet a los suscriptores.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847B9D-767E-43FE-A14E-080EC991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95165D9-897B-4F12-93C7-3D497BCB7DB8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571EC-BB00-4116-A49E-BEE50BB0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4ECCC-B352-47AD-8DA9-3319E2CD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41</a:t>
            </a:fld>
            <a:endParaRPr kumimoji="0" lang="en-US"/>
          </a:p>
        </p:txBody>
      </p:sp>
      <p:pic>
        <p:nvPicPr>
          <p:cNvPr id="2050" name="Picture 2" descr="Overview of a cable modem system. | Download Scientific Diagram">
            <a:extLst>
              <a:ext uri="{FF2B5EF4-FFF2-40B4-BE49-F238E27FC236}">
                <a16:creationId xmlns:a16="http://schemas.microsoft.com/office/drawing/2014/main" id="{EB44DC62-7ED2-9565-6CCA-F0AB8583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03348"/>
            <a:ext cx="4983479" cy="172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047432" y="1565128"/>
            <a:ext cx="7080504" cy="463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C</a:t>
            </a:r>
            <a:r>
              <a:rPr sz="3200" b="1" spc="0" dirty="0">
                <a:latin typeface="Arial"/>
                <a:cs typeface="Arial"/>
              </a:rPr>
              <a:t>able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449" y="615822"/>
            <a:ext cx="15087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Módem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9828" y="615822"/>
            <a:ext cx="13246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42</a:t>
            </a:fld>
            <a:endParaRPr kumimoji="0"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C</a:t>
            </a:r>
            <a:r>
              <a:rPr sz="3200" b="1" spc="0" dirty="0">
                <a:latin typeface="Arial"/>
                <a:cs typeface="Arial"/>
              </a:rPr>
              <a:t>able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449" y="615822"/>
            <a:ext cx="15087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Módem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9828" y="615822"/>
            <a:ext cx="13246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6625"/>
            <a:ext cx="5835330" cy="51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6D76DB-C60C-4855-81C5-2EEED946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80A73DF-6637-48AD-A37E-38CCF9433BDC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5FD930D-478C-4816-A01E-0C4E9AEC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DD42D47-7072-4DDB-98B6-84BD88F9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090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BFA99D0-4CF5-4E12-A2B2-4989F9AB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32" y="1630362"/>
            <a:ext cx="6396467" cy="48023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C</a:t>
            </a:r>
            <a:r>
              <a:rPr sz="3200" b="1" spc="0" dirty="0">
                <a:latin typeface="Arial"/>
                <a:cs typeface="Arial"/>
              </a:rPr>
              <a:t>able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4449" y="615822"/>
            <a:ext cx="15087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Módem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9828" y="615822"/>
            <a:ext cx="442017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-14" dirty="0">
                <a:latin typeface="Arial"/>
                <a:cs typeface="Arial"/>
              </a:rPr>
              <a:t>- </a:t>
            </a:r>
            <a:r>
              <a:rPr lang="es-CO" sz="3200" b="1" spc="-14" dirty="0" err="1">
                <a:latin typeface="Arial"/>
                <a:cs typeface="Arial"/>
              </a:rPr>
              <a:t>Hybrid</a:t>
            </a:r>
            <a:r>
              <a:rPr lang="es-CO" sz="3200" b="1" spc="-14" dirty="0">
                <a:latin typeface="Arial"/>
                <a:cs typeface="Arial"/>
              </a:rPr>
              <a:t> </a:t>
            </a:r>
            <a:r>
              <a:rPr lang="es-CO" sz="3200" b="1" spc="-14" dirty="0" err="1">
                <a:latin typeface="Arial"/>
                <a:cs typeface="Arial"/>
              </a:rPr>
              <a:t>Fiber</a:t>
            </a:r>
            <a:r>
              <a:rPr lang="es-CO" sz="3200" b="1" spc="-14" dirty="0">
                <a:latin typeface="Arial"/>
                <a:cs typeface="Arial"/>
              </a:rPr>
              <a:t> </a:t>
            </a:r>
            <a:r>
              <a:rPr lang="es-CO" sz="3200" b="1" spc="-14" dirty="0" err="1">
                <a:latin typeface="Arial"/>
                <a:cs typeface="Arial"/>
              </a:rPr>
              <a:t>Coax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1403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45</a:t>
            </a:fld>
            <a:endParaRPr kumimoji="0"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8DABCF-74CC-4DAF-827B-65BFA519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31409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8185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FTTH  y GPON-</a:t>
            </a:r>
          </a:p>
          <a:p>
            <a:r>
              <a:rPr lang="es-CO" sz="2800" b="1" dirty="0" err="1"/>
              <a:t>Fiber</a:t>
            </a:r>
            <a:r>
              <a:rPr lang="es-CO" sz="2800" b="1" dirty="0"/>
              <a:t> </a:t>
            </a:r>
            <a:r>
              <a:rPr lang="es-CO" sz="2800" b="1" dirty="0" err="1"/>
              <a:t>to</a:t>
            </a:r>
            <a:r>
              <a:rPr lang="es-CO" sz="2800" b="1" dirty="0"/>
              <a:t> </a:t>
            </a:r>
            <a:r>
              <a:rPr lang="es-CO" sz="2800" b="1" dirty="0" err="1"/>
              <a:t>the</a:t>
            </a:r>
            <a:r>
              <a:rPr lang="es-CO" sz="2800" b="1" dirty="0"/>
              <a:t> Home y Gigabit </a:t>
            </a:r>
            <a:r>
              <a:rPr lang="es-CO" sz="2800" b="1" dirty="0" err="1"/>
              <a:t>Passive</a:t>
            </a:r>
            <a:r>
              <a:rPr lang="es-CO" sz="2800" b="1" dirty="0"/>
              <a:t> </a:t>
            </a:r>
            <a:r>
              <a:rPr lang="es-CO" sz="2800" b="1" dirty="0" err="1"/>
              <a:t>Optical</a:t>
            </a:r>
            <a:r>
              <a:rPr lang="es-CO" sz="2800" b="1" dirty="0"/>
              <a:t> Network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FFE9C8-BFDA-4ABC-906E-E14C7C667FB2}"/>
              </a:ext>
            </a:extLst>
          </p:cNvPr>
          <p:cNvSpPr txBox="1"/>
          <p:nvPr/>
        </p:nvSpPr>
        <p:spPr>
          <a:xfrm>
            <a:off x="2514600" y="5667473"/>
            <a:ext cx="41790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777777"/>
                </a:solidFill>
                <a:latin typeface="Lato"/>
              </a:rPr>
              <a:t>OLT: </a:t>
            </a:r>
            <a:r>
              <a:rPr lang="es-CO" sz="1200" dirty="0" err="1">
                <a:solidFill>
                  <a:srgbClr val="777777"/>
                </a:solidFill>
                <a:latin typeface="Lato"/>
              </a:rPr>
              <a:t>Optical</a:t>
            </a:r>
            <a:r>
              <a:rPr lang="es-CO" sz="1200" dirty="0">
                <a:solidFill>
                  <a:srgbClr val="777777"/>
                </a:solidFill>
                <a:latin typeface="Lato"/>
              </a:rPr>
              <a:t> Line Terminal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777777"/>
                </a:solidFill>
                <a:latin typeface="Lato"/>
              </a:rPr>
              <a:t>ONT: </a:t>
            </a:r>
            <a:r>
              <a:rPr lang="es-CO" sz="1200" dirty="0" err="1">
                <a:solidFill>
                  <a:srgbClr val="777777"/>
                </a:solidFill>
                <a:latin typeface="Lato"/>
              </a:rPr>
              <a:t>Optical</a:t>
            </a:r>
            <a:r>
              <a:rPr lang="es-CO" sz="1200" dirty="0">
                <a:solidFill>
                  <a:srgbClr val="777777"/>
                </a:solidFill>
                <a:latin typeface="Lato"/>
              </a:rPr>
              <a:t> </a:t>
            </a:r>
            <a:r>
              <a:rPr lang="es-CO" sz="1200" dirty="0" err="1">
                <a:solidFill>
                  <a:srgbClr val="777777"/>
                </a:solidFill>
                <a:latin typeface="Lato"/>
              </a:rPr>
              <a:t>Node</a:t>
            </a:r>
            <a:r>
              <a:rPr lang="es-CO" sz="1200" dirty="0">
                <a:solidFill>
                  <a:srgbClr val="777777"/>
                </a:solidFill>
                <a:latin typeface="Lato"/>
              </a:rPr>
              <a:t> Terminal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i="0" u="sng" dirty="0">
                <a:solidFill>
                  <a:srgbClr val="777777"/>
                </a:solidFill>
                <a:effectLst/>
                <a:latin typeface="Lato"/>
              </a:rPr>
              <a:t>ODN</a:t>
            </a:r>
            <a:r>
              <a:rPr lang="es-MX" sz="1200" b="0" i="0" dirty="0">
                <a:solidFill>
                  <a:srgbClr val="777777"/>
                </a:solidFill>
                <a:effectLst/>
                <a:latin typeface="Lato"/>
              </a:rPr>
              <a:t>: Componentes de la red óptica (fibra y los </a:t>
            </a:r>
            <a:r>
              <a:rPr lang="es-MX" sz="1200" b="0" i="0" dirty="0" err="1">
                <a:solidFill>
                  <a:srgbClr val="777777"/>
                </a:solidFill>
                <a:effectLst/>
                <a:latin typeface="Lato"/>
              </a:rPr>
              <a:t>splitters</a:t>
            </a:r>
            <a:r>
              <a:rPr lang="es-MX" sz="1200" b="0" i="0" dirty="0">
                <a:solidFill>
                  <a:srgbClr val="777777"/>
                </a:solidFill>
                <a:effectLst/>
                <a:latin typeface="Lato"/>
              </a:rPr>
              <a:t>)</a:t>
            </a:r>
          </a:p>
          <a:p>
            <a:endParaRPr lang="es-MX" sz="1400" b="0" i="0" dirty="0">
              <a:solidFill>
                <a:srgbClr val="777777"/>
              </a:solidFill>
              <a:effectLst/>
              <a:latin typeface="Lato"/>
            </a:endParaRP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891845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err="1"/>
              <a:t>Tecnologías</a:t>
            </a:r>
            <a:r>
              <a:rPr kumimoji="0" lang="en-US" dirty="0"/>
              <a:t>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46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8185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FTTH  y GPON-</a:t>
            </a:r>
          </a:p>
          <a:p>
            <a:r>
              <a:rPr lang="es-CO" sz="2800" b="1" dirty="0" err="1"/>
              <a:t>Fiber</a:t>
            </a:r>
            <a:r>
              <a:rPr lang="es-CO" sz="2800" b="1" dirty="0"/>
              <a:t> </a:t>
            </a:r>
            <a:r>
              <a:rPr lang="es-CO" sz="2800" b="1" dirty="0" err="1"/>
              <a:t>to</a:t>
            </a:r>
            <a:r>
              <a:rPr lang="es-CO" sz="2800" b="1" dirty="0"/>
              <a:t> </a:t>
            </a:r>
            <a:r>
              <a:rPr lang="es-CO" sz="2800" b="1" dirty="0" err="1"/>
              <a:t>the</a:t>
            </a:r>
            <a:r>
              <a:rPr lang="es-CO" sz="2800" b="1" dirty="0"/>
              <a:t> home y Gigabit </a:t>
            </a:r>
            <a:r>
              <a:rPr lang="es-CO" sz="2800" b="1" dirty="0" err="1"/>
              <a:t>Passive</a:t>
            </a:r>
            <a:r>
              <a:rPr lang="es-CO" sz="2800" b="1" dirty="0"/>
              <a:t> </a:t>
            </a:r>
            <a:r>
              <a:rPr lang="es-CO" sz="2800" b="1" dirty="0" err="1"/>
              <a:t>Optical</a:t>
            </a:r>
            <a:r>
              <a:rPr lang="es-CO" sz="2800" b="1" dirty="0"/>
              <a:t> Network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FFE9C8-BFDA-4ABC-906E-E14C7C667FB2}"/>
              </a:ext>
            </a:extLst>
          </p:cNvPr>
          <p:cNvSpPr txBox="1"/>
          <p:nvPr/>
        </p:nvSpPr>
        <p:spPr>
          <a:xfrm>
            <a:off x="2514600" y="566747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1400" b="0" i="0" dirty="0">
              <a:solidFill>
                <a:srgbClr val="777777"/>
              </a:solidFill>
              <a:effectLst/>
              <a:latin typeface="Lato"/>
            </a:endParaRPr>
          </a:p>
          <a:p>
            <a:endParaRPr lang="es-CO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0F6EFF-0A78-4379-95EC-41CE3FE89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92" y="1626569"/>
            <a:ext cx="8305800" cy="435624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78565F0-BC1E-48F5-8935-EB30083548DF}"/>
              </a:ext>
            </a:extLst>
          </p:cNvPr>
          <p:cNvSpPr txBox="1"/>
          <p:nvPr/>
        </p:nvSpPr>
        <p:spPr>
          <a:xfrm>
            <a:off x="186265" y="4872542"/>
            <a:ext cx="3786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OLT: </a:t>
            </a:r>
            <a:r>
              <a:rPr lang="es-MX" sz="1200" dirty="0" err="1">
                <a:solidFill>
                  <a:schemeClr val="bg1">
                    <a:lumMod val="50000"/>
                  </a:schemeClr>
                </a:solidFill>
              </a:rPr>
              <a:t>Optical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 Line Terminal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ONT: </a:t>
            </a:r>
            <a:r>
              <a:rPr lang="es-MX" sz="1200" dirty="0" err="1">
                <a:solidFill>
                  <a:schemeClr val="bg1">
                    <a:lumMod val="50000"/>
                  </a:schemeClr>
                </a:solidFill>
              </a:rPr>
              <a:t>Optical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200" dirty="0" err="1">
                <a:solidFill>
                  <a:schemeClr val="bg1">
                    <a:lumMod val="50000"/>
                  </a:schemeClr>
                </a:solidFill>
              </a:rPr>
              <a:t>Node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 Terminal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ODN: Componentes de la red óptica (fibra y los </a:t>
            </a:r>
            <a:r>
              <a:rPr lang="es-MX" sz="1200" dirty="0" err="1">
                <a:solidFill>
                  <a:schemeClr val="bg1">
                    <a:lumMod val="50000"/>
                  </a:schemeClr>
                </a:solidFill>
              </a:rPr>
              <a:t>splitters</a:t>
            </a:r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5533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A8BFABA-B7E4-4F37-8D6C-4B527752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4191000"/>
            <a:ext cx="5904029" cy="24501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47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7766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FTTH  y GPON-</a:t>
            </a:r>
          </a:p>
          <a:p>
            <a:r>
              <a:rPr lang="es-CO" sz="2800" b="1" dirty="0" err="1"/>
              <a:t>Fiber</a:t>
            </a:r>
            <a:r>
              <a:rPr lang="es-CO" sz="2800" b="1" dirty="0"/>
              <a:t> </a:t>
            </a:r>
            <a:r>
              <a:rPr lang="es-CO" sz="2800" b="1" dirty="0" err="1"/>
              <a:t>to</a:t>
            </a:r>
            <a:r>
              <a:rPr lang="es-CO" sz="2800" b="1" dirty="0"/>
              <a:t> </a:t>
            </a:r>
            <a:r>
              <a:rPr lang="es-CO" sz="2800" b="1" dirty="0" err="1"/>
              <a:t>the</a:t>
            </a:r>
            <a:r>
              <a:rPr lang="es-CO" sz="2800" b="1" dirty="0"/>
              <a:t> home y Giga </a:t>
            </a:r>
            <a:r>
              <a:rPr lang="es-CO" sz="2800" b="1" dirty="0" err="1"/>
              <a:t>Passive</a:t>
            </a:r>
            <a:r>
              <a:rPr lang="es-CO" sz="2800" b="1" dirty="0"/>
              <a:t> </a:t>
            </a:r>
            <a:r>
              <a:rPr lang="es-CO" sz="2800" b="1" dirty="0" err="1"/>
              <a:t>Optical</a:t>
            </a:r>
            <a:r>
              <a:rPr lang="es-CO" sz="2800" b="1" dirty="0"/>
              <a:t> Network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A5B4E1-4895-480D-804E-ACD4AE748126}"/>
              </a:ext>
            </a:extLst>
          </p:cNvPr>
          <p:cNvSpPr txBox="1"/>
          <p:nvPr/>
        </p:nvSpPr>
        <p:spPr>
          <a:xfrm>
            <a:off x="492319" y="1631485"/>
            <a:ext cx="75848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 conexiones FTTH, </a:t>
            </a:r>
            <a:r>
              <a:rPr lang="es-MX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-Home</a:t>
            </a:r>
            <a:r>
              <a:rPr lang="es-MX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conexión directa entre la central y la casa utilizando fibra óptica.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realiza desde el 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OLT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s-MX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Line Terminal) que se ubicado en la central del proveedor hasta la 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s-MX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Terminal) que es el dispositivo ubicado en el hogar.</a:t>
            </a:r>
            <a:endParaRPr lang="es-MX" sz="16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GPON, Gigabit-</a:t>
            </a:r>
            <a:r>
              <a:rPr lang="es-MX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Passive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«Red Óptica Pasiva con Capacidad de Gigabit», es un estándar aprobado por la ITU-T.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 soporte para todo tipo de servicios (voz, Internet, TV, etc.) a velocidades simétricas de 622 Mbit/s o 1.25 Gbit/s y asimétricas de 2.5 Gbit/s de bajada y 1.25 Gbit/s de subida, a una distancia de hasta 20 Km para 64 usuarios por enlace de fibra. (</a:t>
            </a:r>
            <a:r>
              <a:rPr lang="es-CO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otros casos 128)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0" i="0" dirty="0">
              <a:solidFill>
                <a:srgbClr val="333333"/>
              </a:solidFill>
              <a:effectLst/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0" i="0" dirty="0">
              <a:solidFill>
                <a:srgbClr val="333333"/>
              </a:solidFill>
              <a:effectLst/>
              <a:latin typeface="Montserra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969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48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7766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FTTH  y GPON-</a:t>
            </a:r>
          </a:p>
          <a:p>
            <a:r>
              <a:rPr lang="es-CO" sz="2800" b="1" dirty="0" err="1"/>
              <a:t>Fiber</a:t>
            </a:r>
            <a:r>
              <a:rPr lang="es-CO" sz="2800" b="1" dirty="0"/>
              <a:t> </a:t>
            </a:r>
            <a:r>
              <a:rPr lang="es-CO" sz="2800" b="1" dirty="0" err="1"/>
              <a:t>to</a:t>
            </a:r>
            <a:r>
              <a:rPr lang="es-CO" sz="2800" b="1" dirty="0"/>
              <a:t> </a:t>
            </a:r>
            <a:r>
              <a:rPr lang="es-CO" sz="2800" b="1" dirty="0" err="1"/>
              <a:t>the</a:t>
            </a:r>
            <a:r>
              <a:rPr lang="es-CO" sz="2800" b="1" dirty="0"/>
              <a:t> home y Giga </a:t>
            </a:r>
            <a:r>
              <a:rPr lang="es-CO" sz="2800" b="1" dirty="0" err="1"/>
              <a:t>Passive</a:t>
            </a:r>
            <a:r>
              <a:rPr lang="es-CO" sz="2800" b="1" dirty="0"/>
              <a:t> </a:t>
            </a:r>
            <a:r>
              <a:rPr lang="es-CO" sz="2800" b="1" dirty="0" err="1"/>
              <a:t>Optical</a:t>
            </a:r>
            <a:r>
              <a:rPr lang="es-CO" sz="2800" b="1" dirty="0"/>
              <a:t> Network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A5B4E1-4895-480D-804E-ACD4AE748126}"/>
              </a:ext>
            </a:extLst>
          </p:cNvPr>
          <p:cNvSpPr txBox="1"/>
          <p:nvPr/>
        </p:nvSpPr>
        <p:spPr>
          <a:xfrm>
            <a:off x="492319" y="1631485"/>
            <a:ext cx="83650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conexión descendente, desde la OLT a la ONT, </a:t>
            </a:r>
            <a:r>
              <a:rPr lang="es-MX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hace 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modo broadcast -&gt;se envía a todas ellas todo el tráfico generado por todos los usuarios que comparten la fibra de manera que sea la propia ONT la que filtre el tráfico y solo acepte el del usuario.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conexión ascendente, desde la ONT a la OLT, utiliza TDMA, controlando el canal y asignando ventanas de tiempo y control de acceso para que el envío de los datos.</a:t>
            </a:r>
          </a:p>
          <a:p>
            <a:endParaRPr lang="es-MX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Ventajas: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GPON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consigue multiplicar por 4 la distancia máxima de enlace respecto a las conexiones ADSL y VDSL, pudiendo crear 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enlace de hasta 20 Km entre OLT y ONT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con pocas pérdidas. Además, ancho de banda mayor, pudiendo conseguir enlaces de hasta 2.4 Gbps.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funcionar con voz, datos y vídeo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sin necesidad de desplegar nada más.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Cuenta con </a:t>
            </a:r>
            <a:r>
              <a:rPr lang="es-MX" sz="16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para garantizar las apps más importantes y medidas de seguridad, como </a:t>
            </a:r>
            <a:r>
              <a:rPr lang="es-MX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cifrado AES</a:t>
            </a:r>
            <a:r>
              <a:rPr lang="es-MX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para mantener datos siempre protegidos.</a:t>
            </a:r>
          </a:p>
          <a:p>
            <a:endParaRPr lang="es-MX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  <a:latin typeface="Montserrat"/>
              </a:rPr>
              <a:t>Problemas</a:t>
            </a:r>
            <a:r>
              <a:rPr lang="es-MX" sz="1600" dirty="0">
                <a:solidFill>
                  <a:srgbClr val="333333"/>
                </a:solidFill>
                <a:latin typeface="Montserrat"/>
              </a:rPr>
              <a:t>: </a:t>
            </a:r>
          </a:p>
          <a:p>
            <a:pPr marL="982663" indent="-285750">
              <a:buFont typeface="Arial" panose="020B0604020202020204" pitchFamily="34" charset="0"/>
              <a:buChar char="•"/>
              <a:tabLst>
                <a:tab pos="1347788" algn="l"/>
              </a:tabLst>
            </a:pPr>
            <a:r>
              <a:rPr lang="es-MX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Empalmes y conectores son delicados. </a:t>
            </a:r>
          </a:p>
          <a:p>
            <a:pPr marL="982663" indent="-285750">
              <a:buFont typeface="Arial" panose="020B0604020202020204" pitchFamily="34" charset="0"/>
              <a:buChar char="•"/>
              <a:tabLst>
                <a:tab pos="1347788" algn="l"/>
              </a:tabLst>
            </a:pPr>
            <a:r>
              <a:rPr lang="es-MX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ONT se debe registrar en la OLT.</a:t>
            </a:r>
            <a:endParaRPr lang="es-CO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0" i="0" dirty="0">
              <a:solidFill>
                <a:srgbClr val="333333"/>
              </a:solidFill>
              <a:effectLst/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0" i="0" dirty="0">
              <a:solidFill>
                <a:srgbClr val="333333"/>
              </a:solidFill>
              <a:effectLst/>
              <a:latin typeface="Montserrat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4160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49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3780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FTTH / FTTB y GPON-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FA84B6-1E8D-4A11-A3C8-DF5F0E36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32" y="1517187"/>
            <a:ext cx="6901270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7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823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Infraestructura del proveedor de servicio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62A8063-0461-40DE-835A-55A9113CE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162800" cy="53721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FF5AA1-A428-4941-B043-5401CF0D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9B72BD6-8AEA-4122-81F1-F60DA1951B9E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6B29AB-04B6-48F0-AA34-120A807E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B394DD-A613-4150-BB71-FD9DD71D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0372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50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267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FTTB  y GPON-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9B59C4-3C87-4E58-B83C-C1C0D678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1" y="1371600"/>
            <a:ext cx="8857361" cy="47072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1BCD31-2D0F-4DF6-8142-AF801D96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91061"/>
            <a:ext cx="4267200" cy="9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8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51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/>
              <a:t>FTTH , FTTC, FTTS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69083F-8185-4D43-90E0-4AF075E070FF}"/>
              </a:ext>
            </a:extLst>
          </p:cNvPr>
          <p:cNvSpPr txBox="1"/>
          <p:nvPr/>
        </p:nvSpPr>
        <p:spPr>
          <a:xfrm>
            <a:off x="762001" y="1600200"/>
            <a:ext cx="7772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FTTH: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Home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CO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fibra llega hasta la casa o la oficina. Mejor rendimiento en subida y bajada.</a:t>
            </a:r>
            <a:endParaRPr lang="es-CO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FTTC: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Cabinet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MX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 red de fibra óptica llega a un stand ubicado cerca de las casas y oficinas</a:t>
            </a:r>
            <a:r>
              <a:rPr lang="es-MX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también llamados armarios o cabinas de telecomunicaciones, generalmente a una distancia de 300 o 500 metros de los destinos finales. </a:t>
            </a:r>
            <a:r>
              <a:rPr lang="es-MX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emplea cable de cobre para cubrir la última milla.</a:t>
            </a:r>
            <a:endParaRPr lang="es-CO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FTTS: </a:t>
            </a:r>
            <a:r>
              <a:rPr lang="es-CO" b="1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es-CO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b="1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O" b="1" i="0" dirty="0" err="1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CO" b="1" i="0" dirty="0">
                <a:solidFill>
                  <a:srgbClr val="2323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-Street</a:t>
            </a:r>
            <a:r>
              <a:rPr lang="es-CO" b="1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</a:t>
            </a:r>
            <a:r>
              <a:rPr lang="es-MX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llega directamente ni a la casa ni a la oficina, sino que ésta se acaba en un armario cerca del edificio (a unos 150-200 metros). Para llegar al punto final, se hace con par de cobre.</a:t>
            </a:r>
            <a:endParaRPr lang="es-CO" i="0" dirty="0">
              <a:solidFill>
                <a:srgbClr val="23232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6495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52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err="1"/>
              <a:t>FTTx</a:t>
            </a:r>
            <a:endParaRPr lang="es-CO" sz="3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FE3D01-0929-4734-85F9-2109EF59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75" y="1905000"/>
            <a:ext cx="7388050" cy="39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79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11938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05443A-1B62-4466-A592-21D262F0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9B1BB4-BE01-400B-8631-3E2135B3E398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9EEB7-7F35-4EE0-B51E-F1554C89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116612-9BCF-42CC-A78B-0D9F641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53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59F4FE-3341-46B9-95F4-98E0A7DA9C0F}"/>
              </a:ext>
            </a:extLst>
          </p:cNvPr>
          <p:cNvSpPr txBox="1"/>
          <p:nvPr/>
        </p:nvSpPr>
        <p:spPr>
          <a:xfrm>
            <a:off x="467738" y="439572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err="1"/>
              <a:t>FTTx</a:t>
            </a:r>
            <a:endParaRPr lang="es-CO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EEEA11-EA8B-45D7-83AC-5BD854AD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94" y="1676399"/>
            <a:ext cx="3541067" cy="43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B97CD1-BA56-476B-BA74-D0DCF0EEA341}"/>
              </a:ext>
            </a:extLst>
          </p:cNvPr>
          <p:cNvSpPr txBox="1"/>
          <p:nvPr/>
        </p:nvSpPr>
        <p:spPr>
          <a:xfrm>
            <a:off x="4800600" y="2362200"/>
            <a:ext cx="219803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Fiber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Node</a:t>
            </a:r>
            <a:endParaRPr lang="es-CO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Fiber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Curb</a:t>
            </a:r>
            <a:endParaRPr lang="es-CO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Fiber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Building</a:t>
            </a:r>
            <a:endParaRPr lang="es-CO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O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O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CO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Fiber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Home</a:t>
            </a:r>
          </a:p>
        </p:txBody>
      </p:sp>
    </p:spTree>
    <p:extLst>
      <p:ext uri="{BB962C8B-B14F-4D97-AF65-F5344CB8AC3E}">
        <p14:creationId xmlns:p14="http://schemas.microsoft.com/office/powerpoint/2010/main" val="1066718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4025" y="616330"/>
            <a:ext cx="723452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MPLS: Multiprotocol Label Switching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690" y="2033180"/>
            <a:ext cx="21605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638" y="1676400"/>
            <a:ext cx="5216561" cy="396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9385" indent="-45720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Es un mecanismo de transporte de </a:t>
            </a:r>
            <a:r>
              <a:rPr spc="0" dirty="0" err="1">
                <a:latin typeface="Arial"/>
                <a:cs typeface="Arial"/>
              </a:rPr>
              <a:t>datos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estándar</a:t>
            </a:r>
            <a:r>
              <a:rPr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creado</a:t>
            </a:r>
            <a:r>
              <a:rPr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por</a:t>
            </a:r>
            <a:r>
              <a:rPr spc="0" dirty="0">
                <a:latin typeface="Arial"/>
                <a:cs typeface="Arial"/>
              </a:rPr>
              <a:t> la IETF.</a:t>
            </a:r>
            <a:endParaRPr lang="es-CO" spc="0" dirty="0">
              <a:latin typeface="Arial"/>
              <a:cs typeface="Arial"/>
            </a:endParaRPr>
          </a:p>
          <a:p>
            <a:pPr marL="469900" marR="59385" indent="-45720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Opera entre la</a:t>
            </a:r>
            <a:r>
              <a:rPr lang="es-CO" spc="0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capa</a:t>
            </a:r>
            <a:r>
              <a:rPr lang="es-CO" spc="0" dirty="0">
                <a:latin typeface="Arial"/>
                <a:cs typeface="Arial"/>
              </a:rPr>
              <a:t>s </a:t>
            </a:r>
            <a:r>
              <a:rPr spc="0" dirty="0">
                <a:latin typeface="Arial"/>
                <a:cs typeface="Arial"/>
              </a:rPr>
              <a:t>de enlace de datos y de red del </a:t>
            </a:r>
            <a:r>
              <a:rPr spc="0" dirty="0" err="1">
                <a:latin typeface="Arial"/>
                <a:cs typeface="Arial"/>
              </a:rPr>
              <a:t>modelo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OSI. </a:t>
            </a:r>
            <a:endParaRPr lang="es-CO" spc="0" dirty="0">
              <a:latin typeface="Arial"/>
              <a:cs typeface="Arial"/>
            </a:endParaRPr>
          </a:p>
          <a:p>
            <a:pPr marL="469900" marR="59385" indent="-45720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spc="0" dirty="0" err="1">
                <a:latin typeface="Arial"/>
                <a:cs typeface="Arial"/>
              </a:rPr>
              <a:t>Fue</a:t>
            </a:r>
            <a:r>
              <a:rPr spc="0" dirty="0">
                <a:latin typeface="Arial"/>
                <a:cs typeface="Arial"/>
              </a:rPr>
              <a:t> diseñado para unificar el </a:t>
            </a:r>
            <a:r>
              <a:rPr spc="0" dirty="0" err="1">
                <a:latin typeface="Arial"/>
                <a:cs typeface="Arial"/>
              </a:rPr>
              <a:t>servicio</a:t>
            </a:r>
            <a:r>
              <a:rPr spc="0" dirty="0">
                <a:latin typeface="Arial"/>
                <a:cs typeface="Arial"/>
              </a:rPr>
              <a:t> de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transporte</a:t>
            </a:r>
            <a:r>
              <a:rPr spc="0" dirty="0">
                <a:latin typeface="Arial"/>
                <a:cs typeface="Arial"/>
              </a:rPr>
              <a:t> de datos para las </a:t>
            </a:r>
            <a:r>
              <a:rPr spc="0" dirty="0" err="1">
                <a:latin typeface="Arial"/>
                <a:cs typeface="Arial"/>
              </a:rPr>
              <a:t>rede</a:t>
            </a:r>
            <a:r>
              <a:rPr spc="100" dirty="0" err="1">
                <a:latin typeface="Arial"/>
                <a:cs typeface="Arial"/>
              </a:rPr>
              <a:t>s</a:t>
            </a:r>
            <a:r>
              <a:rPr lang="es-CO" spc="10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basadas</a:t>
            </a:r>
            <a:r>
              <a:rPr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en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circuitos</a:t>
            </a:r>
            <a:r>
              <a:rPr spc="0" dirty="0">
                <a:latin typeface="Arial"/>
                <a:cs typeface="Arial"/>
              </a:rPr>
              <a:t> y  en paquetes.</a:t>
            </a:r>
            <a:endParaRPr dirty="0">
              <a:latin typeface="Arial"/>
              <a:cs typeface="Arial"/>
            </a:endParaRP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spc="0" dirty="0" err="1">
                <a:latin typeface="Arial"/>
                <a:cs typeface="Arial"/>
              </a:rPr>
              <a:t>Puede</a:t>
            </a:r>
            <a:r>
              <a:rPr spc="0" dirty="0">
                <a:latin typeface="Arial"/>
                <a:cs typeface="Arial"/>
              </a:rPr>
              <a:t> ser utilizado para transportar diferentes tipos de tráfico, incluyendo voz y de paquetes IP.</a:t>
            </a:r>
            <a:endParaRPr dirty="0">
              <a:latin typeface="Arial"/>
              <a:cs typeface="Arial"/>
            </a:endParaRPr>
          </a:p>
          <a:p>
            <a:pPr marL="469900" marR="690219" indent="-457200" algn="just">
              <a:buFont typeface="Arial" panose="020B0604020202020204" pitchFamily="34" charset="0"/>
              <a:buChar char="•"/>
            </a:pPr>
            <a:r>
              <a:rPr spc="0" dirty="0" err="1">
                <a:latin typeface="Arial"/>
                <a:cs typeface="Arial"/>
              </a:rPr>
              <a:t>Reemplazó</a:t>
            </a:r>
            <a:r>
              <a:rPr spc="0" dirty="0">
                <a:latin typeface="Arial"/>
                <a:cs typeface="Arial"/>
              </a:rPr>
              <a:t> a Frame Relay y ATM como la tecnología preferida para llevar datos de alta velocidad y voz digital en una sola </a:t>
            </a:r>
            <a:r>
              <a:rPr spc="0" dirty="0" err="1">
                <a:latin typeface="Arial"/>
                <a:cs typeface="Arial"/>
              </a:rPr>
              <a:t>conexión</a:t>
            </a:r>
            <a:r>
              <a:rPr spc="0" dirty="0">
                <a:solidFill>
                  <a:srgbClr val="339999"/>
                </a:solidFill>
                <a:latin typeface="Arial"/>
                <a:cs typeface="Arial"/>
              </a:rPr>
              <a:t>.</a:t>
            </a:r>
            <a:endParaRPr lang="es-CO" spc="0" dirty="0">
              <a:solidFill>
                <a:srgbClr val="339999"/>
              </a:solidFill>
              <a:latin typeface="Arial"/>
              <a:cs typeface="Arial"/>
            </a:endParaRPr>
          </a:p>
          <a:p>
            <a:pPr marL="469900" marR="690219" indent="-45720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/>
                <a:cs typeface="Arial"/>
              </a:rPr>
              <a:t>Tiene características como: </a:t>
            </a:r>
            <a:r>
              <a:rPr lang="es-CO" b="1" dirty="0">
                <a:solidFill>
                  <a:srgbClr val="0070C0"/>
                </a:solidFill>
                <a:latin typeface="Arial"/>
                <a:cs typeface="Arial"/>
              </a:rPr>
              <a:t>ingeniería de tráfico, calidad de servicio  y </a:t>
            </a:r>
            <a:r>
              <a:rPr lang="es-CO" b="1" dirty="0" err="1">
                <a:solidFill>
                  <a:srgbClr val="0070C0"/>
                </a:solidFill>
                <a:latin typeface="Arial"/>
                <a:cs typeface="Arial"/>
              </a:rPr>
              <a:t>VPNs</a:t>
            </a:r>
            <a:endParaRPr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D8875E-A77D-44BD-A9B5-70CC21B9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9909E88-6CCD-49F0-B14F-34FC690BCC7F}" type="datetime1">
              <a:rPr lang="es-CO" smtClean="0"/>
              <a:t>13/03/2023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70EA6A8-ACFE-40EB-8DC7-E686A509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3242BE72-FA19-45B8-BED7-C29F46E8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54</a:t>
            </a:fld>
            <a:endParaRPr kumimoji="0" lang="en-US"/>
          </a:p>
        </p:txBody>
      </p:sp>
      <p:pic>
        <p:nvPicPr>
          <p:cNvPr id="11266" name="Picture 2" descr="What is MPLS? (Multi-Protocol Label Switching) An In Depth Guide">
            <a:extLst>
              <a:ext uri="{FF2B5EF4-FFF2-40B4-BE49-F238E27FC236}">
                <a16:creationId xmlns:a16="http://schemas.microsoft.com/office/drawing/2014/main" id="{799B8D94-4E24-AE7E-C6E3-BF67A0DA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53" y="2590800"/>
            <a:ext cx="344658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11872" y="2970862"/>
            <a:ext cx="7438662" cy="3739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532" y="616330"/>
            <a:ext cx="121412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MPLS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5772" y="1371600"/>
            <a:ext cx="7984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MPLS se basa en etiquetas de ruta cortas en lugar de direcciones de red 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llama multiprotocolo porque tiene la capacidad  cualquier contenido, incluido tráfico IPv4,IPv6, Ethernet, ATM, DSL y </a:t>
            </a:r>
            <a:r>
              <a:rPr lang="es-CO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es-CO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Relay</a:t>
            </a:r>
            <a:r>
              <a:rPr lang="es-CO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ED90F9-2BE6-4D6D-8A69-52D96C54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67E1600-7C01-4938-BC73-10C74D08400A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C551CA-992A-4CAD-BA21-6A7CFC48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DF9A23-26FD-40E3-8ACE-D224C056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55</a:t>
            </a:fld>
            <a:endParaRPr kumimoji="0"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2" y="616330"/>
            <a:ext cx="121412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MPLS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E1C404-A624-4093-B7F4-CBD778E4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219200"/>
            <a:ext cx="7515225" cy="53333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C694EE-B9CF-4DAA-81B6-CFBF76E67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47" y="1072711"/>
            <a:ext cx="1679153" cy="1348289"/>
          </a:xfrm>
          <a:prstGeom prst="rect">
            <a:avLst/>
          </a:prstGeom>
        </p:spPr>
      </p:pic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19BC0069-4F72-4246-A7D8-9BDDB84C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0D38148-C47A-400A-873A-536130F9FF27}" type="datetime1">
              <a:rPr lang="es-CO" smtClean="0"/>
              <a:t>13/03/2023</a:t>
            </a:fld>
            <a:endParaRPr lang="en-US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6D9D0547-E588-4C0C-BF68-0867CD76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284D7EE-3EB0-4E25-B6EA-AD3C18BD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8965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2" y="616330"/>
            <a:ext cx="121412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MPLS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1026" name="Picture 2" descr="MPLS - 3Cu Electrónica">
            <a:extLst>
              <a:ext uri="{FF2B5EF4-FFF2-40B4-BE49-F238E27FC236}">
                <a16:creationId xmlns:a16="http://schemas.microsoft.com/office/drawing/2014/main" id="{FDEEBFCE-F0AD-4694-8664-12F1FC4A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76671"/>
            <a:ext cx="7696200" cy="42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ED89468-68A6-438F-996D-62A656BEB633}"/>
              </a:ext>
            </a:extLst>
          </p:cNvPr>
          <p:cNvSpPr txBox="1"/>
          <p:nvPr/>
        </p:nvSpPr>
        <p:spPr>
          <a:xfrm>
            <a:off x="691945" y="1215006"/>
            <a:ext cx="2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¿</a:t>
            </a:r>
            <a:r>
              <a:rPr lang="es-CO" sz="2400" b="1" dirty="0">
                <a:solidFill>
                  <a:srgbClr val="0070C0"/>
                </a:solidFill>
              </a:rPr>
              <a:t>Cómo funciona</a:t>
            </a:r>
            <a:r>
              <a:rPr lang="es-CO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647179-0EB3-4112-ADEA-FA12FA7A8B04}"/>
              </a:ext>
            </a:extLst>
          </p:cNvPr>
          <p:cNvSpPr txBox="1"/>
          <p:nvPr/>
        </p:nvSpPr>
        <p:spPr>
          <a:xfrm>
            <a:off x="5410200" y="5822941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LSR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Switching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FEC: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Forward </a:t>
            </a:r>
            <a:r>
              <a:rPr lang="es-C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Equivalence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LDP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es-CO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s-CO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3F3B33-07DA-47AD-8887-4C60EDF4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A206ABB-DCCD-4283-AF45-EE89CFE9C2F6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F6D9C6-2AF9-431D-8E60-30CEAA7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8CF868B-9AE0-48AD-9E46-5100E66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0343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BD9FE8-5046-4552-A9F7-D8EE2F31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371600"/>
            <a:ext cx="8620125" cy="4705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0532" y="616330"/>
            <a:ext cx="121412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MPLS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D89468-68A6-438F-996D-62A656BEB633}"/>
              </a:ext>
            </a:extLst>
          </p:cNvPr>
          <p:cNvSpPr txBox="1"/>
          <p:nvPr/>
        </p:nvSpPr>
        <p:spPr>
          <a:xfrm>
            <a:off x="430867" y="12076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¿</a:t>
            </a:r>
            <a:r>
              <a:rPr lang="es-CO" sz="2400" b="1" dirty="0">
                <a:solidFill>
                  <a:srgbClr val="0070C0"/>
                </a:solidFill>
              </a:rPr>
              <a:t>Cómo funciona</a:t>
            </a:r>
            <a:r>
              <a:rPr lang="es-CO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A8680-8041-4FE2-B76D-0748E4F3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3C333F5-16F9-4CCD-AA3F-5AB86EE1A5CA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5688B-E27C-4A17-8E4A-5F134D17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2CCFC7-0BBF-4920-9986-BCE29D4E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1438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2" y="616330"/>
            <a:ext cx="121412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MPLS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D89468-68A6-438F-996D-62A656BEB633}"/>
              </a:ext>
            </a:extLst>
          </p:cNvPr>
          <p:cNvSpPr txBox="1"/>
          <p:nvPr/>
        </p:nvSpPr>
        <p:spPr>
          <a:xfrm>
            <a:off x="430867" y="12076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¿</a:t>
            </a:r>
            <a:r>
              <a:rPr lang="es-CO" sz="2400" b="1" dirty="0">
                <a:solidFill>
                  <a:srgbClr val="0070C0"/>
                </a:solidFill>
              </a:rPr>
              <a:t>Cómo funciona</a:t>
            </a:r>
            <a:r>
              <a:rPr lang="es-CO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A8680-8041-4FE2-B76D-0748E4F3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3C333F5-16F9-4CCD-AA3F-5AB86EE1A5CA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5688B-E27C-4A17-8E4A-5F134D17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2CCFC7-0BBF-4920-9986-BCE29D4E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59</a:t>
            </a:fld>
            <a:endParaRPr kumimoji="0"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BD6E6C-A7C0-42A8-B1AD-98EDA6C77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69297"/>
            <a:ext cx="6650963" cy="13932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5140470-37EA-49DA-B649-B6EE4402C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02" y="3189522"/>
            <a:ext cx="51720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2C0D21-1983-41EE-9012-3353D302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001000" cy="54349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0532" y="615822"/>
            <a:ext cx="823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Infraestructura del proveedor de servicio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DBDD00-D5A4-40CA-9757-016F591B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A4FDF11-5162-456C-A66D-82F8CF2C9722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FE9EBF-E875-48BB-B07F-89606204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5F3FB6-FA67-4285-A05C-4442EE5D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28592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2" y="616330"/>
            <a:ext cx="121412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MPLS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D89468-68A6-438F-996D-62A656BEB633}"/>
              </a:ext>
            </a:extLst>
          </p:cNvPr>
          <p:cNvSpPr txBox="1"/>
          <p:nvPr/>
        </p:nvSpPr>
        <p:spPr>
          <a:xfrm>
            <a:off x="430867" y="12076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¿</a:t>
            </a:r>
            <a:r>
              <a:rPr lang="es-CO" sz="2400" b="1" dirty="0">
                <a:solidFill>
                  <a:srgbClr val="0070C0"/>
                </a:solidFill>
              </a:rPr>
              <a:t>Cómo funciona</a:t>
            </a:r>
            <a:r>
              <a:rPr lang="es-CO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A8680-8041-4FE2-B76D-0748E4F3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3C333F5-16F9-4CCD-AA3F-5AB86EE1A5CA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5688B-E27C-4A17-8E4A-5F134D17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2CCFC7-0BBF-4920-9986-BCE29D4E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60</a:t>
            </a:fld>
            <a:endParaRPr kumimoji="0"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9DCE16-1471-4F0F-9817-396D64DD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94387"/>
            <a:ext cx="5486400" cy="41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15241"/>
            <a:ext cx="4495800" cy="41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</a:t>
            </a:r>
            <a:r>
              <a:rPr lang="es-CO" sz="3200" b="1" spc="0" dirty="0" err="1">
                <a:latin typeface="Arial"/>
                <a:cs typeface="Arial"/>
              </a:rPr>
              <a:t>etroEthernet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6287" y="2057281"/>
            <a:ext cx="457354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Ethernet es una opción de acceso WAN razonable hoy.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MetroEthernet</a:t>
            </a:r>
            <a:r>
              <a:rPr lang="es-CO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una red metropolitana.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proveedores de servicios ahora ofrecen servicio WAN Ethernet con cableado de fibra óptica. Estos son sus beneficios:</a:t>
            </a:r>
          </a:p>
          <a:p>
            <a:pPr marL="652462" indent="-285750">
              <a:buFont typeface="Wingdings" panose="05000000000000000000" pitchFamily="2" charset="2"/>
              <a:buChar char="ü"/>
            </a:pPr>
            <a:r>
              <a:rPr lang="es-C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Gastos y administración reducidos.</a:t>
            </a:r>
          </a:p>
          <a:p>
            <a:pPr marL="652462" indent="-285750">
              <a:buFont typeface="Wingdings" panose="05000000000000000000" pitchFamily="2" charset="2"/>
              <a:buChar char="ü"/>
            </a:pPr>
            <a:r>
              <a:rPr lang="es-C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Fácil integración con las redes existentes.</a:t>
            </a:r>
          </a:p>
          <a:p>
            <a:pPr marL="652462" indent="-285750">
              <a:buFont typeface="Wingdings" panose="05000000000000000000" pitchFamily="2" charset="2"/>
              <a:buChar char="ü"/>
            </a:pPr>
            <a:r>
              <a:rPr lang="es-C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Mejoramiento de la productividad de la empresa.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/>
          </a:p>
          <a:p>
            <a:endParaRPr lang="es-CO" sz="200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FC1406-A0F4-47FB-AE7E-774433DD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AC9BB7C-5336-4E32-BB94-883438740001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D3B12-1A41-49E8-A2E5-D850B1F4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7BC28-00DA-42DA-975E-00F673CF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86121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</a:t>
            </a:r>
            <a:r>
              <a:rPr lang="es-CO" sz="3200" b="1" spc="0" dirty="0" err="1">
                <a:latin typeface="Arial"/>
                <a:cs typeface="Arial"/>
              </a:rPr>
              <a:t>etroEthernet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3074" name="Picture 2" descr="Metro Ethernet">
            <a:extLst>
              <a:ext uri="{FF2B5EF4-FFF2-40B4-BE49-F238E27FC236}">
                <a16:creationId xmlns:a16="http://schemas.microsoft.com/office/drawing/2014/main" id="{A05040C9-842D-4826-8BA2-87B71F71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1905000"/>
            <a:ext cx="669174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178C60F-229F-4BC1-929D-63864341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418372C-0062-4828-9F19-11E01C4890A8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418C1C-81DA-427D-9216-95B7F008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BB307A-E5EE-43C9-B129-45535934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36432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</a:t>
            </a:r>
            <a:r>
              <a:rPr lang="es-CO" sz="3200" b="1" spc="0" dirty="0" err="1">
                <a:latin typeface="Arial"/>
                <a:cs typeface="Arial"/>
              </a:rPr>
              <a:t>etroEthernet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5122" name="Picture 2" descr="Metro Ethernet">
            <a:extLst>
              <a:ext uri="{FF2B5EF4-FFF2-40B4-BE49-F238E27FC236}">
                <a16:creationId xmlns:a16="http://schemas.microsoft.com/office/drawing/2014/main" id="{E822B760-5078-4E47-AFF7-C11D7E5D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06349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72CA32-CAF0-4DFE-96A2-F1C02268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A51334C-C328-4686-A307-917ECDDC43A8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3F21A4-2AAF-416B-82D6-40DEDFFB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02C2E8-2112-43A5-B817-048301DF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5672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</a:t>
            </a:r>
            <a:r>
              <a:rPr lang="es-CO" sz="3200" b="1" spc="0" dirty="0" err="1">
                <a:latin typeface="Arial"/>
                <a:cs typeface="Arial"/>
              </a:rPr>
              <a:t>etroEthernet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7170" name="Picture 2" descr="Carrier Ethernet Services - ppt download">
            <a:extLst>
              <a:ext uri="{FF2B5EF4-FFF2-40B4-BE49-F238E27FC236}">
                <a16:creationId xmlns:a16="http://schemas.microsoft.com/office/drawing/2014/main" id="{C2111621-8EDA-488C-82FE-FF29652D4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305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861463-F46E-45E5-AEF7-BC5C360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62E6B5F-B06C-4648-BB8F-4987E50F5B6D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685EEA-32D7-4E2D-8F8F-788E90A5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C11E99-3B1B-412D-8587-DCE32372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2522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</a:t>
            </a:r>
            <a:r>
              <a:rPr lang="es-CO" sz="3200" b="1" spc="0" dirty="0" err="1">
                <a:latin typeface="Arial"/>
                <a:cs typeface="Arial"/>
              </a:rPr>
              <a:t>etroEthernet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6146" name="Picture 2" descr="Metroethernet redes-y-servicios">
            <a:extLst>
              <a:ext uri="{FF2B5EF4-FFF2-40B4-BE49-F238E27FC236}">
                <a16:creationId xmlns:a16="http://schemas.microsoft.com/office/drawing/2014/main" id="{A8AB78B4-0728-4CFD-B1C3-0D3C1B53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6007"/>
            <a:ext cx="7086600" cy="53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0B60A3-D9C3-4407-A0AD-8098281F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55107F5-1DBC-4EFD-8D63-7E96DCAA2E66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BB84B5-4E97-41C2-A6FA-821C9578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E42CDE-818D-4CFA-9139-CE9B576D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5265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M</a:t>
            </a:r>
            <a:r>
              <a:rPr lang="es-CO" sz="3200" b="1" spc="0" dirty="0" err="1">
                <a:latin typeface="Arial"/>
                <a:cs typeface="Arial"/>
              </a:rPr>
              <a:t>etroEthernet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40D681-BED2-4244-81D2-08374F1D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96" y="1048130"/>
            <a:ext cx="7050204" cy="5293178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B1EF69-BA9C-4118-97D2-5CC711E9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38A0A4-36C6-4675-BAE3-CBC33ED1FE71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9DA98-0ADD-4601-8987-9DEAB362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323235-3096-4F57-9367-3AD9BF05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3222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>
                <a:latin typeface="Arial"/>
                <a:cs typeface="Arial"/>
              </a:rPr>
              <a:t>Carrier </a:t>
            </a:r>
            <a:r>
              <a:rPr lang="es-CO" sz="3200" b="1" spc="0" dirty="0">
                <a:latin typeface="Arial"/>
                <a:cs typeface="Arial"/>
              </a:rPr>
              <a:t>Ethernet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pic>
        <p:nvPicPr>
          <p:cNvPr id="4098" name="Picture 2" descr="Servicios y Tecnologías en Arquitecturas Carrier Ethernet">
            <a:extLst>
              <a:ext uri="{FF2B5EF4-FFF2-40B4-BE49-F238E27FC236}">
                <a16:creationId xmlns:a16="http://schemas.microsoft.com/office/drawing/2014/main" id="{B7E15110-13A1-4E6D-B5A0-F5E21CE4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30"/>
            <a:ext cx="7524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1E42A8-BAA9-467C-A5AA-105E90E5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07F6174-E618-409A-8609-4A5AA8015536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18C1D-6CBA-4010-8882-89E8B965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F23361-893D-474D-A213-B5F1BAB9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6834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0" dirty="0">
                <a:latin typeface="Arial"/>
                <a:cs typeface="Arial"/>
              </a:rPr>
              <a:t>Enlaces satelitales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7058" y="1932244"/>
            <a:ext cx="44211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terminal de apertura muy pequeña (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VSAT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) es una solución que crea una WAN privada mediante comunicaciones satelitales.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VSAT es una pequeña antena satelital que se utiliza para crear una WAN privada que proporciona conectividad a ubicaciones remotas.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satélite se encuentra en órbita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geosincrónica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en el espacio.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señales deben recorrer alrededor de 35.786 km hasta el satélite y regresar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dirty="0"/>
          </a:p>
          <a:p>
            <a:endParaRPr lang="es-CO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3806"/>
            <a:ext cx="4343400" cy="430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81168-CAFB-44F8-9B70-5595F6F4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A369F3B-968F-464D-B681-0ADE35187509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F7F84-2BA9-4E56-8A43-DA752E41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DBD4C-B76D-4EE3-9DD3-DCBB299A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62007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0" dirty="0">
                <a:latin typeface="Arial"/>
                <a:cs typeface="Arial"/>
              </a:rPr>
              <a:t>Enlaces Satelitales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0211" y="1600200"/>
            <a:ext cx="412505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satelital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generalmente utilizada por usuarios en áreas rurales, donde no hay cable ni DSL.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Una VSAT proporciona comunicaciones de datos bidireccionales (subida y descarga). La velocidad de subida es aproximadamente un décimo dela velocidad de descarga de 500 kbps.</a:t>
            </a:r>
          </a:p>
          <a:p>
            <a:endParaRPr lang="es-CO" sz="240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FA9757-234D-4B4A-9581-154972D0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10DCB78-34F6-4D60-8191-C9E1C24865C7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74E783-1FC7-41F0-8444-8AC618C1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498E87-1D65-4334-8328-9DFEA9CF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69</a:t>
            </a:fld>
            <a:endParaRPr kumimoji="0" lang="en-US"/>
          </a:p>
        </p:txBody>
      </p:sp>
      <p:pic>
        <p:nvPicPr>
          <p:cNvPr id="3074" name="Picture 2" descr="Internet satelital: el avance de la tecnología espacial - MagazIEEE Ecuador">
            <a:extLst>
              <a:ext uri="{FF2B5EF4-FFF2-40B4-BE49-F238E27FC236}">
                <a16:creationId xmlns:a16="http://schemas.microsoft.com/office/drawing/2014/main" id="{9DAB64B1-9ED4-05E8-C41A-6F379915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964" y="2133600"/>
            <a:ext cx="4681407" cy="33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2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823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Infraestructura del proveedor de servicio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29550"/>
            <a:ext cx="4191000" cy="344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66700" y="1524000"/>
            <a:ext cx="48387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  <a:latin typeface="ff2"/>
              </a:rPr>
              <a:t>Ventajas de DWDM:</a:t>
            </a:r>
          </a:p>
          <a:p>
            <a:endParaRPr lang="es-CO" sz="2000" dirty="0">
              <a:solidFill>
                <a:srgbClr val="000000"/>
              </a:solidFill>
              <a:latin typeface="ff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 la cantidad de ancho de banda que puede admitir un único hilo de fibra.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 comunicaciones bidireccionales a través de un hilo de fibra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</a:t>
            </a:r>
            <a:r>
              <a:rPr lang="es-CO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multiplexar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más de 80 canales de datos diferentes en una única fibra.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canal puede transportar una señal multiplexada de 10 </a:t>
            </a:r>
            <a:r>
              <a:rPr lang="es-CO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Gbps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B39E7C-3759-40D8-ABE8-E9AB5A80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8DA569B-76CE-4B25-B3CD-ED7D8888FCB5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285C4B-2CB9-4A0F-BE0E-91E481DA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8614C8-DDC2-4112-B18F-5BDC85B0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1217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 err="1">
                <a:latin typeface="Arial"/>
                <a:cs typeface="Arial"/>
              </a:rPr>
              <a:t>WiMax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7058" y="1604575"/>
            <a:ext cx="48498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endParaRPr lang="es-CO" sz="2000" dirty="0"/>
          </a:p>
        </p:txBody>
      </p:sp>
      <p:sp>
        <p:nvSpPr>
          <p:cNvPr id="6" name="5 Rectángulo"/>
          <p:cNvSpPr/>
          <p:nvPr/>
        </p:nvSpPr>
        <p:spPr>
          <a:xfrm>
            <a:off x="227058" y="1371600"/>
            <a:ext cx="518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 el Wireless Metropolitano.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-Fi municipal: muchas ciudades han instalado redes inalámbricas municipales sin cargo o por un precio considerablemente inferior al de la banda ancha.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WiMax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IEEE 802.16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: la interoperabilidad mundial para el acceso por microondas (WiMAX) es una tecnología de banda ancha de alta velocidad.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WiMax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proporciona una amplia cobertura similar a una red de telefonía celular en lugar de zonas de cobertura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-Fi.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Wimax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funciona de manera similar a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-Fi, pero con velocidades más altas y a través de distancias más extensas.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No avanzó en Colombia (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Orbitel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ACF9E8-F871-4E9F-AC95-D6394FE0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1C70609-25BB-4A1C-8EE3-4CD12629AFEF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ACC8F-1418-4E4B-895B-709F78DF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3CFE6EA8-E0A6-40DA-A02E-9EB50F50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70</a:t>
            </a:fld>
            <a:endParaRPr kumimoji="0" lang="en-US"/>
          </a:p>
        </p:txBody>
      </p:sp>
      <p:pic>
        <p:nvPicPr>
          <p:cNvPr id="4098" name="Picture 2" descr="Internet WiMAX: qué es, cómo funciona y ventajas | acomsis">
            <a:extLst>
              <a:ext uri="{FF2B5EF4-FFF2-40B4-BE49-F238E27FC236}">
                <a16:creationId xmlns:a16="http://schemas.microsoft.com/office/drawing/2014/main" id="{FE00CCF6-8994-6D0B-06F7-408B876C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07" y="2590800"/>
            <a:ext cx="371073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695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 err="1">
                <a:latin typeface="Arial"/>
                <a:cs typeface="Arial"/>
              </a:rPr>
              <a:t>WiMax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7058" y="1604575"/>
            <a:ext cx="48498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endParaRPr lang="es-CO" sz="2000" dirty="0"/>
          </a:p>
        </p:txBody>
      </p:sp>
      <p:sp>
        <p:nvSpPr>
          <p:cNvPr id="2" name="1 Rectángulo"/>
          <p:cNvSpPr/>
          <p:nvPr/>
        </p:nvSpPr>
        <p:spPr>
          <a:xfrm>
            <a:off x="342105" y="2743200"/>
            <a:ext cx="2895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Usa una red de torres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WiMAX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que son similares a las torres de telefonía celular. Los suscriptores debe estar en el radio de 30 millas de una torre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75876"/>
            <a:ext cx="5449095" cy="509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6F0F4A-8040-46F2-ABAA-D5D63C61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48DEFC1-EC80-4C2A-A1BC-D0CC256EFCFA}" type="datetime1">
              <a:rPr lang="es-CO" smtClean="0"/>
              <a:t>13/03/2023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501596-02F1-4E8A-A633-4788A801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5BBF860-49BD-4F3D-B11C-0CF3B4EE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71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4807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>
                <a:latin typeface="Arial"/>
                <a:cs typeface="Arial"/>
              </a:rPr>
              <a:t>4G LTE / 5G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1510" y="6679600"/>
            <a:ext cx="190536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©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 2004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sc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 S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gh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34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7058" y="1604575"/>
            <a:ext cx="48498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endParaRPr lang="es-CO" sz="2000" dirty="0"/>
          </a:p>
        </p:txBody>
      </p:sp>
      <p:sp>
        <p:nvSpPr>
          <p:cNvPr id="5" name="4 Rectángulo"/>
          <p:cNvSpPr/>
          <p:nvPr/>
        </p:nvSpPr>
        <p:spPr>
          <a:xfrm>
            <a:off x="685798" y="1360734"/>
            <a:ext cx="808678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servicio celular es otra tecnología WAN inalámbrica que se usa para conectar usuarios y ubicaciones remotas donde no hay otra tecnología de acceso WAN disponible.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teléfonos, las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PC, las computadoras portátiles e incluso algunos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routers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se pueden comunicar a través de Internet mediante la tecnología de datos móviles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3G/4G inalámbrica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: abreviatura para el acceso celular de tercera y cuarta generación.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 a largo plazo (LTE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): hace referencia a una tecnología más reciente y más rápida, que se considera parte de la tecnología de cuarta generación (4G).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5G: Quinta generación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tecnologías de 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  <a:hlinkClick r:id="rId2" tooltip="Telefonía móvil"/>
              </a:rPr>
              <a:t>telefonía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móvil.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ermite navegar esta tecnología en dispositivos móviles es de hasta 1.2 gigabits por segundo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A831EE34-B558-45C0-B6EF-8A4EE27F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B479C0D-577C-4751-8F0B-35F480C9F95F}" type="datetime1">
              <a:rPr lang="es-CO" smtClean="0"/>
              <a:t>13/03/2023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DB881E-286B-449D-82F1-5929233A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1AC2EB-20B2-45C2-983A-0C814378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72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16655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>
                <a:latin typeface="Arial"/>
                <a:cs typeface="Arial"/>
              </a:rPr>
              <a:t>4G LTE / 5G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7058" y="1604575"/>
            <a:ext cx="48498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endParaRPr lang="es-CO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40" y="1841390"/>
            <a:ext cx="5966660" cy="344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6200" y="1840685"/>
            <a:ext cx="28971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Los dispositivos usan ondas de radio para comunicarse por medio de una torre de telefonía móvil.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 dispositivo tiene una pequeña antena de radio, y el proveedor tiene una antena mucho más grande que se ubica en la parte superior de una torre en algún lugar a una distancia determinada del teléfono.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8608F9-2D74-4DD4-85AF-0C716A6A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3672" y="6250162"/>
            <a:ext cx="3786690" cy="365125"/>
          </a:xfrm>
        </p:spPr>
        <p:txBody>
          <a:bodyPr/>
          <a:lstStyle/>
          <a:p>
            <a:pPr eaLnBrk="1" latinLnBrk="0" hangingPunct="1"/>
            <a:fld id="{34211FF0-0DF6-4357-8BC8-303CAD724414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B8BAAE-F1B6-4E50-9AA6-E4A209A7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BA1FA3-E4B3-459F-BC49-E3C6B1D7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73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104750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>
                <a:latin typeface="Arial"/>
                <a:cs typeface="Arial"/>
              </a:rPr>
              <a:t>VPN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7058" y="1604575"/>
            <a:ext cx="48498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endParaRPr lang="es-CO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15" y="1752600"/>
            <a:ext cx="5211246" cy="457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23694" y="1772215"/>
            <a:ext cx="3522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VPN es una conexión cifrada entre redes privadas a través de una red pública, como Internet.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8398" y="3141620"/>
            <a:ext cx="3293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VPN usa conexiones virtuales llamadas “túneles VPN”, que se enrutan a través de Internet desde la red privada de la empresa hasta el host del sitio o del empleado remoto.</a:t>
            </a:r>
          </a:p>
          <a:p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313E31-DB3B-48DE-A9FC-A2C14DCD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CCA6B85-F554-481E-B100-D413D931BBB2}" type="datetime1">
              <a:rPr lang="es-CO" smtClean="0"/>
              <a:t>13/03/2023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9F4E2-28B5-4FCC-834C-C064A1F7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6ACCA-5A51-4BE9-96B1-1C8464E1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74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45601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0531" y="616330"/>
            <a:ext cx="412505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>
                <a:latin typeface="Arial"/>
                <a:cs typeface="Arial"/>
              </a:rPr>
              <a:t>VPN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7058" y="1604575"/>
            <a:ext cx="48498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endParaRPr lang="es-CO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77975" y="1371425"/>
            <a:ext cx="4322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Beneficios: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 Ahorro de costos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Escalabilidad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Compatibilidad con tecnología de banda ancha.</a:t>
            </a:r>
          </a:p>
          <a:p>
            <a:pPr marL="560387" indent="-285750">
              <a:buFont typeface="Wingdings" panose="05000000000000000000" pitchFamily="2" charset="2"/>
              <a:buChar char="§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Tipos:</a:t>
            </a:r>
          </a:p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VPN de sitio a sitio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: conectan redes enteras entre sí, por ejemplo, pueden conectar la red de una sucursal a la red de la oficina central de una empresa.</a:t>
            </a:r>
          </a:p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VPN de acceso remoto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: permiten que los empleados a distancia, los usuarios móviles y los consumidores de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extranets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accedan a la red de una empresa de manera segura a través de Internet.</a:t>
            </a:r>
          </a:p>
          <a:p>
            <a:endParaRPr lang="es-CO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9FA32-E41E-491C-8996-CF3FD497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A807A45-231C-4FCE-8A19-BD898DF9A8B2}" type="datetime1">
              <a:rPr lang="es-CO" smtClean="0"/>
              <a:t>13/03/2023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7964B-5305-4B82-B1ED-F71D61D0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5D046-7602-4D71-90CB-C4C4D484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75</a:t>
            </a:fld>
            <a:endParaRPr kumimoji="0" lang="en-US"/>
          </a:p>
        </p:txBody>
      </p:sp>
      <p:pic>
        <p:nvPicPr>
          <p:cNvPr id="5122" name="Picture 2" descr="Puerta de enlace VPN IPSec | Serie a Ethernet | Perle">
            <a:extLst>
              <a:ext uri="{FF2B5EF4-FFF2-40B4-BE49-F238E27FC236}">
                <a16:creationId xmlns:a16="http://schemas.microsoft.com/office/drawing/2014/main" id="{6E71894F-1927-370A-D626-B0B3FB69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96200"/>
            <a:ext cx="4246505" cy="14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1CDF9E-5B07-8199-1577-673F8420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670055"/>
            <a:ext cx="3734709" cy="25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8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823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Infraestructura del proveedor de servicio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6700" y="1524000"/>
            <a:ext cx="48387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  <a:latin typeface="ff2"/>
              </a:rPr>
              <a:t>Ventajas de DWDM:</a:t>
            </a:r>
          </a:p>
          <a:p>
            <a:endParaRPr lang="es-CO" dirty="0">
              <a:solidFill>
                <a:srgbClr val="000000"/>
              </a:solidFill>
              <a:latin typeface="ff2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B15CB1-3B66-46B6-A36C-CCD93EC27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7527"/>
            <a:ext cx="8305800" cy="3425072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CE4A72-2CD1-48E8-ACB1-CFF6292F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5092E20-B922-493D-9290-62249D0D2A8C}" type="datetime1">
              <a:rPr lang="es-CO" smtClean="0"/>
              <a:t>13/03/2023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04B7A7-FE15-47B7-8A92-01A6ED5D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03E574-6E05-4F8C-A3D9-2D89823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014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823626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spc="4" dirty="0">
                <a:latin typeface="Arial"/>
                <a:cs typeface="Arial"/>
              </a:rPr>
              <a:t>Infraestructura del proveedor de servicio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6700" y="1524000"/>
            <a:ext cx="4838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  <a:latin typeface="ff2"/>
              </a:rPr>
              <a:t>Ventajas de DWDM:</a:t>
            </a:r>
          </a:p>
          <a:p>
            <a:endParaRPr lang="es-CO" dirty="0">
              <a:solidFill>
                <a:srgbClr val="000000"/>
              </a:solidFill>
              <a:latin typeface="ff2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C8029E-DD41-4B07-B532-A78C2FFBCE51}"/>
              </a:ext>
            </a:extLst>
          </p:cNvPr>
          <p:cNvSpPr txBox="1"/>
          <p:nvPr/>
        </p:nvSpPr>
        <p:spPr>
          <a:xfrm>
            <a:off x="609600" y="1905000"/>
            <a:ext cx="7620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DWDM opera en un rango de entre 1530 y 1565 nm, la llamada banda C, la cual corresponde a la ventana de baja pérdida de la fibra óptica.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este rango opera el amplificador de fibra dopada con erbio (EDFA). Según la UTI, el conjunto de frecuencias/longitud de ondas de operación, así como todas las frecuencias múltiples de 25 GHz (=0.2nm) alrededor del mismo, se encuentra situado en una frecuencia de 193.1 THz o en una longitud de onda de 1553.3 nm.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capa DWDM es independiente del protocolo y de la velocidad de bits, lo que significa que puede transportar ATM, SONET y paquetes de IP simultáneamente.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tecnología WDM también se puede usar en redes ópticas pasivas (PON), que son redes de acceso en las que todo el transporte, la conmutación y el encaminamiento se realizan en modo óptico.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932B24-5F3B-4654-B9F8-5BB2450D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F1E9DD6-522F-4BE8-8647-2FA5C4F89E49}" type="datetime1">
              <a:rPr lang="es-CO" smtClean="0"/>
              <a:t>13/03/2023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ABE74A-EBFA-4E21-B268-F7AEE3ED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261B24-B926-4629-BEFD-8C030985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0953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2058</TotalTime>
  <Words>3747</Words>
  <Application>Microsoft Office PowerPoint</Application>
  <PresentationFormat>Presentación en pantalla (4:3)</PresentationFormat>
  <Paragraphs>541</Paragraphs>
  <Slides>75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86" baseType="lpstr">
      <vt:lpstr>Aharoni</vt:lpstr>
      <vt:lpstr>Arial</vt:lpstr>
      <vt:lpstr>Arial</vt:lpstr>
      <vt:lpstr>Calibri</vt:lpstr>
      <vt:lpstr>Candara</vt:lpstr>
      <vt:lpstr>ff2</vt:lpstr>
      <vt:lpstr>Lato</vt:lpstr>
      <vt:lpstr>Montserrat</vt:lpstr>
      <vt:lpstr>Symbol</vt:lpstr>
      <vt:lpstr>Wingdings</vt:lpstr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</dc:creator>
  <cp:lastModifiedBy>Jairo Hernández Gutiérrez</cp:lastModifiedBy>
  <cp:revision>114</cp:revision>
  <dcterms:modified xsi:type="dcterms:W3CDTF">2023-03-13T20:16:03Z</dcterms:modified>
</cp:coreProperties>
</file>