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4" r:id="rId4"/>
    <p:sldId id="265" r:id="rId5"/>
    <p:sldId id="266" r:id="rId6"/>
    <p:sldId id="267" r:id="rId7"/>
    <p:sldId id="268" r:id="rId8"/>
    <p:sldId id="269" r:id="rId9"/>
    <p:sldId id="270" r:id="rId10"/>
    <p:sldId id="271" r:id="rId11"/>
    <p:sldId id="272" r:id="rId12"/>
    <p:sldId id="262" r:id="rId13"/>
    <p:sldId id="274" r:id="rId14"/>
    <p:sldId id="288" r:id="rId15"/>
    <p:sldId id="276" r:id="rId16"/>
    <p:sldId id="263" r:id="rId17"/>
    <p:sldId id="277" r:id="rId18"/>
    <p:sldId id="278" r:id="rId19"/>
    <p:sldId id="279" r:id="rId20"/>
    <p:sldId id="280" r:id="rId21"/>
    <p:sldId id="283" r:id="rId22"/>
    <p:sldId id="284" r:id="rId23"/>
    <p:sldId id="285" r:id="rId24"/>
    <p:sldId id="286" r:id="rId25"/>
    <p:sldId id="287" r:id="rId26"/>
    <p:sldId id="282" r:id="rId2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9CF26-F037-4604-9F1D-9DC9323422D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33092A15-0503-468D-A1A8-A42D152F28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61E258E-1CA8-43F2-9285-D16C3B1B1CBD}"/>
              </a:ext>
            </a:extLst>
          </p:cNvPr>
          <p:cNvSpPr>
            <a:spLocks noGrp="1"/>
          </p:cNvSpPr>
          <p:nvPr>
            <p:ph type="dt" sz="half" idx="10"/>
          </p:nvPr>
        </p:nvSpPr>
        <p:spPr/>
        <p:txBody>
          <a:bodyPr/>
          <a:lstStyle/>
          <a:p>
            <a:fld id="{372EBA3B-FE6F-4F20-BC47-13B059642A53}" type="datetimeFigureOut">
              <a:rPr lang="es-CO" smtClean="0"/>
              <a:t>6/02/2024</a:t>
            </a:fld>
            <a:endParaRPr lang="es-CO"/>
          </a:p>
        </p:txBody>
      </p:sp>
      <p:sp>
        <p:nvSpPr>
          <p:cNvPr id="5" name="Marcador de pie de página 4">
            <a:extLst>
              <a:ext uri="{FF2B5EF4-FFF2-40B4-BE49-F238E27FC236}">
                <a16:creationId xmlns:a16="http://schemas.microsoft.com/office/drawing/2014/main" id="{AF9CA432-2F01-4F04-890C-05F417B3C8E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BD50815-5CE1-497D-8FD5-B5D5F8C94F79}"/>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85588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0C0F52-6967-4F9D-9B7D-24B0E5E8137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43F3A08-E1E2-4273-A28F-0B3EB5278B6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8862E11-2B9A-4682-A82A-2AD18298660B}"/>
              </a:ext>
            </a:extLst>
          </p:cNvPr>
          <p:cNvSpPr>
            <a:spLocks noGrp="1"/>
          </p:cNvSpPr>
          <p:nvPr>
            <p:ph type="dt" sz="half" idx="10"/>
          </p:nvPr>
        </p:nvSpPr>
        <p:spPr/>
        <p:txBody>
          <a:bodyPr/>
          <a:lstStyle/>
          <a:p>
            <a:fld id="{372EBA3B-FE6F-4F20-BC47-13B059642A53}" type="datetimeFigureOut">
              <a:rPr lang="es-CO" smtClean="0"/>
              <a:t>6/02/2024</a:t>
            </a:fld>
            <a:endParaRPr lang="es-CO"/>
          </a:p>
        </p:txBody>
      </p:sp>
      <p:sp>
        <p:nvSpPr>
          <p:cNvPr id="5" name="Marcador de pie de página 4">
            <a:extLst>
              <a:ext uri="{FF2B5EF4-FFF2-40B4-BE49-F238E27FC236}">
                <a16:creationId xmlns:a16="http://schemas.microsoft.com/office/drawing/2014/main" id="{ABB72477-2AD0-4315-9E12-1F33A3E65B2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B672BD6-7C36-4CB2-A35B-79820367ABAD}"/>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2054273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72168D-EA88-499B-BB6D-E045C655255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7CC0537-18CE-41E5-BAF0-924D1BA844D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CB0D2C2-14A3-411C-9E29-721E5002C587}"/>
              </a:ext>
            </a:extLst>
          </p:cNvPr>
          <p:cNvSpPr>
            <a:spLocks noGrp="1"/>
          </p:cNvSpPr>
          <p:nvPr>
            <p:ph type="dt" sz="half" idx="10"/>
          </p:nvPr>
        </p:nvSpPr>
        <p:spPr/>
        <p:txBody>
          <a:bodyPr/>
          <a:lstStyle/>
          <a:p>
            <a:fld id="{372EBA3B-FE6F-4F20-BC47-13B059642A53}" type="datetimeFigureOut">
              <a:rPr lang="es-CO" smtClean="0"/>
              <a:t>6/02/2024</a:t>
            </a:fld>
            <a:endParaRPr lang="es-CO"/>
          </a:p>
        </p:txBody>
      </p:sp>
      <p:sp>
        <p:nvSpPr>
          <p:cNvPr id="5" name="Marcador de pie de página 4">
            <a:extLst>
              <a:ext uri="{FF2B5EF4-FFF2-40B4-BE49-F238E27FC236}">
                <a16:creationId xmlns:a16="http://schemas.microsoft.com/office/drawing/2014/main" id="{EDD2BB41-C38C-4356-8D8B-92F2DA58849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E47462E-3645-4552-89BE-684CE4895B75}"/>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348573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5F274D-0C77-4670-A4A3-62FE5F58D19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6C888D8-C0DA-4B7B-A6F9-1F379BA603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B6A819B-F9F2-45C8-8FC4-548F78FFD49D}"/>
              </a:ext>
            </a:extLst>
          </p:cNvPr>
          <p:cNvSpPr>
            <a:spLocks noGrp="1"/>
          </p:cNvSpPr>
          <p:nvPr>
            <p:ph type="dt" sz="half" idx="10"/>
          </p:nvPr>
        </p:nvSpPr>
        <p:spPr/>
        <p:txBody>
          <a:bodyPr/>
          <a:lstStyle/>
          <a:p>
            <a:fld id="{372EBA3B-FE6F-4F20-BC47-13B059642A53}" type="datetimeFigureOut">
              <a:rPr lang="es-CO" smtClean="0"/>
              <a:t>6/02/2024</a:t>
            </a:fld>
            <a:endParaRPr lang="es-CO"/>
          </a:p>
        </p:txBody>
      </p:sp>
      <p:sp>
        <p:nvSpPr>
          <p:cNvPr id="5" name="Marcador de pie de página 4">
            <a:extLst>
              <a:ext uri="{FF2B5EF4-FFF2-40B4-BE49-F238E27FC236}">
                <a16:creationId xmlns:a16="http://schemas.microsoft.com/office/drawing/2014/main" id="{F5588003-E202-4C5E-8CCF-A8BA9B8E105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751A43B-DCF9-4C73-9809-85C7A17280E8}"/>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273801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08F6AF-42DA-4AC0-A2D1-A261377F378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86AF48E-CF4E-4447-9850-822469655D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88AC9B-5DAD-4B7A-BFF7-28B615ACDA41}"/>
              </a:ext>
            </a:extLst>
          </p:cNvPr>
          <p:cNvSpPr>
            <a:spLocks noGrp="1"/>
          </p:cNvSpPr>
          <p:nvPr>
            <p:ph type="dt" sz="half" idx="10"/>
          </p:nvPr>
        </p:nvSpPr>
        <p:spPr/>
        <p:txBody>
          <a:bodyPr/>
          <a:lstStyle/>
          <a:p>
            <a:fld id="{372EBA3B-FE6F-4F20-BC47-13B059642A53}" type="datetimeFigureOut">
              <a:rPr lang="es-CO" smtClean="0"/>
              <a:t>6/02/2024</a:t>
            </a:fld>
            <a:endParaRPr lang="es-CO"/>
          </a:p>
        </p:txBody>
      </p:sp>
      <p:sp>
        <p:nvSpPr>
          <p:cNvPr id="5" name="Marcador de pie de página 4">
            <a:extLst>
              <a:ext uri="{FF2B5EF4-FFF2-40B4-BE49-F238E27FC236}">
                <a16:creationId xmlns:a16="http://schemas.microsoft.com/office/drawing/2014/main" id="{5FA406AF-E488-473D-A521-790F9934F40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EBDF02D-658F-4D82-B2F3-9C8383324631}"/>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36924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3EBEB-3C4C-482B-8691-79AD5CCF4C0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19C367F-7804-49B7-A301-11AB6C69E60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C4E097C0-575E-4B84-9230-D8AF8DBE6F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FDD3E3C5-5714-4717-A772-D7204A3160D9}"/>
              </a:ext>
            </a:extLst>
          </p:cNvPr>
          <p:cNvSpPr>
            <a:spLocks noGrp="1"/>
          </p:cNvSpPr>
          <p:nvPr>
            <p:ph type="dt" sz="half" idx="10"/>
          </p:nvPr>
        </p:nvSpPr>
        <p:spPr/>
        <p:txBody>
          <a:bodyPr/>
          <a:lstStyle/>
          <a:p>
            <a:fld id="{372EBA3B-FE6F-4F20-BC47-13B059642A53}" type="datetimeFigureOut">
              <a:rPr lang="es-CO" smtClean="0"/>
              <a:t>6/02/2024</a:t>
            </a:fld>
            <a:endParaRPr lang="es-CO"/>
          </a:p>
        </p:txBody>
      </p:sp>
      <p:sp>
        <p:nvSpPr>
          <p:cNvPr id="6" name="Marcador de pie de página 5">
            <a:extLst>
              <a:ext uri="{FF2B5EF4-FFF2-40B4-BE49-F238E27FC236}">
                <a16:creationId xmlns:a16="http://schemas.microsoft.com/office/drawing/2014/main" id="{447B7002-D50D-4F55-BB1D-09809747F37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19B0642-2B59-45A3-B938-ED109E89BFB5}"/>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362917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E9180-7DF0-43AC-A783-EFF6E5DFB0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FDC6157-3473-4A6C-91F3-A6A3B20E71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7E81D4-920B-4482-A224-4A6BDF18DA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E548088B-FE5B-4C6E-99B8-92C5ACC365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959BC93-6FE7-49AF-A95B-010A2271360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7E352D9-FC47-46C0-8545-A150F4848B14}"/>
              </a:ext>
            </a:extLst>
          </p:cNvPr>
          <p:cNvSpPr>
            <a:spLocks noGrp="1"/>
          </p:cNvSpPr>
          <p:nvPr>
            <p:ph type="dt" sz="half" idx="10"/>
          </p:nvPr>
        </p:nvSpPr>
        <p:spPr/>
        <p:txBody>
          <a:bodyPr/>
          <a:lstStyle/>
          <a:p>
            <a:fld id="{372EBA3B-FE6F-4F20-BC47-13B059642A53}" type="datetimeFigureOut">
              <a:rPr lang="es-CO" smtClean="0"/>
              <a:t>6/02/2024</a:t>
            </a:fld>
            <a:endParaRPr lang="es-CO"/>
          </a:p>
        </p:txBody>
      </p:sp>
      <p:sp>
        <p:nvSpPr>
          <p:cNvPr id="8" name="Marcador de pie de página 7">
            <a:extLst>
              <a:ext uri="{FF2B5EF4-FFF2-40B4-BE49-F238E27FC236}">
                <a16:creationId xmlns:a16="http://schemas.microsoft.com/office/drawing/2014/main" id="{DCEF7EB7-D90C-4D3C-9906-4E91EB76B70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A9AFABF9-B452-4EE5-B872-58C55513FC0A}"/>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276160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BE1AFB-37C0-4BA7-9D62-45B3A7770D7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4BACF395-3F78-45AC-A493-6C4725EFDF0B}"/>
              </a:ext>
            </a:extLst>
          </p:cNvPr>
          <p:cNvSpPr>
            <a:spLocks noGrp="1"/>
          </p:cNvSpPr>
          <p:nvPr>
            <p:ph type="dt" sz="half" idx="10"/>
          </p:nvPr>
        </p:nvSpPr>
        <p:spPr/>
        <p:txBody>
          <a:bodyPr/>
          <a:lstStyle/>
          <a:p>
            <a:fld id="{372EBA3B-FE6F-4F20-BC47-13B059642A53}" type="datetimeFigureOut">
              <a:rPr lang="es-CO" smtClean="0"/>
              <a:t>6/02/2024</a:t>
            </a:fld>
            <a:endParaRPr lang="es-CO"/>
          </a:p>
        </p:txBody>
      </p:sp>
      <p:sp>
        <p:nvSpPr>
          <p:cNvPr id="4" name="Marcador de pie de página 3">
            <a:extLst>
              <a:ext uri="{FF2B5EF4-FFF2-40B4-BE49-F238E27FC236}">
                <a16:creationId xmlns:a16="http://schemas.microsoft.com/office/drawing/2014/main" id="{A3B0B2CE-BC55-4CA1-AA3D-5AD3F517647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9CA79347-AB47-4C66-9211-9AACF02F66C8}"/>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18813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F5FC474-9857-4006-B476-8A0BB1D2106D}"/>
              </a:ext>
            </a:extLst>
          </p:cNvPr>
          <p:cNvSpPr>
            <a:spLocks noGrp="1"/>
          </p:cNvSpPr>
          <p:nvPr>
            <p:ph type="dt" sz="half" idx="10"/>
          </p:nvPr>
        </p:nvSpPr>
        <p:spPr/>
        <p:txBody>
          <a:bodyPr/>
          <a:lstStyle/>
          <a:p>
            <a:fld id="{372EBA3B-FE6F-4F20-BC47-13B059642A53}" type="datetimeFigureOut">
              <a:rPr lang="es-CO" smtClean="0"/>
              <a:t>6/02/2024</a:t>
            </a:fld>
            <a:endParaRPr lang="es-CO"/>
          </a:p>
        </p:txBody>
      </p:sp>
      <p:sp>
        <p:nvSpPr>
          <p:cNvPr id="3" name="Marcador de pie de página 2">
            <a:extLst>
              <a:ext uri="{FF2B5EF4-FFF2-40B4-BE49-F238E27FC236}">
                <a16:creationId xmlns:a16="http://schemas.microsoft.com/office/drawing/2014/main" id="{56681712-3B80-4304-9061-3FCF4418C2B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4684C54-5A25-440F-AD73-FB4893A0EC86}"/>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2134123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B51D20-9927-47A3-ADDD-FAC99B7FCEE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F97D289-B004-437E-A7CF-7A4FA981F5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7F4655A3-0C5D-4E30-A949-081650E7A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541E86C-E480-469B-86F8-A17CD8BB2899}"/>
              </a:ext>
            </a:extLst>
          </p:cNvPr>
          <p:cNvSpPr>
            <a:spLocks noGrp="1"/>
          </p:cNvSpPr>
          <p:nvPr>
            <p:ph type="dt" sz="half" idx="10"/>
          </p:nvPr>
        </p:nvSpPr>
        <p:spPr/>
        <p:txBody>
          <a:bodyPr/>
          <a:lstStyle/>
          <a:p>
            <a:fld id="{372EBA3B-FE6F-4F20-BC47-13B059642A53}" type="datetimeFigureOut">
              <a:rPr lang="es-CO" smtClean="0"/>
              <a:t>6/02/2024</a:t>
            </a:fld>
            <a:endParaRPr lang="es-CO"/>
          </a:p>
        </p:txBody>
      </p:sp>
      <p:sp>
        <p:nvSpPr>
          <p:cNvPr id="6" name="Marcador de pie de página 5">
            <a:extLst>
              <a:ext uri="{FF2B5EF4-FFF2-40B4-BE49-F238E27FC236}">
                <a16:creationId xmlns:a16="http://schemas.microsoft.com/office/drawing/2014/main" id="{48F274CF-A2D3-4375-828E-6C5E0F7B151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2484E27-46C3-4817-847A-500864FDA71D}"/>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382611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0534A-26AB-445A-AADF-71CA89378E6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53E3CD85-C51C-4061-92D7-A2F9A6E8C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8A4C64E7-C994-47B7-A462-B7DBD1D64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DA50FC-9898-4BF9-A224-B98CF2FA7782}"/>
              </a:ext>
            </a:extLst>
          </p:cNvPr>
          <p:cNvSpPr>
            <a:spLocks noGrp="1"/>
          </p:cNvSpPr>
          <p:nvPr>
            <p:ph type="dt" sz="half" idx="10"/>
          </p:nvPr>
        </p:nvSpPr>
        <p:spPr/>
        <p:txBody>
          <a:bodyPr/>
          <a:lstStyle/>
          <a:p>
            <a:fld id="{372EBA3B-FE6F-4F20-BC47-13B059642A53}" type="datetimeFigureOut">
              <a:rPr lang="es-CO" smtClean="0"/>
              <a:t>6/02/2024</a:t>
            </a:fld>
            <a:endParaRPr lang="es-CO"/>
          </a:p>
        </p:txBody>
      </p:sp>
      <p:sp>
        <p:nvSpPr>
          <p:cNvPr id="6" name="Marcador de pie de página 5">
            <a:extLst>
              <a:ext uri="{FF2B5EF4-FFF2-40B4-BE49-F238E27FC236}">
                <a16:creationId xmlns:a16="http://schemas.microsoft.com/office/drawing/2014/main" id="{5EABCE46-A768-4873-9B00-C58C3F202BE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1DDEA56-A4E3-4965-AAAC-5F98A3507514}"/>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2218794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0E5859-0EB3-40A4-9E6B-382BA7346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4892969-199A-406D-ACD3-A63365FE4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1B4F33A-75DC-409D-BD9E-5E4F404A5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EBA3B-FE6F-4F20-BC47-13B059642A53}" type="datetimeFigureOut">
              <a:rPr lang="es-CO" smtClean="0"/>
              <a:t>6/02/2024</a:t>
            </a:fld>
            <a:endParaRPr lang="es-CO"/>
          </a:p>
        </p:txBody>
      </p:sp>
      <p:sp>
        <p:nvSpPr>
          <p:cNvPr id="5" name="Marcador de pie de página 4">
            <a:extLst>
              <a:ext uri="{FF2B5EF4-FFF2-40B4-BE49-F238E27FC236}">
                <a16:creationId xmlns:a16="http://schemas.microsoft.com/office/drawing/2014/main" id="{1235CE19-AE11-4CAD-81D4-308D4BB63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19C0BF5F-5339-4D51-9257-7E545308B1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549DA-9C03-4FF3-BD4C-FD8425320326}" type="slidenum">
              <a:rPr lang="es-CO" smtClean="0"/>
              <a:t>‹Nº›</a:t>
            </a:fld>
            <a:endParaRPr lang="es-CO"/>
          </a:p>
        </p:txBody>
      </p:sp>
    </p:spTree>
    <p:extLst>
      <p:ext uri="{BB962C8B-B14F-4D97-AF65-F5344CB8AC3E}">
        <p14:creationId xmlns:p14="http://schemas.microsoft.com/office/powerpoint/2010/main" val="2844857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careerkarma.com/blog/who-uses-c/#:~:text=Top%20companies%20such%20as%20Google,day%2Dto%2Dday%20activitie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spectrum.ieee.org/top-programming-languages-method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5D6D8-CC76-4A46-B806-458041A5D20C}"/>
              </a:ext>
            </a:extLst>
          </p:cNvPr>
          <p:cNvSpPr>
            <a:spLocks noGrp="1"/>
          </p:cNvSpPr>
          <p:nvPr>
            <p:ph type="ctrTitle"/>
          </p:nvPr>
        </p:nvSpPr>
        <p:spPr/>
        <p:txBody>
          <a:bodyPr/>
          <a:lstStyle/>
          <a:p>
            <a:r>
              <a:rPr lang="es-CO" dirty="0" err="1"/>
              <a:t>Why</a:t>
            </a:r>
            <a:r>
              <a:rPr lang="es-CO" dirty="0"/>
              <a:t> C?</a:t>
            </a:r>
          </a:p>
        </p:txBody>
      </p:sp>
    </p:spTree>
    <p:extLst>
      <p:ext uri="{BB962C8B-B14F-4D97-AF65-F5344CB8AC3E}">
        <p14:creationId xmlns:p14="http://schemas.microsoft.com/office/powerpoint/2010/main" val="2022141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2CA761D-1CBC-4E7D-A8AB-1714ED7BCFDC}"/>
              </a:ext>
            </a:extLst>
          </p:cNvPr>
          <p:cNvPicPr>
            <a:picLocks noChangeAspect="1"/>
          </p:cNvPicPr>
          <p:nvPr/>
        </p:nvPicPr>
        <p:blipFill>
          <a:blip r:embed="rId2"/>
          <a:stretch>
            <a:fillRect/>
          </a:stretch>
        </p:blipFill>
        <p:spPr>
          <a:xfrm>
            <a:off x="3142994" y="300719"/>
            <a:ext cx="5906012" cy="6256562"/>
          </a:xfrm>
          <a:prstGeom prst="rect">
            <a:avLst/>
          </a:prstGeom>
        </p:spPr>
      </p:pic>
    </p:spTree>
    <p:extLst>
      <p:ext uri="{BB962C8B-B14F-4D97-AF65-F5344CB8AC3E}">
        <p14:creationId xmlns:p14="http://schemas.microsoft.com/office/powerpoint/2010/main" val="922704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4281F3-9C88-4FF3-B3C4-13F25F822590}"/>
              </a:ext>
            </a:extLst>
          </p:cNvPr>
          <p:cNvSpPr txBox="1"/>
          <p:nvPr/>
        </p:nvSpPr>
        <p:spPr>
          <a:xfrm>
            <a:off x="963890" y="1084330"/>
            <a:ext cx="10574517" cy="646331"/>
          </a:xfrm>
          <a:prstGeom prst="rect">
            <a:avLst/>
          </a:prstGeom>
          <a:noFill/>
        </p:spPr>
        <p:txBody>
          <a:bodyPr wrap="square">
            <a:spAutoFit/>
          </a:bodyPr>
          <a:lstStyle/>
          <a:p>
            <a:r>
              <a:rPr lang="es-CO" dirty="0">
                <a:hlinkClick r:id="rId2"/>
              </a:rPr>
              <a:t>https://careerkarma.com/blog/who-uses-c/#:~:text=Top%20companies%20such%20as%20Google,day%2Dto%2Dday%20activities</a:t>
            </a:r>
            <a:r>
              <a:rPr lang="es-CO" dirty="0"/>
              <a:t>. </a:t>
            </a:r>
          </a:p>
        </p:txBody>
      </p:sp>
    </p:spTree>
    <p:extLst>
      <p:ext uri="{BB962C8B-B14F-4D97-AF65-F5344CB8AC3E}">
        <p14:creationId xmlns:p14="http://schemas.microsoft.com/office/powerpoint/2010/main" val="108213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9AD334-F3AC-4CC4-9AAB-5BB007E9D09E}"/>
              </a:ext>
            </a:extLst>
          </p:cNvPr>
          <p:cNvSpPr txBox="1"/>
          <p:nvPr/>
        </p:nvSpPr>
        <p:spPr>
          <a:xfrm>
            <a:off x="756501" y="192406"/>
            <a:ext cx="6094428" cy="369332"/>
          </a:xfrm>
          <a:prstGeom prst="rect">
            <a:avLst/>
          </a:prstGeom>
          <a:noFill/>
        </p:spPr>
        <p:txBody>
          <a:bodyPr wrap="square">
            <a:spAutoFit/>
          </a:bodyPr>
          <a:lstStyle/>
          <a:p>
            <a:r>
              <a:rPr lang="es-CO" dirty="0"/>
              <a:t>https://pypl.github.io/PYPL.html</a:t>
            </a:r>
          </a:p>
        </p:txBody>
      </p:sp>
      <p:sp>
        <p:nvSpPr>
          <p:cNvPr id="6" name="CuadroTexto 5">
            <a:extLst>
              <a:ext uri="{FF2B5EF4-FFF2-40B4-BE49-F238E27FC236}">
                <a16:creationId xmlns:a16="http://schemas.microsoft.com/office/drawing/2014/main" id="{3CEABA2A-FD79-486E-81BC-1BD0284ECC96}"/>
              </a:ext>
            </a:extLst>
          </p:cNvPr>
          <p:cNvSpPr txBox="1"/>
          <p:nvPr/>
        </p:nvSpPr>
        <p:spPr>
          <a:xfrm>
            <a:off x="0" y="6211669"/>
            <a:ext cx="10810187" cy="646331"/>
          </a:xfrm>
          <a:prstGeom prst="rect">
            <a:avLst/>
          </a:prstGeom>
          <a:noFill/>
        </p:spPr>
        <p:txBody>
          <a:bodyPr wrap="square">
            <a:spAutoFit/>
          </a:bodyPr>
          <a:lstStyle/>
          <a:p>
            <a:r>
              <a:rPr lang="en-US" dirty="0"/>
              <a:t>The PYPL </a:t>
            </a:r>
            <a:r>
              <a:rPr lang="en-US" dirty="0" err="1"/>
              <a:t>PopularitY</a:t>
            </a:r>
            <a:r>
              <a:rPr lang="en-US" dirty="0"/>
              <a:t> of Programming Language Index is created by analyzing how often language tutorials are searched on Google.</a:t>
            </a:r>
            <a:endParaRPr lang="es-CO" dirty="0"/>
          </a:p>
        </p:txBody>
      </p:sp>
      <p:pic>
        <p:nvPicPr>
          <p:cNvPr id="3" name="Imagen 2">
            <a:extLst>
              <a:ext uri="{FF2B5EF4-FFF2-40B4-BE49-F238E27FC236}">
                <a16:creationId xmlns:a16="http://schemas.microsoft.com/office/drawing/2014/main" id="{D843D072-1091-4EB3-9270-1A723FF3418A}"/>
              </a:ext>
            </a:extLst>
          </p:cNvPr>
          <p:cNvPicPr>
            <a:picLocks noChangeAspect="1"/>
          </p:cNvPicPr>
          <p:nvPr/>
        </p:nvPicPr>
        <p:blipFill>
          <a:blip r:embed="rId2"/>
          <a:stretch>
            <a:fillRect/>
          </a:stretch>
        </p:blipFill>
        <p:spPr>
          <a:xfrm>
            <a:off x="71661" y="561738"/>
            <a:ext cx="5226202" cy="5436810"/>
          </a:xfrm>
          <a:prstGeom prst="rect">
            <a:avLst/>
          </a:prstGeom>
        </p:spPr>
      </p:pic>
      <p:pic>
        <p:nvPicPr>
          <p:cNvPr id="5" name="Imagen 4">
            <a:extLst>
              <a:ext uri="{FF2B5EF4-FFF2-40B4-BE49-F238E27FC236}">
                <a16:creationId xmlns:a16="http://schemas.microsoft.com/office/drawing/2014/main" id="{74C25D2E-92B4-4FF7-B07B-90F7229DCEDE}"/>
              </a:ext>
            </a:extLst>
          </p:cNvPr>
          <p:cNvPicPr>
            <a:picLocks noChangeAspect="1"/>
          </p:cNvPicPr>
          <p:nvPr/>
        </p:nvPicPr>
        <p:blipFill>
          <a:blip r:embed="rId3"/>
          <a:stretch>
            <a:fillRect/>
          </a:stretch>
        </p:blipFill>
        <p:spPr>
          <a:xfrm>
            <a:off x="5562815" y="601481"/>
            <a:ext cx="5006774" cy="5357324"/>
          </a:xfrm>
          <a:prstGeom prst="rect">
            <a:avLst/>
          </a:prstGeom>
        </p:spPr>
      </p:pic>
    </p:spTree>
    <p:extLst>
      <p:ext uri="{BB962C8B-B14F-4D97-AF65-F5344CB8AC3E}">
        <p14:creationId xmlns:p14="http://schemas.microsoft.com/office/powerpoint/2010/main" val="1130569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AA05548-D59D-47EB-86DC-6C0ACA8DF753}"/>
              </a:ext>
            </a:extLst>
          </p:cNvPr>
          <p:cNvSpPr txBox="1"/>
          <p:nvPr/>
        </p:nvSpPr>
        <p:spPr>
          <a:xfrm>
            <a:off x="379430" y="267820"/>
            <a:ext cx="6094428" cy="369332"/>
          </a:xfrm>
          <a:prstGeom prst="rect">
            <a:avLst/>
          </a:prstGeom>
          <a:noFill/>
        </p:spPr>
        <p:txBody>
          <a:bodyPr wrap="square">
            <a:spAutoFit/>
          </a:bodyPr>
          <a:lstStyle/>
          <a:p>
            <a:r>
              <a:rPr lang="es-CO" dirty="0"/>
              <a:t>https://www.tiobe.com/tiobe-index/</a:t>
            </a:r>
          </a:p>
        </p:txBody>
      </p:sp>
      <p:sp>
        <p:nvSpPr>
          <p:cNvPr id="6" name="CuadroTexto 5">
            <a:extLst>
              <a:ext uri="{FF2B5EF4-FFF2-40B4-BE49-F238E27FC236}">
                <a16:creationId xmlns:a16="http://schemas.microsoft.com/office/drawing/2014/main" id="{5A1D7D65-8C10-4115-98DE-5AD1CC7457B7}"/>
              </a:ext>
            </a:extLst>
          </p:cNvPr>
          <p:cNvSpPr txBox="1"/>
          <p:nvPr/>
        </p:nvSpPr>
        <p:spPr>
          <a:xfrm>
            <a:off x="520831" y="946577"/>
            <a:ext cx="11074138" cy="2585323"/>
          </a:xfrm>
          <a:prstGeom prst="rect">
            <a:avLst/>
          </a:prstGeom>
          <a:noFill/>
        </p:spPr>
        <p:txBody>
          <a:bodyPr wrap="square">
            <a:spAutoFit/>
          </a:bodyPr>
          <a:lstStyle/>
          <a:p>
            <a:r>
              <a:rPr lang="en-US" b="0" i="0" dirty="0">
                <a:solidFill>
                  <a:srgbClr val="24292E"/>
                </a:solidFill>
                <a:effectLst/>
                <a:latin typeface="Work Sans" panose="020B0604020202020204" pitchFamily="2" charset="0"/>
              </a:rPr>
              <a:t>The TIOBE Programming Community index is an indicator of the popularity of programming languages. </a:t>
            </a:r>
          </a:p>
          <a:p>
            <a:endParaRPr lang="en-US" dirty="0">
              <a:solidFill>
                <a:srgbClr val="24292E"/>
              </a:solidFill>
              <a:latin typeface="Work Sans" panose="020B0604020202020204" pitchFamily="2" charset="0"/>
            </a:endParaRPr>
          </a:p>
          <a:p>
            <a:r>
              <a:rPr lang="en-US" b="0" i="0" dirty="0">
                <a:solidFill>
                  <a:srgbClr val="24292E"/>
                </a:solidFill>
                <a:effectLst/>
                <a:latin typeface="Work Sans" panose="020B0604020202020204" pitchFamily="2" charset="0"/>
              </a:rPr>
              <a:t>The index is updated once a month. </a:t>
            </a:r>
          </a:p>
          <a:p>
            <a:endParaRPr lang="en-US" dirty="0">
              <a:solidFill>
                <a:srgbClr val="24292E"/>
              </a:solidFill>
              <a:latin typeface="Work Sans" panose="020B0604020202020204" pitchFamily="2" charset="0"/>
            </a:endParaRPr>
          </a:p>
          <a:p>
            <a:r>
              <a:rPr lang="en-US" b="0" i="0" dirty="0">
                <a:solidFill>
                  <a:srgbClr val="24292E"/>
                </a:solidFill>
                <a:effectLst/>
                <a:latin typeface="Work Sans" panose="020B0604020202020204" pitchFamily="2" charset="0"/>
              </a:rPr>
              <a:t>The ratings are based on the number of skilled engineers world-wide, courses and third party vendors. Popular search engines such as Google, Bing, Yahoo!, Wikipedia, Amazon, YouTube and Baidu are used to calculate the ratings. It is important to note that the TIOBE index is not about the </a:t>
            </a:r>
            <a:r>
              <a:rPr lang="en-US" b="0" i="1" dirty="0">
                <a:solidFill>
                  <a:srgbClr val="24292E"/>
                </a:solidFill>
                <a:effectLst/>
                <a:latin typeface="Work Sans" panose="020B0604020202020204" pitchFamily="2" charset="0"/>
              </a:rPr>
              <a:t>best</a:t>
            </a:r>
            <a:r>
              <a:rPr lang="en-US" b="0" i="0" dirty="0">
                <a:solidFill>
                  <a:srgbClr val="24292E"/>
                </a:solidFill>
                <a:effectLst/>
                <a:latin typeface="Work Sans" panose="020B0604020202020204" pitchFamily="2" charset="0"/>
              </a:rPr>
              <a:t> programming language or the language in which </a:t>
            </a:r>
            <a:r>
              <a:rPr lang="en-US" b="0" i="1" dirty="0">
                <a:solidFill>
                  <a:srgbClr val="24292E"/>
                </a:solidFill>
                <a:effectLst/>
                <a:latin typeface="Work Sans" panose="020B0604020202020204" pitchFamily="2" charset="0"/>
              </a:rPr>
              <a:t>most lines of code</a:t>
            </a:r>
            <a:r>
              <a:rPr lang="en-US" b="0" i="0" dirty="0">
                <a:solidFill>
                  <a:srgbClr val="24292E"/>
                </a:solidFill>
                <a:effectLst/>
                <a:latin typeface="Work Sans" panose="020B0604020202020204" pitchFamily="2" charset="0"/>
              </a:rPr>
              <a:t> have been written.</a:t>
            </a:r>
            <a:endParaRPr lang="es-CO" dirty="0"/>
          </a:p>
        </p:txBody>
      </p:sp>
    </p:spTree>
    <p:extLst>
      <p:ext uri="{BB962C8B-B14F-4D97-AF65-F5344CB8AC3E}">
        <p14:creationId xmlns:p14="http://schemas.microsoft.com/office/powerpoint/2010/main" val="3873690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837E7FC-1D65-4A45-A0E1-ABF8EA479E17}"/>
              </a:ext>
            </a:extLst>
          </p:cNvPr>
          <p:cNvPicPr>
            <a:picLocks noChangeAspect="1"/>
          </p:cNvPicPr>
          <p:nvPr/>
        </p:nvPicPr>
        <p:blipFill>
          <a:blip r:embed="rId2"/>
          <a:stretch>
            <a:fillRect/>
          </a:stretch>
        </p:blipFill>
        <p:spPr>
          <a:xfrm>
            <a:off x="0" y="0"/>
            <a:ext cx="12192000" cy="2725270"/>
          </a:xfrm>
          <a:prstGeom prst="rect">
            <a:avLst/>
          </a:prstGeom>
        </p:spPr>
      </p:pic>
    </p:spTree>
    <p:extLst>
      <p:ext uri="{BB962C8B-B14F-4D97-AF65-F5344CB8AC3E}">
        <p14:creationId xmlns:p14="http://schemas.microsoft.com/office/powerpoint/2010/main" val="3894597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0FE4F07-C993-4384-B5CE-481EB77254B7}"/>
              </a:ext>
            </a:extLst>
          </p:cNvPr>
          <p:cNvPicPr>
            <a:picLocks noChangeAspect="1"/>
          </p:cNvPicPr>
          <p:nvPr/>
        </p:nvPicPr>
        <p:blipFill>
          <a:blip r:embed="rId2"/>
          <a:stretch>
            <a:fillRect/>
          </a:stretch>
        </p:blipFill>
        <p:spPr>
          <a:xfrm>
            <a:off x="0" y="832555"/>
            <a:ext cx="12192000" cy="5192889"/>
          </a:xfrm>
          <a:prstGeom prst="rect">
            <a:avLst/>
          </a:prstGeom>
        </p:spPr>
      </p:pic>
    </p:spTree>
    <p:extLst>
      <p:ext uri="{BB962C8B-B14F-4D97-AF65-F5344CB8AC3E}">
        <p14:creationId xmlns:p14="http://schemas.microsoft.com/office/powerpoint/2010/main" val="2691536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9DED62C-20B5-461E-B404-2D0409DEACA8}"/>
              </a:ext>
            </a:extLst>
          </p:cNvPr>
          <p:cNvSpPr txBox="1"/>
          <p:nvPr/>
        </p:nvSpPr>
        <p:spPr>
          <a:xfrm>
            <a:off x="1161853" y="148175"/>
            <a:ext cx="7124307" cy="369332"/>
          </a:xfrm>
          <a:prstGeom prst="rect">
            <a:avLst/>
          </a:prstGeom>
          <a:noFill/>
        </p:spPr>
        <p:txBody>
          <a:bodyPr wrap="square">
            <a:spAutoFit/>
          </a:bodyPr>
          <a:lstStyle/>
          <a:p>
            <a:r>
              <a:rPr lang="es-CO" dirty="0"/>
              <a:t>https://www.codingdojo.com/blog/top-programming-languages</a:t>
            </a:r>
          </a:p>
        </p:txBody>
      </p:sp>
      <p:sp>
        <p:nvSpPr>
          <p:cNvPr id="5" name="CuadroTexto 4">
            <a:extLst>
              <a:ext uri="{FF2B5EF4-FFF2-40B4-BE49-F238E27FC236}">
                <a16:creationId xmlns:a16="http://schemas.microsoft.com/office/drawing/2014/main" id="{0E330EF0-74E8-46CA-9AF4-609FAAF25B3A}"/>
              </a:ext>
            </a:extLst>
          </p:cNvPr>
          <p:cNvSpPr txBox="1"/>
          <p:nvPr/>
        </p:nvSpPr>
        <p:spPr>
          <a:xfrm>
            <a:off x="426956" y="517507"/>
            <a:ext cx="11338088" cy="1200329"/>
          </a:xfrm>
          <a:prstGeom prst="rect">
            <a:avLst/>
          </a:prstGeom>
          <a:noFill/>
        </p:spPr>
        <p:txBody>
          <a:bodyPr wrap="square">
            <a:spAutoFit/>
          </a:bodyPr>
          <a:lstStyle/>
          <a:p>
            <a:r>
              <a:rPr lang="es-ES" dirty="0" err="1"/>
              <a:t>Coding</a:t>
            </a:r>
            <a:r>
              <a:rPr lang="es-ES" dirty="0"/>
              <a:t> Dojo es una organización sin fines de lucro que se enfoca en la enseñanza de programación y tecnología de manera accesible y divertida. Ofrecen cursos en línea y en persona para aprender lenguajes de programación como Python, Ruby </a:t>
            </a:r>
            <a:r>
              <a:rPr lang="es-ES" dirty="0" err="1"/>
              <a:t>on</a:t>
            </a:r>
            <a:r>
              <a:rPr lang="es-ES" dirty="0"/>
              <a:t> </a:t>
            </a:r>
            <a:r>
              <a:rPr lang="es-ES" dirty="0" err="1"/>
              <a:t>Rails</a:t>
            </a:r>
            <a:r>
              <a:rPr lang="es-ES" dirty="0"/>
              <a:t>, MEAN </a:t>
            </a:r>
            <a:r>
              <a:rPr lang="es-ES" dirty="0" err="1"/>
              <a:t>Stack</a:t>
            </a:r>
            <a:r>
              <a:rPr lang="es-ES" dirty="0"/>
              <a:t>, etc. También ofrecen programas intensivos de codificación para ayudar a los estudiantes a obtener habilidades prácticas y mejorar su carrera en tecnología.</a:t>
            </a:r>
            <a:endParaRPr lang="es-CO" dirty="0"/>
          </a:p>
        </p:txBody>
      </p:sp>
      <p:sp>
        <p:nvSpPr>
          <p:cNvPr id="10" name="CuadroTexto 9">
            <a:extLst>
              <a:ext uri="{FF2B5EF4-FFF2-40B4-BE49-F238E27FC236}">
                <a16:creationId xmlns:a16="http://schemas.microsoft.com/office/drawing/2014/main" id="{70D770BA-5F8A-4BB0-AEA0-EFE88EBF5005}"/>
              </a:ext>
            </a:extLst>
          </p:cNvPr>
          <p:cNvSpPr txBox="1"/>
          <p:nvPr/>
        </p:nvSpPr>
        <p:spPr>
          <a:xfrm>
            <a:off x="266306" y="2632511"/>
            <a:ext cx="7030040" cy="2031325"/>
          </a:xfrm>
          <a:prstGeom prst="rect">
            <a:avLst/>
          </a:prstGeom>
          <a:noFill/>
        </p:spPr>
        <p:txBody>
          <a:bodyPr wrap="square">
            <a:spAutoFit/>
          </a:bodyPr>
          <a:lstStyle/>
          <a:p>
            <a:r>
              <a:rPr lang="en-US" dirty="0"/>
              <a:t>Every year, Coding Dojo lists the top programming languages based on what employers want most in job candidates. </a:t>
            </a:r>
          </a:p>
          <a:p>
            <a:endParaRPr lang="en-US" dirty="0"/>
          </a:p>
          <a:p>
            <a:r>
              <a:rPr lang="en-US" dirty="0"/>
              <a:t>We determine this list by reviewing Indeed and LinkedIn. We use this list to find out the number of job listings that include each of the top 20 languages listed. The 10 with the most job listings get included in the roundup. </a:t>
            </a:r>
            <a:endParaRPr lang="es-CO" dirty="0"/>
          </a:p>
        </p:txBody>
      </p:sp>
      <p:pic>
        <p:nvPicPr>
          <p:cNvPr id="12" name="Imagen 11">
            <a:extLst>
              <a:ext uri="{FF2B5EF4-FFF2-40B4-BE49-F238E27FC236}">
                <a16:creationId xmlns:a16="http://schemas.microsoft.com/office/drawing/2014/main" id="{F1B28999-6040-4A84-88B9-253607E1FF78}"/>
              </a:ext>
            </a:extLst>
          </p:cNvPr>
          <p:cNvPicPr>
            <a:picLocks noChangeAspect="1"/>
          </p:cNvPicPr>
          <p:nvPr/>
        </p:nvPicPr>
        <p:blipFill>
          <a:blip r:embed="rId2"/>
          <a:stretch>
            <a:fillRect/>
          </a:stretch>
        </p:blipFill>
        <p:spPr>
          <a:xfrm>
            <a:off x="7204765" y="1717836"/>
            <a:ext cx="4861544" cy="4781282"/>
          </a:xfrm>
          <a:prstGeom prst="rect">
            <a:avLst/>
          </a:prstGeom>
        </p:spPr>
      </p:pic>
    </p:spTree>
    <p:extLst>
      <p:ext uri="{BB962C8B-B14F-4D97-AF65-F5344CB8AC3E}">
        <p14:creationId xmlns:p14="http://schemas.microsoft.com/office/powerpoint/2010/main" val="3204352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F70EED2-73A0-4CEF-8D1C-4D4424674D4A}"/>
              </a:ext>
            </a:extLst>
          </p:cNvPr>
          <p:cNvSpPr txBox="1"/>
          <p:nvPr/>
        </p:nvSpPr>
        <p:spPr>
          <a:xfrm>
            <a:off x="2293071" y="0"/>
            <a:ext cx="6094428" cy="369332"/>
          </a:xfrm>
          <a:prstGeom prst="rect">
            <a:avLst/>
          </a:prstGeom>
          <a:noFill/>
        </p:spPr>
        <p:txBody>
          <a:bodyPr wrap="square">
            <a:spAutoFit/>
          </a:bodyPr>
          <a:lstStyle/>
          <a:p>
            <a:r>
              <a:rPr lang="es-CO" dirty="0"/>
              <a:t>https://spectrum.ieee.org/top-programming-languages-2023</a:t>
            </a:r>
          </a:p>
        </p:txBody>
      </p:sp>
      <p:sp>
        <p:nvSpPr>
          <p:cNvPr id="5" name="CuadroTexto 4">
            <a:extLst>
              <a:ext uri="{FF2B5EF4-FFF2-40B4-BE49-F238E27FC236}">
                <a16:creationId xmlns:a16="http://schemas.microsoft.com/office/drawing/2014/main" id="{9E825589-90D5-4444-88DA-E8721F2F2CB0}"/>
              </a:ext>
            </a:extLst>
          </p:cNvPr>
          <p:cNvSpPr txBox="1"/>
          <p:nvPr/>
        </p:nvSpPr>
        <p:spPr>
          <a:xfrm>
            <a:off x="206188" y="369332"/>
            <a:ext cx="11107271" cy="369332"/>
          </a:xfrm>
          <a:prstGeom prst="rect">
            <a:avLst/>
          </a:prstGeom>
          <a:noFill/>
        </p:spPr>
        <p:txBody>
          <a:bodyPr wrap="square">
            <a:spAutoFit/>
          </a:bodyPr>
          <a:lstStyle/>
          <a:p>
            <a:r>
              <a:rPr lang="en-US" dirty="0"/>
              <a:t>“Spectrum” ranking—which is weighted to reflect the interests of the typical IEEE member—</a:t>
            </a:r>
            <a:endParaRPr lang="es-CO" dirty="0"/>
          </a:p>
        </p:txBody>
      </p:sp>
      <p:pic>
        <p:nvPicPr>
          <p:cNvPr id="6" name="Imagen 5">
            <a:extLst>
              <a:ext uri="{FF2B5EF4-FFF2-40B4-BE49-F238E27FC236}">
                <a16:creationId xmlns:a16="http://schemas.microsoft.com/office/drawing/2014/main" id="{F007C373-AE32-4135-9B50-8BDE788B42B6}"/>
              </a:ext>
            </a:extLst>
          </p:cNvPr>
          <p:cNvPicPr>
            <a:picLocks noChangeAspect="1"/>
          </p:cNvPicPr>
          <p:nvPr/>
        </p:nvPicPr>
        <p:blipFill>
          <a:blip r:embed="rId2"/>
          <a:stretch>
            <a:fillRect/>
          </a:stretch>
        </p:blipFill>
        <p:spPr>
          <a:xfrm>
            <a:off x="2897553" y="738664"/>
            <a:ext cx="6629975" cy="5982218"/>
          </a:xfrm>
          <a:prstGeom prst="rect">
            <a:avLst/>
          </a:prstGeom>
        </p:spPr>
      </p:pic>
    </p:spTree>
    <p:extLst>
      <p:ext uri="{BB962C8B-B14F-4D97-AF65-F5344CB8AC3E}">
        <p14:creationId xmlns:p14="http://schemas.microsoft.com/office/powerpoint/2010/main" val="1264529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F70EED2-73A0-4CEF-8D1C-4D4424674D4A}"/>
              </a:ext>
            </a:extLst>
          </p:cNvPr>
          <p:cNvSpPr txBox="1"/>
          <p:nvPr/>
        </p:nvSpPr>
        <p:spPr>
          <a:xfrm>
            <a:off x="2293071" y="0"/>
            <a:ext cx="6094428" cy="369332"/>
          </a:xfrm>
          <a:prstGeom prst="rect">
            <a:avLst/>
          </a:prstGeom>
          <a:noFill/>
        </p:spPr>
        <p:txBody>
          <a:bodyPr wrap="square">
            <a:spAutoFit/>
          </a:bodyPr>
          <a:lstStyle/>
          <a:p>
            <a:r>
              <a:rPr lang="es-CO" dirty="0"/>
              <a:t>https://spectrum.ieee.org/top-programming-languages-2023</a:t>
            </a:r>
          </a:p>
        </p:txBody>
      </p:sp>
      <p:pic>
        <p:nvPicPr>
          <p:cNvPr id="3" name="Imagen 2">
            <a:extLst>
              <a:ext uri="{FF2B5EF4-FFF2-40B4-BE49-F238E27FC236}">
                <a16:creationId xmlns:a16="http://schemas.microsoft.com/office/drawing/2014/main" id="{D46CF896-4D5B-48F2-975F-8FB9937FA52F}"/>
              </a:ext>
            </a:extLst>
          </p:cNvPr>
          <p:cNvPicPr>
            <a:picLocks noChangeAspect="1"/>
          </p:cNvPicPr>
          <p:nvPr/>
        </p:nvPicPr>
        <p:blipFill>
          <a:blip r:embed="rId2"/>
          <a:stretch>
            <a:fillRect/>
          </a:stretch>
        </p:blipFill>
        <p:spPr>
          <a:xfrm>
            <a:off x="29848" y="582706"/>
            <a:ext cx="5815140" cy="4789733"/>
          </a:xfrm>
          <a:prstGeom prst="rect">
            <a:avLst/>
          </a:prstGeom>
        </p:spPr>
      </p:pic>
      <p:pic>
        <p:nvPicPr>
          <p:cNvPr id="5" name="Imagen 4">
            <a:extLst>
              <a:ext uri="{FF2B5EF4-FFF2-40B4-BE49-F238E27FC236}">
                <a16:creationId xmlns:a16="http://schemas.microsoft.com/office/drawing/2014/main" id="{F9BC363D-7A87-4D24-A294-CB034F02EB24}"/>
              </a:ext>
            </a:extLst>
          </p:cNvPr>
          <p:cNvPicPr>
            <a:picLocks noChangeAspect="1"/>
          </p:cNvPicPr>
          <p:nvPr/>
        </p:nvPicPr>
        <p:blipFill>
          <a:blip r:embed="rId3"/>
          <a:stretch>
            <a:fillRect/>
          </a:stretch>
        </p:blipFill>
        <p:spPr>
          <a:xfrm>
            <a:off x="5844988" y="582706"/>
            <a:ext cx="6323151" cy="4852486"/>
          </a:xfrm>
          <a:prstGeom prst="rect">
            <a:avLst/>
          </a:prstGeom>
        </p:spPr>
      </p:pic>
      <p:sp>
        <p:nvSpPr>
          <p:cNvPr id="7" name="CuadroTexto 6">
            <a:extLst>
              <a:ext uri="{FF2B5EF4-FFF2-40B4-BE49-F238E27FC236}">
                <a16:creationId xmlns:a16="http://schemas.microsoft.com/office/drawing/2014/main" id="{636DF87F-5FE7-4479-AE5D-B243E868155D}"/>
              </a:ext>
            </a:extLst>
          </p:cNvPr>
          <p:cNvSpPr txBox="1"/>
          <p:nvPr/>
        </p:nvSpPr>
        <p:spPr>
          <a:xfrm>
            <a:off x="76200" y="5585813"/>
            <a:ext cx="12039600" cy="646331"/>
          </a:xfrm>
          <a:prstGeom prst="rect">
            <a:avLst/>
          </a:prstGeom>
          <a:noFill/>
        </p:spPr>
        <p:txBody>
          <a:bodyPr wrap="square">
            <a:spAutoFit/>
          </a:bodyPr>
          <a:lstStyle/>
          <a:p>
            <a:r>
              <a:rPr lang="en-US" dirty="0"/>
              <a:t>In our “Jobs” ranking, it is SQL that shines at No. 1. Ironically though, you’re very unlikely to get a job as a pure SQL programmer. Instead, employers love, love, love, seeing SQL skills in tandem with some other language such as Java or C++</a:t>
            </a:r>
            <a:endParaRPr lang="es-CO" dirty="0"/>
          </a:p>
        </p:txBody>
      </p:sp>
    </p:spTree>
    <p:extLst>
      <p:ext uri="{BB962C8B-B14F-4D97-AF65-F5344CB8AC3E}">
        <p14:creationId xmlns:p14="http://schemas.microsoft.com/office/powerpoint/2010/main" val="4069686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F70EED2-73A0-4CEF-8D1C-4D4424674D4A}"/>
              </a:ext>
            </a:extLst>
          </p:cNvPr>
          <p:cNvSpPr txBox="1"/>
          <p:nvPr/>
        </p:nvSpPr>
        <p:spPr>
          <a:xfrm>
            <a:off x="2293071" y="0"/>
            <a:ext cx="6094428" cy="369332"/>
          </a:xfrm>
          <a:prstGeom prst="rect">
            <a:avLst/>
          </a:prstGeom>
          <a:noFill/>
        </p:spPr>
        <p:txBody>
          <a:bodyPr wrap="square">
            <a:spAutoFit/>
          </a:bodyPr>
          <a:lstStyle/>
          <a:p>
            <a:r>
              <a:rPr lang="es-CO" dirty="0"/>
              <a:t>https://spectrum.ieee.org/top-programming-languages-2023</a:t>
            </a:r>
          </a:p>
        </p:txBody>
      </p:sp>
      <p:pic>
        <p:nvPicPr>
          <p:cNvPr id="3" name="Imagen 2">
            <a:extLst>
              <a:ext uri="{FF2B5EF4-FFF2-40B4-BE49-F238E27FC236}">
                <a16:creationId xmlns:a16="http://schemas.microsoft.com/office/drawing/2014/main" id="{AFDB6C8E-9CC9-4EB0-84CC-CA66E0A5B592}"/>
              </a:ext>
            </a:extLst>
          </p:cNvPr>
          <p:cNvPicPr>
            <a:picLocks noChangeAspect="1"/>
          </p:cNvPicPr>
          <p:nvPr/>
        </p:nvPicPr>
        <p:blipFill>
          <a:blip r:embed="rId2"/>
          <a:stretch>
            <a:fillRect/>
          </a:stretch>
        </p:blipFill>
        <p:spPr>
          <a:xfrm>
            <a:off x="0" y="538517"/>
            <a:ext cx="5961530" cy="5572288"/>
          </a:xfrm>
          <a:prstGeom prst="rect">
            <a:avLst/>
          </a:prstGeom>
        </p:spPr>
      </p:pic>
      <p:pic>
        <p:nvPicPr>
          <p:cNvPr id="5" name="Imagen 4">
            <a:extLst>
              <a:ext uri="{FF2B5EF4-FFF2-40B4-BE49-F238E27FC236}">
                <a16:creationId xmlns:a16="http://schemas.microsoft.com/office/drawing/2014/main" id="{9C88B5D0-42CB-412E-8FBB-EBD9B9716891}"/>
              </a:ext>
            </a:extLst>
          </p:cNvPr>
          <p:cNvPicPr>
            <a:picLocks noChangeAspect="1"/>
          </p:cNvPicPr>
          <p:nvPr/>
        </p:nvPicPr>
        <p:blipFill>
          <a:blip r:embed="rId3"/>
          <a:stretch>
            <a:fillRect/>
          </a:stretch>
        </p:blipFill>
        <p:spPr>
          <a:xfrm>
            <a:off x="5961530" y="538517"/>
            <a:ext cx="6164641" cy="5587374"/>
          </a:xfrm>
          <a:prstGeom prst="rect">
            <a:avLst/>
          </a:prstGeom>
        </p:spPr>
      </p:pic>
    </p:spTree>
    <p:extLst>
      <p:ext uri="{BB962C8B-B14F-4D97-AF65-F5344CB8AC3E}">
        <p14:creationId xmlns:p14="http://schemas.microsoft.com/office/powerpoint/2010/main" val="43543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900D850-AC35-4B96-8D96-5496063A5D8A}"/>
              </a:ext>
            </a:extLst>
          </p:cNvPr>
          <p:cNvPicPr>
            <a:picLocks noChangeAspect="1"/>
          </p:cNvPicPr>
          <p:nvPr/>
        </p:nvPicPr>
        <p:blipFill>
          <a:blip r:embed="rId2"/>
          <a:stretch>
            <a:fillRect/>
          </a:stretch>
        </p:blipFill>
        <p:spPr>
          <a:xfrm>
            <a:off x="658044" y="0"/>
            <a:ext cx="9685491" cy="6677746"/>
          </a:xfrm>
          <a:prstGeom prst="rect">
            <a:avLst/>
          </a:prstGeom>
        </p:spPr>
      </p:pic>
    </p:spTree>
    <p:extLst>
      <p:ext uri="{BB962C8B-B14F-4D97-AF65-F5344CB8AC3E}">
        <p14:creationId xmlns:p14="http://schemas.microsoft.com/office/powerpoint/2010/main" val="3111470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39F576-6BCB-41F8-96D2-F39F1B893298}"/>
              </a:ext>
            </a:extLst>
          </p:cNvPr>
          <p:cNvSpPr txBox="1"/>
          <p:nvPr/>
        </p:nvSpPr>
        <p:spPr>
          <a:xfrm>
            <a:off x="831916" y="1788439"/>
            <a:ext cx="8990814" cy="369332"/>
          </a:xfrm>
          <a:prstGeom prst="rect">
            <a:avLst/>
          </a:prstGeom>
          <a:noFill/>
        </p:spPr>
        <p:txBody>
          <a:bodyPr wrap="square">
            <a:spAutoFit/>
          </a:bodyPr>
          <a:lstStyle/>
          <a:p>
            <a:r>
              <a:rPr lang="es-CO" dirty="0">
                <a:hlinkClick r:id="rId2"/>
              </a:rPr>
              <a:t>https://spectrum.ieee.org/top-programming-languages-methods</a:t>
            </a:r>
            <a:r>
              <a:rPr lang="es-CO" dirty="0"/>
              <a:t> </a:t>
            </a:r>
          </a:p>
        </p:txBody>
      </p:sp>
    </p:spTree>
    <p:extLst>
      <p:ext uri="{BB962C8B-B14F-4D97-AF65-F5344CB8AC3E}">
        <p14:creationId xmlns:p14="http://schemas.microsoft.com/office/powerpoint/2010/main" val="1131007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AE788-4DFC-4936-8C4C-2019451C1D22}"/>
              </a:ext>
            </a:extLst>
          </p:cNvPr>
          <p:cNvSpPr txBox="1"/>
          <p:nvPr/>
        </p:nvSpPr>
        <p:spPr>
          <a:xfrm>
            <a:off x="295834" y="264930"/>
            <a:ext cx="11259671" cy="646331"/>
          </a:xfrm>
          <a:prstGeom prst="rect">
            <a:avLst/>
          </a:prstGeom>
          <a:noFill/>
        </p:spPr>
        <p:txBody>
          <a:bodyPr wrap="square">
            <a:spAutoFit/>
          </a:bodyPr>
          <a:lstStyle/>
          <a:p>
            <a:r>
              <a:rPr lang="es-CO" dirty="0"/>
              <a:t>https://www.power-and-beyond.com/scope-of-coding-for-electrical-and-electronics-engineers-five-types-of-programming-languages-you-must-know-a-d19b94cfe63ddbb14bbff55cba41b548/</a:t>
            </a:r>
          </a:p>
        </p:txBody>
      </p:sp>
      <p:sp>
        <p:nvSpPr>
          <p:cNvPr id="5" name="CuadroTexto 4">
            <a:extLst>
              <a:ext uri="{FF2B5EF4-FFF2-40B4-BE49-F238E27FC236}">
                <a16:creationId xmlns:a16="http://schemas.microsoft.com/office/drawing/2014/main" id="{D87583C1-6C9A-408F-8BB9-98D5E7203DC6}"/>
              </a:ext>
            </a:extLst>
          </p:cNvPr>
          <p:cNvSpPr txBox="1"/>
          <p:nvPr/>
        </p:nvSpPr>
        <p:spPr>
          <a:xfrm>
            <a:off x="7658367" y="1380583"/>
            <a:ext cx="4228832" cy="1200329"/>
          </a:xfrm>
          <a:prstGeom prst="rect">
            <a:avLst/>
          </a:prstGeom>
          <a:noFill/>
        </p:spPr>
        <p:txBody>
          <a:bodyPr wrap="square">
            <a:spAutoFit/>
          </a:bodyPr>
          <a:lstStyle/>
          <a:p>
            <a:pPr algn="l"/>
            <a:r>
              <a:rPr lang="en-US" b="0" i="0" dirty="0">
                <a:solidFill>
                  <a:srgbClr val="303030"/>
                </a:solidFill>
                <a:effectLst/>
                <a:latin typeface="Barlow" panose="00000500000000000000" pitchFamily="2" charset="0"/>
              </a:rPr>
              <a:t>Scope of coding for electrical and electronics engineers: Five types of programming languages you must know</a:t>
            </a:r>
            <a:endParaRPr lang="en-US" b="0" i="0" dirty="0">
              <a:solidFill>
                <a:srgbClr val="5E5E5E"/>
              </a:solidFill>
              <a:effectLst/>
              <a:latin typeface="Barlow" panose="00000500000000000000" pitchFamily="2" charset="0"/>
            </a:endParaRPr>
          </a:p>
          <a:p>
            <a:pPr algn="l"/>
            <a:r>
              <a:rPr lang="en-US" b="0" i="0" dirty="0">
                <a:solidFill>
                  <a:srgbClr val="5E5E5E"/>
                </a:solidFill>
                <a:effectLst/>
                <a:latin typeface="Barlow" panose="00000500000000000000" pitchFamily="2" charset="0"/>
              </a:rPr>
              <a:t>09.08.2023  From Venus Kohli </a:t>
            </a:r>
          </a:p>
        </p:txBody>
      </p:sp>
      <p:pic>
        <p:nvPicPr>
          <p:cNvPr id="7" name="Imagen 6">
            <a:extLst>
              <a:ext uri="{FF2B5EF4-FFF2-40B4-BE49-F238E27FC236}">
                <a16:creationId xmlns:a16="http://schemas.microsoft.com/office/drawing/2014/main" id="{D3BB99C1-2565-4CB0-B5B9-72633E02D88B}"/>
              </a:ext>
            </a:extLst>
          </p:cNvPr>
          <p:cNvPicPr>
            <a:picLocks noChangeAspect="1"/>
          </p:cNvPicPr>
          <p:nvPr/>
        </p:nvPicPr>
        <p:blipFill>
          <a:blip r:embed="rId2"/>
          <a:stretch>
            <a:fillRect/>
          </a:stretch>
        </p:blipFill>
        <p:spPr>
          <a:xfrm>
            <a:off x="759491" y="868161"/>
            <a:ext cx="6172735" cy="5989839"/>
          </a:xfrm>
          <a:prstGeom prst="rect">
            <a:avLst/>
          </a:prstGeom>
        </p:spPr>
      </p:pic>
    </p:spTree>
    <p:extLst>
      <p:ext uri="{BB962C8B-B14F-4D97-AF65-F5344CB8AC3E}">
        <p14:creationId xmlns:p14="http://schemas.microsoft.com/office/powerpoint/2010/main" val="4084721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386FB3A-97C8-4558-B9B7-6214EBF0C726}"/>
              </a:ext>
            </a:extLst>
          </p:cNvPr>
          <p:cNvPicPr>
            <a:picLocks noChangeAspect="1"/>
          </p:cNvPicPr>
          <p:nvPr/>
        </p:nvPicPr>
        <p:blipFill>
          <a:blip r:embed="rId2"/>
          <a:stretch>
            <a:fillRect/>
          </a:stretch>
        </p:blipFill>
        <p:spPr>
          <a:xfrm>
            <a:off x="3017253" y="193131"/>
            <a:ext cx="6157494" cy="1325995"/>
          </a:xfrm>
          <a:prstGeom prst="rect">
            <a:avLst/>
          </a:prstGeom>
        </p:spPr>
      </p:pic>
      <p:pic>
        <p:nvPicPr>
          <p:cNvPr id="5" name="Imagen 4">
            <a:extLst>
              <a:ext uri="{FF2B5EF4-FFF2-40B4-BE49-F238E27FC236}">
                <a16:creationId xmlns:a16="http://schemas.microsoft.com/office/drawing/2014/main" id="{C1412C35-4F62-4C0E-BEC0-DE45A8CA245D}"/>
              </a:ext>
            </a:extLst>
          </p:cNvPr>
          <p:cNvPicPr>
            <a:picLocks noChangeAspect="1"/>
          </p:cNvPicPr>
          <p:nvPr/>
        </p:nvPicPr>
        <p:blipFill>
          <a:blip r:embed="rId3"/>
          <a:stretch>
            <a:fillRect/>
          </a:stretch>
        </p:blipFill>
        <p:spPr>
          <a:xfrm>
            <a:off x="3881599" y="1967412"/>
            <a:ext cx="2743438" cy="2690093"/>
          </a:xfrm>
          <a:prstGeom prst="rect">
            <a:avLst/>
          </a:prstGeom>
        </p:spPr>
      </p:pic>
    </p:spTree>
    <p:extLst>
      <p:ext uri="{BB962C8B-B14F-4D97-AF65-F5344CB8AC3E}">
        <p14:creationId xmlns:p14="http://schemas.microsoft.com/office/powerpoint/2010/main" val="2684169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EDF5C63-A71B-4937-9D68-04B1D6B803C2}"/>
              </a:ext>
            </a:extLst>
          </p:cNvPr>
          <p:cNvPicPr>
            <a:picLocks noChangeAspect="1"/>
          </p:cNvPicPr>
          <p:nvPr/>
        </p:nvPicPr>
        <p:blipFill>
          <a:blip r:embed="rId2"/>
          <a:stretch>
            <a:fillRect/>
          </a:stretch>
        </p:blipFill>
        <p:spPr>
          <a:xfrm>
            <a:off x="1145119" y="139917"/>
            <a:ext cx="2819644" cy="3619814"/>
          </a:xfrm>
          <a:prstGeom prst="rect">
            <a:avLst/>
          </a:prstGeom>
        </p:spPr>
      </p:pic>
      <p:pic>
        <p:nvPicPr>
          <p:cNvPr id="5" name="Imagen 4">
            <a:extLst>
              <a:ext uri="{FF2B5EF4-FFF2-40B4-BE49-F238E27FC236}">
                <a16:creationId xmlns:a16="http://schemas.microsoft.com/office/drawing/2014/main" id="{2D399C7E-40A8-4782-A073-0B2B986A5736}"/>
              </a:ext>
            </a:extLst>
          </p:cNvPr>
          <p:cNvPicPr>
            <a:picLocks noChangeAspect="1"/>
          </p:cNvPicPr>
          <p:nvPr/>
        </p:nvPicPr>
        <p:blipFill>
          <a:blip r:embed="rId3"/>
          <a:stretch>
            <a:fillRect/>
          </a:stretch>
        </p:blipFill>
        <p:spPr>
          <a:xfrm>
            <a:off x="6630710" y="139917"/>
            <a:ext cx="3193057" cy="2537680"/>
          </a:xfrm>
          <a:prstGeom prst="rect">
            <a:avLst/>
          </a:prstGeom>
        </p:spPr>
      </p:pic>
      <p:pic>
        <p:nvPicPr>
          <p:cNvPr id="7" name="Imagen 6">
            <a:extLst>
              <a:ext uri="{FF2B5EF4-FFF2-40B4-BE49-F238E27FC236}">
                <a16:creationId xmlns:a16="http://schemas.microsoft.com/office/drawing/2014/main" id="{102F483F-7918-4461-A7EA-980670E83697}"/>
              </a:ext>
            </a:extLst>
          </p:cNvPr>
          <p:cNvPicPr>
            <a:picLocks noChangeAspect="1"/>
          </p:cNvPicPr>
          <p:nvPr/>
        </p:nvPicPr>
        <p:blipFill>
          <a:blip r:embed="rId4"/>
          <a:stretch>
            <a:fillRect/>
          </a:stretch>
        </p:blipFill>
        <p:spPr>
          <a:xfrm>
            <a:off x="5102767" y="2597931"/>
            <a:ext cx="6248942" cy="944962"/>
          </a:xfrm>
          <a:prstGeom prst="rect">
            <a:avLst/>
          </a:prstGeom>
        </p:spPr>
      </p:pic>
    </p:spTree>
    <p:extLst>
      <p:ext uri="{BB962C8B-B14F-4D97-AF65-F5344CB8AC3E}">
        <p14:creationId xmlns:p14="http://schemas.microsoft.com/office/powerpoint/2010/main" val="4040063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2F2E224-32DA-42D4-8109-3264D69EAC14}"/>
              </a:ext>
            </a:extLst>
          </p:cNvPr>
          <p:cNvPicPr>
            <a:picLocks noChangeAspect="1"/>
          </p:cNvPicPr>
          <p:nvPr/>
        </p:nvPicPr>
        <p:blipFill>
          <a:blip r:embed="rId2"/>
          <a:stretch>
            <a:fillRect/>
          </a:stretch>
        </p:blipFill>
        <p:spPr>
          <a:xfrm>
            <a:off x="1075278" y="388959"/>
            <a:ext cx="6043184" cy="2530059"/>
          </a:xfrm>
          <a:prstGeom prst="rect">
            <a:avLst/>
          </a:prstGeom>
        </p:spPr>
      </p:pic>
      <p:pic>
        <p:nvPicPr>
          <p:cNvPr id="5" name="Imagen 4">
            <a:extLst>
              <a:ext uri="{FF2B5EF4-FFF2-40B4-BE49-F238E27FC236}">
                <a16:creationId xmlns:a16="http://schemas.microsoft.com/office/drawing/2014/main" id="{39918586-EDAC-4DAD-B2A6-884CD62A9DA3}"/>
              </a:ext>
            </a:extLst>
          </p:cNvPr>
          <p:cNvPicPr>
            <a:picLocks noChangeAspect="1"/>
          </p:cNvPicPr>
          <p:nvPr/>
        </p:nvPicPr>
        <p:blipFill>
          <a:blip r:embed="rId3"/>
          <a:stretch>
            <a:fillRect/>
          </a:stretch>
        </p:blipFill>
        <p:spPr>
          <a:xfrm>
            <a:off x="1451561" y="3568297"/>
            <a:ext cx="6294665" cy="2392887"/>
          </a:xfrm>
          <a:prstGeom prst="rect">
            <a:avLst/>
          </a:prstGeom>
        </p:spPr>
      </p:pic>
    </p:spTree>
    <p:extLst>
      <p:ext uri="{BB962C8B-B14F-4D97-AF65-F5344CB8AC3E}">
        <p14:creationId xmlns:p14="http://schemas.microsoft.com/office/powerpoint/2010/main" val="2390677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9A964D8-A2BA-4E47-A380-5E002D3D56E2}"/>
              </a:ext>
            </a:extLst>
          </p:cNvPr>
          <p:cNvPicPr>
            <a:picLocks noChangeAspect="1"/>
          </p:cNvPicPr>
          <p:nvPr/>
        </p:nvPicPr>
        <p:blipFill>
          <a:blip r:embed="rId2"/>
          <a:stretch>
            <a:fillRect/>
          </a:stretch>
        </p:blipFill>
        <p:spPr>
          <a:xfrm>
            <a:off x="1998186" y="276242"/>
            <a:ext cx="6241321" cy="2217612"/>
          </a:xfrm>
          <a:prstGeom prst="rect">
            <a:avLst/>
          </a:prstGeom>
        </p:spPr>
      </p:pic>
      <p:pic>
        <p:nvPicPr>
          <p:cNvPr id="5" name="Imagen 4">
            <a:extLst>
              <a:ext uri="{FF2B5EF4-FFF2-40B4-BE49-F238E27FC236}">
                <a16:creationId xmlns:a16="http://schemas.microsoft.com/office/drawing/2014/main" id="{72A5A171-3D44-4FBB-8C7E-33529AD22B18}"/>
              </a:ext>
            </a:extLst>
          </p:cNvPr>
          <p:cNvPicPr>
            <a:picLocks noChangeAspect="1"/>
          </p:cNvPicPr>
          <p:nvPr/>
        </p:nvPicPr>
        <p:blipFill>
          <a:blip r:embed="rId3"/>
          <a:stretch>
            <a:fillRect/>
          </a:stretch>
        </p:blipFill>
        <p:spPr>
          <a:xfrm>
            <a:off x="1441398" y="2805135"/>
            <a:ext cx="2926334" cy="3345470"/>
          </a:xfrm>
          <a:prstGeom prst="rect">
            <a:avLst/>
          </a:prstGeom>
        </p:spPr>
      </p:pic>
      <p:pic>
        <p:nvPicPr>
          <p:cNvPr id="7" name="Imagen 6">
            <a:extLst>
              <a:ext uri="{FF2B5EF4-FFF2-40B4-BE49-F238E27FC236}">
                <a16:creationId xmlns:a16="http://schemas.microsoft.com/office/drawing/2014/main" id="{2C186EA0-6263-4E24-88A1-F05614773DF8}"/>
              </a:ext>
            </a:extLst>
          </p:cNvPr>
          <p:cNvPicPr>
            <a:picLocks noChangeAspect="1"/>
          </p:cNvPicPr>
          <p:nvPr/>
        </p:nvPicPr>
        <p:blipFill>
          <a:blip r:embed="rId4"/>
          <a:stretch>
            <a:fillRect/>
          </a:stretch>
        </p:blipFill>
        <p:spPr>
          <a:xfrm>
            <a:off x="1523604" y="6218025"/>
            <a:ext cx="4572396" cy="487722"/>
          </a:xfrm>
          <a:prstGeom prst="rect">
            <a:avLst/>
          </a:prstGeom>
        </p:spPr>
      </p:pic>
    </p:spTree>
    <p:extLst>
      <p:ext uri="{BB962C8B-B14F-4D97-AF65-F5344CB8AC3E}">
        <p14:creationId xmlns:p14="http://schemas.microsoft.com/office/powerpoint/2010/main" val="617200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5EB9BC2-117E-4BB2-A06F-0A9748D0F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272" y="0"/>
            <a:ext cx="8059456" cy="6858000"/>
          </a:xfrm>
          <a:prstGeom prst="rect">
            <a:avLst/>
          </a:prstGeom>
        </p:spPr>
      </p:pic>
    </p:spTree>
    <p:extLst>
      <p:ext uri="{BB962C8B-B14F-4D97-AF65-F5344CB8AC3E}">
        <p14:creationId xmlns:p14="http://schemas.microsoft.com/office/powerpoint/2010/main" val="3656191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7A570BD-3F34-4ED2-AA2E-47FF2B3DABA6}"/>
              </a:ext>
            </a:extLst>
          </p:cNvPr>
          <p:cNvPicPr>
            <a:picLocks noChangeAspect="1"/>
          </p:cNvPicPr>
          <p:nvPr/>
        </p:nvPicPr>
        <p:blipFill>
          <a:blip r:embed="rId2"/>
          <a:stretch>
            <a:fillRect/>
          </a:stretch>
        </p:blipFill>
        <p:spPr>
          <a:xfrm>
            <a:off x="487574" y="220781"/>
            <a:ext cx="9966752" cy="5802694"/>
          </a:xfrm>
          <a:prstGeom prst="rect">
            <a:avLst/>
          </a:prstGeom>
        </p:spPr>
      </p:pic>
    </p:spTree>
    <p:extLst>
      <p:ext uri="{BB962C8B-B14F-4D97-AF65-F5344CB8AC3E}">
        <p14:creationId xmlns:p14="http://schemas.microsoft.com/office/powerpoint/2010/main" val="4202332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7248ECD-6826-4488-AC9A-F2FDE24BF049}"/>
              </a:ext>
            </a:extLst>
          </p:cNvPr>
          <p:cNvPicPr>
            <a:picLocks noChangeAspect="1"/>
          </p:cNvPicPr>
          <p:nvPr/>
        </p:nvPicPr>
        <p:blipFill>
          <a:blip r:embed="rId2"/>
          <a:stretch>
            <a:fillRect/>
          </a:stretch>
        </p:blipFill>
        <p:spPr>
          <a:xfrm>
            <a:off x="1079855" y="173693"/>
            <a:ext cx="8896450" cy="6029143"/>
          </a:xfrm>
          <a:prstGeom prst="rect">
            <a:avLst/>
          </a:prstGeom>
        </p:spPr>
      </p:pic>
    </p:spTree>
    <p:extLst>
      <p:ext uri="{BB962C8B-B14F-4D97-AF65-F5344CB8AC3E}">
        <p14:creationId xmlns:p14="http://schemas.microsoft.com/office/powerpoint/2010/main" val="1571422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6CAB9AF-D7FF-4712-9CC5-65F02E8984C6}"/>
              </a:ext>
            </a:extLst>
          </p:cNvPr>
          <p:cNvPicPr>
            <a:picLocks noChangeAspect="1"/>
          </p:cNvPicPr>
          <p:nvPr/>
        </p:nvPicPr>
        <p:blipFill>
          <a:blip r:embed="rId2"/>
          <a:stretch>
            <a:fillRect/>
          </a:stretch>
        </p:blipFill>
        <p:spPr>
          <a:xfrm>
            <a:off x="1935119" y="1123750"/>
            <a:ext cx="8321761" cy="4610500"/>
          </a:xfrm>
          <a:prstGeom prst="rect">
            <a:avLst/>
          </a:prstGeom>
        </p:spPr>
      </p:pic>
    </p:spTree>
    <p:extLst>
      <p:ext uri="{BB962C8B-B14F-4D97-AF65-F5344CB8AC3E}">
        <p14:creationId xmlns:p14="http://schemas.microsoft.com/office/powerpoint/2010/main" val="544989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241A92F-9E20-4A08-BBAC-F0A151AFBD48}"/>
              </a:ext>
            </a:extLst>
          </p:cNvPr>
          <p:cNvSpPr txBox="1"/>
          <p:nvPr/>
        </p:nvSpPr>
        <p:spPr>
          <a:xfrm>
            <a:off x="426563" y="994430"/>
            <a:ext cx="11102418" cy="2862322"/>
          </a:xfrm>
          <a:prstGeom prst="rect">
            <a:avLst/>
          </a:prstGeom>
          <a:noFill/>
        </p:spPr>
        <p:txBody>
          <a:bodyPr wrap="square">
            <a:spAutoFit/>
          </a:bodyPr>
          <a:lstStyle/>
          <a:p>
            <a:pPr algn="l" rtl="0"/>
            <a:r>
              <a:rPr lang="en-US" b="0" i="0" dirty="0">
                <a:solidFill>
                  <a:srgbClr val="282829"/>
                </a:solidFill>
                <a:effectLst/>
                <a:latin typeface="-apple-system"/>
              </a:rPr>
              <a:t>Any developers writing any of the following pieces of code in C:</a:t>
            </a:r>
            <a:br>
              <a:rPr lang="en-US" b="0" i="0" dirty="0">
                <a:solidFill>
                  <a:srgbClr val="282829"/>
                </a:solidFill>
                <a:effectLst/>
                <a:latin typeface="-apple-system"/>
              </a:rPr>
            </a:br>
            <a:endParaRPr lang="en-US" b="0" i="0" dirty="0">
              <a:solidFill>
                <a:srgbClr val="282829"/>
              </a:solidFill>
              <a:effectLst/>
              <a:latin typeface="-apple-system"/>
            </a:endParaRPr>
          </a:p>
          <a:p>
            <a:pPr algn="l" rtl="0">
              <a:buFont typeface="Arial" panose="020B0604020202020204" pitchFamily="34" charset="0"/>
              <a:buChar char="•"/>
            </a:pPr>
            <a:r>
              <a:rPr lang="en-US" b="0" i="0" dirty="0">
                <a:solidFill>
                  <a:srgbClr val="282829"/>
                </a:solidFill>
                <a:effectLst/>
                <a:latin typeface="-apple-system"/>
              </a:rPr>
              <a:t>Embedded software / firmware / internet-of-things</a:t>
            </a:r>
          </a:p>
          <a:p>
            <a:pPr algn="l" rtl="0">
              <a:buFont typeface="Arial" panose="020B0604020202020204" pitchFamily="34" charset="0"/>
              <a:buChar char="•"/>
            </a:pPr>
            <a:r>
              <a:rPr lang="en-US" b="0" i="0" dirty="0">
                <a:solidFill>
                  <a:srgbClr val="282829"/>
                </a:solidFill>
                <a:effectLst/>
                <a:latin typeface="-apple-system"/>
              </a:rPr>
              <a:t>Device drivers</a:t>
            </a:r>
          </a:p>
          <a:p>
            <a:pPr algn="l" rtl="0">
              <a:buFont typeface="Arial" panose="020B0604020202020204" pitchFamily="34" charset="0"/>
              <a:buChar char="•"/>
            </a:pPr>
            <a:r>
              <a:rPr lang="en-US" b="0" i="0" dirty="0">
                <a:solidFill>
                  <a:srgbClr val="282829"/>
                </a:solidFill>
                <a:effectLst/>
                <a:latin typeface="-apple-system"/>
              </a:rPr>
              <a:t>Operating system / kernel</a:t>
            </a:r>
          </a:p>
          <a:p>
            <a:pPr algn="l" rtl="0">
              <a:buFont typeface="Arial" panose="020B0604020202020204" pitchFamily="34" charset="0"/>
              <a:buChar char="•"/>
            </a:pPr>
            <a:r>
              <a:rPr lang="en-US" b="0" i="0" dirty="0">
                <a:solidFill>
                  <a:srgbClr val="282829"/>
                </a:solidFill>
                <a:effectLst/>
                <a:latin typeface="-apple-system"/>
              </a:rPr>
              <a:t>Virtual machines</a:t>
            </a:r>
          </a:p>
          <a:p>
            <a:pPr algn="l" rtl="0">
              <a:buFont typeface="Arial" panose="020B0604020202020204" pitchFamily="34" charset="0"/>
              <a:buChar char="•"/>
            </a:pPr>
            <a:r>
              <a:rPr lang="en-US" b="0" i="0" dirty="0">
                <a:solidFill>
                  <a:srgbClr val="282829"/>
                </a:solidFill>
                <a:effectLst/>
                <a:latin typeface="-apple-system"/>
              </a:rPr>
              <a:t>Compilers for </a:t>
            </a:r>
            <a:r>
              <a:rPr lang="en-US" b="0" i="1" dirty="0">
                <a:solidFill>
                  <a:srgbClr val="282829"/>
                </a:solidFill>
                <a:effectLst/>
                <a:latin typeface="-apple-system"/>
              </a:rPr>
              <a:t>other</a:t>
            </a:r>
            <a:r>
              <a:rPr lang="en-US" b="0" i="0" dirty="0">
                <a:solidFill>
                  <a:srgbClr val="282829"/>
                </a:solidFill>
                <a:effectLst/>
                <a:latin typeface="-apple-system"/>
              </a:rPr>
              <a:t> programming languages</a:t>
            </a:r>
          </a:p>
          <a:p>
            <a:pPr algn="l" rtl="0">
              <a:buFont typeface="Arial" panose="020B0604020202020204" pitchFamily="34" charset="0"/>
              <a:buChar char="•"/>
            </a:pPr>
            <a:r>
              <a:rPr lang="en-US" b="0" i="0" dirty="0">
                <a:solidFill>
                  <a:srgbClr val="282829"/>
                </a:solidFill>
                <a:effectLst/>
                <a:latin typeface="-apple-system"/>
              </a:rPr>
              <a:t>Emulators of all kinds</a:t>
            </a:r>
          </a:p>
          <a:p>
            <a:pPr algn="l" rtl="0">
              <a:buFont typeface="Arial" panose="020B0604020202020204" pitchFamily="34" charset="0"/>
              <a:buChar char="•"/>
            </a:pPr>
            <a:r>
              <a:rPr lang="en-US" b="0" i="0" dirty="0">
                <a:solidFill>
                  <a:srgbClr val="282829"/>
                </a:solidFill>
                <a:effectLst/>
                <a:latin typeface="-apple-system"/>
              </a:rPr>
              <a:t>Anything else where high performance and low resource usage outweigh the negatives of potentially longer development time</a:t>
            </a:r>
          </a:p>
        </p:txBody>
      </p:sp>
    </p:spTree>
    <p:extLst>
      <p:ext uri="{BB962C8B-B14F-4D97-AF65-F5344CB8AC3E}">
        <p14:creationId xmlns:p14="http://schemas.microsoft.com/office/powerpoint/2010/main" val="329039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514AAB7-7624-4422-B7E6-3660DA475F49}"/>
              </a:ext>
            </a:extLst>
          </p:cNvPr>
          <p:cNvPicPr>
            <a:picLocks noChangeAspect="1"/>
          </p:cNvPicPr>
          <p:nvPr/>
        </p:nvPicPr>
        <p:blipFill>
          <a:blip r:embed="rId2"/>
          <a:stretch>
            <a:fillRect/>
          </a:stretch>
        </p:blipFill>
        <p:spPr>
          <a:xfrm>
            <a:off x="537188" y="512275"/>
            <a:ext cx="10101950" cy="4333102"/>
          </a:xfrm>
          <a:prstGeom prst="rect">
            <a:avLst/>
          </a:prstGeom>
        </p:spPr>
      </p:pic>
    </p:spTree>
    <p:extLst>
      <p:ext uri="{BB962C8B-B14F-4D97-AF65-F5344CB8AC3E}">
        <p14:creationId xmlns:p14="http://schemas.microsoft.com/office/powerpoint/2010/main" val="142703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9C81CF6-7786-41F2-B320-D4CB4CE46024}"/>
              </a:ext>
            </a:extLst>
          </p:cNvPr>
          <p:cNvPicPr>
            <a:picLocks noChangeAspect="1"/>
          </p:cNvPicPr>
          <p:nvPr/>
        </p:nvPicPr>
        <p:blipFill>
          <a:blip r:embed="rId2"/>
          <a:stretch>
            <a:fillRect/>
          </a:stretch>
        </p:blipFill>
        <p:spPr>
          <a:xfrm>
            <a:off x="1515373" y="300473"/>
            <a:ext cx="6012701" cy="5578323"/>
          </a:xfrm>
          <a:prstGeom prst="rect">
            <a:avLst/>
          </a:prstGeom>
        </p:spPr>
      </p:pic>
    </p:spTree>
    <p:extLst>
      <p:ext uri="{BB962C8B-B14F-4D97-AF65-F5344CB8AC3E}">
        <p14:creationId xmlns:p14="http://schemas.microsoft.com/office/powerpoint/2010/main" val="2179251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ECD3F16-0BBC-4AAB-9ADB-70569B615737}"/>
              </a:ext>
            </a:extLst>
          </p:cNvPr>
          <p:cNvPicPr>
            <a:picLocks noChangeAspect="1"/>
          </p:cNvPicPr>
          <p:nvPr/>
        </p:nvPicPr>
        <p:blipFill>
          <a:blip r:embed="rId2"/>
          <a:stretch>
            <a:fillRect/>
          </a:stretch>
        </p:blipFill>
        <p:spPr>
          <a:xfrm>
            <a:off x="755216" y="316561"/>
            <a:ext cx="10585569" cy="5584617"/>
          </a:xfrm>
          <a:prstGeom prst="rect">
            <a:avLst/>
          </a:prstGeom>
        </p:spPr>
      </p:pic>
    </p:spTree>
    <p:extLst>
      <p:ext uri="{BB962C8B-B14F-4D97-AF65-F5344CB8AC3E}">
        <p14:creationId xmlns:p14="http://schemas.microsoft.com/office/powerpoint/2010/main" val="14652177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512</Words>
  <Application>Microsoft Office PowerPoint</Application>
  <PresentationFormat>Panorámica</PresentationFormat>
  <Paragraphs>32</Paragraphs>
  <Slides>26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-apple-system</vt:lpstr>
      <vt:lpstr>Arial</vt:lpstr>
      <vt:lpstr>Barlow</vt:lpstr>
      <vt:lpstr>Calibri</vt:lpstr>
      <vt:lpstr>Calibri Light</vt:lpstr>
      <vt:lpstr>Work Sans</vt:lpstr>
      <vt:lpstr>Tema de Office</vt:lpstr>
      <vt:lpstr>Why 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C/C++</dc:title>
  <dc:creator>Jose Guillermo Guarnizo Marin</dc:creator>
  <cp:lastModifiedBy>Jose Guillermo Guarnizo Marin</cp:lastModifiedBy>
  <cp:revision>21</cp:revision>
  <dcterms:created xsi:type="dcterms:W3CDTF">2022-11-01T14:36:40Z</dcterms:created>
  <dcterms:modified xsi:type="dcterms:W3CDTF">2024-02-06T13:41:45Z</dcterms:modified>
</cp:coreProperties>
</file>