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6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2D3D4-19F8-35BD-BD06-6A8D083F422B}" v="1381" dt="2024-02-28T00:53:20.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8312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867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0671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540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53708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477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60174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975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62393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28460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57689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764DE79-268F-4C1A-8933-263129D2AF90}" type="datetimeFigureOut">
              <a:rPr lang="en-US" dirty="0"/>
              <a:t>2/27/2024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27660098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Robot, Mujer, Arte, Hombre, Hi Tech, Cyberpunk, Doctor, Tecnología,  Científico para, Section Hi Tech fondo de pantalla | Pxfuel">
            <a:extLst>
              <a:ext uri="{FF2B5EF4-FFF2-40B4-BE49-F238E27FC236}">
                <a16:creationId xmlns:a16="http://schemas.microsoft.com/office/drawing/2014/main" id="{0A186E39-BE3C-EAB9-F201-9C87B8284EBB}"/>
              </a:ext>
            </a:extLst>
          </p:cNvPr>
          <p:cNvPicPr>
            <a:picLocks noChangeAspect="1"/>
          </p:cNvPicPr>
          <p:nvPr/>
        </p:nvPicPr>
        <p:blipFill rotWithShape="1">
          <a:blip r:embed="rId2"/>
          <a:srcRect r="10113"/>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7531610" y="365125"/>
            <a:ext cx="3822189" cy="1899912"/>
          </a:xfrm>
        </p:spPr>
        <p:txBody>
          <a:bodyPr vert="horz" lIns="91440" tIns="45720" rIns="91440" bIns="45720" rtlCol="0">
            <a:normAutofit/>
          </a:bodyPr>
          <a:lstStyle/>
          <a:p>
            <a:endParaRPr lang="en-US" sz="4000" kern="1200">
              <a:latin typeface="+mj-lt"/>
              <a:ea typeface="+mj-ea"/>
              <a:cs typeface="+mj-cs"/>
            </a:endParaRPr>
          </a:p>
          <a:p>
            <a:endParaRPr lang="en-US" sz="4000" kern="1200">
              <a:latin typeface="+mj-lt"/>
              <a:ea typeface="+mj-ea"/>
              <a:cs typeface="+mj-cs"/>
            </a:endParaRPr>
          </a:p>
          <a:p>
            <a:endParaRPr lang="en-US" sz="4000" kern="1200">
              <a:latin typeface="+mj-lt"/>
              <a:ea typeface="+mj-ea"/>
              <a:cs typeface="+mj-cs"/>
            </a:endParaRPr>
          </a:p>
          <a:p>
            <a:endParaRPr lang="en-US" sz="4000" kern="1200">
              <a:latin typeface="+mj-lt"/>
              <a:ea typeface="+mj-ea"/>
              <a:cs typeface="+mj-cs"/>
            </a:endParaRPr>
          </a:p>
        </p:txBody>
      </p:sp>
      <p:sp>
        <p:nvSpPr>
          <p:cNvPr id="3" name="Subtítulo 2"/>
          <p:cNvSpPr>
            <a:spLocks noGrp="1"/>
          </p:cNvSpPr>
          <p:nvPr>
            <p:ph idx="1"/>
          </p:nvPr>
        </p:nvSpPr>
        <p:spPr>
          <a:xfrm>
            <a:off x="8334250" y="2200521"/>
            <a:ext cx="3822189" cy="4586042"/>
          </a:xfrm>
        </p:spPr>
        <p:txBody>
          <a:bodyPr vert="horz" lIns="91440" tIns="45720" rIns="91440" bIns="45720" rtlCol="0" anchor="t">
            <a:normAutofit/>
          </a:bodyPr>
          <a:lstStyle/>
          <a:p>
            <a:pPr marL="0" algn="ctr">
              <a:buNone/>
            </a:pPr>
            <a:r>
              <a:rPr lang="en-US" sz="1600" dirty="0"/>
              <a:t>A </a:t>
            </a:r>
            <a:r>
              <a:rPr lang="en-US" sz="1600" err="1"/>
              <a:t>propósito</a:t>
            </a:r>
            <a:r>
              <a:rPr lang="en-US" sz="1600" dirty="0"/>
              <a:t> de: </a:t>
            </a:r>
            <a:endParaRPr lang="es-ES" sz="1600"/>
          </a:p>
          <a:p>
            <a:pPr marL="0" algn="ctr">
              <a:buNone/>
            </a:pPr>
            <a:r>
              <a:rPr lang="en-US" sz="1600" err="1"/>
              <a:t>Educación</a:t>
            </a:r>
            <a:r>
              <a:rPr lang="en-US" sz="1600" dirty="0"/>
              <a:t> </a:t>
            </a:r>
            <a:r>
              <a:rPr lang="en-US" sz="1600" err="1"/>
              <a:t>en</a:t>
            </a:r>
            <a:r>
              <a:rPr lang="en-US" sz="1600" dirty="0"/>
              <a:t> </a:t>
            </a:r>
            <a:r>
              <a:rPr lang="en-US" sz="1600" err="1"/>
              <a:t>tecnologia</a:t>
            </a:r>
            <a:endParaRPr lang="en-US" sz="1600" dirty="0"/>
          </a:p>
          <a:p>
            <a:pPr indent="-228600" algn="ctr"/>
            <a:endParaRPr lang="en-US" sz="1600" dirty="0"/>
          </a:p>
          <a:p>
            <a:pPr marL="0" algn="ctr">
              <a:buNone/>
            </a:pPr>
            <a:r>
              <a:rPr lang="en-US" sz="1600" err="1"/>
              <a:t>Licenciatura</a:t>
            </a:r>
            <a:r>
              <a:rPr lang="en-US" sz="1600" dirty="0"/>
              <a:t> </a:t>
            </a:r>
            <a:r>
              <a:rPr lang="en-US" sz="1600" err="1"/>
              <a:t>en</a:t>
            </a:r>
            <a:r>
              <a:rPr lang="en-US" sz="1600" dirty="0"/>
              <a:t> </a:t>
            </a:r>
            <a:r>
              <a:rPr lang="en-US" sz="1600" err="1"/>
              <a:t>Educacion</a:t>
            </a:r>
            <a:r>
              <a:rPr lang="en-US" sz="1600" dirty="0"/>
              <a:t> </a:t>
            </a:r>
            <a:r>
              <a:rPr lang="en-US" sz="1600" err="1"/>
              <a:t>Infantil</a:t>
            </a:r>
            <a:endParaRPr lang="en-US" sz="1600" dirty="0"/>
          </a:p>
          <a:p>
            <a:pPr indent="-228600" algn="ctr"/>
            <a:endParaRPr lang="en-US" sz="1600" dirty="0"/>
          </a:p>
          <a:p>
            <a:pPr marL="0" algn="ctr">
              <a:buNone/>
            </a:pPr>
            <a:r>
              <a:rPr lang="en-US" sz="1600" dirty="0"/>
              <a:t>Universidad </a:t>
            </a:r>
            <a:r>
              <a:rPr lang="en-US" sz="1600" err="1"/>
              <a:t>Distrital</a:t>
            </a:r>
            <a:r>
              <a:rPr lang="en-US" sz="1600" dirty="0"/>
              <a:t> Francisco Jose De Caldas</a:t>
            </a:r>
          </a:p>
          <a:p>
            <a:pPr indent="-228600" algn="ctr"/>
            <a:endParaRPr lang="en-US" sz="1600" dirty="0"/>
          </a:p>
          <a:p>
            <a:pPr marL="0" algn="ctr">
              <a:buNone/>
            </a:pPr>
            <a:r>
              <a:rPr lang="en-US" sz="1600" err="1"/>
              <a:t>Estudiante</a:t>
            </a:r>
            <a:r>
              <a:rPr lang="en-US" sz="1600" dirty="0"/>
              <a:t>: Javier Aldecoa</a:t>
            </a:r>
          </a:p>
          <a:p>
            <a:pPr marL="0" algn="ctr">
              <a:buNone/>
            </a:pPr>
            <a:r>
              <a:rPr lang="en-US" sz="1600" err="1"/>
              <a:t>Docente</a:t>
            </a:r>
            <a:r>
              <a:rPr lang="en-US" sz="1600" dirty="0"/>
              <a:t>. Sergio Briceño</a:t>
            </a:r>
          </a:p>
          <a:p>
            <a:pPr indent="-228600" algn="ctr"/>
            <a:endParaRPr lang="en-US" sz="1600" dirty="0"/>
          </a:p>
          <a:p>
            <a:pPr marL="0" algn="ctr">
              <a:buNone/>
            </a:pPr>
            <a:r>
              <a:rPr lang="en-US" sz="1600" dirty="0"/>
              <a:t>2024</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p:txBody>
      </p:sp>
      <p:sp>
        <p:nvSpPr>
          <p:cNvPr id="5" name="CuadroTexto 4">
            <a:extLst>
              <a:ext uri="{FF2B5EF4-FFF2-40B4-BE49-F238E27FC236}">
                <a16:creationId xmlns:a16="http://schemas.microsoft.com/office/drawing/2014/main" id="{B19E8975-F2C3-7D6B-1D49-D390F616CF13}"/>
              </a:ext>
            </a:extLst>
          </p:cNvPr>
          <p:cNvSpPr txBox="1"/>
          <p:nvPr/>
        </p:nvSpPr>
        <p:spPr>
          <a:xfrm>
            <a:off x="7751253" y="71141"/>
            <a:ext cx="5340773" cy="101702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dirty="0"/>
              <a:t>             </a:t>
            </a:r>
            <a:r>
              <a:rPr lang="en-US" sz="2400" dirty="0">
                <a:latin typeface="Sitka Heading"/>
              </a:rPr>
              <a:t> ATISBOS Y COMENTARIOS</a:t>
            </a:r>
            <a:endParaRPr lang="es-ES" sz="2400" dirty="0">
              <a:latin typeface="Sitka Heading"/>
            </a:endParaRPr>
          </a:p>
        </p:txBody>
      </p:sp>
    </p:spTree>
    <p:extLst>
      <p:ext uri="{BB962C8B-B14F-4D97-AF65-F5344CB8AC3E}">
        <p14:creationId xmlns:p14="http://schemas.microsoft.com/office/powerpoint/2010/main" val="24062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CEE971-BA50-DEA0-5B13-7FAC7C593E68}"/>
              </a:ext>
            </a:extLst>
          </p:cNvPr>
          <p:cNvSpPr>
            <a:spLocks noGrp="1"/>
          </p:cNvSpPr>
          <p:nvPr>
            <p:ph type="title"/>
          </p:nvPr>
        </p:nvSpPr>
        <p:spPr>
          <a:xfrm>
            <a:off x="572493" y="238539"/>
            <a:ext cx="11018520" cy="1434415"/>
          </a:xfrm>
        </p:spPr>
        <p:txBody>
          <a:bodyPr anchor="b">
            <a:normAutofit/>
          </a:bodyPr>
          <a:lstStyle/>
          <a:p>
            <a:r>
              <a:rPr lang="es-ES" sz="4600"/>
              <a:t>GUERRA, LA PARTERA DEL DESARROLLO TENOLOGICO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38C4793-1038-2159-B79E-68E00B4D3F1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500" i="1" dirty="0">
                <a:latin typeface="Calibri"/>
                <a:ea typeface="Calibri"/>
                <a:cs typeface="Calibri"/>
              </a:rPr>
              <a:t>Cita: Las revoluciones tecnológicas tampoco parecen ser iguales a las científicas. </a:t>
            </a:r>
            <a:r>
              <a:rPr lang="es-ES" sz="1500" i="1" err="1">
                <a:latin typeface="Calibri"/>
                <a:ea typeface="Calibri"/>
                <a:cs typeface="Calibri"/>
              </a:rPr>
              <a:t>Constant</a:t>
            </a:r>
            <a:r>
              <a:rPr lang="es-ES" sz="1500" i="1" dirty="0">
                <a:latin typeface="Calibri"/>
                <a:ea typeface="Calibri"/>
                <a:cs typeface="Calibri"/>
              </a:rPr>
              <a:t> (cf. </a:t>
            </a:r>
            <a:r>
              <a:rPr lang="es-ES" sz="1500" i="1" err="1">
                <a:latin typeface="Calibri"/>
                <a:ea typeface="Calibri"/>
                <a:cs typeface="Calibri"/>
              </a:rPr>
              <a:t>Gutting</a:t>
            </a:r>
            <a:r>
              <a:rPr lang="es-ES" sz="1500" i="1" dirty="0">
                <a:latin typeface="Calibri"/>
                <a:ea typeface="Calibri"/>
                <a:cs typeface="Calibri"/>
              </a:rPr>
              <a:t>, 1984, p. 53) las caracteriza como la adhesión a una nueva tradición tecnológica por una comunidad nueva o redefinida. A diferencia de las revoluciones científicas en el modelo de Kuhn, que son a la vez innovadoras y eliminatorias, las revoluciones tecnológicas no necesitan implicar una elección radical, no suponen forzosamente una nueva comunidad y son compatibles con la continuidad de tecnología “normal”</a:t>
            </a:r>
            <a:endParaRPr lang="es-ES" sz="1500" i="1" dirty="0"/>
          </a:p>
          <a:p>
            <a:pPr marL="0" indent="0">
              <a:buNone/>
            </a:pPr>
            <a:r>
              <a:rPr lang="es-ES" sz="1500" dirty="0">
                <a:latin typeface="Calibri"/>
                <a:ea typeface="Calibri"/>
                <a:cs typeface="Calibri"/>
              </a:rPr>
              <a:t>Comentario: Falso, las revoluciones por ser tal cosa son tan violentas y rápidas como para que fuesen “compatibles” con cualquier sociedad políticamente definida puesto que lo que quieren superar o revolucionar es </a:t>
            </a:r>
            <a:r>
              <a:rPr lang="es-ES" sz="1500" dirty="0" err="1">
                <a:latin typeface="Calibri"/>
                <a:ea typeface="Calibri"/>
                <a:cs typeface="Calibri"/>
              </a:rPr>
              <a:t>es</a:t>
            </a:r>
            <a:r>
              <a:rPr lang="es-ES" sz="1500" dirty="0">
                <a:latin typeface="Calibri"/>
                <a:ea typeface="Calibri"/>
                <a:cs typeface="Calibri"/>
              </a:rPr>
              <a:t> estado actual de cosas. Un ejemplo de estas revoluciones técnicas es el cambio del carbón al petróleo en cuanto a las flotas navales a inicios de siglo XX, producto de avances  </a:t>
            </a:r>
            <a:r>
              <a:rPr lang="es-ES" sz="1500" dirty="0" err="1">
                <a:latin typeface="Calibri"/>
                <a:ea typeface="Calibri"/>
                <a:cs typeface="Calibri"/>
              </a:rPr>
              <a:t>tecnocientificos</a:t>
            </a:r>
            <a:r>
              <a:rPr lang="es-ES" sz="1500" dirty="0">
                <a:latin typeface="Calibri"/>
                <a:ea typeface="Calibri"/>
                <a:cs typeface="Calibri"/>
              </a:rPr>
              <a:t> y generalizado por sus ventajas frente al carbón. Recordemos que el petróleo no estaba en las naciones industrializadas y que la industria no estaba en las naciones con petróleo.</a:t>
            </a:r>
          </a:p>
          <a:p>
            <a:endParaRPr lang="es-ES" sz="1500"/>
          </a:p>
        </p:txBody>
      </p:sp>
      <p:pic>
        <p:nvPicPr>
          <p:cNvPr id="4" name="Imagen 3" descr="Qué es la Revolución Industrial? - educahistoria">
            <a:extLst>
              <a:ext uri="{FF2B5EF4-FFF2-40B4-BE49-F238E27FC236}">
                <a16:creationId xmlns:a16="http://schemas.microsoft.com/office/drawing/2014/main" id="{C603E9E6-479A-76C2-A434-A1349015D6F5}"/>
              </a:ext>
            </a:extLst>
          </p:cNvPr>
          <p:cNvPicPr>
            <a:picLocks noChangeAspect="1"/>
          </p:cNvPicPr>
          <p:nvPr/>
        </p:nvPicPr>
        <p:blipFill rotWithShape="1">
          <a:blip r:embed="rId2"/>
          <a:srcRect l="27043" r="19082"/>
          <a:stretch/>
        </p:blipFill>
        <p:spPr>
          <a:xfrm>
            <a:off x="7675658" y="2093976"/>
            <a:ext cx="3941064" cy="4096512"/>
          </a:xfrm>
          <a:prstGeom prst="rect">
            <a:avLst/>
          </a:prstGeom>
        </p:spPr>
      </p:pic>
    </p:spTree>
    <p:extLst>
      <p:ext uri="{BB962C8B-B14F-4D97-AF65-F5344CB8AC3E}">
        <p14:creationId xmlns:p14="http://schemas.microsoft.com/office/powerpoint/2010/main" val="32988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7E6A3A-3312-2288-B1E9-C3FCAC52C21D}"/>
              </a:ext>
            </a:extLst>
          </p:cNvPr>
          <p:cNvSpPr>
            <a:spLocks noGrp="1"/>
          </p:cNvSpPr>
          <p:nvPr>
            <p:ph type="title"/>
          </p:nvPr>
        </p:nvSpPr>
        <p:spPr>
          <a:xfrm>
            <a:off x="761803" y="350196"/>
            <a:ext cx="4646904" cy="1624520"/>
          </a:xfrm>
        </p:spPr>
        <p:txBody>
          <a:bodyPr anchor="ctr">
            <a:normAutofit/>
          </a:bodyPr>
          <a:lstStyle/>
          <a:p>
            <a:r>
              <a:rPr lang="es-ES" sz="3700" i="1">
                <a:ea typeface="+mj-lt"/>
                <a:cs typeface="+mj-lt"/>
              </a:rPr>
              <a:t>¿Tienen política los artefactos?   Langdon Winner</a:t>
            </a:r>
            <a:endParaRPr lang="es-ES" sz="3700"/>
          </a:p>
        </p:txBody>
      </p:sp>
      <p:sp>
        <p:nvSpPr>
          <p:cNvPr id="3" name="Marcador de contenido 2">
            <a:extLst>
              <a:ext uri="{FF2B5EF4-FFF2-40B4-BE49-F238E27FC236}">
                <a16:creationId xmlns:a16="http://schemas.microsoft.com/office/drawing/2014/main" id="{2B0B0803-9829-94F3-F706-88ECA92EE00D}"/>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s-ES" sz="800" i="1">
                <a:latin typeface="Calibri"/>
                <a:ea typeface="Calibri"/>
                <a:cs typeface="Calibri"/>
              </a:rPr>
              <a:t>Citas: En las controversias acerca de la tecnología y la sociedad, no hay ninguna idea que sea más provocativa que la noción de que los artefactos técnicos tienen cualidades políticas. Lo que está en cuestión es la afirmación de que las máquinas, estructuras y sistemas de nuestra moderna cultura material pueden ser correctamente juzgados no sólo por sus contribuciones a la eficacia y la productividad, ni simplemente por sus efectos ambientales colaterales, sino también por el modo en que pueden encarnar ciertas formas de poder y autoridad específicas.</a:t>
            </a:r>
            <a:endParaRPr lang="es-ES" sz="800"/>
          </a:p>
          <a:p>
            <a:pPr marL="0" indent="0">
              <a:buNone/>
            </a:pPr>
            <a:r>
              <a:rPr lang="es-ES" sz="800">
                <a:latin typeface="Calibri"/>
                <a:ea typeface="Calibri"/>
                <a:cs typeface="Calibri"/>
              </a:rPr>
              <a:t>Comentarios: Los efectos colaterales en el ambiente era algo de plena conciencia de todas las potencias tecnológicas del siglo XX, y en la actualidad, se entiende como pura fuerza geopolítica la tenencia de tecnología incluyendo la nuclear.</a:t>
            </a:r>
          </a:p>
          <a:p>
            <a:pPr>
              <a:buNone/>
            </a:pPr>
            <a:r>
              <a:rPr lang="es-ES" sz="800" i="1">
                <a:latin typeface="Calibri"/>
                <a:ea typeface="Calibri"/>
                <a:cs typeface="Calibri"/>
              </a:rPr>
              <a:t>Citas: No resulta sorprendente descubrir que los sistemas técnicos se encuentran profundamente entretejidos con las condiciones de la política moderna. Las organizaciones físicas de la producción industrial, la guerra, las comunicaciones, etc., han alterado de forma esencial el ejercicio del poder y la experiencia de la ciudadanía. Pero ir más allá de este hecho evidente y defender que ciertas tecnologías poseen en sí mismas propiedades políticas parece, a primera vista, algo completamente erróneo. Todos sabemos que los entes políticos son las personas, no las cosas. Descubrir virtudes o vicios en las aleaciones de acero, los plásticos, los transistores, los circuitos integrados o los compuestos químicos parece una absoluta y total equivocación, un modo de mistificar los artificios humanos y de evitar plantar cara a las auténticas fuentes, las fuentes humanas de la libertad y la opresión, la justicia y la injusticia. Echar la culpa al hardware parece incluso más estúpido que culpar a las víctimas cuando se juzgan las condiciones de la vida pública.</a:t>
            </a:r>
          </a:p>
          <a:p>
            <a:pPr>
              <a:buNone/>
            </a:pPr>
            <a:r>
              <a:rPr lang="es-ES" sz="800">
                <a:latin typeface="Calibri"/>
                <a:ea typeface="Calibri"/>
                <a:cs typeface="Calibri"/>
              </a:rPr>
              <a:t>Comentario: Incongruente; no se le puede echar la culpa a ningún objeto u artefacto porque este no es un ser sintiente. Además, los entes políticos no son solo personas en tanto que no son individuos soberanos sobre sus propias decisiones, son grandes macroestructuras políticas cuyos actores y agentes son reemplazable y cambiantes. Toda la tecnología es acción política, incluyendo la iniciativa del capital privado. Tercero, la libertad es un abstracto y debe definirse o como cualidad natural o acto positivo del poder antes de mencionarla como concepto inequívoco.</a:t>
            </a:r>
          </a:p>
          <a:p>
            <a:pPr marL="0" indent="0">
              <a:buNone/>
            </a:pPr>
            <a:endParaRPr lang="es-ES" sz="800">
              <a:latin typeface="Calibri"/>
              <a:ea typeface="Calibri"/>
              <a:cs typeface="Calibri"/>
            </a:endParaRPr>
          </a:p>
          <a:p>
            <a:endParaRPr lang="es-ES" sz="800"/>
          </a:p>
        </p:txBody>
      </p:sp>
      <p:pic>
        <p:nvPicPr>
          <p:cNvPr id="4" name="Imagen 3" descr="La Primera Guerra Mundial al completo">
            <a:extLst>
              <a:ext uri="{FF2B5EF4-FFF2-40B4-BE49-F238E27FC236}">
                <a16:creationId xmlns:a16="http://schemas.microsoft.com/office/drawing/2014/main" id="{F52E55BE-EFC3-1147-96F5-4F84FF10DE32}"/>
              </a:ext>
            </a:extLst>
          </p:cNvPr>
          <p:cNvPicPr>
            <a:picLocks noChangeAspect="1"/>
          </p:cNvPicPr>
          <p:nvPr/>
        </p:nvPicPr>
        <p:blipFill rotWithShape="1">
          <a:blip r:embed="rId2"/>
          <a:srcRect l="28227" r="25054"/>
          <a:stretch/>
        </p:blipFill>
        <p:spPr>
          <a:xfrm>
            <a:off x="6096000" y="1"/>
            <a:ext cx="6102825" cy="6858000"/>
          </a:xfrm>
          <a:prstGeom prst="rect">
            <a:avLst/>
          </a:prstGeom>
        </p:spPr>
      </p:pic>
    </p:spTree>
    <p:extLst>
      <p:ext uri="{BB962C8B-B14F-4D97-AF65-F5344CB8AC3E}">
        <p14:creationId xmlns:p14="http://schemas.microsoft.com/office/powerpoint/2010/main" val="35483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BA9959-A15B-74A8-3590-50B49F5B92C2}"/>
              </a:ext>
            </a:extLst>
          </p:cNvPr>
          <p:cNvSpPr>
            <a:spLocks noGrp="1"/>
          </p:cNvSpPr>
          <p:nvPr>
            <p:ph type="title"/>
          </p:nvPr>
        </p:nvSpPr>
        <p:spPr>
          <a:xfrm>
            <a:off x="572493" y="238539"/>
            <a:ext cx="11018520" cy="1434415"/>
          </a:xfrm>
        </p:spPr>
        <p:txBody>
          <a:bodyPr anchor="b">
            <a:normAutofit/>
          </a:bodyPr>
          <a:lstStyle/>
          <a:p>
            <a:r>
              <a:rPr lang="es-ES" sz="5400"/>
              <a:t>CIENCIA, TECNOLOGIA Y POLITICA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FD082E-254B-E5ED-2868-926EBDD67724}"/>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200" i="1" dirty="0">
                <a:latin typeface="Calibri"/>
                <a:ea typeface="Calibri"/>
                <a:cs typeface="Calibri"/>
              </a:rPr>
              <a:t>Citas:  Por tanto, el austero consejo que comúnmente se ofrece a aquéllos que coquetean con la idea de que los aparatos técnicos poseen cualidades políticas es: lo que importa no es la tecnología misma, sino el sistema social o económico en el que se encarna</a:t>
            </a:r>
            <a:endParaRPr lang="es-ES" i="1"/>
          </a:p>
          <a:p>
            <a:pPr marL="0" indent="0">
              <a:buNone/>
            </a:pPr>
            <a:r>
              <a:rPr lang="es-ES" sz="1200" dirty="0">
                <a:latin typeface="Calibri"/>
                <a:ea typeface="Calibri"/>
                <a:cs typeface="Calibri"/>
              </a:rPr>
              <a:t>Comentario: es político Y económico porque la economía siempre es económica política. Separar la economía de la política es darle una envestidura de ciencia natural que no existe porque la economía es una disciplina subordinada a la política, incluyendo a los estados capitalistas con estados “</a:t>
            </a:r>
            <a:r>
              <a:rPr lang="es-ES" sz="1200" dirty="0" err="1">
                <a:latin typeface="Calibri"/>
                <a:ea typeface="Calibri"/>
                <a:cs typeface="Calibri"/>
              </a:rPr>
              <a:t>minimos</a:t>
            </a:r>
            <a:r>
              <a:rPr lang="es-ES" sz="1200" dirty="0">
                <a:latin typeface="Calibri"/>
                <a:ea typeface="Calibri"/>
                <a:cs typeface="Calibri"/>
              </a:rPr>
              <a:t>”</a:t>
            </a:r>
          </a:p>
          <a:p>
            <a:endParaRPr lang="es-ES" sz="1200" i="1" dirty="0">
              <a:latin typeface="Calibri"/>
              <a:ea typeface="Calibri"/>
              <a:cs typeface="Calibri"/>
            </a:endParaRPr>
          </a:p>
          <a:p>
            <a:pPr marL="0" indent="0">
              <a:buNone/>
            </a:pPr>
            <a:r>
              <a:rPr lang="es-ES" sz="1200" i="1" dirty="0">
                <a:latin typeface="Calibri"/>
                <a:ea typeface="Calibri"/>
                <a:cs typeface="Calibri"/>
              </a:rPr>
              <a:t>Citas: La tecnología, no obstante, tiene buenas razones para explicar la fascinación que recientemente ha ejercido sobre historiadores, filósofos y científicos políticos; buenas razones que los modelos tradicionales de las ciencias sociales sólo abarcan en parte en sus explicaciones de lo más interesante y problemático del tema. Ya he intentado mostrar en otro lugar por qué una gran parte del pensamiento social y político moderno contiene afirmaciones recurrentes acerca de la que se puede denominar teoría de la política tecnológica, una amalgama de nociones a menudo cruzadas con filosofías liberales ortodoxas, conservadoras y socialistas.</a:t>
            </a:r>
          </a:p>
          <a:p>
            <a:pPr marL="0" indent="0">
              <a:buNone/>
            </a:pPr>
            <a:r>
              <a:rPr lang="es-ES" sz="1200" dirty="0">
                <a:latin typeface="Calibri"/>
                <a:ea typeface="Calibri"/>
                <a:cs typeface="Calibri"/>
              </a:rPr>
              <a:t>Comentario: Incongruencia. El liberalismo, la ortodoxia griega, rusa o católica, y el materialismo histórico no tienen mucho que ver entre si salvo que dependen (como ideología) de otra para definirse. La modernidad es sobre todo capitalismo y la superación de la sociedad mercantil.</a:t>
            </a:r>
          </a:p>
          <a:p>
            <a:pPr marL="0" indent="0">
              <a:buNone/>
            </a:pPr>
            <a:endParaRPr lang="es-ES" sz="1200"/>
          </a:p>
        </p:txBody>
      </p:sp>
      <p:pic>
        <p:nvPicPr>
          <p:cNvPr id="4" name="Imagen 3" descr="La Última Voz' del Nobel que participó en el Proyecto Manhattan, el origen  de la bomba atómica">
            <a:extLst>
              <a:ext uri="{FF2B5EF4-FFF2-40B4-BE49-F238E27FC236}">
                <a16:creationId xmlns:a16="http://schemas.microsoft.com/office/drawing/2014/main" id="{4A2244D9-7ECC-932D-DFF8-77707A8FA1A1}"/>
              </a:ext>
            </a:extLst>
          </p:cNvPr>
          <p:cNvPicPr>
            <a:picLocks noChangeAspect="1"/>
          </p:cNvPicPr>
          <p:nvPr/>
        </p:nvPicPr>
        <p:blipFill rotWithShape="1">
          <a:blip r:embed="rId2"/>
          <a:srcRect l="31867" r="17625" b="-1"/>
          <a:stretch/>
        </p:blipFill>
        <p:spPr>
          <a:xfrm>
            <a:off x="7675658" y="2093976"/>
            <a:ext cx="3941064" cy="4096512"/>
          </a:xfrm>
          <a:prstGeom prst="rect">
            <a:avLst/>
          </a:prstGeom>
        </p:spPr>
      </p:pic>
    </p:spTree>
    <p:extLst>
      <p:ext uri="{BB962C8B-B14F-4D97-AF65-F5344CB8AC3E}">
        <p14:creationId xmlns:p14="http://schemas.microsoft.com/office/powerpoint/2010/main" val="30901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444E6E-88E7-EEA5-AF28-F6F7BC3E74FC}"/>
              </a:ext>
            </a:extLst>
          </p:cNvPr>
          <p:cNvSpPr>
            <a:spLocks noGrp="1"/>
          </p:cNvSpPr>
          <p:nvPr>
            <p:ph type="title"/>
          </p:nvPr>
        </p:nvSpPr>
        <p:spPr>
          <a:xfrm>
            <a:off x="572493" y="238539"/>
            <a:ext cx="11018520" cy="1434415"/>
          </a:xfrm>
        </p:spPr>
        <p:txBody>
          <a:bodyPr anchor="b">
            <a:normAutofit/>
          </a:bodyPr>
          <a:lstStyle/>
          <a:p>
            <a:r>
              <a:rPr lang="es-ES" sz="5400"/>
              <a:t>GOBIERNO Y TECNOLOGIA</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7A429E4-A073-5FB6-FE6D-96A2620BAE2D}"/>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000" i="1" dirty="0">
                <a:latin typeface="Calibri"/>
                <a:ea typeface="Calibri"/>
                <a:cs typeface="Calibri"/>
              </a:rPr>
              <a:t>Citas:. La teoría de las políticas tecnológicas presta mucha atención al ímpetu de los sistemas sociotécnicos a gran escala, a la respuesta de las sociedades modernas a ciertos imperativos tecnológicos y a todos los signos habituales de la </a:t>
            </a:r>
            <a:r>
              <a:rPr lang="es-ES" sz="1000" i="1" dirty="0" err="1">
                <a:latin typeface="Calibri"/>
                <a:ea typeface="Calibri"/>
                <a:cs typeface="Calibri"/>
              </a:rPr>
              <a:t>adapatación</a:t>
            </a:r>
            <a:r>
              <a:rPr lang="es-ES" sz="1000" i="1" dirty="0">
                <a:latin typeface="Calibri"/>
                <a:ea typeface="Calibri"/>
                <a:cs typeface="Calibri"/>
              </a:rPr>
              <a:t> de los fines humanos a los medios técnicos. Al hacer esto, ofrece un nuevo conjunto de explicaciones e interpretaciones para algunos de los patrones más problemáticos y confusos que han tomado forma dentro de y en torno al crecimiento de la cultura material moderna. Un punto a favor de esta concepción es que toma los artefactos técnicos en serio.</a:t>
            </a:r>
            <a:endParaRPr lang="es-ES" sz="1000" i="1" dirty="0"/>
          </a:p>
          <a:p>
            <a:pPr marL="0" indent="0">
              <a:buNone/>
            </a:pPr>
            <a:r>
              <a:rPr lang="es-ES" sz="1000" dirty="0">
                <a:latin typeface="Calibri"/>
                <a:ea typeface="Calibri"/>
                <a:cs typeface="Calibri"/>
              </a:rPr>
              <a:t>Comentario: Esto es trasversal en la historia, y va desde la negación al alfabetismo y a la magia en algunas grandes culturas de la antigüedad hasta la secularización de la esclavitud en la clase obrera asalariada moderna. Los artefactos pueden no ser tomados en serio, aunque requieran de total seriedad en cuanto a su producción y enriquecimiento, un ejemplo de ello son las fábricas de consoladores, juguetes, audífonos, ropa y textiles que se suplen de infancia esclava para poder sostener su producción en naciones del sudeste asiático y América del sur. El crecimiento tecnológico es dispar debido a las contradicciones internas dentro de las estructuras económico políticas del modo de producción capitalista financiero.</a:t>
            </a:r>
          </a:p>
          <a:p>
            <a:pPr marL="0" indent="0">
              <a:buNone/>
            </a:pPr>
            <a:r>
              <a:rPr lang="es-ES" sz="1000" i="1">
                <a:latin typeface="Calibri"/>
                <a:ea typeface="Calibri"/>
                <a:cs typeface="Calibri"/>
              </a:rPr>
              <a:t>Citas: . La historia de la arquitectura, el urbanismo y las obras públicas contiene un gran número de ejemplos de planes físicos con propósitos políticos implícitos o explícitos. Podemos mencionar, por ejemplo, las anchísimas avenidas parisinas diseñadas por el barón Haussmann durante el mandato de Luis Napoleón con el fin de prevenir toda posibilidad de desórdenes callejeros del tipo de los que tuvieron lugar durante la revolución de 1848. Podemos visitar cualquiera de los grotescos edificios de hormigón y las enormes plazas construidas en los campus universitarios americanos a finales de los años sesenta y comienzos de los setenta con el propósito de evitar las manifestaciones de estudiantes.</a:t>
            </a:r>
          </a:p>
          <a:p>
            <a:pPr marL="0" indent="0">
              <a:buNone/>
            </a:pPr>
            <a:r>
              <a:rPr lang="es-ES" sz="1000" dirty="0">
                <a:latin typeface="Calibri"/>
                <a:ea typeface="Calibri"/>
                <a:cs typeface="Calibri"/>
              </a:rPr>
              <a:t>Comentario: totalmente cierto y practico en tanto que </a:t>
            </a:r>
            <a:r>
              <a:rPr lang="es-ES" sz="1000" dirty="0" err="1">
                <a:latin typeface="Calibri"/>
                <a:ea typeface="Calibri"/>
                <a:cs typeface="Calibri"/>
              </a:rPr>
              <a:t>fetichizacion</a:t>
            </a:r>
            <a:r>
              <a:rPr lang="es-ES" sz="1000" dirty="0">
                <a:latin typeface="Calibri"/>
                <a:ea typeface="Calibri"/>
                <a:cs typeface="Calibri"/>
              </a:rPr>
              <a:t> del ídolo y control de masas estudiantiles que se manifiestan en contra de x o y. Es pura </a:t>
            </a:r>
            <a:r>
              <a:rPr lang="es-ES" sz="1000" dirty="0" err="1">
                <a:latin typeface="Calibri"/>
                <a:ea typeface="Calibri"/>
                <a:cs typeface="Calibri"/>
              </a:rPr>
              <a:t>eutaxia</a:t>
            </a:r>
            <a:r>
              <a:rPr lang="es-ES" sz="1000" dirty="0">
                <a:latin typeface="Calibri"/>
                <a:ea typeface="Calibri"/>
                <a:cs typeface="Calibri"/>
              </a:rPr>
              <a:t>.</a:t>
            </a:r>
          </a:p>
          <a:p>
            <a:endParaRPr lang="es-ES" sz="1000"/>
          </a:p>
        </p:txBody>
      </p:sp>
      <p:pic>
        <p:nvPicPr>
          <p:cNvPr id="4" name="Imagen 3" descr="El pensamiento político: Fundamentos doctrinales y teorías políticas">
            <a:extLst>
              <a:ext uri="{FF2B5EF4-FFF2-40B4-BE49-F238E27FC236}">
                <a16:creationId xmlns:a16="http://schemas.microsoft.com/office/drawing/2014/main" id="{7337F505-E1B5-3DA0-3CFC-EEA37B85C992}"/>
              </a:ext>
            </a:extLst>
          </p:cNvPr>
          <p:cNvPicPr>
            <a:picLocks noChangeAspect="1"/>
          </p:cNvPicPr>
          <p:nvPr/>
        </p:nvPicPr>
        <p:blipFill rotWithShape="1">
          <a:blip r:embed="rId2"/>
          <a:srcRect l="8490" r="27680" b="2"/>
          <a:stretch/>
        </p:blipFill>
        <p:spPr>
          <a:xfrm>
            <a:off x="7675658" y="2093976"/>
            <a:ext cx="3941064" cy="4096512"/>
          </a:xfrm>
          <a:prstGeom prst="rect">
            <a:avLst/>
          </a:prstGeom>
        </p:spPr>
      </p:pic>
    </p:spTree>
    <p:extLst>
      <p:ext uri="{BB962C8B-B14F-4D97-AF65-F5344CB8AC3E}">
        <p14:creationId xmlns:p14="http://schemas.microsoft.com/office/powerpoint/2010/main" val="15992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58BE2-1F23-699E-1ED8-EEBCAD91ADF0}"/>
              </a:ext>
            </a:extLst>
          </p:cNvPr>
          <p:cNvSpPr>
            <a:spLocks noGrp="1"/>
          </p:cNvSpPr>
          <p:nvPr>
            <p:ph type="title"/>
          </p:nvPr>
        </p:nvSpPr>
        <p:spPr/>
        <p:txBody>
          <a:bodyPr/>
          <a:lstStyle/>
          <a:p>
            <a:r>
              <a:rPr lang="es-ES" dirty="0" err="1"/>
              <a:t>Bibliografia</a:t>
            </a:r>
          </a:p>
        </p:txBody>
      </p:sp>
      <p:sp>
        <p:nvSpPr>
          <p:cNvPr id="3" name="Marcador de contenido 2">
            <a:extLst>
              <a:ext uri="{FF2B5EF4-FFF2-40B4-BE49-F238E27FC236}">
                <a16:creationId xmlns:a16="http://schemas.microsoft.com/office/drawing/2014/main" id="{7EDD8C25-77D6-DFA2-5D88-4E6D1E8345C9}"/>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s-ES" sz="2000" dirty="0">
                <a:ea typeface="+mn-lt"/>
                <a:cs typeface="+mn-lt"/>
              </a:rPr>
              <a:t>LA CULTURA DE LA TECNOCIENCIA. Manuel Medina</a:t>
            </a:r>
          </a:p>
          <a:p>
            <a:pPr marL="514350" indent="-514350">
              <a:buAutoNum type="arabicPeriod"/>
            </a:pPr>
            <a:r>
              <a:rPr lang="es-ES" sz="2000" dirty="0">
                <a:latin typeface="Calibri"/>
                <a:ea typeface="Calibri"/>
                <a:cs typeface="Calibri"/>
              </a:rPr>
              <a:t>LA PECULIARIDAD DEL PENSAMIENTO TECNOLOGICO. Alberto Cupani</a:t>
            </a:r>
          </a:p>
          <a:p>
            <a:pPr marL="514350" indent="-514350">
              <a:buAutoNum type="arabicPeriod"/>
            </a:pPr>
            <a:r>
              <a:rPr lang="es-ES" sz="2000" i="1" dirty="0">
                <a:ea typeface="+mn-lt"/>
                <a:cs typeface="+mn-lt"/>
              </a:rPr>
              <a:t>¿Tienen política los artefactos?   Langdon </a:t>
            </a:r>
            <a:r>
              <a:rPr lang="es-ES" sz="2000" i="1" err="1">
                <a:ea typeface="+mn-lt"/>
                <a:cs typeface="+mn-lt"/>
              </a:rPr>
              <a:t>Winner</a:t>
            </a:r>
            <a:endParaRPr lang="es-ES" sz="2000" err="1">
              <a:latin typeface="Calibri"/>
              <a:ea typeface="Calibri"/>
              <a:cs typeface="Calibri"/>
            </a:endParaRPr>
          </a:p>
          <a:p>
            <a:pPr marL="514350" indent="-514350">
              <a:buAutoNum type="arabicPeriod"/>
            </a:pPr>
            <a:endParaRPr lang="es-ES" sz="1100" dirty="0">
              <a:latin typeface="Calibri"/>
              <a:ea typeface="Calibri"/>
              <a:cs typeface="Calibri"/>
            </a:endParaRPr>
          </a:p>
        </p:txBody>
      </p:sp>
    </p:spTree>
    <p:extLst>
      <p:ext uri="{BB962C8B-B14F-4D97-AF65-F5344CB8AC3E}">
        <p14:creationId xmlns:p14="http://schemas.microsoft.com/office/powerpoint/2010/main" val="403876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A721F3B-400B-636D-2AE5-F34BDD158FE5}"/>
              </a:ext>
            </a:extLst>
          </p:cNvPr>
          <p:cNvSpPr>
            <a:spLocks noGrp="1"/>
          </p:cNvSpPr>
          <p:nvPr>
            <p:ph type="title"/>
          </p:nvPr>
        </p:nvSpPr>
        <p:spPr>
          <a:xfrm>
            <a:off x="572493" y="238539"/>
            <a:ext cx="11018520" cy="1434415"/>
          </a:xfrm>
        </p:spPr>
        <p:txBody>
          <a:bodyPr anchor="b">
            <a:normAutofit/>
          </a:bodyPr>
          <a:lstStyle/>
          <a:p>
            <a:r>
              <a:rPr lang="es-ES" sz="4600"/>
              <a:t>Generalidades</a:t>
            </a:r>
            <a:br>
              <a:rPr lang="es-ES" sz="4600"/>
            </a:br>
            <a:endParaRPr lang="es-ES" sz="46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FDC02D3-5CAD-411A-94F7-556E5C423F15}"/>
              </a:ext>
            </a:extLst>
          </p:cNvPr>
          <p:cNvSpPr>
            <a:spLocks noGrp="1"/>
          </p:cNvSpPr>
          <p:nvPr>
            <p:ph idx="1"/>
          </p:nvPr>
        </p:nvSpPr>
        <p:spPr>
          <a:xfrm>
            <a:off x="572493" y="2071316"/>
            <a:ext cx="6713552" cy="4119172"/>
          </a:xfrm>
        </p:spPr>
        <p:txBody>
          <a:bodyPr anchor="t">
            <a:normAutofit/>
          </a:bodyPr>
          <a:lstStyle/>
          <a:p>
            <a:pPr marL="0" indent="0">
              <a:buNone/>
            </a:pPr>
            <a:r>
              <a:rPr lang="es-ES" sz="2000" dirty="0"/>
              <a:t>A partir de lo referido en las lecturas tomadas para la realización de este trabajo, se concluyó que: </a:t>
            </a:r>
            <a:endParaRPr lang="es-ES" sz="2000"/>
          </a:p>
          <a:p>
            <a:r>
              <a:rPr lang="es-ES" sz="2000" dirty="0"/>
              <a:t>El desarrollo tecnológico acoge una múltiple serie de fenómenos y cuestiones de lo humano, que trascienden la instrumentalización, la industria o el acero. Es un tema más profundo que incluye nociones </a:t>
            </a:r>
            <a:r>
              <a:rPr lang="es-ES" sz="2000" dirty="0" err="1"/>
              <a:t>eticas</a:t>
            </a:r>
            <a:r>
              <a:rPr lang="es-ES" sz="2000" dirty="0"/>
              <a:t>, morales y por su puesto </a:t>
            </a:r>
            <a:r>
              <a:rPr lang="es-ES" sz="2000" dirty="0" err="1"/>
              <a:t>politicas</a:t>
            </a:r>
            <a:r>
              <a:rPr lang="es-ES" sz="2000" dirty="0"/>
              <a:t>.</a:t>
            </a:r>
          </a:p>
          <a:p>
            <a:r>
              <a:rPr lang="es-ES" sz="2000" dirty="0"/>
              <a:t> A partir de la </a:t>
            </a:r>
            <a:r>
              <a:rPr lang="es-ES" sz="2000" dirty="0" err="1"/>
              <a:t>complejizacion</a:t>
            </a:r>
            <a:r>
              <a:rPr lang="es-ES" sz="2000" dirty="0"/>
              <a:t> de la transformación de las materias primas y a partir de las relaciones comerciales cimentadas en </a:t>
            </a:r>
            <a:r>
              <a:rPr lang="es-ES" sz="2000" dirty="0" err="1"/>
              <a:t>mercancias</a:t>
            </a:r>
            <a:r>
              <a:rPr lang="es-ES" sz="2000" dirty="0"/>
              <a:t>, la </a:t>
            </a:r>
            <a:r>
              <a:rPr lang="es-ES" sz="2000" dirty="0" err="1"/>
              <a:t>tecnologia</a:t>
            </a:r>
            <a:r>
              <a:rPr lang="es-ES" sz="2000" dirty="0"/>
              <a:t> se vuelve tanto una herramienta </a:t>
            </a:r>
            <a:r>
              <a:rPr lang="es-ES" sz="2000" dirty="0" err="1"/>
              <a:t>geopolitica</a:t>
            </a:r>
            <a:r>
              <a:rPr lang="es-ES" sz="2000" dirty="0"/>
              <a:t> como un enigma en la variedad territorial y antropológica que abraza a todas las naciones </a:t>
            </a:r>
            <a:r>
              <a:rPr lang="es-ES" sz="2000" dirty="0" err="1"/>
              <a:t>politicamente</a:t>
            </a:r>
            <a:r>
              <a:rPr lang="es-ES" sz="2000" dirty="0"/>
              <a:t> definidas.</a:t>
            </a:r>
          </a:p>
        </p:txBody>
      </p:sp>
      <p:pic>
        <p:nvPicPr>
          <p:cNvPr id="4" name="Imagen 3" descr="Los inventos más importantes del siglo XX">
            <a:extLst>
              <a:ext uri="{FF2B5EF4-FFF2-40B4-BE49-F238E27FC236}">
                <a16:creationId xmlns:a16="http://schemas.microsoft.com/office/drawing/2014/main" id="{B5A8601C-26EE-EDED-B7C9-2187BF3CF0F4}"/>
              </a:ext>
            </a:extLst>
          </p:cNvPr>
          <p:cNvPicPr>
            <a:picLocks noChangeAspect="1"/>
          </p:cNvPicPr>
          <p:nvPr/>
        </p:nvPicPr>
        <p:blipFill rotWithShape="1">
          <a:blip r:embed="rId2"/>
          <a:srcRect l="32732" r="3534" b="3"/>
          <a:stretch/>
        </p:blipFill>
        <p:spPr>
          <a:xfrm>
            <a:off x="7675658" y="2093976"/>
            <a:ext cx="3941064" cy="4096512"/>
          </a:xfrm>
          <a:prstGeom prst="rect">
            <a:avLst/>
          </a:prstGeom>
        </p:spPr>
      </p:pic>
    </p:spTree>
    <p:extLst>
      <p:ext uri="{BB962C8B-B14F-4D97-AF65-F5344CB8AC3E}">
        <p14:creationId xmlns:p14="http://schemas.microsoft.com/office/powerpoint/2010/main" val="3600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1B3C78-5E0C-EC6E-973C-1C5E1D019A92}"/>
              </a:ext>
            </a:extLst>
          </p:cNvPr>
          <p:cNvSpPr>
            <a:spLocks noGrp="1"/>
          </p:cNvSpPr>
          <p:nvPr>
            <p:ph type="title"/>
          </p:nvPr>
        </p:nvSpPr>
        <p:spPr>
          <a:xfrm>
            <a:off x="572493" y="238539"/>
            <a:ext cx="11018520" cy="1434415"/>
          </a:xfrm>
        </p:spPr>
        <p:txBody>
          <a:bodyPr anchor="b">
            <a:normAutofit/>
          </a:bodyPr>
          <a:lstStyle/>
          <a:p>
            <a:r>
              <a:rPr lang="es-ES" sz="4600">
                <a:latin typeface="Sitka Heading"/>
              </a:rPr>
              <a:t>PARA NUESTRA EXPOSICION, ALGUNAS LECTURAS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ADCD8D6-11DA-FB1B-AC80-63C874A9A5A0}"/>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s-ES" sz="1400" dirty="0">
                <a:ea typeface="+mn-lt"/>
                <a:cs typeface="+mn-lt"/>
              </a:rPr>
              <a:t>LA CULTURA DE LA TECNOCIENCIA. Manuel Medina</a:t>
            </a:r>
          </a:p>
          <a:p>
            <a:pPr marL="0" indent="0">
              <a:buNone/>
            </a:pPr>
            <a:r>
              <a:rPr lang="es-ES" sz="1400" dirty="0"/>
              <a:t>Cita . </a:t>
            </a:r>
            <a:r>
              <a:rPr lang="es-ES" sz="1400" i="1" dirty="0"/>
              <a:t>"</a:t>
            </a:r>
            <a:r>
              <a:rPr lang="es-ES" sz="1400" i="1" dirty="0">
                <a:ea typeface="+mn-lt"/>
                <a:cs typeface="+mn-lt"/>
              </a:rPr>
              <a:t> En los medios de la divulgación y del periodismo científico actual, se ha hecho relativamente corriente disertar sobre la “cultura científica”. Según se dice, es preciso superar, de una vez por todas, la separación existente entre las dos culturas que se han establecido con la ciencia y la tecnología, por un lado, y las humanidades, por el otro. Esta clase de discurso acerca de la ciencia y la tecnología se sitúa, con frecuencia, en un contexto de carácter apologético, en el que se intenta lograr la plena asimilación cultural de las mismas junto con la aceptación de la autoridad científica frente a ciertas imágenes negativas y a no pocas resistencias provocadas por las consecuencias del acelerado desarrollo tecnocientífico. "</a:t>
            </a:r>
            <a:endParaRPr lang="es-ES" sz="1400" i="1" dirty="0"/>
          </a:p>
          <a:p>
            <a:pPr marL="0" indent="0">
              <a:buNone/>
            </a:pPr>
            <a:r>
              <a:rPr lang="es-ES" sz="1400" dirty="0"/>
              <a:t>Comentario: </a:t>
            </a:r>
            <a:r>
              <a:rPr lang="es-ES" sz="1400" dirty="0">
                <a:ea typeface="+mn-lt"/>
                <a:cs typeface="+mn-lt"/>
              </a:rPr>
              <a:t> En cuanto a la llamada cultura </a:t>
            </a:r>
            <a:r>
              <a:rPr lang="es-ES" sz="1400" dirty="0" err="1">
                <a:ea typeface="+mn-lt"/>
                <a:cs typeface="+mn-lt"/>
              </a:rPr>
              <a:t>cientifica</a:t>
            </a:r>
            <a:r>
              <a:rPr lang="es-ES" sz="1400" dirty="0">
                <a:ea typeface="+mn-lt"/>
                <a:cs typeface="+mn-lt"/>
              </a:rPr>
              <a:t>, debe aclararse si se habla de la </a:t>
            </a:r>
            <a:r>
              <a:rPr lang="es-ES" sz="1400" dirty="0" err="1">
                <a:ea typeface="+mn-lt"/>
                <a:cs typeface="+mn-lt"/>
              </a:rPr>
              <a:t>minima</a:t>
            </a:r>
            <a:r>
              <a:rPr lang="es-ES" sz="1400" dirty="0">
                <a:ea typeface="+mn-lt"/>
                <a:cs typeface="+mn-lt"/>
              </a:rPr>
              <a:t> </a:t>
            </a:r>
            <a:r>
              <a:rPr lang="es-ES" sz="1400" dirty="0" err="1">
                <a:ea typeface="+mn-lt"/>
                <a:cs typeface="+mn-lt"/>
              </a:rPr>
              <a:t>formacion</a:t>
            </a:r>
            <a:r>
              <a:rPr lang="es-ES" sz="1400" dirty="0">
                <a:ea typeface="+mn-lt"/>
                <a:cs typeface="+mn-lt"/>
              </a:rPr>
              <a:t> de nociones </a:t>
            </a:r>
            <a:r>
              <a:rPr lang="es-ES" sz="1400" dirty="0" err="1">
                <a:ea typeface="+mn-lt"/>
                <a:cs typeface="+mn-lt"/>
              </a:rPr>
              <a:t>cientificas</a:t>
            </a:r>
            <a:r>
              <a:rPr lang="es-ES" sz="1400" dirty="0">
                <a:ea typeface="+mn-lt"/>
                <a:cs typeface="+mn-lt"/>
              </a:rPr>
              <a:t> en el sistema educativo y en la </a:t>
            </a:r>
            <a:r>
              <a:rPr lang="es-ES" sz="1400" dirty="0" err="1">
                <a:ea typeface="+mn-lt"/>
                <a:cs typeface="+mn-lt"/>
              </a:rPr>
              <a:t>poblacion</a:t>
            </a:r>
            <a:r>
              <a:rPr lang="es-ES" sz="1400" dirty="0">
                <a:ea typeface="+mn-lt"/>
                <a:cs typeface="+mn-lt"/>
              </a:rPr>
              <a:t> general, o de la permeabilidad de los avances </a:t>
            </a:r>
            <a:r>
              <a:rPr lang="es-ES" sz="1400" dirty="0" err="1">
                <a:ea typeface="+mn-lt"/>
                <a:cs typeface="+mn-lt"/>
              </a:rPr>
              <a:t>tecnocientificos</a:t>
            </a:r>
            <a:r>
              <a:rPr lang="es-ES" sz="1400" dirty="0">
                <a:ea typeface="+mn-lt"/>
                <a:cs typeface="+mn-lt"/>
              </a:rPr>
              <a:t> en todos los lugares del mundo, incluyendo a los estados o naciones que carecen e la capacidad de "anclarse" a los beneficios de la industria y de las nuevas </a:t>
            </a:r>
            <a:r>
              <a:rPr lang="es-ES" sz="1400" dirty="0" err="1">
                <a:ea typeface="+mn-lt"/>
                <a:cs typeface="+mn-lt"/>
              </a:rPr>
              <a:t>tecnologias</a:t>
            </a:r>
            <a:r>
              <a:rPr lang="es-ES" sz="1400" dirty="0">
                <a:ea typeface="+mn-lt"/>
                <a:cs typeface="+mn-lt"/>
              </a:rPr>
              <a:t>, mas sin embargo las importan a cambio de exportar materias primas en camino de </a:t>
            </a:r>
            <a:r>
              <a:rPr lang="es-ES" sz="1400" dirty="0" err="1">
                <a:ea typeface="+mn-lt"/>
                <a:cs typeface="+mn-lt"/>
              </a:rPr>
              <a:t>industrializacion</a:t>
            </a:r>
            <a:r>
              <a:rPr lang="es-ES" sz="1400" dirty="0">
                <a:ea typeface="+mn-lt"/>
                <a:cs typeface="+mn-lt"/>
              </a:rPr>
              <a:t> cosa que produce relaciones de dependencia</a:t>
            </a:r>
          </a:p>
          <a:p>
            <a:pPr marL="0" indent="0">
              <a:buNone/>
            </a:pPr>
            <a:endParaRPr lang="es-ES" sz="1400"/>
          </a:p>
        </p:txBody>
      </p:sp>
      <p:pic>
        <p:nvPicPr>
          <p:cNvPr id="4" name="Imagen 3" descr="Qué es el modelo agro exportador y por qué transformó a la economía  argentina? | Museo Roca - Instituto de Investigaciones Históricas">
            <a:extLst>
              <a:ext uri="{FF2B5EF4-FFF2-40B4-BE49-F238E27FC236}">
                <a16:creationId xmlns:a16="http://schemas.microsoft.com/office/drawing/2014/main" id="{CCFA670D-7E5C-8EAB-0F4A-6FD2688D0D20}"/>
              </a:ext>
            </a:extLst>
          </p:cNvPr>
          <p:cNvPicPr>
            <a:picLocks noChangeAspect="1"/>
          </p:cNvPicPr>
          <p:nvPr/>
        </p:nvPicPr>
        <p:blipFill rotWithShape="1">
          <a:blip r:embed="rId2"/>
          <a:srcRect l="25421" r="18058"/>
          <a:stretch/>
        </p:blipFill>
        <p:spPr>
          <a:xfrm>
            <a:off x="7675658" y="2093976"/>
            <a:ext cx="3941064" cy="4096512"/>
          </a:xfrm>
          <a:prstGeom prst="rect">
            <a:avLst/>
          </a:prstGeom>
        </p:spPr>
      </p:pic>
    </p:spTree>
    <p:extLst>
      <p:ext uri="{BB962C8B-B14F-4D97-AF65-F5344CB8AC3E}">
        <p14:creationId xmlns:p14="http://schemas.microsoft.com/office/powerpoint/2010/main" val="16343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695BBD-C755-FA9F-8D8F-2AFA2A080C3D}"/>
              </a:ext>
            </a:extLst>
          </p:cNvPr>
          <p:cNvSpPr>
            <a:spLocks noGrp="1"/>
          </p:cNvSpPr>
          <p:nvPr>
            <p:ph type="title"/>
          </p:nvPr>
        </p:nvSpPr>
        <p:spPr>
          <a:xfrm>
            <a:off x="572493" y="238539"/>
            <a:ext cx="11018520" cy="1434415"/>
          </a:xfrm>
        </p:spPr>
        <p:txBody>
          <a:bodyPr anchor="b">
            <a:normAutofit/>
          </a:bodyPr>
          <a:lstStyle/>
          <a:p>
            <a:endParaRPr lang="es-E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5ADC858-774A-552E-C0F5-74B90410D285}"/>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s-ES" sz="2000">
                <a:ea typeface="+mn-lt"/>
                <a:cs typeface="+mn-lt"/>
              </a:rPr>
              <a:t>Cita: Cada uno de los giros que han ido configurando la espiral interpretativa de ciencia, tecnología y sociedad en el curso del pasado siglo equivale, de algún modo, a reivindicar la reintegración en la complejidad de la tecnociencia contemporánea de alguno de sus entornos cuya relevancia se había ignorado hasta entonces </a:t>
            </a:r>
          </a:p>
          <a:p>
            <a:r>
              <a:rPr lang="es-ES" sz="2000">
                <a:ea typeface="+mn-lt"/>
                <a:cs typeface="+mn-lt"/>
              </a:rPr>
              <a:t>Comentarios: La reivindicacion de la reintegracion en la complejidad de la tecnociencia contemporanea incluye reconocer que las implantaciones de tecnologias experimentales y modos de produccion en general son producto de la fuerza entre potencias, y es debido a la masificacion global del modo de produccion capitalista y el contacto entre multiples estados que surgen reacciones de resistencia, asmilacion y reformismo</a:t>
            </a:r>
            <a:endParaRPr lang="es-ES" sz="2000"/>
          </a:p>
        </p:txBody>
      </p:sp>
      <p:pic>
        <p:nvPicPr>
          <p:cNvPr id="4" name="Imagen 3" descr="Cuánto sabes sobre el Renacimiento?">
            <a:extLst>
              <a:ext uri="{FF2B5EF4-FFF2-40B4-BE49-F238E27FC236}">
                <a16:creationId xmlns:a16="http://schemas.microsoft.com/office/drawing/2014/main" id="{9CE4EA6C-11D3-E6BA-7047-C20697309C9E}"/>
              </a:ext>
            </a:extLst>
          </p:cNvPr>
          <p:cNvPicPr>
            <a:picLocks noChangeAspect="1"/>
          </p:cNvPicPr>
          <p:nvPr/>
        </p:nvPicPr>
        <p:blipFill rotWithShape="1">
          <a:blip r:embed="rId2"/>
          <a:srcRect l="16626" r="8817" b="3"/>
          <a:stretch/>
        </p:blipFill>
        <p:spPr>
          <a:xfrm>
            <a:off x="7675658" y="2093976"/>
            <a:ext cx="3941064" cy="4096512"/>
          </a:xfrm>
          <a:prstGeom prst="rect">
            <a:avLst/>
          </a:prstGeom>
        </p:spPr>
      </p:pic>
    </p:spTree>
    <p:extLst>
      <p:ext uri="{BB962C8B-B14F-4D97-AF65-F5344CB8AC3E}">
        <p14:creationId xmlns:p14="http://schemas.microsoft.com/office/powerpoint/2010/main" val="147590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E2778A-ED1D-C981-9B90-36611DEF92F6}"/>
              </a:ext>
            </a:extLst>
          </p:cNvPr>
          <p:cNvSpPr>
            <a:spLocks noGrp="1"/>
          </p:cNvSpPr>
          <p:nvPr>
            <p:ph type="title"/>
          </p:nvPr>
        </p:nvSpPr>
        <p:spPr>
          <a:xfrm>
            <a:off x="572493" y="238539"/>
            <a:ext cx="11018520" cy="1434415"/>
          </a:xfrm>
        </p:spPr>
        <p:txBody>
          <a:bodyPr anchor="b">
            <a:normAutofit/>
          </a:bodyPr>
          <a:lstStyle/>
          <a:p>
            <a:r>
              <a:rPr lang="es-ES" sz="4600"/>
              <a:t>La geopolitica y su peso en el desarrollo tecnocientifico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8191C4B-57C2-7C10-AD54-FD780F81153C}"/>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000" i="1">
                <a:latin typeface="Calibri"/>
                <a:ea typeface="Calibri"/>
                <a:cs typeface="Calibri"/>
              </a:rPr>
              <a:t>Cita: "El propio carácter de la tecnociencia, esencialmente híbrido de teorías, prácticas, tecnologías, entornos naturales y contextos sociales, plantea el difícil reto de una comprensión capaz de abarcar e integrar toda su complejidad de una forma rigurosa. Los retos más fundamentales e ineludibles para las culturas del siglo XXI, en general, y para los estudios de ciencia y tecnología, en particular, tienen que ver, sin duda alguna, no sólo con la comprensión de la tecnociencia y de las innovaciones tecnocientíficas sino, de una manera especial, con los modelos de valoración e intervención que puedan manejar los impactos y las crisis generadas por las transformaciones y las globalizaciones tecnocientíficas."</a:t>
            </a:r>
            <a:endParaRPr lang="es-ES" sz="1000" i="1"/>
          </a:p>
          <a:p>
            <a:pPr marL="0" indent="0">
              <a:buNone/>
            </a:pPr>
            <a:r>
              <a:rPr lang="es-ES" sz="1000">
                <a:latin typeface="Calibri"/>
                <a:ea typeface="Calibri"/>
                <a:cs typeface="Calibri"/>
              </a:rPr>
              <a:t>Comentarios: "Las crisis son multi causales. Si por ejemplo en el siglo XIX Inglaterra y Francia en plena epopeya Napoleónica rompen la proto industria española y portuguesa, eso generara en las décadas siguientes una industria deficiente y dependiente económicamente de otras potencias. Las innovaciones científicas son producto de la política, no del “avance por avance” “humanitario” o “neutral” que ofrece la ciencia. Efectivamente, la tecnologia y la ciencia son tecnicas permeadas por las ciencias sociales, por la politica y por la subjetividad."</a:t>
            </a:r>
          </a:p>
          <a:p>
            <a:pPr>
              <a:buNone/>
            </a:pPr>
            <a:r>
              <a:rPr lang="es-ES" sz="1000">
                <a:latin typeface="Calibri"/>
                <a:ea typeface="Calibri"/>
                <a:cs typeface="Calibri"/>
              </a:rPr>
              <a:t>C</a:t>
            </a:r>
            <a:r>
              <a:rPr lang="es-ES" sz="1000" i="1">
                <a:latin typeface="Calibri"/>
                <a:ea typeface="Calibri"/>
                <a:cs typeface="Calibri"/>
              </a:rPr>
              <a:t>ita: Las divisiones entre ciencia, tecnología y cultura, más que separaciones en la práctica, son fundamentalmente delimitaciones interpretativas que se remontan a doctrinas filosóficas fraguadas originariamente en la Grecia del siglo –IV. Se trata de interpretaciones derivadas de una emergente concepción del saber propia de las culturas alfabéticas griegas, contrapuesta a las concepciones de las culturas orales que entendían el saber cómo capacidades técnicas. En este contexto, Platón trazó ya en su interpretación filosófica expuesta en Philebo (55d-58b) las grandes divisiones jerarquizadas entre las diversas capacidades y realizaciones humanas que anteriormente se habían enmarcado en una concepción integrada de la cultura."</a:t>
            </a:r>
          </a:p>
          <a:p>
            <a:pPr>
              <a:buNone/>
            </a:pPr>
            <a:r>
              <a:rPr lang="es-ES" sz="1000">
                <a:latin typeface="Calibri"/>
                <a:ea typeface="Calibri"/>
                <a:cs typeface="Calibri"/>
              </a:rPr>
              <a:t>Comentarios: La cultura es un sistema integrado de símbolos y significados, en términos de Gustavo Bueno “Naturaleza humanizada”. La jerarquización del saber o de las técnicas y artes es necesaria para determinar su noción y proyecto, no es mala perse, y no es exactamente lo mismo que la división del trabajo.</a:t>
            </a:r>
          </a:p>
          <a:p>
            <a:pPr marL="0" indent="0">
              <a:buNone/>
            </a:pPr>
            <a:endParaRPr lang="es-ES" sz="1000"/>
          </a:p>
        </p:txBody>
      </p:sp>
      <p:pic>
        <p:nvPicPr>
          <p:cNvPr id="4" name="Imagen 3" descr="Memoria y amnesia de la Guerra Fría. Pero ¿y el Fin de la Historia? –  Conversacion sobre Historia">
            <a:extLst>
              <a:ext uri="{FF2B5EF4-FFF2-40B4-BE49-F238E27FC236}">
                <a16:creationId xmlns:a16="http://schemas.microsoft.com/office/drawing/2014/main" id="{27FE0B59-3BDA-E3AE-5323-B4C3A8155275}"/>
              </a:ext>
            </a:extLst>
          </p:cNvPr>
          <p:cNvPicPr>
            <a:picLocks noChangeAspect="1"/>
          </p:cNvPicPr>
          <p:nvPr/>
        </p:nvPicPr>
        <p:blipFill rotWithShape="1">
          <a:blip r:embed="rId2"/>
          <a:srcRect l="13143" r="20474" b="-3"/>
          <a:stretch/>
        </p:blipFill>
        <p:spPr>
          <a:xfrm>
            <a:off x="7675658" y="2093976"/>
            <a:ext cx="3941064" cy="4096512"/>
          </a:xfrm>
          <a:prstGeom prst="rect">
            <a:avLst/>
          </a:prstGeom>
        </p:spPr>
      </p:pic>
    </p:spTree>
    <p:extLst>
      <p:ext uri="{BB962C8B-B14F-4D97-AF65-F5344CB8AC3E}">
        <p14:creationId xmlns:p14="http://schemas.microsoft.com/office/powerpoint/2010/main" val="2235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7223E1-B771-7F61-CD0A-F5DAF3CD24AE}"/>
              </a:ext>
            </a:extLst>
          </p:cNvPr>
          <p:cNvSpPr>
            <a:spLocks noGrp="1"/>
          </p:cNvSpPr>
          <p:nvPr>
            <p:ph type="title"/>
          </p:nvPr>
        </p:nvSpPr>
        <p:spPr>
          <a:xfrm>
            <a:off x="836679" y="723898"/>
            <a:ext cx="6002110" cy="1495425"/>
          </a:xfrm>
        </p:spPr>
        <p:txBody>
          <a:bodyPr>
            <a:normAutofit/>
          </a:bodyPr>
          <a:lstStyle/>
          <a:p>
            <a:r>
              <a:rPr lang="es-ES" sz="4000"/>
              <a:t>TECNICA, ARTE Y FILOSOFIA</a:t>
            </a:r>
          </a:p>
        </p:txBody>
      </p:sp>
      <p:sp>
        <p:nvSpPr>
          <p:cNvPr id="3" name="Marcador de contenido 2">
            <a:extLst>
              <a:ext uri="{FF2B5EF4-FFF2-40B4-BE49-F238E27FC236}">
                <a16:creationId xmlns:a16="http://schemas.microsoft.com/office/drawing/2014/main" id="{3428AB1A-C9DD-4ECA-DD1D-DFE5F14151CF}"/>
              </a:ext>
            </a:extLst>
          </p:cNvPr>
          <p:cNvSpPr>
            <a:spLocks noGrp="1"/>
          </p:cNvSpPr>
          <p:nvPr>
            <p:ph idx="1"/>
          </p:nvPr>
        </p:nvSpPr>
        <p:spPr>
          <a:xfrm>
            <a:off x="836680" y="2405067"/>
            <a:ext cx="6002110" cy="3729034"/>
          </a:xfrm>
        </p:spPr>
        <p:txBody>
          <a:bodyPr vert="horz" lIns="91440" tIns="45720" rIns="91440" bIns="45720" rtlCol="0">
            <a:normAutofit/>
          </a:bodyPr>
          <a:lstStyle/>
          <a:p>
            <a:pPr marL="0" indent="0">
              <a:buNone/>
            </a:pPr>
            <a:r>
              <a:rPr lang="es-ES" sz="1100" i="1" dirty="0">
                <a:latin typeface="Calibri"/>
                <a:ea typeface="Calibri"/>
                <a:cs typeface="Calibri"/>
              </a:rPr>
              <a:t>Cita: Platón introdujo una división básica entre prácticas y procedimientos técnicos, a un lado, y ciencia (episteme) y cultura filosófica, al otro. De acuerdo con su filosofía, había que separar cognitiva, ética y políticamente, por ejemplo, los procedimientos ordinarios de la aritmética, la medida y el peso usados en la construcción y el comercio, de la geometría y la matemática teóricas, objeto de la filosofía. A estas últimas se las consideraba disciplinas intrínsicamente superiores y mucho más puras y seguras que la matemática técnica ordinaria. En el rango más alto de la estratificación cultural platónica se situaba, obviamente, la dialéctica, o sea, el discurso filosófico mismo.</a:t>
            </a:r>
            <a:endParaRPr lang="es-ES" sz="1100" i="1"/>
          </a:p>
          <a:p>
            <a:pPr marL="0" indent="0">
              <a:buNone/>
            </a:pPr>
            <a:r>
              <a:rPr lang="es-ES" sz="1100" dirty="0">
                <a:latin typeface="Calibri"/>
                <a:ea typeface="Calibri"/>
                <a:cs typeface="Calibri"/>
              </a:rPr>
              <a:t>Comentarios: También había que separar a quienes realizaran esos trabajos (artesanos, </a:t>
            </a:r>
            <a:r>
              <a:rPr lang="es-ES" sz="1100">
                <a:latin typeface="Calibri"/>
                <a:ea typeface="Calibri"/>
                <a:cs typeface="Calibri"/>
              </a:rPr>
              <a:t>geomoros</a:t>
            </a:r>
            <a:r>
              <a:rPr lang="es-ES" sz="1100" dirty="0">
                <a:latin typeface="Calibri"/>
                <a:ea typeface="Calibri"/>
                <a:cs typeface="Calibri"/>
              </a:rPr>
              <a:t>, siervos) puesto que el poli clasismo helénico y la complejidad de las polis no destacaban la esclavitud, de hecho, Platón era un profundo antidemócrata.</a:t>
            </a:r>
          </a:p>
          <a:p>
            <a:pPr marL="0" indent="0">
              <a:buNone/>
            </a:pPr>
            <a:r>
              <a:rPr lang="es-ES" sz="1100" i="1" dirty="0">
                <a:latin typeface="Calibri"/>
                <a:ea typeface="Calibri"/>
                <a:cs typeface="Calibri"/>
              </a:rPr>
              <a:t>Cita:  esta misma línea, Aristóteles interpretó las capacidades técnicas materiales bien como mera </a:t>
            </a:r>
            <a:r>
              <a:rPr lang="es-ES" sz="1100" i="1" dirty="0" err="1">
                <a:latin typeface="Calibri"/>
                <a:ea typeface="Calibri"/>
                <a:cs typeface="Calibri"/>
              </a:rPr>
              <a:t>empeiria</a:t>
            </a:r>
            <a:r>
              <a:rPr lang="es-ES" sz="1100" i="1" dirty="0">
                <a:latin typeface="Calibri"/>
                <a:ea typeface="Calibri"/>
                <a:cs typeface="Calibri"/>
              </a:rPr>
              <a:t> o saber primario de tipo inferior (más propio de las culturas orales no alfabetizadas) o bien, a lo sumo, como un conocimiento contingente o doxa. Pero éstas nunca podían alcanzar la categoría, de orden superior, del conocimiento teórico (surgido con el alfabeto), necesariamente verdadero e inmutable, que constituía la episteme o conocimiento científico. La técnica representaba, en el mejor de los casos, sólo una aplicación subordinada de episteme</a:t>
            </a:r>
          </a:p>
          <a:p>
            <a:pPr marL="0" indent="0">
              <a:buNone/>
            </a:pPr>
            <a:r>
              <a:rPr lang="es-ES" sz="1100" dirty="0">
                <a:latin typeface="Calibri"/>
                <a:ea typeface="Calibri"/>
                <a:cs typeface="Calibri"/>
              </a:rPr>
              <a:t>Comentario: Puesto que Aristóteles entendía que había hombres destinados a ser esclavos y otros a gobernar, entender, filosofar y conocer dentro de las polis.</a:t>
            </a:r>
            <a:endParaRPr lang="es-ES" sz="1100"/>
          </a:p>
          <a:p>
            <a:endParaRPr lang="es-ES" sz="1100"/>
          </a:p>
        </p:txBody>
      </p:sp>
      <p:pic>
        <p:nvPicPr>
          <p:cNvPr id="4" name="Imagen 3" descr="La verdad versus la creatividad: la visión de Platón y Aristóteles respecto  a la concepción de la imagen | Revista Historias del Orbis Terrarum">
            <a:extLst>
              <a:ext uri="{FF2B5EF4-FFF2-40B4-BE49-F238E27FC236}">
                <a16:creationId xmlns:a16="http://schemas.microsoft.com/office/drawing/2014/main" id="{9C77C9D7-E4F1-1D94-A314-5F4A8FC34644}"/>
              </a:ext>
            </a:extLst>
          </p:cNvPr>
          <p:cNvPicPr>
            <a:picLocks noChangeAspect="1"/>
          </p:cNvPicPr>
          <p:nvPr/>
        </p:nvPicPr>
        <p:blipFill rotWithShape="1">
          <a:blip r:embed="rId2"/>
          <a:srcRect r="5148"/>
          <a:stretch/>
        </p:blipFill>
        <p:spPr>
          <a:xfrm>
            <a:off x="7199440" y="10"/>
            <a:ext cx="4992560" cy="6857990"/>
          </a:xfrm>
          <a:prstGeom prst="rect">
            <a:avLst/>
          </a:prstGeom>
          <a:effectLst/>
        </p:spPr>
      </p:pic>
    </p:spTree>
    <p:extLst>
      <p:ext uri="{BB962C8B-B14F-4D97-AF65-F5344CB8AC3E}">
        <p14:creationId xmlns:p14="http://schemas.microsoft.com/office/powerpoint/2010/main" val="17037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148B12-2B30-5ED8-1E5D-E8C6F1207568}"/>
              </a:ext>
            </a:extLst>
          </p:cNvPr>
          <p:cNvSpPr>
            <a:spLocks noGrp="1"/>
          </p:cNvSpPr>
          <p:nvPr>
            <p:ph type="title"/>
          </p:nvPr>
        </p:nvSpPr>
        <p:spPr>
          <a:xfrm>
            <a:off x="572493" y="238539"/>
            <a:ext cx="11018520" cy="1434415"/>
          </a:xfrm>
        </p:spPr>
        <p:txBody>
          <a:bodyPr anchor="b">
            <a:normAutofit/>
          </a:bodyPr>
          <a:lstStyle/>
          <a:p>
            <a:r>
              <a:rPr lang="es-ES" sz="4600" dirty="0">
                <a:latin typeface="Calibri"/>
                <a:ea typeface="Calibri"/>
                <a:cs typeface="Calibri"/>
              </a:rPr>
              <a:t>LA PECULIARIDAD DEL PENSAMIENTO TECNOLOGICO. Alberto Cupani</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3FF78D8-0C51-9EB9-0808-5BA966087D56}"/>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200" i="1">
                <a:latin typeface="Calibri"/>
                <a:ea typeface="Calibri"/>
                <a:cs typeface="Calibri"/>
              </a:rPr>
              <a:t>Cita: “La tecnología, aunque pueda aplicar ciencia, no es lo mismo que, o enteramente ciencia aplicada.” Walter Vincenti.</a:t>
            </a:r>
            <a:endParaRPr lang="es-ES" sz="1200" i="1"/>
          </a:p>
          <a:p>
            <a:pPr marL="0" indent="0">
              <a:buNone/>
            </a:pPr>
            <a:r>
              <a:rPr lang="es-ES" sz="1200">
                <a:latin typeface="Calibri"/>
                <a:ea typeface="Calibri"/>
                <a:cs typeface="Calibri"/>
              </a:rPr>
              <a:t>Comentario: Totalmente de acuerdo, y de esta frase añado un debate: ¿Es la lengua una tecnología o una super estructura? </a:t>
            </a:r>
          </a:p>
          <a:p>
            <a:pPr>
              <a:buNone/>
            </a:pPr>
            <a:r>
              <a:rPr lang="es-ES" sz="1200" i="1">
                <a:latin typeface="Calibri"/>
                <a:ea typeface="Calibri"/>
                <a:cs typeface="Calibri"/>
              </a:rPr>
              <a:t>Cita: Si las teorías tecnológicas son diferentes de las científicas, otro tanto puede decirse de los datos con que trabaja el tecnólogo, pues estos últimos provienen en su mayoría de la experiencia no científica (siendo particularmente importantes para adaptar el artefacto a sus circunstancias efectivas de funcionamiento). Sin embargo, la singularidad del conocimiento tecnológico se aprecia más aún al reparar que exige datos relativos a exigencias (técnicas, económicas, culturales) que el artefacto debe satisfacer</a:t>
            </a:r>
          </a:p>
          <a:p>
            <a:pPr>
              <a:buNone/>
            </a:pPr>
            <a:r>
              <a:rPr lang="es-ES" sz="1200" dirty="0">
                <a:latin typeface="Calibri"/>
                <a:ea typeface="Calibri"/>
                <a:cs typeface="Calibri"/>
              </a:rPr>
              <a:t>Comentario: de esta exigencia de símbolos y significados especializados nace una especie de superioridad política moral de los estados más avanzados tecno científicamente sobre otros.</a:t>
            </a:r>
          </a:p>
          <a:p>
            <a:pPr>
              <a:buNone/>
            </a:pPr>
            <a:r>
              <a:rPr lang="es-ES" sz="1200" i="1">
                <a:latin typeface="Calibri"/>
                <a:ea typeface="Calibri"/>
                <a:cs typeface="Calibri"/>
              </a:rPr>
              <a:t>Cita: Otro aspecto en que difieren la ciencia y la tecnología consiste en que en esta última se apela mucho más al pensamiento analógico y visual que en aquella, sin excluir, es claro, el pensamiento abstracto y verbal</a:t>
            </a:r>
          </a:p>
          <a:p>
            <a:pPr>
              <a:buNone/>
            </a:pPr>
            <a:r>
              <a:rPr lang="es-ES" sz="1200">
                <a:latin typeface="Calibri"/>
                <a:ea typeface="Calibri"/>
                <a:cs typeface="Calibri"/>
              </a:rPr>
              <a:t>Comentario: Lo razonado y abstracto no esta tan lejos de lo práctico y lo pragmático. Un ejemplo muy claro es el holocausto: Una postura filosófica, una industria del exterminio, racionalizada y cimentada en "verdades científicas”.</a:t>
            </a:r>
          </a:p>
          <a:p>
            <a:pPr marL="0" indent="0">
              <a:buNone/>
            </a:pPr>
            <a:endParaRPr lang="es-ES" sz="1200">
              <a:latin typeface="Calibri"/>
              <a:ea typeface="Calibri"/>
              <a:cs typeface="Calibri"/>
            </a:endParaRPr>
          </a:p>
          <a:p>
            <a:endParaRPr lang="es-ES" sz="1200"/>
          </a:p>
        </p:txBody>
      </p:sp>
      <p:pic>
        <p:nvPicPr>
          <p:cNvPr id="4" name="Imagen 3" descr="La inteligencia artificial nunca alcanzará a la inteligencia humana -  Enfoque Noticias">
            <a:extLst>
              <a:ext uri="{FF2B5EF4-FFF2-40B4-BE49-F238E27FC236}">
                <a16:creationId xmlns:a16="http://schemas.microsoft.com/office/drawing/2014/main" id="{B6B7D4E6-9068-CA5F-E515-5AD8BC56EF5C}"/>
              </a:ext>
            </a:extLst>
          </p:cNvPr>
          <p:cNvPicPr>
            <a:picLocks noChangeAspect="1"/>
          </p:cNvPicPr>
          <p:nvPr/>
        </p:nvPicPr>
        <p:blipFill rotWithShape="1">
          <a:blip r:embed="rId2"/>
          <a:srcRect l="22985" r="54" b="3"/>
          <a:stretch/>
        </p:blipFill>
        <p:spPr>
          <a:xfrm>
            <a:off x="7675658" y="2093976"/>
            <a:ext cx="3941064" cy="4096512"/>
          </a:xfrm>
          <a:prstGeom prst="rect">
            <a:avLst/>
          </a:prstGeom>
        </p:spPr>
      </p:pic>
    </p:spTree>
    <p:extLst>
      <p:ext uri="{BB962C8B-B14F-4D97-AF65-F5344CB8AC3E}">
        <p14:creationId xmlns:p14="http://schemas.microsoft.com/office/powerpoint/2010/main" val="4183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09AF52-2A59-C7C8-08B0-E97D90D9A859}"/>
              </a:ext>
            </a:extLst>
          </p:cNvPr>
          <p:cNvSpPr>
            <a:spLocks noGrp="1"/>
          </p:cNvSpPr>
          <p:nvPr>
            <p:ph type="title"/>
          </p:nvPr>
        </p:nvSpPr>
        <p:spPr>
          <a:xfrm>
            <a:off x="572493" y="238539"/>
            <a:ext cx="11018520" cy="1434415"/>
          </a:xfrm>
        </p:spPr>
        <p:txBody>
          <a:bodyPr anchor="b">
            <a:normAutofit/>
          </a:bodyPr>
          <a:lstStyle/>
          <a:p>
            <a:r>
              <a:rPr lang="es-ES" sz="5400"/>
              <a:t>IMITACION, CULTURA Y DIFERENCIA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6E577D2-7A7D-2C9F-C8ED-D2A62D1D6478}"/>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s-ES" sz="1500" i="1" dirty="0" err="1">
                <a:latin typeface="Calibri"/>
                <a:ea typeface="Calibri"/>
                <a:cs typeface="Calibri"/>
              </a:rPr>
              <a:t>Cita:Para</a:t>
            </a:r>
            <a:r>
              <a:rPr lang="es-ES" sz="1500" i="1" dirty="0">
                <a:latin typeface="Calibri"/>
                <a:ea typeface="Calibri"/>
                <a:cs typeface="Calibri"/>
              </a:rPr>
              <a:t> </a:t>
            </a:r>
            <a:r>
              <a:rPr lang="es-ES" sz="1500" i="1" dirty="0" err="1">
                <a:latin typeface="Calibri"/>
                <a:ea typeface="Calibri"/>
                <a:cs typeface="Calibri"/>
              </a:rPr>
              <a:t>Simon</a:t>
            </a:r>
            <a:r>
              <a:rPr lang="es-ES" sz="1500" i="1" dirty="0">
                <a:latin typeface="Calibri"/>
                <a:ea typeface="Calibri"/>
                <a:cs typeface="Calibri"/>
              </a:rPr>
              <a:t> (1981 [1969], p. 18-21) describe la producción tecnológica como “conocimiento por simulación” (hoy casi trivializado por el uso de la computadora). Naturalmente, la simulación no es ajena al proceder de la ciencia, pero los modelos tecnológicos se diferencian porque las variables a ser consideradas e incorporadas al modelo vienen dictadas por la meta a alcanzar, mientras que en la ciencia el criterio de selección no es tan específico</a:t>
            </a:r>
            <a:r>
              <a:rPr lang="es-ES" sz="1500" dirty="0">
                <a:latin typeface="Calibri"/>
                <a:ea typeface="Calibri"/>
                <a:cs typeface="Calibri"/>
              </a:rPr>
              <a:t>.</a:t>
            </a:r>
          </a:p>
          <a:p>
            <a:pPr marL="0" indent="0">
              <a:buNone/>
            </a:pPr>
            <a:r>
              <a:rPr lang="es-ES" sz="1500">
                <a:latin typeface="Calibri"/>
                <a:ea typeface="Calibri"/>
                <a:cs typeface="Calibri"/>
              </a:rPr>
              <a:t>Comentario: La simulación es concomitante a la civilización, puesto que, sin ella, nada seria preservado. En cuanto a las ciencias naturales, por su “naturaleza” contingente y revisionista en cuanto a sus métodos, requiere de repetición y simulación en la formación primaria.</a:t>
            </a:r>
          </a:p>
          <a:p>
            <a:pPr marL="0" indent="0">
              <a:buNone/>
            </a:pPr>
            <a:r>
              <a:rPr lang="es-ES" sz="1500" i="1" dirty="0">
                <a:latin typeface="Calibri"/>
                <a:ea typeface="Calibri"/>
                <a:cs typeface="Calibri"/>
              </a:rPr>
              <a:t>Cita: . La propia noción de conocimiento parece alterarse en el campo de la tecnología. </a:t>
            </a:r>
            <a:r>
              <a:rPr lang="es-ES" sz="1500" i="1" dirty="0" err="1">
                <a:latin typeface="Calibri"/>
                <a:ea typeface="Calibri"/>
                <a:cs typeface="Calibri"/>
              </a:rPr>
              <a:t>Skolimowski</a:t>
            </a:r>
            <a:r>
              <a:rPr lang="es-ES" sz="1500" i="1" dirty="0">
                <a:latin typeface="Calibri"/>
                <a:ea typeface="Calibri"/>
                <a:cs typeface="Calibri"/>
              </a:rPr>
              <a:t> (1983 [1966], p.44) lo caracteriza como conocimiento “de lo que está por ser” (</a:t>
            </a:r>
            <a:r>
              <a:rPr lang="es-ES" sz="1500" i="1" dirty="0" err="1">
                <a:latin typeface="Calibri"/>
                <a:ea typeface="Calibri"/>
                <a:cs typeface="Calibri"/>
              </a:rPr>
              <a:t>what</a:t>
            </a:r>
            <a:r>
              <a:rPr lang="es-ES" sz="1500" i="1" dirty="0">
                <a:latin typeface="Calibri"/>
                <a:ea typeface="Calibri"/>
                <a:cs typeface="Calibri"/>
              </a:rPr>
              <a:t> </a:t>
            </a:r>
            <a:r>
              <a:rPr lang="es-ES" sz="1500" i="1" dirty="0" err="1">
                <a:latin typeface="Calibri"/>
                <a:ea typeface="Calibri"/>
                <a:cs typeface="Calibri"/>
              </a:rPr>
              <a:t>is</a:t>
            </a:r>
            <a:r>
              <a:rPr lang="es-ES" sz="1500" i="1" dirty="0">
                <a:latin typeface="Calibri"/>
                <a:ea typeface="Calibri"/>
                <a:cs typeface="Calibri"/>
              </a:rPr>
              <a:t> </a:t>
            </a:r>
            <a:r>
              <a:rPr lang="es-ES" sz="1500" i="1" dirty="0" err="1">
                <a:latin typeface="Calibri"/>
                <a:ea typeface="Calibri"/>
                <a:cs typeface="Calibri"/>
              </a:rPr>
              <a:t>to</a:t>
            </a:r>
            <a:r>
              <a:rPr lang="es-ES" sz="1500" i="1" dirty="0">
                <a:latin typeface="Calibri"/>
                <a:ea typeface="Calibri"/>
                <a:cs typeface="Calibri"/>
              </a:rPr>
              <a:t> be), en sintonía con H. A. </a:t>
            </a:r>
            <a:r>
              <a:rPr lang="es-ES" sz="1500" i="1" dirty="0" err="1">
                <a:latin typeface="Calibri"/>
                <a:ea typeface="Calibri"/>
                <a:cs typeface="Calibri"/>
              </a:rPr>
              <a:t>Simon</a:t>
            </a:r>
            <a:r>
              <a:rPr lang="es-ES" sz="1500" i="1" dirty="0">
                <a:latin typeface="Calibri"/>
                <a:ea typeface="Calibri"/>
                <a:cs typeface="Calibri"/>
              </a:rPr>
              <a:t> (1981, Cap. 1), que lo describe como conocimiento de lo posible. </a:t>
            </a:r>
            <a:r>
              <a:rPr lang="es-ES" sz="1500" i="1" dirty="0" err="1">
                <a:latin typeface="Calibri"/>
                <a:ea typeface="Calibri"/>
                <a:cs typeface="Calibri"/>
              </a:rPr>
              <a:t>Kroes</a:t>
            </a:r>
            <a:r>
              <a:rPr lang="es-ES" sz="1500" i="1" dirty="0">
                <a:latin typeface="Calibri"/>
                <a:ea typeface="Calibri"/>
                <a:cs typeface="Calibri"/>
              </a:rPr>
              <a:t> (2001, p. 2-3) lo denomina “conocimiento de naturaleza funcional</a:t>
            </a:r>
            <a:r>
              <a:rPr lang="es-ES" sz="1500" dirty="0">
                <a:latin typeface="Calibri"/>
                <a:ea typeface="Calibri"/>
                <a:cs typeface="Calibri"/>
              </a:rPr>
              <a:t>”</a:t>
            </a:r>
          </a:p>
          <a:p>
            <a:pPr marL="0" indent="0">
              <a:buNone/>
            </a:pPr>
            <a:r>
              <a:rPr lang="es-ES" sz="1500">
                <a:latin typeface="Calibri"/>
                <a:ea typeface="Calibri"/>
                <a:cs typeface="Calibri"/>
              </a:rPr>
              <a:t>Comentario: Claro que también puede ser el proceso cognitivo aracional o irracional parte de lo posible.</a:t>
            </a:r>
            <a:endParaRPr lang="es-ES" sz="1500"/>
          </a:p>
          <a:p>
            <a:endParaRPr lang="es-ES" sz="1500"/>
          </a:p>
        </p:txBody>
      </p:sp>
      <p:pic>
        <p:nvPicPr>
          <p:cNvPr id="5" name="Imagen 4" descr="Deseo Mimético">
            <a:extLst>
              <a:ext uri="{FF2B5EF4-FFF2-40B4-BE49-F238E27FC236}">
                <a16:creationId xmlns:a16="http://schemas.microsoft.com/office/drawing/2014/main" id="{A74CB150-BEB1-04E3-437E-BAED501AF64E}"/>
              </a:ext>
            </a:extLst>
          </p:cNvPr>
          <p:cNvPicPr>
            <a:picLocks noChangeAspect="1"/>
          </p:cNvPicPr>
          <p:nvPr/>
        </p:nvPicPr>
        <p:blipFill rotWithShape="1">
          <a:blip r:embed="rId2"/>
          <a:srcRect l="23443" r="26291" b="2"/>
          <a:stretch/>
        </p:blipFill>
        <p:spPr>
          <a:xfrm>
            <a:off x="7675658" y="2093976"/>
            <a:ext cx="3941064" cy="4096512"/>
          </a:xfrm>
          <a:prstGeom prst="rect">
            <a:avLst/>
          </a:prstGeom>
        </p:spPr>
      </p:pic>
    </p:spTree>
    <p:extLst>
      <p:ext uri="{BB962C8B-B14F-4D97-AF65-F5344CB8AC3E}">
        <p14:creationId xmlns:p14="http://schemas.microsoft.com/office/powerpoint/2010/main" val="30974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C69326-2E52-1B63-DF35-DFE593234B34}"/>
              </a:ext>
            </a:extLst>
          </p:cNvPr>
          <p:cNvSpPr>
            <a:spLocks noGrp="1"/>
          </p:cNvSpPr>
          <p:nvPr>
            <p:ph type="title"/>
          </p:nvPr>
        </p:nvSpPr>
        <p:spPr>
          <a:xfrm>
            <a:off x="761800" y="762001"/>
            <a:ext cx="5334197" cy="1708242"/>
          </a:xfrm>
        </p:spPr>
        <p:txBody>
          <a:bodyPr anchor="ctr">
            <a:normAutofit/>
          </a:bodyPr>
          <a:lstStyle/>
          <a:p>
            <a:r>
              <a:rPr lang="es-ES" sz="3700"/>
              <a:t>NECESIDADES Y RELACIONES HUMANAS</a:t>
            </a:r>
          </a:p>
        </p:txBody>
      </p:sp>
      <p:sp>
        <p:nvSpPr>
          <p:cNvPr id="3" name="Marcador de contenido 2">
            <a:extLst>
              <a:ext uri="{FF2B5EF4-FFF2-40B4-BE49-F238E27FC236}">
                <a16:creationId xmlns:a16="http://schemas.microsoft.com/office/drawing/2014/main" id="{FAD537F3-6144-192B-3474-D188E2A1198C}"/>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s-ES" sz="1100" i="1" dirty="0">
                <a:latin typeface="Calibri"/>
                <a:ea typeface="Calibri"/>
                <a:cs typeface="Calibri"/>
              </a:rPr>
              <a:t>Cita:  Debido a la especificidad del conocimiento tecnológico, algunos autores se inclinan a abandonar la tradicional definición del conocimiento como “creencia verdadera justificada”. Joseph C. Pitt (2000, Cap. 1) adopta una perspectiva pragmatista, defendiendo que las reivindicaciones individuales de conocimiento deben ser refrendadas comunitariamente, teniendo como criterio el éxito de la acción.</a:t>
            </a:r>
            <a:endParaRPr lang="es-ES"/>
          </a:p>
          <a:p>
            <a:pPr marL="0" indent="0">
              <a:buNone/>
            </a:pPr>
            <a:r>
              <a:rPr lang="es-ES" sz="1100" dirty="0">
                <a:latin typeface="Calibri"/>
                <a:ea typeface="Calibri"/>
                <a:cs typeface="Calibri"/>
              </a:rPr>
              <a:t>Comentario: Precisamente es ese pragmatismo el que puede provocar ciertos altibajos sociales, como por ejemplo el racismo científico, que emerge de criterios morales y verdades hechas razón, absolutas y sobre todo, justificadores de determinadas ontologías, teologías y doctrinas hechas prácticas gracias a esa supuesta “neutralidad” o “pragmatismo”</a:t>
            </a:r>
          </a:p>
          <a:p>
            <a:pPr marL="0" indent="0">
              <a:buNone/>
            </a:pPr>
            <a:r>
              <a:rPr lang="es-ES" sz="1100" i="1" dirty="0">
                <a:latin typeface="Calibri"/>
                <a:ea typeface="Calibri"/>
                <a:cs typeface="Calibri"/>
              </a:rPr>
              <a:t>Cita:  El conocimiento tecnológico, dirigido a una tarea específica, tiene como resultado tipos de soluciones que son registradas en obras de referencia por los ingenieros. Aunque esta especie de conocimiento sea a veces considerado desdeñosamente como “ingeniería de libro de cocina”, señala Pitt, es en cierto modo superior al científico en certeza y eficacia.6 Este enfoque pragmatista culmina en el análisis de Davis Baird (2002; 2004), que propone una “epistemología material”, sosteniendo que los objetos (principalmente, los instrumentos) que producimos encarnan nuestro conocimiento del mundo de manera análoga a como lo hacen las palabras.</a:t>
            </a:r>
          </a:p>
          <a:p>
            <a:pPr marL="0" indent="0">
              <a:buNone/>
            </a:pPr>
            <a:r>
              <a:rPr lang="es-ES" sz="1100" dirty="0">
                <a:latin typeface="Calibri"/>
                <a:ea typeface="Calibri"/>
                <a:cs typeface="Calibri"/>
              </a:rPr>
              <a:t>Comentarios: como también esos objetos pueden visualizar necesidades ambientales, físicas e incluso nuestra falta de conocimiento frente a otras cosas como por ejemplo una cultura lejana.</a:t>
            </a:r>
          </a:p>
          <a:p>
            <a:endParaRPr lang="es-ES" sz="1100"/>
          </a:p>
        </p:txBody>
      </p:sp>
      <p:pic>
        <p:nvPicPr>
          <p:cNvPr id="4" name="Imagen 3" descr="CRÍTICA DE LA RAZÓN INSTRUMENTAL por Max Horkheimer | EL SUDAMERICANO">
            <a:extLst>
              <a:ext uri="{FF2B5EF4-FFF2-40B4-BE49-F238E27FC236}">
                <a16:creationId xmlns:a16="http://schemas.microsoft.com/office/drawing/2014/main" id="{626B3C57-3DCF-F915-0613-A0DD2EF4A56E}"/>
              </a:ext>
            </a:extLst>
          </p:cNvPr>
          <p:cNvPicPr>
            <a:picLocks noChangeAspect="1"/>
          </p:cNvPicPr>
          <p:nvPr/>
        </p:nvPicPr>
        <p:blipFill rotWithShape="1">
          <a:blip r:embed="rId2"/>
          <a:srcRect t="5353" r="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856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   </vt:lpstr>
      <vt:lpstr>Generalidades </vt:lpstr>
      <vt:lpstr>PARA NUESTRA EXPOSICION, ALGUNAS LECTURAS</vt:lpstr>
      <vt:lpstr>Presentación de PowerPoint</vt:lpstr>
      <vt:lpstr>La geopolitica y su peso en el desarrollo tecnocientifico</vt:lpstr>
      <vt:lpstr>TECNICA, ARTE Y FILOSOFIA</vt:lpstr>
      <vt:lpstr>LA PECULIARIDAD DEL PENSAMIENTO TECNOLOGICO. Alberto Cupani</vt:lpstr>
      <vt:lpstr>IMITACION, CULTURA Y DIFERENCIA</vt:lpstr>
      <vt:lpstr>NECESIDADES Y RELACIONES HUMANAS</vt:lpstr>
      <vt:lpstr>GUERRA, LA PARTERA DEL DESARROLLO TENOLOGICO</vt:lpstr>
      <vt:lpstr>¿Tienen política los artefactos?   Langdon Winner</vt:lpstr>
      <vt:lpstr>CIENCIA, TECNOLOGIA Y POLITICA</vt:lpstr>
      <vt:lpstr>GOBIERNO Y TECNOLOGIA</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272</cp:revision>
  <dcterms:created xsi:type="dcterms:W3CDTF">2024-02-27T22:24:19Z</dcterms:created>
  <dcterms:modified xsi:type="dcterms:W3CDTF">2024-02-28T00:54:26Z</dcterms:modified>
</cp:coreProperties>
</file>