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59" r:id="rId6"/>
    <p:sldId id="260" r:id="rId7"/>
    <p:sldId id="261" r:id="rId8"/>
    <p:sldId id="262" r:id="rId9"/>
    <p:sldId id="263" r:id="rId10"/>
    <p:sldId id="264" r:id="rId11"/>
    <p:sldId id="265" r:id="rId12"/>
    <p:sldId id="267" r:id="rId13"/>
    <p:sldId id="273" r:id="rId14"/>
    <p:sldId id="268" r:id="rId15"/>
    <p:sldId id="269" r:id="rId16"/>
    <p:sldId id="274" r:id="rId17"/>
    <p:sldId id="275" r:id="rId18"/>
    <p:sldId id="276" r:id="rId19"/>
    <p:sldId id="277" r:id="rId20"/>
    <p:sldId id="278" r:id="rId21"/>
    <p:sldId id="279" r:id="rId22"/>
    <p:sldId id="280" r:id="rId23"/>
    <p:sldId id="281" r:id="rId24"/>
    <p:sldId id="282" r:id="rId25"/>
    <p:sldId id="283" r:id="rId26"/>
    <p:sldId id="284"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e Guillermo Guarnizo Marin" initials="JGGM" lastIdx="1" clrIdx="0">
    <p:extLst>
      <p:ext uri="{19B8F6BF-5375-455C-9EA6-DF929625EA0E}">
        <p15:presenceInfo xmlns:p15="http://schemas.microsoft.com/office/powerpoint/2012/main" userId="Jose Guillermo Guarnizo Mar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23E475-3418-49B8-B250-62F91C125F1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732FDE0-30EC-4282-8654-59ADCBDFF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E19A2441-7CBD-42D7-AB09-92A0BB7F5D46}"/>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5" name="Marcador de pie de página 4">
            <a:extLst>
              <a:ext uri="{FF2B5EF4-FFF2-40B4-BE49-F238E27FC236}">
                <a16:creationId xmlns:a16="http://schemas.microsoft.com/office/drawing/2014/main" id="{2A4A55BB-9CEB-46AF-B5D2-81062101480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EDDEA95-A447-4177-A59F-34A440E3EE2B}"/>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2962815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999CFC-0DD2-4527-97C4-FF95C186B5EF}"/>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5D933D1-D3B9-465D-8DCF-F271E50C71B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B10AA887-5384-4BA6-9C9E-E4810E0F6F11}"/>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5" name="Marcador de pie de página 4">
            <a:extLst>
              <a:ext uri="{FF2B5EF4-FFF2-40B4-BE49-F238E27FC236}">
                <a16:creationId xmlns:a16="http://schemas.microsoft.com/office/drawing/2014/main" id="{C5ABAC12-5D1D-4D3A-BA84-15E1F9B38B8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9B55B4BA-8BB5-4434-AA35-90BE7015B823}"/>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108802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7EBCFA3-1A12-4609-90F8-9F4D0203FAF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B68C80C9-C5DB-4622-AC51-7054C2E6837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46BB367-6686-4510-AAA9-684C6EA9C78B}"/>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5" name="Marcador de pie de página 4">
            <a:extLst>
              <a:ext uri="{FF2B5EF4-FFF2-40B4-BE49-F238E27FC236}">
                <a16:creationId xmlns:a16="http://schemas.microsoft.com/office/drawing/2014/main" id="{34D79324-0CAA-495C-A16E-17D3DE1B1FE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2D33165-5BB6-4601-A806-04E7D695F79C}"/>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173620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B4DA3-E4C4-4980-BA3B-BAF316B51C7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42072D4-B1B7-4BD7-B7C2-7A70FD46E58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F23421A-4265-45CE-A674-1CB9EC38488C}"/>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5" name="Marcador de pie de página 4">
            <a:extLst>
              <a:ext uri="{FF2B5EF4-FFF2-40B4-BE49-F238E27FC236}">
                <a16:creationId xmlns:a16="http://schemas.microsoft.com/office/drawing/2014/main" id="{DE226EA8-A17A-4795-AE6C-14D23B48922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AF57605-5E4F-45E6-A0CC-1AAFC71718B9}"/>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128820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C398B-D71D-4056-AD54-9EFFE20CF7E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1B49583-9BA1-49D7-B382-E3DEBBFEE0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4E938A-6EAB-4274-9D34-E48657EF6655}"/>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5" name="Marcador de pie de página 4">
            <a:extLst>
              <a:ext uri="{FF2B5EF4-FFF2-40B4-BE49-F238E27FC236}">
                <a16:creationId xmlns:a16="http://schemas.microsoft.com/office/drawing/2014/main" id="{2A946506-472D-4322-AC62-4B225DF11EA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2EF64D0-F4F8-41A5-A995-BEDE85CA0CDF}"/>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895954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2673CF-8371-4174-BCCE-B95A516A2FE7}"/>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FFFA6DD-DEBD-47B9-8C6F-8F4665A5369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911CA32A-67F0-4DE0-B929-8A8B8373FC2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FAA9502F-0C8A-4B48-859B-9A632572FF03}"/>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6" name="Marcador de pie de página 5">
            <a:extLst>
              <a:ext uri="{FF2B5EF4-FFF2-40B4-BE49-F238E27FC236}">
                <a16:creationId xmlns:a16="http://schemas.microsoft.com/office/drawing/2014/main" id="{7BA54D6C-47AA-424F-A2EC-9EF85BD9D99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74945EC-E842-460E-9CF6-D9591097A02A}"/>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3992859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DB087-F9FA-4B02-B3A8-B2E6A5FDE5E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AAA46D5-F7CE-41E9-A346-245782A26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C4F6F4F-93E1-4D8B-A28A-4F34C1143A6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BBBCB3A-357D-426A-82E8-281A19B1B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64E796B-DA4A-4FFF-BF63-049BF0F215D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B2E4CE02-294A-4F41-8998-8D54572D1B48}"/>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8" name="Marcador de pie de página 7">
            <a:extLst>
              <a:ext uri="{FF2B5EF4-FFF2-40B4-BE49-F238E27FC236}">
                <a16:creationId xmlns:a16="http://schemas.microsoft.com/office/drawing/2014/main" id="{3743E905-A9E1-41A2-91B4-B6D8673CF5E2}"/>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5F75AA4B-5146-457A-869F-0198E7E85A48}"/>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25803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BE0F2-D2E2-46E7-88F5-69CEAC42103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24B7A73-C6DB-4B83-B5CD-4527622D1C72}"/>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4" name="Marcador de pie de página 3">
            <a:extLst>
              <a:ext uri="{FF2B5EF4-FFF2-40B4-BE49-F238E27FC236}">
                <a16:creationId xmlns:a16="http://schemas.microsoft.com/office/drawing/2014/main" id="{B6DDB732-371F-4B5F-9CAD-72D90BD42BF0}"/>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04FC575-4A96-4914-A502-E5474FFDBD11}"/>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351002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6AFB872-0616-4269-8125-DBE1A20CE72A}"/>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3" name="Marcador de pie de página 2">
            <a:extLst>
              <a:ext uri="{FF2B5EF4-FFF2-40B4-BE49-F238E27FC236}">
                <a16:creationId xmlns:a16="http://schemas.microsoft.com/office/drawing/2014/main" id="{4CBBBBE6-F2F3-4150-8C66-67185ACA0E83}"/>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4A77DAB-6847-40BA-A248-94CF1E9CA663}"/>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387738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AB64EB-36DC-44E4-A012-7696CD509EB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8AA3CA7D-16F9-4DB3-8319-858FFE305E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A92AAE96-16D8-4846-9998-CB17C8B12C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A1E5D3C-DA7F-45B5-8578-191DD625217E}"/>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6" name="Marcador de pie de página 5">
            <a:extLst>
              <a:ext uri="{FF2B5EF4-FFF2-40B4-BE49-F238E27FC236}">
                <a16:creationId xmlns:a16="http://schemas.microsoft.com/office/drawing/2014/main" id="{1D2123CE-A338-4A19-8A14-6C2DA15AB7DB}"/>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4CA4260-ED67-4EC7-8A78-03B810B1D376}"/>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513566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D92E7D-0D2F-42EB-A964-439F4F2167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72E951EE-E79F-4E35-9BEB-3A46CFCD3D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1D24AEC8-3A70-4688-A77D-06DBACDE4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F1E65EC-8459-4DF0-A23F-83DCB1AB2A9D}"/>
              </a:ext>
            </a:extLst>
          </p:cNvPr>
          <p:cNvSpPr>
            <a:spLocks noGrp="1"/>
          </p:cNvSpPr>
          <p:nvPr>
            <p:ph type="dt" sz="half" idx="10"/>
          </p:nvPr>
        </p:nvSpPr>
        <p:spPr/>
        <p:txBody>
          <a:bodyPr/>
          <a:lstStyle/>
          <a:p>
            <a:fld id="{7DF2A080-B172-46DC-9EC5-225D9BD24C8B}" type="datetimeFigureOut">
              <a:rPr lang="es-CO" smtClean="0"/>
              <a:t>23/08/2024</a:t>
            </a:fld>
            <a:endParaRPr lang="es-CO"/>
          </a:p>
        </p:txBody>
      </p:sp>
      <p:sp>
        <p:nvSpPr>
          <p:cNvPr id="6" name="Marcador de pie de página 5">
            <a:extLst>
              <a:ext uri="{FF2B5EF4-FFF2-40B4-BE49-F238E27FC236}">
                <a16:creationId xmlns:a16="http://schemas.microsoft.com/office/drawing/2014/main" id="{84AF9CA2-1196-47B8-B2B8-3539FA8FA2B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0682C22-1AF3-4072-B021-488BBEF381F3}"/>
              </a:ext>
            </a:extLst>
          </p:cNvPr>
          <p:cNvSpPr>
            <a:spLocks noGrp="1"/>
          </p:cNvSpPr>
          <p:nvPr>
            <p:ph type="sldNum" sz="quarter" idx="12"/>
          </p:nvPr>
        </p:nvSpPr>
        <p:spPr/>
        <p:txBody>
          <a:bodyPr/>
          <a:lstStyle/>
          <a:p>
            <a:fld id="{7123987E-749E-498C-84BF-7B806FC59A64}" type="slidenum">
              <a:rPr lang="es-CO" smtClean="0"/>
              <a:t>‹Nº›</a:t>
            </a:fld>
            <a:endParaRPr lang="es-CO"/>
          </a:p>
        </p:txBody>
      </p:sp>
    </p:spTree>
    <p:extLst>
      <p:ext uri="{BB962C8B-B14F-4D97-AF65-F5344CB8AC3E}">
        <p14:creationId xmlns:p14="http://schemas.microsoft.com/office/powerpoint/2010/main" val="986907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FE474A1-4D87-4E15-970F-FC9FBA5616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3359F0E-8F68-44B5-B9E1-C7943F303B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6535FE0C-07F5-440C-A9A6-261FF7FD43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2A080-B172-46DC-9EC5-225D9BD24C8B}" type="datetimeFigureOut">
              <a:rPr lang="es-CO" smtClean="0"/>
              <a:t>23/08/2024</a:t>
            </a:fld>
            <a:endParaRPr lang="es-CO"/>
          </a:p>
        </p:txBody>
      </p:sp>
      <p:sp>
        <p:nvSpPr>
          <p:cNvPr id="5" name="Marcador de pie de página 4">
            <a:extLst>
              <a:ext uri="{FF2B5EF4-FFF2-40B4-BE49-F238E27FC236}">
                <a16:creationId xmlns:a16="http://schemas.microsoft.com/office/drawing/2014/main" id="{F926B1D1-EEAF-4606-AAFA-9809137E57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7B55A401-F116-4BDD-A81B-4FED9DCABB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23987E-749E-498C-84BF-7B806FC59A64}" type="slidenum">
              <a:rPr lang="es-CO" smtClean="0"/>
              <a:t>‹Nº›</a:t>
            </a:fld>
            <a:endParaRPr lang="es-CO"/>
          </a:p>
        </p:txBody>
      </p:sp>
    </p:spTree>
    <p:extLst>
      <p:ext uri="{BB962C8B-B14F-4D97-AF65-F5344CB8AC3E}">
        <p14:creationId xmlns:p14="http://schemas.microsoft.com/office/powerpoint/2010/main" val="2256906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EDF46C-0CD3-4E56-B99B-02AF70BC0F67}"/>
              </a:ext>
            </a:extLst>
          </p:cNvPr>
          <p:cNvSpPr>
            <a:spLocks noGrp="1"/>
          </p:cNvSpPr>
          <p:nvPr>
            <p:ph type="ctrTitle"/>
          </p:nvPr>
        </p:nvSpPr>
        <p:spPr/>
        <p:txBody>
          <a:bodyPr/>
          <a:lstStyle/>
          <a:p>
            <a:r>
              <a:rPr lang="es-CO" dirty="0"/>
              <a:t>Data </a:t>
            </a:r>
            <a:r>
              <a:rPr lang="es-CO" dirty="0" err="1"/>
              <a:t>Types</a:t>
            </a:r>
            <a:endParaRPr lang="es-CO" dirty="0"/>
          </a:p>
        </p:txBody>
      </p:sp>
    </p:spTree>
    <p:extLst>
      <p:ext uri="{BB962C8B-B14F-4D97-AF65-F5344CB8AC3E}">
        <p14:creationId xmlns:p14="http://schemas.microsoft.com/office/powerpoint/2010/main" val="3794249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pic>
        <p:nvPicPr>
          <p:cNvPr id="4" name="Imagen 3">
            <a:extLst>
              <a:ext uri="{FF2B5EF4-FFF2-40B4-BE49-F238E27FC236}">
                <a16:creationId xmlns:a16="http://schemas.microsoft.com/office/drawing/2014/main" id="{E2A3D34B-67A9-40B8-BB89-7727FF79892D}"/>
              </a:ext>
            </a:extLst>
          </p:cNvPr>
          <p:cNvPicPr>
            <a:picLocks noChangeAspect="1"/>
          </p:cNvPicPr>
          <p:nvPr/>
        </p:nvPicPr>
        <p:blipFill>
          <a:blip r:embed="rId2"/>
          <a:stretch>
            <a:fillRect/>
          </a:stretch>
        </p:blipFill>
        <p:spPr>
          <a:xfrm>
            <a:off x="1502215" y="695360"/>
            <a:ext cx="5011707" cy="6041385"/>
          </a:xfrm>
          <a:prstGeom prst="rect">
            <a:avLst/>
          </a:prstGeom>
        </p:spPr>
      </p:pic>
    </p:spTree>
    <p:extLst>
      <p:ext uri="{BB962C8B-B14F-4D97-AF65-F5344CB8AC3E}">
        <p14:creationId xmlns:p14="http://schemas.microsoft.com/office/powerpoint/2010/main" val="162467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pic>
        <p:nvPicPr>
          <p:cNvPr id="4" name="Imagen 3">
            <a:extLst>
              <a:ext uri="{FF2B5EF4-FFF2-40B4-BE49-F238E27FC236}">
                <a16:creationId xmlns:a16="http://schemas.microsoft.com/office/drawing/2014/main" id="{AEC9F8A0-1D91-4BFD-BDC1-0F04C424A94C}"/>
              </a:ext>
            </a:extLst>
          </p:cNvPr>
          <p:cNvPicPr>
            <a:picLocks noChangeAspect="1"/>
          </p:cNvPicPr>
          <p:nvPr/>
        </p:nvPicPr>
        <p:blipFill>
          <a:blip r:embed="rId2"/>
          <a:stretch>
            <a:fillRect/>
          </a:stretch>
        </p:blipFill>
        <p:spPr>
          <a:xfrm>
            <a:off x="338758" y="621357"/>
            <a:ext cx="7700285" cy="2807643"/>
          </a:xfrm>
          <a:prstGeom prst="rect">
            <a:avLst/>
          </a:prstGeom>
        </p:spPr>
      </p:pic>
      <p:sp>
        <p:nvSpPr>
          <p:cNvPr id="5" name="Rectángulo 4">
            <a:extLst>
              <a:ext uri="{FF2B5EF4-FFF2-40B4-BE49-F238E27FC236}">
                <a16:creationId xmlns:a16="http://schemas.microsoft.com/office/drawing/2014/main" id="{40E052BA-E213-43C8-9091-551538D2BD2B}"/>
              </a:ext>
            </a:extLst>
          </p:cNvPr>
          <p:cNvSpPr/>
          <p:nvPr/>
        </p:nvSpPr>
        <p:spPr>
          <a:xfrm>
            <a:off x="443060" y="2130458"/>
            <a:ext cx="8493550" cy="669303"/>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7" name="Imagen 6">
            <a:extLst>
              <a:ext uri="{FF2B5EF4-FFF2-40B4-BE49-F238E27FC236}">
                <a16:creationId xmlns:a16="http://schemas.microsoft.com/office/drawing/2014/main" id="{C78E782C-D31F-4F33-870C-1B65E59708D4}"/>
              </a:ext>
            </a:extLst>
          </p:cNvPr>
          <p:cNvPicPr>
            <a:picLocks noChangeAspect="1"/>
          </p:cNvPicPr>
          <p:nvPr/>
        </p:nvPicPr>
        <p:blipFill>
          <a:blip r:embed="rId3"/>
          <a:stretch>
            <a:fillRect/>
          </a:stretch>
        </p:blipFill>
        <p:spPr>
          <a:xfrm>
            <a:off x="8541292" y="233989"/>
            <a:ext cx="2969445" cy="6525874"/>
          </a:xfrm>
          <a:prstGeom prst="rect">
            <a:avLst/>
          </a:prstGeom>
        </p:spPr>
      </p:pic>
    </p:spTree>
    <p:extLst>
      <p:ext uri="{BB962C8B-B14F-4D97-AF65-F5344CB8AC3E}">
        <p14:creationId xmlns:p14="http://schemas.microsoft.com/office/powerpoint/2010/main" val="377596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sp>
        <p:nvSpPr>
          <p:cNvPr id="4" name="CuadroTexto 3">
            <a:extLst>
              <a:ext uri="{FF2B5EF4-FFF2-40B4-BE49-F238E27FC236}">
                <a16:creationId xmlns:a16="http://schemas.microsoft.com/office/drawing/2014/main" id="{988B974C-7FFF-4B94-A12D-D32913BE8284}"/>
              </a:ext>
            </a:extLst>
          </p:cNvPr>
          <p:cNvSpPr txBox="1"/>
          <p:nvPr/>
        </p:nvSpPr>
        <p:spPr>
          <a:xfrm>
            <a:off x="652807" y="1016906"/>
            <a:ext cx="6094428" cy="2585323"/>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 = </a:t>
            </a:r>
            <a:r>
              <a:rPr lang="es-CO" sz="1800" dirty="0">
                <a:solidFill>
                  <a:srgbClr val="A31515"/>
                </a:solidFill>
                <a:latin typeface="Cascadia Mono" panose="020B0609020000020004" pitchFamily="49" charset="0"/>
              </a:rPr>
              <a:t>'z'</a:t>
            </a:r>
            <a:r>
              <a:rPr lang="es-CO" sz="1800" dirty="0">
                <a:solidFill>
                  <a:srgbClr val="000000"/>
                </a:solidFill>
                <a:latin typeface="Cascadia Mono" panose="020B0609020000020004" pitchFamily="49" charset="0"/>
              </a:rPr>
              <a:t>;</a:t>
            </a:r>
          </a:p>
          <a:p>
            <a:r>
              <a:rPr lang="es-CO" sz="1800" dirty="0" err="1">
                <a:solidFill>
                  <a:srgbClr val="000000"/>
                </a:solidFill>
                <a:latin typeface="Cascadia Mono" panose="020B0609020000020004" pitchFamily="49" charset="0"/>
              </a:rPr>
              <a:t>printf</a:t>
            </a:r>
            <a:r>
              <a:rPr lang="es-CO" sz="1800" dirty="0">
                <a:solidFill>
                  <a:srgbClr val="000000"/>
                </a:solidFill>
                <a:latin typeface="Cascadia Mono" panose="020B0609020000020004" pitchFamily="49" charset="0"/>
              </a:rPr>
              <a:t>(</a:t>
            </a:r>
            <a:r>
              <a:rPr lang="es-CO" sz="1800" dirty="0">
                <a:solidFill>
                  <a:srgbClr val="A31515"/>
                </a:solidFill>
                <a:latin typeface="Cascadia Mono" panose="020B0609020000020004" pitchFamily="49" charset="0"/>
              </a:rPr>
              <a:t>"%c"</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 = 119;</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p:txBody>
      </p:sp>
      <p:pic>
        <p:nvPicPr>
          <p:cNvPr id="6" name="Imagen 5">
            <a:extLst>
              <a:ext uri="{FF2B5EF4-FFF2-40B4-BE49-F238E27FC236}">
                <a16:creationId xmlns:a16="http://schemas.microsoft.com/office/drawing/2014/main" id="{679AFC20-5385-408D-AC1D-EA005B8576B8}"/>
              </a:ext>
            </a:extLst>
          </p:cNvPr>
          <p:cNvPicPr>
            <a:picLocks noChangeAspect="1"/>
          </p:cNvPicPr>
          <p:nvPr/>
        </p:nvPicPr>
        <p:blipFill>
          <a:blip r:embed="rId2"/>
          <a:stretch>
            <a:fillRect/>
          </a:stretch>
        </p:blipFill>
        <p:spPr>
          <a:xfrm>
            <a:off x="5218380" y="1016906"/>
            <a:ext cx="6980522" cy="523220"/>
          </a:xfrm>
          <a:prstGeom prst="rect">
            <a:avLst/>
          </a:prstGeom>
        </p:spPr>
      </p:pic>
      <p:pic>
        <p:nvPicPr>
          <p:cNvPr id="8" name="Imagen 7">
            <a:extLst>
              <a:ext uri="{FF2B5EF4-FFF2-40B4-BE49-F238E27FC236}">
                <a16:creationId xmlns:a16="http://schemas.microsoft.com/office/drawing/2014/main" id="{7F96F763-AFEA-4B31-BF62-357A9CCF0EB6}"/>
              </a:ext>
            </a:extLst>
          </p:cNvPr>
          <p:cNvPicPr>
            <a:picLocks noChangeAspect="1"/>
          </p:cNvPicPr>
          <p:nvPr/>
        </p:nvPicPr>
        <p:blipFill>
          <a:blip r:embed="rId3"/>
          <a:stretch>
            <a:fillRect/>
          </a:stretch>
        </p:blipFill>
        <p:spPr>
          <a:xfrm>
            <a:off x="168822" y="3602229"/>
            <a:ext cx="9780622" cy="2585323"/>
          </a:xfrm>
          <a:prstGeom prst="rect">
            <a:avLst/>
          </a:prstGeom>
        </p:spPr>
      </p:pic>
      <p:pic>
        <p:nvPicPr>
          <p:cNvPr id="12" name="Imagen 11">
            <a:extLst>
              <a:ext uri="{FF2B5EF4-FFF2-40B4-BE49-F238E27FC236}">
                <a16:creationId xmlns:a16="http://schemas.microsoft.com/office/drawing/2014/main" id="{B94BA4AC-F6E1-4CA0-B38A-189D2D6D677F}"/>
              </a:ext>
            </a:extLst>
          </p:cNvPr>
          <p:cNvPicPr>
            <a:picLocks noChangeAspect="1"/>
          </p:cNvPicPr>
          <p:nvPr/>
        </p:nvPicPr>
        <p:blipFill>
          <a:blip r:embed="rId4"/>
          <a:stretch>
            <a:fillRect/>
          </a:stretch>
        </p:blipFill>
        <p:spPr>
          <a:xfrm>
            <a:off x="6181086" y="5203318"/>
            <a:ext cx="1474340" cy="1275552"/>
          </a:xfrm>
          <a:prstGeom prst="rect">
            <a:avLst/>
          </a:prstGeom>
        </p:spPr>
      </p:pic>
    </p:spTree>
    <p:extLst>
      <p:ext uri="{BB962C8B-B14F-4D97-AF65-F5344CB8AC3E}">
        <p14:creationId xmlns:p14="http://schemas.microsoft.com/office/powerpoint/2010/main" val="11764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0"/>
            <a:ext cx="7899662" cy="10464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3200" b="0" i="0" u="none" strike="noStrike" cap="none" normalizeH="0" baseline="0" dirty="0" err="1">
                <a:ln>
                  <a:noFill/>
                </a:ln>
                <a:solidFill>
                  <a:srgbClr val="1F1F1F"/>
                </a:solidFill>
                <a:effectLst/>
                <a:latin typeface="Source Sans Pro" panose="020B0503030403020204" pitchFamily="34" charset="0"/>
              </a:rPr>
              <a:t>The</a:t>
            </a:r>
            <a:r>
              <a:rPr kumimoji="0" lang="es-CO" altLang="es-CO" sz="3200" b="0" i="0" u="none" strike="noStrike" cap="none" normalizeH="0" baseline="0" dirty="0">
                <a:ln>
                  <a:noFill/>
                </a:ln>
                <a:solidFill>
                  <a:srgbClr val="1F1F1F"/>
                </a:solidFill>
                <a:effectLst/>
                <a:latin typeface="Source Sans Pro" panose="020B0503030403020204" pitchFamily="34" charset="0"/>
              </a:rPr>
              <a:t> </a:t>
            </a:r>
            <a:r>
              <a:rPr kumimoji="0" lang="es-CO" altLang="es-CO" sz="3200" b="0" i="0" u="none" strike="noStrike" cap="none" normalizeH="0" baseline="0" dirty="0" err="1">
                <a:ln>
                  <a:noFill/>
                </a:ln>
                <a:solidFill>
                  <a:srgbClr val="1F1F1F"/>
                </a:solidFill>
                <a:effectLst/>
                <a:latin typeface="Source Sans Pro" panose="020B0503030403020204" pitchFamily="34" charset="0"/>
              </a:rPr>
              <a:t>Bool</a:t>
            </a:r>
            <a:r>
              <a:rPr kumimoji="0" lang="es-CO" altLang="es-CO" sz="3200" b="0" i="0" u="none" strike="noStrike" cap="none" normalizeH="0" baseline="0" dirty="0">
                <a:ln>
                  <a:noFill/>
                </a:ln>
                <a:solidFill>
                  <a:srgbClr val="1F1F1F"/>
                </a:solidFill>
                <a:effectLst/>
                <a:latin typeface="Source Sans Pro" panose="020B0503030403020204" pitchFamily="34" charset="0"/>
              </a:rPr>
              <a:t> Data </a:t>
            </a:r>
            <a:r>
              <a:rPr kumimoji="0" lang="es-CO" altLang="es-CO" sz="3200" b="0" i="0" u="none" strike="noStrike" cap="none" normalizeH="0" baseline="0" dirty="0" err="1">
                <a:ln>
                  <a:noFill/>
                </a:ln>
                <a:solidFill>
                  <a:srgbClr val="1F1F1F"/>
                </a:solidFill>
                <a:effectLst/>
                <a:latin typeface="Source Sans Pro" panose="020B0503030403020204" pitchFamily="34" charset="0"/>
              </a:rPr>
              <a:t>Type</a:t>
            </a:r>
            <a:br>
              <a:rPr kumimoji="0" lang="es-CO" altLang="es-CO" sz="3600" b="0" i="0" u="none" strike="noStrike" cap="none" normalizeH="0" baseline="0" dirty="0">
                <a:ln>
                  <a:noFill/>
                </a:ln>
                <a:solidFill>
                  <a:schemeClr val="tx1"/>
                </a:solidFill>
                <a:effectLst/>
                <a:latin typeface="Arial" panose="020B0604020202020204" pitchFamily="34" charset="0"/>
              </a:rPr>
            </a:br>
            <a:endParaRPr kumimoji="0" lang="es-CO" altLang="es-CO" sz="3600" b="0" i="0" u="none" strike="noStrike" cap="none" normalizeH="0" baseline="0" dirty="0">
              <a:ln>
                <a:noFill/>
              </a:ln>
              <a:solidFill>
                <a:schemeClr val="tx1"/>
              </a:solidFill>
              <a:effectLst/>
              <a:latin typeface="Arial" panose="020B0604020202020204" pitchFamily="34" charset="0"/>
            </a:endParaRPr>
          </a:p>
        </p:txBody>
      </p:sp>
      <p:pic>
        <p:nvPicPr>
          <p:cNvPr id="3" name="Imagen 2">
            <a:extLst>
              <a:ext uri="{FF2B5EF4-FFF2-40B4-BE49-F238E27FC236}">
                <a16:creationId xmlns:a16="http://schemas.microsoft.com/office/drawing/2014/main" id="{42A526BA-4566-4758-8775-6ABFCF552CF5}"/>
              </a:ext>
            </a:extLst>
          </p:cNvPr>
          <p:cNvPicPr>
            <a:picLocks noChangeAspect="1"/>
          </p:cNvPicPr>
          <p:nvPr/>
        </p:nvPicPr>
        <p:blipFill>
          <a:blip r:embed="rId2"/>
          <a:stretch>
            <a:fillRect/>
          </a:stretch>
        </p:blipFill>
        <p:spPr>
          <a:xfrm>
            <a:off x="468801" y="1046440"/>
            <a:ext cx="6050804" cy="5319221"/>
          </a:xfrm>
          <a:prstGeom prst="rect">
            <a:avLst/>
          </a:prstGeom>
        </p:spPr>
      </p:pic>
      <p:sp>
        <p:nvSpPr>
          <p:cNvPr id="4" name="CuadroTexto 3">
            <a:extLst>
              <a:ext uri="{FF2B5EF4-FFF2-40B4-BE49-F238E27FC236}">
                <a16:creationId xmlns:a16="http://schemas.microsoft.com/office/drawing/2014/main" id="{59885A26-C549-48C2-A735-BC9FAF6C34B2}"/>
              </a:ext>
            </a:extLst>
          </p:cNvPr>
          <p:cNvSpPr txBox="1"/>
          <p:nvPr/>
        </p:nvSpPr>
        <p:spPr>
          <a:xfrm>
            <a:off x="7437748" y="3244385"/>
            <a:ext cx="2743200" cy="923330"/>
          </a:xfrm>
          <a:prstGeom prst="rect">
            <a:avLst/>
          </a:prstGeom>
          <a:noFill/>
        </p:spPr>
        <p:txBody>
          <a:bodyPr wrap="square" rtlCol="0">
            <a:spAutoFit/>
          </a:bodyPr>
          <a:lstStyle/>
          <a:p>
            <a:r>
              <a:rPr lang="es-CO" dirty="0"/>
              <a:t>False = 0</a:t>
            </a:r>
          </a:p>
          <a:p>
            <a:endParaRPr lang="es-CO" dirty="0"/>
          </a:p>
          <a:p>
            <a:r>
              <a:rPr lang="es-CO" dirty="0"/>
              <a:t>True = 1. True ≠0.</a:t>
            </a:r>
          </a:p>
        </p:txBody>
      </p:sp>
    </p:spTree>
    <p:extLst>
      <p:ext uri="{BB962C8B-B14F-4D97-AF65-F5344CB8AC3E}">
        <p14:creationId xmlns:p14="http://schemas.microsoft.com/office/powerpoint/2010/main" val="3775967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0"/>
            <a:ext cx="7899662" cy="104644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3200" b="0" i="0" u="none" strike="noStrike" cap="none" normalizeH="0" baseline="0" dirty="0" err="1">
                <a:ln>
                  <a:noFill/>
                </a:ln>
                <a:solidFill>
                  <a:srgbClr val="1F1F1F"/>
                </a:solidFill>
                <a:effectLst/>
                <a:latin typeface="Source Sans Pro" panose="020B0503030403020204" pitchFamily="34" charset="0"/>
              </a:rPr>
              <a:t>The</a:t>
            </a:r>
            <a:r>
              <a:rPr kumimoji="0" lang="es-CO" altLang="es-CO" sz="3200" b="0" i="0" u="none" strike="noStrike" cap="none" normalizeH="0" baseline="0" dirty="0">
                <a:ln>
                  <a:noFill/>
                </a:ln>
                <a:solidFill>
                  <a:srgbClr val="1F1F1F"/>
                </a:solidFill>
                <a:effectLst/>
                <a:latin typeface="Source Sans Pro" panose="020B0503030403020204" pitchFamily="34" charset="0"/>
              </a:rPr>
              <a:t> </a:t>
            </a:r>
            <a:r>
              <a:rPr kumimoji="0" lang="es-CO" altLang="es-CO" sz="3200" b="0" i="0" u="none" strike="noStrike" cap="none" normalizeH="0" baseline="0" dirty="0" err="1">
                <a:ln>
                  <a:noFill/>
                </a:ln>
                <a:solidFill>
                  <a:srgbClr val="1F1F1F"/>
                </a:solidFill>
                <a:effectLst/>
                <a:latin typeface="Source Sans Pro" panose="020B0503030403020204" pitchFamily="34" charset="0"/>
              </a:rPr>
              <a:t>Bool</a:t>
            </a:r>
            <a:r>
              <a:rPr kumimoji="0" lang="es-CO" altLang="es-CO" sz="3200" b="0" i="0" u="none" strike="noStrike" cap="none" normalizeH="0" baseline="0" dirty="0">
                <a:ln>
                  <a:noFill/>
                </a:ln>
                <a:solidFill>
                  <a:srgbClr val="1F1F1F"/>
                </a:solidFill>
                <a:effectLst/>
                <a:latin typeface="Source Sans Pro" panose="020B0503030403020204" pitchFamily="34" charset="0"/>
              </a:rPr>
              <a:t> Data </a:t>
            </a:r>
            <a:r>
              <a:rPr kumimoji="0" lang="es-CO" altLang="es-CO" sz="3200" b="0" i="0" u="none" strike="noStrike" cap="none" normalizeH="0" baseline="0" dirty="0" err="1">
                <a:ln>
                  <a:noFill/>
                </a:ln>
                <a:solidFill>
                  <a:srgbClr val="1F1F1F"/>
                </a:solidFill>
                <a:effectLst/>
                <a:latin typeface="Source Sans Pro" panose="020B0503030403020204" pitchFamily="34" charset="0"/>
              </a:rPr>
              <a:t>Type</a:t>
            </a:r>
            <a:br>
              <a:rPr kumimoji="0" lang="es-CO" altLang="es-CO" sz="3600" b="0" i="0" u="none" strike="noStrike" cap="none" normalizeH="0" baseline="0" dirty="0">
                <a:ln>
                  <a:noFill/>
                </a:ln>
                <a:solidFill>
                  <a:schemeClr val="tx1"/>
                </a:solidFill>
                <a:effectLst/>
                <a:latin typeface="Arial" panose="020B0604020202020204" pitchFamily="34" charset="0"/>
              </a:rPr>
            </a:br>
            <a:endParaRPr kumimoji="0" lang="es-CO" altLang="es-CO" sz="3600" b="0" i="0" u="none" strike="noStrike" cap="none" normalizeH="0" baseline="0" dirty="0">
              <a:ln>
                <a:noFill/>
              </a:ln>
              <a:solidFill>
                <a:schemeClr val="tx1"/>
              </a:solidFill>
              <a:effectLst/>
              <a:latin typeface="Arial" panose="020B0604020202020204" pitchFamily="34" charset="0"/>
            </a:endParaRPr>
          </a:p>
        </p:txBody>
      </p:sp>
      <p:pic>
        <p:nvPicPr>
          <p:cNvPr id="7" name="Imagen 6">
            <a:extLst>
              <a:ext uri="{FF2B5EF4-FFF2-40B4-BE49-F238E27FC236}">
                <a16:creationId xmlns:a16="http://schemas.microsoft.com/office/drawing/2014/main" id="{5933A297-CBD2-4AB6-A85E-C15471877E6F}"/>
              </a:ext>
            </a:extLst>
          </p:cNvPr>
          <p:cNvPicPr>
            <a:picLocks noChangeAspect="1"/>
          </p:cNvPicPr>
          <p:nvPr/>
        </p:nvPicPr>
        <p:blipFill>
          <a:blip r:embed="rId2"/>
          <a:stretch>
            <a:fillRect/>
          </a:stretch>
        </p:blipFill>
        <p:spPr>
          <a:xfrm>
            <a:off x="2309773" y="932220"/>
            <a:ext cx="6127011" cy="4823878"/>
          </a:xfrm>
          <a:prstGeom prst="rect">
            <a:avLst/>
          </a:prstGeom>
        </p:spPr>
      </p:pic>
    </p:spTree>
    <p:extLst>
      <p:ext uri="{BB962C8B-B14F-4D97-AF65-F5344CB8AC3E}">
        <p14:creationId xmlns:p14="http://schemas.microsoft.com/office/powerpoint/2010/main" val="106463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276999"/>
            <a:ext cx="789966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CO" sz="3200" b="0" i="0" dirty="0" err="1">
                <a:solidFill>
                  <a:srgbClr val="1F1F1F"/>
                </a:solidFill>
                <a:effectLst/>
                <a:latin typeface="Source Sans Pro" panose="020B0503030403020204" pitchFamily="34" charset="0"/>
              </a:rPr>
              <a:t>User-Defined</a:t>
            </a:r>
            <a:r>
              <a:rPr lang="es-CO" sz="3200" b="0" i="0" dirty="0">
                <a:solidFill>
                  <a:srgbClr val="1F1F1F"/>
                </a:solidFill>
                <a:effectLst/>
                <a:latin typeface="Source Sans Pro" panose="020B0503030403020204" pitchFamily="34" charset="0"/>
              </a:rPr>
              <a:t> Data </a:t>
            </a:r>
            <a:r>
              <a:rPr lang="es-CO" sz="3200" b="0" i="0" dirty="0" err="1">
                <a:solidFill>
                  <a:srgbClr val="1F1F1F"/>
                </a:solidFill>
                <a:effectLst/>
                <a:latin typeface="Source Sans Pro" panose="020B0503030403020204" pitchFamily="34" charset="0"/>
              </a:rPr>
              <a:t>Types</a:t>
            </a:r>
            <a:endParaRPr lang="es-CO" sz="3200" b="0" i="0" dirty="0">
              <a:solidFill>
                <a:srgbClr val="1F1F1F"/>
              </a:solidFill>
              <a:effectLst/>
              <a:latin typeface="Source Sans Pro" panose="020B0503030403020204" pitchFamily="34" charset="0"/>
            </a:endParaRPr>
          </a:p>
        </p:txBody>
      </p:sp>
      <p:sp>
        <p:nvSpPr>
          <p:cNvPr id="6" name="CuadroTexto 5">
            <a:extLst>
              <a:ext uri="{FF2B5EF4-FFF2-40B4-BE49-F238E27FC236}">
                <a16:creationId xmlns:a16="http://schemas.microsoft.com/office/drawing/2014/main" id="{DC006051-A5C4-4698-A1BE-79EAF995B384}"/>
              </a:ext>
            </a:extLst>
          </p:cNvPr>
          <p:cNvSpPr txBox="1"/>
          <p:nvPr/>
        </p:nvSpPr>
        <p:spPr>
          <a:xfrm>
            <a:off x="860196" y="1325805"/>
            <a:ext cx="9481008" cy="2246769"/>
          </a:xfrm>
          <a:prstGeom prst="rect">
            <a:avLst/>
          </a:prstGeom>
          <a:noFill/>
        </p:spPr>
        <p:txBody>
          <a:bodyPr wrap="square">
            <a:spAutoFit/>
          </a:bodyPr>
          <a:lstStyle/>
          <a:p>
            <a:r>
              <a:rPr lang="es-ES" sz="2800" dirty="0"/>
              <a:t>Las estructuras son colecciones de variables relacionadas bajo un nombre. </a:t>
            </a:r>
          </a:p>
          <a:p>
            <a:endParaRPr lang="es-ES" sz="2800" dirty="0"/>
          </a:p>
          <a:p>
            <a:r>
              <a:rPr lang="es-ES" sz="2800" dirty="0"/>
              <a:t>Las estructuras pueden contener variables de muchos tipos diferentes de datos</a:t>
            </a:r>
            <a:r>
              <a:rPr lang="es-ES" dirty="0"/>
              <a:t>.</a:t>
            </a:r>
            <a:endParaRPr lang="es-CO" dirty="0"/>
          </a:p>
        </p:txBody>
      </p:sp>
    </p:spTree>
    <p:extLst>
      <p:ext uri="{BB962C8B-B14F-4D97-AF65-F5344CB8AC3E}">
        <p14:creationId xmlns:p14="http://schemas.microsoft.com/office/powerpoint/2010/main" val="38959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276999"/>
            <a:ext cx="789966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CO" sz="3200" b="0" i="0" dirty="0" err="1">
                <a:solidFill>
                  <a:srgbClr val="1F1F1F"/>
                </a:solidFill>
                <a:effectLst/>
                <a:latin typeface="Source Sans Pro" panose="020B0503030403020204" pitchFamily="34" charset="0"/>
              </a:rPr>
              <a:t>User-Defined</a:t>
            </a:r>
            <a:r>
              <a:rPr lang="es-CO" sz="3200" b="0" i="0" dirty="0">
                <a:solidFill>
                  <a:srgbClr val="1F1F1F"/>
                </a:solidFill>
                <a:effectLst/>
                <a:latin typeface="Source Sans Pro" panose="020B0503030403020204" pitchFamily="34" charset="0"/>
              </a:rPr>
              <a:t> Data </a:t>
            </a:r>
            <a:r>
              <a:rPr lang="es-CO" sz="3200" b="0" i="0" dirty="0" err="1">
                <a:solidFill>
                  <a:srgbClr val="1F1F1F"/>
                </a:solidFill>
                <a:effectLst/>
                <a:latin typeface="Source Sans Pro" panose="020B0503030403020204" pitchFamily="34" charset="0"/>
              </a:rPr>
              <a:t>Types</a:t>
            </a:r>
            <a:endParaRPr lang="es-CO" sz="3200" b="0" i="0" dirty="0">
              <a:solidFill>
                <a:srgbClr val="1F1F1F"/>
              </a:solidFill>
              <a:effectLst/>
              <a:latin typeface="Source Sans Pro" panose="020B0503030403020204" pitchFamily="34" charset="0"/>
            </a:endParaRPr>
          </a:p>
        </p:txBody>
      </p:sp>
      <p:sp>
        <p:nvSpPr>
          <p:cNvPr id="4" name="CuadroTexto 3">
            <a:extLst>
              <a:ext uri="{FF2B5EF4-FFF2-40B4-BE49-F238E27FC236}">
                <a16:creationId xmlns:a16="http://schemas.microsoft.com/office/drawing/2014/main" id="{F2125C5A-10BB-4ED6-91F9-AAA543A26ED1}"/>
              </a:ext>
            </a:extLst>
          </p:cNvPr>
          <p:cNvSpPr txBox="1"/>
          <p:nvPr/>
        </p:nvSpPr>
        <p:spPr>
          <a:xfrm>
            <a:off x="530258" y="671691"/>
            <a:ext cx="6094428" cy="5909310"/>
          </a:xfrm>
          <a:prstGeom prst="rect">
            <a:avLst/>
          </a:prstGeom>
          <a:noFill/>
        </p:spPr>
        <p:txBody>
          <a:bodyPr wrap="square">
            <a:spAutoFit/>
          </a:bodyPr>
          <a:lstStyle/>
          <a:p>
            <a:r>
              <a:rPr lang="es-CO" sz="1800" dirty="0">
                <a:solidFill>
                  <a:srgbClr val="008000"/>
                </a:solidFill>
                <a:latin typeface="Cascadia Mono" panose="020B0609020000020004" pitchFamily="49" charset="0"/>
              </a:rPr>
              <a:t>/*</a:t>
            </a:r>
            <a:endParaRPr lang="es-CO" sz="1800" dirty="0">
              <a:solidFill>
                <a:srgbClr val="000000"/>
              </a:solidFill>
              <a:latin typeface="Cascadia Mono" panose="020B0609020000020004" pitchFamily="49" charset="0"/>
            </a:endParaRPr>
          </a:p>
          <a:p>
            <a:r>
              <a:rPr lang="es-CO" sz="1800" dirty="0">
                <a:solidFill>
                  <a:srgbClr val="008000"/>
                </a:solidFill>
                <a:latin typeface="Cascadia Mono" panose="020B0609020000020004" pitchFamily="49" charset="0"/>
              </a:rPr>
              <a:t> * File:   </a:t>
            </a:r>
            <a:r>
              <a:rPr lang="es-CO" sz="1800" dirty="0" err="1">
                <a:solidFill>
                  <a:srgbClr val="008000"/>
                </a:solidFill>
                <a:latin typeface="Cascadia Mono" panose="020B0609020000020004" pitchFamily="49" charset="0"/>
              </a:rPr>
              <a:t>main.c</a:t>
            </a:r>
            <a:endParaRPr lang="es-CO" sz="1800" dirty="0">
              <a:solidFill>
                <a:srgbClr val="000000"/>
              </a:solidFill>
              <a:latin typeface="Cascadia Mono" panose="020B0609020000020004" pitchFamily="49" charset="0"/>
            </a:endParaRPr>
          </a:p>
          <a:p>
            <a:r>
              <a:rPr lang="es-CO" sz="1800" dirty="0">
                <a:solidFill>
                  <a:srgbClr val="008000"/>
                </a:solidFill>
                <a:latin typeface="Cascadia Mono" panose="020B0609020000020004" pitchFamily="49" charset="0"/>
              </a:rPr>
              <a:t> * </a:t>
            </a:r>
            <a:r>
              <a:rPr lang="es-CO" sz="1800" dirty="0" err="1">
                <a:solidFill>
                  <a:srgbClr val="008000"/>
                </a:solidFill>
                <a:latin typeface="Cascadia Mono" panose="020B0609020000020004" pitchFamily="49" charset="0"/>
              </a:rPr>
              <a:t>Author</a:t>
            </a:r>
            <a:r>
              <a:rPr lang="es-CO" sz="1800" dirty="0">
                <a:solidFill>
                  <a:srgbClr val="008000"/>
                </a:solidFill>
                <a:latin typeface="Cascadia Mono" panose="020B0609020000020004" pitchFamily="49" charset="0"/>
              </a:rPr>
              <a:t>: &lt;</a:t>
            </a:r>
            <a:r>
              <a:rPr lang="es-CO" sz="1800" dirty="0" err="1">
                <a:solidFill>
                  <a:srgbClr val="008000"/>
                </a:solidFill>
                <a:latin typeface="Cascadia Mono" panose="020B0609020000020004" pitchFamily="49" charset="0"/>
              </a:rPr>
              <a:t>your</a:t>
            </a:r>
            <a:r>
              <a:rPr lang="es-CO" sz="1800" dirty="0">
                <a:solidFill>
                  <a:srgbClr val="008000"/>
                </a:solidFill>
                <a:latin typeface="Cascadia Mono" panose="020B0609020000020004" pitchFamily="49" charset="0"/>
              </a:rPr>
              <a:t> </a:t>
            </a:r>
            <a:r>
              <a:rPr lang="es-CO" sz="1800" dirty="0" err="1">
                <a:solidFill>
                  <a:srgbClr val="008000"/>
                </a:solidFill>
                <a:latin typeface="Cascadia Mono" panose="020B0609020000020004" pitchFamily="49" charset="0"/>
              </a:rPr>
              <a:t>name</a:t>
            </a:r>
            <a:r>
              <a:rPr lang="es-CO" sz="1800" dirty="0">
                <a:solidFill>
                  <a:srgbClr val="008000"/>
                </a:solidFill>
                <a:latin typeface="Cascadia Mono" panose="020B0609020000020004" pitchFamily="49" charset="0"/>
              </a:rPr>
              <a:t> </a:t>
            </a:r>
            <a:r>
              <a:rPr lang="es-CO" sz="1800" dirty="0" err="1">
                <a:solidFill>
                  <a:srgbClr val="008000"/>
                </a:solidFill>
                <a:latin typeface="Cascadia Mono" panose="020B0609020000020004" pitchFamily="49" charset="0"/>
              </a:rPr>
              <a:t>here</a:t>
            </a:r>
            <a:r>
              <a:rPr lang="es-CO" sz="1800" dirty="0">
                <a:solidFill>
                  <a:srgbClr val="008000"/>
                </a:solidFill>
                <a:latin typeface="Cascadia Mono" panose="020B0609020000020004" pitchFamily="49" charset="0"/>
              </a:rPr>
              <a:t>&gt;</a:t>
            </a:r>
            <a:endParaRPr lang="es-CO" sz="1800" dirty="0">
              <a:solidFill>
                <a:srgbClr val="000000"/>
              </a:solidFill>
              <a:latin typeface="Cascadia Mono" panose="020B0609020000020004" pitchFamily="49" charset="0"/>
            </a:endParaRPr>
          </a:p>
          <a:p>
            <a:r>
              <a:rPr lang="es-CO" sz="1800" dirty="0">
                <a:solidFill>
                  <a:srgbClr val="008000"/>
                </a:solidFill>
                <a:latin typeface="Cascadia Mono" panose="020B0609020000020004" pitchFamily="49" charset="0"/>
              </a:rPr>
              <a:t> */</a:t>
            </a:r>
            <a:endParaRPr lang="es-CO" sz="1800" dirty="0">
              <a:solidFill>
                <a:srgbClr val="000000"/>
              </a:solidFill>
              <a:latin typeface="Cascadia Mono" panose="020B0609020000020004" pitchFamily="49" charset="0"/>
            </a:endParaRPr>
          </a:p>
          <a:p>
            <a:endParaRPr lang="es-CO" sz="1800" dirty="0">
              <a:solidFill>
                <a:srgbClr val="000000"/>
              </a:solidFill>
              <a:latin typeface="Cascadia Mono" panose="020B0609020000020004" pitchFamily="49" charset="0"/>
            </a:endParaRPr>
          </a:p>
          <a:p>
            <a:r>
              <a:rPr lang="es-CO" sz="1800" dirty="0">
                <a:solidFill>
                  <a:srgbClr val="808080"/>
                </a:solidFill>
                <a:latin typeface="Cascadia Mono" panose="020B0609020000020004" pitchFamily="49" charset="0"/>
              </a:rPr>
              <a:t>#include</a:t>
            </a:r>
            <a:r>
              <a:rPr lang="es-CO" sz="1800" dirty="0">
                <a:solidFill>
                  <a:srgbClr val="000000"/>
                </a:solidFill>
                <a:latin typeface="Cascadia Mono" panose="020B0609020000020004" pitchFamily="49" charset="0"/>
              </a:rPr>
              <a:t> </a:t>
            </a:r>
            <a:r>
              <a:rPr lang="es-CO" sz="1800" dirty="0">
                <a:solidFill>
                  <a:srgbClr val="A31515"/>
                </a:solidFill>
                <a:latin typeface="Cascadia Mono" panose="020B0609020000020004" pitchFamily="49" charset="0"/>
              </a:rPr>
              <a:t>&lt;</a:t>
            </a:r>
            <a:r>
              <a:rPr lang="es-CO" sz="1800" dirty="0" err="1">
                <a:solidFill>
                  <a:srgbClr val="A31515"/>
                </a:solidFill>
                <a:latin typeface="Cascadia Mono" panose="020B0609020000020004" pitchFamily="49" charset="0"/>
              </a:rPr>
              <a:t>stdio.h</a:t>
            </a:r>
            <a:r>
              <a:rPr lang="es-CO" sz="1800" dirty="0">
                <a:solidFill>
                  <a:srgbClr val="A31515"/>
                </a:solidFill>
                <a:latin typeface="Cascadia Mono" panose="020B0609020000020004" pitchFamily="49" charset="0"/>
              </a:rPr>
              <a:t>&gt;</a:t>
            </a:r>
            <a:endParaRPr lang="es-CO" sz="1800" dirty="0">
              <a:solidFill>
                <a:srgbClr val="000000"/>
              </a:solidFill>
              <a:latin typeface="Cascadia Mono" panose="020B0609020000020004" pitchFamily="49" charset="0"/>
            </a:endParaRPr>
          </a:p>
          <a:p>
            <a:r>
              <a:rPr lang="es-CO" sz="1800" dirty="0">
                <a:solidFill>
                  <a:srgbClr val="808080"/>
                </a:solidFill>
                <a:latin typeface="Cascadia Mono" panose="020B0609020000020004" pitchFamily="49" charset="0"/>
              </a:rPr>
              <a:t>#include</a:t>
            </a:r>
            <a:r>
              <a:rPr lang="es-CO" sz="1800" dirty="0">
                <a:solidFill>
                  <a:srgbClr val="000000"/>
                </a:solidFill>
                <a:latin typeface="Cascadia Mono" panose="020B0609020000020004" pitchFamily="49" charset="0"/>
              </a:rPr>
              <a:t> </a:t>
            </a:r>
            <a:r>
              <a:rPr lang="es-CO" sz="1800" dirty="0">
                <a:solidFill>
                  <a:srgbClr val="A31515"/>
                </a:solidFill>
                <a:latin typeface="Cascadia Mono" panose="020B0609020000020004" pitchFamily="49" charset="0"/>
              </a:rPr>
              <a:t>&lt;</a:t>
            </a:r>
            <a:r>
              <a:rPr lang="es-CO" sz="1800" dirty="0" err="1">
                <a:solidFill>
                  <a:srgbClr val="A31515"/>
                </a:solidFill>
                <a:latin typeface="Cascadia Mono" panose="020B0609020000020004" pitchFamily="49" charset="0"/>
              </a:rPr>
              <a:t>stdlib.h</a:t>
            </a:r>
            <a:r>
              <a:rPr lang="es-CO" sz="1800" dirty="0">
                <a:solidFill>
                  <a:srgbClr val="A31515"/>
                </a:solidFill>
                <a:latin typeface="Cascadia Mono" panose="020B0609020000020004" pitchFamily="49" charset="0"/>
              </a:rPr>
              <a:t>&gt;</a:t>
            </a:r>
            <a:endParaRPr lang="es-CO" sz="1800" dirty="0">
              <a:solidFill>
                <a:srgbClr val="000000"/>
              </a:solidFill>
              <a:latin typeface="Cascadia Mono" panose="020B0609020000020004" pitchFamily="49" charset="0"/>
            </a:endParaRPr>
          </a:p>
          <a:p>
            <a:endParaRPr lang="es-CO" sz="1800" dirty="0">
              <a:solidFill>
                <a:srgbClr val="000000"/>
              </a:solidFill>
              <a:latin typeface="Cascadia Mono" panose="020B0609020000020004" pitchFamily="49" charset="0"/>
            </a:endParaRPr>
          </a:p>
          <a:p>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 </a:t>
            </a:r>
            <a:r>
              <a:rPr lang="es-CO" sz="1800" dirty="0">
                <a:solidFill>
                  <a:srgbClr val="008000"/>
                </a:solidFill>
                <a:latin typeface="Cascadia Mono" panose="020B0609020000020004" pitchFamily="49" charset="0"/>
              </a:rPr>
              <a:t>/*</a:t>
            </a:r>
            <a:endParaRPr lang="es-CO" sz="1800" dirty="0">
              <a:solidFill>
                <a:srgbClr val="000000"/>
              </a:solidFill>
              <a:latin typeface="Cascadia Mono" panose="020B0609020000020004" pitchFamily="49" charset="0"/>
            </a:endParaRPr>
          </a:p>
          <a:p>
            <a:r>
              <a:rPr lang="es-CO" sz="1800" dirty="0">
                <a:solidFill>
                  <a:srgbClr val="008000"/>
                </a:solidFill>
                <a:latin typeface="Cascadia Mono" panose="020B0609020000020004" pitchFamily="49" charset="0"/>
              </a:rPr>
              <a:t>  * </a:t>
            </a:r>
            <a:r>
              <a:rPr lang="es-CO" sz="1800" dirty="0" err="1">
                <a:solidFill>
                  <a:srgbClr val="008000"/>
                </a:solidFill>
                <a:latin typeface="Cascadia Mono" panose="020B0609020000020004" pitchFamily="49" charset="0"/>
              </a:rPr>
              <a:t>Demonstrate</a:t>
            </a:r>
            <a:r>
              <a:rPr lang="es-CO" sz="1800" dirty="0">
                <a:solidFill>
                  <a:srgbClr val="008000"/>
                </a:solidFill>
                <a:latin typeface="Cascadia Mono" panose="020B0609020000020004" pitchFamily="49" charset="0"/>
              </a:rPr>
              <a:t> </a:t>
            </a:r>
            <a:r>
              <a:rPr lang="es-CO" sz="1800" dirty="0" err="1">
                <a:solidFill>
                  <a:srgbClr val="008000"/>
                </a:solidFill>
                <a:latin typeface="Cascadia Mono" panose="020B0609020000020004" pitchFamily="49" charset="0"/>
              </a:rPr>
              <a:t>user-defined</a:t>
            </a:r>
            <a:r>
              <a:rPr lang="es-CO" sz="1800" dirty="0">
                <a:solidFill>
                  <a:srgbClr val="008000"/>
                </a:solidFill>
                <a:latin typeface="Cascadia Mono" panose="020B0609020000020004" pitchFamily="49" charset="0"/>
              </a:rPr>
              <a:t> data </a:t>
            </a:r>
            <a:r>
              <a:rPr lang="es-CO" sz="1800" dirty="0" err="1">
                <a:solidFill>
                  <a:srgbClr val="008000"/>
                </a:solidFill>
                <a:latin typeface="Cascadia Mono" panose="020B0609020000020004" pitchFamily="49" charset="0"/>
              </a:rPr>
              <a:t>types</a:t>
            </a:r>
            <a:endParaRPr lang="es-CO" sz="1800" dirty="0">
              <a:solidFill>
                <a:srgbClr val="000000"/>
              </a:solidFill>
              <a:latin typeface="Cascadia Mono" panose="020B0609020000020004" pitchFamily="49" charset="0"/>
            </a:endParaRPr>
          </a:p>
          <a:p>
            <a:r>
              <a:rPr lang="es-CO" sz="1800" dirty="0">
                <a:solidFill>
                  <a:srgbClr val="008000"/>
                </a:solidFill>
                <a:latin typeface="Cascadia Mono" panose="020B0609020000020004" pitchFamily="49" charset="0"/>
              </a:rPr>
              <a:t>  */</a:t>
            </a:r>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struct</a:t>
            </a:r>
            <a:r>
              <a:rPr lang="es-CO" sz="1800" dirty="0">
                <a:solidFill>
                  <a:srgbClr val="000000"/>
                </a:solidFill>
                <a:latin typeface="Cascadia Mono" panose="020B0609020000020004" pitchFamily="49" charset="0"/>
              </a:rPr>
              <a:t> </a:t>
            </a:r>
            <a:r>
              <a:rPr lang="es-CO" sz="1800" dirty="0" err="1">
                <a:solidFill>
                  <a:srgbClr val="2B91AF"/>
                </a:solidFill>
                <a:latin typeface="Cascadia Mono" panose="020B0609020000020004" pitchFamily="49" charset="0"/>
              </a:rPr>
              <a:t>Student</a:t>
            </a:r>
            <a:r>
              <a:rPr lang="es-CO" sz="1800" dirty="0">
                <a:solidFill>
                  <a:srgbClr val="000000"/>
                </a:solidFill>
                <a:latin typeface="Cascadia Mono" panose="020B0609020000020004" pitchFamily="49" charset="0"/>
              </a:rPr>
              <a:t>  </a:t>
            </a:r>
            <a:r>
              <a:rPr lang="es-CO" sz="1800" dirty="0">
                <a:solidFill>
                  <a:srgbClr val="008000"/>
                </a:solidFill>
                <a:latin typeface="Cascadia Mono" panose="020B0609020000020004" pitchFamily="49" charset="0"/>
              </a:rPr>
              <a:t>// estructura de datos</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p:txBody>
      </p:sp>
    </p:spTree>
    <p:extLst>
      <p:ext uri="{BB962C8B-B14F-4D97-AF65-F5344CB8AC3E}">
        <p14:creationId xmlns:p14="http://schemas.microsoft.com/office/powerpoint/2010/main" val="1780156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276999"/>
            <a:ext cx="789966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CO" sz="3200" b="0" i="0" dirty="0" err="1">
                <a:solidFill>
                  <a:srgbClr val="1F1F1F"/>
                </a:solidFill>
                <a:effectLst/>
                <a:latin typeface="Source Sans Pro" panose="020B0503030403020204" pitchFamily="34" charset="0"/>
              </a:rPr>
              <a:t>User-Defined</a:t>
            </a:r>
            <a:r>
              <a:rPr lang="es-CO" sz="3200" b="0" i="0" dirty="0">
                <a:solidFill>
                  <a:srgbClr val="1F1F1F"/>
                </a:solidFill>
                <a:effectLst/>
                <a:latin typeface="Source Sans Pro" panose="020B0503030403020204" pitchFamily="34" charset="0"/>
              </a:rPr>
              <a:t> Data </a:t>
            </a:r>
            <a:r>
              <a:rPr lang="es-CO" sz="3200" b="0" i="0" dirty="0" err="1">
                <a:solidFill>
                  <a:srgbClr val="1F1F1F"/>
                </a:solidFill>
                <a:effectLst/>
                <a:latin typeface="Source Sans Pro" panose="020B0503030403020204" pitchFamily="34" charset="0"/>
              </a:rPr>
              <a:t>Types</a:t>
            </a:r>
            <a:endParaRPr lang="es-CO" sz="3200" b="0" i="0" dirty="0">
              <a:solidFill>
                <a:srgbClr val="1F1F1F"/>
              </a:solidFill>
              <a:effectLst/>
              <a:latin typeface="Source Sans Pro" panose="020B0503030403020204" pitchFamily="34" charset="0"/>
            </a:endParaRPr>
          </a:p>
        </p:txBody>
      </p:sp>
      <p:sp>
        <p:nvSpPr>
          <p:cNvPr id="4" name="CuadroTexto 3">
            <a:extLst>
              <a:ext uri="{FF2B5EF4-FFF2-40B4-BE49-F238E27FC236}">
                <a16:creationId xmlns:a16="http://schemas.microsoft.com/office/drawing/2014/main" id="{B09E9D31-0285-4B73-86C6-894D8E9F7DBB}"/>
              </a:ext>
            </a:extLst>
          </p:cNvPr>
          <p:cNvSpPr txBox="1"/>
          <p:nvPr/>
        </p:nvSpPr>
        <p:spPr>
          <a:xfrm>
            <a:off x="681088" y="1126405"/>
            <a:ext cx="7350550" cy="3139321"/>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struct</a:t>
            </a:r>
            <a:r>
              <a:rPr lang="es-CO" sz="1800" dirty="0">
                <a:solidFill>
                  <a:srgbClr val="000000"/>
                </a:solidFill>
                <a:latin typeface="Cascadia Mono" panose="020B0609020000020004" pitchFamily="49" charset="0"/>
              </a:rPr>
              <a:t> </a:t>
            </a:r>
            <a:r>
              <a:rPr lang="es-CO" sz="1800" dirty="0" err="1">
                <a:solidFill>
                  <a:srgbClr val="2B91AF"/>
                </a:solidFill>
                <a:latin typeface="Cascadia Mono" panose="020B0609020000020004" pitchFamily="49" charset="0"/>
              </a:rPr>
              <a:t>Student</a:t>
            </a:r>
            <a:r>
              <a:rPr lang="es-CO" sz="1800" dirty="0">
                <a:solidFill>
                  <a:srgbClr val="000000"/>
                </a:solidFill>
                <a:latin typeface="Cascadia Mono" panose="020B0609020000020004" pitchFamily="49" charset="0"/>
              </a:rPr>
              <a:t>  </a:t>
            </a:r>
            <a:r>
              <a:rPr lang="es-CO" sz="1800" dirty="0">
                <a:solidFill>
                  <a:srgbClr val="008000"/>
                </a:solidFill>
                <a:latin typeface="Cascadia Mono" panose="020B0609020000020004" pitchFamily="49" charset="0"/>
              </a:rPr>
              <a:t>// estructura de datos</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r>
              <a:rPr lang="en-US" sz="1800" dirty="0">
                <a:solidFill>
                  <a:srgbClr val="0000FF"/>
                </a:solidFill>
                <a:latin typeface="Cascadia Mono" panose="020B0609020000020004" pitchFamily="49" charset="0"/>
              </a:rPr>
              <a:t>int</a:t>
            </a:r>
            <a:r>
              <a:rPr lang="en-US" sz="1800" dirty="0">
                <a:solidFill>
                  <a:srgbClr val="000000"/>
                </a:solidFill>
                <a:latin typeface="Cascadia Mono" panose="020B0609020000020004" pitchFamily="49" charset="0"/>
              </a:rPr>
              <a:t> number;  </a:t>
            </a:r>
            <a:r>
              <a:rPr lang="en-US" sz="1800" dirty="0">
                <a:solidFill>
                  <a:srgbClr val="008000"/>
                </a:solidFill>
                <a:latin typeface="Cascadia Mono" panose="020B0609020000020004" pitchFamily="49" charset="0"/>
              </a:rPr>
              <a:t>// ID of student</a:t>
            </a:r>
            <a:endParaRPr lang="en-US" sz="1800" dirty="0">
              <a:solidFill>
                <a:srgbClr val="000000"/>
              </a:solidFill>
              <a:latin typeface="Cascadia Mono" panose="020B0609020000020004" pitchFamily="49" charset="0"/>
            </a:endParaRPr>
          </a:p>
          <a:p>
            <a:r>
              <a:rPr lang="en-US" sz="1800" dirty="0">
                <a:solidFill>
                  <a:srgbClr val="0000FF"/>
                </a:solidFill>
                <a:latin typeface="Cascadia Mono" panose="020B0609020000020004" pitchFamily="49" charset="0"/>
              </a:rPr>
              <a:t>float</a:t>
            </a:r>
            <a:r>
              <a:rPr lang="en-US" sz="1800" dirty="0">
                <a:solidFill>
                  <a:srgbClr val="000000"/>
                </a:solidFill>
                <a:latin typeface="Cascadia Mono" panose="020B0609020000020004" pitchFamily="49" charset="0"/>
              </a:rPr>
              <a:t> percent;  </a:t>
            </a:r>
            <a:r>
              <a:rPr lang="en-US" sz="1800" dirty="0">
                <a:solidFill>
                  <a:srgbClr val="008000"/>
                </a:solidFill>
                <a:latin typeface="Cascadia Mono" panose="020B0609020000020004" pitchFamily="49" charset="0"/>
              </a:rPr>
              <a:t>// % of class attendance</a:t>
            </a:r>
            <a:endParaRPr lang="en-US"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grade;  </a:t>
            </a:r>
            <a:r>
              <a:rPr lang="es-CO" sz="1800" dirty="0">
                <a:solidFill>
                  <a:srgbClr val="008000"/>
                </a:solidFill>
                <a:latin typeface="Cascadia Mono" panose="020B0609020000020004" pitchFamily="49" charset="0"/>
              </a:rPr>
              <a:t>// grade </a:t>
            </a:r>
            <a:r>
              <a:rPr lang="es-CO" sz="1800" dirty="0" err="1">
                <a:solidFill>
                  <a:srgbClr val="008000"/>
                </a:solidFill>
                <a:latin typeface="Cascadia Mono" panose="020B0609020000020004" pitchFamily="49" charset="0"/>
              </a:rPr>
              <a:t>using</a:t>
            </a:r>
            <a:r>
              <a:rPr lang="es-CO" sz="1800" dirty="0">
                <a:solidFill>
                  <a:srgbClr val="008000"/>
                </a:solidFill>
                <a:latin typeface="Cascadia Mono" panose="020B0609020000020004" pitchFamily="49" charset="0"/>
              </a:rPr>
              <a:t> </a:t>
            </a:r>
            <a:r>
              <a:rPr lang="es-CO" sz="1800" dirty="0" err="1">
                <a:solidFill>
                  <a:srgbClr val="008000"/>
                </a:solidFill>
                <a:latin typeface="Cascadia Mono" panose="020B0609020000020004" pitchFamily="49" charset="0"/>
              </a:rPr>
              <a:t>letters</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p:txBody>
      </p:sp>
    </p:spTree>
    <p:extLst>
      <p:ext uri="{BB962C8B-B14F-4D97-AF65-F5344CB8AC3E}">
        <p14:creationId xmlns:p14="http://schemas.microsoft.com/office/powerpoint/2010/main" val="104264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276999"/>
            <a:ext cx="789966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CO" sz="3200" b="0" i="0" dirty="0" err="1">
                <a:solidFill>
                  <a:srgbClr val="1F1F1F"/>
                </a:solidFill>
                <a:effectLst/>
                <a:latin typeface="Source Sans Pro" panose="020B0503030403020204" pitchFamily="34" charset="0"/>
              </a:rPr>
              <a:t>User-Defined</a:t>
            </a:r>
            <a:r>
              <a:rPr lang="es-CO" sz="3200" b="0" i="0" dirty="0">
                <a:solidFill>
                  <a:srgbClr val="1F1F1F"/>
                </a:solidFill>
                <a:effectLst/>
                <a:latin typeface="Source Sans Pro" panose="020B0503030403020204" pitchFamily="34" charset="0"/>
              </a:rPr>
              <a:t> Data </a:t>
            </a:r>
            <a:r>
              <a:rPr lang="es-CO" sz="3200" b="0" i="0" dirty="0" err="1">
                <a:solidFill>
                  <a:srgbClr val="1F1F1F"/>
                </a:solidFill>
                <a:effectLst/>
                <a:latin typeface="Source Sans Pro" panose="020B0503030403020204" pitchFamily="34" charset="0"/>
              </a:rPr>
              <a:t>Types</a:t>
            </a:r>
            <a:endParaRPr lang="es-CO" sz="3200" b="0" i="0" dirty="0">
              <a:solidFill>
                <a:srgbClr val="1F1F1F"/>
              </a:solidFill>
              <a:effectLst/>
              <a:latin typeface="Source Sans Pro" panose="020B0503030403020204" pitchFamily="34" charset="0"/>
            </a:endParaRPr>
          </a:p>
        </p:txBody>
      </p:sp>
      <p:sp>
        <p:nvSpPr>
          <p:cNvPr id="4" name="CuadroTexto 3">
            <a:extLst>
              <a:ext uri="{FF2B5EF4-FFF2-40B4-BE49-F238E27FC236}">
                <a16:creationId xmlns:a16="http://schemas.microsoft.com/office/drawing/2014/main" id="{818B6076-42DB-4CC0-A6AB-76CDA4DD8ECD}"/>
              </a:ext>
            </a:extLst>
          </p:cNvPr>
          <p:cNvSpPr txBox="1"/>
          <p:nvPr/>
        </p:nvSpPr>
        <p:spPr>
          <a:xfrm>
            <a:off x="2724486" y="1305341"/>
            <a:ext cx="6094428" cy="4247317"/>
          </a:xfrm>
          <a:prstGeom prst="rect">
            <a:avLst/>
          </a:prstGeom>
          <a:noFill/>
        </p:spPr>
        <p:txBody>
          <a:bodyPr wrap="square">
            <a:spAutoFit/>
          </a:bodyPr>
          <a:lstStyle/>
          <a:p>
            <a:r>
              <a:rPr lang="es-CO" sz="1800" dirty="0">
                <a:solidFill>
                  <a:srgbClr val="000000"/>
                </a:solidFill>
                <a:latin typeface="Cascadia Mono" panose="020B0609020000020004" pitchFamily="49" charset="0"/>
              </a:rPr>
              <a:t>{</a:t>
            </a:r>
          </a:p>
          <a:p>
            <a:r>
              <a:rPr lang="es-CO" sz="1800" dirty="0" err="1">
                <a:solidFill>
                  <a:srgbClr val="0000FF"/>
                </a:solidFill>
                <a:highlight>
                  <a:srgbClr val="FFFF00"/>
                </a:highlight>
                <a:latin typeface="Cascadia Mono" panose="020B0609020000020004" pitchFamily="49" charset="0"/>
              </a:rPr>
              <a:t>typedef</a:t>
            </a:r>
            <a:r>
              <a:rPr lang="es-CO" sz="1800" dirty="0">
                <a:solidFill>
                  <a:srgbClr val="000000"/>
                </a:solidFill>
                <a:highlight>
                  <a:srgbClr val="FFFF00"/>
                </a:highlight>
                <a:latin typeface="Cascadia Mono" panose="020B0609020000020004" pitchFamily="49" charset="0"/>
              </a:rPr>
              <a:t> </a:t>
            </a:r>
            <a:r>
              <a:rPr lang="es-CO" sz="1800" dirty="0" err="1">
                <a:solidFill>
                  <a:srgbClr val="0000FF"/>
                </a:solidFill>
                <a:highlight>
                  <a:srgbClr val="FFFF00"/>
                </a:highlight>
                <a:latin typeface="Cascadia Mono" panose="020B0609020000020004" pitchFamily="49" charset="0"/>
              </a:rPr>
              <a:t>struct</a:t>
            </a:r>
            <a:r>
              <a:rPr lang="es-CO" sz="1800" dirty="0">
                <a:solidFill>
                  <a:srgbClr val="000000"/>
                </a:solidFill>
                <a:highlight>
                  <a:srgbClr val="FFFF00"/>
                </a:highlight>
                <a:latin typeface="Cascadia Mono" panose="020B0609020000020004" pitchFamily="49" charset="0"/>
              </a:rPr>
              <a:t> </a:t>
            </a:r>
            <a:r>
              <a:rPr lang="es-CO" sz="1800" dirty="0" err="1">
                <a:solidFill>
                  <a:srgbClr val="2B91AF"/>
                </a:solidFill>
                <a:highlight>
                  <a:srgbClr val="FFFF00"/>
                </a:highlight>
                <a:latin typeface="Cascadia Mono" panose="020B0609020000020004" pitchFamily="49" charset="0"/>
              </a:rPr>
              <a:t>Student</a:t>
            </a:r>
            <a:r>
              <a:rPr lang="es-CO" sz="1800" dirty="0">
                <a:solidFill>
                  <a:srgbClr val="000000"/>
                </a:solidFill>
                <a:highlight>
                  <a:srgbClr val="FFFF00"/>
                </a:highlight>
                <a:latin typeface="Cascadia Mono" panose="020B0609020000020004" pitchFamily="49" charset="0"/>
              </a:rPr>
              <a:t> </a:t>
            </a:r>
            <a:r>
              <a:rPr lang="es-CO" sz="1800" dirty="0">
                <a:solidFill>
                  <a:srgbClr val="2B91AF"/>
                </a:solidFill>
                <a:highlight>
                  <a:srgbClr val="FFFF00"/>
                </a:highlight>
                <a:latin typeface="Cascadia Mono" panose="020B0609020000020004" pitchFamily="49" charset="0"/>
              </a:rPr>
              <a:t>estudiante</a:t>
            </a:r>
            <a:r>
              <a:rPr lang="es-CO" sz="1800" dirty="0">
                <a:solidFill>
                  <a:srgbClr val="000000"/>
                </a:solidFill>
                <a:highlight>
                  <a:srgbClr val="FFFF00"/>
                </a:highlight>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struct</a:t>
            </a:r>
            <a:r>
              <a:rPr lang="es-CO" sz="1800" dirty="0">
                <a:solidFill>
                  <a:srgbClr val="000000"/>
                </a:solidFill>
                <a:latin typeface="Cascadia Mono" panose="020B0609020000020004" pitchFamily="49" charset="0"/>
              </a:rPr>
              <a:t> </a:t>
            </a:r>
            <a:r>
              <a:rPr lang="es-CO" sz="1800" dirty="0" err="1">
                <a:solidFill>
                  <a:srgbClr val="2B91AF"/>
                </a:solidFill>
                <a:latin typeface="Cascadia Mono" panose="020B0609020000020004" pitchFamily="49" charset="0"/>
              </a:rPr>
              <a:t>Student</a:t>
            </a:r>
            <a:r>
              <a:rPr lang="es-CO" sz="1800" dirty="0">
                <a:solidFill>
                  <a:srgbClr val="000000"/>
                </a:solidFill>
                <a:latin typeface="Cascadia Mono" panose="020B0609020000020004" pitchFamily="49" charset="0"/>
              </a:rPr>
              <a:t>  </a:t>
            </a:r>
            <a:r>
              <a:rPr lang="es-CO" sz="1800" dirty="0">
                <a:solidFill>
                  <a:srgbClr val="008000"/>
                </a:solidFill>
                <a:latin typeface="Cascadia Mono" panose="020B0609020000020004" pitchFamily="49" charset="0"/>
              </a:rPr>
              <a:t>// estructura de datos</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r>
              <a:rPr lang="en-US" sz="1800" dirty="0">
                <a:solidFill>
                  <a:srgbClr val="0000FF"/>
                </a:solidFill>
                <a:latin typeface="Cascadia Mono" panose="020B0609020000020004" pitchFamily="49" charset="0"/>
              </a:rPr>
              <a:t>int</a:t>
            </a:r>
            <a:r>
              <a:rPr lang="en-US" sz="1800" dirty="0">
                <a:solidFill>
                  <a:srgbClr val="000000"/>
                </a:solidFill>
                <a:latin typeface="Cascadia Mono" panose="020B0609020000020004" pitchFamily="49" charset="0"/>
              </a:rPr>
              <a:t> number;  </a:t>
            </a:r>
            <a:r>
              <a:rPr lang="en-US" sz="1800" dirty="0">
                <a:solidFill>
                  <a:srgbClr val="008000"/>
                </a:solidFill>
                <a:latin typeface="Cascadia Mono" panose="020B0609020000020004" pitchFamily="49" charset="0"/>
              </a:rPr>
              <a:t>// ID of student</a:t>
            </a:r>
            <a:endParaRPr lang="en-US" sz="1800" dirty="0">
              <a:solidFill>
                <a:srgbClr val="000000"/>
              </a:solidFill>
              <a:latin typeface="Cascadia Mono" panose="020B0609020000020004" pitchFamily="49" charset="0"/>
            </a:endParaRPr>
          </a:p>
          <a:p>
            <a:r>
              <a:rPr lang="en-US" sz="1800" dirty="0">
                <a:solidFill>
                  <a:srgbClr val="0000FF"/>
                </a:solidFill>
                <a:latin typeface="Cascadia Mono" panose="020B0609020000020004" pitchFamily="49" charset="0"/>
              </a:rPr>
              <a:t>float</a:t>
            </a:r>
            <a:r>
              <a:rPr lang="en-US" sz="1800" dirty="0">
                <a:solidFill>
                  <a:srgbClr val="000000"/>
                </a:solidFill>
                <a:latin typeface="Cascadia Mono" panose="020B0609020000020004" pitchFamily="49" charset="0"/>
              </a:rPr>
              <a:t> percent;  </a:t>
            </a:r>
            <a:r>
              <a:rPr lang="en-US" sz="1800" dirty="0">
                <a:solidFill>
                  <a:srgbClr val="008000"/>
                </a:solidFill>
                <a:latin typeface="Cascadia Mono" panose="020B0609020000020004" pitchFamily="49" charset="0"/>
              </a:rPr>
              <a:t>// % of class attendance</a:t>
            </a:r>
            <a:endParaRPr lang="en-US"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grade;  </a:t>
            </a:r>
            <a:r>
              <a:rPr lang="es-CO" sz="1800" dirty="0">
                <a:solidFill>
                  <a:srgbClr val="008000"/>
                </a:solidFill>
                <a:latin typeface="Cascadia Mono" panose="020B0609020000020004" pitchFamily="49" charset="0"/>
              </a:rPr>
              <a:t>// grade</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a:solidFill>
                  <a:srgbClr val="2B91AF"/>
                </a:solidFill>
                <a:highlight>
                  <a:srgbClr val="FFFF00"/>
                </a:highlight>
                <a:latin typeface="Cascadia Mono" panose="020B0609020000020004" pitchFamily="49" charset="0"/>
              </a:rPr>
              <a:t>estudiante</a:t>
            </a:r>
            <a:r>
              <a:rPr lang="es-CO" sz="1800" dirty="0">
                <a:solidFill>
                  <a:srgbClr val="000000"/>
                </a:solidFill>
                <a:highlight>
                  <a:srgbClr val="FFFF00"/>
                </a:highlight>
                <a:latin typeface="Cascadia Mono" panose="020B0609020000020004" pitchFamily="49" charset="0"/>
              </a:rPr>
              <a:t> student0;</a:t>
            </a:r>
          </a:p>
          <a:p>
            <a:endParaRPr lang="es-CO" sz="1800" dirty="0">
              <a:solidFill>
                <a:srgbClr val="000000"/>
              </a:solidFill>
              <a:latin typeface="Cascadia Mono" panose="020B0609020000020004" pitchFamily="49" charset="0"/>
            </a:endParaRP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endParaRPr lang="es-CO" dirty="0"/>
          </a:p>
        </p:txBody>
      </p:sp>
    </p:spTree>
    <p:extLst>
      <p:ext uri="{BB962C8B-B14F-4D97-AF65-F5344CB8AC3E}">
        <p14:creationId xmlns:p14="http://schemas.microsoft.com/office/powerpoint/2010/main" val="4086193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276999"/>
            <a:ext cx="789966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CO" sz="3200" b="0" i="0" dirty="0" err="1">
                <a:solidFill>
                  <a:srgbClr val="1F1F1F"/>
                </a:solidFill>
                <a:effectLst/>
                <a:latin typeface="Source Sans Pro" panose="020B0503030403020204" pitchFamily="34" charset="0"/>
              </a:rPr>
              <a:t>User-Defined</a:t>
            </a:r>
            <a:r>
              <a:rPr lang="es-CO" sz="3200" b="0" i="0" dirty="0">
                <a:solidFill>
                  <a:srgbClr val="1F1F1F"/>
                </a:solidFill>
                <a:effectLst/>
                <a:latin typeface="Source Sans Pro" panose="020B0503030403020204" pitchFamily="34" charset="0"/>
              </a:rPr>
              <a:t> Data </a:t>
            </a:r>
            <a:r>
              <a:rPr lang="es-CO" sz="3200" b="0" i="0" dirty="0" err="1">
                <a:solidFill>
                  <a:srgbClr val="1F1F1F"/>
                </a:solidFill>
                <a:effectLst/>
                <a:latin typeface="Source Sans Pro" panose="020B0503030403020204" pitchFamily="34" charset="0"/>
              </a:rPr>
              <a:t>Types</a:t>
            </a:r>
            <a:endParaRPr lang="es-CO" sz="3200" b="0" i="0" dirty="0">
              <a:solidFill>
                <a:srgbClr val="1F1F1F"/>
              </a:solidFill>
              <a:effectLst/>
              <a:latin typeface="Source Sans Pro" panose="020B0503030403020204" pitchFamily="34" charset="0"/>
            </a:endParaRPr>
          </a:p>
        </p:txBody>
      </p:sp>
      <p:pic>
        <p:nvPicPr>
          <p:cNvPr id="3" name="Imagen 2">
            <a:extLst>
              <a:ext uri="{FF2B5EF4-FFF2-40B4-BE49-F238E27FC236}">
                <a16:creationId xmlns:a16="http://schemas.microsoft.com/office/drawing/2014/main" id="{08660932-2B2C-46D3-BB68-CECF36C20A0A}"/>
              </a:ext>
            </a:extLst>
          </p:cNvPr>
          <p:cNvPicPr>
            <a:picLocks noChangeAspect="1"/>
          </p:cNvPicPr>
          <p:nvPr/>
        </p:nvPicPr>
        <p:blipFill>
          <a:blip r:embed="rId2"/>
          <a:stretch>
            <a:fillRect/>
          </a:stretch>
        </p:blipFill>
        <p:spPr>
          <a:xfrm>
            <a:off x="912384" y="0"/>
            <a:ext cx="10367231" cy="6858000"/>
          </a:xfrm>
          <a:prstGeom prst="rect">
            <a:avLst/>
          </a:prstGeom>
        </p:spPr>
      </p:pic>
    </p:spTree>
    <p:extLst>
      <p:ext uri="{BB962C8B-B14F-4D97-AF65-F5344CB8AC3E}">
        <p14:creationId xmlns:p14="http://schemas.microsoft.com/office/powerpoint/2010/main" val="306344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pic>
        <p:nvPicPr>
          <p:cNvPr id="4" name="Imagen 3">
            <a:extLst>
              <a:ext uri="{FF2B5EF4-FFF2-40B4-BE49-F238E27FC236}">
                <a16:creationId xmlns:a16="http://schemas.microsoft.com/office/drawing/2014/main" id="{C5E07A0F-0A17-48C0-8597-07FB34A5D179}"/>
              </a:ext>
            </a:extLst>
          </p:cNvPr>
          <p:cNvPicPr>
            <a:picLocks noChangeAspect="1"/>
          </p:cNvPicPr>
          <p:nvPr/>
        </p:nvPicPr>
        <p:blipFill>
          <a:blip r:embed="rId2"/>
          <a:stretch>
            <a:fillRect/>
          </a:stretch>
        </p:blipFill>
        <p:spPr>
          <a:xfrm>
            <a:off x="2452639" y="543630"/>
            <a:ext cx="6284340" cy="4880017"/>
          </a:xfrm>
          <a:prstGeom prst="rect">
            <a:avLst/>
          </a:prstGeom>
        </p:spPr>
      </p:pic>
    </p:spTree>
    <p:extLst>
      <p:ext uri="{BB962C8B-B14F-4D97-AF65-F5344CB8AC3E}">
        <p14:creationId xmlns:p14="http://schemas.microsoft.com/office/powerpoint/2010/main" val="1246296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A094F9D-CB94-4F87-BCF6-319336EFEF66}"/>
              </a:ext>
            </a:extLst>
          </p:cNvPr>
          <p:cNvSpPr>
            <a:spLocks noChangeArrowheads="1"/>
          </p:cNvSpPr>
          <p:nvPr/>
        </p:nvSpPr>
        <p:spPr bwMode="auto">
          <a:xfrm>
            <a:off x="1423448" y="276999"/>
            <a:ext cx="7899662"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a:r>
              <a:rPr lang="es-CO" sz="3200" b="0" i="0" dirty="0" err="1">
                <a:solidFill>
                  <a:srgbClr val="1F1F1F"/>
                </a:solidFill>
                <a:effectLst/>
                <a:latin typeface="Source Sans Pro" panose="020B0503030403020204" pitchFamily="34" charset="0"/>
              </a:rPr>
              <a:t>User-Defined</a:t>
            </a:r>
            <a:r>
              <a:rPr lang="es-CO" sz="3200" b="0" i="0" dirty="0">
                <a:solidFill>
                  <a:srgbClr val="1F1F1F"/>
                </a:solidFill>
                <a:effectLst/>
                <a:latin typeface="Source Sans Pro" panose="020B0503030403020204" pitchFamily="34" charset="0"/>
              </a:rPr>
              <a:t> Data </a:t>
            </a:r>
            <a:r>
              <a:rPr lang="es-CO" sz="3200" b="0" i="0" dirty="0" err="1">
                <a:solidFill>
                  <a:srgbClr val="1F1F1F"/>
                </a:solidFill>
                <a:effectLst/>
                <a:latin typeface="Source Sans Pro" panose="020B0503030403020204" pitchFamily="34" charset="0"/>
              </a:rPr>
              <a:t>Types</a:t>
            </a:r>
            <a:endParaRPr lang="es-CO" sz="3200" b="0" i="0" dirty="0">
              <a:solidFill>
                <a:srgbClr val="1F1F1F"/>
              </a:solidFill>
              <a:effectLst/>
              <a:latin typeface="Source Sans Pro" panose="020B0503030403020204" pitchFamily="34" charset="0"/>
            </a:endParaRPr>
          </a:p>
        </p:txBody>
      </p:sp>
      <p:sp>
        <p:nvSpPr>
          <p:cNvPr id="4" name="CuadroTexto 3">
            <a:extLst>
              <a:ext uri="{FF2B5EF4-FFF2-40B4-BE49-F238E27FC236}">
                <a16:creationId xmlns:a16="http://schemas.microsoft.com/office/drawing/2014/main" id="{971D245A-346C-4437-9CBC-F9A959811EE4}"/>
              </a:ext>
            </a:extLst>
          </p:cNvPr>
          <p:cNvSpPr txBox="1"/>
          <p:nvPr/>
        </p:nvSpPr>
        <p:spPr>
          <a:xfrm>
            <a:off x="615099" y="889843"/>
            <a:ext cx="7040759" cy="5078313"/>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typedef</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struct</a:t>
            </a:r>
            <a:r>
              <a:rPr lang="es-CO" sz="1800" dirty="0">
                <a:solidFill>
                  <a:srgbClr val="000000"/>
                </a:solidFill>
                <a:latin typeface="Cascadia Mono" panose="020B0609020000020004" pitchFamily="49" charset="0"/>
              </a:rPr>
              <a:t> </a:t>
            </a:r>
            <a:r>
              <a:rPr lang="es-CO" sz="1800" dirty="0" err="1">
                <a:solidFill>
                  <a:srgbClr val="2B91AF"/>
                </a:solidFill>
                <a:latin typeface="Cascadia Mono" panose="020B0609020000020004" pitchFamily="49" charset="0"/>
              </a:rPr>
              <a:t>Student</a:t>
            </a:r>
            <a:r>
              <a:rPr lang="es-CO" sz="1800" dirty="0">
                <a:solidFill>
                  <a:srgbClr val="000000"/>
                </a:solidFill>
                <a:latin typeface="Cascadia Mono" panose="020B0609020000020004" pitchFamily="49" charset="0"/>
              </a:rPr>
              <a:t> </a:t>
            </a:r>
            <a:r>
              <a:rPr lang="es-CO" sz="1800" dirty="0">
                <a:solidFill>
                  <a:srgbClr val="2B91AF"/>
                </a:solidFill>
                <a:latin typeface="Cascadia Mono" panose="020B0609020000020004" pitchFamily="49" charset="0"/>
              </a:rPr>
              <a:t>estudiante</a:t>
            </a:r>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struct</a:t>
            </a:r>
            <a:r>
              <a:rPr lang="es-CO" sz="1800" dirty="0">
                <a:solidFill>
                  <a:srgbClr val="000000"/>
                </a:solidFill>
                <a:latin typeface="Cascadia Mono" panose="020B0609020000020004" pitchFamily="49" charset="0"/>
              </a:rPr>
              <a:t> </a:t>
            </a:r>
            <a:r>
              <a:rPr lang="es-CO" sz="1800" dirty="0" err="1">
                <a:solidFill>
                  <a:srgbClr val="2B91AF"/>
                </a:solidFill>
                <a:latin typeface="Cascadia Mono" panose="020B0609020000020004" pitchFamily="49" charset="0"/>
              </a:rPr>
              <a:t>Student</a:t>
            </a:r>
            <a:r>
              <a:rPr lang="es-CO" sz="1800" dirty="0">
                <a:solidFill>
                  <a:srgbClr val="000000"/>
                </a:solidFill>
                <a:latin typeface="Cascadia Mono" panose="020B0609020000020004" pitchFamily="49" charset="0"/>
              </a:rPr>
              <a:t>  </a:t>
            </a:r>
            <a:r>
              <a:rPr lang="es-CO" sz="1800" dirty="0">
                <a:solidFill>
                  <a:srgbClr val="008000"/>
                </a:solidFill>
                <a:latin typeface="Cascadia Mono" panose="020B0609020000020004" pitchFamily="49" charset="0"/>
              </a:rPr>
              <a:t>// estructura de datos</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r>
              <a:rPr lang="en-US" sz="1800" dirty="0">
                <a:solidFill>
                  <a:srgbClr val="0000FF"/>
                </a:solidFill>
                <a:latin typeface="Cascadia Mono" panose="020B0609020000020004" pitchFamily="49" charset="0"/>
              </a:rPr>
              <a:t>int</a:t>
            </a:r>
            <a:r>
              <a:rPr lang="en-US" sz="1800" dirty="0">
                <a:solidFill>
                  <a:srgbClr val="000000"/>
                </a:solidFill>
                <a:latin typeface="Cascadia Mono" panose="020B0609020000020004" pitchFamily="49" charset="0"/>
              </a:rPr>
              <a:t> number;  </a:t>
            </a:r>
            <a:r>
              <a:rPr lang="en-US" sz="1800" dirty="0">
                <a:solidFill>
                  <a:srgbClr val="008000"/>
                </a:solidFill>
                <a:latin typeface="Cascadia Mono" panose="020B0609020000020004" pitchFamily="49" charset="0"/>
              </a:rPr>
              <a:t>// ID of student</a:t>
            </a:r>
            <a:endParaRPr lang="en-US" sz="1800" dirty="0">
              <a:solidFill>
                <a:srgbClr val="000000"/>
              </a:solidFill>
              <a:latin typeface="Cascadia Mono" panose="020B0609020000020004" pitchFamily="49" charset="0"/>
            </a:endParaRPr>
          </a:p>
          <a:p>
            <a:r>
              <a:rPr lang="en-US" sz="1800" dirty="0">
                <a:solidFill>
                  <a:srgbClr val="0000FF"/>
                </a:solidFill>
                <a:latin typeface="Cascadia Mono" panose="020B0609020000020004" pitchFamily="49" charset="0"/>
              </a:rPr>
              <a:t>float</a:t>
            </a:r>
            <a:r>
              <a:rPr lang="en-US" sz="1800" dirty="0">
                <a:solidFill>
                  <a:srgbClr val="000000"/>
                </a:solidFill>
                <a:latin typeface="Cascadia Mono" panose="020B0609020000020004" pitchFamily="49" charset="0"/>
              </a:rPr>
              <a:t> percent;  </a:t>
            </a:r>
            <a:r>
              <a:rPr lang="en-US" sz="1800" dirty="0">
                <a:solidFill>
                  <a:srgbClr val="008000"/>
                </a:solidFill>
                <a:latin typeface="Cascadia Mono" panose="020B0609020000020004" pitchFamily="49" charset="0"/>
              </a:rPr>
              <a:t>// % of class attendance</a:t>
            </a:r>
            <a:endParaRPr lang="en-US"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grade;  </a:t>
            </a:r>
            <a:r>
              <a:rPr lang="es-CO" sz="1800" dirty="0">
                <a:solidFill>
                  <a:srgbClr val="008000"/>
                </a:solidFill>
                <a:latin typeface="Cascadia Mono" panose="020B0609020000020004" pitchFamily="49" charset="0"/>
              </a:rPr>
              <a:t>// grade</a:t>
            </a:r>
            <a:endParaRPr lang="es-CO" sz="1800" dirty="0">
              <a:solidFill>
                <a:srgbClr val="000000"/>
              </a:solidFill>
              <a:latin typeface="Cascadia Mono" panose="020B0609020000020004" pitchFamily="49" charset="0"/>
            </a:endParaRPr>
          </a:p>
          <a:p>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n-US" sz="1800" dirty="0">
                <a:solidFill>
                  <a:srgbClr val="008000"/>
                </a:solidFill>
                <a:highlight>
                  <a:srgbClr val="FFFF00"/>
                </a:highlight>
                <a:latin typeface="Cascadia Mono" panose="020B0609020000020004" pitchFamily="49" charset="0"/>
              </a:rPr>
              <a:t>// initialize and print student info</a:t>
            </a:r>
            <a:endParaRPr lang="en-US" sz="1800" dirty="0">
              <a:solidFill>
                <a:srgbClr val="000000"/>
              </a:solidFill>
              <a:highlight>
                <a:srgbClr val="FFFF00"/>
              </a:highlight>
              <a:latin typeface="Cascadia Mono" panose="020B0609020000020004" pitchFamily="49" charset="0"/>
            </a:endParaRPr>
          </a:p>
          <a:p>
            <a:endParaRPr lang="es-CO" sz="1800" dirty="0">
              <a:solidFill>
                <a:srgbClr val="000000"/>
              </a:solidFill>
              <a:highlight>
                <a:srgbClr val="FFFF00"/>
              </a:highlight>
              <a:latin typeface="Cascadia Mono" panose="020B0609020000020004" pitchFamily="49" charset="0"/>
            </a:endParaRPr>
          </a:p>
          <a:p>
            <a:r>
              <a:rPr lang="nl-NL" sz="1800" dirty="0">
                <a:solidFill>
                  <a:srgbClr val="2B91AF"/>
                </a:solidFill>
                <a:highlight>
                  <a:srgbClr val="FFFF00"/>
                </a:highlight>
                <a:latin typeface="Cascadia Mono" panose="020B0609020000020004" pitchFamily="49" charset="0"/>
              </a:rPr>
              <a:t>estudiante</a:t>
            </a:r>
            <a:r>
              <a:rPr lang="nl-NL" sz="1800" dirty="0">
                <a:solidFill>
                  <a:srgbClr val="000000"/>
                </a:solidFill>
                <a:highlight>
                  <a:srgbClr val="FFFF00"/>
                </a:highlight>
                <a:latin typeface="Cascadia Mono" panose="020B0609020000020004" pitchFamily="49" charset="0"/>
              </a:rPr>
              <a:t> student0 = {202237890, 90.5, </a:t>
            </a:r>
            <a:r>
              <a:rPr lang="nl-NL" sz="1800" dirty="0">
                <a:solidFill>
                  <a:srgbClr val="A31515"/>
                </a:solidFill>
                <a:highlight>
                  <a:srgbClr val="FFFF00"/>
                </a:highlight>
                <a:latin typeface="Cascadia Mono" panose="020B0609020000020004" pitchFamily="49" charset="0"/>
              </a:rPr>
              <a:t>'C'</a:t>
            </a:r>
            <a:r>
              <a:rPr lang="nl-NL" sz="1800" dirty="0">
                <a:solidFill>
                  <a:srgbClr val="000000"/>
                </a:solidFill>
                <a:highlight>
                  <a:srgbClr val="FFFF00"/>
                </a:highlight>
                <a:latin typeface="Cascadia Mono" panose="020B0609020000020004" pitchFamily="49" charset="0"/>
              </a:rPr>
              <a:t>};</a:t>
            </a:r>
          </a:p>
          <a:p>
            <a:endParaRPr lang="es-CO" sz="1800" dirty="0">
              <a:solidFill>
                <a:srgbClr val="000000"/>
              </a:solidFill>
              <a:latin typeface="Cascadia Mono" panose="020B0609020000020004" pitchFamily="49" charset="0"/>
            </a:endParaRP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p:txBody>
      </p:sp>
    </p:spTree>
    <p:extLst>
      <p:ext uri="{BB962C8B-B14F-4D97-AF65-F5344CB8AC3E}">
        <p14:creationId xmlns:p14="http://schemas.microsoft.com/office/powerpoint/2010/main" val="714005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B3FCED-F135-49AA-9B63-AC642146A10D}"/>
              </a:ext>
            </a:extLst>
          </p:cNvPr>
          <p:cNvSpPr txBox="1"/>
          <p:nvPr/>
        </p:nvSpPr>
        <p:spPr>
          <a:xfrm>
            <a:off x="3122629" y="0"/>
            <a:ext cx="6094428" cy="523220"/>
          </a:xfrm>
          <a:prstGeom prst="rect">
            <a:avLst/>
          </a:prstGeom>
          <a:noFill/>
        </p:spPr>
        <p:txBody>
          <a:bodyPr wrap="square">
            <a:spAutoFit/>
          </a:bodyPr>
          <a:lstStyle/>
          <a:p>
            <a:pPr algn="ctr"/>
            <a:r>
              <a:rPr lang="es-CO" sz="2800" b="0" i="0" dirty="0" err="1">
                <a:solidFill>
                  <a:srgbClr val="1F1F1F"/>
                </a:solidFill>
                <a:effectLst/>
                <a:latin typeface="Source Sans Pro" panose="020B0503030403020204" pitchFamily="34" charset="0"/>
              </a:rPr>
              <a:t>User-Defined</a:t>
            </a:r>
            <a:r>
              <a:rPr lang="es-CO" sz="2800" b="0" i="0" dirty="0">
                <a:solidFill>
                  <a:srgbClr val="1F1F1F"/>
                </a:solidFill>
                <a:effectLst/>
                <a:latin typeface="Source Sans Pro" panose="020B0503030403020204" pitchFamily="34" charset="0"/>
              </a:rPr>
              <a:t> Data </a:t>
            </a:r>
            <a:r>
              <a:rPr lang="es-CO" sz="2800" b="0" i="0" dirty="0" err="1">
                <a:solidFill>
                  <a:srgbClr val="1F1F1F"/>
                </a:solidFill>
                <a:effectLst/>
                <a:latin typeface="Source Sans Pro" panose="020B0503030403020204" pitchFamily="34" charset="0"/>
              </a:rPr>
              <a:t>Types</a:t>
            </a:r>
            <a:endParaRPr lang="es-CO" sz="2800" b="0" i="0" dirty="0">
              <a:solidFill>
                <a:srgbClr val="1F1F1F"/>
              </a:solidFill>
              <a:effectLst/>
              <a:latin typeface="Source Sans Pro" panose="020B0503030403020204" pitchFamily="34" charset="0"/>
            </a:endParaRPr>
          </a:p>
        </p:txBody>
      </p:sp>
      <p:sp>
        <p:nvSpPr>
          <p:cNvPr id="7" name="CuadroTexto 6">
            <a:extLst>
              <a:ext uri="{FF2B5EF4-FFF2-40B4-BE49-F238E27FC236}">
                <a16:creationId xmlns:a16="http://schemas.microsoft.com/office/drawing/2014/main" id="{7413C840-01B1-4C14-93E6-05954EBC6CE0}"/>
              </a:ext>
            </a:extLst>
          </p:cNvPr>
          <p:cNvSpPr txBox="1"/>
          <p:nvPr/>
        </p:nvSpPr>
        <p:spPr>
          <a:xfrm>
            <a:off x="398283" y="519495"/>
            <a:ext cx="9245338" cy="6001643"/>
          </a:xfrm>
          <a:prstGeom prst="rect">
            <a:avLst/>
          </a:prstGeom>
          <a:noFill/>
        </p:spPr>
        <p:txBody>
          <a:bodyPr wrap="square">
            <a:spAutoFit/>
          </a:bodyPr>
          <a:lstStyle/>
          <a:p>
            <a:r>
              <a:rPr lang="es-CO" sz="1600" dirty="0" err="1">
                <a:solidFill>
                  <a:srgbClr val="0000FF"/>
                </a:solidFill>
                <a:latin typeface="Cascadia Mono" panose="020B0609020000020004" pitchFamily="49" charset="0"/>
              </a:rPr>
              <a:t>int</a:t>
            </a:r>
            <a:r>
              <a:rPr lang="es-CO" sz="1600" dirty="0">
                <a:solidFill>
                  <a:srgbClr val="000000"/>
                </a:solidFill>
                <a:latin typeface="Cascadia Mono" panose="020B0609020000020004" pitchFamily="49" charset="0"/>
              </a:rPr>
              <a:t> </a:t>
            </a:r>
            <a:r>
              <a:rPr lang="es-CO" sz="1600" dirty="0" err="1">
                <a:solidFill>
                  <a:srgbClr val="000000"/>
                </a:solidFill>
                <a:latin typeface="Cascadia Mono" panose="020B0609020000020004" pitchFamily="49" charset="0"/>
              </a:rPr>
              <a:t>main</a:t>
            </a:r>
            <a:r>
              <a:rPr lang="es-CO" sz="1600" dirty="0">
                <a:solidFill>
                  <a:srgbClr val="000000"/>
                </a:solidFill>
                <a:latin typeface="Cascadia Mono" panose="020B0609020000020004" pitchFamily="49" charset="0"/>
              </a:rPr>
              <a:t>(</a:t>
            </a:r>
            <a:r>
              <a:rPr lang="es-CO" sz="1600" dirty="0" err="1">
                <a:solidFill>
                  <a:srgbClr val="0000FF"/>
                </a:solidFill>
                <a:latin typeface="Cascadia Mono" panose="020B0609020000020004" pitchFamily="49" charset="0"/>
              </a:rPr>
              <a:t>int</a:t>
            </a:r>
            <a:r>
              <a:rPr lang="es-CO" sz="1600" dirty="0">
                <a:solidFill>
                  <a:srgbClr val="000000"/>
                </a:solidFill>
                <a:latin typeface="Cascadia Mono" panose="020B0609020000020004" pitchFamily="49" charset="0"/>
              </a:rPr>
              <a:t> </a:t>
            </a:r>
            <a:r>
              <a:rPr lang="es-CO" sz="1600" dirty="0" err="1">
                <a:solidFill>
                  <a:srgbClr val="808080"/>
                </a:solidFill>
                <a:latin typeface="Cascadia Mono" panose="020B0609020000020004" pitchFamily="49" charset="0"/>
              </a:rPr>
              <a:t>argc</a:t>
            </a:r>
            <a:r>
              <a:rPr lang="es-CO" sz="1600" dirty="0">
                <a:solidFill>
                  <a:srgbClr val="000000"/>
                </a:solidFill>
                <a:latin typeface="Cascadia Mono" panose="020B0609020000020004" pitchFamily="49" charset="0"/>
              </a:rPr>
              <a:t>, </a:t>
            </a:r>
            <a:r>
              <a:rPr lang="es-CO" sz="1600" dirty="0" err="1">
                <a:solidFill>
                  <a:srgbClr val="0000FF"/>
                </a:solidFill>
                <a:latin typeface="Cascadia Mono" panose="020B0609020000020004" pitchFamily="49" charset="0"/>
              </a:rPr>
              <a:t>char</a:t>
            </a:r>
            <a:r>
              <a:rPr lang="es-CO" sz="1600" dirty="0">
                <a:solidFill>
                  <a:srgbClr val="000000"/>
                </a:solidFill>
                <a:latin typeface="Cascadia Mono" panose="020B0609020000020004" pitchFamily="49" charset="0"/>
              </a:rPr>
              <a:t>** </a:t>
            </a:r>
            <a:r>
              <a:rPr lang="es-CO" sz="1600" dirty="0" err="1">
                <a:solidFill>
                  <a:srgbClr val="808080"/>
                </a:solidFill>
                <a:latin typeface="Cascadia Mono" panose="020B0609020000020004" pitchFamily="49" charset="0"/>
              </a:rPr>
              <a:t>argv</a:t>
            </a:r>
            <a:r>
              <a:rPr lang="es-CO" sz="1600" dirty="0">
                <a:solidFill>
                  <a:srgbClr val="000000"/>
                </a:solidFill>
                <a:latin typeface="Cascadia Mono" panose="020B0609020000020004" pitchFamily="49" charset="0"/>
              </a:rPr>
              <a:t>)</a:t>
            </a:r>
          </a:p>
          <a:p>
            <a:r>
              <a:rPr lang="es-CO" sz="1600" dirty="0">
                <a:solidFill>
                  <a:srgbClr val="000000"/>
                </a:solidFill>
                <a:latin typeface="Cascadia Mono" panose="020B0609020000020004" pitchFamily="49" charset="0"/>
              </a:rPr>
              <a:t>{</a:t>
            </a:r>
          </a:p>
          <a:p>
            <a:r>
              <a:rPr lang="es-CO" sz="1600" dirty="0" err="1">
                <a:solidFill>
                  <a:srgbClr val="0000FF"/>
                </a:solidFill>
                <a:latin typeface="Cascadia Mono" panose="020B0609020000020004" pitchFamily="49" charset="0"/>
              </a:rPr>
              <a:t>typedef</a:t>
            </a:r>
            <a:r>
              <a:rPr lang="es-CO" sz="1600" dirty="0">
                <a:solidFill>
                  <a:srgbClr val="000000"/>
                </a:solidFill>
                <a:latin typeface="Cascadia Mono" panose="020B0609020000020004" pitchFamily="49" charset="0"/>
              </a:rPr>
              <a:t> </a:t>
            </a:r>
            <a:r>
              <a:rPr lang="es-CO" sz="1600" dirty="0" err="1">
                <a:solidFill>
                  <a:srgbClr val="0000FF"/>
                </a:solidFill>
                <a:latin typeface="Cascadia Mono" panose="020B0609020000020004" pitchFamily="49" charset="0"/>
              </a:rPr>
              <a:t>struct</a:t>
            </a:r>
            <a:r>
              <a:rPr lang="es-CO" sz="1600" dirty="0">
                <a:solidFill>
                  <a:srgbClr val="000000"/>
                </a:solidFill>
                <a:latin typeface="Cascadia Mono" panose="020B0609020000020004" pitchFamily="49" charset="0"/>
              </a:rPr>
              <a:t> </a:t>
            </a:r>
            <a:r>
              <a:rPr lang="es-CO" sz="1600" dirty="0" err="1">
                <a:solidFill>
                  <a:srgbClr val="2B91AF"/>
                </a:solidFill>
                <a:latin typeface="Cascadia Mono" panose="020B0609020000020004" pitchFamily="49" charset="0"/>
              </a:rPr>
              <a:t>Student</a:t>
            </a:r>
            <a:r>
              <a:rPr lang="es-CO" sz="1600" dirty="0">
                <a:solidFill>
                  <a:srgbClr val="000000"/>
                </a:solidFill>
                <a:latin typeface="Cascadia Mono" panose="020B0609020000020004" pitchFamily="49" charset="0"/>
              </a:rPr>
              <a:t> </a:t>
            </a:r>
            <a:r>
              <a:rPr lang="es-CO" sz="1600" dirty="0">
                <a:solidFill>
                  <a:srgbClr val="2B91AF"/>
                </a:solidFill>
                <a:latin typeface="Cascadia Mono" panose="020B0609020000020004" pitchFamily="49" charset="0"/>
              </a:rPr>
              <a:t>estudiante</a:t>
            </a:r>
            <a:r>
              <a:rPr lang="es-CO" sz="1600" dirty="0">
                <a:solidFill>
                  <a:srgbClr val="000000"/>
                </a:solidFill>
                <a:latin typeface="Cascadia Mono" panose="020B0609020000020004" pitchFamily="49" charset="0"/>
              </a:rPr>
              <a:t>;</a:t>
            </a:r>
          </a:p>
          <a:p>
            <a:endParaRPr lang="es-CO" sz="1600" dirty="0">
              <a:solidFill>
                <a:srgbClr val="000000"/>
              </a:solidFill>
              <a:latin typeface="Cascadia Mono" panose="020B0609020000020004" pitchFamily="49" charset="0"/>
            </a:endParaRPr>
          </a:p>
          <a:p>
            <a:r>
              <a:rPr lang="es-CO" sz="1600" dirty="0" err="1">
                <a:solidFill>
                  <a:srgbClr val="0000FF"/>
                </a:solidFill>
                <a:latin typeface="Cascadia Mono" panose="020B0609020000020004" pitchFamily="49" charset="0"/>
              </a:rPr>
              <a:t>struct</a:t>
            </a:r>
            <a:r>
              <a:rPr lang="es-CO" sz="1600" dirty="0">
                <a:solidFill>
                  <a:srgbClr val="000000"/>
                </a:solidFill>
                <a:latin typeface="Cascadia Mono" panose="020B0609020000020004" pitchFamily="49" charset="0"/>
              </a:rPr>
              <a:t> </a:t>
            </a:r>
            <a:r>
              <a:rPr lang="es-CO" sz="1600" dirty="0" err="1">
                <a:solidFill>
                  <a:srgbClr val="2B91AF"/>
                </a:solidFill>
                <a:latin typeface="Cascadia Mono" panose="020B0609020000020004" pitchFamily="49" charset="0"/>
              </a:rPr>
              <a:t>Student</a:t>
            </a:r>
            <a:r>
              <a:rPr lang="es-CO" sz="1600" dirty="0">
                <a:solidFill>
                  <a:srgbClr val="000000"/>
                </a:solidFill>
                <a:latin typeface="Cascadia Mono" panose="020B0609020000020004" pitchFamily="49" charset="0"/>
              </a:rPr>
              <a:t>  </a:t>
            </a:r>
            <a:r>
              <a:rPr lang="es-CO" sz="1600" dirty="0">
                <a:solidFill>
                  <a:srgbClr val="008000"/>
                </a:solidFill>
                <a:latin typeface="Cascadia Mono" panose="020B0609020000020004" pitchFamily="49" charset="0"/>
              </a:rPr>
              <a:t>// estructura de datos</a:t>
            </a:r>
            <a:endParaRPr lang="es-CO" sz="1600" dirty="0">
              <a:solidFill>
                <a:srgbClr val="000000"/>
              </a:solidFill>
              <a:latin typeface="Cascadia Mono" panose="020B0609020000020004" pitchFamily="49" charset="0"/>
            </a:endParaRPr>
          </a:p>
          <a:p>
            <a:r>
              <a:rPr lang="es-CO" sz="1600" dirty="0">
                <a:solidFill>
                  <a:srgbClr val="000000"/>
                </a:solidFill>
                <a:latin typeface="Cascadia Mono" panose="020B0609020000020004" pitchFamily="49" charset="0"/>
              </a:rPr>
              <a:t>{</a:t>
            </a:r>
          </a:p>
          <a:p>
            <a:r>
              <a:rPr lang="en-US" sz="1600" dirty="0">
                <a:solidFill>
                  <a:srgbClr val="0000FF"/>
                </a:solidFill>
                <a:latin typeface="Cascadia Mono" panose="020B0609020000020004" pitchFamily="49" charset="0"/>
              </a:rPr>
              <a:t>int</a:t>
            </a:r>
            <a:r>
              <a:rPr lang="en-US" sz="1600" dirty="0">
                <a:solidFill>
                  <a:srgbClr val="000000"/>
                </a:solidFill>
                <a:latin typeface="Cascadia Mono" panose="020B0609020000020004" pitchFamily="49" charset="0"/>
              </a:rPr>
              <a:t> number;  </a:t>
            </a:r>
            <a:r>
              <a:rPr lang="en-US" sz="1600" dirty="0">
                <a:solidFill>
                  <a:srgbClr val="008000"/>
                </a:solidFill>
                <a:latin typeface="Cascadia Mono" panose="020B0609020000020004" pitchFamily="49" charset="0"/>
              </a:rPr>
              <a:t>// ID of student</a:t>
            </a:r>
            <a:endParaRPr lang="en-US" sz="1600" dirty="0">
              <a:solidFill>
                <a:srgbClr val="000000"/>
              </a:solidFill>
              <a:latin typeface="Cascadia Mono" panose="020B0609020000020004" pitchFamily="49" charset="0"/>
            </a:endParaRPr>
          </a:p>
          <a:p>
            <a:r>
              <a:rPr lang="en-US" sz="1600" dirty="0">
                <a:solidFill>
                  <a:srgbClr val="0000FF"/>
                </a:solidFill>
                <a:latin typeface="Cascadia Mono" panose="020B0609020000020004" pitchFamily="49" charset="0"/>
              </a:rPr>
              <a:t>float</a:t>
            </a:r>
            <a:r>
              <a:rPr lang="en-US" sz="1600" dirty="0">
                <a:solidFill>
                  <a:srgbClr val="000000"/>
                </a:solidFill>
                <a:latin typeface="Cascadia Mono" panose="020B0609020000020004" pitchFamily="49" charset="0"/>
              </a:rPr>
              <a:t> percent;  </a:t>
            </a:r>
            <a:r>
              <a:rPr lang="en-US" sz="1600" dirty="0">
                <a:solidFill>
                  <a:srgbClr val="008000"/>
                </a:solidFill>
                <a:latin typeface="Cascadia Mono" panose="020B0609020000020004" pitchFamily="49" charset="0"/>
              </a:rPr>
              <a:t>// % of class attendance</a:t>
            </a:r>
            <a:endParaRPr lang="en-US" sz="1600" dirty="0">
              <a:solidFill>
                <a:srgbClr val="000000"/>
              </a:solidFill>
              <a:latin typeface="Cascadia Mono" panose="020B0609020000020004" pitchFamily="49" charset="0"/>
            </a:endParaRPr>
          </a:p>
          <a:p>
            <a:r>
              <a:rPr lang="es-CO" sz="1600" dirty="0" err="1">
                <a:solidFill>
                  <a:srgbClr val="0000FF"/>
                </a:solidFill>
                <a:latin typeface="Cascadia Mono" panose="020B0609020000020004" pitchFamily="49" charset="0"/>
              </a:rPr>
              <a:t>char</a:t>
            </a:r>
            <a:r>
              <a:rPr lang="es-CO" sz="1600" dirty="0">
                <a:solidFill>
                  <a:srgbClr val="000000"/>
                </a:solidFill>
                <a:latin typeface="Cascadia Mono" panose="020B0609020000020004" pitchFamily="49" charset="0"/>
              </a:rPr>
              <a:t> grade;  </a:t>
            </a:r>
            <a:r>
              <a:rPr lang="es-CO" sz="1600" dirty="0">
                <a:solidFill>
                  <a:srgbClr val="008000"/>
                </a:solidFill>
                <a:latin typeface="Cascadia Mono" panose="020B0609020000020004" pitchFamily="49" charset="0"/>
              </a:rPr>
              <a:t>// grade</a:t>
            </a:r>
            <a:endParaRPr lang="es-CO" sz="1600" dirty="0">
              <a:solidFill>
                <a:srgbClr val="000000"/>
              </a:solidFill>
              <a:latin typeface="Cascadia Mono" panose="020B0609020000020004" pitchFamily="49" charset="0"/>
            </a:endParaRPr>
          </a:p>
          <a:p>
            <a:r>
              <a:rPr lang="es-CO" sz="1600" dirty="0">
                <a:solidFill>
                  <a:srgbClr val="000000"/>
                </a:solidFill>
                <a:latin typeface="Cascadia Mono" panose="020B0609020000020004" pitchFamily="49" charset="0"/>
              </a:rPr>
              <a:t>};</a:t>
            </a:r>
          </a:p>
          <a:p>
            <a:endParaRPr lang="es-CO" sz="1600" dirty="0">
              <a:solidFill>
                <a:srgbClr val="000000"/>
              </a:solidFill>
              <a:latin typeface="Cascadia Mono" panose="020B0609020000020004" pitchFamily="49" charset="0"/>
            </a:endParaRPr>
          </a:p>
          <a:p>
            <a:r>
              <a:rPr lang="en-US" sz="1600" dirty="0">
                <a:solidFill>
                  <a:srgbClr val="008000"/>
                </a:solidFill>
                <a:latin typeface="Cascadia Mono" panose="020B0609020000020004" pitchFamily="49" charset="0"/>
              </a:rPr>
              <a:t>// initialize and print student info</a:t>
            </a:r>
            <a:endParaRPr lang="en-US" sz="1600" dirty="0">
              <a:solidFill>
                <a:srgbClr val="000000"/>
              </a:solidFill>
              <a:latin typeface="Cascadia Mono" panose="020B0609020000020004" pitchFamily="49" charset="0"/>
            </a:endParaRPr>
          </a:p>
          <a:p>
            <a:endParaRPr lang="es-CO" sz="1600" dirty="0">
              <a:solidFill>
                <a:srgbClr val="000000"/>
              </a:solidFill>
              <a:latin typeface="Cascadia Mono" panose="020B0609020000020004" pitchFamily="49" charset="0"/>
            </a:endParaRPr>
          </a:p>
          <a:p>
            <a:r>
              <a:rPr lang="nl-NL" sz="1600" dirty="0">
                <a:solidFill>
                  <a:srgbClr val="2B91AF"/>
                </a:solidFill>
                <a:latin typeface="Cascadia Mono" panose="020B0609020000020004" pitchFamily="49" charset="0"/>
              </a:rPr>
              <a:t>estudiante</a:t>
            </a:r>
            <a:r>
              <a:rPr lang="nl-NL" sz="1600" dirty="0">
                <a:solidFill>
                  <a:srgbClr val="000000"/>
                </a:solidFill>
                <a:latin typeface="Cascadia Mono" panose="020B0609020000020004" pitchFamily="49" charset="0"/>
              </a:rPr>
              <a:t> student0 = {202237890, 90.5, </a:t>
            </a:r>
            <a:r>
              <a:rPr lang="nl-NL" sz="1600" dirty="0">
                <a:solidFill>
                  <a:srgbClr val="A31515"/>
                </a:solidFill>
                <a:latin typeface="Cascadia Mono" panose="020B0609020000020004" pitchFamily="49" charset="0"/>
              </a:rPr>
              <a:t>'C'</a:t>
            </a:r>
            <a:r>
              <a:rPr lang="nl-NL" sz="1600" dirty="0">
                <a:solidFill>
                  <a:srgbClr val="000000"/>
                </a:solidFill>
                <a:latin typeface="Cascadia Mono" panose="020B0609020000020004" pitchFamily="49" charset="0"/>
              </a:rPr>
              <a:t>};</a:t>
            </a:r>
          </a:p>
          <a:p>
            <a:endParaRPr lang="es-CO" sz="1600" dirty="0">
              <a:solidFill>
                <a:srgbClr val="000000"/>
              </a:solidFill>
              <a:latin typeface="Cascadia Mono" panose="020B0609020000020004" pitchFamily="49" charset="0"/>
            </a:endParaRPr>
          </a:p>
          <a:p>
            <a:r>
              <a:rPr lang="es-CO" sz="1600" dirty="0" err="1">
                <a:solidFill>
                  <a:srgbClr val="000000"/>
                </a:solidFill>
                <a:latin typeface="Cascadia Mono" panose="020B0609020000020004" pitchFamily="49" charset="0"/>
              </a:rPr>
              <a:t>printf</a:t>
            </a:r>
            <a:r>
              <a:rPr lang="es-CO" sz="1600" dirty="0">
                <a:solidFill>
                  <a:srgbClr val="000000"/>
                </a:solidFill>
                <a:latin typeface="Cascadia Mono" panose="020B0609020000020004" pitchFamily="49" charset="0"/>
              </a:rPr>
              <a:t>(</a:t>
            </a:r>
            <a:r>
              <a:rPr lang="es-CO" sz="1600" dirty="0">
                <a:solidFill>
                  <a:srgbClr val="A31515"/>
                </a:solidFill>
                <a:latin typeface="Cascadia Mono" panose="020B0609020000020004" pitchFamily="49" charset="0"/>
              </a:rPr>
              <a:t>"Student0\n"</a:t>
            </a:r>
            <a:r>
              <a:rPr lang="es-CO" sz="1600" dirty="0">
                <a:solidFill>
                  <a:srgbClr val="000000"/>
                </a:solidFill>
                <a:latin typeface="Cascadia Mono" panose="020B0609020000020004" pitchFamily="49" charset="0"/>
              </a:rPr>
              <a:t>);</a:t>
            </a:r>
          </a:p>
          <a:p>
            <a:r>
              <a:rPr lang="es-CO" sz="1600" dirty="0" err="1">
                <a:solidFill>
                  <a:srgbClr val="000000"/>
                </a:solidFill>
                <a:latin typeface="Cascadia Mono" panose="020B0609020000020004" pitchFamily="49" charset="0"/>
              </a:rPr>
              <a:t>printf</a:t>
            </a:r>
            <a:r>
              <a:rPr lang="es-CO" sz="1600" dirty="0">
                <a:solidFill>
                  <a:srgbClr val="000000"/>
                </a:solidFill>
                <a:latin typeface="Cascadia Mono" panose="020B0609020000020004" pitchFamily="49" charset="0"/>
              </a:rPr>
              <a:t>(</a:t>
            </a:r>
            <a:r>
              <a:rPr lang="es-CO" sz="1600" dirty="0">
                <a:solidFill>
                  <a:srgbClr val="A31515"/>
                </a:solidFill>
                <a:latin typeface="Cascadia Mono" panose="020B0609020000020004" pitchFamily="49" charset="0"/>
              </a:rPr>
              <a:t>"-------\n"</a:t>
            </a:r>
            <a:r>
              <a:rPr lang="es-CO" sz="1600" dirty="0">
                <a:solidFill>
                  <a:srgbClr val="000000"/>
                </a:solidFill>
                <a:latin typeface="Cascadia Mono" panose="020B0609020000020004" pitchFamily="49" charset="0"/>
              </a:rPr>
              <a:t>);</a:t>
            </a:r>
          </a:p>
          <a:p>
            <a:r>
              <a:rPr lang="en-US" sz="1600" dirty="0" err="1">
                <a:solidFill>
                  <a:srgbClr val="000000"/>
                </a:solidFill>
                <a:latin typeface="Cascadia Mono" panose="020B0609020000020004" pitchFamily="49" charset="0"/>
              </a:rPr>
              <a:t>printf</a:t>
            </a:r>
            <a:r>
              <a:rPr lang="en-US" sz="1600" dirty="0">
                <a:solidFill>
                  <a:srgbClr val="000000"/>
                </a:solidFill>
                <a:latin typeface="Cascadia Mono" panose="020B0609020000020004" pitchFamily="49" charset="0"/>
              </a:rPr>
              <a:t>(</a:t>
            </a:r>
            <a:r>
              <a:rPr lang="en-US" sz="1600" dirty="0">
                <a:solidFill>
                  <a:srgbClr val="A31515"/>
                </a:solidFill>
                <a:latin typeface="Cascadia Mono" panose="020B0609020000020004" pitchFamily="49" charset="0"/>
              </a:rPr>
              <a:t>"Number: %d\n"</a:t>
            </a:r>
            <a:r>
              <a:rPr lang="en-US" sz="1600" dirty="0">
                <a:solidFill>
                  <a:srgbClr val="000000"/>
                </a:solidFill>
                <a:latin typeface="Cascadia Mono" panose="020B0609020000020004" pitchFamily="49" charset="0"/>
              </a:rPr>
              <a:t>, student0.number);</a:t>
            </a:r>
          </a:p>
          <a:p>
            <a:r>
              <a:rPr lang="es-CO" sz="1600" dirty="0" err="1">
                <a:solidFill>
                  <a:srgbClr val="000000"/>
                </a:solidFill>
                <a:latin typeface="Cascadia Mono" panose="020B0609020000020004" pitchFamily="49" charset="0"/>
              </a:rPr>
              <a:t>printf</a:t>
            </a:r>
            <a:r>
              <a:rPr lang="es-CO" sz="1600" dirty="0">
                <a:solidFill>
                  <a:srgbClr val="000000"/>
                </a:solidFill>
                <a:latin typeface="Cascadia Mono" panose="020B0609020000020004" pitchFamily="49" charset="0"/>
              </a:rPr>
              <a:t>(</a:t>
            </a:r>
            <a:r>
              <a:rPr lang="es-CO" sz="1600" dirty="0">
                <a:solidFill>
                  <a:srgbClr val="A31515"/>
                </a:solidFill>
                <a:latin typeface="Cascadia Mono" panose="020B0609020000020004" pitchFamily="49" charset="0"/>
              </a:rPr>
              <a:t>"</a:t>
            </a:r>
            <a:r>
              <a:rPr lang="es-CO" sz="1600" dirty="0" err="1">
                <a:solidFill>
                  <a:srgbClr val="A31515"/>
                </a:solidFill>
                <a:latin typeface="Cascadia Mono" panose="020B0609020000020004" pitchFamily="49" charset="0"/>
              </a:rPr>
              <a:t>Percent</a:t>
            </a:r>
            <a:r>
              <a:rPr lang="es-CO" sz="1600" dirty="0">
                <a:solidFill>
                  <a:srgbClr val="A31515"/>
                </a:solidFill>
                <a:latin typeface="Cascadia Mono" panose="020B0609020000020004" pitchFamily="49" charset="0"/>
              </a:rPr>
              <a:t>: %0.1f\n"</a:t>
            </a:r>
            <a:r>
              <a:rPr lang="es-CO" sz="1600" dirty="0">
                <a:solidFill>
                  <a:srgbClr val="000000"/>
                </a:solidFill>
                <a:latin typeface="Cascadia Mono" panose="020B0609020000020004" pitchFamily="49" charset="0"/>
              </a:rPr>
              <a:t>, student0.percent);</a:t>
            </a:r>
          </a:p>
          <a:p>
            <a:r>
              <a:rPr lang="sv-SE" sz="1600" dirty="0">
                <a:solidFill>
                  <a:srgbClr val="000000"/>
                </a:solidFill>
                <a:latin typeface="Cascadia Mono" panose="020B0609020000020004" pitchFamily="49" charset="0"/>
              </a:rPr>
              <a:t>printf(</a:t>
            </a:r>
            <a:r>
              <a:rPr lang="sv-SE" sz="1600" dirty="0">
                <a:solidFill>
                  <a:srgbClr val="A31515"/>
                </a:solidFill>
                <a:latin typeface="Cascadia Mono" panose="020B0609020000020004" pitchFamily="49" charset="0"/>
              </a:rPr>
              <a:t>"Grade: %c\n"</a:t>
            </a:r>
            <a:r>
              <a:rPr lang="sv-SE" sz="1600" dirty="0">
                <a:solidFill>
                  <a:srgbClr val="000000"/>
                </a:solidFill>
                <a:latin typeface="Cascadia Mono" panose="020B0609020000020004" pitchFamily="49" charset="0"/>
              </a:rPr>
              <a:t>, student0.grade);</a:t>
            </a:r>
          </a:p>
          <a:p>
            <a:r>
              <a:rPr lang="es-CO" sz="1600" dirty="0" err="1">
                <a:solidFill>
                  <a:srgbClr val="000000"/>
                </a:solidFill>
                <a:latin typeface="Cascadia Mono" panose="020B0609020000020004" pitchFamily="49" charset="0"/>
              </a:rPr>
              <a:t>printf</a:t>
            </a:r>
            <a:r>
              <a:rPr lang="es-CO" sz="1600" dirty="0">
                <a:solidFill>
                  <a:srgbClr val="000000"/>
                </a:solidFill>
                <a:latin typeface="Cascadia Mono" panose="020B0609020000020004" pitchFamily="49" charset="0"/>
              </a:rPr>
              <a:t>(</a:t>
            </a:r>
            <a:r>
              <a:rPr lang="es-CO" sz="1600" dirty="0">
                <a:solidFill>
                  <a:srgbClr val="A31515"/>
                </a:solidFill>
                <a:latin typeface="Cascadia Mono" panose="020B0609020000020004" pitchFamily="49" charset="0"/>
              </a:rPr>
              <a:t>"\n"</a:t>
            </a:r>
            <a:r>
              <a:rPr lang="es-CO" sz="1600" dirty="0">
                <a:solidFill>
                  <a:srgbClr val="000000"/>
                </a:solidFill>
                <a:latin typeface="Cascadia Mono" panose="020B0609020000020004" pitchFamily="49" charset="0"/>
              </a:rPr>
              <a:t>);</a:t>
            </a:r>
          </a:p>
          <a:p>
            <a:endParaRPr lang="es-CO" sz="1600" dirty="0">
              <a:solidFill>
                <a:srgbClr val="000000"/>
              </a:solidFill>
              <a:latin typeface="Cascadia Mono" panose="020B0609020000020004" pitchFamily="49" charset="0"/>
            </a:endParaRPr>
          </a:p>
          <a:p>
            <a:r>
              <a:rPr lang="es-CO" sz="1600" dirty="0" err="1">
                <a:solidFill>
                  <a:srgbClr val="0000FF"/>
                </a:solidFill>
                <a:latin typeface="Cascadia Mono" panose="020B0609020000020004" pitchFamily="49" charset="0"/>
              </a:rPr>
              <a:t>return</a:t>
            </a:r>
            <a:r>
              <a:rPr lang="es-CO" sz="1600" dirty="0">
                <a:solidFill>
                  <a:srgbClr val="000000"/>
                </a:solidFill>
                <a:latin typeface="Cascadia Mono" panose="020B0609020000020004" pitchFamily="49" charset="0"/>
              </a:rPr>
              <a:t> </a:t>
            </a:r>
            <a:r>
              <a:rPr lang="es-CO" sz="1600" dirty="0">
                <a:solidFill>
                  <a:srgbClr val="6F008A"/>
                </a:solidFill>
                <a:latin typeface="Cascadia Mono" panose="020B0609020000020004" pitchFamily="49" charset="0"/>
              </a:rPr>
              <a:t>EXIT_SUCCESS</a:t>
            </a:r>
            <a:r>
              <a:rPr lang="es-CO" sz="1600" dirty="0">
                <a:solidFill>
                  <a:srgbClr val="000000"/>
                </a:solidFill>
                <a:latin typeface="Cascadia Mono" panose="020B0609020000020004" pitchFamily="49" charset="0"/>
              </a:rPr>
              <a:t>;</a:t>
            </a:r>
          </a:p>
          <a:p>
            <a:r>
              <a:rPr lang="es-CO" sz="1600" dirty="0">
                <a:solidFill>
                  <a:srgbClr val="000000"/>
                </a:solidFill>
                <a:latin typeface="Cascadia Mono" panose="020B0609020000020004" pitchFamily="49" charset="0"/>
              </a:rPr>
              <a:t>}</a:t>
            </a:r>
            <a:endParaRPr lang="es-CO" sz="1600" dirty="0"/>
          </a:p>
        </p:txBody>
      </p:sp>
    </p:spTree>
    <p:extLst>
      <p:ext uri="{BB962C8B-B14F-4D97-AF65-F5344CB8AC3E}">
        <p14:creationId xmlns:p14="http://schemas.microsoft.com/office/powerpoint/2010/main" val="1234122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B3FCED-F135-49AA-9B63-AC642146A10D}"/>
              </a:ext>
            </a:extLst>
          </p:cNvPr>
          <p:cNvSpPr txBox="1"/>
          <p:nvPr/>
        </p:nvSpPr>
        <p:spPr>
          <a:xfrm>
            <a:off x="2255363" y="107564"/>
            <a:ext cx="6094428" cy="523220"/>
          </a:xfrm>
          <a:prstGeom prst="rect">
            <a:avLst/>
          </a:prstGeom>
          <a:noFill/>
        </p:spPr>
        <p:txBody>
          <a:bodyPr wrap="square">
            <a:spAutoFit/>
          </a:bodyPr>
          <a:lstStyle/>
          <a:p>
            <a:pPr algn="ctr"/>
            <a:r>
              <a:rPr lang="es-CO" sz="2800" b="0" i="0" dirty="0" err="1">
                <a:solidFill>
                  <a:srgbClr val="1F1F1F"/>
                </a:solidFill>
                <a:effectLst/>
                <a:latin typeface="Source Sans Pro" panose="020B0503030403020204" pitchFamily="34" charset="0"/>
              </a:rPr>
              <a:t>User-Defined</a:t>
            </a:r>
            <a:r>
              <a:rPr lang="es-CO" sz="2800" b="0" i="0" dirty="0">
                <a:solidFill>
                  <a:srgbClr val="1F1F1F"/>
                </a:solidFill>
                <a:effectLst/>
                <a:latin typeface="Source Sans Pro" panose="020B0503030403020204" pitchFamily="34" charset="0"/>
              </a:rPr>
              <a:t> Data </a:t>
            </a:r>
            <a:r>
              <a:rPr lang="es-CO" sz="2800" b="0" i="0" dirty="0" err="1">
                <a:solidFill>
                  <a:srgbClr val="1F1F1F"/>
                </a:solidFill>
                <a:effectLst/>
                <a:latin typeface="Source Sans Pro" panose="020B0503030403020204" pitchFamily="34" charset="0"/>
              </a:rPr>
              <a:t>Types</a:t>
            </a:r>
            <a:endParaRPr lang="es-CO" sz="2800" b="0" i="0" dirty="0">
              <a:solidFill>
                <a:srgbClr val="1F1F1F"/>
              </a:solidFill>
              <a:effectLst/>
              <a:latin typeface="Source Sans Pro" panose="020B0503030403020204" pitchFamily="34" charset="0"/>
            </a:endParaRPr>
          </a:p>
        </p:txBody>
      </p:sp>
      <p:pic>
        <p:nvPicPr>
          <p:cNvPr id="4" name="Imagen 3">
            <a:extLst>
              <a:ext uri="{FF2B5EF4-FFF2-40B4-BE49-F238E27FC236}">
                <a16:creationId xmlns:a16="http://schemas.microsoft.com/office/drawing/2014/main" id="{4421B766-0BCA-4A59-AE57-4D980E94488E}"/>
              </a:ext>
            </a:extLst>
          </p:cNvPr>
          <p:cNvPicPr>
            <a:picLocks noChangeAspect="1"/>
          </p:cNvPicPr>
          <p:nvPr/>
        </p:nvPicPr>
        <p:blipFill>
          <a:blip r:embed="rId2"/>
          <a:stretch>
            <a:fillRect/>
          </a:stretch>
        </p:blipFill>
        <p:spPr>
          <a:xfrm>
            <a:off x="266195" y="718009"/>
            <a:ext cx="11659610" cy="1783235"/>
          </a:xfrm>
          <a:prstGeom prst="rect">
            <a:avLst/>
          </a:prstGeom>
        </p:spPr>
      </p:pic>
    </p:spTree>
    <p:extLst>
      <p:ext uri="{BB962C8B-B14F-4D97-AF65-F5344CB8AC3E}">
        <p14:creationId xmlns:p14="http://schemas.microsoft.com/office/powerpoint/2010/main" val="2059681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B3FCED-F135-49AA-9B63-AC642146A10D}"/>
              </a:ext>
            </a:extLst>
          </p:cNvPr>
          <p:cNvSpPr txBox="1"/>
          <p:nvPr/>
        </p:nvSpPr>
        <p:spPr>
          <a:xfrm>
            <a:off x="2255363" y="107564"/>
            <a:ext cx="6094428" cy="523220"/>
          </a:xfrm>
          <a:prstGeom prst="rect">
            <a:avLst/>
          </a:prstGeom>
          <a:noFill/>
        </p:spPr>
        <p:txBody>
          <a:bodyPr wrap="square">
            <a:spAutoFit/>
          </a:bodyPr>
          <a:lstStyle/>
          <a:p>
            <a:pPr algn="ctr"/>
            <a:r>
              <a:rPr lang="es-CO" sz="2800" b="0" i="0" dirty="0" err="1">
                <a:solidFill>
                  <a:srgbClr val="1F1F1F"/>
                </a:solidFill>
                <a:effectLst/>
                <a:latin typeface="Source Sans Pro" panose="020B0503030403020204" pitchFamily="34" charset="0"/>
              </a:rPr>
              <a:t>User-Defined</a:t>
            </a:r>
            <a:r>
              <a:rPr lang="es-CO" sz="2800" b="0" i="0" dirty="0">
                <a:solidFill>
                  <a:srgbClr val="1F1F1F"/>
                </a:solidFill>
                <a:effectLst/>
                <a:latin typeface="Source Sans Pro" panose="020B0503030403020204" pitchFamily="34" charset="0"/>
              </a:rPr>
              <a:t> Data </a:t>
            </a:r>
            <a:r>
              <a:rPr lang="es-CO" sz="2800" b="0" i="0" dirty="0" err="1">
                <a:solidFill>
                  <a:srgbClr val="1F1F1F"/>
                </a:solidFill>
                <a:effectLst/>
                <a:latin typeface="Source Sans Pro" panose="020B0503030403020204" pitchFamily="34" charset="0"/>
              </a:rPr>
              <a:t>Types</a:t>
            </a:r>
            <a:endParaRPr lang="es-CO" sz="2800" b="0" i="0" dirty="0">
              <a:solidFill>
                <a:srgbClr val="1F1F1F"/>
              </a:solidFill>
              <a:effectLst/>
              <a:latin typeface="Source Sans Pro" panose="020B0503030403020204" pitchFamily="34" charset="0"/>
            </a:endParaRPr>
          </a:p>
        </p:txBody>
      </p:sp>
      <p:sp>
        <p:nvSpPr>
          <p:cNvPr id="4" name="CuadroTexto 3">
            <a:extLst>
              <a:ext uri="{FF2B5EF4-FFF2-40B4-BE49-F238E27FC236}">
                <a16:creationId xmlns:a16="http://schemas.microsoft.com/office/drawing/2014/main" id="{6C2F486C-C213-48A2-92FB-AE4CBFBF7636}"/>
              </a:ext>
            </a:extLst>
          </p:cNvPr>
          <p:cNvSpPr txBox="1"/>
          <p:nvPr/>
        </p:nvSpPr>
        <p:spPr>
          <a:xfrm>
            <a:off x="775356" y="1110453"/>
            <a:ext cx="6094428" cy="3416320"/>
          </a:xfrm>
          <a:prstGeom prst="rect">
            <a:avLst/>
          </a:prstGeom>
          <a:noFill/>
        </p:spPr>
        <p:txBody>
          <a:bodyPr wrap="square">
            <a:spAutoFit/>
          </a:bodyPr>
          <a:lstStyle/>
          <a:p>
            <a:endParaRPr lang="es-CO" sz="1800" dirty="0">
              <a:solidFill>
                <a:srgbClr val="000000"/>
              </a:solidFill>
              <a:latin typeface="Cascadia Mono" panose="020B0609020000020004" pitchFamily="49" charset="0"/>
            </a:endParaRPr>
          </a:p>
          <a:p>
            <a:r>
              <a:rPr lang="es-CO" sz="1800" dirty="0">
                <a:solidFill>
                  <a:srgbClr val="2B91AF"/>
                </a:solidFill>
                <a:latin typeface="Cascadia Mono" panose="020B0609020000020004" pitchFamily="49" charset="0"/>
              </a:rPr>
              <a:t>estudiante</a:t>
            </a:r>
            <a:r>
              <a:rPr lang="es-CO" sz="1800" dirty="0">
                <a:solidFill>
                  <a:srgbClr val="000000"/>
                </a:solidFill>
                <a:latin typeface="Cascadia Mono" panose="020B0609020000020004" pitchFamily="49" charset="0"/>
              </a:rPr>
              <a:t> student1;</a:t>
            </a:r>
          </a:p>
          <a:p>
            <a:r>
              <a:rPr lang="es-CO" sz="1800" dirty="0">
                <a:solidFill>
                  <a:srgbClr val="000000"/>
                </a:solidFill>
                <a:latin typeface="Cascadia Mono" panose="020B0609020000020004" pitchFamily="49" charset="0"/>
              </a:rPr>
              <a:t>student1.number = 23445;</a:t>
            </a:r>
          </a:p>
          <a:p>
            <a:r>
              <a:rPr lang="es-CO" sz="1800" dirty="0">
                <a:solidFill>
                  <a:srgbClr val="000000"/>
                </a:solidFill>
                <a:latin typeface="Cascadia Mono" panose="020B0609020000020004" pitchFamily="49" charset="0"/>
              </a:rPr>
              <a:t>student1.percent = 59.99;</a:t>
            </a:r>
          </a:p>
          <a:p>
            <a:r>
              <a:rPr lang="es-CO" sz="1800" dirty="0">
                <a:solidFill>
                  <a:srgbClr val="000000"/>
                </a:solidFill>
                <a:latin typeface="Cascadia Mono" panose="020B0609020000020004" pitchFamily="49" charset="0"/>
              </a:rPr>
              <a:t>student1.grade = </a:t>
            </a:r>
            <a:r>
              <a:rPr lang="es-CO" sz="1800" dirty="0">
                <a:solidFill>
                  <a:srgbClr val="A31515"/>
                </a:solidFill>
                <a:latin typeface="Cascadia Mono" panose="020B0609020000020004" pitchFamily="49" charset="0"/>
              </a:rPr>
              <a:t>'F'</a:t>
            </a:r>
            <a:r>
              <a:rPr lang="es-CO" sz="1800" dirty="0">
                <a:solidFill>
                  <a:srgbClr val="000000"/>
                </a:solidFill>
                <a:latin typeface="Cascadia Mono" panose="020B0609020000020004" pitchFamily="49" charset="0"/>
              </a:rPr>
              <a:t>;</a:t>
            </a:r>
          </a:p>
          <a:p>
            <a:r>
              <a:rPr lang="es-CO" sz="1800" dirty="0" err="1">
                <a:solidFill>
                  <a:srgbClr val="000000"/>
                </a:solidFill>
                <a:latin typeface="Cascadia Mono" panose="020B0609020000020004" pitchFamily="49" charset="0"/>
              </a:rPr>
              <a:t>printf</a:t>
            </a:r>
            <a:r>
              <a:rPr lang="es-CO" sz="1800" dirty="0">
                <a:solidFill>
                  <a:srgbClr val="000000"/>
                </a:solidFill>
                <a:latin typeface="Cascadia Mono" panose="020B0609020000020004" pitchFamily="49" charset="0"/>
              </a:rPr>
              <a:t>(</a:t>
            </a:r>
            <a:r>
              <a:rPr lang="es-CO" sz="1800" dirty="0">
                <a:solidFill>
                  <a:srgbClr val="A31515"/>
                </a:solidFill>
                <a:latin typeface="Cascadia Mono" panose="020B0609020000020004" pitchFamily="49" charset="0"/>
              </a:rPr>
              <a:t>"student1\n"</a:t>
            </a:r>
            <a:r>
              <a:rPr lang="es-CO" sz="1800" dirty="0">
                <a:solidFill>
                  <a:srgbClr val="000000"/>
                </a:solidFill>
                <a:latin typeface="Cascadia Mono" panose="020B0609020000020004" pitchFamily="49" charset="0"/>
              </a:rPr>
              <a:t>);</a:t>
            </a:r>
          </a:p>
          <a:p>
            <a:r>
              <a:rPr lang="es-CO" sz="1800" dirty="0" err="1">
                <a:solidFill>
                  <a:srgbClr val="000000"/>
                </a:solidFill>
                <a:latin typeface="Cascadia Mono" panose="020B0609020000020004" pitchFamily="49" charset="0"/>
              </a:rPr>
              <a:t>printf</a:t>
            </a:r>
            <a:r>
              <a:rPr lang="es-CO" sz="1800" dirty="0">
                <a:solidFill>
                  <a:srgbClr val="000000"/>
                </a:solidFill>
                <a:latin typeface="Cascadia Mono" panose="020B0609020000020004" pitchFamily="49" charset="0"/>
              </a:rPr>
              <a:t>(</a:t>
            </a:r>
            <a:r>
              <a:rPr lang="es-CO" sz="1800" dirty="0">
                <a:solidFill>
                  <a:srgbClr val="A31515"/>
                </a:solidFill>
                <a:latin typeface="Cascadia Mono" panose="020B0609020000020004" pitchFamily="49" charset="0"/>
              </a:rPr>
              <a:t>"-------\n"</a:t>
            </a:r>
            <a:r>
              <a:rPr lang="es-CO" sz="1800" dirty="0">
                <a:solidFill>
                  <a:srgbClr val="000000"/>
                </a:solidFill>
                <a:latin typeface="Cascadia Mono" panose="020B0609020000020004" pitchFamily="49" charset="0"/>
              </a:rPr>
              <a:t>);</a:t>
            </a:r>
          </a:p>
          <a:p>
            <a:r>
              <a:rPr lang="en-US" sz="1800" dirty="0" err="1">
                <a:solidFill>
                  <a:srgbClr val="000000"/>
                </a:solidFill>
                <a:latin typeface="Cascadia Mono" panose="020B0609020000020004" pitchFamily="49" charset="0"/>
              </a:rPr>
              <a:t>printf</a:t>
            </a:r>
            <a:r>
              <a:rPr lang="en-US" sz="1800" dirty="0">
                <a:solidFill>
                  <a:srgbClr val="000000"/>
                </a:solidFill>
                <a:latin typeface="Cascadia Mono" panose="020B0609020000020004" pitchFamily="49" charset="0"/>
              </a:rPr>
              <a:t>(</a:t>
            </a:r>
            <a:r>
              <a:rPr lang="en-US" sz="1800" dirty="0">
                <a:solidFill>
                  <a:srgbClr val="A31515"/>
                </a:solidFill>
                <a:latin typeface="Cascadia Mono" panose="020B0609020000020004" pitchFamily="49" charset="0"/>
              </a:rPr>
              <a:t>"Number: %d\n"</a:t>
            </a:r>
            <a:r>
              <a:rPr lang="en-US" sz="1800" dirty="0">
                <a:solidFill>
                  <a:srgbClr val="000000"/>
                </a:solidFill>
                <a:latin typeface="Cascadia Mono" panose="020B0609020000020004" pitchFamily="49" charset="0"/>
              </a:rPr>
              <a:t>, student1.number);</a:t>
            </a:r>
          </a:p>
          <a:p>
            <a:r>
              <a:rPr lang="es-CO" sz="1800" dirty="0" err="1">
                <a:solidFill>
                  <a:srgbClr val="000000"/>
                </a:solidFill>
                <a:latin typeface="Cascadia Mono" panose="020B0609020000020004" pitchFamily="49" charset="0"/>
              </a:rPr>
              <a:t>printf</a:t>
            </a:r>
            <a:r>
              <a:rPr lang="es-CO" sz="1800" dirty="0">
                <a:solidFill>
                  <a:srgbClr val="000000"/>
                </a:solidFill>
                <a:latin typeface="Cascadia Mono" panose="020B0609020000020004" pitchFamily="49" charset="0"/>
              </a:rPr>
              <a:t>(</a:t>
            </a:r>
            <a:r>
              <a:rPr lang="es-CO" sz="1800" dirty="0">
                <a:solidFill>
                  <a:srgbClr val="A31515"/>
                </a:solidFill>
                <a:latin typeface="Cascadia Mono" panose="020B0609020000020004" pitchFamily="49" charset="0"/>
              </a:rPr>
              <a:t>"</a:t>
            </a:r>
            <a:r>
              <a:rPr lang="es-CO" sz="1800" dirty="0" err="1">
                <a:solidFill>
                  <a:srgbClr val="A31515"/>
                </a:solidFill>
                <a:latin typeface="Cascadia Mono" panose="020B0609020000020004" pitchFamily="49" charset="0"/>
              </a:rPr>
              <a:t>Percent</a:t>
            </a:r>
            <a:r>
              <a:rPr lang="es-CO" sz="1800" dirty="0">
                <a:solidFill>
                  <a:srgbClr val="A31515"/>
                </a:solidFill>
                <a:latin typeface="Cascadia Mono" panose="020B0609020000020004" pitchFamily="49" charset="0"/>
              </a:rPr>
              <a:t>: %0.2f\n"</a:t>
            </a:r>
            <a:r>
              <a:rPr lang="es-CO" sz="1800" dirty="0">
                <a:solidFill>
                  <a:srgbClr val="000000"/>
                </a:solidFill>
                <a:latin typeface="Cascadia Mono" panose="020B0609020000020004" pitchFamily="49" charset="0"/>
              </a:rPr>
              <a:t>, student1.percent);</a:t>
            </a:r>
          </a:p>
          <a:p>
            <a:r>
              <a:rPr lang="sv-SE" sz="1800" dirty="0">
                <a:solidFill>
                  <a:srgbClr val="000000"/>
                </a:solidFill>
                <a:latin typeface="Cascadia Mono" panose="020B0609020000020004" pitchFamily="49" charset="0"/>
              </a:rPr>
              <a:t>printf(</a:t>
            </a:r>
            <a:r>
              <a:rPr lang="sv-SE" sz="1800" dirty="0">
                <a:solidFill>
                  <a:srgbClr val="A31515"/>
                </a:solidFill>
                <a:latin typeface="Cascadia Mono" panose="020B0609020000020004" pitchFamily="49" charset="0"/>
              </a:rPr>
              <a:t>"Grade: %c\n"</a:t>
            </a:r>
            <a:r>
              <a:rPr lang="sv-SE" sz="1800" dirty="0">
                <a:solidFill>
                  <a:srgbClr val="000000"/>
                </a:solidFill>
                <a:latin typeface="Cascadia Mono" panose="020B0609020000020004" pitchFamily="49" charset="0"/>
              </a:rPr>
              <a:t>, student1.grade);</a:t>
            </a:r>
          </a:p>
          <a:p>
            <a:r>
              <a:rPr lang="es-CO" sz="1800" dirty="0" err="1">
                <a:solidFill>
                  <a:srgbClr val="000000"/>
                </a:solidFill>
                <a:latin typeface="Cascadia Mono" panose="020B0609020000020004" pitchFamily="49" charset="0"/>
              </a:rPr>
              <a:t>printf</a:t>
            </a:r>
            <a:r>
              <a:rPr lang="es-CO" sz="1800" dirty="0">
                <a:solidFill>
                  <a:srgbClr val="000000"/>
                </a:solidFill>
                <a:latin typeface="Cascadia Mono" panose="020B0609020000020004" pitchFamily="49" charset="0"/>
              </a:rPr>
              <a:t>(</a:t>
            </a:r>
            <a:r>
              <a:rPr lang="es-CO" sz="1800" dirty="0">
                <a:solidFill>
                  <a:srgbClr val="A31515"/>
                </a:solidFill>
                <a:latin typeface="Cascadia Mono" panose="020B0609020000020004" pitchFamily="49" charset="0"/>
              </a:rPr>
              <a:t>"\n"</a:t>
            </a:r>
            <a:r>
              <a:rPr lang="es-CO" sz="1800" dirty="0">
                <a:solidFill>
                  <a:srgbClr val="000000"/>
                </a:solidFill>
                <a:latin typeface="Cascadia Mono" panose="020B0609020000020004" pitchFamily="49" charset="0"/>
              </a:rPr>
              <a:t>);</a:t>
            </a:r>
          </a:p>
        </p:txBody>
      </p:sp>
    </p:spTree>
    <p:extLst>
      <p:ext uri="{BB962C8B-B14F-4D97-AF65-F5344CB8AC3E}">
        <p14:creationId xmlns:p14="http://schemas.microsoft.com/office/powerpoint/2010/main" val="173731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B3FCED-F135-49AA-9B63-AC642146A10D}"/>
              </a:ext>
            </a:extLst>
          </p:cNvPr>
          <p:cNvSpPr txBox="1"/>
          <p:nvPr/>
        </p:nvSpPr>
        <p:spPr>
          <a:xfrm>
            <a:off x="2255363" y="107564"/>
            <a:ext cx="6094428" cy="523220"/>
          </a:xfrm>
          <a:prstGeom prst="rect">
            <a:avLst/>
          </a:prstGeom>
          <a:noFill/>
        </p:spPr>
        <p:txBody>
          <a:bodyPr wrap="square">
            <a:spAutoFit/>
          </a:bodyPr>
          <a:lstStyle/>
          <a:p>
            <a:pPr algn="ctr"/>
            <a:r>
              <a:rPr lang="es-CO" sz="2800" b="0" i="0" dirty="0" err="1">
                <a:solidFill>
                  <a:srgbClr val="1F1F1F"/>
                </a:solidFill>
                <a:effectLst/>
                <a:latin typeface="Source Sans Pro" panose="020B0503030403020204" pitchFamily="34" charset="0"/>
              </a:rPr>
              <a:t>User-Defined</a:t>
            </a:r>
            <a:r>
              <a:rPr lang="es-CO" sz="2800" b="0" i="0" dirty="0">
                <a:solidFill>
                  <a:srgbClr val="1F1F1F"/>
                </a:solidFill>
                <a:effectLst/>
                <a:latin typeface="Source Sans Pro" panose="020B0503030403020204" pitchFamily="34" charset="0"/>
              </a:rPr>
              <a:t> Data </a:t>
            </a:r>
            <a:r>
              <a:rPr lang="es-CO" sz="2800" b="0" i="0" dirty="0" err="1">
                <a:solidFill>
                  <a:srgbClr val="1F1F1F"/>
                </a:solidFill>
                <a:effectLst/>
                <a:latin typeface="Source Sans Pro" panose="020B0503030403020204" pitchFamily="34" charset="0"/>
              </a:rPr>
              <a:t>Types</a:t>
            </a:r>
            <a:endParaRPr lang="es-CO" sz="2800" b="0" i="0" dirty="0">
              <a:solidFill>
                <a:srgbClr val="1F1F1F"/>
              </a:solidFill>
              <a:effectLst/>
              <a:latin typeface="Source Sans Pro" panose="020B0503030403020204" pitchFamily="34" charset="0"/>
            </a:endParaRPr>
          </a:p>
        </p:txBody>
      </p:sp>
      <p:pic>
        <p:nvPicPr>
          <p:cNvPr id="4" name="Imagen 3">
            <a:extLst>
              <a:ext uri="{FF2B5EF4-FFF2-40B4-BE49-F238E27FC236}">
                <a16:creationId xmlns:a16="http://schemas.microsoft.com/office/drawing/2014/main" id="{635B58EA-AE7F-41F5-860F-439A35975F62}"/>
              </a:ext>
            </a:extLst>
          </p:cNvPr>
          <p:cNvPicPr>
            <a:picLocks noChangeAspect="1"/>
          </p:cNvPicPr>
          <p:nvPr/>
        </p:nvPicPr>
        <p:blipFill>
          <a:blip r:embed="rId2"/>
          <a:stretch>
            <a:fillRect/>
          </a:stretch>
        </p:blipFill>
        <p:spPr>
          <a:xfrm>
            <a:off x="414779" y="1349109"/>
            <a:ext cx="11085922" cy="2342369"/>
          </a:xfrm>
          <a:prstGeom prst="rect">
            <a:avLst/>
          </a:prstGeom>
        </p:spPr>
      </p:pic>
    </p:spTree>
    <p:extLst>
      <p:ext uri="{BB962C8B-B14F-4D97-AF65-F5344CB8AC3E}">
        <p14:creationId xmlns:p14="http://schemas.microsoft.com/office/powerpoint/2010/main" val="90724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22E36C1-F39B-FCCD-8F4B-B4C2573E3F44}"/>
              </a:ext>
            </a:extLst>
          </p:cNvPr>
          <p:cNvSpPr txBox="1"/>
          <p:nvPr/>
        </p:nvSpPr>
        <p:spPr>
          <a:xfrm>
            <a:off x="825909" y="148947"/>
            <a:ext cx="10972801" cy="5355312"/>
          </a:xfrm>
          <a:prstGeom prst="rect">
            <a:avLst/>
          </a:prstGeom>
          <a:noFill/>
        </p:spPr>
        <p:txBody>
          <a:bodyPr wrap="square">
            <a:spAutoFit/>
          </a:bodyPr>
          <a:lstStyle/>
          <a:p>
            <a:r>
              <a:rPr lang="en-US" dirty="0"/>
              <a:t>Assignment Description</a:t>
            </a:r>
          </a:p>
          <a:p>
            <a:r>
              <a:rPr lang="en-US" dirty="0"/>
              <a:t>You’ve decided that Chemistry is an awesome field to explore. Since we recently celebrated the 150th anniversary of Mendeleev’s periodic table of the elements, you decide to go look at the (current) periodic table of the elements. You’re so excited by the beauty and elegance of that arrangement that you decide to print out the symbols for the first 10 elements in the periodic table of the elements.</a:t>
            </a:r>
          </a:p>
          <a:p>
            <a:r>
              <a:rPr lang="en-US" dirty="0"/>
              <a:t>Create a new C project named whatever you want in Visual Studio.</a:t>
            </a:r>
          </a:p>
          <a:p>
            <a:r>
              <a:rPr lang="en-US" dirty="0"/>
              <a:t>Requirements</a:t>
            </a:r>
          </a:p>
          <a:p>
            <a:r>
              <a:rPr lang="en-US" dirty="0"/>
              <a:t>Your solution must do the following: </a:t>
            </a:r>
          </a:p>
          <a:p>
            <a:r>
              <a:rPr lang="en-US" dirty="0"/>
              <a:t>·        Print the symbol for each of the first 10 elements of the periodic table, with each symbol appearing on its own line in the output</a:t>
            </a:r>
          </a:p>
          <a:p>
            <a:r>
              <a:rPr lang="en-US" dirty="0"/>
              <a:t>·        Do NOT print anything else in your output; if you do, you’ll confuse the automated grader and you’ll get a bad grade!</a:t>
            </a:r>
          </a:p>
          <a:p>
            <a:r>
              <a:rPr lang="en-US" dirty="0"/>
              <a:t>In case you’re having a hard time understanding what your output should look like, here are the first 3 lines of required output (you’ll have 10 lines of output):</a:t>
            </a:r>
          </a:p>
          <a:p>
            <a:r>
              <a:rPr lang="en-US" dirty="0"/>
              <a:t>H</a:t>
            </a:r>
          </a:p>
          <a:p>
            <a:r>
              <a:rPr lang="en-US" dirty="0"/>
              <a:t>He</a:t>
            </a:r>
          </a:p>
          <a:p>
            <a:r>
              <a:rPr lang="en-US" dirty="0"/>
              <a:t>Li</a:t>
            </a:r>
          </a:p>
          <a:p>
            <a:endParaRPr lang="en-US" dirty="0"/>
          </a:p>
          <a:p>
            <a:endParaRPr lang="en-US" dirty="0"/>
          </a:p>
        </p:txBody>
      </p:sp>
    </p:spTree>
    <p:extLst>
      <p:ext uri="{BB962C8B-B14F-4D97-AF65-F5344CB8AC3E}">
        <p14:creationId xmlns:p14="http://schemas.microsoft.com/office/powerpoint/2010/main" val="3493775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07D2082-871D-3870-054E-F4F69D70EA2D}"/>
              </a:ext>
            </a:extLst>
          </p:cNvPr>
          <p:cNvSpPr txBox="1"/>
          <p:nvPr/>
        </p:nvSpPr>
        <p:spPr>
          <a:xfrm>
            <a:off x="496529" y="688753"/>
            <a:ext cx="11198942" cy="2153731"/>
          </a:xfrm>
          <a:prstGeom prst="rect">
            <a:avLst/>
          </a:prstGeom>
          <a:noFill/>
        </p:spPr>
        <p:txBody>
          <a:bodyPr wrap="square">
            <a:spAutoFit/>
          </a:bodyPr>
          <a:lstStyle/>
          <a:p>
            <a:pPr marL="342900" lvl="0" indent="-342900">
              <a:lnSpc>
                <a:spcPct val="107000"/>
              </a:lnSpc>
              <a:buFont typeface="+mj-lt"/>
              <a:buAutoNum type="alphaL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Crear un proyecto en visual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studio</a:t>
            </a:r>
            <a:r>
              <a:rPr lang="es-CO" sz="1800" dirty="0">
                <a:effectLst/>
                <a:latin typeface="Calibri" panose="020F0502020204030204" pitchFamily="34" charset="0"/>
                <a:ea typeface="Calibri" panose="020F0502020204030204" pitchFamily="34" charset="0"/>
                <a:cs typeface="Times New Roman" panose="02020603050405020304" pitchFamily="18" charset="0"/>
              </a:rPr>
              <a:t>. Declare una variable llamada edad tipo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int</a:t>
            </a:r>
            <a:r>
              <a:rPr lang="es-CO" sz="1800" dirty="0">
                <a:effectLst/>
                <a:latin typeface="Calibri" panose="020F0502020204030204" pitchFamily="34" charset="0"/>
                <a:ea typeface="Calibri" panose="020F0502020204030204" pitchFamily="34" charset="0"/>
                <a:cs typeface="Times New Roman" panose="02020603050405020304" pitchFamily="18" charset="0"/>
              </a:rPr>
              <a:t>, donde ponga el promedio de la edad de los dos estudiantes.  Visualice en pantalla esa edad. Ahora crear una variable y visualice la edad en promedio de sus padres, utilizando una variable tipo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int</a:t>
            </a:r>
            <a:r>
              <a:rPr lang="es-CO" sz="1800" dirty="0">
                <a:effectLst/>
                <a:latin typeface="Calibri" panose="020F0502020204030204" pitchFamily="34" charset="0"/>
                <a:ea typeface="Calibri" panose="020F0502020204030204" pitchFamily="34" charset="0"/>
                <a:cs typeface="Times New Roman" panose="02020603050405020304" pitchFamily="18" charset="0"/>
              </a:rPr>
              <a:t>.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Presentela</a:t>
            </a:r>
            <a:r>
              <a:rPr lang="es-CO" sz="1800" dirty="0">
                <a:effectLst/>
                <a:latin typeface="Calibri" panose="020F0502020204030204" pitchFamily="34" charset="0"/>
                <a:ea typeface="Calibri" panose="020F0502020204030204" pitchFamily="34" charset="0"/>
                <a:cs typeface="Times New Roman" panose="02020603050405020304" pitchFamily="18" charset="0"/>
              </a:rPr>
              <a:t> por pantalla. Calcule la diferencia de edad entre las dos variables, y presente el resultado en pantalla.</a:t>
            </a:r>
          </a:p>
          <a:p>
            <a:pPr marL="342900" lvl="0" indent="-342900">
              <a:lnSpc>
                <a:spcPct val="107000"/>
              </a:lnSpc>
              <a:spcAft>
                <a:spcPts val="800"/>
              </a:spcAft>
              <a:buFont typeface="+mj-lt"/>
              <a:buAutoNum type="alphaLcPeriod"/>
            </a:pPr>
            <a:r>
              <a:rPr lang="es-CO" sz="1800" dirty="0">
                <a:effectLst/>
                <a:latin typeface="Calibri" panose="020F0502020204030204" pitchFamily="34" charset="0"/>
                <a:ea typeface="Calibri" panose="020F0502020204030204" pitchFamily="34" charset="0"/>
                <a:cs typeface="Times New Roman" panose="02020603050405020304" pitchFamily="18" charset="0"/>
              </a:rPr>
              <a:t>Declare una variable </a:t>
            </a:r>
            <a:r>
              <a:rPr lang="es-CO" sz="1800" dirty="0" err="1">
                <a:effectLst/>
                <a:latin typeface="Calibri" panose="020F0502020204030204" pitchFamily="34" charset="0"/>
                <a:ea typeface="Calibri" panose="020F0502020204030204" pitchFamily="34" charset="0"/>
                <a:cs typeface="Times New Roman" panose="02020603050405020304" pitchFamily="18" charset="0"/>
              </a:rPr>
              <a:t>float</a:t>
            </a:r>
            <a:r>
              <a:rPr lang="es-CO" sz="1800" dirty="0">
                <a:effectLst/>
                <a:latin typeface="Calibri" panose="020F0502020204030204" pitchFamily="34" charset="0"/>
                <a:ea typeface="Calibri" panose="020F0502020204030204" pitchFamily="34" charset="0"/>
                <a:cs typeface="Times New Roman" panose="02020603050405020304" pitchFamily="18" charset="0"/>
              </a:rPr>
              <a:t> que almacene el resultado obtenido entre la división del número aleatorio y MAX_SCORE, y multiplique por 100 para obtener el porcentaje, visualice el valor e imprímalo en pantalla, en porcentaje, utilizando 2 décimas de precisión.  Repita el proceso  pero con 0 décimas de precisión.  </a:t>
            </a:r>
          </a:p>
        </p:txBody>
      </p:sp>
    </p:spTree>
    <p:extLst>
      <p:ext uri="{BB962C8B-B14F-4D97-AF65-F5344CB8AC3E}">
        <p14:creationId xmlns:p14="http://schemas.microsoft.com/office/powerpoint/2010/main" val="2789375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sp>
        <p:nvSpPr>
          <p:cNvPr id="5" name="CuadroTexto 4">
            <a:extLst>
              <a:ext uri="{FF2B5EF4-FFF2-40B4-BE49-F238E27FC236}">
                <a16:creationId xmlns:a16="http://schemas.microsoft.com/office/drawing/2014/main" id="{5F6DB669-8C7A-4B27-9873-0C910283A6FA}"/>
              </a:ext>
            </a:extLst>
          </p:cNvPr>
          <p:cNvSpPr txBox="1"/>
          <p:nvPr/>
        </p:nvSpPr>
        <p:spPr>
          <a:xfrm>
            <a:off x="5809130" y="997419"/>
            <a:ext cx="6096000" cy="5078313"/>
          </a:xfrm>
          <a:prstGeom prst="rect">
            <a:avLst/>
          </a:prstGeom>
          <a:noFill/>
        </p:spPr>
        <p:txBody>
          <a:bodyPr wrap="square">
            <a:spAutoFit/>
          </a:bodyPr>
          <a:lstStyle/>
          <a:p>
            <a:r>
              <a:rPr lang="es-CO" dirty="0"/>
              <a:t>/*</a:t>
            </a:r>
          </a:p>
          <a:p>
            <a:r>
              <a:rPr lang="es-CO" dirty="0"/>
              <a:t> * File:   </a:t>
            </a:r>
            <a:r>
              <a:rPr lang="es-CO" dirty="0" err="1"/>
              <a:t>main.c</a:t>
            </a:r>
            <a:endParaRPr lang="es-CO" dirty="0"/>
          </a:p>
          <a:p>
            <a:r>
              <a:rPr lang="es-CO" dirty="0"/>
              <a:t> * </a:t>
            </a:r>
            <a:r>
              <a:rPr lang="es-CO" dirty="0" err="1"/>
              <a:t>Author</a:t>
            </a:r>
            <a:r>
              <a:rPr lang="es-CO" dirty="0"/>
              <a:t>: &lt;</a:t>
            </a:r>
            <a:r>
              <a:rPr lang="es-CO" dirty="0" err="1"/>
              <a:t>your</a:t>
            </a:r>
            <a:r>
              <a:rPr lang="es-CO" dirty="0"/>
              <a:t> </a:t>
            </a:r>
            <a:r>
              <a:rPr lang="es-CO" dirty="0" err="1"/>
              <a:t>name</a:t>
            </a:r>
            <a:r>
              <a:rPr lang="es-CO" dirty="0"/>
              <a:t> </a:t>
            </a:r>
            <a:r>
              <a:rPr lang="es-CO" dirty="0" err="1"/>
              <a:t>here</a:t>
            </a:r>
            <a:r>
              <a:rPr lang="es-CO" dirty="0"/>
              <a:t>&gt;</a:t>
            </a:r>
          </a:p>
          <a:p>
            <a:r>
              <a:rPr lang="es-CO" dirty="0"/>
              <a:t> */</a:t>
            </a:r>
          </a:p>
          <a:p>
            <a:endParaRPr lang="es-CO" dirty="0"/>
          </a:p>
          <a:p>
            <a:r>
              <a:rPr lang="es-CO" dirty="0"/>
              <a:t>#include &lt;</a:t>
            </a:r>
            <a:r>
              <a:rPr lang="es-CO" dirty="0" err="1"/>
              <a:t>stdio.h</a:t>
            </a:r>
            <a:r>
              <a:rPr lang="es-CO" dirty="0"/>
              <a:t>&gt;</a:t>
            </a:r>
          </a:p>
          <a:p>
            <a:r>
              <a:rPr lang="es-CO" dirty="0"/>
              <a:t>#include &lt;</a:t>
            </a:r>
            <a:r>
              <a:rPr lang="es-CO" dirty="0" err="1"/>
              <a:t>stdlib.h</a:t>
            </a:r>
            <a:r>
              <a:rPr lang="es-CO" dirty="0"/>
              <a:t>&gt;</a:t>
            </a:r>
          </a:p>
          <a:p>
            <a:endParaRPr lang="es-CO" dirty="0"/>
          </a:p>
          <a:p>
            <a:endParaRPr lang="es-CO" dirty="0"/>
          </a:p>
          <a:p>
            <a:r>
              <a:rPr lang="es-CO" dirty="0"/>
              <a:t> /*</a:t>
            </a:r>
          </a:p>
          <a:p>
            <a:r>
              <a:rPr lang="es-CO" dirty="0"/>
              <a:t>  * </a:t>
            </a:r>
            <a:r>
              <a:rPr lang="es-CO" dirty="0" err="1"/>
              <a:t>Demonstrate</a:t>
            </a:r>
            <a:r>
              <a:rPr lang="es-CO" dirty="0"/>
              <a:t> </a:t>
            </a:r>
            <a:r>
              <a:rPr lang="es-CO" dirty="0" err="1"/>
              <a:t>char</a:t>
            </a:r>
            <a:r>
              <a:rPr lang="es-CO" dirty="0"/>
              <a:t> data </a:t>
            </a:r>
            <a:r>
              <a:rPr lang="es-CO" dirty="0" err="1"/>
              <a:t>type</a:t>
            </a:r>
            <a:endParaRPr lang="es-CO" dirty="0"/>
          </a:p>
          <a:p>
            <a:r>
              <a:rPr lang="es-CO" dirty="0"/>
              <a:t>  */</a:t>
            </a:r>
          </a:p>
          <a:p>
            <a:r>
              <a:rPr lang="es-CO" dirty="0" err="1"/>
              <a:t>int</a:t>
            </a:r>
            <a:r>
              <a:rPr lang="es-CO" dirty="0"/>
              <a:t> </a:t>
            </a:r>
            <a:r>
              <a:rPr lang="es-CO" dirty="0" err="1"/>
              <a:t>main</a:t>
            </a:r>
            <a:r>
              <a:rPr lang="es-CO" dirty="0"/>
              <a:t>(</a:t>
            </a:r>
            <a:r>
              <a:rPr lang="es-CO" dirty="0" err="1"/>
              <a:t>int</a:t>
            </a:r>
            <a:r>
              <a:rPr lang="es-CO" dirty="0"/>
              <a:t> </a:t>
            </a:r>
            <a:r>
              <a:rPr lang="es-CO" dirty="0" err="1"/>
              <a:t>argc</a:t>
            </a:r>
            <a:r>
              <a:rPr lang="es-CO" dirty="0"/>
              <a:t>, </a:t>
            </a:r>
            <a:r>
              <a:rPr lang="es-CO" dirty="0" err="1"/>
              <a:t>char</a:t>
            </a:r>
            <a:r>
              <a:rPr lang="es-CO" dirty="0"/>
              <a:t>** </a:t>
            </a:r>
            <a:r>
              <a:rPr lang="es-CO" dirty="0" err="1"/>
              <a:t>argv</a:t>
            </a:r>
            <a:r>
              <a:rPr lang="es-CO" dirty="0"/>
              <a:t>)</a:t>
            </a:r>
          </a:p>
          <a:p>
            <a:r>
              <a:rPr lang="es-CO" dirty="0"/>
              <a:t>{</a:t>
            </a:r>
          </a:p>
          <a:p>
            <a:endParaRPr lang="es-CO" dirty="0"/>
          </a:p>
          <a:p>
            <a:endParaRPr lang="es-CO" dirty="0"/>
          </a:p>
          <a:p>
            <a:r>
              <a:rPr lang="es-CO" dirty="0"/>
              <a:t>	</a:t>
            </a:r>
            <a:r>
              <a:rPr lang="es-CO" dirty="0" err="1"/>
              <a:t>return</a:t>
            </a:r>
            <a:r>
              <a:rPr lang="es-CO" dirty="0"/>
              <a:t> EXIT_SUCCESS;</a:t>
            </a:r>
          </a:p>
          <a:p>
            <a:r>
              <a:rPr lang="es-CO" dirty="0"/>
              <a:t>}</a:t>
            </a:r>
          </a:p>
        </p:txBody>
      </p:sp>
      <p:sp>
        <p:nvSpPr>
          <p:cNvPr id="8" name="CuadroTexto 7">
            <a:extLst>
              <a:ext uri="{FF2B5EF4-FFF2-40B4-BE49-F238E27FC236}">
                <a16:creationId xmlns:a16="http://schemas.microsoft.com/office/drawing/2014/main" id="{D9539B4F-51B4-4CC8-8BB1-87D9DFAB760B}"/>
              </a:ext>
            </a:extLst>
          </p:cNvPr>
          <p:cNvSpPr txBox="1"/>
          <p:nvPr/>
        </p:nvSpPr>
        <p:spPr>
          <a:xfrm>
            <a:off x="564776" y="1524000"/>
            <a:ext cx="3801036" cy="369332"/>
          </a:xfrm>
          <a:prstGeom prst="rect">
            <a:avLst/>
          </a:prstGeom>
          <a:noFill/>
        </p:spPr>
        <p:txBody>
          <a:bodyPr wrap="square" rtlCol="0">
            <a:spAutoFit/>
          </a:bodyPr>
          <a:lstStyle/>
          <a:p>
            <a:r>
              <a:rPr lang="es-CO" dirty="0" err="1"/>
              <a:t>CharDataType</a:t>
            </a:r>
            <a:endParaRPr lang="es-CO" dirty="0"/>
          </a:p>
        </p:txBody>
      </p:sp>
    </p:spTree>
    <p:extLst>
      <p:ext uri="{BB962C8B-B14F-4D97-AF65-F5344CB8AC3E}">
        <p14:creationId xmlns:p14="http://schemas.microsoft.com/office/powerpoint/2010/main" val="3655752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sp>
        <p:nvSpPr>
          <p:cNvPr id="4" name="CuadroTexto 3">
            <a:extLst>
              <a:ext uri="{FF2B5EF4-FFF2-40B4-BE49-F238E27FC236}">
                <a16:creationId xmlns:a16="http://schemas.microsoft.com/office/drawing/2014/main" id="{EF4CC11C-F86B-4B62-822F-9D9B18C3181A}"/>
              </a:ext>
            </a:extLst>
          </p:cNvPr>
          <p:cNvSpPr txBox="1"/>
          <p:nvPr/>
        </p:nvSpPr>
        <p:spPr>
          <a:xfrm>
            <a:off x="627530" y="1520896"/>
            <a:ext cx="6096000" cy="1754326"/>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 = z;</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endParaRPr lang="es-CO" dirty="0"/>
          </a:p>
        </p:txBody>
      </p:sp>
      <p:pic>
        <p:nvPicPr>
          <p:cNvPr id="6" name="Imagen 5">
            <a:extLst>
              <a:ext uri="{FF2B5EF4-FFF2-40B4-BE49-F238E27FC236}">
                <a16:creationId xmlns:a16="http://schemas.microsoft.com/office/drawing/2014/main" id="{4AD5CED6-9D99-43AE-817D-5450AF6B4CF1}"/>
              </a:ext>
            </a:extLst>
          </p:cNvPr>
          <p:cNvPicPr>
            <a:picLocks noChangeAspect="1"/>
          </p:cNvPicPr>
          <p:nvPr/>
        </p:nvPicPr>
        <p:blipFill>
          <a:blip r:embed="rId2"/>
          <a:stretch>
            <a:fillRect/>
          </a:stretch>
        </p:blipFill>
        <p:spPr>
          <a:xfrm>
            <a:off x="559825" y="3961205"/>
            <a:ext cx="10821338" cy="1714649"/>
          </a:xfrm>
          <a:prstGeom prst="rect">
            <a:avLst/>
          </a:prstGeom>
        </p:spPr>
      </p:pic>
    </p:spTree>
    <p:extLst>
      <p:ext uri="{BB962C8B-B14F-4D97-AF65-F5344CB8AC3E}">
        <p14:creationId xmlns:p14="http://schemas.microsoft.com/office/powerpoint/2010/main" val="187221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sp>
        <p:nvSpPr>
          <p:cNvPr id="4" name="CuadroTexto 3">
            <a:extLst>
              <a:ext uri="{FF2B5EF4-FFF2-40B4-BE49-F238E27FC236}">
                <a16:creationId xmlns:a16="http://schemas.microsoft.com/office/drawing/2014/main" id="{6902D13A-4BC3-4B3A-A377-16448A752DDC}"/>
              </a:ext>
            </a:extLst>
          </p:cNvPr>
          <p:cNvSpPr txBox="1"/>
          <p:nvPr/>
        </p:nvSpPr>
        <p:spPr>
          <a:xfrm>
            <a:off x="340659" y="767860"/>
            <a:ext cx="6096000" cy="1754326"/>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80808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 </a:t>
            </a:r>
            <a:r>
              <a:rPr lang="es-CO" sz="1800">
                <a:solidFill>
                  <a:srgbClr val="000000"/>
                </a:solidFill>
                <a:latin typeface="Cascadia Mono" panose="020B0609020000020004" pitchFamily="49" charset="0"/>
              </a:rPr>
              <a:t>= </a:t>
            </a:r>
            <a:r>
              <a:rPr lang="es-CO" sz="1800">
                <a:solidFill>
                  <a:srgbClr val="A31515"/>
                </a:solidFill>
                <a:latin typeface="Cascadia Mono" panose="020B0609020000020004" pitchFamily="49" charset="0"/>
              </a:rPr>
              <a:t>'z'</a:t>
            </a:r>
            <a:r>
              <a:rPr lang="es-CO" sz="1800">
                <a:solidFill>
                  <a:srgbClr val="000000"/>
                </a:solidFill>
                <a:latin typeface="Cascadia Mono" panose="020B0609020000020004" pitchFamily="49" charset="0"/>
              </a:rPr>
              <a:t>;// </a:t>
            </a:r>
            <a:r>
              <a:rPr lang="es-CO" sz="1800" dirty="0">
                <a:solidFill>
                  <a:srgbClr val="000000"/>
                </a:solidFill>
                <a:latin typeface="Cascadia Mono" panose="020B0609020000020004" pitchFamily="49" charset="0"/>
              </a:rPr>
              <a:t>apóstrofe</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a:t>
            </a:r>
            <a:r>
              <a:rPr lang="es-CO" sz="1800" dirty="0">
                <a:solidFill>
                  <a:srgbClr val="6F008A"/>
                </a:solidFill>
                <a:latin typeface="Cascadia Mono" panose="020B0609020000020004" pitchFamily="49" charset="0"/>
              </a:rPr>
              <a:t>EXIT_SUCCESS</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p:txBody>
      </p:sp>
      <p:pic>
        <p:nvPicPr>
          <p:cNvPr id="6" name="Imagen 5">
            <a:extLst>
              <a:ext uri="{FF2B5EF4-FFF2-40B4-BE49-F238E27FC236}">
                <a16:creationId xmlns:a16="http://schemas.microsoft.com/office/drawing/2014/main" id="{0CEC5875-8B3A-493E-9F8A-4284E706C340}"/>
              </a:ext>
            </a:extLst>
          </p:cNvPr>
          <p:cNvPicPr>
            <a:picLocks noChangeAspect="1"/>
          </p:cNvPicPr>
          <p:nvPr/>
        </p:nvPicPr>
        <p:blipFill>
          <a:blip r:embed="rId2"/>
          <a:stretch>
            <a:fillRect/>
          </a:stretch>
        </p:blipFill>
        <p:spPr>
          <a:xfrm>
            <a:off x="4518212" y="1760494"/>
            <a:ext cx="7747729" cy="3992695"/>
          </a:xfrm>
          <a:prstGeom prst="rect">
            <a:avLst/>
          </a:prstGeom>
        </p:spPr>
      </p:pic>
      <p:sp>
        <p:nvSpPr>
          <p:cNvPr id="8" name="CuadroTexto 7">
            <a:extLst>
              <a:ext uri="{FF2B5EF4-FFF2-40B4-BE49-F238E27FC236}">
                <a16:creationId xmlns:a16="http://schemas.microsoft.com/office/drawing/2014/main" id="{01D8E61B-1EB6-4660-866E-7C88FE67AEF9}"/>
              </a:ext>
            </a:extLst>
          </p:cNvPr>
          <p:cNvSpPr txBox="1"/>
          <p:nvPr/>
        </p:nvSpPr>
        <p:spPr>
          <a:xfrm>
            <a:off x="779930" y="5657671"/>
            <a:ext cx="6096000" cy="1200329"/>
          </a:xfrm>
          <a:prstGeom prst="rect">
            <a:avLst/>
          </a:prstGeom>
          <a:noFill/>
        </p:spPr>
        <p:txBody>
          <a:bodyPr wrap="square">
            <a:spAutoFit/>
          </a:bodyPr>
          <a:lstStyle/>
          <a:p>
            <a:r>
              <a:rPr lang="es-CO" sz="1800" dirty="0">
                <a:solidFill>
                  <a:srgbClr val="000000"/>
                </a:solidFill>
                <a:latin typeface="Cascadia Mono" panose="020B0609020000020004" pitchFamily="49" charset="0"/>
              </a:rPr>
              <a:t>Operación Compilar iniciada..</a:t>
            </a:r>
          </a:p>
          <a:p>
            <a:r>
              <a:rPr lang="es-ES" sz="1800" dirty="0">
                <a:solidFill>
                  <a:srgbClr val="000000"/>
                </a:solidFill>
                <a:latin typeface="Cascadia Mono" panose="020B0609020000020004" pitchFamily="49" charset="0"/>
              </a:rPr>
              <a:t>========== Compilación: 0 correctos, 0 dieron error, 1 actualizados, 0 omitidos ==========</a:t>
            </a:r>
          </a:p>
        </p:txBody>
      </p:sp>
    </p:spTree>
    <p:extLst>
      <p:ext uri="{BB962C8B-B14F-4D97-AF65-F5344CB8AC3E}">
        <p14:creationId xmlns:p14="http://schemas.microsoft.com/office/powerpoint/2010/main" val="70881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sp>
        <p:nvSpPr>
          <p:cNvPr id="4" name="CuadroTexto 3">
            <a:extLst>
              <a:ext uri="{FF2B5EF4-FFF2-40B4-BE49-F238E27FC236}">
                <a16:creationId xmlns:a16="http://schemas.microsoft.com/office/drawing/2014/main" id="{0AD0F149-8681-4242-AD1D-0845CF5AFCF7}"/>
              </a:ext>
            </a:extLst>
          </p:cNvPr>
          <p:cNvSpPr txBox="1"/>
          <p:nvPr/>
        </p:nvSpPr>
        <p:spPr>
          <a:xfrm>
            <a:off x="717176" y="1472044"/>
            <a:ext cx="6096000" cy="2031325"/>
          </a:xfrm>
          <a:prstGeom prst="rect">
            <a:avLst/>
          </a:prstGeom>
          <a:noFill/>
        </p:spPr>
        <p:txBody>
          <a:bodyPr wrap="square">
            <a:spAutoFit/>
          </a:bodyPr>
          <a:lstStyle/>
          <a:p>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main</a:t>
            </a:r>
            <a:r>
              <a:rPr lang="es-CO" sz="1800" dirty="0">
                <a:solidFill>
                  <a:srgbClr val="000000"/>
                </a:solidFill>
                <a:latin typeface="Cascadia Mono" panose="020B0609020000020004" pitchFamily="49" charset="0"/>
              </a:rPr>
              <a:t>(</a:t>
            </a:r>
            <a:r>
              <a:rPr lang="es-CO" sz="1800" dirty="0" err="1">
                <a:solidFill>
                  <a:srgbClr val="0000FF"/>
                </a:solidFill>
                <a:latin typeface="Cascadia Mono" panose="020B0609020000020004" pitchFamily="49" charset="0"/>
              </a:rPr>
              <a:t>int</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argc</a:t>
            </a:r>
            <a:r>
              <a:rPr lang="es-CO" sz="1800" dirty="0">
                <a:solidFill>
                  <a:srgbClr val="000000"/>
                </a:solidFill>
                <a:latin typeface="Cascadia Mono" panose="020B0609020000020004" pitchFamily="49" charset="0"/>
              </a:rPr>
              <a:t>, </a:t>
            </a:r>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argv</a:t>
            </a:r>
            <a:r>
              <a:rPr lang="es-CO" sz="1800" dirty="0">
                <a:solidFill>
                  <a:srgbClr val="000000"/>
                </a:solidFill>
                <a:latin typeface="Cascadia Mono" panose="020B0609020000020004" pitchFamily="49" charset="0"/>
              </a:rPr>
              <a:t>)</a:t>
            </a:r>
          </a:p>
          <a:p>
            <a:r>
              <a:rPr lang="es-CO" sz="1800" dirty="0">
                <a:solidFill>
                  <a:srgbClr val="000000"/>
                </a:solidFill>
                <a:latin typeface="Cascadia Mono" panose="020B0609020000020004" pitchFamily="49" charset="0"/>
              </a:rPr>
              <a:t>{</a:t>
            </a:r>
          </a:p>
          <a:p>
            <a:r>
              <a:rPr lang="es-CO" sz="1800" dirty="0" err="1">
                <a:solidFill>
                  <a:srgbClr val="0000FF"/>
                </a:solidFill>
                <a:latin typeface="Cascadia Mono" panose="020B0609020000020004" pitchFamily="49" charset="0"/>
              </a:rPr>
              <a:t>char</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 = </a:t>
            </a:r>
            <a:r>
              <a:rPr lang="es-CO" sz="1800" dirty="0">
                <a:solidFill>
                  <a:srgbClr val="A31515"/>
                </a:solidFill>
                <a:latin typeface="Cascadia Mono" panose="020B0609020000020004" pitchFamily="49" charset="0"/>
              </a:rPr>
              <a:t>'z'</a:t>
            </a:r>
            <a:r>
              <a:rPr lang="es-CO" sz="1800" dirty="0">
                <a:solidFill>
                  <a:srgbClr val="000000"/>
                </a:solidFill>
                <a:latin typeface="Cascadia Mono" panose="020B0609020000020004" pitchFamily="49" charset="0"/>
              </a:rPr>
              <a:t>;</a:t>
            </a:r>
          </a:p>
          <a:p>
            <a:r>
              <a:rPr lang="es-CO" sz="1800" dirty="0" err="1">
                <a:solidFill>
                  <a:srgbClr val="000000"/>
                </a:solidFill>
                <a:latin typeface="Cascadia Mono" panose="020B0609020000020004" pitchFamily="49" charset="0"/>
              </a:rPr>
              <a:t>printf</a:t>
            </a:r>
            <a:r>
              <a:rPr lang="es-CO" sz="1800" dirty="0">
                <a:solidFill>
                  <a:srgbClr val="000000"/>
                </a:solidFill>
                <a:latin typeface="Cascadia Mono" panose="020B0609020000020004" pitchFamily="49" charset="0"/>
              </a:rPr>
              <a:t>(</a:t>
            </a:r>
            <a:r>
              <a:rPr lang="es-CO" sz="1800" dirty="0">
                <a:solidFill>
                  <a:srgbClr val="A31515"/>
                </a:solidFill>
                <a:latin typeface="Cascadia Mono" panose="020B0609020000020004" pitchFamily="49" charset="0"/>
              </a:rPr>
              <a:t>"%c"</a:t>
            </a:r>
            <a:r>
              <a:rPr lang="es-CO" sz="1800" dirty="0">
                <a:solidFill>
                  <a:srgbClr val="000000"/>
                </a:solidFill>
                <a:latin typeface="Cascadia Mono" panose="020B0609020000020004" pitchFamily="49" charset="0"/>
              </a:rPr>
              <a:t>, </a:t>
            </a:r>
            <a:r>
              <a:rPr lang="es-CO" sz="1800" dirty="0" err="1">
                <a:solidFill>
                  <a:srgbClr val="000000"/>
                </a:solidFill>
                <a:latin typeface="Cascadia Mono" panose="020B0609020000020004" pitchFamily="49" charset="0"/>
              </a:rPr>
              <a:t>menuChoice</a:t>
            </a:r>
            <a:r>
              <a:rPr lang="es-CO" sz="1800" dirty="0">
                <a:solidFill>
                  <a:srgbClr val="000000"/>
                </a:solidFill>
                <a:latin typeface="Cascadia Mono" panose="020B0609020000020004" pitchFamily="49" charset="0"/>
              </a:rPr>
              <a:t>);</a:t>
            </a:r>
          </a:p>
          <a:p>
            <a:endParaRPr lang="es-CO" sz="1800" dirty="0">
              <a:solidFill>
                <a:srgbClr val="000000"/>
              </a:solidFill>
              <a:latin typeface="Cascadia Mono" panose="020B0609020000020004" pitchFamily="49" charset="0"/>
            </a:endParaRPr>
          </a:p>
          <a:p>
            <a:r>
              <a:rPr lang="es-CO" sz="1800" dirty="0" err="1">
                <a:solidFill>
                  <a:srgbClr val="0000FF"/>
                </a:solidFill>
                <a:latin typeface="Cascadia Mono" panose="020B0609020000020004" pitchFamily="49" charset="0"/>
              </a:rPr>
              <a:t>return</a:t>
            </a:r>
            <a:r>
              <a:rPr lang="es-CO" sz="1800" dirty="0">
                <a:solidFill>
                  <a:srgbClr val="000000"/>
                </a:solidFill>
                <a:latin typeface="Cascadia Mono" panose="020B0609020000020004" pitchFamily="49" charset="0"/>
              </a:rPr>
              <a:t> EXIT_SUCCESS;</a:t>
            </a:r>
          </a:p>
          <a:p>
            <a:r>
              <a:rPr lang="es-CO" sz="1800" dirty="0">
                <a:solidFill>
                  <a:srgbClr val="000000"/>
                </a:solidFill>
                <a:latin typeface="Cascadia Mono" panose="020B0609020000020004" pitchFamily="49" charset="0"/>
              </a:rPr>
              <a:t>}</a:t>
            </a:r>
            <a:endParaRPr lang="es-CO" dirty="0"/>
          </a:p>
        </p:txBody>
      </p:sp>
      <p:pic>
        <p:nvPicPr>
          <p:cNvPr id="6" name="Imagen 5">
            <a:extLst>
              <a:ext uri="{FF2B5EF4-FFF2-40B4-BE49-F238E27FC236}">
                <a16:creationId xmlns:a16="http://schemas.microsoft.com/office/drawing/2014/main" id="{C52FEC79-89E2-415F-9EE5-B16B361B51B6}"/>
              </a:ext>
            </a:extLst>
          </p:cNvPr>
          <p:cNvPicPr>
            <a:picLocks noChangeAspect="1"/>
          </p:cNvPicPr>
          <p:nvPr/>
        </p:nvPicPr>
        <p:blipFill>
          <a:blip r:embed="rId2"/>
          <a:stretch>
            <a:fillRect/>
          </a:stretch>
        </p:blipFill>
        <p:spPr>
          <a:xfrm>
            <a:off x="0" y="3854555"/>
            <a:ext cx="11123843" cy="1344974"/>
          </a:xfrm>
          <a:prstGeom prst="rect">
            <a:avLst/>
          </a:prstGeom>
        </p:spPr>
      </p:pic>
    </p:spTree>
    <p:extLst>
      <p:ext uri="{BB962C8B-B14F-4D97-AF65-F5344CB8AC3E}">
        <p14:creationId xmlns:p14="http://schemas.microsoft.com/office/powerpoint/2010/main" val="1894823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sp>
        <p:nvSpPr>
          <p:cNvPr id="2" name="CuadroTexto 1">
            <a:extLst>
              <a:ext uri="{FF2B5EF4-FFF2-40B4-BE49-F238E27FC236}">
                <a16:creationId xmlns:a16="http://schemas.microsoft.com/office/drawing/2014/main" id="{886AB29C-26DE-48F1-B2DE-459B61823CF3}"/>
              </a:ext>
            </a:extLst>
          </p:cNvPr>
          <p:cNvSpPr txBox="1"/>
          <p:nvPr/>
        </p:nvSpPr>
        <p:spPr>
          <a:xfrm>
            <a:off x="573741" y="621357"/>
            <a:ext cx="10560424" cy="369332"/>
          </a:xfrm>
          <a:prstGeom prst="rect">
            <a:avLst/>
          </a:prstGeom>
          <a:noFill/>
        </p:spPr>
        <p:txBody>
          <a:bodyPr wrap="square" rtlCol="0">
            <a:spAutoFit/>
          </a:bodyPr>
          <a:lstStyle/>
          <a:p>
            <a:r>
              <a:rPr lang="es-CO" dirty="0" err="1"/>
              <a:t>Debugger</a:t>
            </a:r>
            <a:r>
              <a:rPr lang="es-CO" dirty="0"/>
              <a:t> o depurador </a:t>
            </a:r>
          </a:p>
        </p:txBody>
      </p:sp>
      <p:pic>
        <p:nvPicPr>
          <p:cNvPr id="5" name="Imagen 4">
            <a:extLst>
              <a:ext uri="{FF2B5EF4-FFF2-40B4-BE49-F238E27FC236}">
                <a16:creationId xmlns:a16="http://schemas.microsoft.com/office/drawing/2014/main" id="{F2419EC8-9ABE-49FF-B535-C3D09CEB7083}"/>
              </a:ext>
            </a:extLst>
          </p:cNvPr>
          <p:cNvPicPr>
            <a:picLocks noChangeAspect="1"/>
          </p:cNvPicPr>
          <p:nvPr/>
        </p:nvPicPr>
        <p:blipFill>
          <a:blip r:embed="rId2"/>
          <a:stretch>
            <a:fillRect/>
          </a:stretch>
        </p:blipFill>
        <p:spPr>
          <a:xfrm>
            <a:off x="335961" y="1428306"/>
            <a:ext cx="5128704" cy="4740051"/>
          </a:xfrm>
          <a:prstGeom prst="rect">
            <a:avLst/>
          </a:prstGeom>
        </p:spPr>
      </p:pic>
      <p:pic>
        <p:nvPicPr>
          <p:cNvPr id="7" name="Imagen 6">
            <a:extLst>
              <a:ext uri="{FF2B5EF4-FFF2-40B4-BE49-F238E27FC236}">
                <a16:creationId xmlns:a16="http://schemas.microsoft.com/office/drawing/2014/main" id="{AC40FF7C-EB4A-465D-810E-71C6E07D81FC}"/>
              </a:ext>
            </a:extLst>
          </p:cNvPr>
          <p:cNvPicPr>
            <a:picLocks noChangeAspect="1"/>
          </p:cNvPicPr>
          <p:nvPr/>
        </p:nvPicPr>
        <p:blipFill>
          <a:blip r:embed="rId3"/>
          <a:stretch>
            <a:fillRect/>
          </a:stretch>
        </p:blipFill>
        <p:spPr>
          <a:xfrm>
            <a:off x="5919545" y="1881735"/>
            <a:ext cx="5936494" cy="3833192"/>
          </a:xfrm>
          <a:prstGeom prst="rect">
            <a:avLst/>
          </a:prstGeom>
        </p:spPr>
      </p:pic>
    </p:spTree>
    <p:extLst>
      <p:ext uri="{BB962C8B-B14F-4D97-AF65-F5344CB8AC3E}">
        <p14:creationId xmlns:p14="http://schemas.microsoft.com/office/powerpoint/2010/main" val="2900859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pic>
        <p:nvPicPr>
          <p:cNvPr id="4" name="Imagen 3">
            <a:extLst>
              <a:ext uri="{FF2B5EF4-FFF2-40B4-BE49-F238E27FC236}">
                <a16:creationId xmlns:a16="http://schemas.microsoft.com/office/drawing/2014/main" id="{FE370E6B-843B-4669-8ED1-8C36DAF163D6}"/>
              </a:ext>
            </a:extLst>
          </p:cNvPr>
          <p:cNvPicPr>
            <a:picLocks noChangeAspect="1"/>
          </p:cNvPicPr>
          <p:nvPr/>
        </p:nvPicPr>
        <p:blipFill>
          <a:blip r:embed="rId2"/>
          <a:stretch>
            <a:fillRect/>
          </a:stretch>
        </p:blipFill>
        <p:spPr>
          <a:xfrm>
            <a:off x="0" y="359747"/>
            <a:ext cx="12192000" cy="6488365"/>
          </a:xfrm>
          <a:prstGeom prst="rect">
            <a:avLst/>
          </a:prstGeom>
        </p:spPr>
      </p:pic>
    </p:spTree>
    <p:extLst>
      <p:ext uri="{BB962C8B-B14F-4D97-AF65-F5344CB8AC3E}">
        <p14:creationId xmlns:p14="http://schemas.microsoft.com/office/powerpoint/2010/main" val="4285940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1DF832-2A31-49F6-BB78-B9D185ABB6FD}"/>
              </a:ext>
            </a:extLst>
          </p:cNvPr>
          <p:cNvSpPr txBox="1"/>
          <p:nvPr/>
        </p:nvSpPr>
        <p:spPr>
          <a:xfrm>
            <a:off x="2547595" y="98137"/>
            <a:ext cx="6094428" cy="523220"/>
          </a:xfrm>
          <a:prstGeom prst="rect">
            <a:avLst/>
          </a:prstGeom>
          <a:noFill/>
        </p:spPr>
        <p:txBody>
          <a:bodyPr wrap="square">
            <a:spAutoFit/>
          </a:bodyPr>
          <a:lstStyle/>
          <a:p>
            <a:pPr algn="ctr"/>
            <a:r>
              <a:rPr lang="es-CO" sz="2800" dirty="0" err="1"/>
              <a:t>The</a:t>
            </a:r>
            <a:r>
              <a:rPr lang="es-CO" sz="2800" dirty="0"/>
              <a:t> </a:t>
            </a:r>
            <a:r>
              <a:rPr lang="es-CO" sz="2800" dirty="0" err="1"/>
              <a:t>Char</a:t>
            </a:r>
            <a:r>
              <a:rPr lang="es-CO" sz="2800" dirty="0"/>
              <a:t> Data </a:t>
            </a:r>
            <a:r>
              <a:rPr lang="es-CO" sz="2800" dirty="0" err="1"/>
              <a:t>Type</a:t>
            </a:r>
            <a:endParaRPr lang="es-CO" sz="2800" dirty="0"/>
          </a:p>
        </p:txBody>
      </p:sp>
      <p:pic>
        <p:nvPicPr>
          <p:cNvPr id="4" name="Imagen 3">
            <a:extLst>
              <a:ext uri="{FF2B5EF4-FFF2-40B4-BE49-F238E27FC236}">
                <a16:creationId xmlns:a16="http://schemas.microsoft.com/office/drawing/2014/main" id="{4D33299C-06B4-411B-87D0-8626D0397D12}"/>
              </a:ext>
            </a:extLst>
          </p:cNvPr>
          <p:cNvPicPr>
            <a:picLocks noChangeAspect="1"/>
          </p:cNvPicPr>
          <p:nvPr/>
        </p:nvPicPr>
        <p:blipFill>
          <a:blip r:embed="rId2"/>
          <a:stretch>
            <a:fillRect/>
          </a:stretch>
        </p:blipFill>
        <p:spPr>
          <a:xfrm>
            <a:off x="79013" y="1005416"/>
            <a:ext cx="11123956" cy="3707986"/>
          </a:xfrm>
          <a:prstGeom prst="rect">
            <a:avLst/>
          </a:prstGeom>
        </p:spPr>
      </p:pic>
      <p:sp>
        <p:nvSpPr>
          <p:cNvPr id="6" name="Rectángulo 5">
            <a:extLst>
              <a:ext uri="{FF2B5EF4-FFF2-40B4-BE49-F238E27FC236}">
                <a16:creationId xmlns:a16="http://schemas.microsoft.com/office/drawing/2014/main" id="{80EBFB62-98D2-4EDC-BD63-AEC41A6FBF01}"/>
              </a:ext>
            </a:extLst>
          </p:cNvPr>
          <p:cNvSpPr/>
          <p:nvPr/>
        </p:nvSpPr>
        <p:spPr>
          <a:xfrm>
            <a:off x="339364" y="3054285"/>
            <a:ext cx="4967927" cy="374715"/>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499927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1042</Words>
  <Application>Microsoft Office PowerPoint</Application>
  <PresentationFormat>Panorámica</PresentationFormat>
  <Paragraphs>193</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Calibri</vt:lpstr>
      <vt:lpstr>Calibri Light</vt:lpstr>
      <vt:lpstr>Cascadia Mono</vt:lpstr>
      <vt:lpstr>Source Sans Pro</vt:lpstr>
      <vt:lpstr>Tema de Office</vt:lpstr>
      <vt:lpstr>Data Types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Jose Guillermo Guarnizo Marin</dc:creator>
  <cp:lastModifiedBy>Fany González C.</cp:lastModifiedBy>
  <cp:revision>24</cp:revision>
  <dcterms:created xsi:type="dcterms:W3CDTF">2022-09-27T14:41:20Z</dcterms:created>
  <dcterms:modified xsi:type="dcterms:W3CDTF">2024-08-23T14:00:56Z</dcterms:modified>
</cp:coreProperties>
</file>