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5" r:id="rId3"/>
    <p:sldId id="542" r:id="rId4"/>
    <p:sldId id="543" r:id="rId5"/>
    <p:sldId id="544" r:id="rId6"/>
    <p:sldId id="545" r:id="rId7"/>
    <p:sldId id="258" r:id="rId8"/>
    <p:sldId id="257" r:id="rId9"/>
    <p:sldId id="259" r:id="rId10"/>
    <p:sldId id="262" r:id="rId11"/>
    <p:sldId id="263" r:id="rId12"/>
    <p:sldId id="546" r:id="rId13"/>
    <p:sldId id="547" r:id="rId14"/>
    <p:sldId id="260" r:id="rId15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1F07A2-9592-4E6B-A314-72E0BF248A1F}" type="datetimeFigureOut">
              <a:rPr lang="es-CO" smtClean="0"/>
              <a:t>28/04/2023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7F0EB6-7EDF-40BE-AEF8-9C126ED2655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16402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id="{C3375C6E-5EE9-40E4-986E-C68A1C3652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6499B34-696F-41E4-91A9-30147F317585}" type="slidenum">
              <a:rPr lang="es-ES_tradnl" altLang="es-CO" sz="1200" b="0">
                <a:latin typeface="Times New Roman" panose="02020603050405020304" pitchFamily="18" charset="0"/>
              </a:rPr>
              <a:pPr/>
              <a:t>3</a:t>
            </a:fld>
            <a:endParaRPr lang="es-ES_tradnl" altLang="es-CO" sz="1200" b="0">
              <a:latin typeface="Times New Roman" panose="02020603050405020304" pitchFamily="18" charset="0"/>
            </a:endParaRPr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0F2EE803-D689-425E-B079-12D452625C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24340D58-C7D9-44D2-8EDF-4E6927A418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2444615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>
            <a:extLst>
              <a:ext uri="{FF2B5EF4-FFF2-40B4-BE49-F238E27FC236}">
                <a16:creationId xmlns:a16="http://schemas.microsoft.com/office/drawing/2014/main" id="{2E267A7F-BD89-4472-854E-FCFCF577515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20303144-571E-4AF5-A84A-FA3918A86D71}" type="slidenum">
              <a:rPr lang="es-ES_tradnl" altLang="es-CO" sz="1200" b="0">
                <a:latin typeface="Times New Roman" panose="02020603050405020304" pitchFamily="18" charset="0"/>
              </a:rPr>
              <a:pPr/>
              <a:t>4</a:t>
            </a:fld>
            <a:endParaRPr lang="es-ES_tradnl" altLang="es-CO" sz="1200" b="0">
              <a:latin typeface="Times New Roman" panose="02020603050405020304" pitchFamily="18" charset="0"/>
            </a:endParaRPr>
          </a:p>
        </p:txBody>
      </p:sp>
      <p:sp>
        <p:nvSpPr>
          <p:cNvPr id="65539" name="Rectangle 2">
            <a:extLst>
              <a:ext uri="{FF2B5EF4-FFF2-40B4-BE49-F238E27FC236}">
                <a16:creationId xmlns:a16="http://schemas.microsoft.com/office/drawing/2014/main" id="{5A6DDD3F-F376-416C-922E-84E70F69D8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>
            <a:extLst>
              <a:ext uri="{FF2B5EF4-FFF2-40B4-BE49-F238E27FC236}">
                <a16:creationId xmlns:a16="http://schemas.microsoft.com/office/drawing/2014/main" id="{5F01D11F-8F29-4DCA-A8EE-A0CC0DA5B0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884394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id="{F1524817-D29D-4558-A853-D9A34D9142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57FFE30-E382-4C1F-94ED-D1D507A470A2}" type="slidenum">
              <a:rPr lang="es-ES_tradnl" altLang="es-CO" sz="1200" b="0">
                <a:latin typeface="Times New Roman" panose="02020603050405020304" pitchFamily="18" charset="0"/>
              </a:rPr>
              <a:pPr/>
              <a:t>5</a:t>
            </a:fld>
            <a:endParaRPr lang="es-ES_tradnl" altLang="es-CO" sz="1200" b="0">
              <a:latin typeface="Times New Roman" panose="02020603050405020304" pitchFamily="18" charset="0"/>
            </a:endParaRPr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0E19A480-8B46-4636-A16C-B41219BFD2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56AB761E-27DA-40E9-8F3F-48025719D3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4067846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>
            <a:extLst>
              <a:ext uri="{FF2B5EF4-FFF2-40B4-BE49-F238E27FC236}">
                <a16:creationId xmlns:a16="http://schemas.microsoft.com/office/drawing/2014/main" id="{170C5C54-5337-42A3-809E-676DC9F9E4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6CD92427-7D4C-4A41-812E-D93AE150D049}" type="slidenum">
              <a:rPr lang="es-ES_tradnl" altLang="es-CO" sz="1200" b="0">
                <a:latin typeface="Times New Roman" panose="02020603050405020304" pitchFamily="18" charset="0"/>
              </a:rPr>
              <a:pPr/>
              <a:t>6</a:t>
            </a:fld>
            <a:endParaRPr lang="es-ES_tradnl" altLang="es-CO" sz="1200" b="0">
              <a:latin typeface="Times New Roman" panose="02020603050405020304" pitchFamily="18" charset="0"/>
            </a:endParaRPr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B2921322-3BE6-4E38-9181-88D51B444F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4F79A8C4-BA10-4E3C-B77D-2EF7CA518D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2334239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29A22E-377B-4F50-A1BD-57FDEDD4C2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257C248-AAA3-400D-945F-50775550F5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8FD75EF-9A51-4740-AEB3-6C183DAD3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C9E9-A516-4EAE-B08D-FFFA9CDAFCF9}" type="datetimeFigureOut">
              <a:rPr lang="es-CO" smtClean="0"/>
              <a:t>28/04/2023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BD8FA68-4DBF-49D4-A87E-42FCA7921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C50E1BE-1463-4FC1-B15F-B3F77B2B9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D0E1-7167-47A7-A2C6-1669ED4517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58037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F1C7C9-7FF8-4329-AA11-2327A1AC7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BEF0756-9D59-4E24-A612-E8E9FEAF87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C7F4064-61C5-4CC8-8384-8F6C79138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C9E9-A516-4EAE-B08D-FFFA9CDAFCF9}" type="datetimeFigureOut">
              <a:rPr lang="es-CO" smtClean="0"/>
              <a:t>28/04/2023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760DC12-70B8-4479-A529-C25E21FAB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7BCB432-AC23-40AC-90C8-EA136D056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D0E1-7167-47A7-A2C6-1669ED4517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0544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37CF6A3-D7F1-459C-AB42-2A9A7398F8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F549AF6-9753-4DA6-BA93-44B57F32B1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C4994F-D685-4C57-8841-0C1555A21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C9E9-A516-4EAE-B08D-FFFA9CDAFCF9}" type="datetimeFigureOut">
              <a:rPr lang="es-CO" smtClean="0"/>
              <a:t>28/04/2023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B8D4893-EA21-418C-B569-DFBCE8B25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C176049-E0D7-4029-AB22-F60A594B0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D0E1-7167-47A7-A2C6-1669ED4517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99805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884DE-DA28-4366-9074-06B59B17E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52AB6F8-F750-4BC6-A3CD-E3E2A706EE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4617E68-3BB0-421A-B9ED-72EFB5727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C9E9-A516-4EAE-B08D-FFFA9CDAFCF9}" type="datetimeFigureOut">
              <a:rPr lang="es-CO" smtClean="0"/>
              <a:t>28/04/2023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1A554A3-3DF3-417D-AB8B-91C178359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FC7E18-05DA-4E07-886C-2516A25EE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D0E1-7167-47A7-A2C6-1669ED4517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09585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861F22-92AE-45B2-A384-6D53636E9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494B5C9-BD1B-4F0A-BFC2-8B871C7B28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89AB7E9-B39F-43AB-BC28-FDE837CC7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C9E9-A516-4EAE-B08D-FFFA9CDAFCF9}" type="datetimeFigureOut">
              <a:rPr lang="es-CO" smtClean="0"/>
              <a:t>28/04/2023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3650E3C-C116-4B76-811C-48A6DC34F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D9B401-090D-45B0-B97C-F125F6EBA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D0E1-7167-47A7-A2C6-1669ED4517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19551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1BA4B8-A105-4F88-B9D2-10FEEDF67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F7CE7E1-CC18-4148-96F9-5ECA7385D0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52EFCD8-9BB5-4D04-BAE6-B9C81B9EA9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C8EAA81-A5CB-4419-A0AB-1072DBE03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C9E9-A516-4EAE-B08D-FFFA9CDAFCF9}" type="datetimeFigureOut">
              <a:rPr lang="es-CO" smtClean="0"/>
              <a:t>28/04/2023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A32EDCB-66B6-480F-A548-A0A9CA906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C3AC235-B864-4BF1-BE5E-0CB3E7FFB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D0E1-7167-47A7-A2C6-1669ED4517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4382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ADA998-F2B5-46A0-BB29-C05093663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4E3DC33-34C8-473B-BC4D-F72958AC23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0F9B220-CD97-46B4-9521-55F3F54588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7793EE9-53D1-474F-B6E0-BC5F6DF7FE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17D847E-B3D6-42C2-B5CD-309CBA7C21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91F7B3A-50DC-4E66-AB30-56ADBD1D5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C9E9-A516-4EAE-B08D-FFFA9CDAFCF9}" type="datetimeFigureOut">
              <a:rPr lang="es-CO" smtClean="0"/>
              <a:t>28/04/2023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BEB17F0-7354-4BB3-8F89-50080EC0C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378D1A6-9909-4B1B-B49D-6CD65235B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D0E1-7167-47A7-A2C6-1669ED4517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79937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31652E-2C3C-47F1-8CE0-A5E9E9200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4E8C2A0-D00C-454B-807C-67391B987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C9E9-A516-4EAE-B08D-FFFA9CDAFCF9}" type="datetimeFigureOut">
              <a:rPr lang="es-CO" smtClean="0"/>
              <a:t>28/04/2023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27F55B1-4EBB-4D7B-9479-13068D3F2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3A2FB4B-1087-489B-8FF2-40F105C79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D0E1-7167-47A7-A2C6-1669ED4517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40411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FD1FED2-BBDF-4F67-B14C-032CF58D3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C9E9-A516-4EAE-B08D-FFFA9CDAFCF9}" type="datetimeFigureOut">
              <a:rPr lang="es-CO" smtClean="0"/>
              <a:t>28/04/2023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E84B9F7-008B-4D66-A8F9-8DEF5761E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3048B48-BCD4-4F35-973C-A74BBE789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D0E1-7167-47A7-A2C6-1669ED4517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91198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34CA42-CD30-4F1C-9750-F729819EB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D46A5CC-75C5-45D7-8932-635CC3B2E6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29CC86C-211F-4902-8314-1B7D1E7E5E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8A01D03-E2F6-4F0C-97FA-ECE155F7A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C9E9-A516-4EAE-B08D-FFFA9CDAFCF9}" type="datetimeFigureOut">
              <a:rPr lang="es-CO" smtClean="0"/>
              <a:t>28/04/2023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7BB4044-6ABD-4178-8781-F99082C67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92B0ECB-6A74-42BB-A91A-08113BE4C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D0E1-7167-47A7-A2C6-1669ED4517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01066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7990C5-BA15-4DE2-832C-3AEA9581F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B23B6E1-5C1F-408A-A71E-F52882F9DB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6E66B87-551C-409D-BDDE-52848531F7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A0FA7E8-E30F-4973-A2FE-8BD2B55EB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C9E9-A516-4EAE-B08D-FFFA9CDAFCF9}" type="datetimeFigureOut">
              <a:rPr lang="es-CO" smtClean="0"/>
              <a:t>28/04/2023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FC15A13-0DD3-483B-B2DD-88DB0682E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8F82F7B-64D2-47CF-8312-E8EB3D2E7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D0E1-7167-47A7-A2C6-1669ED4517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00006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26DA0B3-8205-4CC8-A8B9-02FB5968E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AF3CEBF-B814-47D2-8D06-2670F46AC8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0AC7254-5CB1-45B2-AA7C-74B88D073F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DC9E9-A516-4EAE-B08D-FFFA9CDAFCF9}" type="datetimeFigureOut">
              <a:rPr lang="es-CO" smtClean="0"/>
              <a:t>28/04/2023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77881AA-5980-4410-B2D7-AB68D50C89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8ACB1C5-6738-498F-915A-9F79E0684F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1D0E1-7167-47A7-A2C6-1669ED4517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8234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F6CF13-A70B-4433-B8F5-380CD915B9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Do-</a:t>
            </a:r>
            <a:r>
              <a:rPr lang="es-CO" dirty="0" err="1"/>
              <a:t>While</a:t>
            </a:r>
            <a:r>
              <a:rPr lang="es-CO" dirty="0"/>
              <a:t> </a:t>
            </a:r>
            <a:r>
              <a:rPr lang="es-CO" dirty="0" err="1"/>
              <a:t>Loops</a:t>
            </a:r>
            <a:br>
              <a:rPr lang="es-CO" dirty="0"/>
            </a:b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868460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8F537024-06A1-4B0D-8AA1-49BB7ADC4519}"/>
              </a:ext>
            </a:extLst>
          </p:cNvPr>
          <p:cNvSpPr txBox="1"/>
          <p:nvPr/>
        </p:nvSpPr>
        <p:spPr>
          <a:xfrm>
            <a:off x="502024" y="1038615"/>
            <a:ext cx="7512423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score;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do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{}</a:t>
            </a:r>
          </a:p>
          <a:p>
            <a:endParaRPr lang="es-CO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while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(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score &lt; 0 || score &gt;100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275099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8F537024-06A1-4B0D-8AA1-49BB7ADC4519}"/>
              </a:ext>
            </a:extLst>
          </p:cNvPr>
          <p:cNvSpPr txBox="1"/>
          <p:nvPr/>
        </p:nvSpPr>
        <p:spPr>
          <a:xfrm>
            <a:off x="502024" y="1038615"/>
            <a:ext cx="7512423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do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{</a:t>
            </a:r>
          </a:p>
          <a:p>
            <a:r>
              <a:rPr lang="en-US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"Enter test score (0-100): \n"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scanf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"%d"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&amp;score);</a:t>
            </a:r>
          </a:p>
          <a:p>
            <a:r>
              <a:rPr lang="en-US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 print error message and get new score</a:t>
            </a:r>
            <a:endParaRPr lang="en-US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if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(score &lt; 0 || score &gt;100)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{</a:t>
            </a:r>
            <a:endParaRPr lang="en-US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"\n"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n-US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"Score must be between 0 and 100. \n"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n-US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"Enter test score (0-100): \n"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scanf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"%d"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&amp;score);</a:t>
            </a:r>
            <a:endParaRPr lang="es-CO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80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}</a:t>
            </a:r>
            <a:endParaRPr lang="es-CO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}</a:t>
            </a:r>
          </a:p>
          <a:p>
            <a:endParaRPr lang="es-CO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while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(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score &lt; 0 || score &gt;100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153116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8F537024-06A1-4B0D-8AA1-49BB7ADC4519}"/>
              </a:ext>
            </a:extLst>
          </p:cNvPr>
          <p:cNvSpPr txBox="1"/>
          <p:nvPr/>
        </p:nvSpPr>
        <p:spPr>
          <a:xfrm>
            <a:off x="430306" y="142144"/>
            <a:ext cx="7512423" cy="64633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score;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do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"Enter test score (0-100): \n"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scanf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"%d"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&amp;score);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 </a:t>
            </a:r>
            <a:r>
              <a:rPr lang="es-CO" sz="18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</a:t>
            </a:r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error </a:t>
            </a:r>
            <a:r>
              <a:rPr lang="es-CO" sz="18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message</a:t>
            </a:r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endParaRPr lang="es-CO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if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(score &lt; 0 || score &gt; 100)</a:t>
            </a: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{</a:t>
            </a: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"\n"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n-US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"Score must be between 0 and 100\n"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endParaRPr lang="es-CO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}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while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(score &lt; 0|| score &gt; 100);</a:t>
            </a: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"\n"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"Good Score\n"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319025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1AA0B713-46F5-4530-AB4C-78EEFF4CFD3D}"/>
              </a:ext>
            </a:extLst>
          </p:cNvPr>
          <p:cNvSpPr txBox="1"/>
          <p:nvPr/>
        </p:nvSpPr>
        <p:spPr>
          <a:xfrm>
            <a:off x="3047215" y="199702"/>
            <a:ext cx="7774756" cy="64633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score;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do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"Enter test score (0-100): \n"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scanf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"%d"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&amp;score);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print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error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message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if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(score &lt; 0 || score &gt; 100)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"Score must be between 0 and 100\n"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while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(score &lt; 0|| score &gt; 100);</a:t>
            </a: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"Good Score\n"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5612022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9CEBFEC8-1ECB-41C9-AA58-42333FA09FDE}"/>
              </a:ext>
            </a:extLst>
          </p:cNvPr>
          <p:cNvSpPr txBox="1"/>
          <p:nvPr/>
        </p:nvSpPr>
        <p:spPr>
          <a:xfrm>
            <a:off x="2205318" y="242047"/>
            <a:ext cx="6526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 err="1"/>
              <a:t>Comparison</a:t>
            </a:r>
            <a:endParaRPr lang="es-CO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725D126-99BA-450F-9973-245AECF79658}"/>
              </a:ext>
            </a:extLst>
          </p:cNvPr>
          <p:cNvSpPr txBox="1"/>
          <p:nvPr/>
        </p:nvSpPr>
        <p:spPr>
          <a:xfrm>
            <a:off x="80682" y="598031"/>
            <a:ext cx="6096000" cy="6247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  * </a:t>
            </a:r>
            <a:r>
              <a:rPr lang="es-CO" sz="16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Demonstrates</a:t>
            </a:r>
            <a:r>
              <a:rPr lang="es-CO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6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while</a:t>
            </a:r>
            <a:r>
              <a:rPr lang="es-CO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6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loops</a:t>
            </a:r>
            <a:endParaRPr lang="es-CO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  */</a:t>
            </a:r>
            <a:endParaRPr lang="es-CO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6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6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6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6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6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16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6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 score;</a:t>
            </a:r>
          </a:p>
          <a:p>
            <a:endParaRPr lang="es-CO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// prompt for and get score</a:t>
            </a:r>
            <a:endParaRPr lang="en-US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6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600" dirty="0">
                <a:solidFill>
                  <a:srgbClr val="A31515"/>
                </a:solidFill>
                <a:latin typeface="Cascadia Mono" panose="020B0609020000020004" pitchFamily="49" charset="0"/>
              </a:rPr>
              <a:t>"Enter test score (0-100): "</a:t>
            </a:r>
            <a:r>
              <a:rPr lang="en-US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6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scanf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600" dirty="0">
                <a:solidFill>
                  <a:srgbClr val="A31515"/>
                </a:solidFill>
                <a:latin typeface="Cascadia Mono" panose="020B0609020000020004" pitchFamily="49" charset="0"/>
              </a:rPr>
              <a:t>"%d"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, &amp;score);</a:t>
            </a:r>
          </a:p>
          <a:p>
            <a:endParaRPr lang="es-CO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es-CO" sz="16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validate</a:t>
            </a:r>
            <a:r>
              <a:rPr lang="es-CO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 score</a:t>
            </a:r>
            <a:endParaRPr lang="es-CO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6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while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 (score &lt; 0 || score &gt; 100)</a:t>
            </a:r>
          </a:p>
          <a:p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600" dirty="0">
                <a:solidFill>
                  <a:srgbClr val="008000"/>
                </a:solidFill>
                <a:latin typeface="Cascadia Mono" panose="020B0609020000020004" pitchFamily="49" charset="0"/>
              </a:rPr>
              <a:t>// print error message and get new score</a:t>
            </a:r>
            <a:endParaRPr lang="en-US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6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6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n-US" sz="16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600" dirty="0">
                <a:solidFill>
                  <a:srgbClr val="A31515"/>
                </a:solidFill>
                <a:latin typeface="Cascadia Mono" panose="020B0609020000020004" pitchFamily="49" charset="0"/>
              </a:rPr>
              <a:t>"Score must be between 0 and 100.\n"</a:t>
            </a:r>
            <a:r>
              <a:rPr lang="en-US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n-US" sz="16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600" dirty="0">
                <a:solidFill>
                  <a:srgbClr val="A31515"/>
                </a:solidFill>
                <a:latin typeface="Cascadia Mono" panose="020B0609020000020004" pitchFamily="49" charset="0"/>
              </a:rPr>
              <a:t>"Enter test score (0-100): "</a:t>
            </a:r>
            <a:r>
              <a:rPr lang="en-US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6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scanf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600" dirty="0">
                <a:solidFill>
                  <a:srgbClr val="A31515"/>
                </a:solidFill>
                <a:latin typeface="Cascadia Mono" panose="020B0609020000020004" pitchFamily="49" charset="0"/>
              </a:rPr>
              <a:t>"%d"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, &amp;score);</a:t>
            </a:r>
          </a:p>
          <a:p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r>
              <a:rPr lang="es-CO" sz="16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6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6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600" dirty="0">
                <a:solidFill>
                  <a:srgbClr val="A31515"/>
                </a:solidFill>
                <a:latin typeface="Cascadia Mono" panose="020B0609020000020004" pitchFamily="49" charset="0"/>
              </a:rPr>
              <a:t>"Good Score\n"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endParaRPr lang="es-CO" sz="16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6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6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6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8E7DA90D-7EBB-4133-A198-D44B30375142}"/>
              </a:ext>
            </a:extLst>
          </p:cNvPr>
          <p:cNvSpPr txBox="1"/>
          <p:nvPr/>
        </p:nvSpPr>
        <p:spPr>
          <a:xfrm>
            <a:off x="5800164" y="697038"/>
            <a:ext cx="6096000" cy="60631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1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1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Demonstrate</a:t>
            </a:r>
            <a:r>
              <a:rPr lang="es-CO" sz="1100" dirty="0">
                <a:solidFill>
                  <a:srgbClr val="008000"/>
                </a:solidFill>
                <a:latin typeface="Cascadia Mono" panose="020B0609020000020004" pitchFamily="49" charset="0"/>
              </a:rPr>
              <a:t> do-</a:t>
            </a:r>
            <a:r>
              <a:rPr lang="es-CO" sz="11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while</a:t>
            </a:r>
            <a:r>
              <a:rPr lang="es-CO" sz="11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1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loops</a:t>
            </a:r>
            <a:endParaRPr lang="es-CO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100" dirty="0">
                <a:solidFill>
                  <a:srgbClr val="008000"/>
                </a:solidFill>
                <a:latin typeface="Cascadia Mono" panose="020B0609020000020004" pitchFamily="49" charset="0"/>
              </a:rPr>
              <a:t>*/</a:t>
            </a:r>
            <a:endParaRPr lang="es-CO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1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1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1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1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1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1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11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4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score;</a:t>
            </a:r>
          </a:p>
          <a:p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>
                <a:solidFill>
                  <a:srgbClr val="0000FF"/>
                </a:solidFill>
                <a:latin typeface="Cascadia Mono" panose="020B0609020000020004" pitchFamily="49" charset="0"/>
              </a:rPr>
              <a:t>do</a:t>
            </a:r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400" dirty="0">
                <a:solidFill>
                  <a:srgbClr val="A31515"/>
                </a:solidFill>
                <a:latin typeface="Cascadia Mono" panose="020B0609020000020004" pitchFamily="49" charset="0"/>
              </a:rPr>
              <a:t>"Enter test score (0-100): \n"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scanf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400" dirty="0">
                <a:solidFill>
                  <a:srgbClr val="A31515"/>
                </a:solidFill>
                <a:latin typeface="Cascadia Mono" panose="020B0609020000020004" pitchFamily="49" charset="0"/>
              </a:rPr>
              <a:t>"%d"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, &amp;score);</a:t>
            </a:r>
          </a:p>
          <a:p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es-CO" sz="14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print</a:t>
            </a:r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 error </a:t>
            </a:r>
            <a:r>
              <a:rPr lang="es-CO" sz="14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message</a:t>
            </a:r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400" dirty="0">
                <a:solidFill>
                  <a:srgbClr val="0000FF"/>
                </a:solidFill>
                <a:latin typeface="Cascadia Mono" panose="020B0609020000020004" pitchFamily="49" charset="0"/>
              </a:rPr>
              <a:t>if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(score &lt; 0 || score &gt; 100)</a:t>
            </a:r>
          </a:p>
          <a:p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4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n-US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400" dirty="0">
                <a:solidFill>
                  <a:srgbClr val="A31515"/>
                </a:solidFill>
                <a:latin typeface="Cascadia Mono" panose="020B0609020000020004" pitchFamily="49" charset="0"/>
              </a:rPr>
              <a:t>"Score must be between 0 and 100\n"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while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(score &lt; 0|| score &gt; 100);</a:t>
            </a:r>
          </a:p>
          <a:p>
            <a:r>
              <a:rPr lang="es-CO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4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400" dirty="0">
                <a:solidFill>
                  <a:srgbClr val="A31515"/>
                </a:solidFill>
                <a:latin typeface="Cascadia Mono" panose="020B0609020000020004" pitchFamily="49" charset="0"/>
              </a:rPr>
              <a:t>"Good Score\n"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4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  <a:r>
              <a:rPr lang="es-CO" sz="11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es-CO" sz="1100" dirty="0"/>
          </a:p>
        </p:txBody>
      </p:sp>
    </p:spTree>
    <p:extLst>
      <p:ext uri="{BB962C8B-B14F-4D97-AF65-F5344CB8AC3E}">
        <p14:creationId xmlns:p14="http://schemas.microsoft.com/office/powerpoint/2010/main" val="4284072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a libre: forma 1">
            <a:extLst>
              <a:ext uri="{FF2B5EF4-FFF2-40B4-BE49-F238E27FC236}">
                <a16:creationId xmlns:a16="http://schemas.microsoft.com/office/drawing/2014/main" id="{A6577185-6267-4687-A669-C50FC6F67A61}"/>
              </a:ext>
            </a:extLst>
          </p:cNvPr>
          <p:cNvSpPr/>
          <p:nvPr/>
        </p:nvSpPr>
        <p:spPr>
          <a:xfrm>
            <a:off x="4063419" y="670956"/>
            <a:ext cx="3376913" cy="1029546"/>
          </a:xfrm>
          <a:custGeom>
            <a:avLst/>
            <a:gdLst>
              <a:gd name="connsiteX0" fmla="*/ 0 w 3376913"/>
              <a:gd name="connsiteY0" fmla="*/ 0 h 1029546"/>
              <a:gd name="connsiteX1" fmla="*/ 3376913 w 3376913"/>
              <a:gd name="connsiteY1" fmla="*/ 0 h 1029546"/>
              <a:gd name="connsiteX2" fmla="*/ 3376913 w 3376913"/>
              <a:gd name="connsiteY2" fmla="*/ 1029546 h 1029546"/>
              <a:gd name="connsiteX3" fmla="*/ 0 w 3376913"/>
              <a:gd name="connsiteY3" fmla="*/ 1029546 h 1029546"/>
              <a:gd name="connsiteX4" fmla="*/ 0 w 3376913"/>
              <a:gd name="connsiteY4" fmla="*/ 0 h 1029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913" h="1029546">
                <a:moveTo>
                  <a:pt x="0" y="0"/>
                </a:moveTo>
                <a:lnTo>
                  <a:pt x="3376913" y="0"/>
                </a:lnTo>
                <a:lnTo>
                  <a:pt x="3376913" y="1029546"/>
                </a:lnTo>
                <a:lnTo>
                  <a:pt x="0" y="102954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CO" sz="1400" b="1" kern="1200" dirty="0"/>
              <a:t>Hacer Mientras</a:t>
            </a:r>
          </a:p>
        </p:txBody>
      </p:sp>
      <p:sp>
        <p:nvSpPr>
          <p:cNvPr id="3" name="Forma libre: forma 2">
            <a:extLst>
              <a:ext uri="{FF2B5EF4-FFF2-40B4-BE49-F238E27FC236}">
                <a16:creationId xmlns:a16="http://schemas.microsoft.com/office/drawing/2014/main" id="{0AFFB8DF-80AE-4BCA-80EB-E9911AEE06E7}"/>
              </a:ext>
            </a:extLst>
          </p:cNvPr>
          <p:cNvSpPr/>
          <p:nvPr/>
        </p:nvSpPr>
        <p:spPr>
          <a:xfrm>
            <a:off x="4063419" y="3847788"/>
            <a:ext cx="3376913" cy="1029546"/>
          </a:xfrm>
          <a:custGeom>
            <a:avLst/>
            <a:gdLst>
              <a:gd name="connsiteX0" fmla="*/ 0 w 3376913"/>
              <a:gd name="connsiteY0" fmla="*/ 0 h 1029546"/>
              <a:gd name="connsiteX1" fmla="*/ 3376913 w 3376913"/>
              <a:gd name="connsiteY1" fmla="*/ 0 h 1029546"/>
              <a:gd name="connsiteX2" fmla="*/ 3376913 w 3376913"/>
              <a:gd name="connsiteY2" fmla="*/ 1029546 h 1029546"/>
              <a:gd name="connsiteX3" fmla="*/ 0 w 3376913"/>
              <a:gd name="connsiteY3" fmla="*/ 1029546 h 1029546"/>
              <a:gd name="connsiteX4" fmla="*/ 0 w 3376913"/>
              <a:gd name="connsiteY4" fmla="*/ 0 h 1029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913" h="1029546">
                <a:moveTo>
                  <a:pt x="0" y="0"/>
                </a:moveTo>
                <a:lnTo>
                  <a:pt x="3376913" y="0"/>
                </a:lnTo>
                <a:lnTo>
                  <a:pt x="3376913" y="1029546"/>
                </a:lnTo>
                <a:lnTo>
                  <a:pt x="0" y="102954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CO" altLang="es-CO" sz="1400" b="0" kern="1200"/>
              <a:t>En este ciclo la condición se evalúa </a:t>
            </a:r>
            <a:r>
              <a:rPr lang="es-CO" altLang="es-CO" sz="1400" kern="1200"/>
              <a:t>después </a:t>
            </a:r>
            <a:r>
              <a:rPr lang="es-CO" altLang="es-CO" sz="1400" b="0" kern="1200"/>
              <a:t>de ejecutar el bloque de instrucciones,  por lo tanto, el bloque se ejecuta </a:t>
            </a:r>
            <a:r>
              <a:rPr lang="es-CO" altLang="es-CO" sz="1400" kern="1200"/>
              <a:t>por lo menos una vez </a:t>
            </a:r>
            <a:r>
              <a:rPr lang="es-CO" altLang="es-CO" sz="1400" b="0" kern="1200"/>
              <a:t>y se repite en caso que la evaluación de la condición sea</a:t>
            </a:r>
            <a:r>
              <a:rPr lang="es-CO" altLang="es-CO" sz="1400" kern="1200"/>
              <a:t> verdadero.</a:t>
            </a:r>
            <a:endParaRPr lang="es-CO" sz="1400" kern="1200" dirty="0"/>
          </a:p>
        </p:txBody>
      </p:sp>
    </p:spTree>
    <p:extLst>
      <p:ext uri="{BB962C8B-B14F-4D97-AF65-F5344CB8AC3E}">
        <p14:creationId xmlns:p14="http://schemas.microsoft.com/office/powerpoint/2010/main" val="2527178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5" name="Rectangle 15">
            <a:extLst>
              <a:ext uri="{FF2B5EF4-FFF2-40B4-BE49-F238E27FC236}">
                <a16:creationId xmlns:a16="http://schemas.microsoft.com/office/drawing/2014/main" id="{49CB30A1-2D24-406A-A3C3-5104069CB7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3251" y="-2025323"/>
            <a:ext cx="184731" cy="52322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s-CO" altLang="es-CO"/>
          </a:p>
        </p:txBody>
      </p:sp>
      <p:sp>
        <p:nvSpPr>
          <p:cNvPr id="5136" name="Rectangle 16">
            <a:extLst>
              <a:ext uri="{FF2B5EF4-FFF2-40B4-BE49-F238E27FC236}">
                <a16:creationId xmlns:a16="http://schemas.microsoft.com/office/drawing/2014/main" id="{D7AE6F9B-63F5-473B-BD05-A8FBA99245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3251" y="-2025323"/>
            <a:ext cx="184731" cy="52322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s-CO" altLang="es-CO"/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BB84B33B-B610-412D-87B1-923879F8B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6952" y="12619"/>
            <a:ext cx="10181906" cy="1063389"/>
          </a:xfrm>
        </p:spPr>
        <p:txBody>
          <a:bodyPr/>
          <a:lstStyle/>
          <a:p>
            <a:r>
              <a:rPr lang="es-CO" dirty="0"/>
              <a:t>CICLO HACER MIENTRAS</a:t>
            </a:r>
          </a:p>
        </p:txBody>
      </p:sp>
      <p:graphicFrame>
        <p:nvGraphicFramePr>
          <p:cNvPr id="12" name="Group 47">
            <a:extLst>
              <a:ext uri="{FF2B5EF4-FFF2-40B4-BE49-F238E27FC236}">
                <a16:creationId xmlns:a16="http://schemas.microsoft.com/office/drawing/2014/main" id="{20E26807-F0E3-481D-A4FA-1B9C405D2FBE}"/>
              </a:ext>
            </a:extLst>
          </p:cNvPr>
          <p:cNvGraphicFramePr>
            <a:graphicFrameLocks noGrp="1"/>
          </p:cNvGraphicFramePr>
          <p:nvPr/>
        </p:nvGraphicFramePr>
        <p:xfrm>
          <a:off x="2150835" y="1981064"/>
          <a:ext cx="8280400" cy="4066223"/>
        </p:xfrm>
        <a:graphic>
          <a:graphicData uri="http://schemas.openxmlformats.org/drawingml/2006/table">
            <a:tbl>
              <a:tblPr/>
              <a:tblGrid>
                <a:gridCol w="3887788">
                  <a:extLst>
                    <a:ext uri="{9D8B030D-6E8A-4147-A177-3AD203B41FA5}">
                      <a16:colId xmlns:a16="http://schemas.microsoft.com/office/drawing/2014/main" val="2920948991"/>
                    </a:ext>
                  </a:extLst>
                </a:gridCol>
                <a:gridCol w="4392612">
                  <a:extLst>
                    <a:ext uri="{9D8B030D-6E8A-4147-A177-3AD203B41FA5}">
                      <a16:colId xmlns:a16="http://schemas.microsoft.com/office/drawing/2014/main" val="3079170626"/>
                    </a:ext>
                  </a:extLst>
                </a:gridCol>
              </a:tblGrid>
              <a:tr h="287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s-CO" altLang="es-CO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anose="020B0602030504020204" pitchFamily="34" charset="0"/>
                        </a:rPr>
                        <a:t> </a:t>
                      </a:r>
                      <a:r>
                        <a:rPr kumimoji="0" lang="es-CO" altLang="es-C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anose="020B0602030504020204" pitchFamily="34" charset="0"/>
                        </a:rPr>
                        <a:t>DIAGRAMA DE FLUJO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s-CO" altLang="es-CO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Lucida Sans Unicode" panose="020B0602030504020204" pitchFamily="34" charset="0"/>
                        </a:rPr>
                        <a:t>PSEUDOCODIGO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648935"/>
                  </a:ext>
                </a:extLst>
              </a:tr>
              <a:tr h="3548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s-CO" altLang="es-CO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anose="020B0602030504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s-CO" altLang="es-C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Lucida Sans Unicode" panose="020B0602030504020204" pitchFamily="34" charset="0"/>
                        </a:rPr>
                        <a:t>haga</a:t>
                      </a:r>
                      <a:endParaRPr kumimoji="0" lang="es-CO" altLang="es-CO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Lucida Sans Unicode" panose="020B0602030504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s-CO" altLang="es-C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anose="020B0602030504020204" pitchFamily="34" charset="0"/>
                        </a:rPr>
                        <a:t>   </a:t>
                      </a:r>
                      <a:r>
                        <a:rPr kumimoji="0" lang="es-CO" altLang="es-C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Lucida Sans Unicode" panose="020B0602030504020204" pitchFamily="34" charset="0"/>
                        </a:rPr>
                        <a:t>&lt;bloque de instrucciones&gt;</a:t>
                      </a:r>
                      <a:r>
                        <a:rPr kumimoji="0" lang="es-CO" altLang="es-C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anose="020B0602030504020204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s-CO" altLang="es-C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Lucida Sans Unicode" panose="020B0602030504020204" pitchFamily="34" charset="0"/>
                        </a:rPr>
                        <a:t>mientras</a:t>
                      </a:r>
                      <a:r>
                        <a:rPr kumimoji="0" lang="es-CO" altLang="es-C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anose="020B0602030504020204" pitchFamily="34" charset="0"/>
                        </a:rPr>
                        <a:t> </a:t>
                      </a:r>
                      <a:r>
                        <a:rPr kumimoji="0" lang="es-CO" altLang="es-C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Lucida Sans Unicode" panose="020B0602030504020204" pitchFamily="34" charset="0"/>
                        </a:rPr>
                        <a:t>&lt;condición&gt;</a:t>
                      </a:r>
                      <a:r>
                        <a:rPr kumimoji="0" lang="es-CO" altLang="es-C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Lucida Sans Unicode" panose="020B0602030504020204" pitchFamily="34" charset="0"/>
                        </a:rPr>
                        <a:t>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4213341"/>
                  </a:ext>
                </a:extLst>
              </a:tr>
            </a:tbl>
          </a:graphicData>
        </a:graphic>
      </p:graphicFrame>
      <p:pic>
        <p:nvPicPr>
          <p:cNvPr id="15" name="Picture 46" descr="do_while">
            <a:extLst>
              <a:ext uri="{FF2B5EF4-FFF2-40B4-BE49-F238E27FC236}">
                <a16:creationId xmlns:a16="http://schemas.microsoft.com/office/drawing/2014/main" id="{F92899A4-B992-4BBE-BC60-5EDDA64C3F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785" t="-5174" r="531" b="11938"/>
          <a:stretch>
            <a:fillRect/>
          </a:stretch>
        </p:blipFill>
        <p:spPr bwMode="auto">
          <a:xfrm>
            <a:off x="2438173" y="2508114"/>
            <a:ext cx="3384550" cy="372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6526449"/>
      </p:ext>
    </p:extLst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CBC814B3-86C5-49F1-97FE-4646EEF6A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z="5400" dirty="0"/>
              <a:t>EJEMPLO</a:t>
            </a:r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2E63DD01-42BC-4DEA-8EC3-834CD9C337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952115"/>
            <a:ext cx="7315200" cy="2133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CCFF">
                  <a:alpha val="50000"/>
                </a:srgbClr>
              </a:gs>
              <a:gs pos="100000">
                <a:srgbClr val="6600FF">
                  <a:alpha val="89999"/>
                </a:srgbClr>
              </a:gs>
            </a:gsLst>
            <a:path path="shape">
              <a:fillToRect l="50000" t="50000" r="50000" b="50000"/>
            </a:path>
          </a:gradFill>
          <a:ln w="9525">
            <a:round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6600FF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es-ES_tradnl" sz="3600">
                <a:effectLst>
                  <a:outerShdw blurRad="38100" dist="38100" dir="2700000" algn="tl">
                    <a:srgbClr val="000000"/>
                  </a:outerShdw>
                </a:effectLst>
              </a:rPr>
              <a:t> Escribir en pantalla los </a:t>
            </a:r>
          </a:p>
          <a:p>
            <a:pPr algn="ctr">
              <a:defRPr/>
            </a:pPr>
            <a:r>
              <a:rPr lang="es-ES_tradnl" sz="3600">
                <a:effectLst>
                  <a:outerShdw blurRad="38100" dist="38100" dir="2700000" algn="tl">
                    <a:srgbClr val="000000"/>
                  </a:outerShdw>
                </a:effectLst>
              </a:rPr>
              <a:t>números del uno al tres</a:t>
            </a:r>
          </a:p>
        </p:txBody>
      </p:sp>
    </p:spTree>
    <p:extLst>
      <p:ext uri="{BB962C8B-B14F-4D97-AF65-F5344CB8AC3E}">
        <p14:creationId xmlns:p14="http://schemas.microsoft.com/office/powerpoint/2010/main" val="1839813495"/>
      </p:ext>
    </p:extLst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3" name="Text Box 10">
            <a:extLst>
              <a:ext uri="{FF2B5EF4-FFF2-40B4-BE49-F238E27FC236}">
                <a16:creationId xmlns:a16="http://schemas.microsoft.com/office/drawing/2014/main" id="{2FA1F362-6B24-49D9-B51D-4D2B97C951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6764" y="4354513"/>
            <a:ext cx="35877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" altLang="es-CO" sz="800">
                <a:solidFill>
                  <a:schemeClr val="tx2"/>
                </a:solidFill>
              </a:rPr>
              <a:t>:=</a:t>
            </a:r>
          </a:p>
        </p:txBody>
      </p:sp>
      <p:sp>
        <p:nvSpPr>
          <p:cNvPr id="12" name="Título 2">
            <a:extLst>
              <a:ext uri="{FF2B5EF4-FFF2-40B4-BE49-F238E27FC236}">
                <a16:creationId xmlns:a16="http://schemas.microsoft.com/office/drawing/2014/main" id="{59DEA7A9-0881-4369-A447-AC9F8914D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6952" y="12619"/>
            <a:ext cx="10181906" cy="1150162"/>
          </a:xfrm>
        </p:spPr>
        <p:txBody>
          <a:bodyPr/>
          <a:lstStyle/>
          <a:p>
            <a:r>
              <a:rPr lang="es-CO" sz="5400" dirty="0"/>
              <a:t>EJEMPLO</a:t>
            </a:r>
          </a:p>
        </p:txBody>
      </p:sp>
      <p:pic>
        <p:nvPicPr>
          <p:cNvPr id="6" name="Picture 14">
            <a:extLst>
              <a:ext uri="{FF2B5EF4-FFF2-40B4-BE49-F238E27FC236}">
                <a16:creationId xmlns:a16="http://schemas.microsoft.com/office/drawing/2014/main" id="{AA162A41-60B3-43A4-A70E-F1428E35EC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8143" y="1250950"/>
            <a:ext cx="3179762" cy="5431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417676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195E4FCB-B6AC-41D8-A833-DB0460FC2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EJEMPLO</a:t>
            </a:r>
          </a:p>
        </p:txBody>
      </p:sp>
      <p:sp>
        <p:nvSpPr>
          <p:cNvPr id="29" name="Rectangle 4">
            <a:extLst>
              <a:ext uri="{FF2B5EF4-FFF2-40B4-BE49-F238E27FC236}">
                <a16:creationId xmlns:a16="http://schemas.microsoft.com/office/drawing/2014/main" id="{70C728E8-B898-4548-8754-EC7F0A5D3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510" y="2369684"/>
            <a:ext cx="3844925" cy="3816350"/>
          </a:xfrm>
          <a:prstGeom prst="rect">
            <a:avLst/>
          </a:prstGeom>
          <a:noFill/>
          <a:ln w="635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50000"/>
              </a:lnSpc>
              <a:defRPr/>
            </a:pPr>
            <a:r>
              <a:rPr lang="es-ES_tradnl" sz="2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x: entero</a:t>
            </a:r>
          </a:p>
          <a:p>
            <a:pPr>
              <a:lnSpc>
                <a:spcPct val="150000"/>
              </a:lnSpc>
              <a:defRPr/>
            </a:pPr>
            <a:r>
              <a:rPr lang="es-ES_tradnl" sz="2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 </a:t>
            </a:r>
            <a:r>
              <a:rPr lang="es-ES_tradnl" sz="2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=</a:t>
            </a:r>
            <a:r>
              <a:rPr lang="es-ES_tradnl" sz="2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</a:t>
            </a:r>
          </a:p>
          <a:p>
            <a:pPr>
              <a:lnSpc>
                <a:spcPct val="150000"/>
              </a:lnSpc>
              <a:defRPr/>
            </a:pPr>
            <a:r>
              <a:rPr lang="es-ES_tradnl" sz="28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haga</a:t>
            </a:r>
            <a:endParaRPr lang="es-ES_tradnl" sz="2800" dirty="0"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s-ES_tradnl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_tradnl" sz="28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escribir</a:t>
            </a:r>
            <a:r>
              <a:rPr lang="es-ES_tradnl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_tradnl" sz="2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</a:p>
          <a:p>
            <a:pPr>
              <a:lnSpc>
                <a:spcPct val="150000"/>
              </a:lnSpc>
              <a:defRPr/>
            </a:pPr>
            <a:r>
              <a:rPr lang="es-ES_tradnl" sz="2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x </a:t>
            </a:r>
            <a:r>
              <a:rPr lang="es-ES_tradnl" sz="2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=</a:t>
            </a:r>
            <a:r>
              <a:rPr lang="es-ES_tradnl" sz="2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x+1</a:t>
            </a:r>
          </a:p>
          <a:p>
            <a:pPr>
              <a:lnSpc>
                <a:spcPct val="150000"/>
              </a:lnSpc>
              <a:defRPr/>
            </a:pPr>
            <a:r>
              <a:rPr lang="es-ES_tradnl" sz="28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mientras</a:t>
            </a:r>
            <a:r>
              <a:rPr lang="es-ES_tradnl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_tradnl" sz="2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 </a:t>
            </a:r>
            <a:r>
              <a:rPr lang="es-ES_tradnl" sz="2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Symbol" pitchFamily="18" charset="2"/>
              </a:rPr>
              <a:t>&lt; </a:t>
            </a:r>
            <a:r>
              <a:rPr lang="es-ES_tradnl" sz="2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</a:p>
        </p:txBody>
      </p:sp>
      <p:sp>
        <p:nvSpPr>
          <p:cNvPr id="30" name="Text Box 5">
            <a:extLst>
              <a:ext uri="{FF2B5EF4-FFF2-40B4-BE49-F238E27FC236}">
                <a16:creationId xmlns:a16="http://schemas.microsoft.com/office/drawing/2014/main" id="{1F3AFE44-17A7-4BE0-BB5A-2159E82575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3723" y="1583871"/>
            <a:ext cx="4543425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  <a:defRPr/>
            </a:pPr>
            <a:r>
              <a:rPr lang="es-ES_tradnl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Programa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  <a:defRPr/>
            </a:pPr>
            <a:r>
              <a:rPr lang="es-ES_tradnl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(pseudocódigo)</a:t>
            </a:r>
            <a:endParaRPr lang="es-ES_tradnl" sz="1800" b="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1" name="Text Box 6">
            <a:extLst>
              <a:ext uri="{FF2B5EF4-FFF2-40B4-BE49-F238E27FC236}">
                <a16:creationId xmlns:a16="http://schemas.microsoft.com/office/drawing/2014/main" id="{9F8296F7-DC71-4E94-A0FD-AA2B6EB606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110" y="1498146"/>
            <a:ext cx="1981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_tradnl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Memoria</a:t>
            </a:r>
            <a:endParaRPr lang="es-ES_tradnl" sz="24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2" name="Rectangle 7">
            <a:extLst>
              <a:ext uri="{FF2B5EF4-FFF2-40B4-BE49-F238E27FC236}">
                <a16:creationId xmlns:a16="http://schemas.microsoft.com/office/drawing/2014/main" id="{312D14B1-8C08-4BAD-8E72-363C78EC01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710" y="2536371"/>
            <a:ext cx="2362200" cy="1066800"/>
          </a:xfrm>
          <a:prstGeom prst="rect">
            <a:avLst/>
          </a:prstGeom>
          <a:gradFill rotWithShape="0">
            <a:gsLst>
              <a:gs pos="0">
                <a:srgbClr val="9999FF"/>
              </a:gs>
              <a:gs pos="100000">
                <a:srgbClr val="6600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ES" sz="2400" b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3" name="Rectangle 8">
            <a:extLst>
              <a:ext uri="{FF2B5EF4-FFF2-40B4-BE49-F238E27FC236}">
                <a16:creationId xmlns:a16="http://schemas.microsoft.com/office/drawing/2014/main" id="{C3E21C1A-253B-489E-9844-4CB2E67173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6710" y="2688771"/>
            <a:ext cx="990600" cy="685800"/>
          </a:xfrm>
          <a:prstGeom prst="rect">
            <a:avLst/>
          </a:prstGeom>
          <a:solidFill>
            <a:srgbClr val="000099"/>
          </a:solidFill>
          <a:ln w="25400" algn="ctr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s-ES_tradnl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???</a:t>
            </a:r>
          </a:p>
        </p:txBody>
      </p:sp>
      <p:sp>
        <p:nvSpPr>
          <p:cNvPr id="34" name="Text Box 9">
            <a:extLst>
              <a:ext uri="{FF2B5EF4-FFF2-40B4-BE49-F238E27FC236}">
                <a16:creationId xmlns:a16="http://schemas.microsoft.com/office/drawing/2014/main" id="{194498B2-5390-49AB-A87A-EEFC60F6F3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110" y="2718934"/>
            <a:ext cx="19446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_tradnl">
                <a:solidFill>
                  <a:srgbClr val="33CC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</a:t>
            </a:r>
            <a:r>
              <a:rPr lang="es-ES_tradnl" sz="3200">
                <a:solidFill>
                  <a:srgbClr val="33CC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s-ES_tradnl" sz="32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r>
              <a:rPr lang="es-ES_tradnl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</a:t>
            </a:r>
            <a:r>
              <a:rPr lang="es-ES_tradnl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</a:t>
            </a:r>
            <a:r>
              <a:rPr lang="es-ES_tradnl" b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s-ES_tradnl" sz="2400" b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</a:t>
            </a:r>
          </a:p>
        </p:txBody>
      </p:sp>
      <p:sp>
        <p:nvSpPr>
          <p:cNvPr id="35" name="Line 10">
            <a:extLst>
              <a:ext uri="{FF2B5EF4-FFF2-40B4-BE49-F238E27FC236}">
                <a16:creationId xmlns:a16="http://schemas.microsoft.com/office/drawing/2014/main" id="{69D89C82-3985-4878-BCEA-AF42DA5C9448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510" y="3377746"/>
            <a:ext cx="609600" cy="0"/>
          </a:xfrm>
          <a:prstGeom prst="line">
            <a:avLst/>
          </a:prstGeom>
          <a:noFill/>
          <a:ln w="63500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36" name="Rectangle 11">
            <a:extLst>
              <a:ext uri="{FF2B5EF4-FFF2-40B4-BE49-F238E27FC236}">
                <a16:creationId xmlns:a16="http://schemas.microsoft.com/office/drawing/2014/main" id="{4E3E03EF-EE50-4EE6-8102-913CD369A7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3535" y="2688771"/>
            <a:ext cx="990600" cy="685800"/>
          </a:xfrm>
          <a:prstGeom prst="rect">
            <a:avLst/>
          </a:prstGeom>
          <a:solidFill>
            <a:srgbClr val="000099"/>
          </a:solidFill>
          <a:ln w="25400" algn="ctr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s-ES_tradnl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37" name="Rectangle 12">
            <a:extLst>
              <a:ext uri="{FF2B5EF4-FFF2-40B4-BE49-F238E27FC236}">
                <a16:creationId xmlns:a16="http://schemas.microsoft.com/office/drawing/2014/main" id="{FEFE7AEC-2DEE-42A3-B439-005BBA0442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3535" y="2688771"/>
            <a:ext cx="990600" cy="685800"/>
          </a:xfrm>
          <a:prstGeom prst="rect">
            <a:avLst/>
          </a:prstGeom>
          <a:solidFill>
            <a:srgbClr val="000099"/>
          </a:solidFill>
          <a:ln w="25400" algn="ctr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s-ES_tradnl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38" name="Rectangle 13">
            <a:extLst>
              <a:ext uri="{FF2B5EF4-FFF2-40B4-BE49-F238E27FC236}">
                <a16:creationId xmlns:a16="http://schemas.microsoft.com/office/drawing/2014/main" id="{FCEED658-AAA6-4E52-ACAE-53277592A8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93060" y="2688771"/>
            <a:ext cx="990600" cy="685800"/>
          </a:xfrm>
          <a:prstGeom prst="rect">
            <a:avLst/>
          </a:prstGeom>
          <a:solidFill>
            <a:srgbClr val="000099"/>
          </a:solidFill>
          <a:ln w="25400" algn="ctr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s-ES_tradnl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39" name="Text Box 14">
            <a:extLst>
              <a:ext uri="{FF2B5EF4-FFF2-40B4-BE49-F238E27FC236}">
                <a16:creationId xmlns:a16="http://schemas.microsoft.com/office/drawing/2014/main" id="{EC39ECED-7C80-4C9E-9D79-9DD9F59F7D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07273" y="4522334"/>
            <a:ext cx="457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_tradnl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es-ES_tradnl" sz="2400" b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0" name="Rectangle 15">
            <a:extLst>
              <a:ext uri="{FF2B5EF4-FFF2-40B4-BE49-F238E27FC236}">
                <a16:creationId xmlns:a16="http://schemas.microsoft.com/office/drawing/2014/main" id="{5A21AD46-9842-46E5-969D-37273E985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3535" y="2679246"/>
            <a:ext cx="990600" cy="685800"/>
          </a:xfrm>
          <a:prstGeom prst="rect">
            <a:avLst/>
          </a:prstGeom>
          <a:solidFill>
            <a:srgbClr val="000099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s-ES_tradnl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endParaRPr lang="es-ES_tradnl" sz="2000" b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1" name="Line 16">
            <a:extLst>
              <a:ext uri="{FF2B5EF4-FFF2-40B4-BE49-F238E27FC236}">
                <a16:creationId xmlns:a16="http://schemas.microsoft.com/office/drawing/2014/main" id="{52EDE3EB-BB5B-476E-8D2F-9AA2B479AC60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510" y="3995284"/>
            <a:ext cx="609600" cy="0"/>
          </a:xfrm>
          <a:prstGeom prst="line">
            <a:avLst/>
          </a:prstGeom>
          <a:noFill/>
          <a:ln w="63500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42" name="Line 17">
            <a:extLst>
              <a:ext uri="{FF2B5EF4-FFF2-40B4-BE49-F238E27FC236}">
                <a16:creationId xmlns:a16="http://schemas.microsoft.com/office/drawing/2014/main" id="{E27D41D3-B545-4BB6-96B2-64D0B4EDC1AC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510" y="4681084"/>
            <a:ext cx="609600" cy="0"/>
          </a:xfrm>
          <a:prstGeom prst="line">
            <a:avLst/>
          </a:prstGeom>
          <a:noFill/>
          <a:ln w="63500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43" name="Text Box 19">
            <a:extLst>
              <a:ext uri="{FF2B5EF4-FFF2-40B4-BE49-F238E27FC236}">
                <a16:creationId xmlns:a16="http://schemas.microsoft.com/office/drawing/2014/main" id="{7203F7ED-643C-4B6A-A81F-E2577C9C1B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310" y="4517571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_tradnl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endParaRPr lang="es-ES_tradnl" sz="2400" b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4" name="Text Box 20">
            <a:extLst>
              <a:ext uri="{FF2B5EF4-FFF2-40B4-BE49-F238E27FC236}">
                <a16:creationId xmlns:a16="http://schemas.microsoft.com/office/drawing/2014/main" id="{A4C2B7F4-00D2-4B83-8616-473273B3C3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1510" y="4517571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_tradnl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endParaRPr lang="es-ES_tradnl" sz="2400" b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5" name="Line 21">
            <a:extLst>
              <a:ext uri="{FF2B5EF4-FFF2-40B4-BE49-F238E27FC236}">
                <a16:creationId xmlns:a16="http://schemas.microsoft.com/office/drawing/2014/main" id="{16D55D8B-ABCA-4666-A7E3-B27907B160B6}"/>
              </a:ext>
            </a:extLst>
          </p:cNvPr>
          <p:cNvSpPr>
            <a:spLocks noChangeShapeType="1"/>
          </p:cNvSpPr>
          <p:nvPr/>
        </p:nvSpPr>
        <p:spPr bwMode="auto">
          <a:xfrm>
            <a:off x="2122398" y="5970134"/>
            <a:ext cx="609600" cy="0"/>
          </a:xfrm>
          <a:prstGeom prst="line">
            <a:avLst/>
          </a:prstGeom>
          <a:noFill/>
          <a:ln w="63500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46" name="Line 22">
            <a:extLst>
              <a:ext uri="{FF2B5EF4-FFF2-40B4-BE49-F238E27FC236}">
                <a16:creationId xmlns:a16="http://schemas.microsoft.com/office/drawing/2014/main" id="{74D2D8B7-5EF6-4E73-AA03-242D9DB85DE1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510" y="4681084"/>
            <a:ext cx="609600" cy="0"/>
          </a:xfrm>
          <a:prstGeom prst="line">
            <a:avLst/>
          </a:prstGeom>
          <a:noFill/>
          <a:ln w="63500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47" name="Line 23">
            <a:extLst>
              <a:ext uri="{FF2B5EF4-FFF2-40B4-BE49-F238E27FC236}">
                <a16:creationId xmlns:a16="http://schemas.microsoft.com/office/drawing/2014/main" id="{674F910F-AE2A-4F7A-A449-E2330AE2CC9F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510" y="5290684"/>
            <a:ext cx="609600" cy="0"/>
          </a:xfrm>
          <a:prstGeom prst="line">
            <a:avLst/>
          </a:prstGeom>
          <a:noFill/>
          <a:ln w="63500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48" name="Line 24">
            <a:extLst>
              <a:ext uri="{FF2B5EF4-FFF2-40B4-BE49-F238E27FC236}">
                <a16:creationId xmlns:a16="http://schemas.microsoft.com/office/drawing/2014/main" id="{530C36C0-58F7-4939-A342-5B42513A5BB4}"/>
              </a:ext>
            </a:extLst>
          </p:cNvPr>
          <p:cNvSpPr>
            <a:spLocks noChangeShapeType="1"/>
          </p:cNvSpPr>
          <p:nvPr/>
        </p:nvSpPr>
        <p:spPr bwMode="auto">
          <a:xfrm>
            <a:off x="2122398" y="5970134"/>
            <a:ext cx="609600" cy="0"/>
          </a:xfrm>
          <a:prstGeom prst="line">
            <a:avLst/>
          </a:prstGeom>
          <a:noFill/>
          <a:ln w="63500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49" name="Line 25">
            <a:extLst>
              <a:ext uri="{FF2B5EF4-FFF2-40B4-BE49-F238E27FC236}">
                <a16:creationId xmlns:a16="http://schemas.microsoft.com/office/drawing/2014/main" id="{4194BE82-D4B8-4877-A082-F2DB8C5D6310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510" y="4677909"/>
            <a:ext cx="609600" cy="0"/>
          </a:xfrm>
          <a:prstGeom prst="line">
            <a:avLst/>
          </a:prstGeom>
          <a:noFill/>
          <a:ln w="63500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50" name="Line 26">
            <a:extLst>
              <a:ext uri="{FF2B5EF4-FFF2-40B4-BE49-F238E27FC236}">
                <a16:creationId xmlns:a16="http://schemas.microsoft.com/office/drawing/2014/main" id="{114E613D-CD5E-4297-A1D8-F2C45D17BB13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510" y="5290684"/>
            <a:ext cx="609600" cy="0"/>
          </a:xfrm>
          <a:prstGeom prst="line">
            <a:avLst/>
          </a:prstGeom>
          <a:noFill/>
          <a:ln w="63500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51" name="Line 27">
            <a:extLst>
              <a:ext uri="{FF2B5EF4-FFF2-40B4-BE49-F238E27FC236}">
                <a16:creationId xmlns:a16="http://schemas.microsoft.com/office/drawing/2014/main" id="{DDF2E615-89C0-42D9-97F2-3C3762708E3A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1923" y="5970134"/>
            <a:ext cx="609600" cy="0"/>
          </a:xfrm>
          <a:prstGeom prst="line">
            <a:avLst/>
          </a:prstGeom>
          <a:noFill/>
          <a:ln w="63500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52" name="Line 29">
            <a:extLst>
              <a:ext uri="{FF2B5EF4-FFF2-40B4-BE49-F238E27FC236}">
                <a16:creationId xmlns:a16="http://schemas.microsoft.com/office/drawing/2014/main" id="{66D2D9D9-0D61-4561-8A00-E8AF271379BC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510" y="5290684"/>
            <a:ext cx="609600" cy="0"/>
          </a:xfrm>
          <a:prstGeom prst="line">
            <a:avLst/>
          </a:prstGeom>
          <a:noFill/>
          <a:ln w="63500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53" name="Text Box 5">
            <a:extLst>
              <a:ext uri="{FF2B5EF4-FFF2-40B4-BE49-F238E27FC236}">
                <a16:creationId xmlns:a16="http://schemas.microsoft.com/office/drawing/2014/main" id="{D5D72B00-1B64-48A0-8A02-C53390EE20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8498" y="3942896"/>
            <a:ext cx="1981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CO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Pantalla</a:t>
            </a:r>
          </a:p>
        </p:txBody>
      </p:sp>
    </p:spTree>
    <p:extLst>
      <p:ext uri="{BB962C8B-B14F-4D97-AF65-F5344CB8AC3E}">
        <p14:creationId xmlns:p14="http://schemas.microsoft.com/office/powerpoint/2010/main" val="2709325985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 autoUpdateAnimBg="0"/>
      <p:bldP spid="37" grpId="0" animBg="1" autoUpdateAnimBg="0"/>
      <p:bldP spid="38" grpId="0" animBg="1" autoUpdateAnimBg="0"/>
      <p:bldP spid="39" grpId="0" autoUpdateAnimBg="0"/>
      <p:bldP spid="40" grpId="0" animBg="1" autoUpdateAnimBg="0"/>
      <p:bldP spid="43" grpId="0" autoUpdateAnimBg="0"/>
      <p:bldP spid="4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036E6165-2E3D-4B0A-BA0B-940CF037C5B6}"/>
              </a:ext>
            </a:extLst>
          </p:cNvPr>
          <p:cNvSpPr txBox="1"/>
          <p:nvPr/>
        </p:nvSpPr>
        <p:spPr>
          <a:xfrm>
            <a:off x="708212" y="117693"/>
            <a:ext cx="8794376" cy="64633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* File: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main.c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*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Author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: Dr. T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*/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#define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_CRT_SECURE_NO_WARNINGS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stdio.h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stdlib.h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Demonstrate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do-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while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loops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*/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do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{}</a:t>
            </a:r>
          </a:p>
          <a:p>
            <a:endParaRPr lang="es-CO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while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();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64276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7FB39960-597E-4C71-A2E6-B4D723A5DF7D}"/>
              </a:ext>
            </a:extLst>
          </p:cNvPr>
          <p:cNvSpPr txBox="1"/>
          <p:nvPr/>
        </p:nvSpPr>
        <p:spPr>
          <a:xfrm>
            <a:off x="958855" y="474345"/>
            <a:ext cx="9305364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score;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prompt for and get score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"Enter test score (0-100): \n"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scanf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"%d"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&amp;score);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while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(score &lt; 0 || score &gt;100);</a:t>
            </a:r>
          </a:p>
          <a:p>
            <a:r>
              <a:rPr lang="es-CO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print error message and get new score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"Score must be between 0 and 100. \n"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"Enter test score (0-100): \n"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scanf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"%d"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&amp;score);</a:t>
            </a:r>
          </a:p>
          <a:p>
            <a:r>
              <a:rPr lang="es-CO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dirty="0">
              <a:solidFill>
                <a:srgbClr val="000000"/>
              </a:solidFill>
              <a:latin typeface="Cascadia Mono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573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8F537024-06A1-4B0D-8AA1-49BB7ADC4519}"/>
              </a:ext>
            </a:extLst>
          </p:cNvPr>
          <p:cNvSpPr txBox="1"/>
          <p:nvPr/>
        </p:nvSpPr>
        <p:spPr>
          <a:xfrm>
            <a:off x="502024" y="1038615"/>
            <a:ext cx="7512423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do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{}</a:t>
            </a:r>
          </a:p>
          <a:p>
            <a:endParaRPr lang="es-CO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while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();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1329322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798</Words>
  <Application>Microsoft Office PowerPoint</Application>
  <PresentationFormat>Panorámica</PresentationFormat>
  <Paragraphs>219</Paragraphs>
  <Slides>14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3" baseType="lpstr">
      <vt:lpstr>Arial</vt:lpstr>
      <vt:lpstr>Calibri</vt:lpstr>
      <vt:lpstr>Calibri Light</vt:lpstr>
      <vt:lpstr>Cascadia Mono</vt:lpstr>
      <vt:lpstr>Lucida Sans Unicode</vt:lpstr>
      <vt:lpstr>Monotype Sorts</vt:lpstr>
      <vt:lpstr>Tahoma</vt:lpstr>
      <vt:lpstr>Times New Roman</vt:lpstr>
      <vt:lpstr>Tema de Office</vt:lpstr>
      <vt:lpstr>Do-While Loops </vt:lpstr>
      <vt:lpstr>Presentación de PowerPoint</vt:lpstr>
      <vt:lpstr>CICLO HACER MIENTRAS</vt:lpstr>
      <vt:lpstr>EJEMPLO</vt:lpstr>
      <vt:lpstr>EJEMPLO</vt:lpstr>
      <vt:lpstr>EJEMPLO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Do-While Loops </dc:title>
  <dc:creator>Jose Guillermo Guarnizo Marin</dc:creator>
  <cp:lastModifiedBy>Jose Guillermo Guarnizo Marin</cp:lastModifiedBy>
  <cp:revision>10</cp:revision>
  <dcterms:created xsi:type="dcterms:W3CDTF">2022-10-25T16:24:49Z</dcterms:created>
  <dcterms:modified xsi:type="dcterms:W3CDTF">2023-04-28T13:59:06Z</dcterms:modified>
</cp:coreProperties>
</file>