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5/4/2024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5/4/2024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5/4/2024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5/4/2024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lvl="0"/>
            <a:r>
              <a:rPr lang="es-CO" dirty="0"/>
              <a:t/>
            </a:r>
            <a:br>
              <a:rPr lang="es-CO" dirty="0"/>
            </a:br>
            <a:r>
              <a:rPr lang="es-ES_tradnl" dirty="0"/>
              <a:t>Conceptos básicos de muestreo</a:t>
            </a:r>
            <a:endParaRPr lang="es-CO" dirty="0"/>
          </a:p>
        </p:txBody>
      </p:sp>
      <p:sp>
        <p:nvSpPr>
          <p:cNvPr id="3" name="Subtítulo 2"/>
          <p:cNvSpPr>
            <a:spLocks noGrp="1"/>
          </p:cNvSpPr>
          <p:nvPr>
            <p:ph type="subTitle" idx="1"/>
          </p:nvPr>
        </p:nvSpPr>
        <p:spPr>
          <a:xfrm>
            <a:off x="4047866" y="5662666"/>
            <a:ext cx="8144134" cy="1117687"/>
          </a:xfrm>
        </p:spPr>
        <p:txBody>
          <a:bodyPr/>
          <a:lstStyle/>
          <a:p>
            <a:endParaRPr lang="es-CO" dirty="0"/>
          </a:p>
          <a:p>
            <a:r>
              <a:rPr lang="es-CO" dirty="0"/>
              <a:t> Universidad de Oviedo </a:t>
            </a:r>
          </a:p>
        </p:txBody>
      </p:sp>
    </p:spTree>
    <p:extLst>
      <p:ext uri="{BB962C8B-B14F-4D97-AF65-F5344CB8AC3E}">
        <p14:creationId xmlns:p14="http://schemas.microsoft.com/office/powerpoint/2010/main" val="84923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probabilísticos</a:t>
            </a:r>
            <a:endParaRPr lang="es-CO" dirty="0"/>
          </a:p>
        </p:txBody>
      </p:sp>
      <p:sp>
        <p:nvSpPr>
          <p:cNvPr id="3" name="Marcador de contenido 2"/>
          <p:cNvSpPr>
            <a:spLocks noGrp="1"/>
          </p:cNvSpPr>
          <p:nvPr>
            <p:ph idx="1"/>
          </p:nvPr>
        </p:nvSpPr>
        <p:spPr>
          <a:xfrm>
            <a:off x="680321" y="2336873"/>
            <a:ext cx="10125054" cy="3599316"/>
          </a:xfrm>
        </p:spPr>
        <p:txBody>
          <a:bodyPr>
            <a:noAutofit/>
          </a:bodyPr>
          <a:lstStyle/>
          <a:p>
            <a:pPr algn="just"/>
            <a:r>
              <a:rPr lang="es-ES" b="1" dirty="0">
                <a:solidFill>
                  <a:srgbClr val="92D050"/>
                </a:solidFill>
              </a:rPr>
              <a:t>Muestreo aleatorio simple</a:t>
            </a:r>
            <a:r>
              <a:rPr lang="es-ES" dirty="0">
                <a:solidFill>
                  <a:srgbClr val="92D050"/>
                </a:solidFill>
              </a:rPr>
              <a:t>: </a:t>
            </a:r>
            <a:r>
              <a:rPr lang="es-ES" dirty="0"/>
              <a:t>El procedimiento empleado es el siguiente: </a:t>
            </a:r>
            <a:endParaRPr lang="es-ES" dirty="0" smtClean="0"/>
          </a:p>
          <a:p>
            <a:pPr lvl="1" algn="just"/>
            <a:r>
              <a:rPr lang="es-ES" sz="2400" dirty="0"/>
              <a:t>S</a:t>
            </a:r>
            <a:r>
              <a:rPr lang="es-ES" sz="2400" dirty="0" smtClean="0"/>
              <a:t>e </a:t>
            </a:r>
            <a:r>
              <a:rPr lang="es-ES" sz="2400" dirty="0"/>
              <a:t>asigna un número a cada individuo de la población </a:t>
            </a:r>
            <a:r>
              <a:rPr lang="es-ES" sz="2400" dirty="0" smtClean="0"/>
              <a:t> </a:t>
            </a:r>
          </a:p>
          <a:p>
            <a:pPr lvl="1" algn="just"/>
            <a:r>
              <a:rPr lang="es-ES" sz="2400" dirty="0"/>
              <a:t>A</a:t>
            </a:r>
            <a:r>
              <a:rPr lang="es-ES" sz="2400" dirty="0" smtClean="0"/>
              <a:t> </a:t>
            </a:r>
            <a:r>
              <a:rPr lang="es-ES" sz="2400" dirty="0"/>
              <a:t>través de algún medio mecánico (bolas dentro de una bolsa, tablas de números aleatorios, números aleatorios generados con una calculadora u ordenador, </a:t>
            </a:r>
            <a:r>
              <a:rPr lang="es-ES" sz="2400" dirty="0" err="1"/>
              <a:t>etc</a:t>
            </a:r>
            <a:r>
              <a:rPr lang="es-ES" sz="2400" dirty="0"/>
              <a:t>) se eligen tantos sujetos como sea necesario para completar el tamaño de muestra requerido. </a:t>
            </a:r>
          </a:p>
          <a:p>
            <a:pPr algn="just"/>
            <a:r>
              <a:rPr lang="es-ES" dirty="0"/>
              <a:t>Este procedimiento, atractivo por su simpleza, tiene poca o nula utilidad práctica cuando la población que estamos manejando es muy grande.</a:t>
            </a:r>
            <a:endParaRPr lang="es-CO" dirty="0"/>
          </a:p>
        </p:txBody>
      </p:sp>
    </p:spTree>
    <p:extLst>
      <p:ext uri="{BB962C8B-B14F-4D97-AF65-F5344CB8AC3E}">
        <p14:creationId xmlns:p14="http://schemas.microsoft.com/office/powerpoint/2010/main" val="1024506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probabilísticos</a:t>
            </a:r>
            <a:endParaRPr lang="es-CO" dirty="0"/>
          </a:p>
        </p:txBody>
      </p:sp>
      <p:sp>
        <p:nvSpPr>
          <p:cNvPr id="3" name="Marcador de contenido 2"/>
          <p:cNvSpPr>
            <a:spLocks noGrp="1"/>
          </p:cNvSpPr>
          <p:nvPr>
            <p:ph idx="1"/>
          </p:nvPr>
        </p:nvSpPr>
        <p:spPr>
          <a:xfrm>
            <a:off x="680321" y="2336873"/>
            <a:ext cx="10226576" cy="3599316"/>
          </a:xfrm>
        </p:spPr>
        <p:txBody>
          <a:bodyPr/>
          <a:lstStyle/>
          <a:p>
            <a:pPr algn="just"/>
            <a:r>
              <a:rPr lang="es-ES" b="1" dirty="0">
                <a:solidFill>
                  <a:srgbClr val="92D050"/>
                </a:solidFill>
              </a:rPr>
              <a:t>Muestreo aleatorio sistemático</a:t>
            </a:r>
            <a:r>
              <a:rPr lang="es-ES" dirty="0">
                <a:solidFill>
                  <a:srgbClr val="92D050"/>
                </a:solidFill>
              </a:rPr>
              <a:t>: </a:t>
            </a:r>
            <a:r>
              <a:rPr lang="es-ES" dirty="0"/>
              <a:t>Este procedimiento exige, como el anterior, numerar todos los elementos de la población, pero en lugar de extraer n números aleatorios sólo se extrae uno. Se parte de ese número aleatorio i, que es un número elegido al azar, y los elementos que integran la muestra son los que ocupan los lugares i, </a:t>
            </a:r>
            <a:r>
              <a:rPr lang="es-ES" dirty="0" err="1"/>
              <a:t>i+k</a:t>
            </a:r>
            <a:r>
              <a:rPr lang="es-ES" dirty="0"/>
              <a:t>, i+2k, i+3k,...,i+(n-1)k, es decir se toman los individuos de k en k, siendo k el resultado de dividir el tamaño de la población entre el tamaño de la muestra: k=N/n. El número i </a:t>
            </a:r>
            <a:r>
              <a:rPr lang="es-ES" dirty="0" smtClean="0"/>
              <a:t>que empleamos </a:t>
            </a:r>
            <a:r>
              <a:rPr lang="es-ES" dirty="0"/>
              <a:t>como punto de partida será un número al azar entre 1 y k. </a:t>
            </a:r>
            <a:r>
              <a:rPr lang="es-ES" dirty="0" smtClean="0"/>
              <a:t>Problemas de </a:t>
            </a:r>
            <a:r>
              <a:rPr lang="es-ES" dirty="0" smtClean="0">
                <a:solidFill>
                  <a:srgbClr val="92D050"/>
                </a:solidFill>
              </a:rPr>
              <a:t>Homogeneidad</a:t>
            </a:r>
            <a:r>
              <a:rPr lang="es-ES" dirty="0" smtClean="0"/>
              <a:t> en la muestra. </a:t>
            </a:r>
            <a:endParaRPr lang="es-CO" dirty="0"/>
          </a:p>
        </p:txBody>
      </p:sp>
    </p:spTree>
    <p:extLst>
      <p:ext uri="{BB962C8B-B14F-4D97-AF65-F5344CB8AC3E}">
        <p14:creationId xmlns:p14="http://schemas.microsoft.com/office/powerpoint/2010/main" val="3755110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probabilísticos</a:t>
            </a:r>
            <a:endParaRPr lang="es-CO" dirty="0"/>
          </a:p>
        </p:txBody>
      </p:sp>
      <p:sp>
        <p:nvSpPr>
          <p:cNvPr id="3" name="Marcador de contenido 2"/>
          <p:cNvSpPr>
            <a:spLocks noGrp="1"/>
          </p:cNvSpPr>
          <p:nvPr>
            <p:ph idx="1"/>
          </p:nvPr>
        </p:nvSpPr>
        <p:spPr/>
        <p:txBody>
          <a:bodyPr>
            <a:normAutofit fontScale="92500" lnSpcReduction="10000"/>
          </a:bodyPr>
          <a:lstStyle/>
          <a:p>
            <a:pPr algn="just"/>
            <a:r>
              <a:rPr lang="es-ES" b="1" dirty="0">
                <a:solidFill>
                  <a:srgbClr val="92D050"/>
                </a:solidFill>
              </a:rPr>
              <a:t>Muestreo aleatorio estratificado</a:t>
            </a:r>
            <a:r>
              <a:rPr lang="es-ES" dirty="0">
                <a:solidFill>
                  <a:srgbClr val="92D050"/>
                </a:solidFill>
              </a:rPr>
              <a:t>: </a:t>
            </a:r>
            <a:r>
              <a:rPr lang="es-ES" dirty="0" smtClean="0"/>
              <a:t>Consiste </a:t>
            </a:r>
            <a:r>
              <a:rPr lang="es-ES" dirty="0"/>
              <a:t>en considerar categorías típicas diferentes entre sí (</a:t>
            </a:r>
            <a:r>
              <a:rPr lang="es-ES" dirty="0">
                <a:solidFill>
                  <a:srgbClr val="92D050"/>
                </a:solidFill>
              </a:rPr>
              <a:t>estratos</a:t>
            </a:r>
            <a:r>
              <a:rPr lang="es-ES" dirty="0"/>
              <a:t>) que poseen gran homogeneidad respecto a alguna característica (se puede estratificar, por ejemplo, según la profesión, el municipio de residencia, el sexo, el estado civil, </a:t>
            </a:r>
            <a:r>
              <a:rPr lang="es-ES" dirty="0" err="1"/>
              <a:t>etc</a:t>
            </a:r>
            <a:r>
              <a:rPr lang="es-ES" dirty="0"/>
              <a:t>). Lo que se pretende con este tipo de muestreo es asegurarse de que todos los estratos de interés estarán representados adecuadamente en la muestra. Cada estrato funciona independientemente, pudiendo aplicarse dentro de ellos el muestreo aleatorio simple o el estratificado para elegir los elementos concretos que formarán parte de la muestra. En ocasiones las dificultades que plantean son demasiado grandes, pues exige un conocimiento detallado de la población. (tamaño geográfico, sexos, edades,...). </a:t>
            </a:r>
            <a:endParaRPr lang="es-CO" dirty="0"/>
          </a:p>
        </p:txBody>
      </p:sp>
    </p:spTree>
    <p:extLst>
      <p:ext uri="{BB962C8B-B14F-4D97-AF65-F5344CB8AC3E}">
        <p14:creationId xmlns:p14="http://schemas.microsoft.com/office/powerpoint/2010/main" val="1705620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probabilísticos</a:t>
            </a:r>
            <a:endParaRPr lang="es-CO" dirty="0"/>
          </a:p>
        </p:txBody>
      </p:sp>
      <p:sp>
        <p:nvSpPr>
          <p:cNvPr id="3" name="Marcador de contenido 2"/>
          <p:cNvSpPr>
            <a:spLocks noGrp="1"/>
          </p:cNvSpPr>
          <p:nvPr>
            <p:ph idx="1"/>
          </p:nvPr>
        </p:nvSpPr>
        <p:spPr/>
        <p:txBody>
          <a:bodyPr>
            <a:normAutofit lnSpcReduction="10000"/>
          </a:bodyPr>
          <a:lstStyle/>
          <a:p>
            <a:pPr algn="just"/>
            <a:r>
              <a:rPr lang="es-ES" dirty="0"/>
              <a:t>La distribución de la muestra en función de los diferentes estratos se denomina afijación, y puede ser de diferentes tipos: </a:t>
            </a:r>
          </a:p>
          <a:p>
            <a:pPr algn="just"/>
            <a:r>
              <a:rPr lang="es-ES" b="1" dirty="0">
                <a:solidFill>
                  <a:srgbClr val="92D050"/>
                </a:solidFill>
              </a:rPr>
              <a:t>Afijación Simple</a:t>
            </a:r>
            <a:r>
              <a:rPr lang="es-ES" dirty="0">
                <a:solidFill>
                  <a:srgbClr val="92D050"/>
                </a:solidFill>
              </a:rPr>
              <a:t>: </a:t>
            </a:r>
            <a:r>
              <a:rPr lang="es-ES" dirty="0"/>
              <a:t>A cada estrato le corresponde igual número de elementos </a:t>
            </a:r>
            <a:r>
              <a:rPr lang="es-ES" dirty="0" err="1"/>
              <a:t>muestrales</a:t>
            </a:r>
            <a:r>
              <a:rPr lang="es-ES" dirty="0"/>
              <a:t>. </a:t>
            </a:r>
          </a:p>
          <a:p>
            <a:pPr algn="just"/>
            <a:r>
              <a:rPr lang="es-ES" b="1" dirty="0">
                <a:solidFill>
                  <a:srgbClr val="92D050"/>
                </a:solidFill>
              </a:rPr>
              <a:t>Afijación Proporcional</a:t>
            </a:r>
            <a:r>
              <a:rPr lang="es-ES" dirty="0">
                <a:solidFill>
                  <a:srgbClr val="92D050"/>
                </a:solidFill>
              </a:rPr>
              <a:t>: </a:t>
            </a:r>
            <a:r>
              <a:rPr lang="es-ES" dirty="0"/>
              <a:t>La distribución se hace de acuerdo con el peso (tamaño) de la población en cada estrato. </a:t>
            </a:r>
            <a:endParaRPr lang="es-ES" dirty="0" smtClean="0"/>
          </a:p>
          <a:p>
            <a:pPr algn="just"/>
            <a:r>
              <a:rPr lang="es-ES" b="1" dirty="0">
                <a:solidFill>
                  <a:srgbClr val="92D050"/>
                </a:solidFill>
              </a:rPr>
              <a:t>Afijación Optima</a:t>
            </a:r>
            <a:r>
              <a:rPr lang="es-ES" dirty="0">
                <a:solidFill>
                  <a:srgbClr val="92D050"/>
                </a:solidFill>
              </a:rPr>
              <a:t>: </a:t>
            </a:r>
            <a:r>
              <a:rPr lang="es-ES" dirty="0"/>
              <a:t>Se tiene en cuenta la previsible dispersión de los resultados, de modo que se considera la proporción y la desviación típica. Tiene poca aplicación ya que no se suele conocer la desviación. </a:t>
            </a:r>
            <a:endParaRPr lang="es-CO" dirty="0"/>
          </a:p>
        </p:txBody>
      </p:sp>
    </p:spTree>
    <p:extLst>
      <p:ext uri="{BB962C8B-B14F-4D97-AF65-F5344CB8AC3E}">
        <p14:creationId xmlns:p14="http://schemas.microsoft.com/office/powerpoint/2010/main" val="3492240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probabilísticos</a:t>
            </a:r>
            <a:endParaRPr lang="es-CO" dirty="0"/>
          </a:p>
        </p:txBody>
      </p:sp>
      <p:sp>
        <p:nvSpPr>
          <p:cNvPr id="3" name="Marcador de contenido 2"/>
          <p:cNvSpPr>
            <a:spLocks noGrp="1"/>
          </p:cNvSpPr>
          <p:nvPr>
            <p:ph idx="1"/>
          </p:nvPr>
        </p:nvSpPr>
        <p:spPr/>
        <p:txBody>
          <a:bodyPr>
            <a:normAutofit fontScale="92500"/>
          </a:bodyPr>
          <a:lstStyle/>
          <a:p>
            <a:pPr algn="just"/>
            <a:r>
              <a:rPr lang="es-ES" b="1" dirty="0">
                <a:solidFill>
                  <a:srgbClr val="92D050"/>
                </a:solidFill>
              </a:rPr>
              <a:t>Muestreo aleatorio por conglomerados</a:t>
            </a:r>
            <a:r>
              <a:rPr lang="es-ES" dirty="0">
                <a:solidFill>
                  <a:srgbClr val="92D050"/>
                </a:solidFill>
              </a:rPr>
              <a:t>: </a:t>
            </a:r>
            <a:r>
              <a:rPr lang="es-ES" dirty="0"/>
              <a:t>Los métodos presentados hasta ahora están pensados para seleccionar directamente los elementos de la población, es decir, que las unidades </a:t>
            </a:r>
            <a:r>
              <a:rPr lang="es-ES" dirty="0" err="1"/>
              <a:t>muestrales</a:t>
            </a:r>
            <a:r>
              <a:rPr lang="es-ES" dirty="0"/>
              <a:t> son los elementos de la población. </a:t>
            </a:r>
            <a:r>
              <a:rPr lang="es-ES" dirty="0">
                <a:solidFill>
                  <a:srgbClr val="92D050"/>
                </a:solidFill>
              </a:rPr>
              <a:t>En el muestreo por conglomerados la unidad </a:t>
            </a:r>
            <a:r>
              <a:rPr lang="es-ES" dirty="0" err="1">
                <a:solidFill>
                  <a:srgbClr val="92D050"/>
                </a:solidFill>
              </a:rPr>
              <a:t>muestral</a:t>
            </a:r>
            <a:r>
              <a:rPr lang="es-ES" dirty="0">
                <a:solidFill>
                  <a:srgbClr val="92D050"/>
                </a:solidFill>
              </a:rPr>
              <a:t> es un grupo de elementos de la población que forman una unidad, a la que llamamos conglomerado</a:t>
            </a:r>
            <a:r>
              <a:rPr lang="es-ES" dirty="0"/>
              <a:t>. Las unidades hospitalarias, los departamentos universitarios, una caja de determinado producto, </a:t>
            </a:r>
            <a:r>
              <a:rPr lang="es-ES" dirty="0" err="1"/>
              <a:t>etc</a:t>
            </a:r>
            <a:r>
              <a:rPr lang="es-ES" dirty="0"/>
              <a:t>, son conglomerados naturales. En otras ocasiones se pueden utilizar conglomerados no naturales como, por ejemplo, las urnas electorales. Cuando los conglomerados son área geográficas suele hablarse de "muestreo por áreas". </a:t>
            </a:r>
            <a:endParaRPr lang="es-CO" dirty="0"/>
          </a:p>
        </p:txBody>
      </p:sp>
    </p:spTree>
    <p:extLst>
      <p:ext uri="{BB962C8B-B14F-4D97-AF65-F5344CB8AC3E}">
        <p14:creationId xmlns:p14="http://schemas.microsoft.com/office/powerpoint/2010/main" val="4245164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no probabilísticos </a:t>
            </a:r>
            <a:endParaRPr lang="es-CO" dirty="0"/>
          </a:p>
        </p:txBody>
      </p:sp>
      <p:sp>
        <p:nvSpPr>
          <p:cNvPr id="3" name="Marcador de contenido 2"/>
          <p:cNvSpPr>
            <a:spLocks noGrp="1"/>
          </p:cNvSpPr>
          <p:nvPr>
            <p:ph idx="1"/>
          </p:nvPr>
        </p:nvSpPr>
        <p:spPr/>
        <p:txBody>
          <a:bodyPr/>
          <a:lstStyle/>
          <a:p>
            <a:pPr algn="just"/>
            <a:r>
              <a:rPr lang="es-ES" dirty="0"/>
              <a:t>A veces, para estudios exploratorios, el muestreo probabilístico </a:t>
            </a:r>
            <a:r>
              <a:rPr lang="es-ES" dirty="0">
                <a:solidFill>
                  <a:srgbClr val="92D050"/>
                </a:solidFill>
              </a:rPr>
              <a:t>resulta excesivamente costoso </a:t>
            </a:r>
            <a:r>
              <a:rPr lang="es-ES" dirty="0"/>
              <a:t>y se acude a métodos no probabilísticos, aun </a:t>
            </a:r>
            <a:r>
              <a:rPr lang="es-ES" dirty="0">
                <a:solidFill>
                  <a:srgbClr val="92D050"/>
                </a:solidFill>
              </a:rPr>
              <a:t>siendo conscientes de que no sirven para realizar generalizaciones</a:t>
            </a:r>
            <a:r>
              <a:rPr lang="es-ES" dirty="0"/>
              <a:t>, pues no se tiene certeza de que la muestra extraída </a:t>
            </a:r>
            <a:r>
              <a:rPr lang="es-ES" dirty="0">
                <a:solidFill>
                  <a:srgbClr val="92D050"/>
                </a:solidFill>
              </a:rPr>
              <a:t>sea representativa, </a:t>
            </a:r>
            <a:r>
              <a:rPr lang="es-ES" dirty="0"/>
              <a:t>ya que no todos los sujetos de la población tienen la misma probabilidad de se elegidos. En general se seleccionan a los sujetos siguiendo determinados criterios procurando que la muestra sea representativa. </a:t>
            </a:r>
            <a:endParaRPr lang="es-CO" dirty="0"/>
          </a:p>
        </p:txBody>
      </p:sp>
    </p:spTree>
    <p:extLst>
      <p:ext uri="{BB962C8B-B14F-4D97-AF65-F5344CB8AC3E}">
        <p14:creationId xmlns:p14="http://schemas.microsoft.com/office/powerpoint/2010/main" val="974147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no probabilísticos </a:t>
            </a:r>
            <a:endParaRPr lang="es-CO" dirty="0"/>
          </a:p>
        </p:txBody>
      </p:sp>
      <p:sp>
        <p:nvSpPr>
          <p:cNvPr id="3" name="Marcador de contenido 2"/>
          <p:cNvSpPr>
            <a:spLocks noGrp="1"/>
          </p:cNvSpPr>
          <p:nvPr>
            <p:ph idx="1"/>
          </p:nvPr>
        </p:nvSpPr>
        <p:spPr/>
        <p:txBody>
          <a:bodyPr>
            <a:normAutofit fontScale="92500" lnSpcReduction="10000"/>
          </a:bodyPr>
          <a:lstStyle/>
          <a:p>
            <a:pPr algn="just"/>
            <a:r>
              <a:rPr lang="es-ES" b="1" dirty="0">
                <a:solidFill>
                  <a:srgbClr val="92D050"/>
                </a:solidFill>
              </a:rPr>
              <a:t>Muestreo por cuotas</a:t>
            </a:r>
            <a:r>
              <a:rPr lang="es-ES" dirty="0">
                <a:solidFill>
                  <a:srgbClr val="92D050"/>
                </a:solidFill>
              </a:rPr>
              <a:t>: </a:t>
            </a:r>
            <a:r>
              <a:rPr lang="es-ES" dirty="0"/>
              <a:t>También denominado en ocasiones "accidental". Se asienta generalmente sobre la base de un buen conocimiento de los estratos de la población y/o de los individuos más "representativos" o "adecuados" para los fines de la investigación. Mantiene, por tanto, semejanzas con el muestreo aleatorio estratificado, pero no tiene el carácter de aleatoriedad de aquél. </a:t>
            </a:r>
          </a:p>
          <a:p>
            <a:pPr algn="just"/>
            <a:r>
              <a:rPr lang="es-ES" dirty="0"/>
              <a:t>En este tipo de muestreo se fijan unas "cuotas" que consisten en un número de individuos que reúnen unas determinadas condiciones, por ejemplo: 20 individuos de 25 a 40 años, de sexo femenino y residentes en Gijón. Una vez determinada la cuota se eligen los primeros que se encuentren que cumplan esas características. Este método se utiliza mucho en las encuestas de opinión. </a:t>
            </a:r>
            <a:endParaRPr lang="es-CO" dirty="0"/>
          </a:p>
        </p:txBody>
      </p:sp>
    </p:spTree>
    <p:extLst>
      <p:ext uri="{BB962C8B-B14F-4D97-AF65-F5344CB8AC3E}">
        <p14:creationId xmlns:p14="http://schemas.microsoft.com/office/powerpoint/2010/main" val="3627139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no probabilísticos </a:t>
            </a:r>
            <a:endParaRPr lang="es-CO" dirty="0"/>
          </a:p>
        </p:txBody>
      </p:sp>
      <p:sp>
        <p:nvSpPr>
          <p:cNvPr id="3" name="Marcador de contenido 2"/>
          <p:cNvSpPr>
            <a:spLocks noGrp="1"/>
          </p:cNvSpPr>
          <p:nvPr>
            <p:ph idx="1"/>
          </p:nvPr>
        </p:nvSpPr>
        <p:spPr>
          <a:xfrm>
            <a:off x="746223" y="2460441"/>
            <a:ext cx="9613861" cy="3599316"/>
          </a:xfrm>
        </p:spPr>
        <p:txBody>
          <a:bodyPr>
            <a:normAutofit/>
          </a:bodyPr>
          <a:lstStyle/>
          <a:p>
            <a:pPr algn="just"/>
            <a:r>
              <a:rPr lang="es-ES" sz="2800" b="1" dirty="0">
                <a:solidFill>
                  <a:srgbClr val="92D050"/>
                </a:solidFill>
              </a:rPr>
              <a:t>Muestreo </a:t>
            </a:r>
            <a:r>
              <a:rPr lang="es-ES" sz="2800" b="1" dirty="0" err="1">
                <a:solidFill>
                  <a:srgbClr val="92D050"/>
                </a:solidFill>
              </a:rPr>
              <a:t>opinático</a:t>
            </a:r>
            <a:r>
              <a:rPr lang="es-ES" sz="2800" b="1" dirty="0">
                <a:solidFill>
                  <a:srgbClr val="92D050"/>
                </a:solidFill>
              </a:rPr>
              <a:t> o intencional</a:t>
            </a:r>
            <a:r>
              <a:rPr lang="es-ES" sz="2800" dirty="0">
                <a:solidFill>
                  <a:srgbClr val="92D050"/>
                </a:solidFill>
              </a:rPr>
              <a:t>: </a:t>
            </a:r>
            <a:r>
              <a:rPr lang="es-ES" sz="2800" dirty="0"/>
              <a:t>Este tipo de muestreo se caracteriza por un esfuerzo deliberado de obtener muestras "</a:t>
            </a:r>
            <a:r>
              <a:rPr lang="es-ES" sz="2800" dirty="0">
                <a:solidFill>
                  <a:srgbClr val="92D050"/>
                </a:solidFill>
              </a:rPr>
              <a:t>representativas</a:t>
            </a:r>
            <a:r>
              <a:rPr lang="es-ES" sz="2800" dirty="0"/>
              <a:t>" mediante la inclusión en la muestra de </a:t>
            </a:r>
            <a:r>
              <a:rPr lang="es-ES" sz="2800" dirty="0">
                <a:solidFill>
                  <a:srgbClr val="92D050"/>
                </a:solidFill>
              </a:rPr>
              <a:t>grupos supuestamente típicos</a:t>
            </a:r>
            <a:r>
              <a:rPr lang="es-ES" sz="2800" dirty="0"/>
              <a:t>. Es muy frecuente su utilización en sondeos preelectorales de zonas que en anteriores votaciones han marcado tendencias de voto. </a:t>
            </a:r>
            <a:endParaRPr lang="es-CO" sz="2800" dirty="0"/>
          </a:p>
        </p:txBody>
      </p:sp>
    </p:spTree>
    <p:extLst>
      <p:ext uri="{BB962C8B-B14F-4D97-AF65-F5344CB8AC3E}">
        <p14:creationId xmlns:p14="http://schemas.microsoft.com/office/powerpoint/2010/main" val="1773892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no probabilísticos </a:t>
            </a:r>
            <a:endParaRPr lang="es-CO" dirty="0"/>
          </a:p>
        </p:txBody>
      </p:sp>
      <p:sp>
        <p:nvSpPr>
          <p:cNvPr id="3" name="Marcador de contenido 2"/>
          <p:cNvSpPr>
            <a:spLocks noGrp="1"/>
          </p:cNvSpPr>
          <p:nvPr>
            <p:ph idx="1"/>
          </p:nvPr>
        </p:nvSpPr>
        <p:spPr/>
        <p:txBody>
          <a:bodyPr>
            <a:normAutofit/>
          </a:bodyPr>
          <a:lstStyle/>
          <a:p>
            <a:pPr algn="just"/>
            <a:r>
              <a:rPr lang="es-ES" sz="2800" b="1" dirty="0">
                <a:solidFill>
                  <a:srgbClr val="92D050"/>
                </a:solidFill>
              </a:rPr>
              <a:t>Muestreo casual o incidental</a:t>
            </a:r>
            <a:r>
              <a:rPr lang="es-ES" sz="2800" dirty="0">
                <a:solidFill>
                  <a:srgbClr val="92D050"/>
                </a:solidFill>
              </a:rPr>
              <a:t>: </a:t>
            </a:r>
            <a:r>
              <a:rPr lang="es-ES" sz="2800" dirty="0"/>
              <a:t>Se trata de un proceso en el que el investigador selecciona directa e intencionadamente los individuos de la población. El caso más frecuente de este procedimiento el utilizar como muestra los individuos </a:t>
            </a:r>
            <a:r>
              <a:rPr lang="es-ES" sz="2800" dirty="0">
                <a:solidFill>
                  <a:srgbClr val="92D050"/>
                </a:solidFill>
              </a:rPr>
              <a:t>a los que se tiene fácil acceso</a:t>
            </a:r>
            <a:r>
              <a:rPr lang="es-ES" sz="2800" dirty="0"/>
              <a:t> (los profesores de universidad emplean con mucha frecuencia a sus propios alumnos). Un caso particular es el de los voluntarios. </a:t>
            </a:r>
            <a:endParaRPr lang="es-CO" sz="2800" dirty="0"/>
          </a:p>
        </p:txBody>
      </p:sp>
    </p:spTree>
    <p:extLst>
      <p:ext uri="{BB962C8B-B14F-4D97-AF65-F5344CB8AC3E}">
        <p14:creationId xmlns:p14="http://schemas.microsoft.com/office/powerpoint/2010/main" val="3097289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no probabilísticos </a:t>
            </a:r>
            <a:endParaRPr lang="es-CO" dirty="0"/>
          </a:p>
        </p:txBody>
      </p:sp>
      <p:sp>
        <p:nvSpPr>
          <p:cNvPr id="3" name="Marcador de contenido 2"/>
          <p:cNvSpPr>
            <a:spLocks noGrp="1"/>
          </p:cNvSpPr>
          <p:nvPr>
            <p:ph idx="1"/>
          </p:nvPr>
        </p:nvSpPr>
        <p:spPr/>
        <p:txBody>
          <a:bodyPr>
            <a:normAutofit/>
          </a:bodyPr>
          <a:lstStyle/>
          <a:p>
            <a:pPr algn="just"/>
            <a:r>
              <a:rPr lang="es-ES" sz="2800" b="1" dirty="0">
                <a:solidFill>
                  <a:srgbClr val="92D050"/>
                </a:solidFill>
              </a:rPr>
              <a:t>Bola de nieve</a:t>
            </a:r>
            <a:r>
              <a:rPr lang="es-ES" sz="2800" dirty="0">
                <a:solidFill>
                  <a:srgbClr val="92D050"/>
                </a:solidFill>
              </a:rPr>
              <a:t>: </a:t>
            </a:r>
            <a:r>
              <a:rPr lang="es-ES" sz="2800" dirty="0"/>
              <a:t>Se localiza a algunos individuos, los cuales conducen a otros, y estos a otros, y así hasta conseguir una muestra suficiente. Este tipo se emplea muy frecuentemente cuando se hacen estudios con poblaciones "marginales", delincuentes, sectas, determinados tipos de enfermos, etc. </a:t>
            </a:r>
            <a:endParaRPr lang="es-CO" sz="2800" dirty="0"/>
          </a:p>
        </p:txBody>
      </p:sp>
    </p:spTree>
    <p:extLst>
      <p:ext uri="{BB962C8B-B14F-4D97-AF65-F5344CB8AC3E}">
        <p14:creationId xmlns:p14="http://schemas.microsoft.com/office/powerpoint/2010/main" val="4285570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INTRODUCCIÓN  </a:t>
            </a:r>
            <a:endParaRPr lang="es-CO" dirty="0"/>
          </a:p>
        </p:txBody>
      </p:sp>
      <p:sp>
        <p:nvSpPr>
          <p:cNvPr id="3" name="Marcador de contenido 2"/>
          <p:cNvSpPr>
            <a:spLocks noGrp="1"/>
          </p:cNvSpPr>
          <p:nvPr>
            <p:ph idx="1"/>
          </p:nvPr>
        </p:nvSpPr>
        <p:spPr/>
        <p:txBody>
          <a:bodyPr>
            <a:noAutofit/>
          </a:bodyPr>
          <a:lstStyle/>
          <a:p>
            <a:pPr algn="just"/>
            <a:r>
              <a:rPr lang="es-ES" sz="2800" dirty="0"/>
              <a:t>La necesidad de </a:t>
            </a:r>
            <a:r>
              <a:rPr lang="es-ES" sz="2800" dirty="0" smtClean="0"/>
              <a:t>información estadística </a:t>
            </a:r>
            <a:r>
              <a:rPr lang="es-ES" sz="2800" dirty="0"/>
              <a:t>parece interminable en la </a:t>
            </a:r>
            <a:r>
              <a:rPr lang="es-ES" sz="2800" dirty="0" smtClean="0"/>
              <a:t>sociedad </a:t>
            </a:r>
            <a:r>
              <a:rPr lang="es-CO" sz="2800" dirty="0" smtClean="0"/>
              <a:t>actual</a:t>
            </a:r>
            <a:r>
              <a:rPr lang="es-CO" sz="2800" dirty="0"/>
              <a:t>. Podemos observar </a:t>
            </a:r>
            <a:r>
              <a:rPr lang="es-CO" sz="2800" dirty="0" smtClean="0"/>
              <a:t>cómo </a:t>
            </a:r>
            <a:r>
              <a:rPr lang="es-CO" sz="2800" dirty="0"/>
              <a:t>constantemente se recoge </a:t>
            </a:r>
            <a:r>
              <a:rPr lang="es-CO" sz="2800" dirty="0" smtClean="0"/>
              <a:t>información </a:t>
            </a:r>
            <a:r>
              <a:rPr lang="es-CO" sz="2800" dirty="0"/>
              <a:t>de </a:t>
            </a:r>
            <a:r>
              <a:rPr lang="es-CO" sz="2800" dirty="0" smtClean="0"/>
              <a:t>todo tipo </a:t>
            </a:r>
            <a:r>
              <a:rPr lang="es-CO" sz="2800" dirty="0"/>
              <a:t>sobre conjuntos concretos de elementos (personas o cosas</a:t>
            </a:r>
            <a:r>
              <a:rPr lang="es-CO" sz="2800" dirty="0" smtClean="0"/>
              <a:t>)</a:t>
            </a:r>
          </a:p>
          <a:p>
            <a:pPr algn="just"/>
            <a:r>
              <a:rPr lang="es-ES" sz="2800" dirty="0"/>
              <a:t>En toda </a:t>
            </a:r>
            <a:r>
              <a:rPr lang="es-ES" sz="2800" dirty="0" smtClean="0"/>
              <a:t>investigación </a:t>
            </a:r>
            <a:r>
              <a:rPr lang="es-ES" sz="2800" dirty="0" err="1" smtClean="0"/>
              <a:t>estadistica</a:t>
            </a:r>
            <a:r>
              <a:rPr lang="es-ES" sz="2800" dirty="0" smtClean="0"/>
              <a:t> </a:t>
            </a:r>
            <a:r>
              <a:rPr lang="es-ES" sz="2800" dirty="0"/>
              <a:t>existe un conjunto de elementos sobre </a:t>
            </a:r>
            <a:r>
              <a:rPr lang="es-ES" sz="2800" dirty="0" smtClean="0"/>
              <a:t>los que </a:t>
            </a:r>
            <a:r>
              <a:rPr lang="es-ES" sz="2800" dirty="0"/>
              <a:t>se toma la </a:t>
            </a:r>
            <a:r>
              <a:rPr lang="es-ES" sz="2800" dirty="0" smtClean="0"/>
              <a:t>información</a:t>
            </a:r>
            <a:r>
              <a:rPr lang="es-ES" sz="2800" dirty="0"/>
              <a:t>. Este conjunto de elementos es lo que se denota </a:t>
            </a:r>
            <a:r>
              <a:rPr lang="es-ES" sz="2800" dirty="0" smtClean="0"/>
              <a:t>con </a:t>
            </a:r>
            <a:r>
              <a:rPr lang="es-CO" sz="2800" dirty="0" smtClean="0"/>
              <a:t>el </a:t>
            </a:r>
            <a:r>
              <a:rPr lang="es-CO" sz="2800" dirty="0"/>
              <a:t>nombre de </a:t>
            </a:r>
            <a:r>
              <a:rPr lang="es-CO" sz="2800" dirty="0" smtClean="0">
                <a:solidFill>
                  <a:srgbClr val="92D050"/>
                </a:solidFill>
              </a:rPr>
              <a:t>población</a:t>
            </a:r>
            <a:r>
              <a:rPr lang="es-CO" sz="2800" dirty="0"/>
              <a:t>.</a:t>
            </a:r>
          </a:p>
        </p:txBody>
      </p:sp>
    </p:spTree>
    <p:extLst>
      <p:ext uri="{BB962C8B-B14F-4D97-AF65-F5344CB8AC3E}">
        <p14:creationId xmlns:p14="http://schemas.microsoft.com/office/powerpoint/2010/main" val="1326371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Cálculo del tamaño de la muestra </a:t>
            </a:r>
            <a:endParaRPr lang="es-CO" dirty="0"/>
          </a:p>
        </p:txBody>
      </p:sp>
      <p:sp>
        <p:nvSpPr>
          <p:cNvPr id="3" name="Marcador de contenido 2"/>
          <p:cNvSpPr>
            <a:spLocks noGrp="1"/>
          </p:cNvSpPr>
          <p:nvPr>
            <p:ph idx="1"/>
          </p:nvPr>
        </p:nvSpPr>
        <p:spPr/>
        <p:txBody>
          <a:bodyPr>
            <a:noAutofit/>
          </a:bodyPr>
          <a:lstStyle/>
          <a:p>
            <a:pPr algn="just"/>
            <a:r>
              <a:rPr lang="es-ES" dirty="0"/>
              <a:t>A la hora de determinar el tamaño que debe alcanzar una muestra hay que tomar en cuenta varios factores: el tipo de muestreo, el parámetro a estimar, el error </a:t>
            </a:r>
            <a:r>
              <a:rPr lang="es-ES" dirty="0" err="1"/>
              <a:t>muestral</a:t>
            </a:r>
            <a:r>
              <a:rPr lang="es-ES" dirty="0"/>
              <a:t> admisible, la varianza poblacional y el nivel de confianza. Por ello antes de presentar algunos casos sencillos de cálculo del tamaño </a:t>
            </a:r>
            <a:r>
              <a:rPr lang="es-ES" dirty="0" err="1"/>
              <a:t>muestral</a:t>
            </a:r>
            <a:r>
              <a:rPr lang="es-ES" dirty="0"/>
              <a:t> delimitemos estos factores. </a:t>
            </a:r>
          </a:p>
          <a:p>
            <a:pPr algn="just"/>
            <a:r>
              <a:rPr lang="es-ES" b="1" dirty="0">
                <a:solidFill>
                  <a:srgbClr val="92D050"/>
                </a:solidFill>
              </a:rPr>
              <a:t>Parámetro</a:t>
            </a:r>
            <a:r>
              <a:rPr lang="es-ES" dirty="0">
                <a:solidFill>
                  <a:srgbClr val="92D050"/>
                </a:solidFill>
              </a:rPr>
              <a:t>. </a:t>
            </a:r>
            <a:r>
              <a:rPr lang="es-ES" dirty="0"/>
              <a:t>Son las medidas o datos que se obtienen sobre la población. </a:t>
            </a:r>
          </a:p>
          <a:p>
            <a:pPr algn="just"/>
            <a:r>
              <a:rPr lang="es-ES" b="1" dirty="0">
                <a:solidFill>
                  <a:srgbClr val="92D050"/>
                </a:solidFill>
              </a:rPr>
              <a:t>Estadístico</a:t>
            </a:r>
            <a:r>
              <a:rPr lang="es-ES" dirty="0">
                <a:solidFill>
                  <a:srgbClr val="92D050"/>
                </a:solidFill>
              </a:rPr>
              <a:t>. </a:t>
            </a:r>
            <a:r>
              <a:rPr lang="es-ES" dirty="0"/>
              <a:t>Los datos o medidas que se obtienen sobre una muestra y por lo tanto una estimación de los parámetros. </a:t>
            </a:r>
            <a:endParaRPr lang="es-CO" dirty="0"/>
          </a:p>
        </p:txBody>
      </p:sp>
    </p:spTree>
    <p:extLst>
      <p:ext uri="{BB962C8B-B14F-4D97-AF65-F5344CB8AC3E}">
        <p14:creationId xmlns:p14="http://schemas.microsoft.com/office/powerpoint/2010/main" val="33765198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Cálculo del tamaño de la muestra </a:t>
            </a:r>
            <a:endParaRPr lang="es-CO" dirty="0"/>
          </a:p>
        </p:txBody>
      </p:sp>
      <p:sp>
        <p:nvSpPr>
          <p:cNvPr id="3" name="Marcador de contenido 2"/>
          <p:cNvSpPr>
            <a:spLocks noGrp="1"/>
          </p:cNvSpPr>
          <p:nvPr>
            <p:ph idx="1"/>
          </p:nvPr>
        </p:nvSpPr>
        <p:spPr/>
        <p:txBody>
          <a:bodyPr>
            <a:normAutofit fontScale="92500"/>
          </a:bodyPr>
          <a:lstStyle/>
          <a:p>
            <a:pPr algn="just"/>
            <a:r>
              <a:rPr lang="es-ES" b="1" dirty="0">
                <a:solidFill>
                  <a:srgbClr val="92D050"/>
                </a:solidFill>
              </a:rPr>
              <a:t>Error </a:t>
            </a:r>
            <a:r>
              <a:rPr lang="es-ES" b="1" dirty="0" err="1">
                <a:solidFill>
                  <a:srgbClr val="92D050"/>
                </a:solidFill>
              </a:rPr>
              <a:t>Muestral</a:t>
            </a:r>
            <a:r>
              <a:rPr lang="es-ES" dirty="0">
                <a:solidFill>
                  <a:srgbClr val="92D050"/>
                </a:solidFill>
              </a:rPr>
              <a:t>, de estimación o standard. </a:t>
            </a:r>
            <a:r>
              <a:rPr lang="es-ES" dirty="0"/>
              <a:t>Es la diferencia entre un estadístico y su parámetro correspondiente. Es una medida de la variabilidad de las estimaciones de muestras repetidas en torno al valor de la población, </a:t>
            </a:r>
            <a:r>
              <a:rPr lang="es-ES" dirty="0">
                <a:solidFill>
                  <a:srgbClr val="92D050"/>
                </a:solidFill>
              </a:rPr>
              <a:t>nos da una noción clara de hasta dónde y con qué probabilidad una estimación basada en una muestra se aleja del valor que se hubiera obtenido por medio de un censo completo.</a:t>
            </a:r>
            <a:r>
              <a:rPr lang="es-ES" dirty="0"/>
              <a:t> Siempre se comete un error, pero la naturaleza de la investigación nos indicará hasta qué medida podemos cometerlo (los resultados se someten a error </a:t>
            </a:r>
            <a:r>
              <a:rPr lang="es-ES" dirty="0" err="1"/>
              <a:t>muestral</a:t>
            </a:r>
            <a:r>
              <a:rPr lang="es-ES" dirty="0"/>
              <a:t> e intervalos de confianza que varían muestra a muestra). Varía según se calcule al principio o al final. Un estadístico será más preciso en cuanto y tanto su error es más pequeño. </a:t>
            </a:r>
            <a:endParaRPr lang="es-CO" dirty="0"/>
          </a:p>
        </p:txBody>
      </p:sp>
    </p:spTree>
    <p:extLst>
      <p:ext uri="{BB962C8B-B14F-4D97-AF65-F5344CB8AC3E}">
        <p14:creationId xmlns:p14="http://schemas.microsoft.com/office/powerpoint/2010/main" val="7374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Cálculo del tamaño de la muestra </a:t>
            </a:r>
            <a:endParaRPr lang="es-CO" dirty="0"/>
          </a:p>
        </p:txBody>
      </p:sp>
      <p:sp>
        <p:nvSpPr>
          <p:cNvPr id="3" name="Marcador de contenido 2"/>
          <p:cNvSpPr>
            <a:spLocks noGrp="1"/>
          </p:cNvSpPr>
          <p:nvPr>
            <p:ph idx="1"/>
          </p:nvPr>
        </p:nvSpPr>
        <p:spPr/>
        <p:txBody>
          <a:bodyPr/>
          <a:lstStyle/>
          <a:p>
            <a:pPr algn="just"/>
            <a:r>
              <a:rPr lang="es-ES" b="1" dirty="0">
                <a:solidFill>
                  <a:srgbClr val="92D050"/>
                </a:solidFill>
              </a:rPr>
              <a:t>Nivel de Confianza</a:t>
            </a:r>
            <a:r>
              <a:rPr lang="es-ES" dirty="0">
                <a:solidFill>
                  <a:srgbClr val="92D050"/>
                </a:solidFill>
              </a:rPr>
              <a:t>. </a:t>
            </a:r>
            <a:r>
              <a:rPr lang="es-ES" dirty="0"/>
              <a:t>Probabilidad de que la estimación efectuada se ajuste a la realidad. Cualquier información que queremos recoger está distribuida según una </a:t>
            </a:r>
            <a:r>
              <a:rPr lang="es-ES" dirty="0" smtClean="0"/>
              <a:t>FDP (Gauss), </a:t>
            </a:r>
            <a:r>
              <a:rPr lang="es-ES" dirty="0"/>
              <a:t>así llamamos nivel de confianza a la probabilidad de que el intervalo construido en torno a un estadístico capte el verdadero valor del parámetro</a:t>
            </a:r>
            <a:r>
              <a:rPr lang="es-ES" dirty="0" smtClean="0"/>
              <a:t>.</a:t>
            </a:r>
            <a:r>
              <a:rPr lang="es-ES" dirty="0"/>
              <a:t> Por ejemplo, un intervalo de confianza de 95% significa que los resultados de una acción probablemente cubrirán las expectativas el 95% de las veces.</a:t>
            </a:r>
            <a:r>
              <a:rPr lang="es-ES" dirty="0" smtClean="0"/>
              <a:t> </a:t>
            </a:r>
            <a:endParaRPr lang="es-CO" dirty="0"/>
          </a:p>
        </p:txBody>
      </p:sp>
      <p:pic>
        <p:nvPicPr>
          <p:cNvPr id="4" name="Picture 4" descr="Tabla de probabilidades de la distribución normal | eMate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208" y="4779082"/>
            <a:ext cx="1857375" cy="19716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ibujo del nivel de confianza y el coeficiente de confianz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6105" y="4860155"/>
            <a:ext cx="2455819" cy="1578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042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Cálculo del tamaño de la muestra </a:t>
            </a:r>
            <a:endParaRPr lang="es-CO" dirty="0"/>
          </a:p>
        </p:txBody>
      </p:sp>
      <p:sp>
        <p:nvSpPr>
          <p:cNvPr id="3" name="Marcador de contenido 2"/>
          <p:cNvSpPr>
            <a:spLocks noGrp="1"/>
          </p:cNvSpPr>
          <p:nvPr>
            <p:ph idx="1"/>
          </p:nvPr>
        </p:nvSpPr>
        <p:spPr>
          <a:xfrm>
            <a:off x="680321" y="2328635"/>
            <a:ext cx="9613861" cy="3599316"/>
          </a:xfrm>
        </p:spPr>
        <p:txBody>
          <a:bodyPr>
            <a:normAutofit/>
          </a:bodyPr>
          <a:lstStyle/>
          <a:p>
            <a:pPr algn="just"/>
            <a:r>
              <a:rPr lang="es-ES" sz="2800" b="1" dirty="0">
                <a:solidFill>
                  <a:srgbClr val="92D050"/>
                </a:solidFill>
              </a:rPr>
              <a:t>Varianza Poblacional</a:t>
            </a:r>
            <a:r>
              <a:rPr lang="es-ES" sz="2800" dirty="0">
                <a:solidFill>
                  <a:srgbClr val="92D050"/>
                </a:solidFill>
              </a:rPr>
              <a:t>. </a:t>
            </a:r>
            <a:r>
              <a:rPr lang="es-ES" sz="2800" dirty="0"/>
              <a:t>Cuando una población es más homogénea la varianza es menor y el número de entrevistas necesarias para construir un modelo reducido del universo, o de la población, será más pequeño. Generalmente es un valor desconocido y hay que estimarlo a partir de datos de estudios previos. </a:t>
            </a:r>
            <a:endParaRPr lang="es-CO" sz="2800" dirty="0"/>
          </a:p>
        </p:txBody>
      </p:sp>
    </p:spTree>
    <p:extLst>
      <p:ext uri="{BB962C8B-B14F-4D97-AF65-F5344CB8AC3E}">
        <p14:creationId xmlns:p14="http://schemas.microsoft.com/office/powerpoint/2010/main" val="134767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Tamaño de muestra para estimar la media de la población </a:t>
            </a:r>
            <a:endParaRPr lang="es-CO"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pPr algn="just"/>
                <a:r>
                  <a:rPr lang="es-ES" dirty="0"/>
                  <a:t>Veamos los pasos necesarios para determinar el tamaño de una muestra empleando el muestreo aleatorio simple. Para ello es necesario partir de dos supuestos: en primer lugar el nivel de confianza al que queremos trabajar; en segundo lugar, cual es el error máximo que estamos dispuestos a admitir en nuestra estimación. Así pues los pasos a seguir son: </a:t>
                </a:r>
                <a:endParaRPr lang="es-ES" dirty="0" smtClean="0"/>
              </a:p>
              <a:p>
                <a:pPr marL="0" indent="0" algn="just">
                  <a:buNone/>
                </a:pPr>
                <a:r>
                  <a:rPr lang="es-ES" dirty="0" smtClean="0"/>
                  <a:t>1-Obtener </a:t>
                </a:r>
                <a:r>
                  <a:rPr lang="es-ES" dirty="0"/>
                  <a:t>el tamaño </a:t>
                </a:r>
                <a:r>
                  <a:rPr lang="es-ES" dirty="0" smtClean="0"/>
                  <a:t>muestra </a:t>
                </a:r>
                <a14:m>
                  <m:oMath xmlns:m="http://schemas.openxmlformats.org/officeDocument/2006/math">
                    <m:sSub>
                      <m:sSubPr>
                        <m:ctrlPr>
                          <a:rPr lang="es-CO" i="1">
                            <a:latin typeface="Cambria Math" panose="02040503050406030204" pitchFamily="18" charset="0"/>
                          </a:rPr>
                        </m:ctrlPr>
                      </m:sSubPr>
                      <m:e>
                        <m:r>
                          <a:rPr lang="es-CO" i="1">
                            <a:latin typeface="Cambria Math" panose="02040503050406030204" pitchFamily="18" charset="0"/>
                          </a:rPr>
                          <m:t>𝑛</m:t>
                        </m:r>
                      </m:e>
                      <m:sub>
                        <m:r>
                          <a:rPr lang="es-CO" i="1">
                            <a:latin typeface="Cambria Math" panose="02040503050406030204" pitchFamily="18" charset="0"/>
                          </a:rPr>
                          <m:t>𝑚</m:t>
                        </m:r>
                      </m:sub>
                    </m:sSub>
                  </m:oMath>
                </a14:m>
                <a:r>
                  <a:rPr lang="es-ES" dirty="0" smtClean="0"/>
                  <a:t>  </a:t>
                </a:r>
                <a:r>
                  <a:rPr lang="es-ES" dirty="0"/>
                  <a:t>imaginando </a:t>
                </a:r>
                <a:r>
                  <a:rPr lang="es-ES" dirty="0" smtClean="0"/>
                  <a:t>que </a:t>
                </a:r>
                <a14:m>
                  <m:oMath xmlns:m="http://schemas.openxmlformats.org/officeDocument/2006/math">
                    <m:r>
                      <a:rPr lang="es-CO" i="1">
                        <a:latin typeface="Cambria Math" panose="02040503050406030204" pitchFamily="18" charset="0"/>
                      </a:rPr>
                      <m:t>𝑁</m:t>
                    </m:r>
                  </m:oMath>
                </a14:m>
                <a:r>
                  <a:rPr lang="es-CO" dirty="0"/>
                  <a:t>→α</a:t>
                </a:r>
              </a:p>
              <a:p>
                <a:pPr algn="just"/>
                <a:endParaRPr lang="es-CO"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1015" t="-2369" r="-951"/>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4" name="Rectángulo 3"/>
              <p:cNvSpPr/>
              <p:nvPr/>
            </p:nvSpPr>
            <p:spPr>
              <a:xfrm>
                <a:off x="1110214" y="5266903"/>
                <a:ext cx="2448532" cy="86158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CO" sz="2400" i="1">
                              <a:latin typeface="Cambria Math" panose="02040503050406030204" pitchFamily="18" charset="0"/>
                            </a:rPr>
                          </m:ctrlPr>
                        </m:sSubPr>
                        <m:e>
                          <m:r>
                            <a:rPr lang="es-CO" sz="2400" i="1">
                              <a:latin typeface="Cambria Math" panose="02040503050406030204" pitchFamily="18" charset="0"/>
                            </a:rPr>
                            <m:t>𝑛</m:t>
                          </m:r>
                        </m:e>
                        <m:sub>
                          <m:r>
                            <a:rPr lang="es-CO" sz="2400" i="1">
                              <a:latin typeface="Cambria Math" panose="02040503050406030204" pitchFamily="18" charset="0"/>
                            </a:rPr>
                            <m:t>𝑚</m:t>
                          </m:r>
                        </m:sub>
                      </m:sSub>
                      <m:r>
                        <a:rPr lang="es-CO" sz="2400" i="0">
                          <a:latin typeface="Cambria Math" panose="02040503050406030204" pitchFamily="18" charset="0"/>
                        </a:rPr>
                        <m:t>=</m:t>
                      </m:r>
                      <m:f>
                        <m:fPr>
                          <m:ctrlPr>
                            <a:rPr lang="es-CO" sz="2400" i="1">
                              <a:latin typeface="Cambria Math" panose="02040503050406030204" pitchFamily="18" charset="0"/>
                            </a:rPr>
                          </m:ctrlPr>
                        </m:fPr>
                        <m:num>
                          <m:sSup>
                            <m:sSupPr>
                              <m:ctrlPr>
                                <a:rPr lang="es-CO" sz="2400" i="1">
                                  <a:latin typeface="Cambria Math" panose="02040503050406030204" pitchFamily="18" charset="0"/>
                                </a:rPr>
                              </m:ctrlPr>
                            </m:sSupPr>
                            <m:e>
                              <m:sSub>
                                <m:sSubPr>
                                  <m:ctrlPr>
                                    <a:rPr lang="es-CO" sz="2400" i="1">
                                      <a:latin typeface="Cambria Math" panose="02040503050406030204" pitchFamily="18" charset="0"/>
                                    </a:rPr>
                                  </m:ctrlPr>
                                </m:sSubPr>
                                <m:e>
                                  <m:r>
                                    <a:rPr lang="es-CO" sz="2400" i="1">
                                      <a:latin typeface="Cambria Math" panose="02040503050406030204" pitchFamily="18" charset="0"/>
                                    </a:rPr>
                                    <m:t>𝑍</m:t>
                                  </m:r>
                                </m:e>
                                <m:sub>
                                  <m:f>
                                    <m:fPr>
                                      <m:type m:val="lin"/>
                                      <m:ctrlPr>
                                        <a:rPr lang="es-CO" sz="2400" i="1">
                                          <a:latin typeface="Cambria Math" panose="02040503050406030204" pitchFamily="18" charset="0"/>
                                        </a:rPr>
                                      </m:ctrlPr>
                                    </m:fPr>
                                    <m:num>
                                      <m:r>
                                        <a:rPr lang="es-CO" sz="2400" i="1">
                                          <a:latin typeface="Cambria Math" panose="02040503050406030204" pitchFamily="18" charset="0"/>
                                        </a:rPr>
                                        <m:t>𝛼</m:t>
                                      </m:r>
                                    </m:num>
                                    <m:den>
                                      <m:r>
                                        <a:rPr lang="es-CO" sz="2400" i="0">
                                          <a:latin typeface="Cambria Math" panose="02040503050406030204" pitchFamily="18" charset="0"/>
                                        </a:rPr>
                                        <m:t>2</m:t>
                                      </m:r>
                                    </m:den>
                                  </m:f>
                                </m:sub>
                              </m:sSub>
                            </m:e>
                            <m:sup>
                              <m:r>
                                <a:rPr lang="es-CO" sz="2400" i="0">
                                  <a:latin typeface="Cambria Math" panose="02040503050406030204" pitchFamily="18" charset="0"/>
                                </a:rPr>
                                <m:t>2</m:t>
                              </m:r>
                            </m:sup>
                          </m:sSup>
                          <m:sSup>
                            <m:sSupPr>
                              <m:ctrlPr>
                                <a:rPr lang="es-CO" sz="2400" i="1">
                                  <a:latin typeface="Cambria Math" panose="02040503050406030204" pitchFamily="18" charset="0"/>
                                </a:rPr>
                              </m:ctrlPr>
                            </m:sSupPr>
                            <m:e>
                              <m:r>
                                <a:rPr lang="es-CO" sz="2400" i="1">
                                  <a:latin typeface="Cambria Math" panose="02040503050406030204" pitchFamily="18" charset="0"/>
                                </a:rPr>
                                <m:t>𝜎</m:t>
                              </m:r>
                            </m:e>
                            <m:sup>
                              <m:r>
                                <a:rPr lang="es-CO" sz="2400" i="0">
                                  <a:latin typeface="Cambria Math" panose="02040503050406030204" pitchFamily="18" charset="0"/>
                                </a:rPr>
                                <m:t>2</m:t>
                              </m:r>
                            </m:sup>
                          </m:sSup>
                        </m:num>
                        <m:den>
                          <m:sSup>
                            <m:sSupPr>
                              <m:ctrlPr>
                                <a:rPr lang="es-CO" sz="2400" i="1">
                                  <a:latin typeface="Cambria Math" panose="02040503050406030204" pitchFamily="18" charset="0"/>
                                </a:rPr>
                              </m:ctrlPr>
                            </m:sSupPr>
                            <m:e>
                              <m:r>
                                <a:rPr lang="es-CO" sz="2400" i="1">
                                  <a:latin typeface="Cambria Math" panose="02040503050406030204" pitchFamily="18" charset="0"/>
                                </a:rPr>
                                <m:t>𝑒</m:t>
                              </m:r>
                            </m:e>
                            <m:sup>
                              <m:r>
                                <a:rPr lang="es-CO" sz="2400" i="0">
                                  <a:latin typeface="Cambria Math" panose="02040503050406030204" pitchFamily="18" charset="0"/>
                                </a:rPr>
                                <m:t>2</m:t>
                              </m:r>
                            </m:sup>
                          </m:sSup>
                        </m:den>
                      </m:f>
                    </m:oMath>
                  </m:oMathPara>
                </a14:m>
                <a:endParaRPr lang="es-CO" sz="2400" dirty="0"/>
              </a:p>
            </p:txBody>
          </p:sp>
        </mc:Choice>
        <mc:Fallback xmlns="">
          <p:sp>
            <p:nvSpPr>
              <p:cNvPr id="4" name="Rectángulo 3"/>
              <p:cNvSpPr>
                <a:spLocks noRot="1" noChangeAspect="1" noMove="1" noResize="1" noEditPoints="1" noAdjustHandles="1" noChangeArrowheads="1" noChangeShapeType="1" noTextEdit="1"/>
              </p:cNvSpPr>
              <p:nvPr/>
            </p:nvSpPr>
            <p:spPr>
              <a:xfrm>
                <a:off x="1110214" y="5266903"/>
                <a:ext cx="2448532" cy="861583"/>
              </a:xfrm>
              <a:prstGeom prst="rect">
                <a:avLst/>
              </a:prstGeom>
              <a:blipFill rotWithShape="0">
                <a:blip r:embed="rId3"/>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5" name="Rectángulo 4"/>
              <p:cNvSpPr/>
              <p:nvPr/>
            </p:nvSpPr>
            <p:spPr>
              <a:xfrm>
                <a:off x="4448433" y="4768458"/>
                <a:ext cx="6096000" cy="1712264"/>
              </a:xfrm>
              <a:prstGeom prst="rect">
                <a:avLst/>
              </a:prstGeom>
            </p:spPr>
            <p:txBody>
              <a:bodyPr>
                <a:spAutoFit/>
              </a:bodyPr>
              <a:lstStyle/>
              <a:p>
                <a:pPr>
                  <a:lnSpc>
                    <a:spcPct val="107000"/>
                  </a:lnSpc>
                  <a:spcAft>
                    <a:spcPts val="800"/>
                  </a:spcAft>
                </a:pPr>
                <a:r>
                  <a:rPr lang="es-CO" dirty="0">
                    <a:latin typeface="Calibri" panose="020F0502020204030204" pitchFamily="34" charset="0"/>
                    <a:ea typeface="Times New Roman" panose="02020603050405020304" pitchFamily="18" charset="0"/>
                    <a:cs typeface="Times New Roman" panose="02020603050405020304" pitchFamily="18" charset="0"/>
                  </a:rPr>
                  <a:t> </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14:m>
                  <m:oMath xmlns:m="http://schemas.openxmlformats.org/officeDocument/2006/math">
                    <m:sSub>
                      <m:sSubPr>
                        <m:ctrlPr>
                          <a:rPr lang="es-CO"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s-CO" sz="2400" i="1">
                            <a:effectLst/>
                            <a:latin typeface="Cambria Math" panose="02040503050406030204" pitchFamily="18" charset="0"/>
                            <a:ea typeface="Calibri" panose="020F0502020204030204" pitchFamily="34" charset="0"/>
                            <a:cs typeface="Times New Roman" panose="02020603050405020304" pitchFamily="18" charset="0"/>
                          </a:rPr>
                          <m:t>𝑍</m:t>
                        </m:r>
                      </m:e>
                      <m:sub>
                        <m:r>
                          <a:rPr lang="es-CO" sz="2400" i="1">
                            <a:effectLst/>
                            <a:latin typeface="Cambria Math" panose="02040503050406030204" pitchFamily="18" charset="0"/>
                            <a:ea typeface="Calibri" panose="020F0502020204030204" pitchFamily="34" charset="0"/>
                            <a:cs typeface="Times New Roman" panose="02020603050405020304" pitchFamily="18" charset="0"/>
                          </a:rPr>
                          <m:t>𝛼</m:t>
                        </m:r>
                        <m:r>
                          <a:rPr lang="es-CO" sz="2400" i="1">
                            <a:effectLst/>
                            <a:latin typeface="Cambria Math" panose="02040503050406030204" pitchFamily="18" charset="0"/>
                            <a:ea typeface="Calibri" panose="020F0502020204030204" pitchFamily="34" charset="0"/>
                            <a:cs typeface="Times New Roman" panose="02020603050405020304" pitchFamily="18" charset="0"/>
                          </a:rPr>
                          <m:t>/2</m:t>
                        </m:r>
                      </m:sub>
                    </m:sSub>
                    <m:r>
                      <a:rPr lang="es-CO"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s-CO" sz="2400" dirty="0">
                    <a:effectLst/>
                    <a:latin typeface="Calibri" panose="020F0502020204030204" pitchFamily="34" charset="0"/>
                    <a:ea typeface="Times New Roman" panose="02020603050405020304" pitchFamily="18" charset="0"/>
                    <a:cs typeface="Times New Roman" panose="02020603050405020304" pitchFamily="18" charset="0"/>
                  </a:rPr>
                  <a:t> Nivel de confianza  </a:t>
                </a:r>
                <a:endParaRPr lang="es-CO"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14:m>
                  <m:oMath xmlns:m="http://schemas.openxmlformats.org/officeDocument/2006/math">
                    <m:sSup>
                      <m:sSupPr>
                        <m:ctrlPr>
                          <a:rPr lang="es-CO"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s-CO" sz="2400" i="1">
                            <a:effectLst/>
                            <a:latin typeface="Cambria Math" panose="02040503050406030204" pitchFamily="18" charset="0"/>
                            <a:ea typeface="Calibri" panose="020F0502020204030204" pitchFamily="34" charset="0"/>
                            <a:cs typeface="Times New Roman" panose="02020603050405020304" pitchFamily="18" charset="0"/>
                          </a:rPr>
                          <m:t>𝜎</m:t>
                        </m:r>
                      </m:e>
                      <m:sup>
                        <m:r>
                          <a:rPr lang="es-CO" sz="2400" i="1">
                            <a:effectLst/>
                            <a:latin typeface="Cambria Math" panose="02040503050406030204" pitchFamily="18" charset="0"/>
                            <a:ea typeface="Calibri" panose="020F0502020204030204" pitchFamily="34" charset="0"/>
                            <a:cs typeface="Times New Roman" panose="02020603050405020304" pitchFamily="18" charset="0"/>
                          </a:rPr>
                          <m:t>2</m:t>
                        </m:r>
                      </m:sup>
                    </m:sSup>
                  </m:oMath>
                </a14:m>
                <a:r>
                  <a:rPr lang="es-CO" sz="2400" dirty="0">
                    <a:effectLst/>
                    <a:latin typeface="Calibri" panose="020F0502020204030204" pitchFamily="34" charset="0"/>
                    <a:ea typeface="Times New Roman" panose="02020603050405020304" pitchFamily="18" charset="0"/>
                    <a:cs typeface="Times New Roman" panose="02020603050405020304" pitchFamily="18" charset="0"/>
                  </a:rPr>
                  <a:t>  Varianza poblacional </a:t>
                </a:r>
                <a:endParaRPr lang="es-CO"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s-CO" sz="2400" dirty="0">
                    <a:effectLst/>
                    <a:latin typeface="Calibri" panose="020F0502020204030204" pitchFamily="34" charset="0"/>
                    <a:ea typeface="Times New Roman" panose="02020603050405020304" pitchFamily="18" charset="0"/>
                    <a:cs typeface="Times New Roman" panose="02020603050405020304" pitchFamily="18" charset="0"/>
                  </a:rPr>
                  <a:t>e   Error máximo  </a:t>
                </a:r>
                <a:endParaRPr lang="es-CO"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Rectángulo 4"/>
              <p:cNvSpPr>
                <a:spLocks noRot="1" noChangeAspect="1" noMove="1" noResize="1" noEditPoints="1" noAdjustHandles="1" noChangeArrowheads="1" noChangeShapeType="1" noTextEdit="1"/>
              </p:cNvSpPr>
              <p:nvPr/>
            </p:nvSpPr>
            <p:spPr>
              <a:xfrm>
                <a:off x="4448433" y="4768458"/>
                <a:ext cx="6096000" cy="1712264"/>
              </a:xfrm>
              <a:prstGeom prst="rect">
                <a:avLst/>
              </a:prstGeom>
              <a:blipFill rotWithShape="0">
                <a:blip r:embed="rId4"/>
                <a:stretch>
                  <a:fillRect l="-1600" b="-6050"/>
                </a:stretch>
              </a:blipFill>
            </p:spPr>
            <p:txBody>
              <a:bodyPr/>
              <a:lstStyle/>
              <a:p>
                <a:r>
                  <a:rPr lang="es-CO">
                    <a:noFill/>
                  </a:rPr>
                  <a:t> </a:t>
                </a:r>
              </a:p>
            </p:txBody>
          </p:sp>
        </mc:Fallback>
      </mc:AlternateContent>
    </p:spTree>
    <p:extLst>
      <p:ext uri="{BB962C8B-B14F-4D97-AF65-F5344CB8AC3E}">
        <p14:creationId xmlns:p14="http://schemas.microsoft.com/office/powerpoint/2010/main" val="3601446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Tamaño de muestra para estimar la media de la población </a:t>
            </a:r>
            <a:endParaRPr lang="es-CO"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pPr marL="0" indent="0">
                  <a:buNone/>
                </a:pPr>
                <a:r>
                  <a:rPr lang="es-ES" dirty="0"/>
                  <a:t>2.- Comprobar si se cumple </a:t>
                </a:r>
                <a:r>
                  <a:rPr lang="es-ES" dirty="0" smtClean="0"/>
                  <a:t>N&gt; </a:t>
                </a:r>
                <a14:m>
                  <m:oMath xmlns:m="http://schemas.openxmlformats.org/officeDocument/2006/math">
                    <m:sSub>
                      <m:sSubPr>
                        <m:ctrlPr>
                          <a:rPr lang="es-CO" i="1">
                            <a:latin typeface="Cambria Math" panose="02040503050406030204" pitchFamily="18" charset="0"/>
                          </a:rPr>
                        </m:ctrlPr>
                      </m:sSubPr>
                      <m:e>
                        <m:r>
                          <a:rPr lang="es-CO" i="1">
                            <a:latin typeface="Cambria Math" panose="02040503050406030204" pitchFamily="18" charset="0"/>
                          </a:rPr>
                          <m:t>𝑛</m:t>
                        </m:r>
                      </m:e>
                      <m:sub>
                        <m:r>
                          <a:rPr lang="es-CO" i="1">
                            <a:latin typeface="Cambria Math" panose="02040503050406030204" pitchFamily="18" charset="0"/>
                          </a:rPr>
                          <m:t>𝑚</m:t>
                        </m:r>
                      </m:sub>
                    </m:sSub>
                  </m:oMath>
                </a14:m>
                <a:r>
                  <a:rPr lang="es-ES" dirty="0" smtClean="0"/>
                  <a:t>(</a:t>
                </a:r>
                <a14:m>
                  <m:oMath xmlns:m="http://schemas.openxmlformats.org/officeDocument/2006/math">
                    <m:sSub>
                      <m:sSubPr>
                        <m:ctrlPr>
                          <a:rPr lang="es-CO" i="1">
                            <a:latin typeface="Cambria Math" panose="02040503050406030204" pitchFamily="18" charset="0"/>
                          </a:rPr>
                        </m:ctrlPr>
                      </m:sSubPr>
                      <m:e>
                        <m:r>
                          <a:rPr lang="es-CO" i="1">
                            <a:latin typeface="Cambria Math" panose="02040503050406030204" pitchFamily="18" charset="0"/>
                          </a:rPr>
                          <m:t>𝑛</m:t>
                        </m:r>
                      </m:e>
                      <m:sub>
                        <m:r>
                          <a:rPr lang="es-CO" i="1">
                            <a:latin typeface="Cambria Math" panose="02040503050406030204" pitchFamily="18" charset="0"/>
                          </a:rPr>
                          <m:t>𝑚</m:t>
                        </m:r>
                      </m:sub>
                    </m:sSub>
                  </m:oMath>
                </a14:m>
                <a:r>
                  <a:rPr lang="es-ES" dirty="0" smtClean="0"/>
                  <a:t>-1)</a:t>
                </a:r>
                <a:endParaRPr lang="es-ES" dirty="0"/>
              </a:p>
              <a:p>
                <a:r>
                  <a:rPr lang="es-ES" dirty="0"/>
                  <a:t>si esta condición se cumple el proceso termina aquí, y ese es el tamaño Si no se cumple, pasamos a una tercera </a:t>
                </a:r>
                <a:r>
                  <a:rPr lang="es-ES" dirty="0" smtClean="0"/>
                  <a:t>fase</a:t>
                </a:r>
              </a:p>
              <a:p>
                <a:pPr marL="0" indent="0">
                  <a:buNone/>
                </a:pPr>
                <a:r>
                  <a:rPr lang="es-ES" dirty="0" smtClean="0"/>
                  <a:t>3</a:t>
                </a:r>
                <a:r>
                  <a:rPr lang="es-ES" dirty="0"/>
                  <a:t>.- Obtener el tamaño de la muestra según la siguiente fórmula: </a:t>
                </a:r>
                <a:r>
                  <a:rPr lang="es-ES" dirty="0" smtClean="0"/>
                  <a:t>adecuado </a:t>
                </a:r>
                <a:r>
                  <a:rPr lang="es-ES" dirty="0"/>
                  <a:t>que debemos muestrear. </a:t>
                </a:r>
                <a:endParaRPr lang="es-CO"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1015" t="-2369"/>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4" name="Rectángulo 3"/>
              <p:cNvSpPr/>
              <p:nvPr/>
            </p:nvSpPr>
            <p:spPr>
              <a:xfrm>
                <a:off x="3925538" y="4893949"/>
                <a:ext cx="2141420" cy="9614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CO" sz="2400" i="1">
                              <a:latin typeface="Cambria Math" panose="02040503050406030204" pitchFamily="18" charset="0"/>
                            </a:rPr>
                          </m:ctrlPr>
                        </m:sSupPr>
                        <m:e>
                          <m:sSub>
                            <m:sSubPr>
                              <m:ctrlPr>
                                <a:rPr lang="es-CO" sz="2400" i="1">
                                  <a:latin typeface="Cambria Math" panose="02040503050406030204" pitchFamily="18" charset="0"/>
                                </a:rPr>
                              </m:ctrlPr>
                            </m:sSubPr>
                            <m:e>
                              <m:r>
                                <a:rPr lang="es-CO" sz="2400" i="1">
                                  <a:latin typeface="Cambria Math" panose="02040503050406030204" pitchFamily="18" charset="0"/>
                                </a:rPr>
                                <m:t>𝑛</m:t>
                              </m:r>
                            </m:e>
                            <m:sub>
                              <m:r>
                                <a:rPr lang="es-CO" sz="2400" i="1">
                                  <a:latin typeface="Cambria Math" panose="02040503050406030204" pitchFamily="18" charset="0"/>
                                </a:rPr>
                                <m:t>𝑚</m:t>
                              </m:r>
                            </m:sub>
                          </m:sSub>
                        </m:e>
                        <m:sup>
                          <m:r>
                            <a:rPr lang="es-CO" sz="2400" i="0">
                              <a:latin typeface="Cambria Math" panose="02040503050406030204" pitchFamily="18" charset="0"/>
                            </a:rPr>
                            <m:t>∗</m:t>
                          </m:r>
                        </m:sup>
                      </m:sSup>
                      <m:r>
                        <a:rPr lang="es-CO" sz="2400" i="0">
                          <a:latin typeface="Cambria Math" panose="02040503050406030204" pitchFamily="18" charset="0"/>
                        </a:rPr>
                        <m:t>=</m:t>
                      </m:r>
                      <m:f>
                        <m:fPr>
                          <m:ctrlPr>
                            <a:rPr lang="es-CO" sz="2400" i="1">
                              <a:latin typeface="Cambria Math" panose="02040503050406030204" pitchFamily="18" charset="0"/>
                            </a:rPr>
                          </m:ctrlPr>
                        </m:fPr>
                        <m:num>
                          <m:sSub>
                            <m:sSubPr>
                              <m:ctrlPr>
                                <a:rPr lang="es-CO" sz="2400" i="1">
                                  <a:latin typeface="Cambria Math" panose="02040503050406030204" pitchFamily="18" charset="0"/>
                                </a:rPr>
                              </m:ctrlPr>
                            </m:sSubPr>
                            <m:e>
                              <m:r>
                                <a:rPr lang="es-CO" sz="2400" i="1">
                                  <a:latin typeface="Cambria Math" panose="02040503050406030204" pitchFamily="18" charset="0"/>
                                </a:rPr>
                                <m:t>𝑛</m:t>
                              </m:r>
                            </m:e>
                            <m:sub>
                              <m:r>
                                <a:rPr lang="es-CO" sz="2400" i="1">
                                  <a:latin typeface="Cambria Math" panose="02040503050406030204" pitchFamily="18" charset="0"/>
                                </a:rPr>
                                <m:t>𝑚</m:t>
                              </m:r>
                            </m:sub>
                          </m:sSub>
                        </m:num>
                        <m:den>
                          <m:r>
                            <a:rPr lang="es-CO" sz="2400" i="0">
                              <a:latin typeface="Cambria Math" panose="02040503050406030204" pitchFamily="18" charset="0"/>
                            </a:rPr>
                            <m:t>1−</m:t>
                          </m:r>
                          <m:f>
                            <m:fPr>
                              <m:ctrlPr>
                                <a:rPr lang="es-CO" sz="2400" i="1">
                                  <a:latin typeface="Cambria Math" panose="02040503050406030204" pitchFamily="18" charset="0"/>
                                </a:rPr>
                              </m:ctrlPr>
                            </m:fPr>
                            <m:num>
                              <m:sSub>
                                <m:sSubPr>
                                  <m:ctrlPr>
                                    <a:rPr lang="es-CO" sz="2400" i="1">
                                      <a:latin typeface="Cambria Math" panose="02040503050406030204" pitchFamily="18" charset="0"/>
                                    </a:rPr>
                                  </m:ctrlPr>
                                </m:sSubPr>
                                <m:e>
                                  <m:r>
                                    <a:rPr lang="es-CO" sz="2400" i="1">
                                      <a:latin typeface="Cambria Math" panose="02040503050406030204" pitchFamily="18" charset="0"/>
                                    </a:rPr>
                                    <m:t>𝑛</m:t>
                                  </m:r>
                                </m:e>
                                <m:sub>
                                  <m:r>
                                    <a:rPr lang="es-CO" sz="2400" i="1">
                                      <a:latin typeface="Cambria Math" panose="02040503050406030204" pitchFamily="18" charset="0"/>
                                    </a:rPr>
                                    <m:t>𝑚</m:t>
                                  </m:r>
                                </m:sub>
                              </m:sSub>
                            </m:num>
                            <m:den>
                              <m:r>
                                <a:rPr lang="es-CO" sz="2400" i="1">
                                  <a:latin typeface="Cambria Math" panose="02040503050406030204" pitchFamily="18" charset="0"/>
                                </a:rPr>
                                <m:t>𝑁</m:t>
                              </m:r>
                            </m:den>
                          </m:f>
                        </m:den>
                      </m:f>
                    </m:oMath>
                  </m:oMathPara>
                </a14:m>
                <a:endParaRPr lang="es-CO" sz="2400" dirty="0"/>
              </a:p>
            </p:txBody>
          </p:sp>
        </mc:Choice>
        <mc:Fallback xmlns="">
          <p:sp>
            <p:nvSpPr>
              <p:cNvPr id="4" name="Rectángulo 3"/>
              <p:cNvSpPr>
                <a:spLocks noRot="1" noChangeAspect="1" noMove="1" noResize="1" noEditPoints="1" noAdjustHandles="1" noChangeArrowheads="1" noChangeShapeType="1" noTextEdit="1"/>
              </p:cNvSpPr>
              <p:nvPr/>
            </p:nvSpPr>
            <p:spPr>
              <a:xfrm>
                <a:off x="3925538" y="4893949"/>
                <a:ext cx="2141420" cy="961417"/>
              </a:xfrm>
              <a:prstGeom prst="rect">
                <a:avLst/>
              </a:prstGeom>
              <a:blipFill rotWithShape="0">
                <a:blip r:embed="rId3"/>
                <a:stretch>
                  <a:fillRect/>
                </a:stretch>
              </a:blipFill>
            </p:spPr>
            <p:txBody>
              <a:bodyPr/>
              <a:lstStyle/>
              <a:p>
                <a:r>
                  <a:rPr lang="es-CO">
                    <a:noFill/>
                  </a:rPr>
                  <a:t> </a:t>
                </a:r>
              </a:p>
            </p:txBody>
          </p:sp>
        </mc:Fallback>
      </mc:AlternateContent>
    </p:spTree>
    <p:extLst>
      <p:ext uri="{BB962C8B-B14F-4D97-AF65-F5344CB8AC3E}">
        <p14:creationId xmlns:p14="http://schemas.microsoft.com/office/powerpoint/2010/main" val="26001627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EJEMPLO</a:t>
            </a:r>
            <a:endParaRPr lang="es-CO" dirty="0"/>
          </a:p>
        </p:txBody>
      </p:sp>
      <p:sp>
        <p:nvSpPr>
          <p:cNvPr id="3" name="Marcador de contenido 2"/>
          <p:cNvSpPr>
            <a:spLocks noGrp="1"/>
          </p:cNvSpPr>
          <p:nvPr>
            <p:ph idx="1"/>
          </p:nvPr>
        </p:nvSpPr>
        <p:spPr/>
        <p:txBody>
          <a:bodyPr/>
          <a:lstStyle/>
          <a:p>
            <a:pPr algn="just"/>
            <a:r>
              <a:rPr lang="es-ES" dirty="0"/>
              <a:t>Veamos un ejemplo: La Consejería de Trabajo planea un estudio con el interés de conocer el promedio de horas semanales trabajadas por las mujeres del servicio doméstico. La </a:t>
            </a:r>
            <a:r>
              <a:rPr lang="es-ES" dirty="0" smtClean="0"/>
              <a:t>muestra </a:t>
            </a:r>
            <a:r>
              <a:rPr lang="es-ES" dirty="0"/>
              <a:t>será extraída de una población de 10000 mujeres que figuran en los registros de la Seguridad Social y de las cuales se conoce a través de un estudio piloto que su varianza es de 9.648. Trabajando con un nivel de confianza de 0.95 y estando dispuestos a admitir un error máximo de 0,1, ¿cuál debe ser el tamaño </a:t>
            </a:r>
            <a:r>
              <a:rPr lang="es-ES" dirty="0" err="1"/>
              <a:t>muestral</a:t>
            </a:r>
            <a:r>
              <a:rPr lang="es-ES" dirty="0"/>
              <a:t> que empleemos?. 	</a:t>
            </a:r>
          </a:p>
          <a:p>
            <a:pPr marL="0" indent="0">
              <a:buNone/>
            </a:pPr>
            <a:r>
              <a:rPr lang="es-ES" dirty="0"/>
              <a:t>	</a:t>
            </a:r>
          </a:p>
          <a:p>
            <a:endParaRPr lang="es-CO" dirty="0"/>
          </a:p>
        </p:txBody>
      </p:sp>
    </p:spTree>
    <p:extLst>
      <p:ext uri="{BB962C8B-B14F-4D97-AF65-F5344CB8AC3E}">
        <p14:creationId xmlns:p14="http://schemas.microsoft.com/office/powerpoint/2010/main" val="609219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EJEMPLO </a:t>
            </a:r>
            <a:endParaRPr lang="es-CO"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r>
                  <a:rPr lang="es-ES" dirty="0" smtClean="0"/>
                  <a:t>Buscamos en las tablas de la curva normal el valor de </a:t>
                </a:r>
                <a14:m>
                  <m:oMath xmlns:m="http://schemas.openxmlformats.org/officeDocument/2006/math">
                    <m:sSub>
                      <m:sSubPr>
                        <m:ctrlPr>
                          <a:rPr lang="es-CO" i="1">
                            <a:latin typeface="Cambria Math" panose="02040503050406030204" pitchFamily="18" charset="0"/>
                            <a:ea typeface="Calibri" panose="020F0502020204030204" pitchFamily="34" charset="0"/>
                            <a:cs typeface="Times New Roman" panose="02020603050405020304" pitchFamily="18" charset="0"/>
                          </a:rPr>
                        </m:ctrlPr>
                      </m:sSubPr>
                      <m:e>
                        <m:r>
                          <a:rPr lang="es-CO" i="1">
                            <a:latin typeface="Cambria Math" panose="02040503050406030204" pitchFamily="18" charset="0"/>
                            <a:ea typeface="Calibri" panose="020F0502020204030204" pitchFamily="34" charset="0"/>
                            <a:cs typeface="Times New Roman" panose="02020603050405020304" pitchFamily="18" charset="0"/>
                          </a:rPr>
                          <m:t>𝑍</m:t>
                        </m:r>
                      </m:e>
                      <m:sub>
                        <m:r>
                          <a:rPr lang="es-CO" i="1">
                            <a:latin typeface="Cambria Math" panose="02040503050406030204" pitchFamily="18" charset="0"/>
                            <a:ea typeface="Calibri" panose="020F0502020204030204" pitchFamily="34" charset="0"/>
                            <a:cs typeface="Times New Roman" panose="02020603050405020304" pitchFamily="18" charset="0"/>
                          </a:rPr>
                          <m:t>𝛼</m:t>
                        </m:r>
                        <m:r>
                          <a:rPr lang="es-CO" i="1">
                            <a:latin typeface="Cambria Math" panose="02040503050406030204" pitchFamily="18" charset="0"/>
                            <a:ea typeface="Calibri" panose="020F0502020204030204" pitchFamily="34" charset="0"/>
                            <a:cs typeface="Times New Roman" panose="02020603050405020304" pitchFamily="18" charset="0"/>
                          </a:rPr>
                          <m:t>/2</m:t>
                        </m:r>
                      </m:sub>
                    </m:sSub>
                  </m:oMath>
                </a14:m>
                <a:r>
                  <a:rPr lang="es-ES" dirty="0" smtClean="0"/>
                  <a:t> que corresponde con el nivel de confianza elegido (±1.96) y seguimos los pasos propuestos arriba. 	</a:t>
                </a:r>
              </a:p>
              <a:p>
                <a:endParaRPr lang="es-CO" b="1"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rotWithShape="0">
                <a:blip r:embed="rId2"/>
                <a:stretch>
                  <a:fillRect l="-888" t="-2369"/>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4" name="Rectángulo 3"/>
              <p:cNvSpPr/>
              <p:nvPr/>
            </p:nvSpPr>
            <p:spPr>
              <a:xfrm>
                <a:off x="4844195" y="3153163"/>
                <a:ext cx="4596368" cy="847861"/>
              </a:xfrm>
              <a:prstGeom prst="rect">
                <a:avLst/>
              </a:prstGeom>
            </p:spPr>
            <p:txBody>
              <a:bodyPr wrap="square">
                <a:spAutoFit/>
              </a:bodyPr>
              <a:lstStyle/>
              <a:p>
                <a14:m>
                  <m:oMath xmlns:m="http://schemas.openxmlformats.org/officeDocument/2006/math">
                    <m:sSub>
                      <m:sSubPr>
                        <m:ctrlPr>
                          <a:rPr lang="es-CO" sz="3000" i="1" smtClean="0">
                            <a:latin typeface="Cambria Math" panose="02040503050406030204" pitchFamily="18" charset="0"/>
                          </a:rPr>
                        </m:ctrlPr>
                      </m:sSubPr>
                      <m:e>
                        <m:r>
                          <a:rPr lang="es-CO" sz="3000" i="1">
                            <a:latin typeface="Cambria Math" panose="02040503050406030204" pitchFamily="18" charset="0"/>
                          </a:rPr>
                          <m:t>𝑛</m:t>
                        </m:r>
                      </m:e>
                      <m:sub>
                        <m:r>
                          <a:rPr lang="es-CO" sz="3000" i="1">
                            <a:latin typeface="Cambria Math" panose="02040503050406030204" pitchFamily="18" charset="0"/>
                          </a:rPr>
                          <m:t>𝑚</m:t>
                        </m:r>
                      </m:sub>
                    </m:sSub>
                    <m:r>
                      <a:rPr lang="es-CO" sz="3000" i="0">
                        <a:latin typeface="Cambria Math" panose="02040503050406030204" pitchFamily="18" charset="0"/>
                      </a:rPr>
                      <m:t>=</m:t>
                    </m:r>
                    <m:f>
                      <m:fPr>
                        <m:ctrlPr>
                          <a:rPr lang="es-CO" sz="3000" i="1">
                            <a:latin typeface="Cambria Math" panose="02040503050406030204" pitchFamily="18" charset="0"/>
                          </a:rPr>
                        </m:ctrlPr>
                      </m:fPr>
                      <m:num>
                        <m:sSup>
                          <m:sSupPr>
                            <m:ctrlPr>
                              <a:rPr lang="es-CO" sz="3000" i="1">
                                <a:latin typeface="Cambria Math" panose="02040503050406030204" pitchFamily="18" charset="0"/>
                              </a:rPr>
                            </m:ctrlPr>
                          </m:sSupPr>
                          <m:e>
                            <m:r>
                              <a:rPr lang="es-ES" sz="3000" b="0" i="1" smtClean="0">
                                <a:latin typeface="Cambria Math" panose="02040503050406030204" pitchFamily="18" charset="0"/>
                              </a:rPr>
                              <m:t>1,96</m:t>
                            </m:r>
                          </m:e>
                          <m:sup>
                            <m:r>
                              <a:rPr lang="es-CO" sz="3000" i="0">
                                <a:latin typeface="Cambria Math" panose="02040503050406030204" pitchFamily="18" charset="0"/>
                              </a:rPr>
                              <m:t>2</m:t>
                            </m:r>
                          </m:sup>
                        </m:sSup>
                        <m:r>
                          <a:rPr lang="es-ES" sz="3000" b="0" i="1" smtClean="0">
                            <a:latin typeface="Cambria Math" panose="02040503050406030204" pitchFamily="18" charset="0"/>
                          </a:rPr>
                          <m:t>∗9648</m:t>
                        </m:r>
                      </m:num>
                      <m:den>
                        <m:sSup>
                          <m:sSupPr>
                            <m:ctrlPr>
                              <a:rPr lang="es-CO" sz="3000" i="1">
                                <a:latin typeface="Cambria Math" panose="02040503050406030204" pitchFamily="18" charset="0"/>
                              </a:rPr>
                            </m:ctrlPr>
                          </m:sSupPr>
                          <m:e>
                            <m:r>
                              <a:rPr lang="es-ES" sz="3000" b="0" i="1" smtClean="0">
                                <a:latin typeface="Cambria Math" panose="02040503050406030204" pitchFamily="18" charset="0"/>
                              </a:rPr>
                              <m:t>0,1</m:t>
                            </m:r>
                          </m:e>
                          <m:sup>
                            <m:r>
                              <a:rPr lang="es-CO" sz="3000" i="0">
                                <a:latin typeface="Cambria Math" panose="02040503050406030204" pitchFamily="18" charset="0"/>
                              </a:rPr>
                              <m:t>2</m:t>
                            </m:r>
                          </m:sup>
                        </m:sSup>
                      </m:den>
                    </m:f>
                  </m:oMath>
                </a14:m>
                <a:r>
                  <a:rPr lang="es-CO" sz="3000" dirty="0" smtClean="0">
                    <a:latin typeface="Arial" panose="020B0604020202020204" pitchFamily="34" charset="0"/>
                    <a:cs typeface="Arial" panose="020B0604020202020204" pitchFamily="34" charset="0"/>
                  </a:rPr>
                  <a:t>=3706</a:t>
                </a:r>
                <a:endParaRPr lang="es-CO" sz="3000" dirty="0">
                  <a:latin typeface="Arial" panose="020B0604020202020204" pitchFamily="34" charset="0"/>
                  <a:cs typeface="Arial" panose="020B0604020202020204" pitchFamily="34" charset="0"/>
                </a:endParaRPr>
              </a:p>
            </p:txBody>
          </p:sp>
        </mc:Choice>
        <mc:Fallback xmlns="">
          <p:sp>
            <p:nvSpPr>
              <p:cNvPr id="4" name="Rectángulo 3"/>
              <p:cNvSpPr>
                <a:spLocks noRot="1" noChangeAspect="1" noMove="1" noResize="1" noEditPoints="1" noAdjustHandles="1" noChangeArrowheads="1" noChangeShapeType="1" noTextEdit="1"/>
              </p:cNvSpPr>
              <p:nvPr/>
            </p:nvSpPr>
            <p:spPr>
              <a:xfrm>
                <a:off x="4844195" y="3153163"/>
                <a:ext cx="4596368" cy="847861"/>
              </a:xfrm>
              <a:prstGeom prst="rect">
                <a:avLst/>
              </a:prstGeom>
              <a:blipFill rotWithShape="0">
                <a:blip r:embed="rId3"/>
                <a:stretch>
                  <a:fillRect b="-4317"/>
                </a:stretch>
              </a:blipFill>
            </p:spPr>
            <p:txBody>
              <a:bodyPr/>
              <a:lstStyle/>
              <a:p>
                <a:r>
                  <a:rPr lang="es-CO">
                    <a:noFill/>
                  </a:rPr>
                  <a:t> </a:t>
                </a:r>
              </a:p>
            </p:txBody>
          </p:sp>
        </mc:Fallback>
      </mc:AlternateContent>
      <p:sp>
        <p:nvSpPr>
          <p:cNvPr id="5" name="Rectángulo 4"/>
          <p:cNvSpPr/>
          <p:nvPr/>
        </p:nvSpPr>
        <p:spPr>
          <a:xfrm>
            <a:off x="861873" y="4044596"/>
            <a:ext cx="4801314" cy="461665"/>
          </a:xfrm>
          <a:prstGeom prst="rect">
            <a:avLst/>
          </a:prstGeom>
        </p:spPr>
        <p:txBody>
          <a:bodyPr wrap="none">
            <a:spAutoFit/>
          </a:bodyPr>
          <a:lstStyle/>
          <a:p>
            <a:r>
              <a:rPr lang="es-ES" sz="2400" dirty="0"/>
              <a:t>Comprobamos que no se cumple </a:t>
            </a:r>
            <a:r>
              <a:rPr lang="es-ES" dirty="0">
                <a:latin typeface="ADEIAL+TimesNewRoman"/>
              </a:rPr>
              <a:t>	</a:t>
            </a:r>
          </a:p>
        </p:txBody>
      </p:sp>
      <mc:AlternateContent xmlns:mc="http://schemas.openxmlformats.org/markup-compatibility/2006" xmlns:a14="http://schemas.microsoft.com/office/drawing/2010/main">
        <mc:Choice Requires="a14">
          <p:sp>
            <p:nvSpPr>
              <p:cNvPr id="7" name="Rectángulo 6"/>
              <p:cNvSpPr/>
              <p:nvPr/>
            </p:nvSpPr>
            <p:spPr>
              <a:xfrm>
                <a:off x="5487251" y="4110734"/>
                <a:ext cx="1504771" cy="369332"/>
              </a:xfrm>
              <a:prstGeom prst="rect">
                <a:avLst/>
              </a:prstGeom>
            </p:spPr>
            <p:txBody>
              <a:bodyPr wrap="none">
                <a:spAutoFit/>
              </a:bodyPr>
              <a:lstStyle/>
              <a:p>
                <a:r>
                  <a:rPr lang="es-ES" dirty="0"/>
                  <a:t>N&gt; </a:t>
                </a:r>
                <a14:m>
                  <m:oMath xmlns:m="http://schemas.openxmlformats.org/officeDocument/2006/math">
                    <m:sSub>
                      <m:sSubPr>
                        <m:ctrlPr>
                          <a:rPr lang="es-CO" i="1">
                            <a:latin typeface="Cambria Math" panose="02040503050406030204" pitchFamily="18" charset="0"/>
                          </a:rPr>
                        </m:ctrlPr>
                      </m:sSubPr>
                      <m:e>
                        <m:r>
                          <a:rPr lang="es-CO" i="1">
                            <a:latin typeface="Cambria Math" panose="02040503050406030204" pitchFamily="18" charset="0"/>
                          </a:rPr>
                          <m:t>𝑛</m:t>
                        </m:r>
                      </m:e>
                      <m:sub>
                        <m:r>
                          <a:rPr lang="es-CO" i="1">
                            <a:latin typeface="Cambria Math" panose="02040503050406030204" pitchFamily="18" charset="0"/>
                          </a:rPr>
                          <m:t>𝑚</m:t>
                        </m:r>
                      </m:sub>
                    </m:sSub>
                  </m:oMath>
                </a14:m>
                <a:r>
                  <a:rPr lang="es-ES" dirty="0"/>
                  <a:t>(</a:t>
                </a:r>
                <a14:m>
                  <m:oMath xmlns:m="http://schemas.openxmlformats.org/officeDocument/2006/math">
                    <m:sSub>
                      <m:sSubPr>
                        <m:ctrlPr>
                          <a:rPr lang="es-CO" i="1">
                            <a:latin typeface="Cambria Math" panose="02040503050406030204" pitchFamily="18" charset="0"/>
                          </a:rPr>
                        </m:ctrlPr>
                      </m:sSubPr>
                      <m:e>
                        <m:r>
                          <a:rPr lang="es-CO" i="1">
                            <a:latin typeface="Cambria Math" panose="02040503050406030204" pitchFamily="18" charset="0"/>
                          </a:rPr>
                          <m:t>𝑛</m:t>
                        </m:r>
                      </m:e>
                      <m:sub>
                        <m:r>
                          <a:rPr lang="es-CO" i="1">
                            <a:latin typeface="Cambria Math" panose="02040503050406030204" pitchFamily="18" charset="0"/>
                          </a:rPr>
                          <m:t>𝑚</m:t>
                        </m:r>
                      </m:sub>
                    </m:sSub>
                  </m:oMath>
                </a14:m>
                <a:r>
                  <a:rPr lang="es-ES" dirty="0"/>
                  <a:t>-1)</a:t>
                </a:r>
              </a:p>
            </p:txBody>
          </p:sp>
        </mc:Choice>
        <mc:Fallback xmlns="">
          <p:sp>
            <p:nvSpPr>
              <p:cNvPr id="7" name="Rectángulo 6"/>
              <p:cNvSpPr>
                <a:spLocks noRot="1" noChangeAspect="1" noMove="1" noResize="1" noEditPoints="1" noAdjustHandles="1" noChangeArrowheads="1" noChangeShapeType="1" noTextEdit="1"/>
              </p:cNvSpPr>
              <p:nvPr/>
            </p:nvSpPr>
            <p:spPr>
              <a:xfrm>
                <a:off x="5487251" y="4110734"/>
                <a:ext cx="1504771" cy="369332"/>
              </a:xfrm>
              <a:prstGeom prst="rect">
                <a:avLst/>
              </a:prstGeom>
              <a:blipFill rotWithShape="0">
                <a:blip r:embed="rId4"/>
                <a:stretch>
                  <a:fillRect l="-3239" t="-9836" r="-2834" b="-22951"/>
                </a:stretch>
              </a:blipFill>
            </p:spPr>
            <p:txBody>
              <a:bodyPr/>
              <a:lstStyle/>
              <a:p>
                <a:r>
                  <a:rPr lang="es-CO">
                    <a:noFill/>
                  </a:rPr>
                  <a:t> </a:t>
                </a:r>
              </a:p>
            </p:txBody>
          </p:sp>
        </mc:Fallback>
      </mc:AlternateContent>
      <p:sp>
        <p:nvSpPr>
          <p:cNvPr id="8" name="Rectángulo 7"/>
          <p:cNvSpPr/>
          <p:nvPr/>
        </p:nvSpPr>
        <p:spPr>
          <a:xfrm>
            <a:off x="7241817" y="4134399"/>
            <a:ext cx="4801314" cy="369332"/>
          </a:xfrm>
          <a:prstGeom prst="rect">
            <a:avLst/>
          </a:prstGeom>
        </p:spPr>
        <p:txBody>
          <a:bodyPr wrap="none">
            <a:spAutoFit/>
          </a:bodyPr>
          <a:lstStyle/>
          <a:p>
            <a:r>
              <a:rPr lang="es-CO" dirty="0">
                <a:latin typeface="ADEIAL+TimesNewRoman"/>
              </a:rPr>
              <a:t>10000 &lt; 3706 (3706 - 1); 10000 &lt; 13730730 	</a:t>
            </a:r>
          </a:p>
        </p:txBody>
      </p:sp>
      <mc:AlternateContent xmlns:mc="http://schemas.openxmlformats.org/markup-compatibility/2006" xmlns:a14="http://schemas.microsoft.com/office/drawing/2010/main">
        <mc:Choice Requires="a14">
          <p:sp>
            <p:nvSpPr>
              <p:cNvPr id="9" name="Rectángulo 8"/>
              <p:cNvSpPr/>
              <p:nvPr/>
            </p:nvSpPr>
            <p:spPr>
              <a:xfrm>
                <a:off x="1569516" y="4841217"/>
                <a:ext cx="3407151" cy="927305"/>
              </a:xfrm>
              <a:prstGeom prst="rect">
                <a:avLst/>
              </a:prstGeom>
            </p:spPr>
            <p:txBody>
              <a:bodyPr wrap="none">
                <a:spAutoFit/>
              </a:bodyPr>
              <a:lstStyle/>
              <a:p>
                <a14:m>
                  <m:oMath xmlns:m="http://schemas.openxmlformats.org/officeDocument/2006/math">
                    <m:sSup>
                      <m:sSupPr>
                        <m:ctrlPr>
                          <a:rPr lang="es-CO" sz="3000" i="1" smtClean="0">
                            <a:latin typeface="Cambria Math" panose="02040503050406030204" pitchFamily="18" charset="0"/>
                          </a:rPr>
                        </m:ctrlPr>
                      </m:sSupPr>
                      <m:e>
                        <m:sSub>
                          <m:sSubPr>
                            <m:ctrlPr>
                              <a:rPr lang="es-CO" sz="3000" i="1">
                                <a:latin typeface="Cambria Math" panose="02040503050406030204" pitchFamily="18" charset="0"/>
                              </a:rPr>
                            </m:ctrlPr>
                          </m:sSubPr>
                          <m:e>
                            <m:r>
                              <a:rPr lang="es-CO" sz="3000" i="1">
                                <a:latin typeface="Cambria Math" panose="02040503050406030204" pitchFamily="18" charset="0"/>
                              </a:rPr>
                              <m:t>𝑛</m:t>
                            </m:r>
                          </m:e>
                          <m:sub>
                            <m:r>
                              <a:rPr lang="es-CO" sz="3000" i="1">
                                <a:latin typeface="Cambria Math" panose="02040503050406030204" pitchFamily="18" charset="0"/>
                              </a:rPr>
                              <m:t>𝑚</m:t>
                            </m:r>
                          </m:sub>
                        </m:sSub>
                      </m:e>
                      <m:sup>
                        <m:r>
                          <a:rPr lang="es-CO" sz="3000" i="0">
                            <a:latin typeface="Cambria Math" panose="02040503050406030204" pitchFamily="18" charset="0"/>
                          </a:rPr>
                          <m:t>∗</m:t>
                        </m:r>
                      </m:sup>
                    </m:sSup>
                    <m:r>
                      <a:rPr lang="es-CO" sz="3000" i="0">
                        <a:latin typeface="Cambria Math" panose="02040503050406030204" pitchFamily="18" charset="0"/>
                      </a:rPr>
                      <m:t>=</m:t>
                    </m:r>
                    <m:f>
                      <m:fPr>
                        <m:ctrlPr>
                          <a:rPr lang="es-CO" sz="3000" i="1">
                            <a:latin typeface="Cambria Math" panose="02040503050406030204" pitchFamily="18" charset="0"/>
                          </a:rPr>
                        </m:ctrlPr>
                      </m:fPr>
                      <m:num>
                        <m:r>
                          <a:rPr lang="es-ES" sz="3000" b="0" i="1" smtClean="0">
                            <a:latin typeface="Cambria Math" panose="02040503050406030204" pitchFamily="18" charset="0"/>
                          </a:rPr>
                          <m:t>3706</m:t>
                        </m:r>
                      </m:num>
                      <m:den>
                        <m:r>
                          <a:rPr lang="es-CO" sz="3000" i="0">
                            <a:latin typeface="Cambria Math" panose="02040503050406030204" pitchFamily="18" charset="0"/>
                          </a:rPr>
                          <m:t>1−</m:t>
                        </m:r>
                        <m:f>
                          <m:fPr>
                            <m:ctrlPr>
                              <a:rPr lang="es-CO" sz="3000" i="1">
                                <a:latin typeface="Cambria Math" panose="02040503050406030204" pitchFamily="18" charset="0"/>
                              </a:rPr>
                            </m:ctrlPr>
                          </m:fPr>
                          <m:num>
                            <m:r>
                              <a:rPr lang="es-ES" sz="3000" b="0" i="1" smtClean="0">
                                <a:latin typeface="Cambria Math" panose="02040503050406030204" pitchFamily="18" charset="0"/>
                              </a:rPr>
                              <m:t>3706</m:t>
                            </m:r>
                          </m:num>
                          <m:den>
                            <m:r>
                              <a:rPr lang="es-ES" sz="3000" b="0" i="1" smtClean="0">
                                <a:latin typeface="Cambria Math" panose="02040503050406030204" pitchFamily="18" charset="0"/>
                              </a:rPr>
                              <m:t>10000</m:t>
                            </m:r>
                          </m:den>
                        </m:f>
                      </m:den>
                    </m:f>
                  </m:oMath>
                </a14:m>
                <a:r>
                  <a:rPr lang="es-CO" sz="3000" dirty="0" smtClean="0"/>
                  <a:t>=2704</a:t>
                </a:r>
                <a:endParaRPr lang="es-CO" sz="3000" dirty="0"/>
              </a:p>
            </p:txBody>
          </p:sp>
        </mc:Choice>
        <mc:Fallback xmlns="">
          <p:sp>
            <p:nvSpPr>
              <p:cNvPr id="9" name="Rectángulo 8"/>
              <p:cNvSpPr>
                <a:spLocks noRot="1" noChangeAspect="1" noMove="1" noResize="1" noEditPoints="1" noAdjustHandles="1" noChangeArrowheads="1" noChangeShapeType="1" noTextEdit="1"/>
              </p:cNvSpPr>
              <p:nvPr/>
            </p:nvSpPr>
            <p:spPr>
              <a:xfrm>
                <a:off x="1569516" y="4841217"/>
                <a:ext cx="3407151" cy="927305"/>
              </a:xfrm>
              <a:prstGeom prst="rect">
                <a:avLst/>
              </a:prstGeom>
              <a:blipFill rotWithShape="0">
                <a:blip r:embed="rId5"/>
                <a:stretch>
                  <a:fillRect r="-3399"/>
                </a:stretch>
              </a:blipFill>
            </p:spPr>
            <p:txBody>
              <a:bodyPr/>
              <a:lstStyle/>
              <a:p>
                <a:r>
                  <a:rPr lang="es-CO">
                    <a:noFill/>
                  </a:rPr>
                  <a:t> </a:t>
                </a:r>
              </a:p>
            </p:txBody>
          </p:sp>
        </mc:Fallback>
      </mc:AlternateContent>
    </p:spTree>
    <p:extLst>
      <p:ext uri="{BB962C8B-B14F-4D97-AF65-F5344CB8AC3E}">
        <p14:creationId xmlns:p14="http://schemas.microsoft.com/office/powerpoint/2010/main" val="9999918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REFERENCIAS </a:t>
            </a:r>
            <a:endParaRPr lang="es-CO" dirty="0"/>
          </a:p>
        </p:txBody>
      </p:sp>
      <p:sp>
        <p:nvSpPr>
          <p:cNvPr id="3" name="Marcador de contenido 2"/>
          <p:cNvSpPr>
            <a:spLocks noGrp="1"/>
          </p:cNvSpPr>
          <p:nvPr>
            <p:ph idx="1"/>
          </p:nvPr>
        </p:nvSpPr>
        <p:spPr/>
        <p:txBody>
          <a:bodyPr>
            <a:normAutofit fontScale="92500" lnSpcReduction="10000"/>
          </a:bodyPr>
          <a:lstStyle/>
          <a:p>
            <a:r>
              <a:rPr lang="es-ES" dirty="0"/>
              <a:t>ABAD DE SERVIN, A. y SERVIN ANDRADE, L.A. (1978). Introducción al muestreo. </a:t>
            </a:r>
            <a:r>
              <a:rPr lang="es-ES" dirty="0" err="1"/>
              <a:t>Mexico</a:t>
            </a:r>
            <a:r>
              <a:rPr lang="es-ES" dirty="0"/>
              <a:t>: </a:t>
            </a:r>
            <a:r>
              <a:rPr lang="es-ES" dirty="0" err="1"/>
              <a:t>Limusa</a:t>
            </a:r>
            <a:r>
              <a:rPr lang="es-ES" dirty="0"/>
              <a:t>. </a:t>
            </a:r>
            <a:endParaRPr lang="es-ES" dirty="0" smtClean="0"/>
          </a:p>
          <a:p>
            <a:r>
              <a:rPr lang="es-ES" dirty="0" smtClean="0"/>
              <a:t>AZORIN</a:t>
            </a:r>
            <a:r>
              <a:rPr lang="es-ES" dirty="0"/>
              <a:t>, F. (1972). Curso de muestreo y aplicaciones. Madrid: Aguilar. </a:t>
            </a:r>
            <a:endParaRPr lang="es-ES" dirty="0" smtClean="0"/>
          </a:p>
          <a:p>
            <a:r>
              <a:rPr lang="es-ES" dirty="0" smtClean="0"/>
              <a:t>AZORIN</a:t>
            </a:r>
            <a:r>
              <a:rPr lang="es-ES" dirty="0"/>
              <a:t>, F. y SANCHEZ CRESPO, J.L. (1986). Métodos y aplicaciones de muestreo. Madrid: Alianza. </a:t>
            </a:r>
            <a:endParaRPr lang="es-ES" dirty="0" smtClean="0"/>
          </a:p>
          <a:p>
            <a:r>
              <a:rPr lang="es-ES" dirty="0" smtClean="0"/>
              <a:t>MARTINEZ </a:t>
            </a:r>
            <a:r>
              <a:rPr lang="es-ES" dirty="0"/>
              <a:t>ARIAS, M.R.; MACIA, A. y PEREZ RUY-DIAZ, J. (1989). Psicología Matemática II. Madrid: UNED. </a:t>
            </a:r>
            <a:endParaRPr lang="es-ES" dirty="0" smtClean="0"/>
          </a:p>
          <a:p>
            <a:r>
              <a:rPr lang="es-ES" dirty="0" smtClean="0"/>
              <a:t>PARDO</a:t>
            </a:r>
            <a:r>
              <a:rPr lang="es-ES" dirty="0"/>
              <a:t>, A. y SAN MARTIN, R. (1994). Análisis de datos en psicología II. Madrid: Pirámide. RODRIGUEZ OSUNA, J. (1991). Métodos de muestreo. Madrid: CIS. RODRIGUEZ OSUNA, J. (1993). Métodos de muestreo. Casos prácticos. Madrid: CIS. </a:t>
            </a:r>
            <a:endParaRPr lang="es-CO" dirty="0"/>
          </a:p>
        </p:txBody>
      </p:sp>
    </p:spTree>
    <p:extLst>
      <p:ext uri="{BB962C8B-B14F-4D97-AF65-F5344CB8AC3E}">
        <p14:creationId xmlns:p14="http://schemas.microsoft.com/office/powerpoint/2010/main" val="3626572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INTRODUCCIÓN</a:t>
            </a:r>
            <a:endParaRPr lang="es-CO" dirty="0"/>
          </a:p>
        </p:txBody>
      </p:sp>
      <p:sp>
        <p:nvSpPr>
          <p:cNvPr id="3" name="Marcador de contenido 2"/>
          <p:cNvSpPr>
            <a:spLocks noGrp="1"/>
          </p:cNvSpPr>
          <p:nvPr>
            <p:ph idx="1"/>
          </p:nvPr>
        </p:nvSpPr>
        <p:spPr/>
        <p:txBody>
          <a:bodyPr>
            <a:noAutofit/>
          </a:bodyPr>
          <a:lstStyle/>
          <a:p>
            <a:pPr marL="0" indent="0" algn="just">
              <a:buNone/>
            </a:pPr>
            <a:r>
              <a:rPr lang="es-ES" sz="3200" dirty="0" smtClean="0"/>
              <a:t>En </a:t>
            </a:r>
            <a:r>
              <a:rPr lang="es-ES" sz="3200" dirty="0"/>
              <a:t>la investigación científica es habitual que se empleen muestras como medio de </a:t>
            </a:r>
            <a:r>
              <a:rPr lang="es-ES" sz="3200" dirty="0">
                <a:solidFill>
                  <a:srgbClr val="92D050"/>
                </a:solidFill>
              </a:rPr>
              <a:t>acercarse al conocimiento de la realidad.</a:t>
            </a:r>
            <a:r>
              <a:rPr lang="es-ES" sz="3200" dirty="0"/>
              <a:t> Sin embargo, para que esto sea </a:t>
            </a:r>
            <a:r>
              <a:rPr lang="es-ES" sz="3200" dirty="0" smtClean="0"/>
              <a:t>posible, </a:t>
            </a:r>
            <a:r>
              <a:rPr lang="es-ES" sz="3200" dirty="0"/>
              <a:t>para que a través de las muestras sea posible reproducir el universo con la precisión que se requiera en cada caso es necesario que el diseño </a:t>
            </a:r>
            <a:r>
              <a:rPr lang="es-ES" sz="3200" dirty="0" err="1"/>
              <a:t>muestral</a:t>
            </a:r>
            <a:r>
              <a:rPr lang="es-ES" sz="3200" dirty="0"/>
              <a:t> se atenga a los principios recogidos en las </a:t>
            </a:r>
            <a:r>
              <a:rPr lang="es-ES" sz="3200" dirty="0">
                <a:solidFill>
                  <a:srgbClr val="92D050"/>
                </a:solidFill>
              </a:rPr>
              <a:t>técnicas de muestreo</a:t>
            </a:r>
            <a:r>
              <a:rPr lang="es-ES" sz="3200" dirty="0"/>
              <a:t>. </a:t>
            </a:r>
            <a:endParaRPr lang="es-CO" sz="3200" dirty="0"/>
          </a:p>
        </p:txBody>
      </p:sp>
    </p:spTree>
    <p:extLst>
      <p:ext uri="{BB962C8B-B14F-4D97-AF65-F5344CB8AC3E}">
        <p14:creationId xmlns:p14="http://schemas.microsoft.com/office/powerpoint/2010/main" val="350480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DEFINICIONES </a:t>
            </a:r>
            <a:endParaRPr lang="es-CO" dirty="0"/>
          </a:p>
        </p:txBody>
      </p:sp>
      <p:sp>
        <p:nvSpPr>
          <p:cNvPr id="3" name="Marcador de contenido 2"/>
          <p:cNvSpPr>
            <a:spLocks noGrp="1"/>
          </p:cNvSpPr>
          <p:nvPr>
            <p:ph idx="1"/>
          </p:nvPr>
        </p:nvSpPr>
        <p:spPr/>
        <p:txBody>
          <a:bodyPr>
            <a:normAutofit lnSpcReduction="10000"/>
          </a:bodyPr>
          <a:lstStyle/>
          <a:p>
            <a:pPr algn="just"/>
            <a:r>
              <a:rPr lang="es-ES" b="1" dirty="0" smtClean="0">
                <a:solidFill>
                  <a:srgbClr val="92D050"/>
                </a:solidFill>
              </a:rPr>
              <a:t>Población</a:t>
            </a:r>
            <a:r>
              <a:rPr lang="es-ES" dirty="0">
                <a:solidFill>
                  <a:srgbClr val="92D050"/>
                </a:solidFill>
              </a:rPr>
              <a:t>: </a:t>
            </a:r>
            <a:r>
              <a:rPr lang="es-ES" dirty="0"/>
              <a:t>Es todo conjunto de elementos, finito o infinito, definido por una o más características, de las que gozan todos los elementos que lo componen, y sólo ellos. </a:t>
            </a:r>
          </a:p>
          <a:p>
            <a:pPr algn="just"/>
            <a:r>
              <a:rPr lang="es-ES" dirty="0"/>
              <a:t>En muestreo se entiende por población a la </a:t>
            </a:r>
            <a:r>
              <a:rPr lang="es-ES" dirty="0">
                <a:solidFill>
                  <a:srgbClr val="92D050"/>
                </a:solidFill>
              </a:rPr>
              <a:t>totalidad del universo</a:t>
            </a:r>
            <a:r>
              <a:rPr lang="es-ES" dirty="0"/>
              <a:t> que interesa considerar , y que es necesario que esté bien definido para que se sepa en todo momento que elementos lo componen. </a:t>
            </a:r>
            <a:endParaRPr lang="es-CO" dirty="0"/>
          </a:p>
          <a:p>
            <a:pPr algn="just"/>
            <a:r>
              <a:rPr lang="es-ES" dirty="0" smtClean="0"/>
              <a:t>No </a:t>
            </a:r>
            <a:r>
              <a:rPr lang="es-ES" dirty="0"/>
              <a:t>obstante, cuando se realiza un trabajo puntual, conviene distinguir entre </a:t>
            </a:r>
            <a:r>
              <a:rPr lang="es-ES" b="1" dirty="0">
                <a:solidFill>
                  <a:srgbClr val="92D050"/>
                </a:solidFill>
              </a:rPr>
              <a:t>población teórica</a:t>
            </a:r>
            <a:r>
              <a:rPr lang="es-ES" dirty="0">
                <a:solidFill>
                  <a:srgbClr val="92D050"/>
                </a:solidFill>
              </a:rPr>
              <a:t>: </a:t>
            </a:r>
            <a:r>
              <a:rPr lang="es-ES" dirty="0"/>
              <a:t>conjunto de elementos a los cuales se quiere extrapolar los resultados, y </a:t>
            </a:r>
            <a:r>
              <a:rPr lang="es-ES" b="1" dirty="0">
                <a:solidFill>
                  <a:srgbClr val="92D050"/>
                </a:solidFill>
              </a:rPr>
              <a:t>población estudiada </a:t>
            </a:r>
            <a:r>
              <a:rPr lang="es-ES" dirty="0"/>
              <a:t>: conjunto de elementos accesibles en nuestro estudio. </a:t>
            </a:r>
            <a:endParaRPr lang="es-CO" dirty="0"/>
          </a:p>
        </p:txBody>
      </p:sp>
    </p:spTree>
    <p:extLst>
      <p:ext uri="{BB962C8B-B14F-4D97-AF65-F5344CB8AC3E}">
        <p14:creationId xmlns:p14="http://schemas.microsoft.com/office/powerpoint/2010/main" val="3320663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INTRODUCCIÓN</a:t>
            </a:r>
          </a:p>
        </p:txBody>
      </p:sp>
      <p:sp>
        <p:nvSpPr>
          <p:cNvPr id="3" name="Marcador de contenido 2"/>
          <p:cNvSpPr>
            <a:spLocks noGrp="1"/>
          </p:cNvSpPr>
          <p:nvPr>
            <p:ph idx="1"/>
          </p:nvPr>
        </p:nvSpPr>
        <p:spPr/>
        <p:txBody>
          <a:bodyPr>
            <a:normAutofit lnSpcReduction="10000"/>
          </a:bodyPr>
          <a:lstStyle/>
          <a:p>
            <a:pPr algn="just"/>
            <a:r>
              <a:rPr lang="es-ES" b="1" dirty="0" smtClean="0">
                <a:solidFill>
                  <a:srgbClr val="92D050"/>
                </a:solidFill>
              </a:rPr>
              <a:t>Censo</a:t>
            </a:r>
            <a:r>
              <a:rPr lang="es-ES" dirty="0">
                <a:solidFill>
                  <a:srgbClr val="92D050"/>
                </a:solidFill>
              </a:rPr>
              <a:t>: </a:t>
            </a:r>
            <a:r>
              <a:rPr lang="es-ES" dirty="0"/>
              <a:t>En ocasiones resulta posible estudiar cada uno de los elementos que componen la población, realizándose lo que se denomina un censo, es decir, el estudio de todos los elementos que componen la población. </a:t>
            </a:r>
          </a:p>
          <a:p>
            <a:pPr algn="just"/>
            <a:r>
              <a:rPr lang="es-ES" dirty="0"/>
              <a:t>La realización de un censo no siempre es posible, por diferentes motivos: a) economía: el estudio de todos los elementos que componen una población, sobre todo si esta es grande, suele ser un problema costoso en tiempo, dinero, </a:t>
            </a:r>
            <a:r>
              <a:rPr lang="es-ES" dirty="0" err="1"/>
              <a:t>etc</a:t>
            </a:r>
            <a:r>
              <a:rPr lang="es-ES" dirty="0"/>
              <a:t>; b) que las pruebas a las que hay que someter a los sujetos sean destructivas; c) que la población sea infinita o tan grande que exceda las posibilidades del investigador. </a:t>
            </a:r>
            <a:endParaRPr lang="es-CO" dirty="0"/>
          </a:p>
        </p:txBody>
      </p:sp>
    </p:spTree>
    <p:extLst>
      <p:ext uri="{BB962C8B-B14F-4D97-AF65-F5344CB8AC3E}">
        <p14:creationId xmlns:p14="http://schemas.microsoft.com/office/powerpoint/2010/main" val="2462811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DEFINICIONES </a:t>
            </a:r>
          </a:p>
        </p:txBody>
      </p:sp>
      <p:sp>
        <p:nvSpPr>
          <p:cNvPr id="3" name="Marcador de contenido 2"/>
          <p:cNvSpPr>
            <a:spLocks noGrp="1"/>
          </p:cNvSpPr>
          <p:nvPr>
            <p:ph idx="1"/>
          </p:nvPr>
        </p:nvSpPr>
        <p:spPr/>
        <p:txBody>
          <a:bodyPr/>
          <a:lstStyle/>
          <a:p>
            <a:pPr algn="just"/>
            <a:r>
              <a:rPr lang="es-ES" b="1" dirty="0">
                <a:solidFill>
                  <a:srgbClr val="92D050"/>
                </a:solidFill>
              </a:rPr>
              <a:t>Muestra</a:t>
            </a:r>
            <a:r>
              <a:rPr lang="es-ES" dirty="0">
                <a:solidFill>
                  <a:srgbClr val="92D050"/>
                </a:solidFill>
              </a:rPr>
              <a:t>: </a:t>
            </a:r>
            <a:r>
              <a:rPr lang="es-ES" dirty="0"/>
              <a:t>En todas las ocasiones en que no es posible o conveniente realizar un censo, lo que hacemos es trabajar con una muestra, entendiendo por tal una parte </a:t>
            </a:r>
            <a:r>
              <a:rPr lang="es-ES" dirty="0">
                <a:solidFill>
                  <a:srgbClr val="92D050"/>
                </a:solidFill>
              </a:rPr>
              <a:t>representativa de la población</a:t>
            </a:r>
            <a:r>
              <a:rPr lang="es-ES" dirty="0"/>
              <a:t>. Para que una muestra sea representativa, y por lo tanto útil, debe de reflejar las similitudes y diferencias encontradas en la población, ejemplificar las características de la misma. Cuando decimos que una muestra es representativa indicamos que reúne aproximadamente las características de la población que son importantes para la investigación. </a:t>
            </a:r>
            <a:endParaRPr lang="es-CO" dirty="0"/>
          </a:p>
        </p:txBody>
      </p:sp>
    </p:spTree>
    <p:extLst>
      <p:ext uri="{BB962C8B-B14F-4D97-AF65-F5344CB8AC3E}">
        <p14:creationId xmlns:p14="http://schemas.microsoft.com/office/powerpoint/2010/main" val="87886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Ejemplo</a:t>
            </a:r>
            <a:endParaRPr lang="es-CO" dirty="0"/>
          </a:p>
        </p:txBody>
      </p:sp>
      <p:sp>
        <p:nvSpPr>
          <p:cNvPr id="3" name="Marcador de contenido 2"/>
          <p:cNvSpPr>
            <a:spLocks noGrp="1"/>
          </p:cNvSpPr>
          <p:nvPr>
            <p:ph idx="1"/>
          </p:nvPr>
        </p:nvSpPr>
        <p:spPr>
          <a:xfrm>
            <a:off x="680320" y="2336872"/>
            <a:ext cx="9888825" cy="4162781"/>
          </a:xfrm>
        </p:spPr>
        <p:txBody>
          <a:bodyPr>
            <a:normAutofit fontScale="62500" lnSpcReduction="20000"/>
          </a:bodyPr>
          <a:lstStyle/>
          <a:p>
            <a:pPr algn="just"/>
            <a:r>
              <a:rPr lang="es-ES" sz="3500" dirty="0"/>
              <a:t>Por ejemplo, supongamos que deseamos medir el rendimiento académico de </a:t>
            </a:r>
            <a:r>
              <a:rPr lang="es-ES" sz="3500" dirty="0" smtClean="0"/>
              <a:t>los estudiantes activos de Maestría de todo </a:t>
            </a:r>
            <a:r>
              <a:rPr lang="es-ES" sz="3500" dirty="0"/>
              <a:t>C</a:t>
            </a:r>
            <a:r>
              <a:rPr lang="es-ES" sz="3500" dirty="0" smtClean="0"/>
              <a:t>olombia, </a:t>
            </a:r>
            <a:r>
              <a:rPr lang="es-ES" sz="3500" dirty="0"/>
              <a:t>pero por problemas económicos solo es posible acceder a </a:t>
            </a:r>
            <a:r>
              <a:rPr lang="es-ES" sz="3500" dirty="0" smtClean="0"/>
              <a:t>los estudiantes en Bogotá, </a:t>
            </a:r>
            <a:r>
              <a:rPr lang="es-ES" sz="3500" dirty="0" err="1" smtClean="0"/>
              <a:t>Medellin</a:t>
            </a:r>
            <a:r>
              <a:rPr lang="es-ES" sz="3500" dirty="0" smtClean="0"/>
              <a:t> y Cali. </a:t>
            </a:r>
            <a:endParaRPr lang="es-ES" sz="3500" dirty="0"/>
          </a:p>
          <a:p>
            <a:pPr algn="just"/>
            <a:r>
              <a:rPr lang="es-ES" sz="3500" dirty="0" smtClean="0">
                <a:solidFill>
                  <a:srgbClr val="92D050"/>
                </a:solidFill>
              </a:rPr>
              <a:t>¿</a:t>
            </a:r>
            <a:r>
              <a:rPr lang="es-ES" sz="3500" dirty="0">
                <a:solidFill>
                  <a:srgbClr val="92D050"/>
                </a:solidFill>
              </a:rPr>
              <a:t>A quién deseo generalizar los resultados? : </a:t>
            </a:r>
          </a:p>
          <a:p>
            <a:pPr algn="just"/>
            <a:r>
              <a:rPr lang="es-ES" sz="3500" dirty="0"/>
              <a:t>Todos los </a:t>
            </a:r>
            <a:r>
              <a:rPr lang="es-ES" sz="3500" dirty="0" smtClean="0"/>
              <a:t>estudiantes activos de Maestría en Colombia(población </a:t>
            </a:r>
            <a:r>
              <a:rPr lang="es-ES" sz="3500" dirty="0"/>
              <a:t>teórica). </a:t>
            </a:r>
          </a:p>
          <a:p>
            <a:pPr algn="just"/>
            <a:r>
              <a:rPr lang="es-ES" sz="3500" dirty="0" smtClean="0">
                <a:solidFill>
                  <a:srgbClr val="92D050"/>
                </a:solidFill>
              </a:rPr>
              <a:t>¿</a:t>
            </a:r>
            <a:r>
              <a:rPr lang="es-ES" sz="3500" dirty="0">
                <a:solidFill>
                  <a:srgbClr val="92D050"/>
                </a:solidFill>
              </a:rPr>
              <a:t>A quien puedo acceder en el estudio? : </a:t>
            </a:r>
          </a:p>
          <a:p>
            <a:pPr algn="just"/>
            <a:r>
              <a:rPr lang="es-ES" sz="3500" dirty="0"/>
              <a:t>Todos los estudiantes activos de Maestría en Bogotá, </a:t>
            </a:r>
            <a:r>
              <a:rPr lang="es-ES" sz="3500" dirty="0" err="1"/>
              <a:t>Medellin</a:t>
            </a:r>
            <a:r>
              <a:rPr lang="es-ES" sz="3500" dirty="0"/>
              <a:t> y Cali</a:t>
            </a:r>
            <a:r>
              <a:rPr lang="es-ES" sz="3500" dirty="0" smtClean="0"/>
              <a:t>(población </a:t>
            </a:r>
            <a:r>
              <a:rPr lang="es-ES" sz="3500" dirty="0"/>
              <a:t>estudiada). </a:t>
            </a:r>
            <a:endParaRPr lang="es-ES" sz="3500" dirty="0" smtClean="0"/>
          </a:p>
          <a:p>
            <a:pPr algn="just"/>
            <a:r>
              <a:rPr lang="es-ES" sz="3500" dirty="0" smtClean="0">
                <a:solidFill>
                  <a:srgbClr val="92D050"/>
                </a:solidFill>
              </a:rPr>
              <a:t>¿</a:t>
            </a:r>
            <a:r>
              <a:rPr lang="es-ES" sz="3500" dirty="0">
                <a:solidFill>
                  <a:srgbClr val="92D050"/>
                </a:solidFill>
              </a:rPr>
              <a:t>Como puedo acceder a ellos? : </a:t>
            </a:r>
          </a:p>
          <a:p>
            <a:pPr algn="just"/>
            <a:r>
              <a:rPr lang="es-ES" sz="3500" dirty="0"/>
              <a:t>Numerando los sujetos accesibles (espacio o marco </a:t>
            </a:r>
            <a:r>
              <a:rPr lang="es-ES" sz="3500" dirty="0" err="1"/>
              <a:t>muestral</a:t>
            </a:r>
            <a:r>
              <a:rPr lang="es-ES" sz="3500" dirty="0"/>
              <a:t>). </a:t>
            </a:r>
            <a:endParaRPr lang="es-ES" sz="3500" dirty="0" smtClean="0"/>
          </a:p>
          <a:p>
            <a:pPr algn="just"/>
            <a:r>
              <a:rPr lang="es-ES" sz="3500" dirty="0" smtClean="0">
                <a:solidFill>
                  <a:srgbClr val="92D050"/>
                </a:solidFill>
              </a:rPr>
              <a:t>¿</a:t>
            </a:r>
            <a:r>
              <a:rPr lang="es-ES" sz="3500" dirty="0">
                <a:solidFill>
                  <a:srgbClr val="92D050"/>
                </a:solidFill>
              </a:rPr>
              <a:t>Quién forma parte del estudio? : </a:t>
            </a:r>
          </a:p>
          <a:p>
            <a:pPr algn="just"/>
            <a:r>
              <a:rPr lang="es-ES" sz="3500" dirty="0" err="1"/>
              <a:t>Elegiendo</a:t>
            </a:r>
            <a:r>
              <a:rPr lang="es-ES" sz="3500" dirty="0"/>
              <a:t> un grupo de los sujetos enumerados (muestra). </a:t>
            </a:r>
            <a:r>
              <a:rPr lang="es-ES" dirty="0"/>
              <a:t>	</a:t>
            </a:r>
          </a:p>
          <a:p>
            <a:pPr algn="just"/>
            <a:endParaRPr lang="es-CO" dirty="0"/>
          </a:p>
        </p:txBody>
      </p:sp>
    </p:spTree>
    <p:extLst>
      <p:ext uri="{BB962C8B-B14F-4D97-AF65-F5344CB8AC3E}">
        <p14:creationId xmlns:p14="http://schemas.microsoft.com/office/powerpoint/2010/main" val="3339978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Tipos de muestreo</a:t>
            </a:r>
            <a:endParaRPr lang="es-CO" dirty="0"/>
          </a:p>
        </p:txBody>
      </p:sp>
      <p:sp>
        <p:nvSpPr>
          <p:cNvPr id="3" name="Marcador de contenido 2"/>
          <p:cNvSpPr>
            <a:spLocks noGrp="1"/>
          </p:cNvSpPr>
          <p:nvPr>
            <p:ph idx="1"/>
          </p:nvPr>
        </p:nvSpPr>
        <p:spPr/>
        <p:txBody>
          <a:bodyPr>
            <a:normAutofit/>
          </a:bodyPr>
          <a:lstStyle/>
          <a:p>
            <a:pPr algn="just"/>
            <a:r>
              <a:rPr lang="es-ES" sz="3200" dirty="0"/>
              <a:t>Los autores proponen diferentes criterios de clasificación de los diferentes tipos de muestreo, aunque en general pueden dividirse en dos grandes grupos: métodos de muestreo probabilísticos y métodos de muestreo no probabilísticos.</a:t>
            </a:r>
            <a:endParaRPr lang="es-CO" sz="3200" dirty="0"/>
          </a:p>
        </p:txBody>
      </p:sp>
    </p:spTree>
    <p:extLst>
      <p:ext uri="{BB962C8B-B14F-4D97-AF65-F5344CB8AC3E}">
        <p14:creationId xmlns:p14="http://schemas.microsoft.com/office/powerpoint/2010/main" val="594228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Métodos de muestreo probabilísticos</a:t>
            </a:r>
            <a:endParaRPr lang="es-CO" dirty="0"/>
          </a:p>
        </p:txBody>
      </p:sp>
      <p:sp>
        <p:nvSpPr>
          <p:cNvPr id="3" name="Marcador de contenido 2"/>
          <p:cNvSpPr>
            <a:spLocks noGrp="1"/>
          </p:cNvSpPr>
          <p:nvPr>
            <p:ph idx="1"/>
          </p:nvPr>
        </p:nvSpPr>
        <p:spPr/>
        <p:txBody>
          <a:bodyPr/>
          <a:lstStyle/>
          <a:p>
            <a:pPr algn="just"/>
            <a:r>
              <a:rPr lang="es-ES" dirty="0"/>
              <a:t>Los métodos de muestreo probabilísticos son aquellos que se basan en </a:t>
            </a:r>
            <a:r>
              <a:rPr lang="es-ES" dirty="0">
                <a:solidFill>
                  <a:srgbClr val="92D050"/>
                </a:solidFill>
              </a:rPr>
              <a:t>el principio de </a:t>
            </a:r>
            <a:r>
              <a:rPr lang="es-ES" dirty="0" err="1">
                <a:solidFill>
                  <a:srgbClr val="92D050"/>
                </a:solidFill>
              </a:rPr>
              <a:t>equiprobabilidad</a:t>
            </a:r>
            <a:r>
              <a:rPr lang="es-ES" dirty="0"/>
              <a:t>. Es decir, aquellos en los que todos los individuos tienen la misma probabilidad de ser elegidos para formar parte de una muestra y, consiguientemente, todas las posibles muestras de tamaño n tienen la misma probabilidad de ser elegidas. Sólo estos métodos de muestreo probabilísticos nos aseguran la representatividad de la muestra extraída y son, por tanto, los más recomendables. Dentro de los métodos de muestreo probabilísticos encontramos los siguientes tipos:</a:t>
            </a:r>
            <a:endParaRPr lang="es-CO" dirty="0"/>
          </a:p>
        </p:txBody>
      </p:sp>
    </p:spTree>
    <p:extLst>
      <p:ext uri="{BB962C8B-B14F-4D97-AF65-F5344CB8AC3E}">
        <p14:creationId xmlns:p14="http://schemas.microsoft.com/office/powerpoint/2010/main" val="237969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797</TotalTime>
  <Words>2476</Words>
  <Application>Microsoft Office PowerPoint</Application>
  <PresentationFormat>Panorámica</PresentationFormat>
  <Paragraphs>97</Paragraphs>
  <Slides>28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28</vt:i4>
      </vt:variant>
    </vt:vector>
  </HeadingPairs>
  <TitlesOfParts>
    <vt:vector size="36" baseType="lpstr">
      <vt:lpstr>ADEIAL+TimesNewRoman</vt:lpstr>
      <vt:lpstr>Arial</vt:lpstr>
      <vt:lpstr>Calibri</vt:lpstr>
      <vt:lpstr>Cambria Math</vt:lpstr>
      <vt:lpstr>Symbol</vt:lpstr>
      <vt:lpstr>Times New Roman</vt:lpstr>
      <vt:lpstr>Trebuchet MS</vt:lpstr>
      <vt:lpstr>Berlín</vt:lpstr>
      <vt:lpstr> Conceptos básicos de muestreo</vt:lpstr>
      <vt:lpstr>INTRODUCCIÓN  </vt:lpstr>
      <vt:lpstr>INTRODUCCIÓN</vt:lpstr>
      <vt:lpstr>DEFINICIONES </vt:lpstr>
      <vt:lpstr>INTRODUCCIÓN</vt:lpstr>
      <vt:lpstr>DEFINICIONES </vt:lpstr>
      <vt:lpstr>Ejemplo</vt:lpstr>
      <vt:lpstr>Tipos de muestreo</vt:lpstr>
      <vt:lpstr>Métodos de muestreo probabilísticos</vt:lpstr>
      <vt:lpstr>Métodos de muestreo probabilísticos</vt:lpstr>
      <vt:lpstr>Métodos de muestreo probabilísticos</vt:lpstr>
      <vt:lpstr>Métodos de muestreo probabilísticos</vt:lpstr>
      <vt:lpstr>Métodos de muestreo probabilísticos</vt:lpstr>
      <vt:lpstr>Métodos de muestreo probabilísticos</vt:lpstr>
      <vt:lpstr>Métodos de muestreo no probabilísticos </vt:lpstr>
      <vt:lpstr>Métodos de muestreo no probabilísticos </vt:lpstr>
      <vt:lpstr>Métodos de muestreo no probabilísticos </vt:lpstr>
      <vt:lpstr>Métodos de muestreo no probabilísticos </vt:lpstr>
      <vt:lpstr>Métodos de muestreo no probabilísticos </vt:lpstr>
      <vt:lpstr>Cálculo del tamaño de la muestra </vt:lpstr>
      <vt:lpstr>Cálculo del tamaño de la muestra </vt:lpstr>
      <vt:lpstr>Cálculo del tamaño de la muestra </vt:lpstr>
      <vt:lpstr>Cálculo del tamaño de la muestra </vt:lpstr>
      <vt:lpstr>Tamaño de muestra para estimar la media de la población </vt:lpstr>
      <vt:lpstr>Tamaño de muestra para estimar la media de la población </vt:lpstr>
      <vt:lpstr>EJEMPLO</vt:lpstr>
      <vt:lpstr>EJEMPLO </vt:lpstr>
      <vt:lpstr>REFERENCIAS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básicos de muestreo</dc:title>
  <dc:creator>Ernesto</dc:creator>
  <cp:lastModifiedBy>Ernesto</cp:lastModifiedBy>
  <cp:revision>32</cp:revision>
  <dcterms:created xsi:type="dcterms:W3CDTF">2020-10-19T17:05:25Z</dcterms:created>
  <dcterms:modified xsi:type="dcterms:W3CDTF">2024-05-04T14:40:36Z</dcterms:modified>
</cp:coreProperties>
</file>