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1" r:id="rId2"/>
    <p:sldId id="2564" r:id="rId3"/>
    <p:sldId id="2565" r:id="rId4"/>
    <p:sldId id="2566" r:id="rId5"/>
    <p:sldId id="2581" r:id="rId6"/>
    <p:sldId id="2582" r:id="rId7"/>
    <p:sldId id="2583" r:id="rId8"/>
    <p:sldId id="2567" r:id="rId9"/>
    <p:sldId id="2568" r:id="rId10"/>
    <p:sldId id="2569" r:id="rId11"/>
    <p:sldId id="2570" r:id="rId12"/>
    <p:sldId id="2571" r:id="rId13"/>
    <p:sldId id="2572" r:id="rId14"/>
    <p:sldId id="2573" r:id="rId15"/>
    <p:sldId id="2574" r:id="rId16"/>
    <p:sldId id="2575" r:id="rId17"/>
    <p:sldId id="2580" r:id="rId18"/>
    <p:sldId id="2576" r:id="rId19"/>
    <p:sldId id="2579" r:id="rId20"/>
    <p:sldId id="2577" r:id="rId21"/>
    <p:sldId id="2563" r:id="rId22"/>
    <p:sldId id="25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xto y Entorno de Comunicación" id="{88AEBF51-AA13-415A-8851-79D7877F9961}">
          <p14:sldIdLst>
            <p14:sldId id="2561"/>
          </p14:sldIdLst>
        </p14:section>
        <p14:section name="Workshop Introduction" id="{D0174378-A9E7-40C0-9977-71109302F678}">
          <p14:sldIdLst/>
        </p14:section>
        <p14:section name="Key Definitions" id="{C8CFE8A1-24DC-4A92-B16E-19AD9FD8358C}">
          <p14:sldIdLst>
            <p14:sldId id="2564"/>
            <p14:sldId id="2565"/>
            <p14:sldId id="2566"/>
            <p14:sldId id="2581"/>
            <p14:sldId id="2582"/>
            <p14:sldId id="2583"/>
          </p14:sldIdLst>
        </p14:section>
        <p14:section name="Differences Between Context and Environment" id="{48675AFB-070F-4E23-8384-DD7163A15F79}">
          <p14:sldIdLst>
            <p14:sldId id="2567"/>
            <p14:sldId id="2568"/>
          </p14:sldIdLst>
        </p14:section>
        <p14:section name="Elements of the Communication Environment" id="{0BE9CD93-0F55-4EDE-AB31-2D7CB004E2AD}">
          <p14:sldIdLst>
            <p14:sldId id="2569"/>
            <p14:sldId id="2570"/>
            <p14:sldId id="2571"/>
            <p14:sldId id="2572"/>
            <p14:sldId id="2573"/>
            <p14:sldId id="2574"/>
          </p14:sldIdLst>
        </p14:section>
        <p14:section name="Intención Comunicativa" id="{6D5BBB94-A27F-46BD-80E6-92043ABE60E4}">
          <p14:sldIdLst>
            <p14:sldId id="2575"/>
            <p14:sldId id="2580"/>
            <p14:sldId id="2576"/>
          </p14:sldIdLst>
        </p14:section>
        <p14:section name="Guide for Observation" id="{33673567-F7F4-4478-88C3-6948F782D6D1}">
          <p14:sldIdLst>
            <p14:sldId id="2579"/>
            <p14:sldId id="2577"/>
            <p14:sldId id="2563"/>
            <p14:sldId id="25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BCCC5F-1E74-41D3-9F0D-DC081715DCCC}" v="19" dt="2025-09-03T22:46:28.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96" d="100"/>
          <a:sy n="96" d="100"/>
        </p:scale>
        <p:origin x="200"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BE971B-ABCE-45AA-ACC5-BBFA7AAD7971}"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7A4D2E60-7180-406A-ACC3-EE5A457333B6}">
      <dgm:prSet/>
      <dgm:spPr/>
      <dgm:t>
        <a:bodyPr/>
        <a:lstStyle/>
        <a:p>
          <a:pPr>
            <a:lnSpc>
              <a:spcPct val="100000"/>
            </a:lnSpc>
            <a:defRPr b="1"/>
          </a:pPr>
          <a:r>
            <a:rPr lang="en-US" dirty="0" err="1"/>
            <a:t>Recursos</a:t>
          </a:r>
          <a:r>
            <a:rPr lang="en-US" dirty="0"/>
            <a:t> </a:t>
          </a:r>
          <a:r>
            <a:rPr lang="en-US" dirty="0" err="1"/>
            <a:t>Tecnológicos</a:t>
          </a:r>
          <a:endParaRPr lang="en-US" dirty="0"/>
        </a:p>
      </dgm:t>
    </dgm:pt>
    <dgm:pt modelId="{1D543CBA-A9D3-4ADD-BA46-36888A8220B8}" type="parTrans" cxnId="{3ADECCF1-75AE-407D-A36A-74E2BA8D0F4B}">
      <dgm:prSet/>
      <dgm:spPr/>
      <dgm:t>
        <a:bodyPr/>
        <a:lstStyle/>
        <a:p>
          <a:endParaRPr lang="en-US"/>
        </a:p>
      </dgm:t>
    </dgm:pt>
    <dgm:pt modelId="{45AB6CEB-183B-49CF-BCC8-EAC72D10166C}" type="sibTrans" cxnId="{3ADECCF1-75AE-407D-A36A-74E2BA8D0F4B}">
      <dgm:prSet/>
      <dgm:spPr/>
      <dgm:t>
        <a:bodyPr/>
        <a:lstStyle/>
        <a:p>
          <a:pPr>
            <a:lnSpc>
              <a:spcPct val="100000"/>
            </a:lnSpc>
            <a:defRPr b="1"/>
          </a:pPr>
          <a:endParaRPr lang="en-US"/>
        </a:p>
      </dgm:t>
    </dgm:pt>
    <dgm:pt modelId="{E279489B-AB3D-4847-BF96-11B49BCB9D32}">
      <dgm:prSet custT="1"/>
      <dgm:spPr/>
      <dgm:t>
        <a:bodyPr/>
        <a:lstStyle/>
        <a:p>
          <a:pPr>
            <a:lnSpc>
              <a:spcPct val="100000"/>
            </a:lnSpc>
          </a:pPr>
          <a:r>
            <a:rPr lang="en-US" sz="1400" dirty="0"/>
            <a:t>Los </a:t>
          </a:r>
          <a:r>
            <a:rPr lang="en-US" sz="1400" dirty="0" err="1"/>
            <a:t>elementos</a:t>
          </a:r>
          <a:r>
            <a:rPr lang="en-US" sz="1400" dirty="0"/>
            <a:t> </a:t>
          </a:r>
          <a:r>
            <a:rPr lang="en-US" sz="1400" dirty="0" err="1"/>
            <a:t>tecnológicos</a:t>
          </a:r>
          <a:r>
            <a:rPr lang="en-US" sz="1400" dirty="0"/>
            <a:t> </a:t>
          </a:r>
          <a:r>
            <a:rPr lang="en-US" sz="1400" dirty="0" err="1"/>
            <a:t>incluyen</a:t>
          </a:r>
          <a:r>
            <a:rPr lang="en-US" sz="1400" dirty="0"/>
            <a:t> </a:t>
          </a:r>
          <a:r>
            <a:rPr lang="en-US" sz="1400" dirty="0" err="1"/>
            <a:t>pantallas</a:t>
          </a:r>
          <a:r>
            <a:rPr lang="en-US" sz="1400" dirty="0"/>
            <a:t>, </a:t>
          </a:r>
          <a:r>
            <a:rPr lang="en-US" sz="1400" dirty="0" err="1"/>
            <a:t>computadoras</a:t>
          </a:r>
          <a:r>
            <a:rPr lang="en-US" sz="1400" dirty="0"/>
            <a:t>, </a:t>
          </a:r>
          <a:r>
            <a:rPr lang="en-US" sz="1400" dirty="0" err="1"/>
            <a:t>proyectores</a:t>
          </a:r>
          <a:r>
            <a:rPr lang="en-US" sz="1400" dirty="0"/>
            <a:t>, </a:t>
          </a:r>
          <a:r>
            <a:rPr lang="en-US" sz="1400" dirty="0" err="1"/>
            <a:t>plataformas</a:t>
          </a:r>
          <a:r>
            <a:rPr lang="en-US" sz="1400" dirty="0"/>
            <a:t> </a:t>
          </a:r>
          <a:r>
            <a:rPr lang="en-US" sz="1400" dirty="0" err="1"/>
            <a:t>virtuales</a:t>
          </a:r>
          <a:r>
            <a:rPr lang="en-US" sz="1400" dirty="0"/>
            <a:t>, </a:t>
          </a:r>
          <a:r>
            <a:rPr lang="en-US" sz="1400" dirty="0" err="1"/>
            <a:t>micrófonos</a:t>
          </a:r>
          <a:r>
            <a:rPr lang="en-US" sz="1400" dirty="0"/>
            <a:t> y </a:t>
          </a:r>
          <a:r>
            <a:rPr lang="en-US" sz="1400" dirty="0" err="1"/>
            <a:t>conexión</a:t>
          </a:r>
          <a:r>
            <a:rPr lang="en-US" sz="1400" dirty="0"/>
            <a:t> a </a:t>
          </a:r>
          <a:r>
            <a:rPr lang="en-US" sz="1600" dirty="0"/>
            <a:t>Internet</a:t>
          </a:r>
          <a:r>
            <a:rPr lang="en-US" sz="1400" dirty="0"/>
            <a:t> que </a:t>
          </a:r>
          <a:r>
            <a:rPr lang="en-US" sz="1400" dirty="0" err="1"/>
            <a:t>respalda</a:t>
          </a:r>
          <a:r>
            <a:rPr lang="en-US" sz="1400" dirty="0"/>
            <a:t> la </a:t>
          </a:r>
          <a:r>
            <a:rPr lang="en-US" sz="1400" dirty="0" err="1"/>
            <a:t>comunicación</a:t>
          </a:r>
          <a:r>
            <a:rPr lang="en-US" sz="1400" dirty="0"/>
            <a:t>.</a:t>
          </a:r>
        </a:p>
      </dgm:t>
    </dgm:pt>
    <dgm:pt modelId="{EBFCEEE4-D29F-456B-B014-5A4DEC8B9AA2}" type="parTrans" cxnId="{8131E07D-E004-4CBA-8C5A-6634EA42BCF3}">
      <dgm:prSet/>
      <dgm:spPr/>
      <dgm:t>
        <a:bodyPr/>
        <a:lstStyle/>
        <a:p>
          <a:endParaRPr lang="en-US"/>
        </a:p>
      </dgm:t>
    </dgm:pt>
    <dgm:pt modelId="{A0E8A4F2-A5E2-4856-B4FE-20CB53B36F49}" type="sibTrans" cxnId="{8131E07D-E004-4CBA-8C5A-6634EA42BCF3}">
      <dgm:prSet/>
      <dgm:spPr/>
      <dgm:t>
        <a:bodyPr/>
        <a:lstStyle/>
        <a:p>
          <a:endParaRPr lang="en-US"/>
        </a:p>
      </dgm:t>
    </dgm:pt>
    <dgm:pt modelId="{EB838790-C240-41C4-9505-13B7F6E80462}">
      <dgm:prSet/>
      <dgm:spPr/>
      <dgm:t>
        <a:bodyPr/>
        <a:lstStyle/>
        <a:p>
          <a:pPr>
            <a:lnSpc>
              <a:spcPct val="100000"/>
            </a:lnSpc>
            <a:defRPr b="1"/>
          </a:pPr>
          <a:r>
            <a:rPr lang="en-US" dirty="0" err="1"/>
            <a:t>Comunicación</a:t>
          </a:r>
          <a:r>
            <a:rPr lang="en-US" dirty="0"/>
            <a:t> </a:t>
          </a:r>
          <a:r>
            <a:rPr lang="en-US" dirty="0" err="1"/>
            <a:t>mejorada</a:t>
          </a:r>
          <a:endParaRPr lang="en-US" dirty="0"/>
        </a:p>
      </dgm:t>
    </dgm:pt>
    <dgm:pt modelId="{CCA25CEA-A8D4-446D-A082-DABFD50CA298}" type="parTrans" cxnId="{5E8F001E-A00B-4AA4-B1C0-744052AA919E}">
      <dgm:prSet/>
      <dgm:spPr/>
      <dgm:t>
        <a:bodyPr/>
        <a:lstStyle/>
        <a:p>
          <a:endParaRPr lang="en-US"/>
        </a:p>
      </dgm:t>
    </dgm:pt>
    <dgm:pt modelId="{9829B4A0-8941-4C87-AE26-31CD934736F4}" type="sibTrans" cxnId="{5E8F001E-A00B-4AA4-B1C0-744052AA919E}">
      <dgm:prSet/>
      <dgm:spPr/>
      <dgm:t>
        <a:bodyPr/>
        <a:lstStyle/>
        <a:p>
          <a:pPr>
            <a:lnSpc>
              <a:spcPct val="100000"/>
            </a:lnSpc>
            <a:defRPr b="1"/>
          </a:pPr>
          <a:endParaRPr lang="en-US"/>
        </a:p>
      </dgm:t>
    </dgm:pt>
    <dgm:pt modelId="{80CA948A-C2F7-473D-89C9-C6D31856F845}">
      <dgm:prSet custT="1"/>
      <dgm:spPr/>
      <dgm:t>
        <a:bodyPr/>
        <a:lstStyle/>
        <a:p>
          <a:pPr>
            <a:lnSpc>
              <a:spcPct val="100000"/>
            </a:lnSpc>
          </a:pPr>
          <a:r>
            <a:rPr lang="en-US" sz="1600" dirty="0"/>
            <a:t>La </a:t>
          </a:r>
          <a:r>
            <a:rPr lang="en-US" sz="1600" dirty="0" err="1"/>
            <a:t>tecnología</a:t>
          </a:r>
          <a:r>
            <a:rPr lang="en-US" sz="1600" dirty="0"/>
            <a:t> </a:t>
          </a:r>
          <a:r>
            <a:rPr lang="en-US" sz="1600" dirty="0" err="1"/>
            <a:t>permite</a:t>
          </a:r>
          <a:r>
            <a:rPr lang="en-US" sz="1600" dirty="0"/>
            <a:t> </a:t>
          </a:r>
          <a:r>
            <a:rPr lang="en-US" sz="1600" dirty="0" err="1"/>
            <a:t>ampliar</a:t>
          </a:r>
          <a:r>
            <a:rPr lang="en-US" sz="1600" dirty="0"/>
            <a:t> las </a:t>
          </a:r>
          <a:r>
            <a:rPr lang="en-US" sz="1600" dirty="0" err="1"/>
            <a:t>posibilidades</a:t>
          </a:r>
          <a:r>
            <a:rPr lang="en-US" sz="1600" dirty="0"/>
            <a:t> de </a:t>
          </a:r>
          <a:r>
            <a:rPr lang="en-US" sz="1600" dirty="0" err="1"/>
            <a:t>comunicación</a:t>
          </a:r>
          <a:r>
            <a:rPr lang="en-US" sz="1600" dirty="0"/>
            <a:t>, </a:t>
          </a:r>
          <a:r>
            <a:rPr lang="en-US" sz="1600" dirty="0" err="1"/>
            <a:t>incluidas</a:t>
          </a:r>
          <a:r>
            <a:rPr lang="en-US" sz="1600" dirty="0"/>
            <a:t> las </a:t>
          </a:r>
          <a:r>
            <a:rPr lang="en-US" sz="1600" dirty="0" err="1"/>
            <a:t>interacciones</a:t>
          </a:r>
          <a:r>
            <a:rPr lang="en-US" sz="1600" dirty="0"/>
            <a:t> </a:t>
          </a:r>
          <a:r>
            <a:rPr lang="en-US" sz="1600" dirty="0" err="1"/>
            <a:t>remotas</a:t>
          </a:r>
          <a:r>
            <a:rPr lang="en-US" sz="1600" dirty="0"/>
            <a:t> y el </a:t>
          </a:r>
          <a:r>
            <a:rPr lang="en-US" sz="1600" dirty="0" err="1"/>
            <a:t>acceso</a:t>
          </a:r>
          <a:r>
            <a:rPr lang="en-US" sz="1600" dirty="0"/>
            <a:t> a la </a:t>
          </a:r>
          <a:r>
            <a:rPr lang="en-US" sz="1600" dirty="0" err="1"/>
            <a:t>información</a:t>
          </a:r>
          <a:r>
            <a:rPr lang="en-US" sz="1600" dirty="0"/>
            <a:t> en </a:t>
          </a:r>
          <a:r>
            <a:rPr lang="en-US" sz="1600" dirty="0" err="1"/>
            <a:t>tiempo</a:t>
          </a:r>
          <a:r>
            <a:rPr lang="en-US" sz="1600" dirty="0"/>
            <a:t> real.</a:t>
          </a:r>
        </a:p>
      </dgm:t>
    </dgm:pt>
    <dgm:pt modelId="{6D80B027-1BA3-494E-9991-A89C7849ED8A}" type="parTrans" cxnId="{22D780B7-8D1F-4E67-82CD-7FE470A7930E}">
      <dgm:prSet/>
      <dgm:spPr/>
      <dgm:t>
        <a:bodyPr/>
        <a:lstStyle/>
        <a:p>
          <a:endParaRPr lang="en-US"/>
        </a:p>
      </dgm:t>
    </dgm:pt>
    <dgm:pt modelId="{E6E59CAD-7809-4490-8941-91D6FB016DC9}" type="sibTrans" cxnId="{22D780B7-8D1F-4E67-82CD-7FE470A7930E}">
      <dgm:prSet/>
      <dgm:spPr/>
      <dgm:t>
        <a:bodyPr/>
        <a:lstStyle/>
        <a:p>
          <a:endParaRPr lang="en-US"/>
        </a:p>
      </dgm:t>
    </dgm:pt>
    <dgm:pt modelId="{596F759B-D90D-441A-B83F-92FEB52331DB}">
      <dgm:prSet/>
      <dgm:spPr/>
      <dgm:t>
        <a:bodyPr/>
        <a:lstStyle/>
        <a:p>
          <a:pPr>
            <a:lnSpc>
              <a:spcPct val="100000"/>
            </a:lnSpc>
            <a:defRPr b="1"/>
          </a:pPr>
          <a:r>
            <a:rPr lang="en-US" dirty="0"/>
            <a:t>Barreras de </a:t>
          </a:r>
          <a:r>
            <a:rPr lang="en-US" dirty="0" err="1"/>
            <a:t>comunicación</a:t>
          </a:r>
          <a:endParaRPr lang="en-US" dirty="0"/>
        </a:p>
      </dgm:t>
    </dgm:pt>
    <dgm:pt modelId="{CDE47796-8A5C-4A81-B0D1-BA604A2A0ADB}" type="parTrans" cxnId="{718D5C48-6D23-45FF-A023-034558F7D06A}">
      <dgm:prSet/>
      <dgm:spPr/>
      <dgm:t>
        <a:bodyPr/>
        <a:lstStyle/>
        <a:p>
          <a:endParaRPr lang="en-US"/>
        </a:p>
      </dgm:t>
    </dgm:pt>
    <dgm:pt modelId="{EFED94CF-5221-4814-8B70-AB7054BA30F0}" type="sibTrans" cxnId="{718D5C48-6D23-45FF-A023-034558F7D06A}">
      <dgm:prSet/>
      <dgm:spPr/>
      <dgm:t>
        <a:bodyPr/>
        <a:lstStyle/>
        <a:p>
          <a:endParaRPr lang="en-US"/>
        </a:p>
      </dgm:t>
    </dgm:pt>
    <dgm:pt modelId="{36F16D79-6718-4307-8C4D-816954338D99}">
      <dgm:prSet custT="1"/>
      <dgm:spPr/>
      <dgm:t>
        <a:bodyPr/>
        <a:lstStyle/>
        <a:p>
          <a:pPr>
            <a:lnSpc>
              <a:spcPct val="100000"/>
            </a:lnSpc>
          </a:pPr>
          <a:r>
            <a:rPr lang="en-US" sz="1600" dirty="0"/>
            <a:t>La </a:t>
          </a:r>
          <a:r>
            <a:rPr lang="en-US" sz="1600" dirty="0" err="1"/>
            <a:t>tecnología</a:t>
          </a:r>
          <a:r>
            <a:rPr lang="en-US" sz="1600" dirty="0"/>
            <a:t> </a:t>
          </a:r>
          <a:r>
            <a:rPr lang="en-US" sz="1600" dirty="0" err="1"/>
            <a:t>inaccesible</a:t>
          </a:r>
          <a:r>
            <a:rPr lang="en-US" sz="1600" dirty="0"/>
            <a:t> o las </a:t>
          </a:r>
          <a:r>
            <a:rPr lang="en-US" sz="1600" dirty="0" err="1"/>
            <a:t>fallas</a:t>
          </a:r>
          <a:r>
            <a:rPr lang="en-US" sz="1600" dirty="0"/>
            <a:t> </a:t>
          </a:r>
          <a:r>
            <a:rPr lang="en-US" sz="1600" dirty="0" err="1"/>
            <a:t>técnicas</a:t>
          </a:r>
          <a:r>
            <a:rPr lang="en-US" sz="1600" dirty="0"/>
            <a:t> </a:t>
          </a:r>
          <a:r>
            <a:rPr lang="en-US" sz="1600" dirty="0" err="1"/>
            <a:t>pueden</a:t>
          </a:r>
          <a:r>
            <a:rPr lang="en-US" sz="1600" dirty="0"/>
            <a:t> </a:t>
          </a:r>
          <a:r>
            <a:rPr lang="en-US" sz="1600" dirty="0" err="1"/>
            <a:t>crear</a:t>
          </a:r>
          <a:r>
            <a:rPr lang="en-US" sz="1600" dirty="0"/>
            <a:t> barreras, </a:t>
          </a:r>
          <a:r>
            <a:rPr lang="en-US" sz="1600" dirty="0" err="1"/>
            <a:t>afectando</a:t>
          </a:r>
          <a:r>
            <a:rPr lang="en-US" sz="1600" dirty="0"/>
            <a:t> </a:t>
          </a:r>
          <a:r>
            <a:rPr lang="en-US" sz="1600" dirty="0" err="1"/>
            <a:t>negativamente</a:t>
          </a:r>
          <a:r>
            <a:rPr lang="en-US" sz="1600" dirty="0"/>
            <a:t> la </a:t>
          </a:r>
          <a:r>
            <a:rPr lang="en-US" sz="1600" dirty="0" err="1"/>
            <a:t>calidad</a:t>
          </a:r>
          <a:r>
            <a:rPr lang="en-US" sz="1600" dirty="0"/>
            <a:t> de la </a:t>
          </a:r>
          <a:r>
            <a:rPr lang="en-US" sz="1600" dirty="0" err="1"/>
            <a:t>comunicación</a:t>
          </a:r>
          <a:r>
            <a:rPr lang="en-US" sz="1400" dirty="0"/>
            <a:t>.</a:t>
          </a:r>
        </a:p>
      </dgm:t>
    </dgm:pt>
    <dgm:pt modelId="{7BFC19A5-54C4-46DB-8693-E7D19BF99F57}" type="parTrans" cxnId="{FD8CD95D-E442-4AB7-B3E5-EC25C1308F16}">
      <dgm:prSet/>
      <dgm:spPr/>
      <dgm:t>
        <a:bodyPr/>
        <a:lstStyle/>
        <a:p>
          <a:endParaRPr lang="en-US"/>
        </a:p>
      </dgm:t>
    </dgm:pt>
    <dgm:pt modelId="{49682C11-6048-4B1C-BC27-9F886FA2CB75}" type="sibTrans" cxnId="{FD8CD95D-E442-4AB7-B3E5-EC25C1308F16}">
      <dgm:prSet/>
      <dgm:spPr/>
      <dgm:t>
        <a:bodyPr/>
        <a:lstStyle/>
        <a:p>
          <a:endParaRPr lang="en-US"/>
        </a:p>
      </dgm:t>
    </dgm:pt>
    <dgm:pt modelId="{FCFF6061-1434-4B9B-A6A6-59912F024F37}" type="pres">
      <dgm:prSet presAssocID="{54BE971B-ABCE-45AA-ACC5-BBFA7AAD7971}" presName="Root" presStyleCnt="0">
        <dgm:presLayoutVars>
          <dgm:dir/>
          <dgm:resizeHandles val="exact"/>
        </dgm:presLayoutVars>
      </dgm:prSet>
      <dgm:spPr/>
    </dgm:pt>
    <dgm:pt modelId="{67BE9041-BB65-4BD4-AA76-12B8AF146B55}" type="pres">
      <dgm:prSet presAssocID="{7A4D2E60-7180-406A-ACC3-EE5A457333B6}" presName="Composite" presStyleCnt="0"/>
      <dgm:spPr/>
    </dgm:pt>
    <dgm:pt modelId="{B684981B-DE38-4ECE-A89A-6C0E0E6D46D8}" type="pres">
      <dgm:prSet presAssocID="{7A4D2E60-7180-406A-ACC3-EE5A457333B6}"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4800" r="16953" b="4"/>
          <a:stretch/>
        </a:blipFill>
      </dgm:spPr>
      <dgm:extLst>
        <a:ext uri="{E40237B7-FDA0-4F09-8148-C483321AD2D9}">
          <dgm14:cNvPr xmlns:dgm14="http://schemas.microsoft.com/office/drawing/2010/diagram" id="0" name="" descr="electronics set with tv,computer,laptop,tablet and mobile phone"/>
        </a:ext>
      </dgm:extLst>
    </dgm:pt>
    <dgm:pt modelId="{1E622258-7D56-4526-B91B-208A67109528}" type="pres">
      <dgm:prSet presAssocID="{7A4D2E60-7180-406A-ACC3-EE5A457333B6}" presName="Subtitle" presStyleLbl="revTx" presStyleIdx="0" presStyleCnt="6">
        <dgm:presLayoutVars>
          <dgm:chMax val="0"/>
          <dgm:bulletEnabled/>
        </dgm:presLayoutVars>
      </dgm:prSet>
      <dgm:spPr/>
    </dgm:pt>
    <dgm:pt modelId="{611C018E-6F41-4720-8F02-1522385C9A45}" type="pres">
      <dgm:prSet presAssocID="{7A4D2E60-7180-406A-ACC3-EE5A457333B6}" presName="Description" presStyleLbl="revTx" presStyleIdx="1" presStyleCnt="6">
        <dgm:presLayoutVars>
          <dgm:bulletEnabled/>
        </dgm:presLayoutVars>
      </dgm:prSet>
      <dgm:spPr/>
    </dgm:pt>
    <dgm:pt modelId="{121C747E-A12A-4181-B1DB-E7AEA604A7FA}" type="pres">
      <dgm:prSet presAssocID="{45AB6CEB-183B-49CF-BCC8-EAC72D10166C}" presName="sibTrans" presStyleLbl="sibTrans2D1" presStyleIdx="0" presStyleCnt="0"/>
      <dgm:spPr/>
    </dgm:pt>
    <dgm:pt modelId="{361D509A-400F-495B-A427-88284DD2C4BD}" type="pres">
      <dgm:prSet presAssocID="{EB838790-C240-41C4-9505-13B7F6E80462}" presName="Composite" presStyleCnt="0"/>
      <dgm:spPr/>
    </dgm:pt>
    <dgm:pt modelId="{AB074100-1372-44D9-A6A5-7F800C084992}" type="pres">
      <dgm:prSet presAssocID="{EB838790-C240-41C4-9505-13B7F6E80462}"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6005" r="10502" b="8"/>
          <a:stretch/>
        </a:blipFill>
      </dgm:spPr>
      <dgm:extLst>
        <a:ext uri="{E40237B7-FDA0-4F09-8148-C483321AD2D9}">
          <dgm14:cNvPr xmlns:dgm14="http://schemas.microsoft.com/office/drawing/2010/diagram" id="0" name="" descr="man holding a smart phone and using social media"/>
        </a:ext>
      </dgm:extLst>
    </dgm:pt>
    <dgm:pt modelId="{175C6E66-0FA0-4736-AFD0-AF273E55F676}" type="pres">
      <dgm:prSet presAssocID="{EB838790-C240-41C4-9505-13B7F6E80462}" presName="Subtitle" presStyleLbl="revTx" presStyleIdx="2" presStyleCnt="6">
        <dgm:presLayoutVars>
          <dgm:chMax val="0"/>
          <dgm:bulletEnabled/>
        </dgm:presLayoutVars>
      </dgm:prSet>
      <dgm:spPr/>
    </dgm:pt>
    <dgm:pt modelId="{81358067-CFD4-4183-8169-3F43C7DE8C39}" type="pres">
      <dgm:prSet presAssocID="{EB838790-C240-41C4-9505-13B7F6E80462}" presName="Description" presStyleLbl="revTx" presStyleIdx="3" presStyleCnt="6">
        <dgm:presLayoutVars>
          <dgm:bulletEnabled/>
        </dgm:presLayoutVars>
      </dgm:prSet>
      <dgm:spPr/>
    </dgm:pt>
    <dgm:pt modelId="{40A18444-7B06-46A4-A391-731597A3A4A8}" type="pres">
      <dgm:prSet presAssocID="{9829B4A0-8941-4C87-AE26-31CD934736F4}" presName="sibTrans" presStyleLbl="sibTrans2D1" presStyleIdx="0" presStyleCnt="0"/>
      <dgm:spPr/>
    </dgm:pt>
    <dgm:pt modelId="{24A7E018-2A27-4AA9-8140-B759B600430D}" type="pres">
      <dgm:prSet presAssocID="{596F759B-D90D-441A-B83F-92FEB52331DB}" presName="Composite" presStyleCnt="0"/>
      <dgm:spPr/>
    </dgm:pt>
    <dgm:pt modelId="{F559506B-DB5E-4BD1-87B4-B6CABA0FAF9B}" type="pres">
      <dgm:prSet presAssocID="{596F759B-D90D-441A-B83F-92FEB52331DB}"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9751" r="13497" b="-3"/>
          <a:stretch/>
        </a:blipFill>
      </dgm:spPr>
      <dgm:extLst>
        <a:ext uri="{E40237B7-FDA0-4F09-8148-C483321AD2D9}">
          <dgm14:cNvPr xmlns:dgm14="http://schemas.microsoft.com/office/drawing/2010/diagram" id="0" name="" descr="Young man talking on the phone"/>
        </a:ext>
      </dgm:extLst>
    </dgm:pt>
    <dgm:pt modelId="{6A0D07E5-814B-4F43-8CBB-5F102D3BAC0C}" type="pres">
      <dgm:prSet presAssocID="{596F759B-D90D-441A-B83F-92FEB52331DB}" presName="Subtitle" presStyleLbl="revTx" presStyleIdx="4" presStyleCnt="6">
        <dgm:presLayoutVars>
          <dgm:chMax val="0"/>
          <dgm:bulletEnabled/>
        </dgm:presLayoutVars>
      </dgm:prSet>
      <dgm:spPr/>
    </dgm:pt>
    <dgm:pt modelId="{ED758D74-C828-4154-825B-3632CC053FE4}" type="pres">
      <dgm:prSet presAssocID="{596F759B-D90D-441A-B83F-92FEB52331DB}" presName="Description" presStyleLbl="revTx" presStyleIdx="5" presStyleCnt="6">
        <dgm:presLayoutVars>
          <dgm:bulletEnabled/>
        </dgm:presLayoutVars>
      </dgm:prSet>
      <dgm:spPr/>
    </dgm:pt>
  </dgm:ptLst>
  <dgm:cxnLst>
    <dgm:cxn modelId="{C1ADD507-F7AA-404C-A068-B97C920ED1F4}" type="presOf" srcId="{54BE971B-ABCE-45AA-ACC5-BBFA7AAD7971}" destId="{FCFF6061-1434-4B9B-A6A6-59912F024F37}" srcOrd="0" destOrd="0" presId="urn:microsoft.com/office/officeart/2024/3/layout/verticalVisualTextBlock1"/>
    <dgm:cxn modelId="{5E8F001E-A00B-4AA4-B1C0-744052AA919E}" srcId="{54BE971B-ABCE-45AA-ACC5-BBFA7AAD7971}" destId="{EB838790-C240-41C4-9505-13B7F6E80462}" srcOrd="1" destOrd="0" parTransId="{CCA25CEA-A8D4-446D-A082-DABFD50CA298}" sibTransId="{9829B4A0-8941-4C87-AE26-31CD934736F4}"/>
    <dgm:cxn modelId="{718D5C48-6D23-45FF-A023-034558F7D06A}" srcId="{54BE971B-ABCE-45AA-ACC5-BBFA7AAD7971}" destId="{596F759B-D90D-441A-B83F-92FEB52331DB}" srcOrd="2" destOrd="0" parTransId="{CDE47796-8A5C-4A81-B0D1-BA604A2A0ADB}" sibTransId="{EFED94CF-5221-4814-8B70-AB7054BA30F0}"/>
    <dgm:cxn modelId="{FD8CD95D-E442-4AB7-B3E5-EC25C1308F16}" srcId="{596F759B-D90D-441A-B83F-92FEB52331DB}" destId="{36F16D79-6718-4307-8C4D-816954338D99}" srcOrd="0" destOrd="0" parTransId="{7BFC19A5-54C4-46DB-8693-E7D19BF99F57}" sibTransId="{49682C11-6048-4B1C-BC27-9F886FA2CB75}"/>
    <dgm:cxn modelId="{122A4C6C-B548-45C3-83A5-8CFAD3F03645}" type="presOf" srcId="{36F16D79-6718-4307-8C4D-816954338D99}" destId="{ED758D74-C828-4154-825B-3632CC053FE4}" srcOrd="0" destOrd="0" presId="urn:microsoft.com/office/officeart/2024/3/layout/verticalVisualTextBlock1"/>
    <dgm:cxn modelId="{D623B779-3CC9-4B8A-97A0-F5DB536638FC}" type="presOf" srcId="{45AB6CEB-183B-49CF-BCC8-EAC72D10166C}" destId="{121C747E-A12A-4181-B1DB-E7AEA604A7FA}" srcOrd="0" destOrd="0" presId="urn:microsoft.com/office/officeart/2024/3/layout/verticalVisualTextBlock1"/>
    <dgm:cxn modelId="{8131E07D-E004-4CBA-8C5A-6634EA42BCF3}" srcId="{7A4D2E60-7180-406A-ACC3-EE5A457333B6}" destId="{E279489B-AB3D-4847-BF96-11B49BCB9D32}" srcOrd="0" destOrd="0" parTransId="{EBFCEEE4-D29F-456B-B014-5A4DEC8B9AA2}" sibTransId="{A0E8A4F2-A5E2-4856-B4FE-20CB53B36F49}"/>
    <dgm:cxn modelId="{EE5CA082-DA54-4657-91A2-38E179D13833}" type="presOf" srcId="{E279489B-AB3D-4847-BF96-11B49BCB9D32}" destId="{611C018E-6F41-4720-8F02-1522385C9A45}" srcOrd="0" destOrd="0" presId="urn:microsoft.com/office/officeart/2024/3/layout/verticalVisualTextBlock1"/>
    <dgm:cxn modelId="{423D5B8E-B002-40C0-B451-2D0706ECFECA}" type="presOf" srcId="{9829B4A0-8941-4C87-AE26-31CD934736F4}" destId="{40A18444-7B06-46A4-A391-731597A3A4A8}" srcOrd="0" destOrd="0" presId="urn:microsoft.com/office/officeart/2024/3/layout/verticalVisualTextBlock1"/>
    <dgm:cxn modelId="{28F7509D-B901-4DCB-B44A-F3A1F1C21EE3}" type="presOf" srcId="{7A4D2E60-7180-406A-ACC3-EE5A457333B6}" destId="{1E622258-7D56-4526-B91B-208A67109528}" srcOrd="0" destOrd="0" presId="urn:microsoft.com/office/officeart/2024/3/layout/verticalVisualTextBlock1"/>
    <dgm:cxn modelId="{FF76FEAB-00E9-4335-BF49-89223C3129A7}" type="presOf" srcId="{EB838790-C240-41C4-9505-13B7F6E80462}" destId="{175C6E66-0FA0-4736-AFD0-AF273E55F676}" srcOrd="0" destOrd="0" presId="urn:microsoft.com/office/officeart/2024/3/layout/verticalVisualTextBlock1"/>
    <dgm:cxn modelId="{22D780B7-8D1F-4E67-82CD-7FE470A7930E}" srcId="{EB838790-C240-41C4-9505-13B7F6E80462}" destId="{80CA948A-C2F7-473D-89C9-C6D31856F845}" srcOrd="0" destOrd="0" parTransId="{6D80B027-1BA3-494E-9991-A89C7849ED8A}" sibTransId="{E6E59CAD-7809-4490-8941-91D6FB016DC9}"/>
    <dgm:cxn modelId="{1FC0C4CE-1258-4071-81A3-CC57AE8A3229}" type="presOf" srcId="{596F759B-D90D-441A-B83F-92FEB52331DB}" destId="{6A0D07E5-814B-4F43-8CBB-5F102D3BAC0C}" srcOrd="0" destOrd="0" presId="urn:microsoft.com/office/officeart/2024/3/layout/verticalVisualTextBlock1"/>
    <dgm:cxn modelId="{3ADECCF1-75AE-407D-A36A-74E2BA8D0F4B}" srcId="{54BE971B-ABCE-45AA-ACC5-BBFA7AAD7971}" destId="{7A4D2E60-7180-406A-ACC3-EE5A457333B6}" srcOrd="0" destOrd="0" parTransId="{1D543CBA-A9D3-4ADD-BA46-36888A8220B8}" sibTransId="{45AB6CEB-183B-49CF-BCC8-EAC72D10166C}"/>
    <dgm:cxn modelId="{BA8439F3-6202-4099-9CED-3F498BA25268}" type="presOf" srcId="{80CA948A-C2F7-473D-89C9-C6D31856F845}" destId="{81358067-CFD4-4183-8169-3F43C7DE8C39}" srcOrd="0" destOrd="0" presId="urn:microsoft.com/office/officeart/2024/3/layout/verticalVisualTextBlock1"/>
    <dgm:cxn modelId="{76760715-FB5B-43AD-A4A0-37D30F918FBB}" type="presParOf" srcId="{FCFF6061-1434-4B9B-A6A6-59912F024F37}" destId="{67BE9041-BB65-4BD4-AA76-12B8AF146B55}" srcOrd="0" destOrd="0" presId="urn:microsoft.com/office/officeart/2024/3/layout/verticalVisualTextBlock1"/>
    <dgm:cxn modelId="{AD574DE5-91B2-481B-BC30-5C63BAE7A248}" type="presParOf" srcId="{67BE9041-BB65-4BD4-AA76-12B8AF146B55}" destId="{B684981B-DE38-4ECE-A89A-6C0E0E6D46D8}" srcOrd="0" destOrd="0" presId="urn:microsoft.com/office/officeart/2024/3/layout/verticalVisualTextBlock1"/>
    <dgm:cxn modelId="{CB5D3086-8095-452E-8C7F-38D338BA76D3}" type="presParOf" srcId="{67BE9041-BB65-4BD4-AA76-12B8AF146B55}" destId="{1E622258-7D56-4526-B91B-208A67109528}" srcOrd="1" destOrd="0" presId="urn:microsoft.com/office/officeart/2024/3/layout/verticalVisualTextBlock1"/>
    <dgm:cxn modelId="{A5F5DDD0-775D-4E2E-9BB6-457BD4275F94}" type="presParOf" srcId="{67BE9041-BB65-4BD4-AA76-12B8AF146B55}" destId="{611C018E-6F41-4720-8F02-1522385C9A45}" srcOrd="2" destOrd="0" presId="urn:microsoft.com/office/officeart/2024/3/layout/verticalVisualTextBlock1"/>
    <dgm:cxn modelId="{AA8E3651-AFB3-48FC-A7C3-283BAC7798CA}" type="presParOf" srcId="{FCFF6061-1434-4B9B-A6A6-59912F024F37}" destId="{121C747E-A12A-4181-B1DB-E7AEA604A7FA}" srcOrd="1" destOrd="0" presId="urn:microsoft.com/office/officeart/2024/3/layout/verticalVisualTextBlock1"/>
    <dgm:cxn modelId="{A6C1B507-956A-44AB-8B61-D638541AC239}" type="presParOf" srcId="{FCFF6061-1434-4B9B-A6A6-59912F024F37}" destId="{361D509A-400F-495B-A427-88284DD2C4BD}" srcOrd="2" destOrd="0" presId="urn:microsoft.com/office/officeart/2024/3/layout/verticalVisualTextBlock1"/>
    <dgm:cxn modelId="{B5FA3221-F40A-4F75-8F08-A9C620E0DF57}" type="presParOf" srcId="{361D509A-400F-495B-A427-88284DD2C4BD}" destId="{AB074100-1372-44D9-A6A5-7F800C084992}" srcOrd="0" destOrd="0" presId="urn:microsoft.com/office/officeart/2024/3/layout/verticalVisualTextBlock1"/>
    <dgm:cxn modelId="{C63D2D51-3421-403B-8393-0DF0C2BC8EF2}" type="presParOf" srcId="{361D509A-400F-495B-A427-88284DD2C4BD}" destId="{175C6E66-0FA0-4736-AFD0-AF273E55F676}" srcOrd="1" destOrd="0" presId="urn:microsoft.com/office/officeart/2024/3/layout/verticalVisualTextBlock1"/>
    <dgm:cxn modelId="{AEE80F79-B4E9-431E-8FEA-140F5E4B22AC}" type="presParOf" srcId="{361D509A-400F-495B-A427-88284DD2C4BD}" destId="{81358067-CFD4-4183-8169-3F43C7DE8C39}" srcOrd="2" destOrd="0" presId="urn:microsoft.com/office/officeart/2024/3/layout/verticalVisualTextBlock1"/>
    <dgm:cxn modelId="{5E1CD407-1260-4023-957E-81A22EF21650}" type="presParOf" srcId="{FCFF6061-1434-4B9B-A6A6-59912F024F37}" destId="{40A18444-7B06-46A4-A391-731597A3A4A8}" srcOrd="3" destOrd="0" presId="urn:microsoft.com/office/officeart/2024/3/layout/verticalVisualTextBlock1"/>
    <dgm:cxn modelId="{3C0465D0-5794-4789-AEB5-C96542E65AF1}" type="presParOf" srcId="{FCFF6061-1434-4B9B-A6A6-59912F024F37}" destId="{24A7E018-2A27-4AA9-8140-B759B600430D}" srcOrd="4" destOrd="0" presId="urn:microsoft.com/office/officeart/2024/3/layout/verticalVisualTextBlock1"/>
    <dgm:cxn modelId="{49AA606A-B7A5-4F2F-89F3-010DB611BB60}" type="presParOf" srcId="{24A7E018-2A27-4AA9-8140-B759B600430D}" destId="{F559506B-DB5E-4BD1-87B4-B6CABA0FAF9B}" srcOrd="0" destOrd="0" presId="urn:microsoft.com/office/officeart/2024/3/layout/verticalVisualTextBlock1"/>
    <dgm:cxn modelId="{AEE70362-B6BA-4529-AEA5-02DDCAD111B0}" type="presParOf" srcId="{24A7E018-2A27-4AA9-8140-B759B600430D}" destId="{6A0D07E5-814B-4F43-8CBB-5F102D3BAC0C}" srcOrd="1" destOrd="0" presId="urn:microsoft.com/office/officeart/2024/3/layout/verticalVisualTextBlock1"/>
    <dgm:cxn modelId="{4DF1FD17-E1FF-4A2C-839C-FDCAF4230680}" type="presParOf" srcId="{24A7E018-2A27-4AA9-8140-B759B600430D}" destId="{ED758D74-C828-4154-825B-3632CC053FE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E16A6A-21BA-4E80-AA2A-5BCD429E66FF}"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1AACADA0-E8B6-4EF9-B81B-FF7D232A6473}">
      <dgm:prSet/>
      <dgm:spPr/>
      <dgm:t>
        <a:bodyPr/>
        <a:lstStyle/>
        <a:p>
          <a:pPr>
            <a:lnSpc>
              <a:spcPct val="100000"/>
            </a:lnSpc>
            <a:defRPr b="1"/>
          </a:pPr>
          <a:r>
            <a:rPr lang="en-US" dirty="0" err="1"/>
            <a:t>Definición</a:t>
          </a:r>
          <a:r>
            <a:rPr lang="en-US" dirty="0"/>
            <a:t> de </a:t>
          </a:r>
          <a:r>
            <a:rPr lang="en-US" dirty="0" err="1"/>
            <a:t>intención</a:t>
          </a:r>
          <a:r>
            <a:rPr lang="en-US" dirty="0"/>
            <a:t> </a:t>
          </a:r>
          <a:r>
            <a:rPr lang="en-US" dirty="0" err="1"/>
            <a:t>comunicativa</a:t>
          </a:r>
          <a:endParaRPr lang="en-US" dirty="0"/>
        </a:p>
      </dgm:t>
    </dgm:pt>
    <dgm:pt modelId="{ACDDC770-390A-4338-98EC-4DDF709C653D}" type="parTrans" cxnId="{129390E6-E90C-4EC8-A055-8C4609C60058}">
      <dgm:prSet/>
      <dgm:spPr/>
      <dgm:t>
        <a:bodyPr/>
        <a:lstStyle/>
        <a:p>
          <a:endParaRPr lang="en-US"/>
        </a:p>
      </dgm:t>
    </dgm:pt>
    <dgm:pt modelId="{AF29A836-56FA-4919-9567-F84B7B7C79B3}" type="sibTrans" cxnId="{129390E6-E90C-4EC8-A055-8C4609C60058}">
      <dgm:prSet/>
      <dgm:spPr/>
      <dgm:t>
        <a:bodyPr/>
        <a:lstStyle/>
        <a:p>
          <a:pPr>
            <a:lnSpc>
              <a:spcPct val="100000"/>
            </a:lnSpc>
            <a:defRPr b="1"/>
          </a:pPr>
          <a:endParaRPr lang="en-US"/>
        </a:p>
      </dgm:t>
    </dgm:pt>
    <dgm:pt modelId="{C538CAC2-1245-4A8C-BDCF-7E876CC4F23E}">
      <dgm:prSet/>
      <dgm:spPr/>
      <dgm:t>
        <a:bodyPr/>
        <a:lstStyle/>
        <a:p>
          <a:pPr>
            <a:lnSpc>
              <a:spcPct val="100000"/>
            </a:lnSpc>
          </a:pPr>
          <a:r>
            <a:rPr lang="en-US" dirty="0"/>
            <a:t>La </a:t>
          </a:r>
          <a:r>
            <a:rPr lang="en-US" dirty="0" err="1"/>
            <a:t>intención</a:t>
          </a:r>
          <a:r>
            <a:rPr lang="en-US" dirty="0"/>
            <a:t> </a:t>
          </a:r>
          <a:r>
            <a:rPr lang="en-US" dirty="0" err="1"/>
            <a:t>comunicativa</a:t>
          </a:r>
          <a:r>
            <a:rPr lang="en-US" dirty="0"/>
            <a:t> es la </a:t>
          </a:r>
          <a:r>
            <a:rPr lang="en-US" dirty="0" err="1"/>
            <a:t>razón</a:t>
          </a:r>
          <a:r>
            <a:rPr lang="en-US" dirty="0"/>
            <a:t> </a:t>
          </a:r>
          <a:r>
            <a:rPr lang="en-US" dirty="0" err="1"/>
            <a:t>detrás</a:t>
          </a:r>
          <a:r>
            <a:rPr lang="en-US" dirty="0"/>
            <a:t> del </a:t>
          </a:r>
          <a:r>
            <a:rPr lang="en-US" dirty="0" err="1"/>
            <a:t>envío</a:t>
          </a:r>
          <a:r>
            <a:rPr lang="en-US" dirty="0"/>
            <a:t> de un </a:t>
          </a:r>
          <a:r>
            <a:rPr lang="en-US" dirty="0" err="1"/>
            <a:t>mensaje</a:t>
          </a:r>
          <a:r>
            <a:rPr lang="en-US" dirty="0"/>
            <a:t>, </a:t>
          </a:r>
          <a:r>
            <a:rPr lang="en-US" dirty="0" err="1"/>
            <a:t>dando</a:t>
          </a:r>
          <a:r>
            <a:rPr lang="en-US" dirty="0"/>
            <a:t> forma a </a:t>
          </a:r>
          <a:r>
            <a:rPr lang="en-US" dirty="0" err="1"/>
            <a:t>su</a:t>
          </a:r>
          <a:r>
            <a:rPr lang="en-US" dirty="0"/>
            <a:t> </a:t>
          </a:r>
          <a:r>
            <a:rPr lang="en-US" dirty="0" err="1"/>
            <a:t>tono</a:t>
          </a:r>
          <a:r>
            <a:rPr lang="en-US" dirty="0"/>
            <a:t> y </a:t>
          </a:r>
          <a:r>
            <a:rPr lang="en-US" dirty="0" err="1"/>
            <a:t>contenido</a:t>
          </a:r>
          <a:r>
            <a:rPr lang="en-US" dirty="0"/>
            <a:t>.</a:t>
          </a:r>
        </a:p>
      </dgm:t>
    </dgm:pt>
    <dgm:pt modelId="{0DC228B6-91C3-44E8-A89C-DD5486A01C7C}" type="parTrans" cxnId="{391904FD-BE16-4F21-9CAA-765643560B4B}">
      <dgm:prSet/>
      <dgm:spPr/>
      <dgm:t>
        <a:bodyPr/>
        <a:lstStyle/>
        <a:p>
          <a:endParaRPr lang="en-US"/>
        </a:p>
      </dgm:t>
    </dgm:pt>
    <dgm:pt modelId="{AD86C99C-E6F9-401C-9744-B893D31261F6}" type="sibTrans" cxnId="{391904FD-BE16-4F21-9CAA-765643560B4B}">
      <dgm:prSet/>
      <dgm:spPr/>
      <dgm:t>
        <a:bodyPr/>
        <a:lstStyle/>
        <a:p>
          <a:endParaRPr lang="en-US"/>
        </a:p>
      </dgm:t>
    </dgm:pt>
    <dgm:pt modelId="{DD8B6D4E-269C-4FD0-B1B2-E5F6167487D8}">
      <dgm:prSet/>
      <dgm:spPr/>
      <dgm:t>
        <a:bodyPr/>
        <a:lstStyle/>
        <a:p>
          <a:pPr>
            <a:lnSpc>
              <a:spcPct val="100000"/>
            </a:lnSpc>
            <a:defRPr b="1"/>
          </a:pPr>
          <a:r>
            <a:rPr lang="en-US" dirty="0" err="1"/>
            <a:t>Ejemplos</a:t>
          </a:r>
          <a:r>
            <a:rPr lang="en-US" dirty="0"/>
            <a:t> de </a:t>
          </a:r>
          <a:r>
            <a:rPr lang="en-US" dirty="0" err="1"/>
            <a:t>propósitos</a:t>
          </a:r>
          <a:r>
            <a:rPr lang="en-US" dirty="0"/>
            <a:t> de </a:t>
          </a:r>
          <a:r>
            <a:rPr lang="en-US" dirty="0" err="1"/>
            <a:t>mensajes</a:t>
          </a:r>
          <a:endParaRPr lang="en-US" dirty="0"/>
        </a:p>
      </dgm:t>
    </dgm:pt>
    <dgm:pt modelId="{ACC7379B-D8E3-4EAF-B622-F06F2C1651FB}" type="parTrans" cxnId="{EDCE6ECC-16FD-430A-8405-271236BB3D38}">
      <dgm:prSet/>
      <dgm:spPr/>
      <dgm:t>
        <a:bodyPr/>
        <a:lstStyle/>
        <a:p>
          <a:endParaRPr lang="en-US"/>
        </a:p>
      </dgm:t>
    </dgm:pt>
    <dgm:pt modelId="{4B047A0C-A93A-4C5F-B2F5-850D9493D7A1}" type="sibTrans" cxnId="{EDCE6ECC-16FD-430A-8405-271236BB3D38}">
      <dgm:prSet/>
      <dgm:spPr/>
      <dgm:t>
        <a:bodyPr/>
        <a:lstStyle/>
        <a:p>
          <a:pPr>
            <a:lnSpc>
              <a:spcPct val="100000"/>
            </a:lnSpc>
            <a:defRPr b="1"/>
          </a:pPr>
          <a:endParaRPr lang="en-US"/>
        </a:p>
      </dgm:t>
    </dgm:pt>
    <dgm:pt modelId="{2363AD63-CF15-48F0-A5B2-5440732DD5EB}">
      <dgm:prSet/>
      <dgm:spPr/>
      <dgm:t>
        <a:bodyPr/>
        <a:lstStyle/>
        <a:p>
          <a:pPr>
            <a:lnSpc>
              <a:spcPct val="100000"/>
            </a:lnSpc>
          </a:pPr>
          <a:r>
            <a:rPr lang="en-US" dirty="0"/>
            <a:t>Las </a:t>
          </a:r>
          <a:r>
            <a:rPr lang="en-US" dirty="0" err="1"/>
            <a:t>intenciones</a:t>
          </a:r>
          <a:r>
            <a:rPr lang="en-US" dirty="0"/>
            <a:t> </a:t>
          </a:r>
          <a:r>
            <a:rPr lang="en-US" dirty="0" err="1"/>
            <a:t>comunes</a:t>
          </a:r>
          <a:r>
            <a:rPr lang="en-US" dirty="0"/>
            <a:t> </a:t>
          </a:r>
          <a:r>
            <a:rPr lang="en-US" dirty="0" err="1"/>
            <a:t>incluyen</a:t>
          </a:r>
          <a:r>
            <a:rPr lang="en-US" dirty="0"/>
            <a:t> </a:t>
          </a:r>
          <a:r>
            <a:rPr lang="en-US" dirty="0" err="1"/>
            <a:t>informar</a:t>
          </a:r>
          <a:r>
            <a:rPr lang="en-US" dirty="0"/>
            <a:t>, </a:t>
          </a:r>
          <a:r>
            <a:rPr lang="en-US" dirty="0" err="1"/>
            <a:t>preguntar</a:t>
          </a:r>
          <a:r>
            <a:rPr lang="en-US" dirty="0"/>
            <a:t>, </a:t>
          </a:r>
          <a:r>
            <a:rPr lang="en-US" dirty="0" err="1"/>
            <a:t>saludar</a:t>
          </a:r>
          <a:r>
            <a:rPr lang="en-US" dirty="0"/>
            <a:t>, </a:t>
          </a:r>
          <a:r>
            <a:rPr lang="en-US" dirty="0" err="1"/>
            <a:t>aconsejar</a:t>
          </a:r>
          <a:r>
            <a:rPr lang="en-US" dirty="0"/>
            <a:t>, </a:t>
          </a:r>
          <a:r>
            <a:rPr lang="en-US" dirty="0" err="1"/>
            <a:t>regañar</a:t>
          </a:r>
          <a:r>
            <a:rPr lang="en-US" dirty="0"/>
            <a:t> y </a:t>
          </a:r>
          <a:r>
            <a:rPr lang="en-US" dirty="0" err="1"/>
            <a:t>motivar</a:t>
          </a:r>
          <a:r>
            <a:rPr lang="en-US" dirty="0"/>
            <a:t> en la </a:t>
          </a:r>
          <a:r>
            <a:rPr lang="en-US" dirty="0" err="1"/>
            <a:t>comunicación</a:t>
          </a:r>
          <a:r>
            <a:rPr lang="en-US" dirty="0"/>
            <a:t>.</a:t>
          </a:r>
        </a:p>
      </dgm:t>
    </dgm:pt>
    <dgm:pt modelId="{0D2795F8-D111-4DA4-B003-63B0197BC6FC}" type="parTrans" cxnId="{D98D81FC-A98C-45CB-A228-DCA49A3B18F2}">
      <dgm:prSet/>
      <dgm:spPr/>
      <dgm:t>
        <a:bodyPr/>
        <a:lstStyle/>
        <a:p>
          <a:endParaRPr lang="en-US"/>
        </a:p>
      </dgm:t>
    </dgm:pt>
    <dgm:pt modelId="{F964742C-0363-4FCC-A7A1-0E5540147C31}" type="sibTrans" cxnId="{D98D81FC-A98C-45CB-A228-DCA49A3B18F2}">
      <dgm:prSet/>
      <dgm:spPr/>
      <dgm:t>
        <a:bodyPr/>
        <a:lstStyle/>
        <a:p>
          <a:endParaRPr lang="en-US"/>
        </a:p>
      </dgm:t>
    </dgm:pt>
    <dgm:pt modelId="{97F59FE7-55AE-4CD0-857A-813259AD1CDE}">
      <dgm:prSet/>
      <dgm:spPr/>
      <dgm:t>
        <a:bodyPr/>
        <a:lstStyle/>
        <a:p>
          <a:pPr>
            <a:lnSpc>
              <a:spcPct val="100000"/>
            </a:lnSpc>
            <a:defRPr b="1"/>
          </a:pPr>
          <a:r>
            <a:rPr lang="en-US" dirty="0" err="1"/>
            <a:t>Importancia</a:t>
          </a:r>
          <a:r>
            <a:rPr lang="en-US" dirty="0"/>
            <a:t> de </a:t>
          </a:r>
          <a:r>
            <a:rPr lang="en-US" dirty="0" err="1"/>
            <a:t>reconocer</a:t>
          </a:r>
          <a:r>
            <a:rPr lang="en-US" dirty="0"/>
            <a:t> la </a:t>
          </a:r>
          <a:r>
            <a:rPr lang="en-US" dirty="0" err="1"/>
            <a:t>intención</a:t>
          </a:r>
          <a:endParaRPr lang="en-US" dirty="0"/>
        </a:p>
      </dgm:t>
    </dgm:pt>
    <dgm:pt modelId="{0F903A41-78CD-4FD2-86DA-930AD545CD3A}" type="parTrans" cxnId="{E3CBB6A3-FBC7-481F-9B8C-DA3700440D56}">
      <dgm:prSet/>
      <dgm:spPr/>
      <dgm:t>
        <a:bodyPr/>
        <a:lstStyle/>
        <a:p>
          <a:endParaRPr lang="en-US"/>
        </a:p>
      </dgm:t>
    </dgm:pt>
    <dgm:pt modelId="{623D0264-FB17-4691-8298-D48493CD0501}" type="sibTrans" cxnId="{E3CBB6A3-FBC7-481F-9B8C-DA3700440D56}">
      <dgm:prSet/>
      <dgm:spPr/>
      <dgm:t>
        <a:bodyPr/>
        <a:lstStyle/>
        <a:p>
          <a:endParaRPr lang="en-US"/>
        </a:p>
      </dgm:t>
    </dgm:pt>
    <dgm:pt modelId="{918E446A-93DA-4757-81AB-F771E18D97B4}">
      <dgm:prSet/>
      <dgm:spPr/>
      <dgm:t>
        <a:bodyPr/>
        <a:lstStyle/>
        <a:p>
          <a:pPr>
            <a:lnSpc>
              <a:spcPct val="100000"/>
            </a:lnSpc>
          </a:pPr>
          <a:r>
            <a:rPr lang="en-US" dirty="0" err="1"/>
            <a:t>Comprender</a:t>
          </a:r>
          <a:r>
            <a:rPr lang="en-US" dirty="0"/>
            <a:t> la </a:t>
          </a:r>
          <a:r>
            <a:rPr lang="en-US" dirty="0" err="1"/>
            <a:t>intención</a:t>
          </a:r>
          <a:r>
            <a:rPr lang="en-US" dirty="0"/>
            <a:t> del </a:t>
          </a:r>
          <a:r>
            <a:rPr lang="en-US" dirty="0" err="1"/>
            <a:t>remitente</a:t>
          </a:r>
          <a:r>
            <a:rPr lang="en-US" dirty="0"/>
            <a:t> </a:t>
          </a:r>
          <a:r>
            <a:rPr lang="en-US" dirty="0" err="1"/>
            <a:t>ayuda</a:t>
          </a:r>
          <a:r>
            <a:rPr lang="en-US" dirty="0"/>
            <a:t> a </a:t>
          </a:r>
          <a:r>
            <a:rPr lang="en-US" dirty="0" err="1"/>
            <a:t>interpretar</a:t>
          </a:r>
          <a:r>
            <a:rPr lang="en-US" dirty="0"/>
            <a:t> los </a:t>
          </a:r>
          <a:r>
            <a:rPr lang="en-US" dirty="0" err="1"/>
            <a:t>mensajes</a:t>
          </a:r>
          <a:r>
            <a:rPr lang="en-US" dirty="0"/>
            <a:t> con </a:t>
          </a:r>
          <a:r>
            <a:rPr lang="en-US" dirty="0" err="1"/>
            <a:t>precisión</a:t>
          </a:r>
          <a:r>
            <a:rPr lang="en-US" dirty="0"/>
            <a:t> y responder </a:t>
          </a:r>
          <a:r>
            <a:rPr lang="en-US" dirty="0" err="1"/>
            <a:t>adecuadamente</a:t>
          </a:r>
          <a:r>
            <a:rPr lang="en-US" dirty="0"/>
            <a:t>.</a:t>
          </a:r>
        </a:p>
      </dgm:t>
    </dgm:pt>
    <dgm:pt modelId="{9169A2D2-6183-4E8A-BF15-3E42863DFA82}" type="parTrans" cxnId="{B470C298-7386-4E46-BE99-672FD0BAD48C}">
      <dgm:prSet/>
      <dgm:spPr/>
      <dgm:t>
        <a:bodyPr/>
        <a:lstStyle/>
        <a:p>
          <a:endParaRPr lang="en-US"/>
        </a:p>
      </dgm:t>
    </dgm:pt>
    <dgm:pt modelId="{5989032B-7CE2-479E-939E-AEB32DF31CD0}" type="sibTrans" cxnId="{B470C298-7386-4E46-BE99-672FD0BAD48C}">
      <dgm:prSet/>
      <dgm:spPr/>
      <dgm:t>
        <a:bodyPr/>
        <a:lstStyle/>
        <a:p>
          <a:endParaRPr lang="en-US"/>
        </a:p>
      </dgm:t>
    </dgm:pt>
    <dgm:pt modelId="{C8942B66-A59C-44F9-8A7C-18D57378FECB}" type="pres">
      <dgm:prSet presAssocID="{C7E16A6A-21BA-4E80-AA2A-5BCD429E66FF}" presName="Root" presStyleCnt="0">
        <dgm:presLayoutVars>
          <dgm:dir/>
          <dgm:resizeHandles val="exact"/>
        </dgm:presLayoutVars>
      </dgm:prSet>
      <dgm:spPr/>
    </dgm:pt>
    <dgm:pt modelId="{576E88EF-9002-48A6-ABC8-B369A5B08657}" type="pres">
      <dgm:prSet presAssocID="{1AACADA0-E8B6-4EF9-B81B-FF7D232A6473}" presName="Composite" presStyleCnt="0"/>
      <dgm:spPr/>
    </dgm:pt>
    <dgm:pt modelId="{D571F2AD-619F-423F-82C6-06CF00637DB2}" type="pres">
      <dgm:prSet presAssocID="{1AACADA0-E8B6-4EF9-B81B-FF7D232A6473}"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2928" r="17071" b="-2"/>
          <a:stretch/>
        </a:blipFill>
      </dgm:spPr>
      <dgm:extLst>
        <a:ext uri="{E40237B7-FDA0-4F09-8148-C483321AD2D9}">
          <dgm14:cNvPr xmlns:dgm14="http://schemas.microsoft.com/office/drawing/2010/diagram" id="0" name="" descr="Five square speech bubbles in color"/>
        </a:ext>
      </dgm:extLst>
    </dgm:pt>
    <dgm:pt modelId="{0546D8D1-3049-41AB-B446-DEC0C3A4302A}" type="pres">
      <dgm:prSet presAssocID="{1AACADA0-E8B6-4EF9-B81B-FF7D232A6473}" presName="Subtitle" presStyleLbl="revTx" presStyleIdx="0" presStyleCnt="6">
        <dgm:presLayoutVars>
          <dgm:chMax val="0"/>
          <dgm:bulletEnabled/>
        </dgm:presLayoutVars>
      </dgm:prSet>
      <dgm:spPr/>
    </dgm:pt>
    <dgm:pt modelId="{EF39375C-EB5C-47FD-A4BD-F1A3FA25D791}" type="pres">
      <dgm:prSet presAssocID="{1AACADA0-E8B6-4EF9-B81B-FF7D232A6473}" presName="Description" presStyleLbl="revTx" presStyleIdx="1" presStyleCnt="6">
        <dgm:presLayoutVars>
          <dgm:bulletEnabled/>
        </dgm:presLayoutVars>
      </dgm:prSet>
      <dgm:spPr/>
    </dgm:pt>
    <dgm:pt modelId="{5EF010A0-2268-4800-A414-34BE7FBA2D99}" type="pres">
      <dgm:prSet presAssocID="{AF29A836-56FA-4919-9567-F84B7B7C79B3}" presName="sibTrans" presStyleLbl="sibTrans2D1" presStyleIdx="0" presStyleCnt="0"/>
      <dgm:spPr/>
    </dgm:pt>
    <dgm:pt modelId="{E6506EC8-CD25-4759-8139-CF99015D3C98}" type="pres">
      <dgm:prSet presAssocID="{DD8B6D4E-269C-4FD0-B1B2-E5F6167487D8}" presName="Composite" presStyleCnt="0"/>
      <dgm:spPr/>
    </dgm:pt>
    <dgm:pt modelId="{74379133-3557-49C3-A3E5-C0A11FDA4F3E}" type="pres">
      <dgm:prSet presAssocID="{DD8B6D4E-269C-4FD0-B1B2-E5F6167487D8}"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9317" r="13180" b="-3"/>
          <a:stretch/>
        </a:blipFill>
      </dgm:spPr>
      <dgm:extLst>
        <a:ext uri="{E40237B7-FDA0-4F09-8148-C483321AD2D9}">
          <dgm14:cNvPr xmlns:dgm14="http://schemas.microsoft.com/office/drawing/2010/diagram" id="0" name="" descr="Multi-coloured dialogue boxes"/>
        </a:ext>
      </dgm:extLst>
    </dgm:pt>
    <dgm:pt modelId="{313638AE-1DD1-416E-86C8-331538AC505F}" type="pres">
      <dgm:prSet presAssocID="{DD8B6D4E-269C-4FD0-B1B2-E5F6167487D8}" presName="Subtitle" presStyleLbl="revTx" presStyleIdx="2" presStyleCnt="6">
        <dgm:presLayoutVars>
          <dgm:chMax val="0"/>
          <dgm:bulletEnabled/>
        </dgm:presLayoutVars>
      </dgm:prSet>
      <dgm:spPr/>
    </dgm:pt>
    <dgm:pt modelId="{9891CE49-82D8-4680-9696-C654ECC1C639}" type="pres">
      <dgm:prSet presAssocID="{DD8B6D4E-269C-4FD0-B1B2-E5F6167487D8}" presName="Description" presStyleLbl="revTx" presStyleIdx="3" presStyleCnt="6">
        <dgm:presLayoutVars>
          <dgm:bulletEnabled/>
        </dgm:presLayoutVars>
      </dgm:prSet>
      <dgm:spPr/>
    </dgm:pt>
    <dgm:pt modelId="{58B459F7-4D20-4E18-B4CC-1E91560DE223}" type="pres">
      <dgm:prSet presAssocID="{4B047A0C-A93A-4C5F-B2F5-850D9493D7A1}" presName="sibTrans" presStyleLbl="sibTrans2D1" presStyleIdx="0" presStyleCnt="0"/>
      <dgm:spPr/>
    </dgm:pt>
    <dgm:pt modelId="{958AA6B7-2C08-4676-BB6D-F74B70B66138}" type="pres">
      <dgm:prSet presAssocID="{97F59FE7-55AE-4CD0-857A-813259AD1CDE}" presName="Composite" presStyleCnt="0"/>
      <dgm:spPr/>
    </dgm:pt>
    <dgm:pt modelId="{04DDC989-A2ED-4E44-AE49-3C47755F8A92}" type="pres">
      <dgm:prSet presAssocID="{97F59FE7-55AE-4CD0-857A-813259AD1CDE}"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1891" r="11357" b="-3"/>
          <a:stretch/>
        </a:blipFill>
      </dgm:spPr>
      <dgm:extLst>
        <a:ext uri="{E40237B7-FDA0-4F09-8148-C483321AD2D9}">
          <dgm14:cNvPr xmlns:dgm14="http://schemas.microsoft.com/office/drawing/2010/diagram" id="0" name="" descr="Shot of a couple having a disagreement at a cafe"/>
        </a:ext>
      </dgm:extLst>
    </dgm:pt>
    <dgm:pt modelId="{83AEF0ED-7150-4C9D-8A92-0E8A5085A2EA}" type="pres">
      <dgm:prSet presAssocID="{97F59FE7-55AE-4CD0-857A-813259AD1CDE}" presName="Subtitle" presStyleLbl="revTx" presStyleIdx="4" presStyleCnt="6">
        <dgm:presLayoutVars>
          <dgm:chMax val="0"/>
          <dgm:bulletEnabled/>
        </dgm:presLayoutVars>
      </dgm:prSet>
      <dgm:spPr/>
    </dgm:pt>
    <dgm:pt modelId="{9D04181B-9D70-4235-99C2-64AB017B90C4}" type="pres">
      <dgm:prSet presAssocID="{97F59FE7-55AE-4CD0-857A-813259AD1CDE}" presName="Description" presStyleLbl="revTx" presStyleIdx="5" presStyleCnt="6">
        <dgm:presLayoutVars>
          <dgm:bulletEnabled/>
        </dgm:presLayoutVars>
      </dgm:prSet>
      <dgm:spPr/>
    </dgm:pt>
  </dgm:ptLst>
  <dgm:cxnLst>
    <dgm:cxn modelId="{270F3605-D345-4F05-A254-0D445C6042D6}" type="presOf" srcId="{4B047A0C-A93A-4C5F-B2F5-850D9493D7A1}" destId="{58B459F7-4D20-4E18-B4CC-1E91560DE223}" srcOrd="0" destOrd="0" presId="urn:microsoft.com/office/officeart/2024/3/layout/verticalVisualTextBlock1"/>
    <dgm:cxn modelId="{2D92F72D-6448-49DF-92F1-3956F0430206}" type="presOf" srcId="{2363AD63-CF15-48F0-A5B2-5440732DD5EB}" destId="{9891CE49-82D8-4680-9696-C654ECC1C639}" srcOrd="0" destOrd="0" presId="urn:microsoft.com/office/officeart/2024/3/layout/verticalVisualTextBlock1"/>
    <dgm:cxn modelId="{50881648-DDFD-4C2B-88FE-26234F75DEBA}" type="presOf" srcId="{C538CAC2-1245-4A8C-BDCF-7E876CC4F23E}" destId="{EF39375C-EB5C-47FD-A4BD-F1A3FA25D791}" srcOrd="0" destOrd="0" presId="urn:microsoft.com/office/officeart/2024/3/layout/verticalVisualTextBlock1"/>
    <dgm:cxn modelId="{80628E4B-DB90-40B1-9821-EEEB07DD8462}" type="presOf" srcId="{AF29A836-56FA-4919-9567-F84B7B7C79B3}" destId="{5EF010A0-2268-4800-A414-34BE7FBA2D99}" srcOrd="0" destOrd="0" presId="urn:microsoft.com/office/officeart/2024/3/layout/verticalVisualTextBlock1"/>
    <dgm:cxn modelId="{9D6AF17C-B859-4D5D-86CC-9F3B35E2C9FC}" type="presOf" srcId="{1AACADA0-E8B6-4EF9-B81B-FF7D232A6473}" destId="{0546D8D1-3049-41AB-B446-DEC0C3A4302A}" srcOrd="0" destOrd="0" presId="urn:microsoft.com/office/officeart/2024/3/layout/verticalVisualTextBlock1"/>
    <dgm:cxn modelId="{B470C298-7386-4E46-BE99-672FD0BAD48C}" srcId="{97F59FE7-55AE-4CD0-857A-813259AD1CDE}" destId="{918E446A-93DA-4757-81AB-F771E18D97B4}" srcOrd="0" destOrd="0" parTransId="{9169A2D2-6183-4E8A-BF15-3E42863DFA82}" sibTransId="{5989032B-7CE2-479E-939E-AEB32DF31CD0}"/>
    <dgm:cxn modelId="{A3E395A1-AB4B-4F7E-8A43-A55486A7E945}" type="presOf" srcId="{918E446A-93DA-4757-81AB-F771E18D97B4}" destId="{9D04181B-9D70-4235-99C2-64AB017B90C4}" srcOrd="0" destOrd="0" presId="urn:microsoft.com/office/officeart/2024/3/layout/verticalVisualTextBlock1"/>
    <dgm:cxn modelId="{E3CBB6A3-FBC7-481F-9B8C-DA3700440D56}" srcId="{C7E16A6A-21BA-4E80-AA2A-5BCD429E66FF}" destId="{97F59FE7-55AE-4CD0-857A-813259AD1CDE}" srcOrd="2" destOrd="0" parTransId="{0F903A41-78CD-4FD2-86DA-930AD545CD3A}" sibTransId="{623D0264-FB17-4691-8298-D48493CD0501}"/>
    <dgm:cxn modelId="{E20FC4B9-4141-45F1-9984-099903A62A3C}" type="presOf" srcId="{DD8B6D4E-269C-4FD0-B1B2-E5F6167487D8}" destId="{313638AE-1DD1-416E-86C8-331538AC505F}" srcOrd="0" destOrd="0" presId="urn:microsoft.com/office/officeart/2024/3/layout/verticalVisualTextBlock1"/>
    <dgm:cxn modelId="{4332F6BD-B3E7-4D7A-AA05-B6B8505A5D43}" type="presOf" srcId="{97F59FE7-55AE-4CD0-857A-813259AD1CDE}" destId="{83AEF0ED-7150-4C9D-8A92-0E8A5085A2EA}" srcOrd="0" destOrd="0" presId="urn:microsoft.com/office/officeart/2024/3/layout/verticalVisualTextBlock1"/>
    <dgm:cxn modelId="{EDCE6ECC-16FD-430A-8405-271236BB3D38}" srcId="{C7E16A6A-21BA-4E80-AA2A-5BCD429E66FF}" destId="{DD8B6D4E-269C-4FD0-B1B2-E5F6167487D8}" srcOrd="1" destOrd="0" parTransId="{ACC7379B-D8E3-4EAF-B622-F06F2C1651FB}" sibTransId="{4B047A0C-A93A-4C5F-B2F5-850D9493D7A1}"/>
    <dgm:cxn modelId="{93B3F4D4-52F3-46FB-A2D2-D89B998CC194}" type="presOf" srcId="{C7E16A6A-21BA-4E80-AA2A-5BCD429E66FF}" destId="{C8942B66-A59C-44F9-8A7C-18D57378FECB}" srcOrd="0" destOrd="0" presId="urn:microsoft.com/office/officeart/2024/3/layout/verticalVisualTextBlock1"/>
    <dgm:cxn modelId="{129390E6-E90C-4EC8-A055-8C4609C60058}" srcId="{C7E16A6A-21BA-4E80-AA2A-5BCD429E66FF}" destId="{1AACADA0-E8B6-4EF9-B81B-FF7D232A6473}" srcOrd="0" destOrd="0" parTransId="{ACDDC770-390A-4338-98EC-4DDF709C653D}" sibTransId="{AF29A836-56FA-4919-9567-F84B7B7C79B3}"/>
    <dgm:cxn modelId="{D98D81FC-A98C-45CB-A228-DCA49A3B18F2}" srcId="{DD8B6D4E-269C-4FD0-B1B2-E5F6167487D8}" destId="{2363AD63-CF15-48F0-A5B2-5440732DD5EB}" srcOrd="0" destOrd="0" parTransId="{0D2795F8-D111-4DA4-B003-63B0197BC6FC}" sibTransId="{F964742C-0363-4FCC-A7A1-0E5540147C31}"/>
    <dgm:cxn modelId="{391904FD-BE16-4F21-9CAA-765643560B4B}" srcId="{1AACADA0-E8B6-4EF9-B81B-FF7D232A6473}" destId="{C538CAC2-1245-4A8C-BDCF-7E876CC4F23E}" srcOrd="0" destOrd="0" parTransId="{0DC228B6-91C3-44E8-A89C-DD5486A01C7C}" sibTransId="{AD86C99C-E6F9-401C-9744-B893D31261F6}"/>
    <dgm:cxn modelId="{8896D5BC-7BD8-4918-A3CF-B65B9CE3314B}" type="presParOf" srcId="{C8942B66-A59C-44F9-8A7C-18D57378FECB}" destId="{576E88EF-9002-48A6-ABC8-B369A5B08657}" srcOrd="0" destOrd="0" presId="urn:microsoft.com/office/officeart/2024/3/layout/verticalVisualTextBlock1"/>
    <dgm:cxn modelId="{1C8BB7D2-BB08-4B4F-A153-3F5EA1A8D693}" type="presParOf" srcId="{576E88EF-9002-48A6-ABC8-B369A5B08657}" destId="{D571F2AD-619F-423F-82C6-06CF00637DB2}" srcOrd="0" destOrd="0" presId="urn:microsoft.com/office/officeart/2024/3/layout/verticalVisualTextBlock1"/>
    <dgm:cxn modelId="{ED3F7D9A-77FC-4A9B-A5BA-97A03C0ED35A}" type="presParOf" srcId="{576E88EF-9002-48A6-ABC8-B369A5B08657}" destId="{0546D8D1-3049-41AB-B446-DEC0C3A4302A}" srcOrd="1" destOrd="0" presId="urn:microsoft.com/office/officeart/2024/3/layout/verticalVisualTextBlock1"/>
    <dgm:cxn modelId="{CF6CEF78-C16E-49FE-BDBA-4DE4BB340CB8}" type="presParOf" srcId="{576E88EF-9002-48A6-ABC8-B369A5B08657}" destId="{EF39375C-EB5C-47FD-A4BD-F1A3FA25D791}" srcOrd="2" destOrd="0" presId="urn:microsoft.com/office/officeart/2024/3/layout/verticalVisualTextBlock1"/>
    <dgm:cxn modelId="{4E881456-6FC4-48E4-8754-965E3526DF42}" type="presParOf" srcId="{C8942B66-A59C-44F9-8A7C-18D57378FECB}" destId="{5EF010A0-2268-4800-A414-34BE7FBA2D99}" srcOrd="1" destOrd="0" presId="urn:microsoft.com/office/officeart/2024/3/layout/verticalVisualTextBlock1"/>
    <dgm:cxn modelId="{1662C7A5-AD93-43E6-86F2-3917822BF743}" type="presParOf" srcId="{C8942B66-A59C-44F9-8A7C-18D57378FECB}" destId="{E6506EC8-CD25-4759-8139-CF99015D3C98}" srcOrd="2" destOrd="0" presId="urn:microsoft.com/office/officeart/2024/3/layout/verticalVisualTextBlock1"/>
    <dgm:cxn modelId="{49619E55-0716-4DEF-A09F-3E57FF2BE30F}" type="presParOf" srcId="{E6506EC8-CD25-4759-8139-CF99015D3C98}" destId="{74379133-3557-49C3-A3E5-C0A11FDA4F3E}" srcOrd="0" destOrd="0" presId="urn:microsoft.com/office/officeart/2024/3/layout/verticalVisualTextBlock1"/>
    <dgm:cxn modelId="{8F97A8C4-3B9B-4E66-A77E-ECD07A003500}" type="presParOf" srcId="{E6506EC8-CD25-4759-8139-CF99015D3C98}" destId="{313638AE-1DD1-416E-86C8-331538AC505F}" srcOrd="1" destOrd="0" presId="urn:microsoft.com/office/officeart/2024/3/layout/verticalVisualTextBlock1"/>
    <dgm:cxn modelId="{13A892B5-607E-4FE5-A766-D336B36DA6DE}" type="presParOf" srcId="{E6506EC8-CD25-4759-8139-CF99015D3C98}" destId="{9891CE49-82D8-4680-9696-C654ECC1C639}" srcOrd="2" destOrd="0" presId="urn:microsoft.com/office/officeart/2024/3/layout/verticalVisualTextBlock1"/>
    <dgm:cxn modelId="{AF087622-B004-4370-8147-C89109F7B1AB}" type="presParOf" srcId="{C8942B66-A59C-44F9-8A7C-18D57378FECB}" destId="{58B459F7-4D20-4E18-B4CC-1E91560DE223}" srcOrd="3" destOrd="0" presId="urn:microsoft.com/office/officeart/2024/3/layout/verticalVisualTextBlock1"/>
    <dgm:cxn modelId="{C9AE3F37-D38F-48DD-B655-50CFF8E10EE4}" type="presParOf" srcId="{C8942B66-A59C-44F9-8A7C-18D57378FECB}" destId="{958AA6B7-2C08-4676-BB6D-F74B70B66138}" srcOrd="4" destOrd="0" presId="urn:microsoft.com/office/officeart/2024/3/layout/verticalVisualTextBlock1"/>
    <dgm:cxn modelId="{1DE22492-3908-44DC-91F6-F4132FF501F3}" type="presParOf" srcId="{958AA6B7-2C08-4676-BB6D-F74B70B66138}" destId="{04DDC989-A2ED-4E44-AE49-3C47755F8A92}" srcOrd="0" destOrd="0" presId="urn:microsoft.com/office/officeart/2024/3/layout/verticalVisualTextBlock1"/>
    <dgm:cxn modelId="{08EF0EA6-7C7B-4651-895C-3DE87EFFAC28}" type="presParOf" srcId="{958AA6B7-2C08-4676-BB6D-F74B70B66138}" destId="{83AEF0ED-7150-4C9D-8A92-0E8A5085A2EA}" srcOrd="1" destOrd="0" presId="urn:microsoft.com/office/officeart/2024/3/layout/verticalVisualTextBlock1"/>
    <dgm:cxn modelId="{59FE5A1B-4D1C-4197-B248-004D484E66CB}" type="presParOf" srcId="{958AA6B7-2C08-4676-BB6D-F74B70B66138}" destId="{9D04181B-9D70-4235-99C2-64AB017B90C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4981B-DE38-4ECE-A89A-6C0E0E6D46D8}">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4800" r="16953" b="4"/>
          <a:stretch/>
        </a:blipFill>
        <a:ln>
          <a:noFill/>
        </a:ln>
        <a:effectLst/>
      </dsp:spPr>
      <dsp:style>
        <a:lnRef idx="0">
          <a:scrgbClr r="0" g="0" b="0"/>
        </a:lnRef>
        <a:fillRef idx="3">
          <a:scrgbClr r="0" g="0" b="0"/>
        </a:fillRef>
        <a:effectRef idx="2">
          <a:scrgbClr r="0" g="0" b="0"/>
        </a:effectRef>
        <a:fontRef idx="minor">
          <a:schemeClr val="lt1"/>
        </a:fontRef>
      </dsp:style>
    </dsp:sp>
    <dsp:sp modelId="{1E622258-7D56-4526-B91B-208A67109528}">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Recursos</a:t>
          </a:r>
          <a:r>
            <a:rPr lang="en-US" sz="1800" kern="1200" dirty="0"/>
            <a:t> </a:t>
          </a:r>
          <a:r>
            <a:rPr lang="en-US" sz="1800" kern="1200" dirty="0" err="1"/>
            <a:t>Tecnológicos</a:t>
          </a:r>
          <a:endParaRPr lang="en-US" sz="1800" kern="1200" dirty="0"/>
        </a:p>
      </dsp:txBody>
      <dsp:txXfrm>
        <a:off x="2141433" y="0"/>
        <a:ext cx="9782775" cy="428453"/>
      </dsp:txXfrm>
    </dsp:sp>
    <dsp:sp modelId="{611C018E-6F41-4720-8F02-1522385C9A45}">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Los </a:t>
          </a:r>
          <a:r>
            <a:rPr lang="en-US" sz="1400" kern="1200" dirty="0" err="1"/>
            <a:t>elementos</a:t>
          </a:r>
          <a:r>
            <a:rPr lang="en-US" sz="1400" kern="1200" dirty="0"/>
            <a:t> </a:t>
          </a:r>
          <a:r>
            <a:rPr lang="en-US" sz="1400" kern="1200" dirty="0" err="1"/>
            <a:t>tecnológicos</a:t>
          </a:r>
          <a:r>
            <a:rPr lang="en-US" sz="1400" kern="1200" dirty="0"/>
            <a:t> </a:t>
          </a:r>
          <a:r>
            <a:rPr lang="en-US" sz="1400" kern="1200" dirty="0" err="1"/>
            <a:t>incluyen</a:t>
          </a:r>
          <a:r>
            <a:rPr lang="en-US" sz="1400" kern="1200" dirty="0"/>
            <a:t> </a:t>
          </a:r>
          <a:r>
            <a:rPr lang="en-US" sz="1400" kern="1200" dirty="0" err="1"/>
            <a:t>pantallas</a:t>
          </a:r>
          <a:r>
            <a:rPr lang="en-US" sz="1400" kern="1200" dirty="0"/>
            <a:t>, </a:t>
          </a:r>
          <a:r>
            <a:rPr lang="en-US" sz="1400" kern="1200" dirty="0" err="1"/>
            <a:t>computadoras</a:t>
          </a:r>
          <a:r>
            <a:rPr lang="en-US" sz="1400" kern="1200" dirty="0"/>
            <a:t>, </a:t>
          </a:r>
          <a:r>
            <a:rPr lang="en-US" sz="1400" kern="1200" dirty="0" err="1"/>
            <a:t>proyectores</a:t>
          </a:r>
          <a:r>
            <a:rPr lang="en-US" sz="1400" kern="1200" dirty="0"/>
            <a:t>, </a:t>
          </a:r>
          <a:r>
            <a:rPr lang="en-US" sz="1400" kern="1200" dirty="0" err="1"/>
            <a:t>plataformas</a:t>
          </a:r>
          <a:r>
            <a:rPr lang="en-US" sz="1400" kern="1200" dirty="0"/>
            <a:t> </a:t>
          </a:r>
          <a:r>
            <a:rPr lang="en-US" sz="1400" kern="1200" dirty="0" err="1"/>
            <a:t>virtuales</a:t>
          </a:r>
          <a:r>
            <a:rPr lang="en-US" sz="1400" kern="1200" dirty="0"/>
            <a:t>, </a:t>
          </a:r>
          <a:r>
            <a:rPr lang="en-US" sz="1400" kern="1200" dirty="0" err="1"/>
            <a:t>micrófonos</a:t>
          </a:r>
          <a:r>
            <a:rPr lang="en-US" sz="1400" kern="1200" dirty="0"/>
            <a:t> y </a:t>
          </a:r>
          <a:r>
            <a:rPr lang="en-US" sz="1400" kern="1200" dirty="0" err="1"/>
            <a:t>conexión</a:t>
          </a:r>
          <a:r>
            <a:rPr lang="en-US" sz="1400" kern="1200" dirty="0"/>
            <a:t> a </a:t>
          </a:r>
          <a:r>
            <a:rPr lang="en-US" sz="1600" kern="1200" dirty="0"/>
            <a:t>Internet</a:t>
          </a:r>
          <a:r>
            <a:rPr lang="en-US" sz="1400" kern="1200" dirty="0"/>
            <a:t> que </a:t>
          </a:r>
          <a:r>
            <a:rPr lang="en-US" sz="1400" kern="1200" dirty="0" err="1"/>
            <a:t>respalda</a:t>
          </a:r>
          <a:r>
            <a:rPr lang="en-US" sz="1400" kern="1200" dirty="0"/>
            <a:t> la </a:t>
          </a:r>
          <a:r>
            <a:rPr lang="en-US" sz="1400" kern="1200" dirty="0" err="1"/>
            <a:t>comunicación</a:t>
          </a:r>
          <a:r>
            <a:rPr lang="en-US" sz="1400" kern="1200" dirty="0"/>
            <a:t>.</a:t>
          </a:r>
        </a:p>
      </dsp:txBody>
      <dsp:txXfrm>
        <a:off x="2141433" y="428453"/>
        <a:ext cx="9782775" cy="1532980"/>
      </dsp:txXfrm>
    </dsp:sp>
    <dsp:sp modelId="{AB074100-1372-44D9-A6A5-7F800C084992}">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6005" r="10502" b="8"/>
          <a:stretch/>
        </a:blipFill>
        <a:ln>
          <a:noFill/>
        </a:ln>
        <a:effectLst/>
      </dsp:spPr>
      <dsp:style>
        <a:lnRef idx="0">
          <a:scrgbClr r="0" g="0" b="0"/>
        </a:lnRef>
        <a:fillRef idx="3">
          <a:scrgbClr r="0" g="0" b="0"/>
        </a:fillRef>
        <a:effectRef idx="2">
          <a:scrgbClr r="0" g="0" b="0"/>
        </a:effectRef>
        <a:fontRef idx="minor">
          <a:schemeClr val="lt1"/>
        </a:fontRef>
      </dsp:style>
    </dsp:sp>
    <dsp:sp modelId="{175C6E66-0FA0-4736-AFD0-AF273E55F676}">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Comunicación</a:t>
          </a:r>
          <a:r>
            <a:rPr lang="en-US" sz="1800" kern="1200" dirty="0"/>
            <a:t> </a:t>
          </a:r>
          <a:r>
            <a:rPr lang="en-US" sz="1800" kern="1200" dirty="0" err="1"/>
            <a:t>mejorada</a:t>
          </a:r>
          <a:endParaRPr lang="en-US" sz="1800" kern="1200" dirty="0"/>
        </a:p>
      </dsp:txBody>
      <dsp:txXfrm>
        <a:off x="2141433" y="2118348"/>
        <a:ext cx="9782775" cy="428453"/>
      </dsp:txXfrm>
    </dsp:sp>
    <dsp:sp modelId="{81358067-CFD4-4183-8169-3F43C7DE8C39}">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pPr>
          <a:r>
            <a:rPr lang="en-US" sz="1600" kern="1200" dirty="0"/>
            <a:t>La </a:t>
          </a:r>
          <a:r>
            <a:rPr lang="en-US" sz="1600" kern="1200" dirty="0" err="1"/>
            <a:t>tecnología</a:t>
          </a:r>
          <a:r>
            <a:rPr lang="en-US" sz="1600" kern="1200" dirty="0"/>
            <a:t> </a:t>
          </a:r>
          <a:r>
            <a:rPr lang="en-US" sz="1600" kern="1200" dirty="0" err="1"/>
            <a:t>permite</a:t>
          </a:r>
          <a:r>
            <a:rPr lang="en-US" sz="1600" kern="1200" dirty="0"/>
            <a:t> </a:t>
          </a:r>
          <a:r>
            <a:rPr lang="en-US" sz="1600" kern="1200" dirty="0" err="1"/>
            <a:t>ampliar</a:t>
          </a:r>
          <a:r>
            <a:rPr lang="en-US" sz="1600" kern="1200" dirty="0"/>
            <a:t> las </a:t>
          </a:r>
          <a:r>
            <a:rPr lang="en-US" sz="1600" kern="1200" dirty="0" err="1"/>
            <a:t>posibilidades</a:t>
          </a:r>
          <a:r>
            <a:rPr lang="en-US" sz="1600" kern="1200" dirty="0"/>
            <a:t> de </a:t>
          </a:r>
          <a:r>
            <a:rPr lang="en-US" sz="1600" kern="1200" dirty="0" err="1"/>
            <a:t>comunicación</a:t>
          </a:r>
          <a:r>
            <a:rPr lang="en-US" sz="1600" kern="1200" dirty="0"/>
            <a:t>, </a:t>
          </a:r>
          <a:r>
            <a:rPr lang="en-US" sz="1600" kern="1200" dirty="0" err="1"/>
            <a:t>incluidas</a:t>
          </a:r>
          <a:r>
            <a:rPr lang="en-US" sz="1600" kern="1200" dirty="0"/>
            <a:t> las </a:t>
          </a:r>
          <a:r>
            <a:rPr lang="en-US" sz="1600" kern="1200" dirty="0" err="1"/>
            <a:t>interacciones</a:t>
          </a:r>
          <a:r>
            <a:rPr lang="en-US" sz="1600" kern="1200" dirty="0"/>
            <a:t> </a:t>
          </a:r>
          <a:r>
            <a:rPr lang="en-US" sz="1600" kern="1200" dirty="0" err="1"/>
            <a:t>remotas</a:t>
          </a:r>
          <a:r>
            <a:rPr lang="en-US" sz="1600" kern="1200" dirty="0"/>
            <a:t> y el </a:t>
          </a:r>
          <a:r>
            <a:rPr lang="en-US" sz="1600" kern="1200" dirty="0" err="1"/>
            <a:t>acceso</a:t>
          </a:r>
          <a:r>
            <a:rPr lang="en-US" sz="1600" kern="1200" dirty="0"/>
            <a:t> a la </a:t>
          </a:r>
          <a:r>
            <a:rPr lang="en-US" sz="1600" kern="1200" dirty="0" err="1"/>
            <a:t>información</a:t>
          </a:r>
          <a:r>
            <a:rPr lang="en-US" sz="1600" kern="1200" dirty="0"/>
            <a:t> en </a:t>
          </a:r>
          <a:r>
            <a:rPr lang="en-US" sz="1600" kern="1200" dirty="0" err="1"/>
            <a:t>tiempo</a:t>
          </a:r>
          <a:r>
            <a:rPr lang="en-US" sz="1600" kern="1200" dirty="0"/>
            <a:t> real.</a:t>
          </a:r>
        </a:p>
      </dsp:txBody>
      <dsp:txXfrm>
        <a:off x="2141433" y="2546802"/>
        <a:ext cx="9782775" cy="1532980"/>
      </dsp:txXfrm>
    </dsp:sp>
    <dsp:sp modelId="{F559506B-DB5E-4BD1-87B4-B6CABA0FAF9B}">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9751" r="13497" b="-3"/>
          <a:stretch/>
        </a:blipFill>
        <a:ln>
          <a:noFill/>
        </a:ln>
        <a:effectLst/>
      </dsp:spPr>
      <dsp:style>
        <a:lnRef idx="0">
          <a:scrgbClr r="0" g="0" b="0"/>
        </a:lnRef>
        <a:fillRef idx="3">
          <a:scrgbClr r="0" g="0" b="0"/>
        </a:fillRef>
        <a:effectRef idx="2">
          <a:scrgbClr r="0" g="0" b="0"/>
        </a:effectRef>
        <a:fontRef idx="minor">
          <a:schemeClr val="lt1"/>
        </a:fontRef>
      </dsp:style>
    </dsp:sp>
    <dsp:sp modelId="{6A0D07E5-814B-4F43-8CBB-5F102D3BAC0C}">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Barreras de </a:t>
          </a:r>
          <a:r>
            <a:rPr lang="en-US" sz="1800" kern="1200" dirty="0" err="1"/>
            <a:t>comunicación</a:t>
          </a:r>
          <a:endParaRPr lang="en-US" sz="1800" kern="1200" dirty="0"/>
        </a:p>
      </dsp:txBody>
      <dsp:txXfrm>
        <a:off x="2141433" y="4236697"/>
        <a:ext cx="9782775" cy="428453"/>
      </dsp:txXfrm>
    </dsp:sp>
    <dsp:sp modelId="{ED758D74-C828-4154-825B-3632CC053FE4}">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pPr>
          <a:r>
            <a:rPr lang="en-US" sz="1600" kern="1200" dirty="0"/>
            <a:t>La </a:t>
          </a:r>
          <a:r>
            <a:rPr lang="en-US" sz="1600" kern="1200" dirty="0" err="1"/>
            <a:t>tecnología</a:t>
          </a:r>
          <a:r>
            <a:rPr lang="en-US" sz="1600" kern="1200" dirty="0"/>
            <a:t> </a:t>
          </a:r>
          <a:r>
            <a:rPr lang="en-US" sz="1600" kern="1200" dirty="0" err="1"/>
            <a:t>inaccesible</a:t>
          </a:r>
          <a:r>
            <a:rPr lang="en-US" sz="1600" kern="1200" dirty="0"/>
            <a:t> o las </a:t>
          </a:r>
          <a:r>
            <a:rPr lang="en-US" sz="1600" kern="1200" dirty="0" err="1"/>
            <a:t>fallas</a:t>
          </a:r>
          <a:r>
            <a:rPr lang="en-US" sz="1600" kern="1200" dirty="0"/>
            <a:t> </a:t>
          </a:r>
          <a:r>
            <a:rPr lang="en-US" sz="1600" kern="1200" dirty="0" err="1"/>
            <a:t>técnicas</a:t>
          </a:r>
          <a:r>
            <a:rPr lang="en-US" sz="1600" kern="1200" dirty="0"/>
            <a:t> </a:t>
          </a:r>
          <a:r>
            <a:rPr lang="en-US" sz="1600" kern="1200" dirty="0" err="1"/>
            <a:t>pueden</a:t>
          </a:r>
          <a:r>
            <a:rPr lang="en-US" sz="1600" kern="1200" dirty="0"/>
            <a:t> </a:t>
          </a:r>
          <a:r>
            <a:rPr lang="en-US" sz="1600" kern="1200" dirty="0" err="1"/>
            <a:t>crear</a:t>
          </a:r>
          <a:r>
            <a:rPr lang="en-US" sz="1600" kern="1200" dirty="0"/>
            <a:t> barreras, </a:t>
          </a:r>
          <a:r>
            <a:rPr lang="en-US" sz="1600" kern="1200" dirty="0" err="1"/>
            <a:t>afectando</a:t>
          </a:r>
          <a:r>
            <a:rPr lang="en-US" sz="1600" kern="1200" dirty="0"/>
            <a:t> </a:t>
          </a:r>
          <a:r>
            <a:rPr lang="en-US" sz="1600" kern="1200" dirty="0" err="1"/>
            <a:t>negativamente</a:t>
          </a:r>
          <a:r>
            <a:rPr lang="en-US" sz="1600" kern="1200" dirty="0"/>
            <a:t> la </a:t>
          </a:r>
          <a:r>
            <a:rPr lang="en-US" sz="1600" kern="1200" dirty="0" err="1"/>
            <a:t>calidad</a:t>
          </a:r>
          <a:r>
            <a:rPr lang="en-US" sz="1600" kern="1200" dirty="0"/>
            <a:t> de la </a:t>
          </a:r>
          <a:r>
            <a:rPr lang="en-US" sz="1600" kern="1200" dirty="0" err="1"/>
            <a:t>comunicación</a:t>
          </a:r>
          <a:r>
            <a:rPr lang="en-US" sz="1400" kern="1200" dirty="0"/>
            <a:t>.</a:t>
          </a:r>
        </a:p>
      </dsp:txBody>
      <dsp:txXfrm>
        <a:off x="2141433" y="4665151"/>
        <a:ext cx="9782775" cy="153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1F2AD-619F-423F-82C6-06CF00637DB2}">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2928" r="17071" b="-2"/>
          <a:stretch/>
        </a:blipFill>
        <a:ln>
          <a:noFill/>
        </a:ln>
        <a:effectLst/>
      </dsp:spPr>
      <dsp:style>
        <a:lnRef idx="0">
          <a:scrgbClr r="0" g="0" b="0"/>
        </a:lnRef>
        <a:fillRef idx="3">
          <a:scrgbClr r="0" g="0" b="0"/>
        </a:fillRef>
        <a:effectRef idx="2">
          <a:scrgbClr r="0" g="0" b="0"/>
        </a:effectRef>
        <a:fontRef idx="minor">
          <a:schemeClr val="lt1"/>
        </a:fontRef>
      </dsp:style>
    </dsp:sp>
    <dsp:sp modelId="{0546D8D1-3049-41AB-B446-DEC0C3A4302A}">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Definición</a:t>
          </a:r>
          <a:r>
            <a:rPr lang="en-US" sz="1800" kern="1200" dirty="0"/>
            <a:t> de </a:t>
          </a:r>
          <a:r>
            <a:rPr lang="en-US" sz="1800" kern="1200" dirty="0" err="1"/>
            <a:t>intención</a:t>
          </a:r>
          <a:r>
            <a:rPr lang="en-US" sz="1800" kern="1200" dirty="0"/>
            <a:t> </a:t>
          </a:r>
          <a:r>
            <a:rPr lang="en-US" sz="1800" kern="1200" dirty="0" err="1"/>
            <a:t>comunicativa</a:t>
          </a:r>
          <a:endParaRPr lang="en-US" sz="1800" kern="1200" dirty="0"/>
        </a:p>
      </dsp:txBody>
      <dsp:txXfrm>
        <a:off x="2141433" y="0"/>
        <a:ext cx="9782775" cy="428453"/>
      </dsp:txXfrm>
    </dsp:sp>
    <dsp:sp modelId="{EF39375C-EB5C-47FD-A4BD-F1A3FA25D791}">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La </a:t>
          </a:r>
          <a:r>
            <a:rPr lang="en-US" sz="1400" kern="1200" dirty="0" err="1"/>
            <a:t>intención</a:t>
          </a:r>
          <a:r>
            <a:rPr lang="en-US" sz="1400" kern="1200" dirty="0"/>
            <a:t> </a:t>
          </a:r>
          <a:r>
            <a:rPr lang="en-US" sz="1400" kern="1200" dirty="0" err="1"/>
            <a:t>comunicativa</a:t>
          </a:r>
          <a:r>
            <a:rPr lang="en-US" sz="1400" kern="1200" dirty="0"/>
            <a:t> es la </a:t>
          </a:r>
          <a:r>
            <a:rPr lang="en-US" sz="1400" kern="1200" dirty="0" err="1"/>
            <a:t>razón</a:t>
          </a:r>
          <a:r>
            <a:rPr lang="en-US" sz="1400" kern="1200" dirty="0"/>
            <a:t> </a:t>
          </a:r>
          <a:r>
            <a:rPr lang="en-US" sz="1400" kern="1200" dirty="0" err="1"/>
            <a:t>detrás</a:t>
          </a:r>
          <a:r>
            <a:rPr lang="en-US" sz="1400" kern="1200" dirty="0"/>
            <a:t> del </a:t>
          </a:r>
          <a:r>
            <a:rPr lang="en-US" sz="1400" kern="1200" dirty="0" err="1"/>
            <a:t>envío</a:t>
          </a:r>
          <a:r>
            <a:rPr lang="en-US" sz="1400" kern="1200" dirty="0"/>
            <a:t> de un </a:t>
          </a:r>
          <a:r>
            <a:rPr lang="en-US" sz="1400" kern="1200" dirty="0" err="1"/>
            <a:t>mensaje</a:t>
          </a:r>
          <a:r>
            <a:rPr lang="en-US" sz="1400" kern="1200" dirty="0"/>
            <a:t>, </a:t>
          </a:r>
          <a:r>
            <a:rPr lang="en-US" sz="1400" kern="1200" dirty="0" err="1"/>
            <a:t>dando</a:t>
          </a:r>
          <a:r>
            <a:rPr lang="en-US" sz="1400" kern="1200" dirty="0"/>
            <a:t> forma a </a:t>
          </a:r>
          <a:r>
            <a:rPr lang="en-US" sz="1400" kern="1200" dirty="0" err="1"/>
            <a:t>su</a:t>
          </a:r>
          <a:r>
            <a:rPr lang="en-US" sz="1400" kern="1200" dirty="0"/>
            <a:t> </a:t>
          </a:r>
          <a:r>
            <a:rPr lang="en-US" sz="1400" kern="1200" dirty="0" err="1"/>
            <a:t>tono</a:t>
          </a:r>
          <a:r>
            <a:rPr lang="en-US" sz="1400" kern="1200" dirty="0"/>
            <a:t> y </a:t>
          </a:r>
          <a:r>
            <a:rPr lang="en-US" sz="1400" kern="1200" dirty="0" err="1"/>
            <a:t>contenido</a:t>
          </a:r>
          <a:r>
            <a:rPr lang="en-US" sz="1400" kern="1200" dirty="0"/>
            <a:t>.</a:t>
          </a:r>
        </a:p>
      </dsp:txBody>
      <dsp:txXfrm>
        <a:off x="2141433" y="428453"/>
        <a:ext cx="9782775" cy="1532980"/>
      </dsp:txXfrm>
    </dsp:sp>
    <dsp:sp modelId="{74379133-3557-49C3-A3E5-C0A11FDA4F3E}">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9317" r="13180" b="-3"/>
          <a:stretch/>
        </a:blipFill>
        <a:ln>
          <a:noFill/>
        </a:ln>
        <a:effectLst/>
      </dsp:spPr>
      <dsp:style>
        <a:lnRef idx="0">
          <a:scrgbClr r="0" g="0" b="0"/>
        </a:lnRef>
        <a:fillRef idx="3">
          <a:scrgbClr r="0" g="0" b="0"/>
        </a:fillRef>
        <a:effectRef idx="2">
          <a:scrgbClr r="0" g="0" b="0"/>
        </a:effectRef>
        <a:fontRef idx="minor">
          <a:schemeClr val="lt1"/>
        </a:fontRef>
      </dsp:style>
    </dsp:sp>
    <dsp:sp modelId="{313638AE-1DD1-416E-86C8-331538AC505F}">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Ejemplos</a:t>
          </a:r>
          <a:r>
            <a:rPr lang="en-US" sz="1800" kern="1200" dirty="0"/>
            <a:t> de </a:t>
          </a:r>
          <a:r>
            <a:rPr lang="en-US" sz="1800" kern="1200" dirty="0" err="1"/>
            <a:t>propósitos</a:t>
          </a:r>
          <a:r>
            <a:rPr lang="en-US" sz="1800" kern="1200" dirty="0"/>
            <a:t> de </a:t>
          </a:r>
          <a:r>
            <a:rPr lang="en-US" sz="1800" kern="1200" dirty="0" err="1"/>
            <a:t>mensajes</a:t>
          </a:r>
          <a:endParaRPr lang="en-US" sz="1800" kern="1200" dirty="0"/>
        </a:p>
      </dsp:txBody>
      <dsp:txXfrm>
        <a:off x="2141433" y="2118348"/>
        <a:ext cx="9782775" cy="428453"/>
      </dsp:txXfrm>
    </dsp:sp>
    <dsp:sp modelId="{9891CE49-82D8-4680-9696-C654ECC1C639}">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Las </a:t>
          </a:r>
          <a:r>
            <a:rPr lang="en-US" sz="1400" kern="1200" dirty="0" err="1"/>
            <a:t>intenciones</a:t>
          </a:r>
          <a:r>
            <a:rPr lang="en-US" sz="1400" kern="1200" dirty="0"/>
            <a:t> </a:t>
          </a:r>
          <a:r>
            <a:rPr lang="en-US" sz="1400" kern="1200" dirty="0" err="1"/>
            <a:t>comunes</a:t>
          </a:r>
          <a:r>
            <a:rPr lang="en-US" sz="1400" kern="1200" dirty="0"/>
            <a:t> </a:t>
          </a:r>
          <a:r>
            <a:rPr lang="en-US" sz="1400" kern="1200" dirty="0" err="1"/>
            <a:t>incluyen</a:t>
          </a:r>
          <a:r>
            <a:rPr lang="en-US" sz="1400" kern="1200" dirty="0"/>
            <a:t> </a:t>
          </a:r>
          <a:r>
            <a:rPr lang="en-US" sz="1400" kern="1200" dirty="0" err="1"/>
            <a:t>informar</a:t>
          </a:r>
          <a:r>
            <a:rPr lang="en-US" sz="1400" kern="1200" dirty="0"/>
            <a:t>, </a:t>
          </a:r>
          <a:r>
            <a:rPr lang="en-US" sz="1400" kern="1200" dirty="0" err="1"/>
            <a:t>preguntar</a:t>
          </a:r>
          <a:r>
            <a:rPr lang="en-US" sz="1400" kern="1200" dirty="0"/>
            <a:t>, </a:t>
          </a:r>
          <a:r>
            <a:rPr lang="en-US" sz="1400" kern="1200" dirty="0" err="1"/>
            <a:t>saludar</a:t>
          </a:r>
          <a:r>
            <a:rPr lang="en-US" sz="1400" kern="1200" dirty="0"/>
            <a:t>, </a:t>
          </a:r>
          <a:r>
            <a:rPr lang="en-US" sz="1400" kern="1200" dirty="0" err="1"/>
            <a:t>aconsejar</a:t>
          </a:r>
          <a:r>
            <a:rPr lang="en-US" sz="1400" kern="1200" dirty="0"/>
            <a:t>, </a:t>
          </a:r>
          <a:r>
            <a:rPr lang="en-US" sz="1400" kern="1200" dirty="0" err="1"/>
            <a:t>regañar</a:t>
          </a:r>
          <a:r>
            <a:rPr lang="en-US" sz="1400" kern="1200" dirty="0"/>
            <a:t> y </a:t>
          </a:r>
          <a:r>
            <a:rPr lang="en-US" sz="1400" kern="1200" dirty="0" err="1"/>
            <a:t>motivar</a:t>
          </a:r>
          <a:r>
            <a:rPr lang="en-US" sz="1400" kern="1200" dirty="0"/>
            <a:t> en la </a:t>
          </a:r>
          <a:r>
            <a:rPr lang="en-US" sz="1400" kern="1200" dirty="0" err="1"/>
            <a:t>comunicación</a:t>
          </a:r>
          <a:r>
            <a:rPr lang="en-US" sz="1400" kern="1200" dirty="0"/>
            <a:t>.</a:t>
          </a:r>
        </a:p>
      </dsp:txBody>
      <dsp:txXfrm>
        <a:off x="2141433" y="2546802"/>
        <a:ext cx="9782775" cy="1532980"/>
      </dsp:txXfrm>
    </dsp:sp>
    <dsp:sp modelId="{04DDC989-A2ED-4E44-AE49-3C47755F8A92}">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1891" r="11357" b="-3"/>
          <a:stretch/>
        </a:blipFill>
        <a:ln>
          <a:noFill/>
        </a:ln>
        <a:effectLst/>
      </dsp:spPr>
      <dsp:style>
        <a:lnRef idx="0">
          <a:scrgbClr r="0" g="0" b="0"/>
        </a:lnRef>
        <a:fillRef idx="3">
          <a:scrgbClr r="0" g="0" b="0"/>
        </a:fillRef>
        <a:effectRef idx="2">
          <a:scrgbClr r="0" g="0" b="0"/>
        </a:effectRef>
        <a:fontRef idx="minor">
          <a:schemeClr val="lt1"/>
        </a:fontRef>
      </dsp:style>
    </dsp:sp>
    <dsp:sp modelId="{83AEF0ED-7150-4C9D-8A92-0E8A5085A2EA}">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Importancia</a:t>
          </a:r>
          <a:r>
            <a:rPr lang="en-US" sz="1800" kern="1200" dirty="0"/>
            <a:t> de </a:t>
          </a:r>
          <a:r>
            <a:rPr lang="en-US" sz="1800" kern="1200" dirty="0" err="1"/>
            <a:t>reconocer</a:t>
          </a:r>
          <a:r>
            <a:rPr lang="en-US" sz="1800" kern="1200" dirty="0"/>
            <a:t> la </a:t>
          </a:r>
          <a:r>
            <a:rPr lang="en-US" sz="1800" kern="1200" dirty="0" err="1"/>
            <a:t>intención</a:t>
          </a:r>
          <a:endParaRPr lang="en-US" sz="1800" kern="1200" dirty="0"/>
        </a:p>
      </dsp:txBody>
      <dsp:txXfrm>
        <a:off x="2141433" y="4236697"/>
        <a:ext cx="9782775" cy="428453"/>
      </dsp:txXfrm>
    </dsp:sp>
    <dsp:sp modelId="{9D04181B-9D70-4235-99C2-64AB017B90C4}">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err="1"/>
            <a:t>Comprender</a:t>
          </a:r>
          <a:r>
            <a:rPr lang="en-US" sz="1400" kern="1200" dirty="0"/>
            <a:t> la </a:t>
          </a:r>
          <a:r>
            <a:rPr lang="en-US" sz="1400" kern="1200" dirty="0" err="1"/>
            <a:t>intención</a:t>
          </a:r>
          <a:r>
            <a:rPr lang="en-US" sz="1400" kern="1200" dirty="0"/>
            <a:t> del </a:t>
          </a:r>
          <a:r>
            <a:rPr lang="en-US" sz="1400" kern="1200" dirty="0" err="1"/>
            <a:t>remitente</a:t>
          </a:r>
          <a:r>
            <a:rPr lang="en-US" sz="1400" kern="1200" dirty="0"/>
            <a:t> </a:t>
          </a:r>
          <a:r>
            <a:rPr lang="en-US" sz="1400" kern="1200" dirty="0" err="1"/>
            <a:t>ayuda</a:t>
          </a:r>
          <a:r>
            <a:rPr lang="en-US" sz="1400" kern="1200" dirty="0"/>
            <a:t> a </a:t>
          </a:r>
          <a:r>
            <a:rPr lang="en-US" sz="1400" kern="1200" dirty="0" err="1"/>
            <a:t>interpretar</a:t>
          </a:r>
          <a:r>
            <a:rPr lang="en-US" sz="1400" kern="1200" dirty="0"/>
            <a:t> los </a:t>
          </a:r>
          <a:r>
            <a:rPr lang="en-US" sz="1400" kern="1200" dirty="0" err="1"/>
            <a:t>mensajes</a:t>
          </a:r>
          <a:r>
            <a:rPr lang="en-US" sz="1400" kern="1200" dirty="0"/>
            <a:t> con </a:t>
          </a:r>
          <a:r>
            <a:rPr lang="en-US" sz="1400" kern="1200" dirty="0" err="1"/>
            <a:t>precisión</a:t>
          </a:r>
          <a:r>
            <a:rPr lang="en-US" sz="1400" kern="1200" dirty="0"/>
            <a:t> y responder </a:t>
          </a:r>
          <a:r>
            <a:rPr lang="en-US" sz="1400" kern="1200" dirty="0" err="1"/>
            <a:t>adecuadamente</a:t>
          </a:r>
          <a:r>
            <a:rPr lang="en-US" sz="1400" kern="1200" dirty="0"/>
            <a:t>.</a:t>
          </a:r>
        </a:p>
      </dsp:txBody>
      <dsp:txXfrm>
        <a:off x="2141433" y="4665151"/>
        <a:ext cx="9782775" cy="1532980"/>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F854B-0975-4A54-9619-E297F6188E65}" type="datetimeFigureOut">
              <a:t>3/09/25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448EA4-FB79-482A-B373-D098D93909E0}" type="slidenum">
              <a:t>‹Nº›</a:t>
            </a:fld>
            <a:endParaRPr lang="en-US"/>
          </a:p>
        </p:txBody>
      </p:sp>
    </p:spTree>
    <p:extLst>
      <p:ext uri="{BB962C8B-B14F-4D97-AF65-F5344CB8AC3E}">
        <p14:creationId xmlns:p14="http://schemas.microsoft.com/office/powerpoint/2010/main" val="114326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7D358A37-7860-4E6A-A827-222C9A1DF759}" type="slidenum">
              <a:t>1</a:t>
            </a:fld>
            <a:endParaRPr lang="en-US"/>
          </a:p>
        </p:txBody>
      </p:sp>
    </p:spTree>
    <p:extLst>
      <p:ext uri="{BB962C8B-B14F-4D97-AF65-F5344CB8AC3E}">
        <p14:creationId xmlns:p14="http://schemas.microsoft.com/office/powerpoint/2010/main" val="2448613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Elementos físicos, Elementos tecnológicos, Elementos sociales, Elementos emocionales, Elementos organizativos</a:t>
            </a:r>
          </a:p>
        </p:txBody>
      </p:sp>
      <p:sp>
        <p:nvSpPr>
          <p:cNvPr id="4" name="Slide Number Placeholder 3"/>
          <p:cNvSpPr>
            <a:spLocks noGrp="1"/>
          </p:cNvSpPr>
          <p:nvPr>
            <p:ph type="sldNum" sz="quarter" idx="5"/>
          </p:nvPr>
        </p:nvSpPr>
        <p:spPr/>
        <p:txBody>
          <a:bodyPr/>
          <a:lstStyle/>
          <a:p>
            <a:fld id="{7D358A37-7860-4E6A-A827-222C9A1DF759}" type="slidenum">
              <a:t>10</a:t>
            </a:fld>
            <a:endParaRPr lang="en-US"/>
          </a:p>
        </p:txBody>
      </p:sp>
    </p:spTree>
    <p:extLst>
      <p:ext uri="{BB962C8B-B14F-4D97-AF65-F5344CB8AC3E}">
        <p14:creationId xmlns:p14="http://schemas.microsoft.com/office/powerpoint/2010/main" val="2000072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Los elementos físicos del entorno comunicativo incluyen las características materiales del espacio donde ocurre la comunicación, como el aula, la biblioteca, la cafetería, el mobiliario, la iluminación, la temperatura y el ruido. Estos factores pueden facilitar o dificultar la atención y la expresión verbal. Un entorno físico cómodo y bien iluminado promueve la participación activa, mientras que un lugar ruidoso o incómodo puede generar distracción y limitar la interacción.</a:t>
            </a:r>
          </a:p>
        </p:txBody>
      </p:sp>
      <p:sp>
        <p:nvSpPr>
          <p:cNvPr id="4" name="Slide Number Placeholder 3"/>
          <p:cNvSpPr>
            <a:spLocks noGrp="1"/>
          </p:cNvSpPr>
          <p:nvPr>
            <p:ph type="sldNum" sz="quarter" idx="5"/>
          </p:nvPr>
        </p:nvSpPr>
        <p:spPr/>
        <p:txBody>
          <a:bodyPr/>
          <a:lstStyle/>
          <a:p>
            <a:fld id="{7D358A37-7860-4E6A-A827-222C9A1DF759}" type="slidenum">
              <a:t>11</a:t>
            </a:fld>
            <a:endParaRPr lang="en-US"/>
          </a:p>
        </p:txBody>
      </p:sp>
    </p:spTree>
    <p:extLst>
      <p:ext uri="{BB962C8B-B14F-4D97-AF65-F5344CB8AC3E}">
        <p14:creationId xmlns:p14="http://schemas.microsoft.com/office/powerpoint/2010/main" val="90308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Los elementos tecnológicos son los recursos digitales que median o apoyan la comunicación, como pantallas, computadores, proyectores, plataformas virtuales, micrófonos y conexión a internet. La tecnología puede ampliar las posibilidades comunicativas, permitiendo interacciones a distancia o el acceso a información en tiempo real. Sin embargo, también puede generar barreras si no es accesible o si presenta fallos técnicos. Es importante considerar su impacto en la calidad de la comunicación.</a:t>
            </a:r>
          </a:p>
        </p:txBody>
      </p:sp>
      <p:sp>
        <p:nvSpPr>
          <p:cNvPr id="4" name="Slide Number Placeholder 3"/>
          <p:cNvSpPr>
            <a:spLocks noGrp="1"/>
          </p:cNvSpPr>
          <p:nvPr>
            <p:ph type="sldNum" sz="quarter" idx="5"/>
          </p:nvPr>
        </p:nvSpPr>
        <p:spPr/>
        <p:txBody>
          <a:bodyPr/>
          <a:lstStyle/>
          <a:p>
            <a:fld id="{7D358A37-7860-4E6A-A827-222C9A1DF759}" type="slidenum">
              <a:t>12</a:t>
            </a:fld>
            <a:endParaRPr lang="en-US"/>
          </a:p>
        </p:txBody>
      </p:sp>
    </p:spTree>
    <p:extLst>
      <p:ext uri="{BB962C8B-B14F-4D97-AF65-F5344CB8AC3E}">
        <p14:creationId xmlns:p14="http://schemas.microsoft.com/office/powerpoint/2010/main" val="2450645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Los elementos sociales del entorno incluyen las dinámicas entre las personas presentes, como la cantidad de participantes, sus roles, las normas de interacción y el tipo de vínculo entre ellos. Un entorno social colaborativo y respetuoso favorece la comunicación abierta, mientras que uno jerárquico o excluyente puede limitar la expresión. Por ejemplo, en una reunión académica, el respeto por turnos de palabra y la escucha activa son fundamentales para una comunicación efectiva.</a:t>
            </a:r>
          </a:p>
        </p:txBody>
      </p:sp>
      <p:sp>
        <p:nvSpPr>
          <p:cNvPr id="4" name="Slide Number Placeholder 3"/>
          <p:cNvSpPr>
            <a:spLocks noGrp="1"/>
          </p:cNvSpPr>
          <p:nvPr>
            <p:ph type="sldNum" sz="quarter" idx="5"/>
          </p:nvPr>
        </p:nvSpPr>
        <p:spPr/>
        <p:txBody>
          <a:bodyPr/>
          <a:lstStyle/>
          <a:p>
            <a:fld id="{7D358A37-7860-4E6A-A827-222C9A1DF759}" type="slidenum">
              <a:t>13</a:t>
            </a:fld>
            <a:endParaRPr lang="en-US"/>
          </a:p>
        </p:txBody>
      </p:sp>
    </p:spTree>
    <p:extLst>
      <p:ext uri="{BB962C8B-B14F-4D97-AF65-F5344CB8AC3E}">
        <p14:creationId xmlns:p14="http://schemas.microsoft.com/office/powerpoint/2010/main" val="1416176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Los elementos emocionales hacen referencia al clima afectivo del lugar, es decir, cómo se sienten las personas en ese espacio. La confianza, la tensión, el miedo, la alegría, la seguridad y la motivación son factores que influyen directamente en la disposición para comunicarse. Un entorno emocional positivo promueve la participación y el diálogo, mientras que uno negativo puede generar inhibición o conflictos. Es esencial cuidar el ambiente emocional en espacios educativos.</a:t>
            </a:r>
          </a:p>
        </p:txBody>
      </p:sp>
      <p:sp>
        <p:nvSpPr>
          <p:cNvPr id="4" name="Slide Number Placeholder 3"/>
          <p:cNvSpPr>
            <a:spLocks noGrp="1"/>
          </p:cNvSpPr>
          <p:nvPr>
            <p:ph type="sldNum" sz="quarter" idx="5"/>
          </p:nvPr>
        </p:nvSpPr>
        <p:spPr/>
        <p:txBody>
          <a:bodyPr/>
          <a:lstStyle/>
          <a:p>
            <a:fld id="{7D358A37-7860-4E6A-A827-222C9A1DF759}" type="slidenum">
              <a:t>14</a:t>
            </a:fld>
            <a:endParaRPr lang="en-US"/>
          </a:p>
        </p:txBody>
      </p:sp>
    </p:spTree>
    <p:extLst>
      <p:ext uri="{BB962C8B-B14F-4D97-AF65-F5344CB8AC3E}">
        <p14:creationId xmlns:p14="http://schemas.microsoft.com/office/powerpoint/2010/main" val="66152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Los elementos organizativos se relacionan con la disposición y funcionalidad del espacio, como la distribución de mesas, la señalización, la accesibilidad, las zonas de interacción y si el espacio es abierto o cerrado. Un entorno bien organizado facilita la circulación de ideas y la interacción, mientras que uno desordenado o poco accesible puede generar confusión o aislamiento. La organización del espacio debe responder a las necesidades comunicativas de los usuarios.</a:t>
            </a:r>
          </a:p>
        </p:txBody>
      </p:sp>
      <p:sp>
        <p:nvSpPr>
          <p:cNvPr id="4" name="Slide Number Placeholder 3"/>
          <p:cNvSpPr>
            <a:spLocks noGrp="1"/>
          </p:cNvSpPr>
          <p:nvPr>
            <p:ph type="sldNum" sz="quarter" idx="5"/>
          </p:nvPr>
        </p:nvSpPr>
        <p:spPr/>
        <p:txBody>
          <a:bodyPr/>
          <a:lstStyle/>
          <a:p>
            <a:fld id="{7D358A37-7860-4E6A-A827-222C9A1DF759}" type="slidenum">
              <a:t>15</a:t>
            </a:fld>
            <a:endParaRPr lang="en-US"/>
          </a:p>
        </p:txBody>
      </p:sp>
    </p:spTree>
    <p:extLst>
      <p:ext uri="{BB962C8B-B14F-4D97-AF65-F5344CB8AC3E}">
        <p14:creationId xmlns:p14="http://schemas.microsoft.com/office/powerpoint/2010/main" val="1248746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Propósito del mensaje</a:t>
            </a:r>
          </a:p>
        </p:txBody>
      </p:sp>
      <p:sp>
        <p:nvSpPr>
          <p:cNvPr id="4" name="Slide Number Placeholder 3"/>
          <p:cNvSpPr>
            <a:spLocks noGrp="1"/>
          </p:cNvSpPr>
          <p:nvPr>
            <p:ph type="sldNum" sz="quarter" idx="5"/>
          </p:nvPr>
        </p:nvSpPr>
        <p:spPr/>
        <p:txBody>
          <a:bodyPr/>
          <a:lstStyle/>
          <a:p>
            <a:fld id="{7D358A37-7860-4E6A-A827-222C9A1DF759}" type="slidenum">
              <a:t>16</a:t>
            </a:fld>
            <a:endParaRPr lang="en-US"/>
          </a:p>
        </p:txBody>
      </p:sp>
    </p:spTree>
    <p:extLst>
      <p:ext uri="{BB962C8B-B14F-4D97-AF65-F5344CB8AC3E}">
        <p14:creationId xmlns:p14="http://schemas.microsoft.com/office/powerpoint/2010/main" val="4188624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intención comunicativa es el propósito que tiene una persona al emitir un mensaje. Puede ser informar, preguntar, saludar, aconsejar, regañar, motivar, entre otros. Esta intención determina el tono, el contenido y la forma del mensaje. Por ejemplo, un docente que explica un tema está informando, mientras que un estudiante que pide ayuda está solicitando. Reconocer la intención comunicativa permite interpretar mejor las interacciones y responder de manera adecuada.</a:t>
            </a:r>
          </a:p>
        </p:txBody>
      </p:sp>
      <p:sp>
        <p:nvSpPr>
          <p:cNvPr id="4" name="Slide Number Placeholder 3"/>
          <p:cNvSpPr>
            <a:spLocks noGrp="1"/>
          </p:cNvSpPr>
          <p:nvPr>
            <p:ph type="sldNum" sz="quarter" idx="5"/>
          </p:nvPr>
        </p:nvSpPr>
        <p:spPr/>
        <p:txBody>
          <a:bodyPr/>
          <a:lstStyle/>
          <a:p>
            <a:fld id="{7D358A37-7860-4E6A-A827-222C9A1DF759}" type="slidenum">
              <a:t>18</a:t>
            </a:fld>
            <a:endParaRPr lang="en-US"/>
          </a:p>
        </p:txBody>
      </p:sp>
    </p:spTree>
    <p:extLst>
      <p:ext uri="{BB962C8B-B14F-4D97-AF65-F5344CB8AC3E}">
        <p14:creationId xmlns:p14="http://schemas.microsoft.com/office/powerpoint/2010/main" val="3697657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Preguntas clave</a:t>
            </a:r>
          </a:p>
        </p:txBody>
      </p:sp>
      <p:sp>
        <p:nvSpPr>
          <p:cNvPr id="4" name="Slide Number Placeholder 3"/>
          <p:cNvSpPr>
            <a:spLocks noGrp="1"/>
          </p:cNvSpPr>
          <p:nvPr>
            <p:ph type="sldNum" sz="quarter" idx="5"/>
          </p:nvPr>
        </p:nvSpPr>
        <p:spPr/>
        <p:txBody>
          <a:bodyPr/>
          <a:lstStyle/>
          <a:p>
            <a:fld id="{7D358A37-7860-4E6A-A827-222C9A1DF759}" type="slidenum">
              <a:t>20</a:t>
            </a:fld>
            <a:endParaRPr lang="en-US"/>
          </a:p>
        </p:txBody>
      </p:sp>
    </p:spTree>
    <p:extLst>
      <p:ext uri="{BB962C8B-B14F-4D97-AF65-F5344CB8AC3E}">
        <p14:creationId xmlns:p14="http://schemas.microsoft.com/office/powerpoint/2010/main" val="3125755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Este taller tiene como propósito que los estudiantes de educación infantil desarrollen habilidades para observar e interpretar las interacciones comunicativas en espacios universitarios. A través de esta actividad, se busca que puedan diferenciar entre el contexto de comunicación —que incluye los roles, intenciones y normas sociales— y el entorno de comunicación —que abarca el espacio físico, social y emocional donde ocurre la interacción. Comprender esta distinción es fundamental para diseñar prácticas pedagógicas más conscientes, éticas y participativas en diversos entornos educativos.</a:t>
            </a:r>
          </a:p>
        </p:txBody>
      </p:sp>
      <p:sp>
        <p:nvSpPr>
          <p:cNvPr id="4" name="Slide Number Placeholder 3"/>
          <p:cNvSpPr>
            <a:spLocks noGrp="1"/>
          </p:cNvSpPr>
          <p:nvPr>
            <p:ph type="sldNum" sz="quarter" idx="5"/>
          </p:nvPr>
        </p:nvSpPr>
        <p:spPr/>
        <p:txBody>
          <a:bodyPr/>
          <a:lstStyle/>
          <a:p>
            <a:fld id="{7D358A37-7860-4E6A-A827-222C9A1DF759}" type="slidenum">
              <a:t>21</a:t>
            </a:fld>
            <a:endParaRPr lang="en-US"/>
          </a:p>
        </p:txBody>
      </p:sp>
    </p:spTree>
    <p:extLst>
      <p:ext uri="{BB962C8B-B14F-4D97-AF65-F5344CB8AC3E}">
        <p14:creationId xmlns:p14="http://schemas.microsoft.com/office/powerpoint/2010/main" val="213744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¿Qué es el contexto de comunicación?, ¿Qué es el entorno de comunicación?</a:t>
            </a:r>
          </a:p>
        </p:txBody>
      </p:sp>
      <p:sp>
        <p:nvSpPr>
          <p:cNvPr id="4" name="Slide Number Placeholder 3"/>
          <p:cNvSpPr>
            <a:spLocks noGrp="1"/>
          </p:cNvSpPr>
          <p:nvPr>
            <p:ph type="sldNum" sz="quarter" idx="5"/>
          </p:nvPr>
        </p:nvSpPr>
        <p:spPr/>
        <p:txBody>
          <a:bodyPr/>
          <a:lstStyle/>
          <a:p>
            <a:fld id="{7D358A37-7860-4E6A-A827-222C9A1DF759}" type="slidenum">
              <a:t>2</a:t>
            </a:fld>
            <a:endParaRPr lang="en-US"/>
          </a:p>
        </p:txBody>
      </p:sp>
    </p:spTree>
    <p:extLst>
      <p:ext uri="{BB962C8B-B14F-4D97-AF65-F5344CB8AC3E}">
        <p14:creationId xmlns:p14="http://schemas.microsoft.com/office/powerpoint/2010/main" val="1915868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Para observar adecuadamente los contextos de comunicación en espacios universitarios, los estudiantes pueden guiarse por preguntas como: ¿Quiénes se comunican? ¿Qué quieren lograr con el mensaje? ¿Dónde ocurre la comunicación? ¿Qué elementos del entorno influyen? Estas preguntas ayudan a identificar tanto el contexto como el entorno, y a comprender cómo se relacionan entre sí. Esta observación crítica es fundamental para el análisis pedagógico y la mejora de las prácticas educativas.</a:t>
            </a:r>
          </a:p>
        </p:txBody>
      </p:sp>
      <p:sp>
        <p:nvSpPr>
          <p:cNvPr id="4" name="Slide Number Placeholder 3"/>
          <p:cNvSpPr>
            <a:spLocks noGrp="1"/>
          </p:cNvSpPr>
          <p:nvPr>
            <p:ph type="sldNum" sz="quarter" idx="5"/>
          </p:nvPr>
        </p:nvSpPr>
        <p:spPr/>
        <p:txBody>
          <a:bodyPr/>
          <a:lstStyle/>
          <a:p>
            <a:fld id="{7D358A37-7860-4E6A-A827-222C9A1DF759}" type="slidenum">
              <a:t>22</a:t>
            </a:fld>
            <a:endParaRPr lang="en-US"/>
          </a:p>
        </p:txBody>
      </p:sp>
    </p:spTree>
    <p:extLst>
      <p:ext uri="{BB962C8B-B14F-4D97-AF65-F5344CB8AC3E}">
        <p14:creationId xmlns:p14="http://schemas.microsoft.com/office/powerpoint/2010/main" val="272746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El contexto de comunicación es el conjunto de factores que dan sentido a una interacción comunicativa. Incluye los roles de los participantes, la intención del mensaje, las normas sociales y el tipo de lenguaje utilizado. Este contexto permite interpretar correctamente el mensaje y entender las dinámicas que se generan entre los interlocutores. Por ejemplo, una conversación entre un docente y un estudiante en el aula tiene un contexto educativo, con normas específicas y una intención formativa.</a:t>
            </a:r>
          </a:p>
        </p:txBody>
      </p:sp>
      <p:sp>
        <p:nvSpPr>
          <p:cNvPr id="4" name="Slide Number Placeholder 3"/>
          <p:cNvSpPr>
            <a:spLocks noGrp="1"/>
          </p:cNvSpPr>
          <p:nvPr>
            <p:ph type="sldNum" sz="quarter" idx="5"/>
          </p:nvPr>
        </p:nvSpPr>
        <p:spPr/>
        <p:txBody>
          <a:bodyPr/>
          <a:lstStyle/>
          <a:p>
            <a:fld id="{7D358A37-7860-4E6A-A827-222C9A1DF759}" type="slidenum">
              <a:t>3</a:t>
            </a:fld>
            <a:endParaRPr lang="en-US"/>
          </a:p>
        </p:txBody>
      </p:sp>
    </p:spTree>
    <p:extLst>
      <p:ext uri="{BB962C8B-B14F-4D97-AF65-F5344CB8AC3E}">
        <p14:creationId xmlns:p14="http://schemas.microsoft.com/office/powerpoint/2010/main" val="127140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El entorno de comunicación es el espacio físico, social o digital donde ocurre la comunicación. Incluye condiciones ambientales, recursos disponibles y la organización del lugar. Este entorno puede facilitar o dificultar la interacción dependiendo de factores como el ruido, la iluminación, la disposición del mobiliario, la presencia de tecnología, entre otros. Por ejemplo, una biblioteca silenciosa y bien iluminada favorece la concentración y el diálogo respetuoso.</a:t>
            </a:r>
          </a:p>
        </p:txBody>
      </p:sp>
      <p:sp>
        <p:nvSpPr>
          <p:cNvPr id="4" name="Slide Number Placeholder 3"/>
          <p:cNvSpPr>
            <a:spLocks noGrp="1"/>
          </p:cNvSpPr>
          <p:nvPr>
            <p:ph type="sldNum" sz="quarter" idx="5"/>
          </p:nvPr>
        </p:nvSpPr>
        <p:spPr/>
        <p:txBody>
          <a:bodyPr/>
          <a:lstStyle/>
          <a:p>
            <a:fld id="{7D358A37-7860-4E6A-A827-222C9A1DF759}" type="slidenum">
              <a:t>4</a:t>
            </a:fld>
            <a:endParaRPr lang="en-US"/>
          </a:p>
        </p:txBody>
      </p:sp>
    </p:spTree>
    <p:extLst>
      <p:ext uri="{BB962C8B-B14F-4D97-AF65-F5344CB8AC3E}">
        <p14:creationId xmlns:p14="http://schemas.microsoft.com/office/powerpoint/2010/main" val="58505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BF5C-FC1C-ACE1-B50C-167ECF9ED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9F3CF-18A8-6AE3-9412-9E0D957A0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F737F-CB62-B750-D0E8-D468236441E7}"/>
              </a:ext>
            </a:extLst>
          </p:cNvPr>
          <p:cNvSpPr>
            <a:spLocks noGrp="1"/>
          </p:cNvSpPr>
          <p:nvPr>
            <p:ph type="body" idx="1"/>
          </p:nvPr>
        </p:nvSpPr>
        <p:spPr/>
        <p:txBody>
          <a:bodyPr/>
          <a:lstStyle/>
          <a:p>
            <a:r>
              <a:rPr lang="en-US"/>
              <a:t>
El entorno de comunicación es el espacio físico, social o digital donde ocurre la comunicación. Incluye condiciones ambientales, recursos disponibles y la organización del lugar. Este entorno puede facilitar o dificultar la interacción dependiendo de factores como el ruido, la iluminación, la disposición del mobiliario, la presencia de tecnología, entre otros. Por ejemplo, una biblioteca silenciosa y bien iluminada favorece la concentración y el diálogo respetuoso.</a:t>
            </a:r>
          </a:p>
        </p:txBody>
      </p:sp>
      <p:sp>
        <p:nvSpPr>
          <p:cNvPr id="4" name="Slide Number Placeholder 3">
            <a:extLst>
              <a:ext uri="{FF2B5EF4-FFF2-40B4-BE49-F238E27FC236}">
                <a16:creationId xmlns:a16="http://schemas.microsoft.com/office/drawing/2014/main" id="{81939719-DB5B-CB5F-C49F-CEB0AD2C5048}"/>
              </a:ext>
            </a:extLst>
          </p:cNvPr>
          <p:cNvSpPr>
            <a:spLocks noGrp="1"/>
          </p:cNvSpPr>
          <p:nvPr>
            <p:ph type="sldNum" sz="quarter" idx="5"/>
          </p:nvPr>
        </p:nvSpPr>
        <p:spPr/>
        <p:txBody>
          <a:bodyPr/>
          <a:lstStyle/>
          <a:p>
            <a:fld id="{7D358A37-7860-4E6A-A827-222C9A1DF759}" type="slidenum">
              <a:t>5</a:t>
            </a:fld>
            <a:endParaRPr lang="en-US"/>
          </a:p>
        </p:txBody>
      </p:sp>
    </p:spTree>
    <p:extLst>
      <p:ext uri="{BB962C8B-B14F-4D97-AF65-F5344CB8AC3E}">
        <p14:creationId xmlns:p14="http://schemas.microsoft.com/office/powerpoint/2010/main" val="2503305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81D4D-ECBF-8CB4-C235-E08480497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61687-BC0D-997A-2D7C-F97EDBF3A0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2C678-4B79-F240-5D86-4D7697D1A584}"/>
              </a:ext>
            </a:extLst>
          </p:cNvPr>
          <p:cNvSpPr>
            <a:spLocks noGrp="1"/>
          </p:cNvSpPr>
          <p:nvPr>
            <p:ph type="body" idx="1"/>
          </p:nvPr>
        </p:nvSpPr>
        <p:spPr/>
        <p:txBody>
          <a:bodyPr/>
          <a:lstStyle/>
          <a:p>
            <a:r>
              <a:rPr lang="en-US"/>
              <a:t>
El entorno de comunicación es el espacio físico, social o digital donde ocurre la comunicación. Incluye condiciones ambientales, recursos disponibles y la organización del lugar. Este entorno puede facilitar o dificultar la interacción dependiendo de factores como el ruido, la iluminación, la disposición del mobiliario, la presencia de tecnología, entre otros. Por ejemplo, una biblioteca silenciosa y bien iluminada favorece la concentración y el diálogo respetuoso.</a:t>
            </a:r>
          </a:p>
        </p:txBody>
      </p:sp>
      <p:sp>
        <p:nvSpPr>
          <p:cNvPr id="4" name="Slide Number Placeholder 3">
            <a:extLst>
              <a:ext uri="{FF2B5EF4-FFF2-40B4-BE49-F238E27FC236}">
                <a16:creationId xmlns:a16="http://schemas.microsoft.com/office/drawing/2014/main" id="{E9E72C01-5839-F874-E4F1-22E198AAE76D}"/>
              </a:ext>
            </a:extLst>
          </p:cNvPr>
          <p:cNvSpPr>
            <a:spLocks noGrp="1"/>
          </p:cNvSpPr>
          <p:nvPr>
            <p:ph type="sldNum" sz="quarter" idx="5"/>
          </p:nvPr>
        </p:nvSpPr>
        <p:spPr/>
        <p:txBody>
          <a:bodyPr/>
          <a:lstStyle/>
          <a:p>
            <a:fld id="{7D358A37-7860-4E6A-A827-222C9A1DF759}" type="slidenum">
              <a:t>6</a:t>
            </a:fld>
            <a:endParaRPr lang="en-US"/>
          </a:p>
        </p:txBody>
      </p:sp>
    </p:spTree>
    <p:extLst>
      <p:ext uri="{BB962C8B-B14F-4D97-AF65-F5344CB8AC3E}">
        <p14:creationId xmlns:p14="http://schemas.microsoft.com/office/powerpoint/2010/main" val="2811101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C2AA4-EADC-0566-30CF-7CCA645F5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43297-57D6-A605-345A-A3A071A24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499F7-6660-2287-1103-60AD68C12BC3}"/>
              </a:ext>
            </a:extLst>
          </p:cNvPr>
          <p:cNvSpPr>
            <a:spLocks noGrp="1"/>
          </p:cNvSpPr>
          <p:nvPr>
            <p:ph type="body" idx="1"/>
          </p:nvPr>
        </p:nvSpPr>
        <p:spPr/>
        <p:txBody>
          <a:bodyPr/>
          <a:lstStyle/>
          <a:p>
            <a:r>
              <a:rPr lang="en-US"/>
              <a:t>
El entorno de comunicación es el espacio físico, social o digital donde ocurre la comunicación. Incluye condiciones ambientales, recursos disponibles y la organización del lugar. Este entorno puede facilitar o dificultar la interacción dependiendo de factores como el ruido, la iluminación, la disposición del mobiliario, la presencia de tecnología, entre otros. Por ejemplo, una biblioteca silenciosa y bien iluminada favorece la concentración y el diálogo respetuoso.</a:t>
            </a:r>
          </a:p>
        </p:txBody>
      </p:sp>
      <p:sp>
        <p:nvSpPr>
          <p:cNvPr id="4" name="Slide Number Placeholder 3">
            <a:extLst>
              <a:ext uri="{FF2B5EF4-FFF2-40B4-BE49-F238E27FC236}">
                <a16:creationId xmlns:a16="http://schemas.microsoft.com/office/drawing/2014/main" id="{2BEC6F98-2254-CDB3-83AE-BF53910CB88A}"/>
              </a:ext>
            </a:extLst>
          </p:cNvPr>
          <p:cNvSpPr>
            <a:spLocks noGrp="1"/>
          </p:cNvSpPr>
          <p:nvPr>
            <p:ph type="sldNum" sz="quarter" idx="5"/>
          </p:nvPr>
        </p:nvSpPr>
        <p:spPr/>
        <p:txBody>
          <a:bodyPr/>
          <a:lstStyle/>
          <a:p>
            <a:fld id="{7D358A37-7860-4E6A-A827-222C9A1DF759}" type="slidenum">
              <a:t>7</a:t>
            </a:fld>
            <a:endParaRPr lang="en-US"/>
          </a:p>
        </p:txBody>
      </p:sp>
    </p:spTree>
    <p:extLst>
      <p:ext uri="{BB962C8B-B14F-4D97-AF65-F5344CB8AC3E}">
        <p14:creationId xmlns:p14="http://schemas.microsoft.com/office/powerpoint/2010/main" val="27764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Comparación conceptual</a:t>
            </a:r>
          </a:p>
        </p:txBody>
      </p:sp>
      <p:sp>
        <p:nvSpPr>
          <p:cNvPr id="4" name="Slide Number Placeholder 3"/>
          <p:cNvSpPr>
            <a:spLocks noGrp="1"/>
          </p:cNvSpPr>
          <p:nvPr>
            <p:ph type="sldNum" sz="quarter" idx="5"/>
          </p:nvPr>
        </p:nvSpPr>
        <p:spPr/>
        <p:txBody>
          <a:bodyPr/>
          <a:lstStyle/>
          <a:p>
            <a:fld id="{7D358A37-7860-4E6A-A827-222C9A1DF759}" type="slidenum">
              <a:t>8</a:t>
            </a:fld>
            <a:endParaRPr lang="en-US"/>
          </a:p>
        </p:txBody>
      </p:sp>
    </p:spTree>
    <p:extLst>
      <p:ext uri="{BB962C8B-B14F-4D97-AF65-F5344CB8AC3E}">
        <p14:creationId xmlns:p14="http://schemas.microsoft.com/office/powerpoint/2010/main" val="33942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El contexto da sentido al mensaje, mientras que el entorno influye en cómo se transmite. El contexto incluye roles, intenciones y normas sociales que regulan la interacción, mientras que el entorno abarca el espacio físico, la tecnología disponible y el ambiente emocional. Por ejemplo, una misma conversación puede tener diferentes significados si ocurre en un aula formal o en una cafetería informal. Comprender esta diferencia permite analizar mejor las situaciones comunicativas y diseñar entornos educativos más adecuados.</a:t>
            </a:r>
          </a:p>
        </p:txBody>
      </p:sp>
      <p:sp>
        <p:nvSpPr>
          <p:cNvPr id="4" name="Slide Number Placeholder 3"/>
          <p:cNvSpPr>
            <a:spLocks noGrp="1"/>
          </p:cNvSpPr>
          <p:nvPr>
            <p:ph type="sldNum" sz="quarter" idx="5"/>
          </p:nvPr>
        </p:nvSpPr>
        <p:spPr/>
        <p:txBody>
          <a:bodyPr/>
          <a:lstStyle/>
          <a:p>
            <a:fld id="{7D358A37-7860-4E6A-A827-222C9A1DF759}" type="slidenum">
              <a:t>9</a:t>
            </a:fld>
            <a:endParaRPr lang="en-US"/>
          </a:p>
        </p:txBody>
      </p:sp>
    </p:spTree>
    <p:extLst>
      <p:ext uri="{BB962C8B-B14F-4D97-AF65-F5344CB8AC3E}">
        <p14:creationId xmlns:p14="http://schemas.microsoft.com/office/powerpoint/2010/main" val="3262391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4480013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9/3/25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7229631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9/3/25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8843962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539834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4034285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501313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11891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49440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29146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630401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90137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6716188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733910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9/3/25</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652771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69385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9/3/25</a:t>
            </a:fld>
            <a:endParaRPr lang="en-US"/>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378419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714801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9/3/25</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412920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043183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9/3/25</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85872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619019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06284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3023904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643263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9/3/25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802726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9/3/25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296932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9/3/25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12997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774890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698427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538467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9/3/25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31850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9/3/25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38619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9/3/25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97324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8744055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9/3/25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277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9/3/25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7439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9/3/25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225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41523420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2839629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992689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9/3/25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00060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9/3/25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131817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9/3/25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094078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9/3/25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7818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6472096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9/3/25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55291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21375084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9772302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a:p>
        </p:txBody>
      </p:sp>
    </p:spTree>
    <p:extLst>
      <p:ext uri="{BB962C8B-B14F-4D97-AF65-F5344CB8AC3E}">
        <p14:creationId xmlns:p14="http://schemas.microsoft.com/office/powerpoint/2010/main" val="13841147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2860976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9/3/25</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‹Nº›</a:t>
            </a:fld>
            <a:endParaRPr lang="en-US"/>
          </a:p>
        </p:txBody>
      </p:sp>
    </p:spTree>
    <p:extLst>
      <p:ext uri="{BB962C8B-B14F-4D97-AF65-F5344CB8AC3E}">
        <p14:creationId xmlns:p14="http://schemas.microsoft.com/office/powerpoint/2010/main" val="21515725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9/3/25</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‹Nº›</a:t>
            </a:fld>
            <a:endParaRPr lang="en-US"/>
          </a:p>
        </p:txBody>
      </p:sp>
    </p:spTree>
    <p:extLst>
      <p:ext uri="{BB962C8B-B14F-4D97-AF65-F5344CB8AC3E}">
        <p14:creationId xmlns:p14="http://schemas.microsoft.com/office/powerpoint/2010/main" val="60105756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9/3/25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974214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17A1-70E7-E5D7-508E-D0B2C8FAC89A}"/>
              </a:ext>
            </a:extLst>
          </p:cNvPr>
          <p:cNvSpPr>
            <a:spLocks noGrp="1"/>
          </p:cNvSpPr>
          <p:nvPr>
            <p:ph type="title"/>
          </p:nvPr>
        </p:nvSpPr>
        <p:spPr>
          <a:xfrm>
            <a:off x="8311896" y="1078992"/>
            <a:ext cx="3273552" cy="1947672"/>
          </a:xfrm>
        </p:spPr>
        <p:txBody>
          <a:bodyPr anchor="b">
            <a:normAutofit/>
          </a:bodyPr>
          <a:lstStyle/>
          <a:p>
            <a:r>
              <a:rPr lang="en-US" dirty="0" err="1"/>
              <a:t>Contexto</a:t>
            </a:r>
            <a:r>
              <a:rPr lang="en-US" dirty="0"/>
              <a:t> y </a:t>
            </a:r>
            <a:r>
              <a:rPr lang="en-US" dirty="0" err="1"/>
              <a:t>Entorno</a:t>
            </a:r>
            <a:r>
              <a:rPr lang="en-US" dirty="0"/>
              <a:t> de </a:t>
            </a:r>
            <a:r>
              <a:rPr lang="en-US" dirty="0" err="1"/>
              <a:t>Comunicación</a:t>
            </a:r>
            <a:endParaRPr lang="en-US" dirty="0"/>
          </a:p>
        </p:txBody>
      </p:sp>
      <p:pic>
        <p:nvPicPr>
          <p:cNvPr id="7" name="Picture 4">
            <a:extLst>
              <a:ext uri="{FF2B5EF4-FFF2-40B4-BE49-F238E27FC236}">
                <a16:creationId xmlns:a16="http://schemas.microsoft.com/office/drawing/2014/main" id="{C67EE678-42C4-02D2-66EF-F2F2D5C5E1D6}"/>
              </a:ext>
            </a:extLst>
          </p:cNvPr>
          <p:cNvPicPr>
            <a:picLocks noChangeAspect="1"/>
          </p:cNvPicPr>
          <p:nvPr/>
        </p:nvPicPr>
        <p:blipFill>
          <a:blip r:embed="rId3"/>
          <a:srcRect l="6341" r="26298"/>
          <a:stretch>
            <a:fillRect/>
          </a:stretch>
        </p:blipFill>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noFill/>
        </p:spPr>
      </p:pic>
      <p:sp>
        <p:nvSpPr>
          <p:cNvPr id="3" name="Subtitle 2">
            <a:extLst>
              <a:ext uri="{FF2B5EF4-FFF2-40B4-BE49-F238E27FC236}">
                <a16:creationId xmlns:a16="http://schemas.microsoft.com/office/drawing/2014/main" id="{DDD9BE7C-22DD-6D6B-7F67-928ABB19AEE6}"/>
              </a:ext>
            </a:extLst>
          </p:cNvPr>
          <p:cNvSpPr>
            <a:spLocks noGrp="1"/>
          </p:cNvSpPr>
          <p:nvPr>
            <p:ph sz="quarter" idx="14"/>
          </p:nvPr>
        </p:nvSpPr>
        <p:spPr>
          <a:xfrm>
            <a:off x="8311896" y="3099816"/>
            <a:ext cx="3273552" cy="2953512"/>
          </a:xfrm>
        </p:spPr>
        <p:txBody>
          <a:bodyPr>
            <a:normAutofit/>
          </a:bodyPr>
          <a:lstStyle/>
          <a:p>
            <a:r>
              <a:rPr lang="en-US" dirty="0"/>
              <a:t>Factores que </a:t>
            </a:r>
            <a:r>
              <a:rPr lang="en-US" dirty="0" err="1"/>
              <a:t>influyen</a:t>
            </a:r>
            <a:r>
              <a:rPr lang="en-US" dirty="0"/>
              <a:t> en el proceso </a:t>
            </a:r>
            <a:r>
              <a:rPr lang="en-US" dirty="0" err="1"/>
              <a:t>comunicativo</a:t>
            </a:r>
            <a:endParaRPr lang="en-US" dirty="0"/>
          </a:p>
        </p:txBody>
      </p:sp>
    </p:spTree>
    <p:extLst>
      <p:ext uri="{BB962C8B-B14F-4D97-AF65-F5344CB8AC3E}">
        <p14:creationId xmlns:p14="http://schemas.microsoft.com/office/powerpoint/2010/main" val="40721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8D19-EEDE-DBC7-0CE0-3481F3784A41}"/>
              </a:ext>
            </a:extLst>
          </p:cNvPr>
          <p:cNvSpPr>
            <a:spLocks noGrp="1"/>
          </p:cNvSpPr>
          <p:nvPr>
            <p:ph type="title"/>
          </p:nvPr>
        </p:nvSpPr>
        <p:spPr>
          <a:xfrm>
            <a:off x="429768" y="1810512"/>
            <a:ext cx="7772400" cy="4562856"/>
          </a:xfrm>
        </p:spPr>
        <p:txBody>
          <a:bodyPr anchor="b">
            <a:normAutofit/>
          </a:bodyPr>
          <a:lstStyle/>
          <a:p>
            <a:r>
              <a:rPr lang="en-US" dirty="0" err="1"/>
              <a:t>Elementos</a:t>
            </a:r>
            <a:r>
              <a:rPr lang="en-US" dirty="0"/>
              <a:t> del </a:t>
            </a:r>
            <a:r>
              <a:rPr lang="en-US" dirty="0" err="1"/>
              <a:t>entorno</a:t>
            </a:r>
            <a:r>
              <a:rPr lang="en-US" dirty="0"/>
              <a:t> de </a:t>
            </a:r>
            <a:r>
              <a:rPr lang="en-US" dirty="0" err="1"/>
              <a:t>comunicación</a:t>
            </a:r>
            <a:endParaRPr lang="en-US" dirty="0"/>
          </a:p>
        </p:txBody>
      </p:sp>
    </p:spTree>
    <p:extLst>
      <p:ext uri="{BB962C8B-B14F-4D97-AF65-F5344CB8AC3E}">
        <p14:creationId xmlns:p14="http://schemas.microsoft.com/office/powerpoint/2010/main" val="3190751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70A0-90B7-B174-3654-7685DE205A07}"/>
              </a:ext>
            </a:extLst>
          </p:cNvPr>
          <p:cNvSpPr>
            <a:spLocks noGrp="1"/>
          </p:cNvSpPr>
          <p:nvPr>
            <p:ph type="title"/>
          </p:nvPr>
        </p:nvSpPr>
        <p:spPr>
          <a:xfrm>
            <a:off x="137159" y="151598"/>
            <a:ext cx="11924209" cy="528186"/>
          </a:xfrm>
        </p:spPr>
        <p:txBody>
          <a:bodyPr vert="horz" lIns="91440" tIns="45720" rIns="91440" bIns="45720" rtlCol="0" anchor="ctr">
            <a:normAutofit/>
          </a:bodyPr>
          <a:lstStyle/>
          <a:p>
            <a:r>
              <a:rPr lang="en-US" b="0" kern="1200"/>
              <a:t>Elementos físicos</a:t>
            </a:r>
          </a:p>
        </p:txBody>
      </p:sp>
      <p:sp>
        <p:nvSpPr>
          <p:cNvPr id="5" name="TextBox 4">
            <a:extLst>
              <a:ext uri="{FF2B5EF4-FFF2-40B4-BE49-F238E27FC236}">
                <a16:creationId xmlns:a16="http://schemas.microsoft.com/office/drawing/2014/main" id="{286E95F2-12E4-438F-8FC0-C0352D922B2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4513" y="776036"/>
            <a:ext cx="5866854" cy="567696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s-CO" sz="2000" b="1" dirty="0"/>
              <a:t>Espacios de comunicación físicos:  Los espacios físicos como aulas, bibliotecas y cafeterías dan forma a la dinámica de comunicación y los niveles de comodidad.
Factores ambientales: Elementos como la iluminación, la temperatura y el ruido influyen en la atención y la expresión verbal durante la comunicación.
Impacto en la interacción: Los entornos cómodos y bien iluminados promueven la participación activa, mientras que el ruido y la incomodidad dificultan la interacción.</a:t>
            </a:r>
          </a:p>
        </p:txBody>
      </p:sp>
      <p:pic>
        <p:nvPicPr>
          <p:cNvPr id="4" name="Content Placeholder 3" descr="Social distancing signages for restaurant seating area.">
            <a:extLst>
              <a:ext uri="{FF2B5EF4-FFF2-40B4-BE49-F238E27FC236}">
                <a16:creationId xmlns:a16="http://schemas.microsoft.com/office/drawing/2014/main" id="{DE351E93-F42E-4F34-BC77-94D3C421966E}"/>
              </a:ext>
            </a:extLst>
          </p:cNvPr>
          <p:cNvPicPr>
            <a:picLocks noGrp="1" noChangeAspect="1"/>
          </p:cNvPicPr>
          <p:nvPr>
            <p:ph type="pic" sz="quarter" idx="4294967295"/>
          </p:nvPr>
        </p:nvPicPr>
        <p:blipFill>
          <a:blip r:embed="rId3"/>
          <a:srcRect l="15509" r="15508"/>
          <a:stretch>
            <a:fillRect/>
          </a:stretch>
        </p:blipFill>
        <p:spPr>
          <a:xfrm>
            <a:off x="137159" y="776036"/>
            <a:ext cx="5866854" cy="5676965"/>
          </a:xfrm>
          <a:prstGeom prst="rect">
            <a:avLst/>
          </a:prstGeom>
          <a:noFill/>
        </p:spPr>
      </p:pic>
    </p:spTree>
    <p:extLst>
      <p:ext uri="{BB962C8B-B14F-4D97-AF65-F5344CB8AC3E}">
        <p14:creationId xmlns:p14="http://schemas.microsoft.com/office/powerpoint/2010/main" val="1633167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AB3E-6A03-655F-BCF4-582BABFB9214}"/>
              </a:ext>
            </a:extLst>
          </p:cNvPr>
          <p:cNvSpPr>
            <a:spLocks noGrp="1"/>
          </p:cNvSpPr>
          <p:nvPr>
            <p:ph type="title"/>
          </p:nvPr>
        </p:nvSpPr>
        <p:spPr/>
        <p:txBody>
          <a:bodyPr>
            <a:normAutofit/>
          </a:bodyPr>
          <a:lstStyle/>
          <a:p>
            <a:r>
              <a:rPr lang="en-US" sz="7000" dirty="0" err="1"/>
              <a:t>Elementos</a:t>
            </a:r>
            <a:r>
              <a:rPr lang="en-US" sz="7000" dirty="0"/>
              <a:t> </a:t>
            </a:r>
            <a:r>
              <a:rPr lang="en-US" sz="7000" dirty="0" err="1"/>
              <a:t>tecnológicos</a:t>
            </a:r>
            <a:endParaRPr lang="en-US" sz="7000" dirty="0"/>
          </a:p>
        </p:txBody>
      </p:sp>
      <p:graphicFrame>
        <p:nvGraphicFramePr>
          <p:cNvPr id="4" name="Content Placeholder 3">
            <a:extLst>
              <a:ext uri="{FF2B5EF4-FFF2-40B4-BE49-F238E27FC236}">
                <a16:creationId xmlns:a16="http://schemas.microsoft.com/office/drawing/2014/main" id="{140875A6-0FB3-4AE2-B5F9-4A3AAFDA5ABE}"/>
              </a:ext>
            </a:extLst>
          </p:cNvPr>
          <p:cNvGraphicFramePr>
            <a:graphicFrameLocks noGrp="1"/>
          </p:cNvGraphicFramePr>
          <p:nvPr>
            <p:ph idx="1"/>
            <p:extLst>
              <p:ext uri="{D42A27DB-BD31-4B8C-83A1-F6EECF244321}">
                <p14:modId xmlns:p14="http://schemas.microsoft.com/office/powerpoint/2010/main" val="1421065241"/>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884377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4506-1D7B-F075-BBDE-2C71635727EB}"/>
              </a:ext>
            </a:extLst>
          </p:cNvPr>
          <p:cNvSpPr>
            <a:spLocks noGrp="1"/>
          </p:cNvSpPr>
          <p:nvPr>
            <p:ph type="title"/>
          </p:nvPr>
        </p:nvSpPr>
        <p:spPr>
          <a:xfrm>
            <a:off x="8311896" y="1078992"/>
            <a:ext cx="3273552" cy="498017"/>
          </a:xfrm>
        </p:spPr>
        <p:txBody>
          <a:bodyPr vert="horz" lIns="91440" tIns="45720" rIns="91440" bIns="45720" rtlCol="0" anchor="b">
            <a:normAutofit fontScale="90000"/>
          </a:bodyPr>
          <a:lstStyle/>
          <a:p>
            <a:r>
              <a:rPr lang="en-US"/>
              <a:t>Elementos sociales</a:t>
            </a:r>
            <a:endParaRPr lang="en-US" b="0" kern="1200" dirty="0">
              <a:latin typeface="+mj-lt"/>
              <a:ea typeface="+mj-ea"/>
              <a:cs typeface="+mj-cs"/>
            </a:endParaRPr>
          </a:p>
        </p:txBody>
      </p:sp>
      <p:pic>
        <p:nvPicPr>
          <p:cNvPr id="4" name="Content Placeholder 3" descr="Group of people talking">
            <a:extLst>
              <a:ext uri="{FF2B5EF4-FFF2-40B4-BE49-F238E27FC236}">
                <a16:creationId xmlns:a16="http://schemas.microsoft.com/office/drawing/2014/main" id="{B474168B-603B-46E0-8C7F-94095480A089}"/>
              </a:ext>
            </a:extLst>
          </p:cNvPr>
          <p:cNvPicPr>
            <a:picLocks noGrp="1" noChangeAspect="1"/>
          </p:cNvPicPr>
          <p:nvPr>
            <p:ph type="pic" sz="quarter" idx="13"/>
          </p:nvPr>
        </p:nvPicPr>
        <p:blipFill>
          <a:blip r:embed="rId3"/>
          <a:srcRect l="20065" r="1"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7286A9D1-1285-428D-8A14-B6EDB68C36C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898296" y="1828800"/>
            <a:ext cx="3687152" cy="4224528"/>
          </a:xfrm>
          <a:prstGeom prst="rect">
            <a:avLst/>
          </a:prstGeom>
        </p:spPr>
        <p:txBody>
          <a:bodyPr>
            <a:noAutofit/>
          </a:bodyPr>
          <a:lstStyle/>
          <a:p>
            <a:pPr>
              <a:lnSpc>
                <a:spcPct val="90000"/>
              </a:lnSpc>
              <a:spcBef>
                <a:spcPts val="2500"/>
              </a:spcBef>
              <a:spcAft>
                <a:spcPts val="600"/>
              </a:spcAft>
            </a:pPr>
            <a:r>
              <a:rPr lang="en-US" sz="1400" b="1" dirty="0" err="1"/>
              <a:t>Dinámicas</a:t>
            </a:r>
            <a:r>
              <a:rPr lang="en-US" sz="1400" b="1" dirty="0"/>
              <a:t> </a:t>
            </a:r>
            <a:r>
              <a:rPr lang="en-US" sz="1400" b="1" dirty="0" err="1"/>
              <a:t>sociales</a:t>
            </a:r>
            <a:r>
              <a:rPr lang="en-US" sz="1400" b="1" dirty="0"/>
              <a:t> y roles Los </a:t>
            </a:r>
            <a:r>
              <a:rPr lang="en-US" sz="1400" b="1" dirty="0" err="1"/>
              <a:t>elementos</a:t>
            </a:r>
            <a:r>
              <a:rPr lang="en-US" sz="1400" b="1" dirty="0"/>
              <a:t> </a:t>
            </a:r>
            <a:r>
              <a:rPr lang="en-US" sz="1400" b="1" dirty="0" err="1"/>
              <a:t>sociales</a:t>
            </a:r>
            <a:r>
              <a:rPr lang="en-US" sz="1400" b="1" dirty="0"/>
              <a:t> </a:t>
            </a:r>
            <a:r>
              <a:rPr lang="en-US" sz="1400" b="1" dirty="0" err="1"/>
              <a:t>incluyen</a:t>
            </a:r>
            <a:r>
              <a:rPr lang="en-US" sz="1400" b="1" dirty="0"/>
              <a:t> el </a:t>
            </a:r>
            <a:r>
              <a:rPr lang="en-US" sz="1400" b="1" dirty="0" err="1"/>
              <a:t>número</a:t>
            </a:r>
            <a:r>
              <a:rPr lang="en-US" sz="1400" b="1" dirty="0"/>
              <a:t> de </a:t>
            </a:r>
            <a:r>
              <a:rPr lang="en-US" sz="1400" b="1" dirty="0" err="1"/>
              <a:t>participantes</a:t>
            </a:r>
            <a:r>
              <a:rPr lang="en-US" sz="1400" b="1" dirty="0"/>
              <a:t>, los roles y los </a:t>
            </a:r>
            <a:r>
              <a:rPr lang="en-US" sz="1400" b="1" dirty="0" err="1"/>
              <a:t>tipos</a:t>
            </a:r>
            <a:r>
              <a:rPr lang="en-US" sz="1400" b="1" dirty="0"/>
              <a:t> de </a:t>
            </a:r>
            <a:r>
              <a:rPr lang="en-US" sz="1400" b="1" dirty="0" err="1"/>
              <a:t>relaciones</a:t>
            </a:r>
            <a:r>
              <a:rPr lang="en-US" sz="1400" b="1" dirty="0"/>
              <a:t> que </a:t>
            </a:r>
            <a:r>
              <a:rPr lang="en-US" sz="1400" b="1" dirty="0" err="1"/>
              <a:t>influyen</a:t>
            </a:r>
            <a:r>
              <a:rPr lang="en-US" sz="1400" b="1" dirty="0"/>
              <a:t> en la </a:t>
            </a:r>
            <a:r>
              <a:rPr lang="en-US" sz="1400" b="1" dirty="0" err="1"/>
              <a:t>dinámica</a:t>
            </a:r>
            <a:r>
              <a:rPr lang="en-US" sz="1400" b="1" dirty="0"/>
              <a:t> de </a:t>
            </a:r>
            <a:r>
              <a:rPr lang="en-US" sz="1400" b="1" dirty="0" err="1"/>
              <a:t>interacción</a:t>
            </a:r>
            <a:r>
              <a:rPr lang="en-US" sz="1400" b="1" dirty="0"/>
              <a:t>.
</a:t>
            </a:r>
            <a:r>
              <a:rPr lang="en-US" sz="1400" b="1" dirty="0" err="1"/>
              <a:t>Entornos</a:t>
            </a:r>
            <a:r>
              <a:rPr lang="en-US" sz="1400" b="1" dirty="0"/>
              <a:t> </a:t>
            </a:r>
            <a:r>
              <a:rPr lang="en-US" sz="1400" b="1" dirty="0" err="1"/>
              <a:t>colaborativos</a:t>
            </a:r>
            <a:r>
              <a:rPr lang="en-US" sz="1400" b="1" dirty="0"/>
              <a:t> vs </a:t>
            </a:r>
            <a:r>
              <a:rPr lang="en-US" sz="1400" b="1" dirty="0" err="1"/>
              <a:t>jerárquicos</a:t>
            </a:r>
            <a:r>
              <a:rPr lang="en-US" sz="1400" b="1" dirty="0"/>
              <a:t> Los </a:t>
            </a:r>
            <a:r>
              <a:rPr lang="en-US" sz="1400" b="1" dirty="0" err="1"/>
              <a:t>entornos</a:t>
            </a:r>
            <a:r>
              <a:rPr lang="en-US" sz="1400" b="1" dirty="0"/>
              <a:t> </a:t>
            </a:r>
            <a:r>
              <a:rPr lang="en-US" sz="1400" b="1" dirty="0" err="1"/>
              <a:t>colaborativos</a:t>
            </a:r>
            <a:r>
              <a:rPr lang="en-US" sz="1400" b="1" dirty="0"/>
              <a:t> y </a:t>
            </a:r>
            <a:r>
              <a:rPr lang="en-US" sz="1400" b="1" dirty="0" err="1"/>
              <a:t>respetuosos</a:t>
            </a:r>
            <a:r>
              <a:rPr lang="en-US" sz="1400" b="1" dirty="0"/>
              <a:t> </a:t>
            </a:r>
            <a:r>
              <a:rPr lang="en-US" sz="1400" b="1" dirty="0" err="1"/>
              <a:t>promueven</a:t>
            </a:r>
            <a:r>
              <a:rPr lang="en-US" sz="1400" b="1" dirty="0"/>
              <a:t> la </a:t>
            </a:r>
            <a:r>
              <a:rPr lang="en-US" sz="1400" b="1" dirty="0" err="1"/>
              <a:t>comunicación</a:t>
            </a:r>
            <a:r>
              <a:rPr lang="en-US" sz="1400" b="1" dirty="0"/>
              <a:t> </a:t>
            </a:r>
            <a:r>
              <a:rPr lang="en-US" sz="1400" b="1" dirty="0" err="1"/>
              <a:t>abierta</a:t>
            </a:r>
            <a:r>
              <a:rPr lang="en-US" sz="1400" b="1" dirty="0"/>
              <a:t>; La </a:t>
            </a:r>
            <a:r>
              <a:rPr lang="en-US" sz="1400" b="1" dirty="0" err="1"/>
              <a:t>configuración</a:t>
            </a:r>
            <a:r>
              <a:rPr lang="en-US" sz="1400" b="1" dirty="0"/>
              <a:t> </a:t>
            </a:r>
            <a:r>
              <a:rPr lang="en-US" sz="1400" b="1" dirty="0" err="1"/>
              <a:t>jerárquica</a:t>
            </a:r>
            <a:r>
              <a:rPr lang="en-US" sz="1400" b="1" dirty="0"/>
              <a:t> </a:t>
            </a:r>
            <a:r>
              <a:rPr lang="en-US" sz="1400" b="1" dirty="0" err="1"/>
              <a:t>puede</a:t>
            </a:r>
            <a:r>
              <a:rPr lang="en-US" sz="1400" b="1" dirty="0"/>
              <a:t> </a:t>
            </a:r>
            <a:r>
              <a:rPr lang="en-US" sz="1400" b="1" dirty="0" err="1"/>
              <a:t>restringir</a:t>
            </a:r>
            <a:r>
              <a:rPr lang="en-US" sz="1400" b="1" dirty="0"/>
              <a:t> la </a:t>
            </a:r>
            <a:r>
              <a:rPr lang="en-US" sz="1400" b="1" dirty="0" err="1"/>
              <a:t>expresión</a:t>
            </a:r>
            <a:r>
              <a:rPr lang="en-US" sz="1400" b="1" dirty="0"/>
              <a:t>.
</a:t>
            </a:r>
            <a:r>
              <a:rPr lang="en-US" sz="1400" b="1" dirty="0" err="1"/>
              <a:t>Prácticas</a:t>
            </a:r>
            <a:r>
              <a:rPr lang="en-US" sz="1400" b="1" dirty="0"/>
              <a:t> de </a:t>
            </a:r>
            <a:r>
              <a:rPr lang="en-US" sz="1400" b="1" dirty="0" err="1"/>
              <a:t>comunicación</a:t>
            </a:r>
            <a:r>
              <a:rPr lang="en-US" sz="1400" b="1" dirty="0"/>
              <a:t> </a:t>
            </a:r>
            <a:r>
              <a:rPr lang="en-US" sz="1400" b="1" dirty="0" err="1"/>
              <a:t>efectivas</a:t>
            </a:r>
            <a:r>
              <a:rPr lang="en-US" sz="1400" b="1" dirty="0"/>
              <a:t> </a:t>
            </a:r>
            <a:r>
              <a:rPr lang="en-US" sz="1400" b="1" dirty="0" err="1"/>
              <a:t>Respetar</a:t>
            </a:r>
            <a:r>
              <a:rPr lang="en-US" sz="1400" b="1" dirty="0"/>
              <a:t> los </a:t>
            </a:r>
            <a:r>
              <a:rPr lang="en-US" sz="1400" b="1" dirty="0" err="1"/>
              <a:t>turnos</a:t>
            </a:r>
            <a:r>
              <a:rPr lang="en-US" sz="1400" b="1" dirty="0"/>
              <a:t> de </a:t>
            </a:r>
            <a:r>
              <a:rPr lang="en-US" sz="1400" b="1" dirty="0" err="1"/>
              <a:t>habla</a:t>
            </a:r>
            <a:r>
              <a:rPr lang="en-US" sz="1400" b="1" dirty="0"/>
              <a:t> y la </a:t>
            </a:r>
            <a:r>
              <a:rPr lang="en-US" sz="1400" b="1" dirty="0" err="1"/>
              <a:t>escucha</a:t>
            </a:r>
            <a:r>
              <a:rPr lang="en-US" sz="1400" b="1" dirty="0"/>
              <a:t> </a:t>
            </a:r>
            <a:r>
              <a:rPr lang="en-US" sz="1400" b="1" dirty="0" err="1"/>
              <a:t>activa</a:t>
            </a:r>
            <a:r>
              <a:rPr lang="en-US" sz="1400" b="1" dirty="0"/>
              <a:t> son </a:t>
            </a:r>
            <a:r>
              <a:rPr lang="en-US" sz="1400" b="1" dirty="0" err="1"/>
              <a:t>esenciales</a:t>
            </a:r>
            <a:r>
              <a:rPr lang="en-US" sz="1400" b="1" dirty="0"/>
              <a:t> para una </a:t>
            </a:r>
            <a:r>
              <a:rPr lang="en-US" sz="1400" b="1" dirty="0" err="1"/>
              <a:t>comunicación</a:t>
            </a:r>
            <a:r>
              <a:rPr lang="en-US" sz="1400" b="1" dirty="0"/>
              <a:t> </a:t>
            </a:r>
            <a:r>
              <a:rPr lang="en-US" sz="1400" b="1" dirty="0" err="1"/>
              <a:t>efectiva</a:t>
            </a:r>
            <a:r>
              <a:rPr lang="en-US" sz="1400" b="1" dirty="0"/>
              <a:t> en las </a:t>
            </a:r>
            <a:r>
              <a:rPr lang="en-US" sz="1400" b="1" dirty="0" err="1"/>
              <a:t>reuniones</a:t>
            </a:r>
            <a:r>
              <a:rPr lang="en-US" sz="1400" b="1" dirty="0"/>
              <a:t> </a:t>
            </a:r>
            <a:r>
              <a:rPr lang="en-US" sz="1400" b="1" dirty="0" err="1"/>
              <a:t>académicas</a:t>
            </a:r>
            <a:r>
              <a:rPr lang="en-US" sz="1400" b="1" dirty="0"/>
              <a:t>.</a:t>
            </a:r>
            <a:endParaRPr lang="en-US" sz="1400" dirty="0"/>
          </a:p>
        </p:txBody>
      </p:sp>
    </p:spTree>
    <p:extLst>
      <p:ext uri="{BB962C8B-B14F-4D97-AF65-F5344CB8AC3E}">
        <p14:creationId xmlns:p14="http://schemas.microsoft.com/office/powerpoint/2010/main" val="217002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F19A-6CFE-BE7D-692E-F67EE75A93CE}"/>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err="1"/>
              <a:t>Elementos</a:t>
            </a:r>
            <a:r>
              <a:rPr lang="en-US" dirty="0"/>
              <a:t> </a:t>
            </a:r>
            <a:r>
              <a:rPr lang="en-US" dirty="0" err="1"/>
              <a:t>emocionales</a:t>
            </a:r>
            <a:endParaRPr lang="en-US" b="0" kern="1200" dirty="0">
              <a:latin typeface="+mj-lt"/>
              <a:ea typeface="+mj-ea"/>
              <a:cs typeface="+mj-cs"/>
            </a:endParaRPr>
          </a:p>
        </p:txBody>
      </p:sp>
      <p:pic>
        <p:nvPicPr>
          <p:cNvPr id="4" name="Content Placeholder 3" descr="Friends laughing">
            <a:extLst>
              <a:ext uri="{FF2B5EF4-FFF2-40B4-BE49-F238E27FC236}">
                <a16:creationId xmlns:a16="http://schemas.microsoft.com/office/drawing/2014/main" id="{3F043A60-C881-4CC8-AC24-5BE1410CAF97}"/>
              </a:ext>
            </a:extLst>
          </p:cNvPr>
          <p:cNvPicPr>
            <a:picLocks noGrp="1" noChangeAspect="1"/>
          </p:cNvPicPr>
          <p:nvPr>
            <p:ph type="pic" sz="quarter" idx="13"/>
          </p:nvPr>
        </p:nvPicPr>
        <p:blipFill>
          <a:blip r:embed="rId3"/>
          <a:srcRect l="7293" r="13795" b="3"/>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36B20416-3F1E-48F0-BE8D-C3B5A3E963B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a:spcBef>
                <a:spcPts val="2500"/>
              </a:spcBef>
              <a:spcAft>
                <a:spcPts val="600"/>
              </a:spcAft>
            </a:pPr>
            <a:r>
              <a:rPr lang="en-US" sz="1400" dirty="0" err="1"/>
              <a:t>Atmósfera</a:t>
            </a:r>
            <a:r>
              <a:rPr lang="en-US" sz="1400" dirty="0"/>
              <a:t> </a:t>
            </a:r>
            <a:r>
              <a:rPr lang="en-US" sz="1400" dirty="0" err="1"/>
              <a:t>afectiva</a:t>
            </a:r>
            <a:r>
              <a:rPr lang="en-US" sz="1400" dirty="0"/>
              <a:t>
Los </a:t>
            </a:r>
            <a:r>
              <a:rPr lang="en-US" sz="1400" dirty="0" err="1"/>
              <a:t>elementos</a:t>
            </a:r>
            <a:r>
              <a:rPr lang="en-US" sz="1400" dirty="0"/>
              <a:t> </a:t>
            </a:r>
            <a:r>
              <a:rPr lang="en-US" sz="1400" dirty="0" err="1"/>
              <a:t>emocionales</a:t>
            </a:r>
            <a:r>
              <a:rPr lang="en-US" sz="1400" dirty="0"/>
              <a:t> </a:t>
            </a:r>
            <a:r>
              <a:rPr lang="en-US" sz="1400" dirty="0" err="1"/>
              <a:t>describen</a:t>
            </a:r>
            <a:r>
              <a:rPr lang="en-US" sz="1400" dirty="0"/>
              <a:t> </a:t>
            </a:r>
            <a:r>
              <a:rPr lang="en-US" sz="1400" dirty="0" err="1"/>
              <a:t>cómo</a:t>
            </a:r>
            <a:r>
              <a:rPr lang="en-US" sz="1400" dirty="0"/>
              <a:t> se </a:t>
            </a:r>
            <a:r>
              <a:rPr lang="en-US" sz="1400" dirty="0" err="1"/>
              <a:t>sienten</a:t>
            </a:r>
            <a:r>
              <a:rPr lang="en-US" sz="1400" dirty="0"/>
              <a:t> las personas </a:t>
            </a:r>
            <a:r>
              <a:rPr lang="en-US" sz="1400" dirty="0" err="1"/>
              <a:t>dentro</a:t>
            </a:r>
            <a:r>
              <a:rPr lang="en-US" sz="1400" dirty="0"/>
              <a:t> de un </a:t>
            </a:r>
            <a:r>
              <a:rPr lang="en-US" sz="1400" dirty="0" err="1"/>
              <a:t>espacio</a:t>
            </a:r>
            <a:r>
              <a:rPr lang="en-US" sz="1400" dirty="0"/>
              <a:t> y dan forma a la </a:t>
            </a:r>
            <a:r>
              <a:rPr lang="en-US" sz="1400" dirty="0" err="1"/>
              <a:t>atmósfera</a:t>
            </a:r>
            <a:r>
              <a:rPr lang="en-US" sz="1400" dirty="0"/>
              <a:t> general.
Impacto en la </a:t>
            </a:r>
            <a:r>
              <a:rPr lang="en-US" sz="1400" dirty="0" err="1"/>
              <a:t>comunicación</a:t>
            </a:r>
            <a:r>
              <a:rPr lang="en-US" sz="1400" dirty="0"/>
              <a:t>
Las </a:t>
            </a:r>
            <a:r>
              <a:rPr lang="en-US" sz="1400" dirty="0" err="1"/>
              <a:t>emociones</a:t>
            </a:r>
            <a:r>
              <a:rPr lang="en-US" sz="1400" dirty="0"/>
              <a:t> </a:t>
            </a:r>
            <a:r>
              <a:rPr lang="en-US" sz="1400" dirty="0" err="1"/>
              <a:t>positivas</a:t>
            </a:r>
            <a:r>
              <a:rPr lang="en-US" sz="1400" dirty="0"/>
              <a:t> como la </a:t>
            </a:r>
            <a:r>
              <a:rPr lang="en-US" sz="1400" dirty="0" err="1"/>
              <a:t>confianza</a:t>
            </a:r>
            <a:r>
              <a:rPr lang="en-US" sz="1400" dirty="0"/>
              <a:t> y la motivación </a:t>
            </a:r>
            <a:r>
              <a:rPr lang="en-US" sz="1400" dirty="0" err="1"/>
              <a:t>fomentan</a:t>
            </a:r>
            <a:r>
              <a:rPr lang="en-US" sz="1400" dirty="0"/>
              <a:t> la </a:t>
            </a:r>
            <a:r>
              <a:rPr lang="en-US" sz="1400" dirty="0" err="1"/>
              <a:t>comunicación</a:t>
            </a:r>
            <a:r>
              <a:rPr lang="en-US" sz="1400" dirty="0"/>
              <a:t> y la </a:t>
            </a:r>
            <a:r>
              <a:rPr lang="en-US" sz="1400" dirty="0" err="1"/>
              <a:t>participación</a:t>
            </a:r>
            <a:r>
              <a:rPr lang="en-US" sz="1400" dirty="0"/>
              <a:t>.
</a:t>
            </a:r>
            <a:r>
              <a:rPr lang="en-US" sz="1400" dirty="0" err="1"/>
              <a:t>Efectos</a:t>
            </a:r>
            <a:r>
              <a:rPr lang="en-US" sz="1400" dirty="0"/>
              <a:t> de las </a:t>
            </a:r>
            <a:r>
              <a:rPr lang="en-US" sz="1400" dirty="0" err="1"/>
              <a:t>emociones</a:t>
            </a:r>
            <a:r>
              <a:rPr lang="en-US" sz="1400" dirty="0"/>
              <a:t> </a:t>
            </a:r>
            <a:r>
              <a:rPr lang="en-US" sz="1400" dirty="0" err="1"/>
              <a:t>negativas</a:t>
            </a:r>
            <a:r>
              <a:rPr lang="en-US" sz="1400" dirty="0"/>
              <a:t>
Las </a:t>
            </a:r>
            <a:r>
              <a:rPr lang="en-US" sz="1400" dirty="0" err="1"/>
              <a:t>emociones</a:t>
            </a:r>
            <a:r>
              <a:rPr lang="en-US" sz="1400" dirty="0"/>
              <a:t> </a:t>
            </a:r>
            <a:r>
              <a:rPr lang="en-US" sz="1400" dirty="0" err="1"/>
              <a:t>negativas</a:t>
            </a:r>
            <a:r>
              <a:rPr lang="en-US" sz="1400" dirty="0"/>
              <a:t> como el </a:t>
            </a:r>
            <a:r>
              <a:rPr lang="en-US" sz="1400" dirty="0" err="1"/>
              <a:t>miedo</a:t>
            </a:r>
            <a:r>
              <a:rPr lang="en-US" sz="1400" dirty="0"/>
              <a:t> y la </a:t>
            </a:r>
            <a:r>
              <a:rPr lang="en-US" sz="1400" dirty="0" err="1"/>
              <a:t>tensión</a:t>
            </a:r>
            <a:r>
              <a:rPr lang="en-US" sz="1400" dirty="0"/>
              <a:t> </a:t>
            </a:r>
            <a:r>
              <a:rPr lang="en-US" sz="1400" dirty="0" err="1"/>
              <a:t>pueden</a:t>
            </a:r>
            <a:r>
              <a:rPr lang="en-US" sz="1400" dirty="0"/>
              <a:t> </a:t>
            </a:r>
            <a:r>
              <a:rPr lang="en-US" sz="1400" dirty="0" err="1"/>
              <a:t>inhibir</a:t>
            </a:r>
            <a:r>
              <a:rPr lang="en-US" sz="1400" dirty="0"/>
              <a:t> la </a:t>
            </a:r>
            <a:r>
              <a:rPr lang="en-US" sz="1400" dirty="0" err="1"/>
              <a:t>comunicación</a:t>
            </a:r>
            <a:r>
              <a:rPr lang="en-US" sz="1400" dirty="0"/>
              <a:t> y </a:t>
            </a:r>
            <a:r>
              <a:rPr lang="en-US" sz="1400" dirty="0" err="1"/>
              <a:t>causar</a:t>
            </a:r>
            <a:r>
              <a:rPr lang="en-US" sz="1400" dirty="0"/>
              <a:t> </a:t>
            </a:r>
            <a:r>
              <a:rPr lang="en-US" sz="1400" dirty="0" err="1"/>
              <a:t>conflictos</a:t>
            </a:r>
            <a:r>
              <a:rPr lang="en-US" sz="1400" dirty="0"/>
              <a:t>.
</a:t>
            </a:r>
            <a:r>
              <a:rPr lang="en-US" sz="1400" dirty="0" err="1"/>
              <a:t>Importancia</a:t>
            </a:r>
            <a:r>
              <a:rPr lang="en-US" sz="1400" dirty="0"/>
              <a:t> en la </a:t>
            </a:r>
            <a:r>
              <a:rPr lang="en-US" sz="1400" dirty="0" err="1"/>
              <a:t>educación</a:t>
            </a:r>
            <a:r>
              <a:rPr lang="en-US" sz="1400" dirty="0"/>
              <a:t>
</a:t>
            </a:r>
            <a:r>
              <a:rPr lang="en-US" sz="1400" dirty="0" err="1"/>
              <a:t>Mantener</a:t>
            </a:r>
            <a:r>
              <a:rPr lang="en-US" sz="1400" dirty="0"/>
              <a:t> un </a:t>
            </a:r>
            <a:r>
              <a:rPr lang="en-US" sz="1400" dirty="0" err="1"/>
              <a:t>clima</a:t>
            </a:r>
            <a:r>
              <a:rPr lang="en-US" sz="1400" dirty="0"/>
              <a:t> </a:t>
            </a:r>
            <a:r>
              <a:rPr lang="en-US" sz="1400" dirty="0" err="1"/>
              <a:t>emocional</a:t>
            </a:r>
            <a:r>
              <a:rPr lang="en-US" sz="1400" dirty="0"/>
              <a:t> </a:t>
            </a:r>
            <a:r>
              <a:rPr lang="en-US" sz="1400" dirty="0" err="1"/>
              <a:t>positivo</a:t>
            </a:r>
            <a:r>
              <a:rPr lang="en-US" sz="1400" dirty="0"/>
              <a:t> es esencial para un </a:t>
            </a:r>
            <a:r>
              <a:rPr lang="en-US" sz="1400" dirty="0" err="1"/>
              <a:t>aprendizaje</a:t>
            </a:r>
            <a:r>
              <a:rPr lang="en-US" sz="1400" dirty="0"/>
              <a:t> e </a:t>
            </a:r>
            <a:r>
              <a:rPr lang="en-US" sz="1400" dirty="0" err="1"/>
              <a:t>interacción</a:t>
            </a:r>
            <a:r>
              <a:rPr lang="en-US" sz="1400" dirty="0"/>
              <a:t> </a:t>
            </a:r>
            <a:r>
              <a:rPr lang="en-US" sz="1400" dirty="0" err="1"/>
              <a:t>efectivos</a:t>
            </a:r>
            <a:r>
              <a:rPr lang="en-US" sz="1400" dirty="0"/>
              <a:t> en </a:t>
            </a:r>
            <a:r>
              <a:rPr lang="en-US" sz="1400" dirty="0" err="1"/>
              <a:t>entornos</a:t>
            </a:r>
            <a:r>
              <a:rPr lang="en-US" sz="1400" dirty="0"/>
              <a:t> </a:t>
            </a:r>
            <a:r>
              <a:rPr lang="en-US" sz="1400" dirty="0" err="1"/>
              <a:t>educativos</a:t>
            </a:r>
            <a:r>
              <a:rPr lang="en-US" sz="1400" dirty="0"/>
              <a:t>.</a:t>
            </a:r>
          </a:p>
        </p:txBody>
      </p:sp>
    </p:spTree>
    <p:extLst>
      <p:ext uri="{BB962C8B-B14F-4D97-AF65-F5344CB8AC3E}">
        <p14:creationId xmlns:p14="http://schemas.microsoft.com/office/powerpoint/2010/main" val="2932741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5BD9-534C-A6A4-D06C-CF79ADC9F106}"/>
              </a:ext>
            </a:extLst>
          </p:cNvPr>
          <p:cNvSpPr>
            <a:spLocks noGrp="1"/>
          </p:cNvSpPr>
          <p:nvPr>
            <p:ph type="title"/>
          </p:nvPr>
        </p:nvSpPr>
        <p:spPr>
          <a:xfrm>
            <a:off x="429768" y="640080"/>
            <a:ext cx="5758997" cy="970463"/>
          </a:xfrm>
        </p:spPr>
        <p:txBody>
          <a:bodyPr vert="horz" lIns="91440" tIns="45720" rIns="91440" bIns="45720" rtlCol="0" anchor="ctr">
            <a:normAutofit/>
          </a:bodyPr>
          <a:lstStyle/>
          <a:p>
            <a:r>
              <a:rPr lang="en-US" dirty="0" err="1"/>
              <a:t>Elementos</a:t>
            </a:r>
            <a:r>
              <a:rPr lang="en-US" dirty="0"/>
              <a:t> </a:t>
            </a:r>
            <a:r>
              <a:rPr lang="en-US" dirty="0" err="1"/>
              <a:t>organizativos</a:t>
            </a:r>
            <a:endParaRPr lang="en-US" b="0" kern="1200" dirty="0">
              <a:latin typeface="+mj-lt"/>
              <a:ea typeface="+mj-ea"/>
              <a:cs typeface="+mj-cs"/>
            </a:endParaRPr>
          </a:p>
        </p:txBody>
      </p:sp>
      <p:pic>
        <p:nvPicPr>
          <p:cNvPr id="4" name="Content Placeholder 3" descr="office interior perspective.">
            <a:extLst>
              <a:ext uri="{FF2B5EF4-FFF2-40B4-BE49-F238E27FC236}">
                <a16:creationId xmlns:a16="http://schemas.microsoft.com/office/drawing/2014/main" id="{1026E016-BC19-4703-9C26-7930130CB5BA}"/>
              </a:ext>
            </a:extLst>
          </p:cNvPr>
          <p:cNvPicPr>
            <a:picLocks noGrp="1" noChangeAspect="1"/>
          </p:cNvPicPr>
          <p:nvPr>
            <p:ph type="pic" sz="quarter" idx="13"/>
          </p:nvPr>
        </p:nvPicPr>
        <p:blipFill>
          <a:blip r:embed="rId3"/>
          <a:srcRect l="9258" r="18520" b="-1"/>
          <a:stretch>
            <a:fillRect/>
          </a:stretch>
        </p:blipFill>
        <p:spPr>
          <a:xfrm>
            <a:off x="429768" y="1828800"/>
            <a:ext cx="6176399" cy="4425696"/>
          </a:xfrm>
          <a:prstGeom prst="rect">
            <a:avLst/>
          </a:prstGeom>
          <a:noFill/>
        </p:spPr>
      </p:pic>
      <p:sp>
        <p:nvSpPr>
          <p:cNvPr id="5" name="TextBox 4">
            <a:extLst>
              <a:ext uri="{FF2B5EF4-FFF2-40B4-BE49-F238E27FC236}">
                <a16:creationId xmlns:a16="http://schemas.microsoft.com/office/drawing/2014/main" id="{FBD1C470-5879-48A9-97D4-47027AFDC63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340776" y="424069"/>
            <a:ext cx="4297680" cy="5830427"/>
          </a:xfrm>
          <a:prstGeom prst="rect">
            <a:avLst/>
          </a:prstGeom>
        </p:spPr>
        <p:txBody>
          <a:bodyPr>
            <a:normAutofit/>
          </a:bodyPr>
          <a:lstStyle/>
          <a:p>
            <a:pPr>
              <a:spcBef>
                <a:spcPts val="2500"/>
              </a:spcBef>
              <a:spcAft>
                <a:spcPts val="600"/>
              </a:spcAft>
            </a:pPr>
            <a:r>
              <a:rPr lang="en-US" sz="1400" b="1" dirty="0" err="1"/>
              <a:t>Disposición</a:t>
            </a:r>
            <a:r>
              <a:rPr lang="en-US" sz="1400" b="1" dirty="0"/>
              <a:t> </a:t>
            </a:r>
            <a:r>
              <a:rPr lang="en-US" sz="1400" b="1" dirty="0" err="1"/>
              <a:t>espacial</a:t>
            </a:r>
            <a:r>
              <a:rPr lang="en-US" sz="1400" b="1" dirty="0"/>
              <a:t>
La </a:t>
            </a:r>
            <a:r>
              <a:rPr lang="en-US" sz="1400" b="1" dirty="0" err="1"/>
              <a:t>disposición</a:t>
            </a:r>
            <a:r>
              <a:rPr lang="en-US" sz="1400" b="1" dirty="0"/>
              <a:t> de las mesas y las zonas </a:t>
            </a:r>
            <a:r>
              <a:rPr lang="en-US" sz="1400" b="1" dirty="0" err="1"/>
              <a:t>afecta</a:t>
            </a:r>
            <a:r>
              <a:rPr lang="en-US" sz="1400" b="1" dirty="0"/>
              <a:t> la forma en que las personas se </a:t>
            </a:r>
            <a:r>
              <a:rPr lang="en-US" sz="1400" b="1" dirty="0" err="1"/>
              <a:t>mueven</a:t>
            </a:r>
            <a:r>
              <a:rPr lang="en-US" sz="1400" b="1" dirty="0"/>
              <a:t> e </a:t>
            </a:r>
            <a:r>
              <a:rPr lang="en-US" sz="1400" b="1" dirty="0" err="1"/>
              <a:t>interactúan</a:t>
            </a:r>
            <a:r>
              <a:rPr lang="en-US" sz="1400" b="1" dirty="0"/>
              <a:t> </a:t>
            </a:r>
            <a:r>
              <a:rPr lang="en-US" sz="1400" b="1" dirty="0" err="1"/>
              <a:t>dentro</a:t>
            </a:r>
            <a:r>
              <a:rPr lang="en-US" sz="1400" b="1" dirty="0"/>
              <a:t> del </a:t>
            </a:r>
            <a:r>
              <a:rPr lang="en-US" sz="1400" b="1" dirty="0" err="1"/>
              <a:t>espacio</a:t>
            </a:r>
            <a:r>
              <a:rPr lang="en-US" sz="1400" b="1" dirty="0"/>
              <a:t>.
Accesibilidad y </a:t>
            </a:r>
            <a:r>
              <a:rPr lang="en-US" sz="1400" b="1" dirty="0" err="1"/>
              <a:t>señalización</a:t>
            </a:r>
            <a:r>
              <a:rPr lang="en-US" sz="1400" b="1" dirty="0"/>
              <a:t>
La </a:t>
            </a:r>
            <a:r>
              <a:rPr lang="en-US" sz="1400" b="1" dirty="0" err="1"/>
              <a:t>señalización</a:t>
            </a:r>
            <a:r>
              <a:rPr lang="en-US" sz="1400" b="1" dirty="0"/>
              <a:t> </a:t>
            </a:r>
            <a:r>
              <a:rPr lang="en-US" sz="1400" b="1" dirty="0" err="1"/>
              <a:t>clara</a:t>
            </a:r>
            <a:r>
              <a:rPr lang="en-US" sz="1400" b="1" dirty="0"/>
              <a:t> y las </a:t>
            </a:r>
            <a:r>
              <a:rPr lang="en-US" sz="1400" b="1" dirty="0" err="1"/>
              <a:t>funciones</a:t>
            </a:r>
            <a:r>
              <a:rPr lang="en-US" sz="1400" b="1" dirty="0"/>
              <a:t> de accesibilidad </a:t>
            </a:r>
            <a:r>
              <a:rPr lang="en-US" sz="1400" b="1" dirty="0" err="1"/>
              <a:t>garantizan</a:t>
            </a:r>
            <a:r>
              <a:rPr lang="en-US" sz="1400" b="1" dirty="0"/>
              <a:t> que </a:t>
            </a:r>
            <a:r>
              <a:rPr lang="en-US" sz="1400" b="1" dirty="0" err="1"/>
              <a:t>todos</a:t>
            </a:r>
            <a:r>
              <a:rPr lang="en-US" sz="1400" b="1" dirty="0"/>
              <a:t> </a:t>
            </a:r>
            <a:r>
              <a:rPr lang="en-US" sz="1400" b="1" dirty="0" err="1"/>
              <a:t>puedan</a:t>
            </a:r>
            <a:r>
              <a:rPr lang="en-US" sz="1400" b="1" dirty="0"/>
              <a:t> </a:t>
            </a:r>
            <a:r>
              <a:rPr lang="en-US" sz="1400" b="1" dirty="0" err="1"/>
              <a:t>navegar</a:t>
            </a:r>
            <a:r>
              <a:rPr lang="en-US" sz="1400" b="1" dirty="0"/>
              <a:t> y usar el </a:t>
            </a:r>
            <a:r>
              <a:rPr lang="en-US" sz="1400" b="1" dirty="0" err="1"/>
              <a:t>espacio</a:t>
            </a:r>
            <a:r>
              <a:rPr lang="en-US" sz="1400" b="1" dirty="0"/>
              <a:t> de </a:t>
            </a:r>
            <a:r>
              <a:rPr lang="en-US" sz="1400" b="1" dirty="0" err="1"/>
              <a:t>manera</a:t>
            </a:r>
            <a:r>
              <a:rPr lang="en-US" sz="1400" b="1" dirty="0"/>
              <a:t> </a:t>
            </a:r>
            <a:r>
              <a:rPr lang="en-US" sz="1400" b="1" dirty="0" err="1"/>
              <a:t>efectiva</a:t>
            </a:r>
            <a:r>
              <a:rPr lang="en-US" sz="1400" b="1" dirty="0"/>
              <a:t>.
Impacto de la </a:t>
            </a:r>
            <a:r>
              <a:rPr lang="en-US" sz="1400" b="1" dirty="0" err="1"/>
              <a:t>organización</a:t>
            </a:r>
            <a:r>
              <a:rPr lang="en-US" sz="1400" b="1" dirty="0"/>
              <a:t>
Los </a:t>
            </a:r>
            <a:r>
              <a:rPr lang="en-US" sz="1400" b="1" dirty="0" err="1"/>
              <a:t>espacios</a:t>
            </a:r>
            <a:r>
              <a:rPr lang="en-US" sz="1400" b="1" dirty="0"/>
              <a:t> bien </a:t>
            </a:r>
            <a:r>
              <a:rPr lang="en-US" sz="1400" b="1" dirty="0" err="1"/>
              <a:t>organizados</a:t>
            </a:r>
            <a:r>
              <a:rPr lang="en-US" sz="1400" b="1" dirty="0"/>
              <a:t> </a:t>
            </a:r>
            <a:r>
              <a:rPr lang="en-US" sz="1400" b="1" dirty="0" err="1"/>
              <a:t>promueven</a:t>
            </a:r>
            <a:r>
              <a:rPr lang="en-US" sz="1400" b="1" dirty="0"/>
              <a:t> el </a:t>
            </a:r>
            <a:r>
              <a:rPr lang="en-US" sz="1400" b="1" dirty="0" err="1"/>
              <a:t>flujo</a:t>
            </a:r>
            <a:r>
              <a:rPr lang="en-US" sz="1400" b="1" dirty="0"/>
              <a:t> y la </a:t>
            </a:r>
            <a:r>
              <a:rPr lang="en-US" sz="1400" b="1" dirty="0" err="1"/>
              <a:t>interacción</a:t>
            </a:r>
            <a:r>
              <a:rPr lang="en-US" sz="1400" b="1" dirty="0"/>
              <a:t> de ideas; Los </a:t>
            </a:r>
            <a:r>
              <a:rPr lang="en-US" sz="1400" b="1" dirty="0" err="1"/>
              <a:t>espacios</a:t>
            </a:r>
            <a:r>
              <a:rPr lang="en-US" sz="1400" b="1" dirty="0"/>
              <a:t> </a:t>
            </a:r>
            <a:r>
              <a:rPr lang="en-US" sz="1400" b="1" dirty="0" err="1"/>
              <a:t>desorganizados</a:t>
            </a:r>
            <a:r>
              <a:rPr lang="en-US" sz="1400" b="1" dirty="0"/>
              <a:t> </a:t>
            </a:r>
            <a:r>
              <a:rPr lang="en-US" sz="1400" b="1" dirty="0" err="1"/>
              <a:t>causan</a:t>
            </a:r>
            <a:r>
              <a:rPr lang="en-US" sz="1400" b="1" dirty="0"/>
              <a:t> </a:t>
            </a:r>
            <a:r>
              <a:rPr lang="en-US" sz="1400" b="1" dirty="0" err="1"/>
              <a:t>confusión</a:t>
            </a:r>
            <a:r>
              <a:rPr lang="en-US" sz="1400" b="1" dirty="0"/>
              <a:t> y </a:t>
            </a:r>
            <a:r>
              <a:rPr lang="en-US" sz="1400" b="1" dirty="0" err="1"/>
              <a:t>aislamiento</a:t>
            </a:r>
            <a:r>
              <a:rPr lang="en-US" sz="1400" b="1" dirty="0"/>
              <a:t>.</a:t>
            </a:r>
            <a:endParaRPr lang="en-US" sz="1400" dirty="0"/>
          </a:p>
        </p:txBody>
      </p:sp>
    </p:spTree>
    <p:extLst>
      <p:ext uri="{BB962C8B-B14F-4D97-AF65-F5344CB8AC3E}">
        <p14:creationId xmlns:p14="http://schemas.microsoft.com/office/powerpoint/2010/main" val="3558998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00FF-9B71-A3C5-5359-C4DABC278582}"/>
              </a:ext>
            </a:extLst>
          </p:cNvPr>
          <p:cNvSpPr>
            <a:spLocks noGrp="1"/>
          </p:cNvSpPr>
          <p:nvPr>
            <p:ph type="title"/>
          </p:nvPr>
        </p:nvSpPr>
        <p:spPr>
          <a:xfrm>
            <a:off x="429768" y="1810512"/>
            <a:ext cx="7772400" cy="4562856"/>
          </a:xfrm>
        </p:spPr>
        <p:txBody>
          <a:bodyPr anchor="b">
            <a:normAutofit/>
          </a:bodyPr>
          <a:lstStyle/>
          <a:p>
            <a:r>
              <a:rPr lang="en-US" dirty="0" err="1"/>
              <a:t>Intención</a:t>
            </a:r>
            <a:r>
              <a:rPr lang="en-US" dirty="0"/>
              <a:t> </a:t>
            </a:r>
            <a:r>
              <a:rPr lang="en-US" dirty="0" err="1"/>
              <a:t>Comunicativa</a:t>
            </a:r>
            <a:endParaRPr lang="en-US" dirty="0"/>
          </a:p>
        </p:txBody>
      </p:sp>
    </p:spTree>
    <p:extLst>
      <p:ext uri="{BB962C8B-B14F-4D97-AF65-F5344CB8AC3E}">
        <p14:creationId xmlns:p14="http://schemas.microsoft.com/office/powerpoint/2010/main" val="907192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157F5-0ECE-C8CD-0756-91B780763447}"/>
              </a:ext>
            </a:extLst>
          </p:cNvPr>
          <p:cNvSpPr>
            <a:spLocks noGrp="1"/>
          </p:cNvSpPr>
          <p:nvPr>
            <p:ph type="title"/>
          </p:nvPr>
        </p:nvSpPr>
        <p:spPr/>
        <p:txBody>
          <a:bodyPr/>
          <a:lstStyle/>
          <a:p>
            <a:r>
              <a:rPr lang="es-CO" dirty="0"/>
              <a:t>INTENCIÓN COMUNICATIVA</a:t>
            </a:r>
          </a:p>
        </p:txBody>
      </p:sp>
      <p:pic>
        <p:nvPicPr>
          <p:cNvPr id="6" name="Marcador de contenido 5">
            <a:extLst>
              <a:ext uri="{FF2B5EF4-FFF2-40B4-BE49-F238E27FC236}">
                <a16:creationId xmlns:a16="http://schemas.microsoft.com/office/drawing/2014/main" id="{53DC47D2-5FD9-1091-D5E1-5876F5B4D370}"/>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512904" y="548640"/>
            <a:ext cx="6387548" cy="4420926"/>
          </a:xfrm>
        </p:spPr>
      </p:pic>
      <p:sp>
        <p:nvSpPr>
          <p:cNvPr id="9" name="CuadroTexto 8">
            <a:extLst>
              <a:ext uri="{FF2B5EF4-FFF2-40B4-BE49-F238E27FC236}">
                <a16:creationId xmlns:a16="http://schemas.microsoft.com/office/drawing/2014/main" id="{5AF767C3-C0FC-6D68-5453-067545EAC797}"/>
              </a:ext>
            </a:extLst>
          </p:cNvPr>
          <p:cNvSpPr txBox="1"/>
          <p:nvPr/>
        </p:nvSpPr>
        <p:spPr>
          <a:xfrm>
            <a:off x="1255179" y="5188226"/>
            <a:ext cx="9681641" cy="1431161"/>
          </a:xfrm>
          <a:prstGeom prst="rect">
            <a:avLst/>
          </a:prstGeom>
          <a:noFill/>
        </p:spPr>
        <p:txBody>
          <a:bodyPr wrap="square">
            <a:spAutoFit/>
          </a:bodyPr>
          <a:lstStyle/>
          <a:p>
            <a:pPr algn="l">
              <a:spcBef>
                <a:spcPts val="600"/>
              </a:spcBef>
              <a:spcAft>
                <a:spcPts val="300"/>
              </a:spcAft>
              <a:buNone/>
            </a:pPr>
            <a:r>
              <a:rPr lang="es-CO" b="0" i="0" dirty="0">
                <a:solidFill>
                  <a:srgbClr val="424242"/>
                </a:solidFill>
                <a:effectLst/>
                <a:latin typeface="Segoe Sans"/>
              </a:rPr>
              <a:t>Cuando </a:t>
            </a:r>
            <a:r>
              <a:rPr lang="es-CO" dirty="0">
                <a:solidFill>
                  <a:srgbClr val="424242"/>
                </a:solidFill>
                <a:latin typeface="Segoe Sans"/>
              </a:rPr>
              <a:t>se </a:t>
            </a:r>
            <a:r>
              <a:rPr lang="es-CO" b="0" i="0" dirty="0">
                <a:solidFill>
                  <a:srgbClr val="424242"/>
                </a:solidFill>
                <a:effectLst/>
                <a:latin typeface="Segoe Sans"/>
              </a:rPr>
              <a:t>observa una interacción, pueden preguntarse:</a:t>
            </a:r>
          </a:p>
          <a:p>
            <a:pPr algn="l">
              <a:spcBef>
                <a:spcPts val="300"/>
              </a:spcBef>
              <a:spcAft>
                <a:spcPts val="300"/>
              </a:spcAft>
              <a:buFont typeface="Arial" panose="020B0604020202020204" pitchFamily="34" charset="0"/>
              <a:buChar char="•"/>
            </a:pPr>
            <a:r>
              <a:rPr lang="es-CO" b="0" i="0" dirty="0">
                <a:solidFill>
                  <a:srgbClr val="424242"/>
                </a:solidFill>
                <a:effectLst/>
                <a:latin typeface="Segoe Sans"/>
              </a:rPr>
              <a:t>¿Qué quiere lograr la persona al hablar?</a:t>
            </a:r>
          </a:p>
          <a:p>
            <a:pPr algn="l">
              <a:spcBef>
                <a:spcPts val="300"/>
              </a:spcBef>
              <a:spcAft>
                <a:spcPts val="300"/>
              </a:spcAft>
              <a:buFont typeface="Arial" panose="020B0604020202020204" pitchFamily="34" charset="0"/>
              <a:buChar char="•"/>
            </a:pPr>
            <a:r>
              <a:rPr lang="es-CO" b="0" i="0" dirty="0">
                <a:solidFill>
                  <a:srgbClr val="424242"/>
                </a:solidFill>
                <a:effectLst/>
                <a:latin typeface="Segoe Sans"/>
              </a:rPr>
              <a:t>¿Está enseñando, preguntando, ayudando, regañando?</a:t>
            </a:r>
          </a:p>
          <a:p>
            <a:pPr algn="l">
              <a:spcBef>
                <a:spcPts val="300"/>
              </a:spcBef>
              <a:spcAft>
                <a:spcPts val="300"/>
              </a:spcAft>
              <a:buFont typeface="Arial" panose="020B0604020202020204" pitchFamily="34" charset="0"/>
              <a:buChar char="•"/>
            </a:pPr>
            <a:r>
              <a:rPr lang="es-CO" b="0" i="0" dirty="0">
                <a:solidFill>
                  <a:srgbClr val="424242"/>
                </a:solidFill>
                <a:effectLst/>
                <a:latin typeface="Segoe Sans"/>
              </a:rPr>
              <a:t>¿Cómo se nota esa intención en el tono, las palabras o los gestos?</a:t>
            </a:r>
          </a:p>
        </p:txBody>
      </p:sp>
      <p:pic>
        <p:nvPicPr>
          <p:cNvPr id="10" name="Imagen 9">
            <a:extLst>
              <a:ext uri="{FF2B5EF4-FFF2-40B4-BE49-F238E27FC236}">
                <a16:creationId xmlns:a16="http://schemas.microsoft.com/office/drawing/2014/main" id="{935750AC-0865-2CE4-FB17-D9FEEA2B91B1}"/>
              </a:ext>
            </a:extLst>
          </p:cNvPr>
          <p:cNvPicPr>
            <a:picLocks noChangeAspect="1"/>
          </p:cNvPicPr>
          <p:nvPr/>
        </p:nvPicPr>
        <p:blipFill>
          <a:blip r:embed="rId3"/>
          <a:stretch>
            <a:fillRect/>
          </a:stretch>
        </p:blipFill>
        <p:spPr>
          <a:xfrm>
            <a:off x="429768" y="1583636"/>
            <a:ext cx="4855464" cy="3604590"/>
          </a:xfrm>
          <a:prstGeom prst="rect">
            <a:avLst/>
          </a:prstGeom>
        </p:spPr>
      </p:pic>
    </p:spTree>
    <p:extLst>
      <p:ext uri="{BB962C8B-B14F-4D97-AF65-F5344CB8AC3E}">
        <p14:creationId xmlns:p14="http://schemas.microsoft.com/office/powerpoint/2010/main" val="3403149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498E-40A0-4ECE-DC3E-6DD2B68A99B1}"/>
              </a:ext>
            </a:extLst>
          </p:cNvPr>
          <p:cNvSpPr>
            <a:spLocks noGrp="1"/>
          </p:cNvSpPr>
          <p:nvPr>
            <p:ph type="title"/>
          </p:nvPr>
        </p:nvSpPr>
        <p:spPr/>
        <p:txBody>
          <a:bodyPr>
            <a:normAutofit/>
          </a:bodyPr>
          <a:lstStyle/>
          <a:p>
            <a:r>
              <a:rPr lang="en-US" sz="7000" dirty="0" err="1"/>
              <a:t>Propósito</a:t>
            </a:r>
            <a:r>
              <a:rPr lang="en-US" sz="7000" dirty="0"/>
              <a:t> del </a:t>
            </a:r>
            <a:r>
              <a:rPr lang="en-US" sz="7000" dirty="0" err="1"/>
              <a:t>mensaje</a:t>
            </a:r>
            <a:endParaRPr lang="en-US" sz="7000" dirty="0"/>
          </a:p>
        </p:txBody>
      </p:sp>
      <p:graphicFrame>
        <p:nvGraphicFramePr>
          <p:cNvPr id="4" name="Content Placeholder 3">
            <a:extLst>
              <a:ext uri="{FF2B5EF4-FFF2-40B4-BE49-F238E27FC236}">
                <a16:creationId xmlns:a16="http://schemas.microsoft.com/office/drawing/2014/main" id="{A04E73A3-DB0A-4E3B-877B-631EDCD5123C}"/>
              </a:ext>
            </a:extLst>
          </p:cNvPr>
          <p:cNvGraphicFramePr>
            <a:graphicFrameLocks noGrp="1"/>
          </p:cNvGraphicFramePr>
          <p:nvPr>
            <p:ph idx="1"/>
            <p:extLst>
              <p:ext uri="{D42A27DB-BD31-4B8C-83A1-F6EECF244321}">
                <p14:modId xmlns:p14="http://schemas.microsoft.com/office/powerpoint/2010/main" val="1200764148"/>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18774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21043D84-B00C-734F-3230-8436F0EF52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318052"/>
            <a:ext cx="10866783" cy="6347791"/>
          </a:xfrm>
          <a:noFill/>
        </p:spPr>
      </p:pic>
    </p:spTree>
    <p:extLst>
      <p:ext uri="{BB962C8B-B14F-4D97-AF65-F5344CB8AC3E}">
        <p14:creationId xmlns:p14="http://schemas.microsoft.com/office/powerpoint/2010/main" val="265157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1D30E-FB59-A7D0-A495-5D002111B384}"/>
              </a:ext>
            </a:extLst>
          </p:cNvPr>
          <p:cNvSpPr>
            <a:spLocks noGrp="1"/>
          </p:cNvSpPr>
          <p:nvPr>
            <p:ph type="title"/>
          </p:nvPr>
        </p:nvSpPr>
        <p:spPr>
          <a:xfrm>
            <a:off x="429768" y="1810512"/>
            <a:ext cx="7772400" cy="4562856"/>
          </a:xfrm>
        </p:spPr>
        <p:txBody>
          <a:bodyPr anchor="b">
            <a:normAutofit/>
          </a:bodyPr>
          <a:lstStyle/>
          <a:p>
            <a:r>
              <a:rPr lang="en-US" dirty="0" err="1"/>
              <a:t>Definiciones</a:t>
            </a:r>
            <a:r>
              <a:rPr lang="en-US" dirty="0"/>
              <a:t> clave</a:t>
            </a:r>
          </a:p>
        </p:txBody>
      </p:sp>
      <p:sp>
        <p:nvSpPr>
          <p:cNvPr id="7" name="Text Placeholder 2">
            <a:extLst>
              <a:ext uri="{FF2B5EF4-FFF2-40B4-BE49-F238E27FC236}">
                <a16:creationId xmlns:a16="http://schemas.microsoft.com/office/drawing/2014/main" id="{9F7362B9-DA83-0871-42C2-1F75E9A8E656}"/>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255172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7AF1-E7E6-F762-93B7-D3FE35A00EC5}"/>
              </a:ext>
            </a:extLst>
          </p:cNvPr>
          <p:cNvSpPr>
            <a:spLocks noGrp="1"/>
          </p:cNvSpPr>
          <p:nvPr>
            <p:ph type="title"/>
          </p:nvPr>
        </p:nvSpPr>
        <p:spPr>
          <a:xfrm>
            <a:off x="429768" y="1810512"/>
            <a:ext cx="7772400" cy="4562856"/>
          </a:xfrm>
        </p:spPr>
        <p:txBody>
          <a:bodyPr anchor="b">
            <a:normAutofit/>
          </a:bodyPr>
          <a:lstStyle/>
          <a:p>
            <a:r>
              <a:rPr lang="en-US" dirty="0"/>
              <a:t>Guía para la </a:t>
            </a:r>
            <a:r>
              <a:rPr lang="en-US" dirty="0" err="1"/>
              <a:t>observación</a:t>
            </a:r>
            <a:endParaRPr lang="en-US" dirty="0"/>
          </a:p>
        </p:txBody>
      </p:sp>
      <p:sp>
        <p:nvSpPr>
          <p:cNvPr id="7" name="Text Placeholder 2">
            <a:extLst>
              <a:ext uri="{FF2B5EF4-FFF2-40B4-BE49-F238E27FC236}">
                <a16:creationId xmlns:a16="http://schemas.microsoft.com/office/drawing/2014/main" id="{A21927D5-A17E-FEE5-C320-015A0EF5CFAF}"/>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528048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ECEF-7B3A-D898-89E6-B9CFEB9DEF42}"/>
              </a:ext>
            </a:extLst>
          </p:cNvPr>
          <p:cNvSpPr>
            <a:spLocks noGrp="1"/>
          </p:cNvSpPr>
          <p:nvPr>
            <p:ph type="title"/>
          </p:nvPr>
        </p:nvSpPr>
        <p:spPr>
          <a:xfrm>
            <a:off x="7196328" y="320040"/>
            <a:ext cx="4389120" cy="932688"/>
          </a:xfrm>
        </p:spPr>
        <p:txBody>
          <a:bodyPr vert="horz" lIns="91440" tIns="45720" rIns="91440" bIns="45720" rtlCol="0" anchor="b">
            <a:normAutofit/>
          </a:bodyPr>
          <a:lstStyle/>
          <a:p>
            <a:r>
              <a:rPr lang="en-US" b="0" kern="1200">
                <a:latin typeface="+mj-lt"/>
                <a:ea typeface="+mj-ea"/>
                <a:cs typeface="+mj-cs"/>
              </a:rPr>
              <a:t>Propósito del taller</a:t>
            </a:r>
          </a:p>
        </p:txBody>
      </p:sp>
      <p:pic>
        <p:nvPicPr>
          <p:cNvPr id="4" name="Content Placeholder 3" descr="People in classroom">
            <a:extLst>
              <a:ext uri="{FF2B5EF4-FFF2-40B4-BE49-F238E27FC236}">
                <a16:creationId xmlns:a16="http://schemas.microsoft.com/office/drawing/2014/main" id="{248BFFF1-B731-4944-AFDA-435A5C6F5457}"/>
              </a:ext>
            </a:extLst>
          </p:cNvPr>
          <p:cNvPicPr>
            <a:picLocks noGrp="1" noChangeAspect="1"/>
          </p:cNvPicPr>
          <p:nvPr>
            <p:ph type="pic" sz="quarter" idx="13"/>
          </p:nvPr>
        </p:nvPicPr>
        <p:blipFill>
          <a:blip r:embed="rId3"/>
          <a:srcRect l="14435" r="17976" b="-2"/>
          <a:stretch>
            <a:fillRect/>
          </a:stretch>
        </p:blipFill>
        <p:spPr>
          <a:xfrm>
            <a:off x="341522" y="342902"/>
            <a:ext cx="6249778" cy="6172343"/>
          </a:xfrm>
          <a:prstGeom prst="rect">
            <a:avLst/>
          </a:prstGeom>
          <a:noFill/>
        </p:spPr>
      </p:pic>
      <p:sp>
        <p:nvSpPr>
          <p:cNvPr id="5" name="TextBox 4">
            <a:extLst>
              <a:ext uri="{FF2B5EF4-FFF2-40B4-BE49-F238E27FC236}">
                <a16:creationId xmlns:a16="http://schemas.microsoft.com/office/drawing/2014/main" id="{671EC41A-C67D-402F-866C-DFFF2E12069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1380744"/>
            <a:ext cx="4389120" cy="4983480"/>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s-CO" sz="1400" b="1" dirty="0"/>
              <a:t>Desarrollo de habilidades de observación
El taller tiene como objetivo ayudar a los estudiantes de la primera infancia a desarrollar habilidades para observar las interacciones comunicativas de manera efectiva.
Distinguir el contexto de comunicación
Los estudiantes aprenden a diferenciar el contexto de comunicación, incluidos los roles, las intenciones y las normas sociales.
Comprender el entorno de comunicación
El entorno abarca espacios físicos, sociales y emocionales donde tiene lugar la comunicación.
</a:t>
            </a:r>
          </a:p>
        </p:txBody>
      </p:sp>
    </p:spTree>
    <p:extLst>
      <p:ext uri="{BB962C8B-B14F-4D97-AF65-F5344CB8AC3E}">
        <p14:creationId xmlns:p14="http://schemas.microsoft.com/office/powerpoint/2010/main" val="3155682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AC2A-2EC4-85BC-1A40-D94BB0D9DFD9}"/>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err="1"/>
              <a:t>Preguntas</a:t>
            </a:r>
            <a:r>
              <a:rPr lang="en-US" dirty="0"/>
              <a:t> clave</a:t>
            </a:r>
            <a:endParaRPr lang="en-US" b="0" kern="1200" dirty="0">
              <a:latin typeface="+mj-lt"/>
              <a:ea typeface="+mj-ea"/>
              <a:cs typeface="+mj-cs"/>
            </a:endParaRPr>
          </a:p>
        </p:txBody>
      </p:sp>
      <p:pic>
        <p:nvPicPr>
          <p:cNvPr id="4" name="Content Placeholder 3" descr="Group of business people planning new ideas">
            <a:extLst>
              <a:ext uri="{FF2B5EF4-FFF2-40B4-BE49-F238E27FC236}">
                <a16:creationId xmlns:a16="http://schemas.microsoft.com/office/drawing/2014/main" id="{85FDC0A3-0B8D-4BE5-BD62-0A9F0BAA2821}"/>
              </a:ext>
            </a:extLst>
          </p:cNvPr>
          <p:cNvPicPr>
            <a:picLocks noGrp="1" noChangeAspect="1"/>
          </p:cNvPicPr>
          <p:nvPr>
            <p:ph type="pic" sz="quarter" idx="13"/>
          </p:nvPr>
        </p:nvPicPr>
        <p:blipFill>
          <a:blip r:embed="rId3"/>
          <a:srcRect r="21087" b="3"/>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CD415F0A-474C-4485-8B86-74D12A0585D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a:spcBef>
                <a:spcPts val="2500"/>
              </a:spcBef>
              <a:spcAft>
                <a:spcPts val="600"/>
              </a:spcAft>
            </a:pPr>
            <a:r>
              <a:rPr lang="en-US" sz="1600" dirty="0"/>
              <a:t>Identificación de </a:t>
            </a:r>
            <a:r>
              <a:rPr lang="en-US" sz="1600" dirty="0" err="1"/>
              <a:t>comunicadores</a:t>
            </a:r>
            <a:r>
              <a:rPr lang="en-US" sz="1600" dirty="0"/>
              <a:t>: </a:t>
            </a:r>
            <a:r>
              <a:rPr lang="en-US" sz="1600" dirty="0" err="1"/>
              <a:t>Comprender</a:t>
            </a:r>
            <a:r>
              <a:rPr lang="en-US" sz="1600" dirty="0"/>
              <a:t> </a:t>
            </a:r>
            <a:r>
              <a:rPr lang="en-US" sz="1600" dirty="0" err="1"/>
              <a:t>quién</a:t>
            </a:r>
            <a:r>
              <a:rPr lang="en-US" sz="1600" dirty="0"/>
              <a:t> se </a:t>
            </a:r>
            <a:r>
              <a:rPr lang="en-US" sz="1600" dirty="0" err="1"/>
              <a:t>comunica</a:t>
            </a:r>
            <a:r>
              <a:rPr lang="en-US" sz="1600" dirty="0"/>
              <a:t> </a:t>
            </a:r>
            <a:r>
              <a:rPr lang="en-US" sz="1600" dirty="0" err="1"/>
              <a:t>ayuda</a:t>
            </a:r>
            <a:r>
              <a:rPr lang="en-US" sz="1600" dirty="0"/>
              <a:t> a </a:t>
            </a:r>
            <a:r>
              <a:rPr lang="en-US" sz="1600" dirty="0" err="1"/>
              <a:t>analizar</a:t>
            </a:r>
            <a:r>
              <a:rPr lang="en-US" sz="1600" dirty="0"/>
              <a:t> roles y </a:t>
            </a:r>
            <a:r>
              <a:rPr lang="en-US" sz="1600" dirty="0" err="1"/>
              <a:t>perspectivas</a:t>
            </a:r>
            <a:r>
              <a:rPr lang="en-US" sz="1600" dirty="0"/>
              <a:t> </a:t>
            </a:r>
            <a:r>
              <a:rPr lang="en-US" sz="1600" dirty="0" err="1"/>
              <a:t>dentro</a:t>
            </a:r>
            <a:r>
              <a:rPr lang="en-US" sz="1600" dirty="0"/>
              <a:t> de los </a:t>
            </a:r>
            <a:r>
              <a:rPr lang="en-US" sz="1600" dirty="0" err="1"/>
              <a:t>contextos</a:t>
            </a:r>
            <a:r>
              <a:rPr lang="en-US" sz="1600" dirty="0"/>
              <a:t> </a:t>
            </a:r>
            <a:r>
              <a:rPr lang="en-US" sz="1600" dirty="0" err="1"/>
              <a:t>universitarios</a:t>
            </a:r>
            <a:r>
              <a:rPr lang="en-US" sz="1600" dirty="0"/>
              <a:t>.
</a:t>
            </a:r>
            <a:r>
              <a:rPr lang="en-US" sz="1600" dirty="0" err="1"/>
              <a:t>Propósito</a:t>
            </a:r>
            <a:r>
              <a:rPr lang="en-US" sz="1600" dirty="0"/>
              <a:t> del </a:t>
            </a:r>
            <a:r>
              <a:rPr lang="en-US" sz="1600" dirty="0" err="1"/>
              <a:t>mensaje</a:t>
            </a:r>
            <a:r>
              <a:rPr lang="en-US" sz="1600" dirty="0"/>
              <a:t>: </a:t>
            </a:r>
            <a:r>
              <a:rPr lang="en-US" sz="1600" dirty="0" err="1"/>
              <a:t>Conocer</a:t>
            </a:r>
            <a:r>
              <a:rPr lang="en-US" sz="1600" dirty="0"/>
              <a:t> el </a:t>
            </a:r>
            <a:r>
              <a:rPr lang="en-US" sz="1600" dirty="0" err="1"/>
              <a:t>objetivo</a:t>
            </a:r>
            <a:r>
              <a:rPr lang="en-US" sz="1600" dirty="0"/>
              <a:t> del </a:t>
            </a:r>
            <a:r>
              <a:rPr lang="en-US" sz="1600" dirty="0" err="1"/>
              <a:t>mensaje</a:t>
            </a:r>
            <a:r>
              <a:rPr lang="en-US" sz="1600" dirty="0"/>
              <a:t> </a:t>
            </a:r>
            <a:r>
              <a:rPr lang="en-US" sz="1600" dirty="0" err="1"/>
              <a:t>aclara</a:t>
            </a:r>
            <a:r>
              <a:rPr lang="en-US" sz="1600" dirty="0"/>
              <a:t> la </a:t>
            </a:r>
            <a:r>
              <a:rPr lang="en-US" sz="1600" dirty="0" err="1"/>
              <a:t>intención</a:t>
            </a:r>
            <a:r>
              <a:rPr lang="en-US" sz="1600" dirty="0"/>
              <a:t> de </a:t>
            </a:r>
            <a:r>
              <a:rPr lang="en-US" sz="1600" dirty="0" err="1"/>
              <a:t>comunicación</a:t>
            </a:r>
            <a:r>
              <a:rPr lang="en-US" sz="1600" dirty="0"/>
              <a:t> y los resultados </a:t>
            </a:r>
            <a:r>
              <a:rPr lang="en-US" sz="1600" dirty="0" err="1"/>
              <a:t>esperados</a:t>
            </a:r>
            <a:r>
              <a:rPr lang="en-US" sz="1600" dirty="0"/>
              <a:t>.
</a:t>
            </a:r>
            <a:r>
              <a:rPr lang="en-US" sz="1600" dirty="0" err="1"/>
              <a:t>Entorno</a:t>
            </a:r>
            <a:r>
              <a:rPr lang="en-US" sz="1600" dirty="0"/>
              <a:t> de </a:t>
            </a:r>
            <a:r>
              <a:rPr lang="en-US" sz="1600" dirty="0" err="1"/>
              <a:t>comunicación</a:t>
            </a:r>
            <a:r>
              <a:rPr lang="en-US" sz="1600" dirty="0"/>
              <a:t>: </a:t>
            </a:r>
            <a:r>
              <a:rPr lang="en-US" sz="1600" dirty="0" err="1"/>
              <a:t>Reconocer</a:t>
            </a:r>
            <a:r>
              <a:rPr lang="en-US" sz="1600" dirty="0"/>
              <a:t> </a:t>
            </a:r>
            <a:r>
              <a:rPr lang="en-US" sz="1600" dirty="0" err="1"/>
              <a:t>dónde</a:t>
            </a:r>
            <a:r>
              <a:rPr lang="en-US" sz="1600" dirty="0"/>
              <a:t> </a:t>
            </a:r>
            <a:r>
              <a:rPr lang="en-US" sz="1600" dirty="0" err="1"/>
              <a:t>ocurre</a:t>
            </a:r>
            <a:r>
              <a:rPr lang="en-US" sz="1600" dirty="0"/>
              <a:t> la </a:t>
            </a:r>
            <a:r>
              <a:rPr lang="en-US" sz="1600" dirty="0" err="1"/>
              <a:t>comunicación</a:t>
            </a:r>
            <a:r>
              <a:rPr lang="en-US" sz="1600" dirty="0"/>
              <a:t> </a:t>
            </a:r>
            <a:r>
              <a:rPr lang="en-US" sz="1600" dirty="0" err="1"/>
              <a:t>resalta</a:t>
            </a:r>
            <a:r>
              <a:rPr lang="en-US" sz="1600" dirty="0"/>
              <a:t> las </a:t>
            </a:r>
            <a:r>
              <a:rPr lang="en-US" sz="1600" dirty="0" err="1"/>
              <a:t>influencias</a:t>
            </a:r>
            <a:r>
              <a:rPr lang="en-US" sz="1600" dirty="0"/>
              <a:t> del </a:t>
            </a:r>
            <a:r>
              <a:rPr lang="en-US" sz="1600" dirty="0" err="1"/>
              <a:t>entorno</a:t>
            </a:r>
            <a:r>
              <a:rPr lang="en-US" sz="1600" dirty="0"/>
              <a:t> </a:t>
            </a:r>
            <a:r>
              <a:rPr lang="en-US" sz="1600" dirty="0" err="1"/>
              <a:t>físico</a:t>
            </a:r>
            <a:r>
              <a:rPr lang="en-US" sz="1600" dirty="0"/>
              <a:t> y social.
</a:t>
            </a:r>
            <a:r>
              <a:rPr lang="en-US" sz="1600" dirty="0" err="1"/>
              <a:t>Contexto</a:t>
            </a:r>
            <a:r>
              <a:rPr lang="en-US" sz="1600" dirty="0"/>
              <a:t> y </a:t>
            </a:r>
            <a:r>
              <a:rPr lang="en-US" sz="1600" dirty="0" err="1"/>
              <a:t>relación</a:t>
            </a:r>
            <a:r>
              <a:rPr lang="en-US" sz="1600" dirty="0"/>
              <a:t> con el </a:t>
            </a:r>
            <a:r>
              <a:rPr lang="en-US" sz="1600" dirty="0" err="1"/>
              <a:t>entorno</a:t>
            </a:r>
            <a:r>
              <a:rPr lang="en-US" sz="1600" dirty="0"/>
              <a:t>: </a:t>
            </a:r>
            <a:r>
              <a:rPr lang="en-US" sz="1600" dirty="0" err="1"/>
              <a:t>Analizar</a:t>
            </a:r>
            <a:r>
              <a:rPr lang="en-US" sz="1600" dirty="0"/>
              <a:t> </a:t>
            </a:r>
            <a:r>
              <a:rPr lang="en-US" sz="1600" dirty="0" err="1"/>
              <a:t>cómo</a:t>
            </a:r>
            <a:r>
              <a:rPr lang="en-US" sz="1600" dirty="0"/>
              <a:t> </a:t>
            </a:r>
            <a:r>
              <a:rPr lang="en-US" sz="1600" dirty="0" err="1"/>
              <a:t>interactúan</a:t>
            </a:r>
            <a:r>
              <a:rPr lang="en-US" sz="1600" dirty="0"/>
              <a:t> el </a:t>
            </a:r>
            <a:r>
              <a:rPr lang="en-US" sz="1600" dirty="0" err="1"/>
              <a:t>contexto</a:t>
            </a:r>
            <a:r>
              <a:rPr lang="en-US" sz="1600" dirty="0"/>
              <a:t> y el </a:t>
            </a:r>
            <a:r>
              <a:rPr lang="en-US" sz="1600" dirty="0" err="1"/>
              <a:t>entorno</a:t>
            </a:r>
            <a:r>
              <a:rPr lang="en-US" sz="1600" dirty="0"/>
              <a:t> </a:t>
            </a:r>
            <a:r>
              <a:rPr lang="en-US" sz="1600" dirty="0" err="1"/>
              <a:t>permite</a:t>
            </a:r>
            <a:r>
              <a:rPr lang="en-US" sz="1600" dirty="0"/>
              <a:t> la </a:t>
            </a:r>
            <a:r>
              <a:rPr lang="en-US" sz="1600" dirty="0" err="1"/>
              <a:t>observación</a:t>
            </a:r>
            <a:r>
              <a:rPr lang="en-US" sz="1600" dirty="0"/>
              <a:t> </a:t>
            </a:r>
            <a:r>
              <a:rPr lang="en-US" sz="1600" dirty="0" err="1"/>
              <a:t>crítica</a:t>
            </a:r>
            <a:r>
              <a:rPr lang="en-US" sz="1600" dirty="0"/>
              <a:t> para la </a:t>
            </a:r>
            <a:r>
              <a:rPr lang="en-US" sz="1600" dirty="0" err="1"/>
              <a:t>mejora</a:t>
            </a:r>
            <a:r>
              <a:rPr lang="en-US" sz="1600" dirty="0"/>
              <a:t> </a:t>
            </a:r>
            <a:r>
              <a:rPr lang="en-US" sz="1600" dirty="0" err="1"/>
              <a:t>pedagógica</a:t>
            </a:r>
            <a:r>
              <a:rPr lang="en-US" sz="1600" dirty="0"/>
              <a:t>.</a:t>
            </a:r>
          </a:p>
        </p:txBody>
      </p:sp>
    </p:spTree>
    <p:extLst>
      <p:ext uri="{BB962C8B-B14F-4D97-AF65-F5344CB8AC3E}">
        <p14:creationId xmlns:p14="http://schemas.microsoft.com/office/powerpoint/2010/main" val="587838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C787-9C38-4660-9AB2-CF22D9A4B72D}"/>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a:t>¿</a:t>
            </a:r>
            <a:r>
              <a:rPr lang="en-US" dirty="0" err="1"/>
              <a:t>Qué</a:t>
            </a:r>
            <a:r>
              <a:rPr lang="en-US" dirty="0"/>
              <a:t> es el </a:t>
            </a:r>
            <a:r>
              <a:rPr lang="en-US" dirty="0" err="1"/>
              <a:t>contexto</a:t>
            </a:r>
            <a:r>
              <a:rPr lang="en-US" dirty="0"/>
              <a:t> de </a:t>
            </a:r>
            <a:r>
              <a:rPr lang="en-US" dirty="0" err="1"/>
              <a:t>comunicación</a:t>
            </a:r>
            <a:r>
              <a:rPr lang="en-US" dirty="0"/>
              <a:t>?</a:t>
            </a:r>
            <a:endParaRPr lang="en-US" b="0" kern="1200" dirty="0">
              <a:latin typeface="+mj-lt"/>
              <a:ea typeface="+mj-ea"/>
              <a:cs typeface="+mj-cs"/>
            </a:endParaRPr>
          </a:p>
        </p:txBody>
      </p:sp>
      <p:pic>
        <p:nvPicPr>
          <p:cNvPr id="4" name="Content Placeholder 3" descr="Social network">
            <a:extLst>
              <a:ext uri="{FF2B5EF4-FFF2-40B4-BE49-F238E27FC236}">
                <a16:creationId xmlns:a16="http://schemas.microsoft.com/office/drawing/2014/main" id="{F08F9DD3-5FAB-4D48-8B23-B0FC9FDC0B07}"/>
              </a:ext>
            </a:extLst>
          </p:cNvPr>
          <p:cNvPicPr>
            <a:picLocks noGrp="1" noChangeAspect="1"/>
          </p:cNvPicPr>
          <p:nvPr>
            <p:ph type="pic" sz="quarter" idx="13"/>
          </p:nvPr>
        </p:nvPicPr>
        <p:blipFill>
          <a:blip r:embed="rId3"/>
          <a:srcRect l="6215" r="5113" b="-4"/>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1145A9B8-D16A-4FBE-ADD4-CC3FFF8FA58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93636" y="549275"/>
            <a:ext cx="6288290" cy="5783263"/>
          </a:xfrm>
          <a:prstGeom prst="rect">
            <a:avLst/>
          </a:prstGeom>
        </p:spPr>
        <p:txBody>
          <a:bodyPr>
            <a:normAutofit/>
          </a:bodyPr>
          <a:lstStyle/>
          <a:p>
            <a:pPr>
              <a:spcBef>
                <a:spcPts val="2500"/>
              </a:spcBef>
              <a:spcAft>
                <a:spcPts val="600"/>
              </a:spcAft>
            </a:pPr>
            <a:r>
              <a:rPr lang="en-US" sz="1400" b="1" dirty="0" err="1"/>
              <a:t>Definición</a:t>
            </a:r>
            <a:r>
              <a:rPr lang="en-US" sz="1400" b="1" dirty="0"/>
              <a:t> de </a:t>
            </a:r>
            <a:r>
              <a:rPr lang="en-US" sz="1400" b="1" dirty="0" err="1"/>
              <a:t>contexto</a:t>
            </a:r>
            <a:r>
              <a:rPr lang="en-US" sz="1400" b="1" dirty="0"/>
              <a:t> de </a:t>
            </a:r>
            <a:r>
              <a:rPr lang="en-US" sz="1400" b="1" dirty="0" err="1"/>
              <a:t>comunicación</a:t>
            </a:r>
            <a:r>
              <a:rPr lang="en-US" sz="1400" b="1" dirty="0"/>
              <a:t>
</a:t>
            </a:r>
            <a:r>
              <a:rPr lang="en-US" b="1" dirty="0"/>
              <a:t>El </a:t>
            </a:r>
            <a:r>
              <a:rPr lang="en-US" b="1" dirty="0" err="1"/>
              <a:t>contexto</a:t>
            </a:r>
            <a:r>
              <a:rPr lang="en-US" b="1" dirty="0"/>
              <a:t> de </a:t>
            </a:r>
            <a:r>
              <a:rPr lang="en-US" b="1" dirty="0" err="1"/>
              <a:t>comunicación</a:t>
            </a:r>
            <a:r>
              <a:rPr lang="en-US" b="1" dirty="0"/>
              <a:t> </a:t>
            </a:r>
            <a:r>
              <a:rPr lang="en-US" dirty="0" err="1"/>
              <a:t>incluye</a:t>
            </a:r>
            <a:r>
              <a:rPr lang="en-US" dirty="0"/>
              <a:t> </a:t>
            </a:r>
            <a:r>
              <a:rPr lang="en-US" dirty="0" err="1"/>
              <a:t>factores</a:t>
            </a:r>
            <a:r>
              <a:rPr lang="en-US" dirty="0"/>
              <a:t> que dan </a:t>
            </a:r>
            <a:r>
              <a:rPr lang="en-US" dirty="0" err="1"/>
              <a:t>sentido</a:t>
            </a:r>
            <a:r>
              <a:rPr lang="en-US" dirty="0"/>
              <a:t> a las </a:t>
            </a:r>
            <a:r>
              <a:rPr lang="en-US" dirty="0" err="1"/>
              <a:t>interacciones</a:t>
            </a:r>
            <a:r>
              <a:rPr lang="en-US" dirty="0"/>
              <a:t> y dan forma a la </a:t>
            </a:r>
            <a:r>
              <a:rPr lang="en-US" dirty="0" err="1"/>
              <a:t>comprensión</a:t>
            </a:r>
            <a:r>
              <a:rPr lang="en-US" dirty="0"/>
              <a:t>.</a:t>
            </a:r>
            <a:r>
              <a:rPr lang="en-US" b="1" dirty="0"/>
              <a:t>
</a:t>
            </a:r>
            <a:r>
              <a:rPr lang="en-US" b="1" dirty="0" err="1"/>
              <a:t>Componentes</a:t>
            </a:r>
            <a:r>
              <a:rPr lang="en-US" b="1" dirty="0"/>
              <a:t> clave</a:t>
            </a:r>
            <a:r>
              <a:rPr lang="en-US" dirty="0"/>
              <a:t>.  Los roles, la </a:t>
            </a:r>
            <a:r>
              <a:rPr lang="en-US" dirty="0" err="1"/>
              <a:t>intención</a:t>
            </a:r>
            <a:r>
              <a:rPr lang="en-US" dirty="0"/>
              <a:t> del </a:t>
            </a:r>
            <a:r>
              <a:rPr lang="en-US" dirty="0" err="1"/>
              <a:t>mensaje</a:t>
            </a:r>
            <a:r>
              <a:rPr lang="en-US" dirty="0"/>
              <a:t>, las </a:t>
            </a:r>
            <a:r>
              <a:rPr lang="en-US" dirty="0" err="1"/>
              <a:t>normas</a:t>
            </a:r>
            <a:r>
              <a:rPr lang="en-US" dirty="0"/>
              <a:t> </a:t>
            </a:r>
            <a:r>
              <a:rPr lang="en-US" dirty="0" err="1"/>
              <a:t>sociales</a:t>
            </a:r>
            <a:r>
              <a:rPr lang="en-US" dirty="0"/>
              <a:t> y el </a:t>
            </a:r>
            <a:r>
              <a:rPr lang="en-US" dirty="0" err="1"/>
              <a:t>tipo</a:t>
            </a:r>
            <a:r>
              <a:rPr lang="en-US" dirty="0"/>
              <a:t> de </a:t>
            </a:r>
            <a:r>
              <a:rPr lang="en-US" dirty="0" err="1"/>
              <a:t>lenguaje</a:t>
            </a:r>
            <a:r>
              <a:rPr lang="en-US" dirty="0"/>
              <a:t> </a:t>
            </a:r>
            <a:r>
              <a:rPr lang="en-US" dirty="0" err="1"/>
              <a:t>definen</a:t>
            </a:r>
            <a:r>
              <a:rPr lang="en-US" dirty="0"/>
              <a:t> el </a:t>
            </a:r>
            <a:r>
              <a:rPr lang="en-US" dirty="0" err="1"/>
              <a:t>contexto</a:t>
            </a:r>
            <a:r>
              <a:rPr lang="en-US" dirty="0"/>
              <a:t> de </a:t>
            </a:r>
            <a:r>
              <a:rPr lang="en-US" dirty="0" err="1"/>
              <a:t>comunicación</a:t>
            </a:r>
            <a:r>
              <a:rPr lang="en-US" b="1" dirty="0"/>
              <a:t>.
</a:t>
            </a:r>
            <a:r>
              <a:rPr lang="en-US" b="1" dirty="0" err="1"/>
              <a:t>Importancia</a:t>
            </a:r>
            <a:r>
              <a:rPr lang="en-US" b="1" dirty="0"/>
              <a:t> del </a:t>
            </a:r>
            <a:r>
              <a:rPr lang="en-US" b="1" dirty="0" err="1"/>
              <a:t>contexto</a:t>
            </a:r>
            <a:r>
              <a:rPr lang="en-US" b="1" dirty="0"/>
              <a:t>:  </a:t>
            </a:r>
            <a:r>
              <a:rPr lang="en-US" dirty="0"/>
              <a:t>El </a:t>
            </a:r>
            <a:r>
              <a:rPr lang="en-US" dirty="0" err="1"/>
              <a:t>contexto</a:t>
            </a:r>
            <a:r>
              <a:rPr lang="en-US" dirty="0"/>
              <a:t> </a:t>
            </a:r>
            <a:r>
              <a:rPr lang="en-US" dirty="0" err="1"/>
              <a:t>ayuda</a:t>
            </a:r>
            <a:r>
              <a:rPr lang="en-US" dirty="0"/>
              <a:t> a </a:t>
            </a:r>
            <a:r>
              <a:rPr lang="en-US" dirty="0" err="1"/>
              <a:t>interpretar</a:t>
            </a:r>
            <a:r>
              <a:rPr lang="en-US" dirty="0"/>
              <a:t> </a:t>
            </a:r>
            <a:r>
              <a:rPr lang="en-US" dirty="0" err="1"/>
              <a:t>correctamente</a:t>
            </a:r>
            <a:r>
              <a:rPr lang="en-US" dirty="0"/>
              <a:t> los </a:t>
            </a:r>
            <a:r>
              <a:rPr lang="en-US" dirty="0" err="1"/>
              <a:t>mensajes</a:t>
            </a:r>
            <a:r>
              <a:rPr lang="en-US" dirty="0"/>
              <a:t> y </a:t>
            </a:r>
            <a:r>
              <a:rPr lang="en-US" dirty="0" err="1"/>
              <a:t>comprender</a:t>
            </a:r>
            <a:r>
              <a:rPr lang="en-US" dirty="0"/>
              <a:t> la </a:t>
            </a:r>
            <a:r>
              <a:rPr lang="en-US" dirty="0" err="1"/>
              <a:t>dinámica</a:t>
            </a:r>
            <a:r>
              <a:rPr lang="en-US" dirty="0"/>
              <a:t> de </a:t>
            </a:r>
            <a:r>
              <a:rPr lang="en-US" dirty="0" err="1"/>
              <a:t>interacción</a:t>
            </a:r>
            <a:r>
              <a:rPr lang="en-US" dirty="0"/>
              <a:t> entre los </a:t>
            </a:r>
            <a:r>
              <a:rPr lang="en-US" dirty="0" err="1"/>
              <a:t>comunicadores</a:t>
            </a:r>
            <a:r>
              <a:rPr lang="en-US" dirty="0"/>
              <a:t>.</a:t>
            </a:r>
            <a:r>
              <a:rPr lang="en-US" b="1" dirty="0"/>
              <a:t>
</a:t>
            </a:r>
            <a:r>
              <a:rPr lang="en-US" b="1" dirty="0" err="1"/>
              <a:t>Ejemplo</a:t>
            </a:r>
            <a:r>
              <a:rPr lang="en-US" b="1" dirty="0"/>
              <a:t>. </a:t>
            </a:r>
            <a:r>
              <a:rPr lang="en-US" dirty="0"/>
              <a:t>Una </a:t>
            </a:r>
            <a:r>
              <a:rPr lang="en-US" dirty="0" err="1"/>
              <a:t>conversación</a:t>
            </a:r>
            <a:r>
              <a:rPr lang="en-US" dirty="0"/>
              <a:t> entre un maestro y un </a:t>
            </a:r>
            <a:r>
              <a:rPr lang="en-US" dirty="0" err="1"/>
              <a:t>estudiante</a:t>
            </a:r>
            <a:r>
              <a:rPr lang="en-US" dirty="0"/>
              <a:t> </a:t>
            </a:r>
            <a:r>
              <a:rPr lang="en-US" dirty="0" err="1"/>
              <a:t>ejemplifica</a:t>
            </a:r>
            <a:r>
              <a:rPr lang="en-US" dirty="0"/>
              <a:t> un </a:t>
            </a:r>
            <a:r>
              <a:rPr lang="en-US" dirty="0" err="1"/>
              <a:t>contexto</a:t>
            </a:r>
            <a:r>
              <a:rPr lang="en-US" dirty="0"/>
              <a:t> </a:t>
            </a:r>
            <a:r>
              <a:rPr lang="en-US" dirty="0" err="1"/>
              <a:t>educativo</a:t>
            </a:r>
            <a:r>
              <a:rPr lang="en-US" dirty="0"/>
              <a:t> con </a:t>
            </a:r>
            <a:r>
              <a:rPr lang="en-US" dirty="0" err="1"/>
              <a:t>normas</a:t>
            </a:r>
            <a:r>
              <a:rPr lang="en-US" dirty="0"/>
              <a:t> e </a:t>
            </a:r>
            <a:r>
              <a:rPr lang="en-US" dirty="0" err="1"/>
              <a:t>intenciones</a:t>
            </a:r>
            <a:r>
              <a:rPr lang="en-US" dirty="0"/>
              <a:t> </a:t>
            </a:r>
            <a:r>
              <a:rPr lang="en-US" dirty="0" err="1"/>
              <a:t>específicas</a:t>
            </a:r>
            <a:r>
              <a:rPr lang="en-US" dirty="0"/>
              <a:t>.</a:t>
            </a:r>
          </a:p>
        </p:txBody>
      </p:sp>
    </p:spTree>
    <p:extLst>
      <p:ext uri="{BB962C8B-B14F-4D97-AF65-F5344CB8AC3E}">
        <p14:creationId xmlns:p14="http://schemas.microsoft.com/office/powerpoint/2010/main" val="2310523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96B81-FB31-1660-DC9A-C97F146E03AF}"/>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a:t>¿</a:t>
            </a:r>
            <a:r>
              <a:rPr lang="en-US" dirty="0" err="1"/>
              <a:t>Qué</a:t>
            </a:r>
            <a:r>
              <a:rPr lang="en-US" dirty="0"/>
              <a:t> es el </a:t>
            </a:r>
            <a:r>
              <a:rPr lang="en-US" dirty="0" err="1"/>
              <a:t>entorno</a:t>
            </a:r>
            <a:r>
              <a:rPr lang="en-US" dirty="0"/>
              <a:t> de </a:t>
            </a:r>
            <a:r>
              <a:rPr lang="en-US" dirty="0" err="1"/>
              <a:t>comunicación</a:t>
            </a:r>
            <a:r>
              <a:rPr lang="en-US" dirty="0"/>
              <a:t>?</a:t>
            </a:r>
            <a:endParaRPr lang="en-US" b="0" kern="1200" dirty="0">
              <a:latin typeface="+mj-lt"/>
              <a:ea typeface="+mj-ea"/>
              <a:cs typeface="+mj-cs"/>
            </a:endParaRPr>
          </a:p>
        </p:txBody>
      </p:sp>
      <p:pic>
        <p:nvPicPr>
          <p:cNvPr id="4" name="Content Placeholder 3" descr="Happy young guys giving five as symbol successful teamwork">
            <a:extLst>
              <a:ext uri="{FF2B5EF4-FFF2-40B4-BE49-F238E27FC236}">
                <a16:creationId xmlns:a16="http://schemas.microsoft.com/office/drawing/2014/main" id="{1B56AF98-A15E-4F59-BB6A-6680B96C2DFC}"/>
              </a:ext>
            </a:extLst>
          </p:cNvPr>
          <p:cNvPicPr>
            <a:picLocks noGrp="1" noChangeAspect="1"/>
          </p:cNvPicPr>
          <p:nvPr>
            <p:ph type="pic" sz="quarter" idx="13"/>
          </p:nvPr>
        </p:nvPicPr>
        <p:blipFill>
          <a:blip r:embed="rId3"/>
          <a:srcRect l="5408" r="15679" b="3"/>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E541036C-CEC3-4B8F-936B-4EAB562C842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a:spcBef>
                <a:spcPts val="2500"/>
              </a:spcBef>
              <a:spcAft>
                <a:spcPts val="600"/>
              </a:spcAft>
            </a:pPr>
            <a:r>
              <a:rPr lang="en-US" b="1" dirty="0" err="1"/>
              <a:t>Definición</a:t>
            </a:r>
            <a:r>
              <a:rPr lang="en-US" b="1" dirty="0"/>
              <a:t>
Abarca </a:t>
            </a:r>
            <a:r>
              <a:rPr lang="en-US" b="1" dirty="0" err="1"/>
              <a:t>espacios</a:t>
            </a:r>
            <a:r>
              <a:rPr lang="en-US" b="1" dirty="0"/>
              <a:t> físicos, </a:t>
            </a:r>
            <a:r>
              <a:rPr lang="en-US" b="1" dirty="0" err="1"/>
              <a:t>sociales</a:t>
            </a:r>
            <a:r>
              <a:rPr lang="en-US" b="1" dirty="0"/>
              <a:t> y </a:t>
            </a:r>
            <a:r>
              <a:rPr lang="en-US" b="1" dirty="0" err="1"/>
              <a:t>digitales</a:t>
            </a:r>
            <a:r>
              <a:rPr lang="en-US" b="1" dirty="0"/>
              <a:t> </a:t>
            </a:r>
            <a:r>
              <a:rPr lang="en-US" b="1" dirty="0" err="1"/>
              <a:t>donde</a:t>
            </a:r>
            <a:r>
              <a:rPr lang="en-US" b="1" dirty="0"/>
              <a:t> </a:t>
            </a:r>
            <a:r>
              <a:rPr lang="en-US" b="1" dirty="0" err="1"/>
              <a:t>tiene</a:t>
            </a:r>
            <a:r>
              <a:rPr lang="en-US" b="1" dirty="0"/>
              <a:t> </a:t>
            </a:r>
            <a:r>
              <a:rPr lang="en-US" b="1" dirty="0" err="1"/>
              <a:t>lugar</a:t>
            </a:r>
            <a:r>
              <a:rPr lang="en-US" b="1" dirty="0"/>
              <a:t> la </a:t>
            </a:r>
            <a:r>
              <a:rPr lang="en-US" b="1" dirty="0" err="1"/>
              <a:t>comunicación</a:t>
            </a:r>
            <a:r>
              <a:rPr lang="en-US" b="1" dirty="0"/>
              <a:t>.
Factores </a:t>
            </a:r>
            <a:r>
              <a:rPr lang="en-US" b="1" dirty="0" err="1"/>
              <a:t>ambientales</a:t>
            </a:r>
            <a:r>
              <a:rPr lang="en-US" b="1" dirty="0"/>
              <a:t>: El </a:t>
            </a:r>
            <a:r>
              <a:rPr lang="en-US" b="1" dirty="0" err="1"/>
              <a:t>ruido</a:t>
            </a:r>
            <a:r>
              <a:rPr lang="en-US" b="1" dirty="0"/>
              <a:t>, la </a:t>
            </a:r>
            <a:r>
              <a:rPr lang="en-US" b="1" dirty="0" err="1"/>
              <a:t>iluminación</a:t>
            </a:r>
            <a:r>
              <a:rPr lang="en-US" b="1" dirty="0"/>
              <a:t> y la </a:t>
            </a:r>
            <a:r>
              <a:rPr lang="en-US" b="1" dirty="0" err="1"/>
              <a:t>disposición</a:t>
            </a:r>
            <a:r>
              <a:rPr lang="en-US" b="1" dirty="0"/>
              <a:t> de los </a:t>
            </a:r>
            <a:r>
              <a:rPr lang="en-US" b="1" dirty="0" err="1"/>
              <a:t>muebles</a:t>
            </a:r>
            <a:r>
              <a:rPr lang="en-US" b="1" dirty="0"/>
              <a:t> </a:t>
            </a:r>
            <a:r>
              <a:rPr lang="en-US" b="1" dirty="0" err="1"/>
              <a:t>afectan</a:t>
            </a:r>
            <a:r>
              <a:rPr lang="en-US" b="1" dirty="0"/>
              <a:t> </a:t>
            </a:r>
            <a:r>
              <a:rPr lang="en-US" b="1" dirty="0" err="1"/>
              <a:t>significativamente</a:t>
            </a:r>
            <a:r>
              <a:rPr lang="en-US" b="1" dirty="0"/>
              <a:t> la </a:t>
            </a:r>
            <a:r>
              <a:rPr lang="en-US" b="1" dirty="0" err="1"/>
              <a:t>efectividad</a:t>
            </a:r>
            <a:r>
              <a:rPr lang="en-US" b="1" dirty="0"/>
              <a:t> de la </a:t>
            </a:r>
            <a:r>
              <a:rPr lang="en-US" b="1" dirty="0" err="1"/>
              <a:t>comunicación</a:t>
            </a:r>
            <a:r>
              <a:rPr lang="en-US" b="1" dirty="0"/>
              <a:t>.
Papel de la </a:t>
            </a:r>
            <a:r>
              <a:rPr lang="en-US" b="1" dirty="0" err="1"/>
              <a:t>tecnología</a:t>
            </a:r>
            <a:r>
              <a:rPr lang="en-US" b="1" dirty="0"/>
              <a:t>: La </a:t>
            </a:r>
            <a:r>
              <a:rPr lang="en-US" b="1" dirty="0" err="1"/>
              <a:t>presencia</a:t>
            </a:r>
            <a:r>
              <a:rPr lang="en-US" b="1" dirty="0"/>
              <a:t> de la </a:t>
            </a:r>
            <a:r>
              <a:rPr lang="en-US" b="1" dirty="0" err="1"/>
              <a:t>tecnología</a:t>
            </a:r>
            <a:r>
              <a:rPr lang="en-US" b="1" dirty="0"/>
              <a:t> en el </a:t>
            </a:r>
            <a:r>
              <a:rPr lang="en-US" b="1" dirty="0" err="1"/>
              <a:t>entorno</a:t>
            </a:r>
            <a:r>
              <a:rPr lang="en-US" b="1" dirty="0"/>
              <a:t> </a:t>
            </a:r>
            <a:r>
              <a:rPr lang="en-US" b="1" dirty="0" err="1"/>
              <a:t>puede</a:t>
            </a:r>
            <a:r>
              <a:rPr lang="en-US" b="1" dirty="0"/>
              <a:t> </a:t>
            </a:r>
            <a:r>
              <a:rPr lang="en-US" b="1" dirty="0" err="1"/>
              <a:t>ayudar</a:t>
            </a:r>
            <a:r>
              <a:rPr lang="en-US" b="1" dirty="0"/>
              <a:t> u </a:t>
            </a:r>
            <a:r>
              <a:rPr lang="en-US" b="1" dirty="0" err="1"/>
              <a:t>obstruir</a:t>
            </a:r>
            <a:r>
              <a:rPr lang="en-US" b="1" dirty="0"/>
              <a:t> los </a:t>
            </a:r>
            <a:r>
              <a:rPr lang="en-US" b="1" dirty="0" err="1"/>
              <a:t>procesos</a:t>
            </a:r>
            <a:r>
              <a:rPr lang="en-US" b="1" dirty="0"/>
              <a:t> de </a:t>
            </a:r>
            <a:r>
              <a:rPr lang="en-US" b="1" dirty="0" err="1"/>
              <a:t>comunicación</a:t>
            </a:r>
            <a:r>
              <a:rPr lang="en-US" b="1" dirty="0"/>
              <a:t>.
</a:t>
            </a:r>
            <a:r>
              <a:rPr lang="en-US" b="1" dirty="0" err="1"/>
              <a:t>Ejemplo</a:t>
            </a:r>
            <a:r>
              <a:rPr lang="en-US" b="1" dirty="0"/>
              <a:t> : Una </a:t>
            </a:r>
            <a:r>
              <a:rPr lang="en-US" b="1" dirty="0" err="1"/>
              <a:t>biblioteca</a:t>
            </a:r>
            <a:r>
              <a:rPr lang="en-US" b="1" dirty="0"/>
              <a:t> </a:t>
            </a:r>
            <a:r>
              <a:rPr lang="en-US" b="1" dirty="0" err="1"/>
              <a:t>tranquila</a:t>
            </a:r>
            <a:r>
              <a:rPr lang="en-US" b="1" dirty="0"/>
              <a:t> y bien </a:t>
            </a:r>
            <a:r>
              <a:rPr lang="en-US" b="1" dirty="0" err="1"/>
              <a:t>iluminada</a:t>
            </a:r>
            <a:r>
              <a:rPr lang="en-US" b="1" dirty="0"/>
              <a:t> </a:t>
            </a:r>
            <a:r>
              <a:rPr lang="en-US" b="1" dirty="0" err="1"/>
              <a:t>mejora</a:t>
            </a:r>
            <a:r>
              <a:rPr lang="en-US" b="1" dirty="0"/>
              <a:t> la </a:t>
            </a:r>
            <a:r>
              <a:rPr lang="en-US" b="1" dirty="0" err="1"/>
              <a:t>concentración</a:t>
            </a:r>
            <a:r>
              <a:rPr lang="en-US" b="1" dirty="0"/>
              <a:t> y </a:t>
            </a:r>
            <a:r>
              <a:rPr lang="en-US" b="1" dirty="0" err="1"/>
              <a:t>fomenta</a:t>
            </a:r>
            <a:r>
              <a:rPr lang="en-US" b="1" dirty="0"/>
              <a:t> el </a:t>
            </a:r>
            <a:r>
              <a:rPr lang="en-US" b="1" dirty="0" err="1"/>
              <a:t>diálogo</a:t>
            </a:r>
            <a:r>
              <a:rPr lang="en-US" b="1" dirty="0"/>
              <a:t> </a:t>
            </a:r>
            <a:r>
              <a:rPr lang="en-US" b="1" dirty="0" err="1"/>
              <a:t>respetuoso</a:t>
            </a:r>
            <a:r>
              <a:rPr lang="en-US" b="1" dirty="0"/>
              <a:t>.</a:t>
            </a:r>
            <a:endParaRPr lang="en-US" dirty="0"/>
          </a:p>
        </p:txBody>
      </p:sp>
    </p:spTree>
    <p:extLst>
      <p:ext uri="{BB962C8B-B14F-4D97-AF65-F5344CB8AC3E}">
        <p14:creationId xmlns:p14="http://schemas.microsoft.com/office/powerpoint/2010/main" val="93015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FA3F-11B0-E88E-F9C4-8BCD8D17F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B01C70-5773-FFEF-CE24-859D52960A8C}"/>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a:t>¿</a:t>
            </a:r>
            <a:r>
              <a:rPr lang="en-US" dirty="0" err="1"/>
              <a:t>Qué</a:t>
            </a:r>
            <a:r>
              <a:rPr lang="en-US" dirty="0"/>
              <a:t> es el </a:t>
            </a:r>
            <a:r>
              <a:rPr lang="en-US" dirty="0" err="1"/>
              <a:t>entorno</a:t>
            </a:r>
            <a:r>
              <a:rPr lang="en-US" dirty="0"/>
              <a:t> de </a:t>
            </a:r>
            <a:r>
              <a:rPr lang="en-US" dirty="0" err="1"/>
              <a:t>comunicación</a:t>
            </a:r>
            <a:r>
              <a:rPr lang="en-US" dirty="0"/>
              <a:t>?</a:t>
            </a:r>
            <a:endParaRPr lang="en-US" b="0" kern="1200" dirty="0">
              <a:latin typeface="+mj-lt"/>
              <a:ea typeface="+mj-ea"/>
              <a:cs typeface="+mj-cs"/>
            </a:endParaRPr>
          </a:p>
        </p:txBody>
      </p:sp>
      <p:sp>
        <p:nvSpPr>
          <p:cNvPr id="5" name="TextBox 4">
            <a:extLst>
              <a:ext uri="{FF2B5EF4-FFF2-40B4-BE49-F238E27FC236}">
                <a16:creationId xmlns:a16="http://schemas.microsoft.com/office/drawing/2014/main" id="{91F9E53B-AB70-0828-4966-050605DD26F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31027" y="549275"/>
            <a:ext cx="7275444" cy="6308725"/>
          </a:xfrm>
          <a:prstGeom prst="rect">
            <a:avLst/>
          </a:prstGeom>
        </p:spPr>
        <p:txBody>
          <a:bodyPr>
            <a:normAutofit fontScale="92500" lnSpcReduction="10000"/>
          </a:bodyPr>
          <a:lstStyle/>
          <a:p>
            <a:r>
              <a:rPr lang="es-CO" b="1" dirty="0"/>
              <a:t>1. 🏫 Físicos</a:t>
            </a:r>
          </a:p>
          <a:p>
            <a:r>
              <a:rPr lang="es-CO" dirty="0"/>
              <a:t>Se refiere a las </a:t>
            </a:r>
            <a:r>
              <a:rPr lang="es-CO" b="1" dirty="0"/>
              <a:t>características materiales del espacio</a:t>
            </a:r>
            <a:r>
              <a:rPr lang="es-CO" dirty="0"/>
              <a:t> donde ocurre la comunicación.</a:t>
            </a:r>
          </a:p>
          <a:p>
            <a:r>
              <a:rPr lang="es-CO" b="1" dirty="0"/>
              <a:t>Ejemplos</a:t>
            </a:r>
            <a:r>
              <a:rPr lang="es-CO" dirty="0"/>
              <a:t>: aula, biblioteca, cafetería, pasillos, mobiliario, iluminación, temperatura, ruido.</a:t>
            </a:r>
          </a:p>
          <a:p>
            <a:r>
              <a:rPr lang="es-CO" b="1" dirty="0"/>
              <a:t>Importancia</a:t>
            </a:r>
            <a:r>
              <a:rPr lang="es-CO" dirty="0"/>
              <a:t>: Un entorno físico cómodo y bien iluminado puede facilitar la atención y la expresión verbal; en cambio, un lugar ruidoso o incómodo puede dificultar la comunicación.</a:t>
            </a:r>
          </a:p>
          <a:p>
            <a:endParaRPr lang="es-CO" dirty="0"/>
          </a:p>
          <a:p>
            <a:r>
              <a:rPr lang="es-CO" b="1" dirty="0"/>
              <a:t>2. 🌐 Tecnológicos</a:t>
            </a:r>
          </a:p>
          <a:p>
            <a:r>
              <a:rPr lang="es-CO" dirty="0"/>
              <a:t>Son los </a:t>
            </a:r>
            <a:r>
              <a:rPr lang="es-CO" b="1" dirty="0"/>
              <a:t>recursos digitales o tecnológicos</a:t>
            </a:r>
            <a:r>
              <a:rPr lang="es-CO" dirty="0"/>
              <a:t> que median o apoyan la comunicación.</a:t>
            </a:r>
          </a:p>
          <a:p>
            <a:r>
              <a:rPr lang="es-CO" b="1" dirty="0"/>
              <a:t>Ejemplos</a:t>
            </a:r>
            <a:r>
              <a:rPr lang="es-CO" dirty="0"/>
              <a:t>: pantallas, computadores, proyectores, plataformas virtuales, micrófonos, conexión a internet.</a:t>
            </a:r>
          </a:p>
          <a:p>
            <a:r>
              <a:rPr lang="es-CO" b="1" dirty="0"/>
              <a:t>Importancia</a:t>
            </a:r>
            <a:r>
              <a:rPr lang="es-CO" dirty="0"/>
              <a:t>: La tecnología puede ampliar las posibilidades comunicativas (como en clases virtuales), pero también puede generar barreras si no es accesible o falla.</a:t>
            </a:r>
          </a:p>
          <a:p>
            <a:r>
              <a:rPr lang="en-US" b="1" dirty="0"/>
              <a:t>
</a:t>
            </a:r>
            <a:r>
              <a:rPr lang="es-CO" b="1" dirty="0"/>
              <a:t>3. 🧑‍🤝‍🧑 Sociales</a:t>
            </a:r>
          </a:p>
          <a:p>
            <a:r>
              <a:rPr lang="es-CO" dirty="0"/>
              <a:t>Incluye las </a:t>
            </a:r>
            <a:r>
              <a:rPr lang="es-CO" b="1" dirty="0"/>
              <a:t>dinámicas sociales</a:t>
            </a:r>
            <a:r>
              <a:rPr lang="es-CO" dirty="0"/>
              <a:t> presentes en el entorno, como la cantidad de personas, los roles, las normas de interacción y el tipo de vínculo entre los participantes.</a:t>
            </a:r>
          </a:p>
          <a:p>
            <a:r>
              <a:rPr lang="es-CO" b="1" dirty="0"/>
              <a:t>Ejemplos</a:t>
            </a:r>
            <a:r>
              <a:rPr lang="es-CO" dirty="0"/>
              <a:t>: interacción entre docente y estudiantes, entre pares, entre personal administrativo y visitantes.</a:t>
            </a:r>
          </a:p>
          <a:p>
            <a:r>
              <a:rPr lang="es-CO" b="1" dirty="0"/>
              <a:t>Importancia</a:t>
            </a:r>
            <a:r>
              <a:rPr lang="es-CO" dirty="0"/>
              <a:t>: Un entorno social colaborativo y respetuoso favorece la comunicación abierta; uno jerárquico o excluyente puede limitarla.</a:t>
            </a:r>
          </a:p>
        </p:txBody>
      </p:sp>
      <p:pic>
        <p:nvPicPr>
          <p:cNvPr id="3" name="Imagen 2">
            <a:extLst>
              <a:ext uri="{FF2B5EF4-FFF2-40B4-BE49-F238E27FC236}">
                <a16:creationId xmlns:a16="http://schemas.microsoft.com/office/drawing/2014/main" id="{73A2CF0D-1B37-AD96-D2E8-AC531D5E45A9}"/>
              </a:ext>
            </a:extLst>
          </p:cNvPr>
          <p:cNvPicPr>
            <a:picLocks noChangeAspect="1"/>
          </p:cNvPicPr>
          <p:nvPr/>
        </p:nvPicPr>
        <p:blipFill>
          <a:blip r:embed="rId3"/>
          <a:stretch>
            <a:fillRect/>
          </a:stretch>
        </p:blipFill>
        <p:spPr>
          <a:xfrm>
            <a:off x="429768" y="1699867"/>
            <a:ext cx="3691658" cy="4449141"/>
          </a:xfrm>
          <a:prstGeom prst="rect">
            <a:avLst/>
          </a:prstGeom>
        </p:spPr>
      </p:pic>
    </p:spTree>
    <p:extLst>
      <p:ext uri="{BB962C8B-B14F-4D97-AF65-F5344CB8AC3E}">
        <p14:creationId xmlns:p14="http://schemas.microsoft.com/office/powerpoint/2010/main" val="257423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A3C3B-3697-21FE-09C4-BC438ABD5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E0ACA-E9F4-7F49-E9BB-B3620A608094}"/>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a:t>¿</a:t>
            </a:r>
            <a:r>
              <a:rPr lang="en-US" dirty="0" err="1"/>
              <a:t>Qué</a:t>
            </a:r>
            <a:r>
              <a:rPr lang="en-US" dirty="0"/>
              <a:t> es el </a:t>
            </a:r>
            <a:r>
              <a:rPr lang="en-US" dirty="0" err="1"/>
              <a:t>entorno</a:t>
            </a:r>
            <a:r>
              <a:rPr lang="en-US" dirty="0"/>
              <a:t> de </a:t>
            </a:r>
            <a:r>
              <a:rPr lang="en-US" dirty="0" err="1"/>
              <a:t>comunicación</a:t>
            </a:r>
            <a:r>
              <a:rPr lang="en-US" dirty="0"/>
              <a:t>?</a:t>
            </a:r>
            <a:endParaRPr lang="en-US" b="0" kern="1200" dirty="0">
              <a:latin typeface="+mj-lt"/>
              <a:ea typeface="+mj-ea"/>
              <a:cs typeface="+mj-cs"/>
            </a:endParaRPr>
          </a:p>
        </p:txBody>
      </p:sp>
      <p:sp>
        <p:nvSpPr>
          <p:cNvPr id="5" name="TextBox 4">
            <a:extLst>
              <a:ext uri="{FF2B5EF4-FFF2-40B4-BE49-F238E27FC236}">
                <a16:creationId xmlns:a16="http://schemas.microsoft.com/office/drawing/2014/main" id="{404D1741-BDC3-9817-F3C0-FAA2497B82F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26158" y="549275"/>
            <a:ext cx="6155768" cy="5783263"/>
          </a:xfrm>
          <a:prstGeom prst="rect">
            <a:avLst/>
          </a:prstGeom>
        </p:spPr>
        <p:txBody>
          <a:bodyPr>
            <a:normAutofit/>
          </a:bodyPr>
          <a:lstStyle/>
          <a:p>
            <a:r>
              <a:rPr lang="es-CO" b="1" dirty="0"/>
              <a:t>4. 💬 Emocionales</a:t>
            </a:r>
          </a:p>
          <a:p>
            <a:r>
              <a:rPr lang="es-CO" dirty="0"/>
              <a:t>Hace referencia al </a:t>
            </a:r>
            <a:r>
              <a:rPr lang="es-CO" b="1" dirty="0"/>
              <a:t>clima afectivo</a:t>
            </a:r>
            <a:r>
              <a:rPr lang="es-CO" dirty="0"/>
              <a:t> del lugar, es decir, cómo se sienten las personas en ese espacio.</a:t>
            </a:r>
          </a:p>
          <a:p>
            <a:r>
              <a:rPr lang="es-CO" b="1" dirty="0"/>
              <a:t>Ejemplos</a:t>
            </a:r>
            <a:r>
              <a:rPr lang="es-CO" dirty="0"/>
              <a:t>: confianza, tensión, miedo, alegría, seguridad, motivación.</a:t>
            </a:r>
          </a:p>
          <a:p>
            <a:r>
              <a:rPr lang="es-CO" b="1" dirty="0"/>
              <a:t>Importancia</a:t>
            </a:r>
            <a:r>
              <a:rPr lang="es-CO" dirty="0"/>
              <a:t>: Las emociones influyen directamente en la disposición para comunicarse. Un entorno emocional positivo promueve la participación y el diálogo.</a:t>
            </a:r>
          </a:p>
          <a:p>
            <a:endParaRPr lang="es-CO" dirty="0"/>
          </a:p>
          <a:p>
            <a:r>
              <a:rPr lang="es-CO" b="1" dirty="0"/>
              <a:t>5. 🧠 Organizativos</a:t>
            </a:r>
          </a:p>
          <a:p>
            <a:r>
              <a:rPr lang="es-CO" dirty="0"/>
              <a:t>Son los aspectos relacionados con la </a:t>
            </a:r>
            <a:r>
              <a:rPr lang="es-CO" b="1" dirty="0"/>
              <a:t>disposición y funcionalidad del espacio</a:t>
            </a:r>
            <a:r>
              <a:rPr lang="es-CO" dirty="0"/>
              <a:t>, que afectan la forma en que se da la comunicación.</a:t>
            </a:r>
          </a:p>
          <a:p>
            <a:r>
              <a:rPr lang="es-CO" b="1" dirty="0"/>
              <a:t>Ejemplos</a:t>
            </a:r>
            <a:r>
              <a:rPr lang="es-CO" dirty="0"/>
              <a:t>: distribución de mesas, señalización, accesibilidad, zonas de interacción, espacios abiertos o cerrados.</a:t>
            </a:r>
          </a:p>
          <a:p>
            <a:r>
              <a:rPr lang="es-CO" b="1" dirty="0"/>
              <a:t>Importancia</a:t>
            </a:r>
            <a:r>
              <a:rPr lang="es-CO" dirty="0"/>
              <a:t>: Un entorno bien organizado facilita la circulación de ideas y la interacción; uno desordenado o poco accesible puede generar confusión o aislamiento.</a:t>
            </a:r>
          </a:p>
          <a:p>
            <a:endParaRPr lang="es-CO" dirty="0"/>
          </a:p>
        </p:txBody>
      </p:sp>
      <p:pic>
        <p:nvPicPr>
          <p:cNvPr id="3" name="Imagen 2">
            <a:extLst>
              <a:ext uri="{FF2B5EF4-FFF2-40B4-BE49-F238E27FC236}">
                <a16:creationId xmlns:a16="http://schemas.microsoft.com/office/drawing/2014/main" id="{1BF05F1F-137C-E709-6ED0-46BBF0AEFD8E}"/>
              </a:ext>
            </a:extLst>
          </p:cNvPr>
          <p:cNvPicPr>
            <a:picLocks noChangeAspect="1"/>
          </p:cNvPicPr>
          <p:nvPr/>
        </p:nvPicPr>
        <p:blipFill>
          <a:blip r:embed="rId3"/>
          <a:stretch>
            <a:fillRect/>
          </a:stretch>
        </p:blipFill>
        <p:spPr>
          <a:xfrm>
            <a:off x="510073" y="1640761"/>
            <a:ext cx="4578762" cy="4691777"/>
          </a:xfrm>
          <a:prstGeom prst="rect">
            <a:avLst/>
          </a:prstGeom>
        </p:spPr>
      </p:pic>
    </p:spTree>
    <p:extLst>
      <p:ext uri="{BB962C8B-B14F-4D97-AF65-F5344CB8AC3E}">
        <p14:creationId xmlns:p14="http://schemas.microsoft.com/office/powerpoint/2010/main" val="410002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67638-55AF-B219-BFEC-6EC43481D0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CF215-E712-FA55-49DA-09A97E4FA829}"/>
              </a:ext>
            </a:extLst>
          </p:cNvPr>
          <p:cNvSpPr>
            <a:spLocks noGrp="1"/>
          </p:cNvSpPr>
          <p:nvPr>
            <p:ph type="title"/>
          </p:nvPr>
        </p:nvSpPr>
        <p:spPr>
          <a:xfrm>
            <a:off x="8321040" y="603504"/>
            <a:ext cx="3401568" cy="628948"/>
          </a:xfrm>
        </p:spPr>
        <p:txBody>
          <a:bodyPr vert="horz" lIns="91440" tIns="45720" rIns="91440" bIns="45720" rtlCol="0" anchor="b">
            <a:normAutofit/>
          </a:bodyPr>
          <a:lstStyle/>
          <a:p>
            <a:r>
              <a:rPr lang="en-US" b="0" kern="1200" dirty="0" err="1">
                <a:latin typeface="+mj-lt"/>
                <a:ea typeface="+mj-ea"/>
                <a:cs typeface="+mj-cs"/>
              </a:rPr>
              <a:t>reflexionemos</a:t>
            </a:r>
            <a:endParaRPr lang="en-US" b="0" kern="1200" dirty="0">
              <a:latin typeface="+mj-lt"/>
              <a:ea typeface="+mj-ea"/>
              <a:cs typeface="+mj-cs"/>
            </a:endParaRPr>
          </a:p>
        </p:txBody>
      </p:sp>
      <p:pic>
        <p:nvPicPr>
          <p:cNvPr id="8" name="Imagen 7">
            <a:extLst>
              <a:ext uri="{FF2B5EF4-FFF2-40B4-BE49-F238E27FC236}">
                <a16:creationId xmlns:a16="http://schemas.microsoft.com/office/drawing/2014/main" id="{9D541C29-DC9E-7E34-230E-FF935E747E8F}"/>
              </a:ext>
            </a:extLst>
          </p:cNvPr>
          <p:cNvPicPr>
            <a:picLocks noChangeAspect="1"/>
          </p:cNvPicPr>
          <p:nvPr/>
        </p:nvPicPr>
        <p:blipFill>
          <a:blip r:embed="rId3"/>
          <a:srcRect l="224" r="6792" b="1"/>
          <a:stretch>
            <a:fillRect/>
          </a:stretch>
        </p:blipFill>
        <p:spPr>
          <a:xfrm>
            <a:off x="342900" y="342901"/>
            <a:ext cx="5607326"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noFill/>
        </p:spPr>
      </p:pic>
      <p:sp>
        <p:nvSpPr>
          <p:cNvPr id="5" name="TextBox 4">
            <a:extLst>
              <a:ext uri="{FF2B5EF4-FFF2-40B4-BE49-F238E27FC236}">
                <a16:creationId xmlns:a16="http://schemas.microsoft.com/office/drawing/2014/main" id="{F9AB0637-0027-6F3A-13A8-D8B370DE1DD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67061" y="1720264"/>
            <a:ext cx="5255547" cy="4041648"/>
          </a:xfrm>
          <a:prstGeom prst="rect">
            <a:avLst/>
          </a:prstGeom>
        </p:spPr>
        <p:txBody>
          <a:bodyPr>
            <a:normAutofit/>
          </a:bodyPr>
          <a:lstStyle/>
          <a:p>
            <a:pPr marL="0" indent="0">
              <a:spcBef>
                <a:spcPts val="2500"/>
              </a:spcBef>
              <a:buFont typeface="Arial" panose="020B0604020202020204" pitchFamily="34" charset="0"/>
              <a:buNone/>
            </a:pPr>
            <a:r>
              <a:rPr lang="es-CO" sz="2000" b="1" dirty="0"/>
              <a:t>¿Cómo afecta el entorno físico a lo que se dice?</a:t>
            </a:r>
          </a:p>
          <a:p>
            <a:pPr marL="0" indent="0">
              <a:spcBef>
                <a:spcPts val="2500"/>
              </a:spcBef>
              <a:buFont typeface="Arial" panose="020B0604020202020204" pitchFamily="34" charset="0"/>
              <a:buNone/>
            </a:pPr>
            <a:r>
              <a:rPr lang="es-CO" sz="2000" b="1" dirty="0"/>
              <a:t>¿Qué emociones se perciben en el lugar?</a:t>
            </a:r>
          </a:p>
          <a:p>
            <a:pPr marL="0" indent="0">
              <a:spcBef>
                <a:spcPts val="2500"/>
              </a:spcBef>
              <a:buFont typeface="Arial" panose="020B0604020202020204" pitchFamily="34" charset="0"/>
              <a:buNone/>
            </a:pPr>
            <a:r>
              <a:rPr lang="es-CO" sz="2000" b="1" dirty="0"/>
              <a:t>¿Qué tecnologías están presentes y cómo influyen?</a:t>
            </a:r>
          </a:p>
          <a:p>
            <a:pPr marL="0" indent="0">
              <a:spcBef>
                <a:spcPts val="2500"/>
              </a:spcBef>
              <a:buFont typeface="Arial" panose="020B0604020202020204" pitchFamily="34" charset="0"/>
              <a:buNone/>
            </a:pPr>
            <a:r>
              <a:rPr lang="es-CO" sz="2000" b="1" dirty="0"/>
              <a:t>¿Qué normas sociales se observan?</a:t>
            </a:r>
          </a:p>
          <a:p>
            <a:pPr marL="0" indent="0">
              <a:spcBef>
                <a:spcPts val="2500"/>
              </a:spcBef>
              <a:buFont typeface="Arial" panose="020B0604020202020204" pitchFamily="34" charset="0"/>
              <a:buNone/>
            </a:pPr>
            <a:r>
              <a:rPr lang="es-CO" sz="2000" b="1" dirty="0"/>
              <a:t>¿Está bien organizado el espacio para comunicarse?</a:t>
            </a:r>
          </a:p>
          <a:p>
            <a:pPr marL="0" indent="0">
              <a:spcBef>
                <a:spcPts val="2500"/>
              </a:spcBef>
              <a:buFont typeface="Arial" panose="020B0604020202020204" pitchFamily="34" charset="0"/>
              <a:buNone/>
            </a:pPr>
            <a:endParaRPr lang="es-CO" sz="1400" b="1" dirty="0"/>
          </a:p>
        </p:txBody>
      </p:sp>
    </p:spTree>
    <p:extLst>
      <p:ext uri="{BB962C8B-B14F-4D97-AF65-F5344CB8AC3E}">
        <p14:creationId xmlns:p14="http://schemas.microsoft.com/office/powerpoint/2010/main" val="2150864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7C96-67E5-104A-6E53-E1E87CC470C7}"/>
              </a:ext>
            </a:extLst>
          </p:cNvPr>
          <p:cNvSpPr>
            <a:spLocks noGrp="1"/>
          </p:cNvSpPr>
          <p:nvPr>
            <p:ph type="title"/>
          </p:nvPr>
        </p:nvSpPr>
        <p:spPr>
          <a:xfrm>
            <a:off x="429768" y="1810512"/>
            <a:ext cx="7772400" cy="4562856"/>
          </a:xfrm>
        </p:spPr>
        <p:txBody>
          <a:bodyPr anchor="b">
            <a:normAutofit/>
          </a:bodyPr>
          <a:lstStyle/>
          <a:p>
            <a:r>
              <a:rPr lang="en-US" dirty="0"/>
              <a:t>Diferencias entre </a:t>
            </a:r>
            <a:r>
              <a:rPr lang="en-US" dirty="0" err="1"/>
              <a:t>contexto</a:t>
            </a:r>
            <a:r>
              <a:rPr lang="en-US" dirty="0"/>
              <a:t> y </a:t>
            </a:r>
            <a:r>
              <a:rPr lang="en-US" dirty="0" err="1"/>
              <a:t>entorno</a:t>
            </a:r>
            <a:endParaRPr lang="en-US" dirty="0"/>
          </a:p>
        </p:txBody>
      </p:sp>
    </p:spTree>
    <p:extLst>
      <p:ext uri="{BB962C8B-B14F-4D97-AF65-F5344CB8AC3E}">
        <p14:creationId xmlns:p14="http://schemas.microsoft.com/office/powerpoint/2010/main" val="3724232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7C1F-7DA9-0336-C371-D5279724B6BF}"/>
              </a:ext>
            </a:extLst>
          </p:cNvPr>
          <p:cNvSpPr>
            <a:spLocks noGrp="1"/>
          </p:cNvSpPr>
          <p:nvPr>
            <p:ph type="title"/>
          </p:nvPr>
        </p:nvSpPr>
        <p:spPr>
          <a:xfrm>
            <a:off x="8311896" y="342901"/>
            <a:ext cx="3273552" cy="1120869"/>
          </a:xfrm>
        </p:spPr>
        <p:txBody>
          <a:bodyPr vert="horz" lIns="91440" tIns="45720" rIns="91440" bIns="45720" rtlCol="0" anchor="b">
            <a:normAutofit/>
          </a:bodyPr>
          <a:lstStyle/>
          <a:p>
            <a:r>
              <a:rPr lang="en-US" dirty="0"/>
              <a:t>Comparación conceptual</a:t>
            </a:r>
            <a:endParaRPr lang="en-US" b="0" kern="1200" dirty="0">
              <a:latin typeface="+mj-lt"/>
              <a:ea typeface="+mj-ea"/>
              <a:cs typeface="+mj-cs"/>
            </a:endParaRPr>
          </a:p>
        </p:txBody>
      </p:sp>
      <p:pic>
        <p:nvPicPr>
          <p:cNvPr id="4" name="Content Placeholder 3" descr="Interior School in Africa">
            <a:extLst>
              <a:ext uri="{FF2B5EF4-FFF2-40B4-BE49-F238E27FC236}">
                <a16:creationId xmlns:a16="http://schemas.microsoft.com/office/drawing/2014/main" id="{12AC2BC5-A638-4ADC-B7C7-D364725C26C5}"/>
              </a:ext>
            </a:extLst>
          </p:cNvPr>
          <p:cNvPicPr>
            <a:picLocks noGrp="1" noChangeAspect="1"/>
          </p:cNvPicPr>
          <p:nvPr>
            <p:ph type="pic" sz="quarter" idx="13"/>
          </p:nvPr>
        </p:nvPicPr>
        <p:blipFill>
          <a:blip r:embed="rId3"/>
          <a:srcRect l="8585" r="11780"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77CFFEF9-55CB-4840-911C-B2DC0180FFA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166122" y="1463770"/>
            <a:ext cx="3682978" cy="2953512"/>
          </a:xfrm>
          <a:prstGeom prst="rect">
            <a:avLst/>
          </a:prstGeom>
        </p:spPr>
        <p:txBody>
          <a:bodyPr>
            <a:noAutofit/>
          </a:bodyPr>
          <a:lstStyle/>
          <a:p>
            <a:pPr>
              <a:lnSpc>
                <a:spcPct val="90000"/>
              </a:lnSpc>
              <a:spcBef>
                <a:spcPts val="2500"/>
              </a:spcBef>
              <a:spcAft>
                <a:spcPts val="600"/>
              </a:spcAft>
            </a:pPr>
            <a:r>
              <a:rPr lang="en-US" sz="1600" b="1" dirty="0"/>
              <a:t>Papel del </a:t>
            </a:r>
            <a:r>
              <a:rPr lang="en-US" sz="1600" b="1" dirty="0" err="1"/>
              <a:t>contexto</a:t>
            </a:r>
            <a:r>
              <a:rPr lang="en-US" sz="1600" b="1" dirty="0"/>
              <a:t>: </a:t>
            </a:r>
            <a:r>
              <a:rPr lang="en-US" sz="1600" dirty="0"/>
              <a:t>El </a:t>
            </a:r>
            <a:r>
              <a:rPr lang="en-US" sz="1600" dirty="0" err="1"/>
              <a:t>contexto</a:t>
            </a:r>
            <a:r>
              <a:rPr lang="en-US" sz="1600" dirty="0"/>
              <a:t> da forma al </a:t>
            </a:r>
            <a:r>
              <a:rPr lang="en-US" sz="1600" dirty="0" err="1"/>
              <a:t>significado</a:t>
            </a:r>
            <a:r>
              <a:rPr lang="en-US" sz="1600" dirty="0"/>
              <a:t> de los </a:t>
            </a:r>
            <a:r>
              <a:rPr lang="en-US" sz="1600" dirty="0" err="1"/>
              <a:t>mensajes</a:t>
            </a:r>
            <a:r>
              <a:rPr lang="en-US" sz="1600" dirty="0"/>
              <a:t> a </a:t>
            </a:r>
            <a:r>
              <a:rPr lang="en-US" sz="1600" dirty="0" err="1"/>
              <a:t>través</a:t>
            </a:r>
            <a:r>
              <a:rPr lang="en-US" sz="1600" dirty="0"/>
              <a:t> de roles, </a:t>
            </a:r>
            <a:r>
              <a:rPr lang="en-US" sz="1600" dirty="0" err="1"/>
              <a:t>intenciones</a:t>
            </a:r>
            <a:r>
              <a:rPr lang="en-US" sz="1600" dirty="0"/>
              <a:t> y </a:t>
            </a:r>
            <a:r>
              <a:rPr lang="en-US" sz="1600" dirty="0" err="1"/>
              <a:t>normas</a:t>
            </a:r>
            <a:r>
              <a:rPr lang="en-US" sz="1600" dirty="0"/>
              <a:t> </a:t>
            </a:r>
            <a:r>
              <a:rPr lang="en-US" sz="1600" dirty="0" err="1"/>
              <a:t>sociales</a:t>
            </a:r>
            <a:r>
              <a:rPr lang="en-US" sz="1600" dirty="0"/>
              <a:t> que </a:t>
            </a:r>
            <a:r>
              <a:rPr lang="en-US" sz="1600" dirty="0" err="1"/>
              <a:t>guían</a:t>
            </a:r>
            <a:r>
              <a:rPr lang="en-US" sz="1600" dirty="0"/>
              <a:t> la </a:t>
            </a:r>
            <a:r>
              <a:rPr lang="en-US" sz="1600" dirty="0" err="1"/>
              <a:t>interacción</a:t>
            </a:r>
            <a:r>
              <a:rPr lang="en-US" sz="1600" dirty="0"/>
              <a:t>.</a:t>
            </a:r>
            <a:r>
              <a:rPr lang="en-US" sz="1600" b="1" dirty="0"/>
              <a:t>
</a:t>
            </a:r>
            <a:r>
              <a:rPr lang="en-US" sz="1600" b="1" dirty="0" err="1"/>
              <a:t>Influencia</a:t>
            </a:r>
            <a:r>
              <a:rPr lang="en-US" sz="1600" b="1" dirty="0"/>
              <a:t> del medio </a:t>
            </a:r>
            <a:r>
              <a:rPr lang="en-US" sz="1600" b="1" dirty="0" err="1"/>
              <a:t>ambiente</a:t>
            </a:r>
            <a:r>
              <a:rPr lang="en-US" sz="1600" b="1" dirty="0"/>
              <a:t>: </a:t>
            </a:r>
            <a:r>
              <a:rPr lang="en-US" sz="1600" dirty="0"/>
              <a:t>El </a:t>
            </a:r>
            <a:r>
              <a:rPr lang="en-US" sz="1600" dirty="0" err="1"/>
              <a:t>entorno</a:t>
            </a:r>
            <a:r>
              <a:rPr lang="en-US" sz="1600" dirty="0"/>
              <a:t> </a:t>
            </a:r>
            <a:r>
              <a:rPr lang="en-US" sz="1600" dirty="0" err="1"/>
              <a:t>afecta</a:t>
            </a:r>
            <a:r>
              <a:rPr lang="en-US" sz="1600" dirty="0"/>
              <a:t> la </a:t>
            </a:r>
            <a:r>
              <a:rPr lang="en-US" sz="1600" dirty="0" err="1"/>
              <a:t>transmisión</a:t>
            </a:r>
            <a:r>
              <a:rPr lang="en-US" sz="1600" dirty="0"/>
              <a:t> de </a:t>
            </a:r>
            <a:r>
              <a:rPr lang="en-US" sz="1600" dirty="0" err="1"/>
              <a:t>mensajes</a:t>
            </a:r>
            <a:r>
              <a:rPr lang="en-US" sz="1600" dirty="0"/>
              <a:t>, </a:t>
            </a:r>
            <a:r>
              <a:rPr lang="en-US" sz="1600" dirty="0" err="1"/>
              <a:t>incluido</a:t>
            </a:r>
            <a:r>
              <a:rPr lang="en-US" sz="1600" dirty="0"/>
              <a:t> el </a:t>
            </a:r>
            <a:r>
              <a:rPr lang="en-US" sz="1600" dirty="0" err="1"/>
              <a:t>espacio</a:t>
            </a:r>
            <a:r>
              <a:rPr lang="en-US" sz="1600" dirty="0"/>
              <a:t> </a:t>
            </a:r>
            <a:r>
              <a:rPr lang="en-US" sz="1600" dirty="0" err="1"/>
              <a:t>físico</a:t>
            </a:r>
            <a:r>
              <a:rPr lang="en-US" sz="1600" dirty="0"/>
              <a:t>, la </a:t>
            </a:r>
            <a:r>
              <a:rPr lang="en-US" sz="1600" dirty="0" err="1"/>
              <a:t>tecnología</a:t>
            </a:r>
            <a:r>
              <a:rPr lang="en-US" sz="1600" dirty="0"/>
              <a:t> y la </a:t>
            </a:r>
            <a:r>
              <a:rPr lang="en-US" sz="1600" dirty="0" err="1"/>
              <a:t>atmósfera</a:t>
            </a:r>
            <a:r>
              <a:rPr lang="en-US" sz="1600" dirty="0"/>
              <a:t> </a:t>
            </a:r>
            <a:r>
              <a:rPr lang="en-US" sz="1600" dirty="0" err="1"/>
              <a:t>emocional</a:t>
            </a:r>
            <a:r>
              <a:rPr lang="en-US" sz="1600" dirty="0"/>
              <a:t>.</a:t>
            </a:r>
            <a:r>
              <a:rPr lang="en-US" sz="1600" b="1" dirty="0"/>
              <a:t>
</a:t>
            </a:r>
            <a:r>
              <a:rPr lang="en-US" sz="1600" b="1" dirty="0" err="1"/>
              <a:t>Ejemplo</a:t>
            </a:r>
            <a:r>
              <a:rPr lang="en-US" sz="1600" b="1" dirty="0"/>
              <a:t> de </a:t>
            </a:r>
            <a:r>
              <a:rPr lang="en-US" sz="1600" b="1" dirty="0" err="1"/>
              <a:t>contexto</a:t>
            </a:r>
            <a:r>
              <a:rPr lang="en-US" sz="1600" b="1" dirty="0"/>
              <a:t> vs </a:t>
            </a:r>
            <a:r>
              <a:rPr lang="en-US" sz="1600" b="1" dirty="0" err="1"/>
              <a:t>entorno</a:t>
            </a:r>
            <a:r>
              <a:rPr lang="en-US" sz="1600" b="1" dirty="0"/>
              <a:t>
</a:t>
            </a:r>
            <a:r>
              <a:rPr lang="en-US" sz="1600" dirty="0"/>
              <a:t>La </a:t>
            </a:r>
            <a:r>
              <a:rPr lang="en-US" sz="1600" dirty="0" err="1"/>
              <a:t>misma</a:t>
            </a:r>
            <a:r>
              <a:rPr lang="en-US" sz="1600" dirty="0"/>
              <a:t> </a:t>
            </a:r>
            <a:r>
              <a:rPr lang="en-US" sz="1600" dirty="0" err="1"/>
              <a:t>conversación</a:t>
            </a:r>
            <a:r>
              <a:rPr lang="en-US" sz="1600" dirty="0"/>
              <a:t> </a:t>
            </a:r>
            <a:r>
              <a:rPr lang="en-US" sz="1600" dirty="0" err="1"/>
              <a:t>varía</a:t>
            </a:r>
            <a:r>
              <a:rPr lang="en-US" sz="1600" dirty="0"/>
              <a:t> en </a:t>
            </a:r>
            <a:r>
              <a:rPr lang="en-US" sz="1600" dirty="0" err="1"/>
              <a:t>significado</a:t>
            </a:r>
            <a:r>
              <a:rPr lang="en-US" sz="1600" dirty="0"/>
              <a:t> entre las aulas </a:t>
            </a:r>
            <a:r>
              <a:rPr lang="en-US" sz="1600" dirty="0" err="1"/>
              <a:t>formales</a:t>
            </a:r>
            <a:r>
              <a:rPr lang="en-US" sz="1600" dirty="0"/>
              <a:t> y los cafés </a:t>
            </a:r>
            <a:r>
              <a:rPr lang="en-US" sz="1600" dirty="0" err="1"/>
              <a:t>informales</a:t>
            </a:r>
            <a:r>
              <a:rPr lang="en-US" sz="1600" dirty="0"/>
              <a:t>.</a:t>
            </a:r>
          </a:p>
        </p:txBody>
      </p:sp>
    </p:spTree>
    <p:extLst>
      <p:ext uri="{BB962C8B-B14F-4D97-AF65-F5344CB8AC3E}">
        <p14:creationId xmlns:p14="http://schemas.microsoft.com/office/powerpoint/2010/main" val="3977188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TotalTime>
  <Words>2612</Words>
  <Application>Microsoft Macintosh PowerPoint</Application>
  <PresentationFormat>Panorámica</PresentationFormat>
  <Paragraphs>114</Paragraphs>
  <Slides>22</Slides>
  <Notes>20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Calibri</vt:lpstr>
      <vt:lpstr>Neue Haas Grotesk Text Pro</vt:lpstr>
      <vt:lpstr>Segoe Sans</vt:lpstr>
      <vt:lpstr>DuneVTI</vt:lpstr>
      <vt:lpstr>Contexto y Entorno de Comunicación</vt:lpstr>
      <vt:lpstr>Definiciones clave</vt:lpstr>
      <vt:lpstr>¿Qué es el contexto de comunicación?</vt:lpstr>
      <vt:lpstr>¿Qué es el entorno de comunicación?</vt:lpstr>
      <vt:lpstr>¿Qué es el entorno de comunicación?</vt:lpstr>
      <vt:lpstr>¿Qué es el entorno de comunicación?</vt:lpstr>
      <vt:lpstr>reflexionemos</vt:lpstr>
      <vt:lpstr>Diferencias entre contexto y entorno</vt:lpstr>
      <vt:lpstr>Comparación conceptual</vt:lpstr>
      <vt:lpstr>Elementos del entorno de comunicación</vt:lpstr>
      <vt:lpstr>Elementos físicos</vt:lpstr>
      <vt:lpstr>Elementos tecnológicos</vt:lpstr>
      <vt:lpstr>Elementos sociales</vt:lpstr>
      <vt:lpstr>Elementos emocionales</vt:lpstr>
      <vt:lpstr>Elementos organizativos</vt:lpstr>
      <vt:lpstr>Intención Comunicativa</vt:lpstr>
      <vt:lpstr>INTENCIÓN COMUNICATIVA</vt:lpstr>
      <vt:lpstr>Propósito del mensaje</vt:lpstr>
      <vt:lpstr>Presentación de PowerPoint</vt:lpstr>
      <vt:lpstr>Guía para la observación</vt:lpstr>
      <vt:lpstr>Propósito del taller</vt:lpstr>
      <vt:lpstr>Preguntas clave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jey cuesta</cp:lastModifiedBy>
  <cp:revision>10</cp:revision>
  <dcterms:created xsi:type="dcterms:W3CDTF">2013-07-15T20:26:40Z</dcterms:created>
  <dcterms:modified xsi:type="dcterms:W3CDTF">2025-09-04T00:17:31Z</dcterms:modified>
</cp:coreProperties>
</file>