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2" r:id="rId1"/>
  </p:sldMasterIdLst>
  <p:notesMasterIdLst>
    <p:notesMasterId r:id="rId57"/>
  </p:notesMasterIdLst>
  <p:sldIdLst>
    <p:sldId id="261" r:id="rId2"/>
    <p:sldId id="373" r:id="rId3"/>
    <p:sldId id="374" r:id="rId4"/>
    <p:sldId id="335" r:id="rId5"/>
    <p:sldId id="329" r:id="rId6"/>
    <p:sldId id="330" r:id="rId7"/>
    <p:sldId id="334" r:id="rId8"/>
    <p:sldId id="332" r:id="rId9"/>
    <p:sldId id="372" r:id="rId10"/>
    <p:sldId id="336" r:id="rId11"/>
    <p:sldId id="350" r:id="rId12"/>
    <p:sldId id="337" r:id="rId13"/>
    <p:sldId id="379" r:id="rId14"/>
    <p:sldId id="338" r:id="rId15"/>
    <p:sldId id="351" r:id="rId16"/>
    <p:sldId id="339" r:id="rId17"/>
    <p:sldId id="340" r:id="rId18"/>
    <p:sldId id="380" r:id="rId19"/>
    <p:sldId id="341" r:id="rId20"/>
    <p:sldId id="352" r:id="rId21"/>
    <p:sldId id="342" r:id="rId22"/>
    <p:sldId id="381" r:id="rId23"/>
    <p:sldId id="343" r:id="rId24"/>
    <p:sldId id="353" r:id="rId25"/>
    <p:sldId id="344" r:id="rId26"/>
    <p:sldId id="345" r:id="rId27"/>
    <p:sldId id="382" r:id="rId28"/>
    <p:sldId id="346" r:id="rId29"/>
    <p:sldId id="354" r:id="rId30"/>
    <p:sldId id="347" r:id="rId31"/>
    <p:sldId id="348" r:id="rId32"/>
    <p:sldId id="383" r:id="rId33"/>
    <p:sldId id="355" r:id="rId34"/>
    <p:sldId id="356" r:id="rId35"/>
    <p:sldId id="349" r:id="rId36"/>
    <p:sldId id="369" r:id="rId37"/>
    <p:sldId id="384" r:id="rId38"/>
    <p:sldId id="361" r:id="rId39"/>
    <p:sldId id="358" r:id="rId40"/>
    <p:sldId id="359" r:id="rId41"/>
    <p:sldId id="357" r:id="rId42"/>
    <p:sldId id="362" r:id="rId43"/>
    <p:sldId id="360" r:id="rId44"/>
    <p:sldId id="363" r:id="rId45"/>
    <p:sldId id="364" r:id="rId46"/>
    <p:sldId id="365" r:id="rId47"/>
    <p:sldId id="366" r:id="rId48"/>
    <p:sldId id="367" r:id="rId49"/>
    <p:sldId id="368" r:id="rId50"/>
    <p:sldId id="370" r:id="rId51"/>
    <p:sldId id="371" r:id="rId52"/>
    <p:sldId id="375" r:id="rId53"/>
    <p:sldId id="376" r:id="rId54"/>
    <p:sldId id="377" r:id="rId55"/>
    <p:sldId id="378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94605" autoAdjust="0"/>
  </p:normalViewPr>
  <p:slideViewPr>
    <p:cSldViewPr>
      <p:cViewPr varScale="1">
        <p:scale>
          <a:sx n="60" d="100"/>
          <a:sy n="60" d="100"/>
        </p:scale>
        <p:origin x="75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3E844-A21A-47AB-9888-3C174918E209}" type="datetimeFigureOut">
              <a:rPr lang="es-CO" smtClean="0"/>
              <a:t>22/10/2024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E3E83-FACB-431D-A508-DC79FC2E0B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7744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E3E83-FACB-431D-A508-DC79FC2E0B70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5250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E3E83-FACB-431D-A508-DC79FC2E0B70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3780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E3E83-FACB-431D-A508-DC79FC2E0B70}" type="slidenum">
              <a:rPr lang="es-CO" smtClean="0"/>
              <a:t>28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4629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2D5CC9A3-17D3-49C0-BC53-E6C28E6FDD5E}" type="datetime1">
              <a:rPr lang="es-CO" smtClean="0"/>
              <a:t>22/10/2024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D5C279A-4B43-4944-90EF-82FD2261A0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5179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26AE-D9A9-4D7D-891E-119C3F70AC91}" type="datetime1">
              <a:rPr lang="es-CO" smtClean="0"/>
              <a:t>22/10/2024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279A-4B43-4944-90EF-82FD2261A0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615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914C-929F-45D6-A03F-657E4660FCF4}" type="datetime1">
              <a:rPr lang="es-CO" smtClean="0"/>
              <a:t>22/10/2024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279A-4B43-4944-90EF-82FD2261A0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924370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914C-929F-45D6-A03F-657E4660FCF4}" type="datetime1">
              <a:rPr lang="es-CO" smtClean="0"/>
              <a:t>22/10/2024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279A-4B43-4944-90EF-82FD2261A0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698331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914C-929F-45D6-A03F-657E4660FCF4}" type="datetime1">
              <a:rPr lang="es-CO" smtClean="0"/>
              <a:t>22/10/2024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279A-4B43-4944-90EF-82FD2261A0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690342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914C-929F-45D6-A03F-657E4660FCF4}" type="datetime1">
              <a:rPr lang="es-CO" smtClean="0"/>
              <a:t>22/10/2024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279A-4B43-4944-90EF-82FD2261A0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24130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914C-929F-45D6-A03F-657E4660FCF4}" type="datetime1">
              <a:rPr lang="es-CO" smtClean="0"/>
              <a:t>22/10/2024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279A-4B43-4944-90EF-82FD2261A0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43153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9B9A-789D-4731-90E9-1F6559BEDF02}" type="datetime1">
              <a:rPr lang="es-CO" smtClean="0"/>
              <a:t>22/10/2024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279A-4B43-4944-90EF-82FD2261A0D2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212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90CD-1AC2-4007-BA91-2988B9D5D40C}" type="datetime1">
              <a:rPr lang="es-CO" smtClean="0"/>
              <a:t>22/10/2024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279A-4B43-4944-90EF-82FD2261A0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313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E0A2-439B-4E4D-9DC4-B67F3D6CFAAE}" type="datetime1">
              <a:rPr lang="es-CO" smtClean="0"/>
              <a:t>22/10/2024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279A-4B43-4944-90EF-82FD2261A0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020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7516-B00D-4517-B7A5-1E3A14A9019F}" type="datetime1">
              <a:rPr lang="es-CO" smtClean="0"/>
              <a:t>22/10/2024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279A-4B43-4944-90EF-82FD2261A0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667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0357-ED83-4EF0-840B-C598381F793C}" type="datetime1">
              <a:rPr lang="es-CO" smtClean="0"/>
              <a:t>22/10/2024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279A-4B43-4944-90EF-82FD2261A0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4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FF85-11B9-4559-A5B1-2D52D23FD807}" type="datetime1">
              <a:rPr lang="es-CO" smtClean="0"/>
              <a:t>22/10/2024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279A-4B43-4944-90EF-82FD2261A0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9494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2F7D-2270-4B4B-8B30-52565C3DC2B0}" type="datetime1">
              <a:rPr lang="es-CO" smtClean="0"/>
              <a:t>22/10/2024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279A-4B43-4944-90EF-82FD2261A0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075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D498-5D77-4AFC-B621-985556746B1B}" type="datetime1">
              <a:rPr lang="es-CO" smtClean="0"/>
              <a:t>22/10/2024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279A-4B43-4944-90EF-82FD2261A0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791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4148-91B0-430F-8E69-34C1FC618928}" type="datetime1">
              <a:rPr lang="es-CO" smtClean="0"/>
              <a:t>22/10/2024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279A-4B43-4944-90EF-82FD2261A0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409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60E08-78F2-4280-89EB-419BC02735A2}" type="datetime1">
              <a:rPr lang="es-CO" smtClean="0"/>
              <a:t>22/10/2024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279A-4B43-4944-90EF-82FD2261A0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224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AB914C-929F-45D6-A03F-657E4660FCF4}" type="datetime1">
              <a:rPr lang="es-CO" smtClean="0"/>
              <a:t>22/10/2024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5C279A-4B43-4944-90EF-82FD2261A0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9948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1bUEyS0sFg" TargetMode="External"/><Relationship Id="rId2" Type="http://schemas.openxmlformats.org/officeDocument/2006/relationships/hyperlink" Target="https://youtu.be/Ge8NzWyUKm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gnL9S1jIdVI" TargetMode="External"/><Relationship Id="rId4" Type="http://schemas.openxmlformats.org/officeDocument/2006/relationships/hyperlink" Target="https://youtu.be/Pvgef9ABDUc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YRfvsccFhE" TargetMode="External"/><Relationship Id="rId2" Type="http://schemas.openxmlformats.org/officeDocument/2006/relationships/hyperlink" Target="https://youtu.be/lT1iD4eDdX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rAZzxtTwpE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ew_o8kj1NQ" TargetMode="External"/><Relationship Id="rId2" Type="http://schemas.openxmlformats.org/officeDocument/2006/relationships/hyperlink" Target="https://youtu.be/ssvLSqyqtn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oNIdx66lo3Y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t9TFa_Ds-s" TargetMode="External"/><Relationship Id="rId2" Type="http://schemas.openxmlformats.org/officeDocument/2006/relationships/hyperlink" Target="https://youtu.be/QUZcDKhCC4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1oNPH0y8ep8" TargetMode="External"/><Relationship Id="rId4" Type="http://schemas.openxmlformats.org/officeDocument/2006/relationships/hyperlink" Target="https://youtu.be/L4ckpSXb6LQ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NpAtQeiRWs" TargetMode="External"/><Relationship Id="rId2" Type="http://schemas.openxmlformats.org/officeDocument/2006/relationships/hyperlink" Target="https://youtu.be/_xXRgrZD3x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rc_YeDFebK8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hiELi0knU0" TargetMode="External"/><Relationship Id="rId2" Type="http://schemas.openxmlformats.org/officeDocument/2006/relationships/hyperlink" Target="https://youtu.be/-vQxom3eMM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czo5sKFLE2o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SMVkEJjdn4" TargetMode="External"/><Relationship Id="rId2" Type="http://schemas.openxmlformats.org/officeDocument/2006/relationships/hyperlink" Target="https://youtu.be/s77NwWkVth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WJUpabHVqBc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qo5_QTni1A" TargetMode="External"/><Relationship Id="rId2" Type="http://schemas.openxmlformats.org/officeDocument/2006/relationships/hyperlink" Target="https://youtu.be/Oth_9v3Rcu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E3XCT40sSq4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WGhJ63OXxM" TargetMode="External"/><Relationship Id="rId2" Type="http://schemas.openxmlformats.org/officeDocument/2006/relationships/hyperlink" Target="https://youtu.be/xxn6IpAJEz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R0Arf1XujDE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ObGngB7E38" TargetMode="External"/><Relationship Id="rId2" Type="http://schemas.openxmlformats.org/officeDocument/2006/relationships/hyperlink" Target="https://youtu.be/XLNpSwgRm1E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Otx4SKC9Q8" TargetMode="External"/><Relationship Id="rId2" Type="http://schemas.openxmlformats.org/officeDocument/2006/relationships/hyperlink" Target="https://youtu.be/IokW-W_C0W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b12ct-kXz-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VbdyiXw9JY" TargetMode="External"/><Relationship Id="rId2" Type="http://schemas.openxmlformats.org/officeDocument/2006/relationships/hyperlink" Target="https://youtu.be/Z7XBrvbyza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4ZknoLgG_EM" TargetMode="External"/><Relationship Id="rId4" Type="http://schemas.openxmlformats.org/officeDocument/2006/relationships/hyperlink" Target="https://youtu.be/A5QqcymWSkY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7zvtibGOTo" TargetMode="External"/><Relationship Id="rId2" Type="http://schemas.openxmlformats.org/officeDocument/2006/relationships/hyperlink" Target="https://youtu.be/pjdhyv-2vg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A6DQ8uvzCng" TargetMode="External"/><Relationship Id="rId4" Type="http://schemas.openxmlformats.org/officeDocument/2006/relationships/hyperlink" Target="https://youtu.be/FzJnTDo_BxY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rRFtzYvGqE" TargetMode="External"/><Relationship Id="rId2" Type="http://schemas.openxmlformats.org/officeDocument/2006/relationships/hyperlink" Target="https://youtu.be/wMfAWAGujX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cLB63u5QmsQ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23.xml"/><Relationship Id="rId3" Type="http://schemas.openxmlformats.org/officeDocument/2006/relationships/image" Target="../media/image4.png"/><Relationship Id="rId7" Type="http://schemas.openxmlformats.org/officeDocument/2006/relationships/slide" Target="slide14.xml"/><Relationship Id="rId12" Type="http://schemas.openxmlformats.org/officeDocument/2006/relationships/image" Target="../media/image70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5" Type="http://schemas.openxmlformats.org/officeDocument/2006/relationships/image" Target="../media/image80.png"/><Relationship Id="rId10" Type="http://schemas.openxmlformats.org/officeDocument/2006/relationships/slide" Target="slide19.xml"/><Relationship Id="rId4" Type="http://schemas.openxmlformats.org/officeDocument/2006/relationships/slide" Target="slide10.xml"/><Relationship Id="rId9" Type="http://schemas.openxmlformats.org/officeDocument/2006/relationships/image" Target="../media/image60.png"/><Relationship Id="rId1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Z2U92ViTC0" TargetMode="External"/><Relationship Id="rId2" Type="http://schemas.openxmlformats.org/officeDocument/2006/relationships/hyperlink" Target="https://youtu.be/31mFpTGPssI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MwPIeqA48c4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3.png"/><Relationship Id="rId3" Type="http://schemas.openxmlformats.org/officeDocument/2006/relationships/slide" Target="slide38.xml"/><Relationship Id="rId7" Type="http://schemas.openxmlformats.org/officeDocument/2006/relationships/image" Target="../media/image11.png"/><Relationship Id="rId12" Type="http://schemas.openxmlformats.org/officeDocument/2006/relationships/slide" Target="slide44.xml"/><Relationship Id="rId2" Type="http://schemas.openxmlformats.org/officeDocument/2006/relationships/image" Target="../media/image90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11" Type="http://schemas.openxmlformats.org/officeDocument/2006/relationships/image" Target="../media/image120.png"/><Relationship Id="rId5" Type="http://schemas.openxmlformats.org/officeDocument/2006/relationships/image" Target="../media/image100.png"/><Relationship Id="rId15" Type="http://schemas.openxmlformats.org/officeDocument/2006/relationships/slide" Target="slide47.xml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slide" Target="slide41.xml"/><Relationship Id="rId14" Type="http://schemas.openxmlformats.org/officeDocument/2006/relationships/image" Target="../media/image1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>
            <a:extLst>
              <a:ext uri="{FF2B5EF4-FFF2-40B4-BE49-F238E27FC236}">
                <a16:creationId xmlns:a16="http://schemas.microsoft.com/office/drawing/2014/main" id="{E497599B-D4DE-4063-B1CB-6E3A67F212C0}"/>
              </a:ext>
            </a:extLst>
          </p:cNvPr>
          <p:cNvSpPr txBox="1"/>
          <p:nvPr/>
        </p:nvSpPr>
        <p:spPr>
          <a:xfrm>
            <a:off x="2495600" y="1772816"/>
            <a:ext cx="9361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haroni" pitchFamily="2" charset="-79"/>
                <a:cs typeface="Aharoni" pitchFamily="2" charset="-79"/>
              </a:rPr>
              <a:t>PROPUESTAS PEDAGÓGICAS Y DIDÁCTICAS</a:t>
            </a:r>
          </a:p>
        </p:txBody>
      </p:sp>
      <p:sp>
        <p:nvSpPr>
          <p:cNvPr id="6" name="4 CuadroTexto">
            <a:extLst>
              <a:ext uri="{FF2B5EF4-FFF2-40B4-BE49-F238E27FC236}">
                <a16:creationId xmlns:a16="http://schemas.microsoft.com/office/drawing/2014/main" id="{ED78DF8E-BA71-4E0C-864A-51B5EA272CB6}"/>
              </a:ext>
            </a:extLst>
          </p:cNvPr>
          <p:cNvSpPr txBox="1"/>
          <p:nvPr/>
        </p:nvSpPr>
        <p:spPr>
          <a:xfrm>
            <a:off x="1991544" y="4335488"/>
            <a:ext cx="9793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r">
              <a:buFont typeface="Wingdings" panose="05000000000000000000" pitchFamily="2" charset="2"/>
              <a:buChar char="§"/>
            </a:pPr>
            <a:r>
              <a:rPr lang="es-ES_tradn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Aclaraciones</a:t>
            </a:r>
          </a:p>
          <a:p>
            <a:pPr marL="342900" indent="-342900" algn="r">
              <a:buFont typeface="Wingdings" panose="05000000000000000000" pitchFamily="2" charset="2"/>
              <a:buChar char="§"/>
            </a:pPr>
            <a:r>
              <a:rPr lang="es-ES_tradnl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Ideas y Explicaciones</a:t>
            </a:r>
            <a:endParaRPr lang="es-ES_tradnl" sz="24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4 CuadroTexto">
            <a:extLst>
              <a:ext uri="{FF2B5EF4-FFF2-40B4-BE49-F238E27FC236}">
                <a16:creationId xmlns:a16="http://schemas.microsoft.com/office/drawing/2014/main" id="{D61F8A42-192B-4E4C-B510-6182E5B42E4C}"/>
              </a:ext>
            </a:extLst>
          </p:cNvPr>
          <p:cNvSpPr txBox="1"/>
          <p:nvPr/>
        </p:nvSpPr>
        <p:spPr>
          <a:xfrm>
            <a:off x="1991544" y="5662989"/>
            <a:ext cx="9793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Profesor, Nelson Otálora P</a:t>
            </a:r>
          </a:p>
          <a:p>
            <a:pPr algn="r"/>
            <a:r>
              <a:rPr lang="es-ES_tradnl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Años: 2021 - 2022 – 2023 - 2024</a:t>
            </a:r>
            <a:endParaRPr lang="es-ES_tradnl" sz="14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388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4955B0B-6D9E-4602-83A0-F0D76A2884D4}"/>
              </a:ext>
            </a:extLst>
          </p:cNvPr>
          <p:cNvCxnSpPr>
            <a:cxnSpLocks/>
            <a:stCxn id="19" idx="2"/>
            <a:endCxn id="21" idx="0"/>
          </p:cNvCxnSpPr>
          <p:nvPr/>
        </p:nvCxnSpPr>
        <p:spPr>
          <a:xfrm flipH="1">
            <a:off x="741274" y="4190891"/>
            <a:ext cx="177374" cy="67827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4 CuadroTexto">
            <a:extLst>
              <a:ext uri="{FF2B5EF4-FFF2-40B4-BE49-F238E27FC236}">
                <a16:creationId xmlns:a16="http://schemas.microsoft.com/office/drawing/2014/main" id="{7C6FC6D5-5644-4894-86B3-4CE9B89AB4BA}"/>
              </a:ext>
            </a:extLst>
          </p:cNvPr>
          <p:cNvSpPr txBox="1"/>
          <p:nvPr/>
        </p:nvSpPr>
        <p:spPr>
          <a:xfrm>
            <a:off x="1940038" y="349518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8" name="5 Conector recto">
            <a:extLst>
              <a:ext uri="{FF2B5EF4-FFF2-40B4-BE49-F238E27FC236}">
                <a16:creationId xmlns:a16="http://schemas.microsoft.com/office/drawing/2014/main" id="{45907267-F381-4BF6-A12F-CBDF4CC59429}"/>
              </a:ext>
            </a:extLst>
          </p:cNvPr>
          <p:cNvCxnSpPr>
            <a:cxnSpLocks/>
          </p:cNvCxnSpPr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43 CuadroTexto">
            <a:extLst>
              <a:ext uri="{FF2B5EF4-FFF2-40B4-BE49-F238E27FC236}">
                <a16:creationId xmlns:a16="http://schemas.microsoft.com/office/drawing/2014/main" id="{51934944-AE43-40B7-BE46-AEC8101DAA60}"/>
              </a:ext>
            </a:extLst>
          </p:cNvPr>
          <p:cNvSpPr txBox="1"/>
          <p:nvPr/>
        </p:nvSpPr>
        <p:spPr>
          <a:xfrm>
            <a:off x="1135832" y="1556791"/>
            <a:ext cx="56082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Construccionismo.</a:t>
            </a:r>
          </a:p>
        </p:txBody>
      </p:sp>
      <p:sp>
        <p:nvSpPr>
          <p:cNvPr id="10" name="60 CuadroTexto">
            <a:extLst>
              <a:ext uri="{FF2B5EF4-FFF2-40B4-BE49-F238E27FC236}">
                <a16:creationId xmlns:a16="http://schemas.microsoft.com/office/drawing/2014/main" id="{D8452314-78C6-4B0B-8B34-468BB8DBFC19}"/>
              </a:ext>
            </a:extLst>
          </p:cNvPr>
          <p:cNvSpPr txBox="1"/>
          <p:nvPr/>
        </p:nvSpPr>
        <p:spPr>
          <a:xfrm>
            <a:off x="191344" y="155679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1</a:t>
            </a:r>
          </a:p>
        </p:txBody>
      </p:sp>
      <p:sp>
        <p:nvSpPr>
          <p:cNvPr id="11" name="43 CuadroTexto">
            <a:extLst>
              <a:ext uri="{FF2B5EF4-FFF2-40B4-BE49-F238E27FC236}">
                <a16:creationId xmlns:a16="http://schemas.microsoft.com/office/drawing/2014/main" id="{540B003C-2D77-4E98-8A19-B382873E4994}"/>
              </a:ext>
            </a:extLst>
          </p:cNvPr>
          <p:cNvSpPr txBox="1"/>
          <p:nvPr/>
        </p:nvSpPr>
        <p:spPr>
          <a:xfrm>
            <a:off x="202180" y="2348881"/>
            <a:ext cx="1440160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DESARROLLADO POR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B3538F3-0442-4D07-A544-DB63415C66E7}"/>
              </a:ext>
            </a:extLst>
          </p:cNvPr>
          <p:cNvCxnSpPr>
            <a:stCxn id="11" idx="0"/>
            <a:endCxn id="9" idx="2"/>
          </p:cNvCxnSpPr>
          <p:nvPr/>
        </p:nvCxnSpPr>
        <p:spPr>
          <a:xfrm flipV="1">
            <a:off x="922260" y="1895345"/>
            <a:ext cx="3017692" cy="453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43 CuadroTexto">
            <a:extLst>
              <a:ext uri="{FF2B5EF4-FFF2-40B4-BE49-F238E27FC236}">
                <a16:creationId xmlns:a16="http://schemas.microsoft.com/office/drawing/2014/main" id="{955E1A2D-01E4-4CEB-9544-DC4D9338B997}"/>
              </a:ext>
            </a:extLst>
          </p:cNvPr>
          <p:cNvSpPr txBox="1"/>
          <p:nvPr/>
        </p:nvSpPr>
        <p:spPr>
          <a:xfrm>
            <a:off x="191344" y="2996952"/>
            <a:ext cx="1399964" cy="40011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SEYMOUR PAPERT</a:t>
            </a:r>
          </a:p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(1928 – 2016)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92F18455-82C3-496D-A4A3-A36F4AF759C0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 flipH="1">
            <a:off x="891326" y="2595102"/>
            <a:ext cx="30934" cy="40185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43 CuadroTexto">
            <a:extLst>
              <a:ext uri="{FF2B5EF4-FFF2-40B4-BE49-F238E27FC236}">
                <a16:creationId xmlns:a16="http://schemas.microsoft.com/office/drawing/2014/main" id="{9E0A1770-8389-4929-ACC8-C2297A046C43}"/>
              </a:ext>
            </a:extLst>
          </p:cNvPr>
          <p:cNvSpPr txBox="1"/>
          <p:nvPr/>
        </p:nvSpPr>
        <p:spPr>
          <a:xfrm>
            <a:off x="3042768" y="2276873"/>
            <a:ext cx="1829096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SUS FUNDAMENTOS SON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B544054E-1F5C-4B59-895C-F6A76AD460FC}"/>
              </a:ext>
            </a:extLst>
          </p:cNvPr>
          <p:cNvCxnSpPr>
            <a:stCxn id="15" idx="0"/>
            <a:endCxn id="9" idx="2"/>
          </p:cNvCxnSpPr>
          <p:nvPr/>
        </p:nvCxnSpPr>
        <p:spPr>
          <a:xfrm flipH="1" flipV="1">
            <a:off x="3939952" y="1895345"/>
            <a:ext cx="17364" cy="3815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43 CuadroTexto">
            <a:extLst>
              <a:ext uri="{FF2B5EF4-FFF2-40B4-BE49-F238E27FC236}">
                <a16:creationId xmlns:a16="http://schemas.microsoft.com/office/drawing/2014/main" id="{4287E302-5541-4337-9A51-AEE22D346141}"/>
              </a:ext>
            </a:extLst>
          </p:cNvPr>
          <p:cNvSpPr txBox="1"/>
          <p:nvPr/>
        </p:nvSpPr>
        <p:spPr>
          <a:xfrm>
            <a:off x="2999656" y="2780929"/>
            <a:ext cx="1863824" cy="40011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PSICOLOGÍA GENÉTICA DE J. PIAGET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83C5B577-3BE3-454E-8CCA-58D97D82AC58}"/>
              </a:ext>
            </a:extLst>
          </p:cNvPr>
          <p:cNvCxnSpPr>
            <a:stCxn id="15" idx="2"/>
            <a:endCxn id="17" idx="0"/>
          </p:cNvCxnSpPr>
          <p:nvPr/>
        </p:nvCxnSpPr>
        <p:spPr>
          <a:xfrm flipH="1">
            <a:off x="3931568" y="2523094"/>
            <a:ext cx="25748" cy="25783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43 CuadroTexto">
            <a:extLst>
              <a:ext uri="{FF2B5EF4-FFF2-40B4-BE49-F238E27FC236}">
                <a16:creationId xmlns:a16="http://schemas.microsoft.com/office/drawing/2014/main" id="{D48178EE-9294-4204-A09A-B317D5B4D353}"/>
              </a:ext>
            </a:extLst>
          </p:cNvPr>
          <p:cNvSpPr txBox="1"/>
          <p:nvPr/>
        </p:nvSpPr>
        <p:spPr>
          <a:xfrm>
            <a:off x="418204" y="3944670"/>
            <a:ext cx="1000888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PIONERO DE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A7058BE2-E2D6-4C91-9262-452C35145530}"/>
              </a:ext>
            </a:extLst>
          </p:cNvPr>
          <p:cNvCxnSpPr>
            <a:cxnSpLocks/>
            <a:stCxn id="19" idx="0"/>
            <a:endCxn id="13" idx="2"/>
          </p:cNvCxnSpPr>
          <p:nvPr/>
        </p:nvCxnSpPr>
        <p:spPr>
          <a:xfrm flipH="1" flipV="1">
            <a:off x="891326" y="3397062"/>
            <a:ext cx="27322" cy="5476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43 CuadroTexto">
            <a:extLst>
              <a:ext uri="{FF2B5EF4-FFF2-40B4-BE49-F238E27FC236}">
                <a16:creationId xmlns:a16="http://schemas.microsoft.com/office/drawing/2014/main" id="{234C34A2-D892-449E-8BEF-81B5140DF5FE}"/>
              </a:ext>
            </a:extLst>
          </p:cNvPr>
          <p:cNvSpPr txBox="1"/>
          <p:nvPr/>
        </p:nvSpPr>
        <p:spPr>
          <a:xfrm>
            <a:off x="177574" y="4869161"/>
            <a:ext cx="1127399" cy="40011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INTELIGENCIA ARTIFICIAL</a:t>
            </a:r>
          </a:p>
        </p:txBody>
      </p:sp>
      <p:sp>
        <p:nvSpPr>
          <p:cNvPr id="22" name="43 CuadroTexto">
            <a:extLst>
              <a:ext uri="{FF2B5EF4-FFF2-40B4-BE49-F238E27FC236}">
                <a16:creationId xmlns:a16="http://schemas.microsoft.com/office/drawing/2014/main" id="{8B40518C-0755-43AB-9747-BE3E49AB5DB0}"/>
              </a:ext>
            </a:extLst>
          </p:cNvPr>
          <p:cNvSpPr txBox="1"/>
          <p:nvPr/>
        </p:nvSpPr>
        <p:spPr>
          <a:xfrm>
            <a:off x="1047489" y="5547429"/>
            <a:ext cx="1127399" cy="40011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INFORMÁTICA EDUCATIVA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91B2D55B-E1EF-4EC9-ADD3-EF52674F152D}"/>
              </a:ext>
            </a:extLst>
          </p:cNvPr>
          <p:cNvCxnSpPr>
            <a:cxnSpLocks/>
            <a:stCxn id="19" idx="2"/>
            <a:endCxn id="22" idx="0"/>
          </p:cNvCxnSpPr>
          <p:nvPr/>
        </p:nvCxnSpPr>
        <p:spPr>
          <a:xfrm>
            <a:off x="918648" y="4190891"/>
            <a:ext cx="692541" cy="135653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43 CuadroTexto">
            <a:extLst>
              <a:ext uri="{FF2B5EF4-FFF2-40B4-BE49-F238E27FC236}">
                <a16:creationId xmlns:a16="http://schemas.microsoft.com/office/drawing/2014/main" id="{70CAD067-44F0-4C1E-AF02-7A391B0497AD}"/>
              </a:ext>
            </a:extLst>
          </p:cNvPr>
          <p:cNvSpPr txBox="1"/>
          <p:nvPr/>
        </p:nvSpPr>
        <p:spPr>
          <a:xfrm>
            <a:off x="3431704" y="3501008"/>
            <a:ext cx="936104" cy="25493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QUE POSTULA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8AAFD5C7-E2AB-473E-B81D-08F0B8147A13}"/>
              </a:ext>
            </a:extLst>
          </p:cNvPr>
          <p:cNvCxnSpPr>
            <a:stCxn id="24" idx="0"/>
            <a:endCxn id="17" idx="2"/>
          </p:cNvCxnSpPr>
          <p:nvPr/>
        </p:nvCxnSpPr>
        <p:spPr>
          <a:xfrm flipV="1">
            <a:off x="3899756" y="3181039"/>
            <a:ext cx="31812" cy="3199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43 CuadroTexto">
            <a:extLst>
              <a:ext uri="{FF2B5EF4-FFF2-40B4-BE49-F238E27FC236}">
                <a16:creationId xmlns:a16="http://schemas.microsoft.com/office/drawing/2014/main" id="{1DC530AC-D843-4072-BD42-C871D9CFAB76}"/>
              </a:ext>
            </a:extLst>
          </p:cNvPr>
          <p:cNvSpPr txBox="1"/>
          <p:nvPr/>
        </p:nvSpPr>
        <p:spPr>
          <a:xfrm>
            <a:off x="4025743" y="4005065"/>
            <a:ext cx="1656184" cy="40011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CONSTRUCCIÓN DEL CONOCIMENTO</a:t>
            </a: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D32F2B29-CA5E-4352-B617-54F2CC2A31F0}"/>
              </a:ext>
            </a:extLst>
          </p:cNvPr>
          <p:cNvCxnSpPr>
            <a:stCxn id="24" idx="2"/>
            <a:endCxn id="26" idx="0"/>
          </p:cNvCxnSpPr>
          <p:nvPr/>
        </p:nvCxnSpPr>
        <p:spPr>
          <a:xfrm>
            <a:off x="3899756" y="3755941"/>
            <a:ext cx="954079" cy="24912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43 CuadroTexto">
            <a:extLst>
              <a:ext uri="{FF2B5EF4-FFF2-40B4-BE49-F238E27FC236}">
                <a16:creationId xmlns:a16="http://schemas.microsoft.com/office/drawing/2014/main" id="{83094D8B-CF12-494D-BDD0-DE545AD93582}"/>
              </a:ext>
            </a:extLst>
          </p:cNvPr>
          <p:cNvSpPr txBox="1"/>
          <p:nvPr/>
        </p:nvSpPr>
        <p:spPr>
          <a:xfrm>
            <a:off x="2225543" y="4005065"/>
            <a:ext cx="1605920" cy="40011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FORMACIÓN DEL PENSAMIENTO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71AD7C3B-1161-410E-AD5C-C9D44AD7890A}"/>
              </a:ext>
            </a:extLst>
          </p:cNvPr>
          <p:cNvCxnSpPr>
            <a:stCxn id="24" idx="2"/>
            <a:endCxn id="28" idx="0"/>
          </p:cNvCxnSpPr>
          <p:nvPr/>
        </p:nvCxnSpPr>
        <p:spPr>
          <a:xfrm flipH="1">
            <a:off x="3028503" y="3755941"/>
            <a:ext cx="871253" cy="24912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43 CuadroTexto">
            <a:extLst>
              <a:ext uri="{FF2B5EF4-FFF2-40B4-BE49-F238E27FC236}">
                <a16:creationId xmlns:a16="http://schemas.microsoft.com/office/drawing/2014/main" id="{54801C6B-8077-4C31-ACAD-38DB3FB52C24}"/>
              </a:ext>
            </a:extLst>
          </p:cNvPr>
          <p:cNvSpPr txBox="1"/>
          <p:nvPr/>
        </p:nvSpPr>
        <p:spPr>
          <a:xfrm>
            <a:off x="3665703" y="4758244"/>
            <a:ext cx="936104" cy="25493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EN RAZÓN A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sp>
        <p:nvSpPr>
          <p:cNvPr id="31" name="43 CuadroTexto">
            <a:extLst>
              <a:ext uri="{FF2B5EF4-FFF2-40B4-BE49-F238E27FC236}">
                <a16:creationId xmlns:a16="http://schemas.microsoft.com/office/drawing/2014/main" id="{DD7DB557-9A9E-45D0-94DA-CCBD5EDFDC47}"/>
              </a:ext>
            </a:extLst>
          </p:cNvPr>
          <p:cNvSpPr txBox="1"/>
          <p:nvPr/>
        </p:nvSpPr>
        <p:spPr>
          <a:xfrm>
            <a:off x="3311515" y="5301208"/>
            <a:ext cx="1632357" cy="254934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ACCIONES MENTALES</a:t>
            </a:r>
          </a:p>
        </p:txBody>
      </p:sp>
      <p:sp>
        <p:nvSpPr>
          <p:cNvPr id="32" name="43 CuadroTexto">
            <a:extLst>
              <a:ext uri="{FF2B5EF4-FFF2-40B4-BE49-F238E27FC236}">
                <a16:creationId xmlns:a16="http://schemas.microsoft.com/office/drawing/2014/main" id="{1109156F-8C1F-4F8F-B052-7293319FC14B}"/>
              </a:ext>
            </a:extLst>
          </p:cNvPr>
          <p:cNvSpPr txBox="1"/>
          <p:nvPr/>
        </p:nvSpPr>
        <p:spPr>
          <a:xfrm>
            <a:off x="3935760" y="5805265"/>
            <a:ext cx="360040" cy="25493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DE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212B6C31-837D-425E-BA95-3F304078C91D}"/>
              </a:ext>
            </a:extLst>
          </p:cNvPr>
          <p:cNvCxnSpPr>
            <a:cxnSpLocks/>
            <a:stCxn id="53" idx="0"/>
            <a:endCxn id="51" idx="2"/>
          </p:cNvCxnSpPr>
          <p:nvPr/>
        </p:nvCxnSpPr>
        <p:spPr>
          <a:xfrm flipH="1" flipV="1">
            <a:off x="6621151" y="5422578"/>
            <a:ext cx="113908" cy="2171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9113610C-7FDB-4703-8B3E-0F7059DF3022}"/>
              </a:ext>
            </a:extLst>
          </p:cNvPr>
          <p:cNvCxnSpPr>
            <a:stCxn id="28" idx="2"/>
            <a:endCxn id="30" idx="0"/>
          </p:cNvCxnSpPr>
          <p:nvPr/>
        </p:nvCxnSpPr>
        <p:spPr>
          <a:xfrm>
            <a:off x="3028503" y="4405175"/>
            <a:ext cx="1105252" cy="3530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5156E8F2-0112-4FDB-A676-829407DF9C8A}"/>
              </a:ext>
            </a:extLst>
          </p:cNvPr>
          <p:cNvCxnSpPr>
            <a:cxnSpLocks/>
            <a:stCxn id="30" idx="2"/>
            <a:endCxn id="31" idx="0"/>
          </p:cNvCxnSpPr>
          <p:nvPr/>
        </p:nvCxnSpPr>
        <p:spPr>
          <a:xfrm flipH="1">
            <a:off x="4127694" y="5013177"/>
            <a:ext cx="6061" cy="28803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15FCF072-1C72-49CD-B1B6-E7E050DD8BC6}"/>
              </a:ext>
            </a:extLst>
          </p:cNvPr>
          <p:cNvCxnSpPr>
            <a:cxnSpLocks/>
            <a:stCxn id="31" idx="2"/>
            <a:endCxn id="32" idx="0"/>
          </p:cNvCxnSpPr>
          <p:nvPr/>
        </p:nvCxnSpPr>
        <p:spPr>
          <a:xfrm flipH="1">
            <a:off x="4115780" y="5556142"/>
            <a:ext cx="11914" cy="249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43 CuadroTexto">
            <a:extLst>
              <a:ext uri="{FF2B5EF4-FFF2-40B4-BE49-F238E27FC236}">
                <a16:creationId xmlns:a16="http://schemas.microsoft.com/office/drawing/2014/main" id="{7466A390-DD6F-47BF-A524-048AF2E23350}"/>
              </a:ext>
            </a:extLst>
          </p:cNvPr>
          <p:cNvSpPr txBox="1"/>
          <p:nvPr/>
        </p:nvSpPr>
        <p:spPr>
          <a:xfrm>
            <a:off x="2279576" y="6176337"/>
            <a:ext cx="1296144" cy="24622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ASIMILACIÓN</a:t>
            </a:r>
          </a:p>
        </p:txBody>
      </p:sp>
      <p:sp>
        <p:nvSpPr>
          <p:cNvPr id="38" name="43 CuadroTexto">
            <a:extLst>
              <a:ext uri="{FF2B5EF4-FFF2-40B4-BE49-F238E27FC236}">
                <a16:creationId xmlns:a16="http://schemas.microsoft.com/office/drawing/2014/main" id="{47FCA084-9223-4BF6-9CDF-E833EE9316E9}"/>
              </a:ext>
            </a:extLst>
          </p:cNvPr>
          <p:cNvSpPr txBox="1"/>
          <p:nvPr/>
        </p:nvSpPr>
        <p:spPr>
          <a:xfrm>
            <a:off x="3215681" y="6320353"/>
            <a:ext cx="1422185" cy="24622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ACOMODACIÓN</a:t>
            </a:r>
          </a:p>
        </p:txBody>
      </p:sp>
      <p:sp>
        <p:nvSpPr>
          <p:cNvPr id="39" name="43 CuadroTexto">
            <a:extLst>
              <a:ext uri="{FF2B5EF4-FFF2-40B4-BE49-F238E27FC236}">
                <a16:creationId xmlns:a16="http://schemas.microsoft.com/office/drawing/2014/main" id="{7B5EE3D3-5F8E-4CE2-8D04-23FD6C477EB0}"/>
              </a:ext>
            </a:extLst>
          </p:cNvPr>
          <p:cNvSpPr txBox="1"/>
          <p:nvPr/>
        </p:nvSpPr>
        <p:spPr>
          <a:xfrm>
            <a:off x="4295800" y="6464369"/>
            <a:ext cx="1422185" cy="24622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EQUILIBRACIÓN</a:t>
            </a: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1C652025-F2E7-41F7-B31F-CE04D8625311}"/>
              </a:ext>
            </a:extLst>
          </p:cNvPr>
          <p:cNvCxnSpPr>
            <a:stCxn id="32" idx="2"/>
            <a:endCxn id="37" idx="0"/>
          </p:cNvCxnSpPr>
          <p:nvPr/>
        </p:nvCxnSpPr>
        <p:spPr>
          <a:xfrm flipH="1">
            <a:off x="2927648" y="6060198"/>
            <a:ext cx="1188132" cy="11613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932CEA06-AC5A-4BE9-8AE4-0D5B50DB961B}"/>
              </a:ext>
            </a:extLst>
          </p:cNvPr>
          <p:cNvCxnSpPr>
            <a:stCxn id="32" idx="2"/>
            <a:endCxn id="38" idx="0"/>
          </p:cNvCxnSpPr>
          <p:nvPr/>
        </p:nvCxnSpPr>
        <p:spPr>
          <a:xfrm flipH="1">
            <a:off x="3926774" y="6060198"/>
            <a:ext cx="189006" cy="26015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57B6C545-6F2A-40CC-9BD6-14FD6AF1C824}"/>
              </a:ext>
            </a:extLst>
          </p:cNvPr>
          <p:cNvCxnSpPr>
            <a:stCxn id="32" idx="2"/>
            <a:endCxn id="39" idx="0"/>
          </p:cNvCxnSpPr>
          <p:nvPr/>
        </p:nvCxnSpPr>
        <p:spPr>
          <a:xfrm>
            <a:off x="4115780" y="6060198"/>
            <a:ext cx="891113" cy="40417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3 CuadroTexto">
            <a:extLst>
              <a:ext uri="{FF2B5EF4-FFF2-40B4-BE49-F238E27FC236}">
                <a16:creationId xmlns:a16="http://schemas.microsoft.com/office/drawing/2014/main" id="{18441091-13EB-432E-9BB5-CB20A32186F4}"/>
              </a:ext>
            </a:extLst>
          </p:cNvPr>
          <p:cNvSpPr txBox="1"/>
          <p:nvPr/>
        </p:nvSpPr>
        <p:spPr>
          <a:xfrm>
            <a:off x="6528048" y="2276873"/>
            <a:ext cx="1440160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SE CONCIBE COMO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EF6FB2B4-617D-4CE4-93FF-6FCE97BA7C0B}"/>
              </a:ext>
            </a:extLst>
          </p:cNvPr>
          <p:cNvCxnSpPr>
            <a:stCxn id="43" idx="0"/>
            <a:endCxn id="9" idx="2"/>
          </p:cNvCxnSpPr>
          <p:nvPr/>
        </p:nvCxnSpPr>
        <p:spPr>
          <a:xfrm flipH="1" flipV="1">
            <a:off x="3939952" y="1895345"/>
            <a:ext cx="3308176" cy="3815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3 CuadroTexto">
            <a:extLst>
              <a:ext uri="{FF2B5EF4-FFF2-40B4-BE49-F238E27FC236}">
                <a16:creationId xmlns:a16="http://schemas.microsoft.com/office/drawing/2014/main" id="{B0EFD678-8645-4675-8D05-37B19FDA2140}"/>
              </a:ext>
            </a:extLst>
          </p:cNvPr>
          <p:cNvSpPr txBox="1"/>
          <p:nvPr/>
        </p:nvSpPr>
        <p:spPr>
          <a:xfrm>
            <a:off x="6240016" y="2780928"/>
            <a:ext cx="2088232" cy="24622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TEORÍA DEL APRENDIZAJE</a:t>
            </a:r>
          </a:p>
        </p:txBody>
      </p: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2103E478-08DB-4B48-8A7A-7CFED42E8980}"/>
              </a:ext>
            </a:extLst>
          </p:cNvPr>
          <p:cNvCxnSpPr>
            <a:stCxn id="43" idx="2"/>
            <a:endCxn id="45" idx="0"/>
          </p:cNvCxnSpPr>
          <p:nvPr/>
        </p:nvCxnSpPr>
        <p:spPr>
          <a:xfrm>
            <a:off x="7248128" y="2523094"/>
            <a:ext cx="36004" cy="25783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3 CuadroTexto">
            <a:extLst>
              <a:ext uri="{FF2B5EF4-FFF2-40B4-BE49-F238E27FC236}">
                <a16:creationId xmlns:a16="http://schemas.microsoft.com/office/drawing/2014/main" id="{0F1C8040-D579-4EFC-9273-939F038B32B1}"/>
              </a:ext>
            </a:extLst>
          </p:cNvPr>
          <p:cNvSpPr txBox="1"/>
          <p:nvPr/>
        </p:nvSpPr>
        <p:spPr>
          <a:xfrm>
            <a:off x="6240016" y="3212977"/>
            <a:ext cx="936104" cy="25493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BASADA EN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sp>
        <p:nvSpPr>
          <p:cNvPr id="48" name="43 CuadroTexto">
            <a:extLst>
              <a:ext uri="{FF2B5EF4-FFF2-40B4-BE49-F238E27FC236}">
                <a16:creationId xmlns:a16="http://schemas.microsoft.com/office/drawing/2014/main" id="{032B9165-59A5-46B1-84D4-EED53CD276D2}"/>
              </a:ext>
            </a:extLst>
          </p:cNvPr>
          <p:cNvSpPr txBox="1"/>
          <p:nvPr/>
        </p:nvSpPr>
        <p:spPr>
          <a:xfrm>
            <a:off x="6023992" y="3653408"/>
            <a:ext cx="1368152" cy="24622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EXPERIENCIA</a:t>
            </a:r>
          </a:p>
        </p:txBody>
      </p: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1B937744-54AC-4986-BCB4-05C196E96C6A}"/>
              </a:ext>
            </a:extLst>
          </p:cNvPr>
          <p:cNvCxnSpPr>
            <a:stCxn id="47" idx="0"/>
            <a:endCxn id="45" idx="2"/>
          </p:cNvCxnSpPr>
          <p:nvPr/>
        </p:nvCxnSpPr>
        <p:spPr>
          <a:xfrm flipV="1">
            <a:off x="6708068" y="3027149"/>
            <a:ext cx="576064" cy="1858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0EF54171-1AA8-41DB-B211-127E38AD940F}"/>
              </a:ext>
            </a:extLst>
          </p:cNvPr>
          <p:cNvCxnSpPr>
            <a:stCxn id="47" idx="2"/>
            <a:endCxn id="48" idx="0"/>
          </p:cNvCxnSpPr>
          <p:nvPr/>
        </p:nvCxnSpPr>
        <p:spPr>
          <a:xfrm>
            <a:off x="6708068" y="3467910"/>
            <a:ext cx="0" cy="18549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43 CuadroTexto">
            <a:extLst>
              <a:ext uri="{FF2B5EF4-FFF2-40B4-BE49-F238E27FC236}">
                <a16:creationId xmlns:a16="http://schemas.microsoft.com/office/drawing/2014/main" id="{D3182431-F2D8-4BCD-BEC3-8E4489D123E9}"/>
              </a:ext>
            </a:extLst>
          </p:cNvPr>
          <p:cNvSpPr txBox="1"/>
          <p:nvPr/>
        </p:nvSpPr>
        <p:spPr>
          <a:xfrm>
            <a:off x="5882088" y="5013175"/>
            <a:ext cx="1478125" cy="409403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CONSTRUCCIÓN DE ESTRUCTURAS</a:t>
            </a:r>
          </a:p>
        </p:txBody>
      </p: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5A316757-D067-4A1D-B953-0500DC6448ED}"/>
              </a:ext>
            </a:extLst>
          </p:cNvPr>
          <p:cNvCxnSpPr>
            <a:cxnSpLocks/>
            <a:stCxn id="59" idx="2"/>
            <a:endCxn id="51" idx="0"/>
          </p:cNvCxnSpPr>
          <p:nvPr/>
        </p:nvCxnSpPr>
        <p:spPr>
          <a:xfrm flipH="1">
            <a:off x="6621151" y="4427240"/>
            <a:ext cx="97789" cy="58593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43 CuadroTexto">
            <a:extLst>
              <a:ext uri="{FF2B5EF4-FFF2-40B4-BE49-F238E27FC236}">
                <a16:creationId xmlns:a16="http://schemas.microsoft.com/office/drawing/2014/main" id="{86BB9E10-3A3B-4A17-B051-CD19DCA2B709}"/>
              </a:ext>
            </a:extLst>
          </p:cNvPr>
          <p:cNvSpPr txBox="1"/>
          <p:nvPr/>
        </p:nvSpPr>
        <p:spPr>
          <a:xfrm>
            <a:off x="6096001" y="5639762"/>
            <a:ext cx="1278115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EN LOS ÁMBITOS</a:t>
            </a:r>
          </a:p>
        </p:txBody>
      </p:sp>
      <p:sp>
        <p:nvSpPr>
          <p:cNvPr id="54" name="43 CuadroTexto">
            <a:extLst>
              <a:ext uri="{FF2B5EF4-FFF2-40B4-BE49-F238E27FC236}">
                <a16:creationId xmlns:a16="http://schemas.microsoft.com/office/drawing/2014/main" id="{D7D15B36-6467-420C-8C99-C1904AAB714A}"/>
              </a:ext>
            </a:extLst>
          </p:cNvPr>
          <p:cNvSpPr txBox="1"/>
          <p:nvPr/>
        </p:nvSpPr>
        <p:spPr>
          <a:xfrm>
            <a:off x="6960096" y="6391199"/>
            <a:ext cx="1008112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SENSORIAL</a:t>
            </a:r>
          </a:p>
        </p:txBody>
      </p:sp>
      <p:sp>
        <p:nvSpPr>
          <p:cNvPr id="55" name="43 CuadroTexto">
            <a:extLst>
              <a:ext uri="{FF2B5EF4-FFF2-40B4-BE49-F238E27FC236}">
                <a16:creationId xmlns:a16="http://schemas.microsoft.com/office/drawing/2014/main" id="{8FAB6C6D-E263-418E-9152-4DCCBEC53502}"/>
              </a:ext>
            </a:extLst>
          </p:cNvPr>
          <p:cNvSpPr txBox="1"/>
          <p:nvPr/>
        </p:nvSpPr>
        <p:spPr>
          <a:xfrm>
            <a:off x="6168009" y="6103166"/>
            <a:ext cx="967171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REFLEXIVO</a:t>
            </a:r>
          </a:p>
        </p:txBody>
      </p: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8B2E8644-3718-479C-A4F7-D0F5E7285FD8}"/>
              </a:ext>
            </a:extLst>
          </p:cNvPr>
          <p:cNvCxnSpPr>
            <a:stCxn id="53" idx="2"/>
            <a:endCxn id="55" idx="0"/>
          </p:cNvCxnSpPr>
          <p:nvPr/>
        </p:nvCxnSpPr>
        <p:spPr>
          <a:xfrm flipH="1">
            <a:off x="6651594" y="5885982"/>
            <a:ext cx="83464" cy="21718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6516FAE4-BE07-4F18-990C-7D4F4F13D49A}"/>
              </a:ext>
            </a:extLst>
          </p:cNvPr>
          <p:cNvCxnSpPr>
            <a:stCxn id="53" idx="2"/>
            <a:endCxn id="54" idx="0"/>
          </p:cNvCxnSpPr>
          <p:nvPr/>
        </p:nvCxnSpPr>
        <p:spPr>
          <a:xfrm>
            <a:off x="6735058" y="5885983"/>
            <a:ext cx="729094" cy="50521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FE74D17D-D07A-42C8-9C04-35448DB89737}"/>
              </a:ext>
            </a:extLst>
          </p:cNvPr>
          <p:cNvCxnSpPr>
            <a:stCxn id="26" idx="2"/>
            <a:endCxn id="30" idx="0"/>
          </p:cNvCxnSpPr>
          <p:nvPr/>
        </p:nvCxnSpPr>
        <p:spPr>
          <a:xfrm flipH="1">
            <a:off x="4133755" y="4405175"/>
            <a:ext cx="720080" cy="3530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43 CuadroTexto">
            <a:extLst>
              <a:ext uri="{FF2B5EF4-FFF2-40B4-BE49-F238E27FC236}">
                <a16:creationId xmlns:a16="http://schemas.microsoft.com/office/drawing/2014/main" id="{B9C61FB6-0C3B-4A51-BA62-4C9F5134B4BB}"/>
              </a:ext>
            </a:extLst>
          </p:cNvPr>
          <p:cNvSpPr txBox="1"/>
          <p:nvPr/>
        </p:nvSpPr>
        <p:spPr>
          <a:xfrm>
            <a:off x="6117744" y="4181019"/>
            <a:ext cx="1202392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EN TÉRMINOS DE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47A2FEDC-83E2-4DBD-9CDD-B68B45789F39}"/>
              </a:ext>
            </a:extLst>
          </p:cNvPr>
          <p:cNvCxnSpPr>
            <a:stCxn id="66" idx="0"/>
            <a:endCxn id="63" idx="2"/>
          </p:cNvCxnSpPr>
          <p:nvPr/>
        </p:nvCxnSpPr>
        <p:spPr>
          <a:xfrm flipV="1">
            <a:off x="8272810" y="3902278"/>
            <a:ext cx="18002" cy="1747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43 CuadroTexto">
            <a:extLst>
              <a:ext uri="{FF2B5EF4-FFF2-40B4-BE49-F238E27FC236}">
                <a16:creationId xmlns:a16="http://schemas.microsoft.com/office/drawing/2014/main" id="{BC92EB4C-35A4-4D04-8544-9B855DD86FBB}"/>
              </a:ext>
            </a:extLst>
          </p:cNvPr>
          <p:cNvSpPr txBox="1"/>
          <p:nvPr/>
        </p:nvSpPr>
        <p:spPr>
          <a:xfrm>
            <a:off x="7822760" y="3212977"/>
            <a:ext cx="936104" cy="25493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IMPLICA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FB0C5D76-EFAB-47FD-9C16-4220F5291F97}"/>
              </a:ext>
            </a:extLst>
          </p:cNvPr>
          <p:cNvCxnSpPr>
            <a:cxnSpLocks/>
            <a:stCxn id="61" idx="0"/>
          </p:cNvCxnSpPr>
          <p:nvPr/>
        </p:nvCxnSpPr>
        <p:spPr>
          <a:xfrm flipH="1" flipV="1">
            <a:off x="7282700" y="3042538"/>
            <a:ext cx="1008112" cy="170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43 CuadroTexto">
            <a:extLst>
              <a:ext uri="{FF2B5EF4-FFF2-40B4-BE49-F238E27FC236}">
                <a16:creationId xmlns:a16="http://schemas.microsoft.com/office/drawing/2014/main" id="{667C754F-7E87-41FA-8F79-159151E82C21}"/>
              </a:ext>
            </a:extLst>
          </p:cNvPr>
          <p:cNvSpPr txBox="1"/>
          <p:nvPr/>
        </p:nvSpPr>
        <p:spPr>
          <a:xfrm>
            <a:off x="7606736" y="3656057"/>
            <a:ext cx="1368152" cy="24622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HERRAMIENTAS</a:t>
            </a:r>
          </a:p>
        </p:txBody>
      </p: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3F760755-9665-4EA7-A0D9-0D30606F9016}"/>
              </a:ext>
            </a:extLst>
          </p:cNvPr>
          <p:cNvCxnSpPr>
            <a:stCxn id="61" idx="2"/>
            <a:endCxn id="63" idx="0"/>
          </p:cNvCxnSpPr>
          <p:nvPr/>
        </p:nvCxnSpPr>
        <p:spPr>
          <a:xfrm>
            <a:off x="8290812" y="3467910"/>
            <a:ext cx="0" cy="18814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43 CuadroTexto">
            <a:extLst>
              <a:ext uri="{FF2B5EF4-FFF2-40B4-BE49-F238E27FC236}">
                <a16:creationId xmlns:a16="http://schemas.microsoft.com/office/drawing/2014/main" id="{3BF44964-D05D-42E3-A297-F96C090CB0BB}"/>
              </a:ext>
            </a:extLst>
          </p:cNvPr>
          <p:cNvSpPr txBox="1"/>
          <p:nvPr/>
        </p:nvSpPr>
        <p:spPr>
          <a:xfrm>
            <a:off x="6867397" y="4509120"/>
            <a:ext cx="1227544" cy="409402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OBJETOS PARA PENSAR</a:t>
            </a:r>
          </a:p>
        </p:txBody>
      </p:sp>
      <p:sp>
        <p:nvSpPr>
          <p:cNvPr id="66" name="43 CuadroTexto">
            <a:extLst>
              <a:ext uri="{FF2B5EF4-FFF2-40B4-BE49-F238E27FC236}">
                <a16:creationId xmlns:a16="http://schemas.microsoft.com/office/drawing/2014/main" id="{B16F59D7-A04D-4407-A593-D1060D69995B}"/>
              </a:ext>
            </a:extLst>
          </p:cNvPr>
          <p:cNvSpPr txBox="1"/>
          <p:nvPr/>
        </p:nvSpPr>
        <p:spPr>
          <a:xfrm>
            <a:off x="7930772" y="4077072"/>
            <a:ext cx="684076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QUE SON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061B7101-6264-4820-91DC-7BB2EEDD396A}"/>
              </a:ext>
            </a:extLst>
          </p:cNvPr>
          <p:cNvCxnSpPr>
            <a:cxnSpLocks/>
            <a:stCxn id="66" idx="2"/>
            <a:endCxn id="65" idx="0"/>
          </p:cNvCxnSpPr>
          <p:nvPr/>
        </p:nvCxnSpPr>
        <p:spPr>
          <a:xfrm flipH="1">
            <a:off x="7481169" y="4323293"/>
            <a:ext cx="791641" cy="18582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43 CuadroTexto">
            <a:extLst>
              <a:ext uri="{FF2B5EF4-FFF2-40B4-BE49-F238E27FC236}">
                <a16:creationId xmlns:a16="http://schemas.microsoft.com/office/drawing/2014/main" id="{7F166FC3-BDFC-463F-A81A-E3775520F226}"/>
              </a:ext>
            </a:extLst>
          </p:cNvPr>
          <p:cNvSpPr txBox="1"/>
          <p:nvPr/>
        </p:nvSpPr>
        <p:spPr>
          <a:xfrm>
            <a:off x="7969643" y="5831687"/>
            <a:ext cx="1222701" cy="24622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MICROMUNDOS</a:t>
            </a:r>
          </a:p>
        </p:txBody>
      </p:sp>
      <p:sp>
        <p:nvSpPr>
          <p:cNvPr id="69" name="43 CuadroTexto">
            <a:extLst>
              <a:ext uri="{FF2B5EF4-FFF2-40B4-BE49-F238E27FC236}">
                <a16:creationId xmlns:a16="http://schemas.microsoft.com/office/drawing/2014/main" id="{56D39F46-A6A1-4A39-8A8F-A5984B1E3582}"/>
              </a:ext>
            </a:extLst>
          </p:cNvPr>
          <p:cNvSpPr txBox="1"/>
          <p:nvPr/>
        </p:nvSpPr>
        <p:spPr>
          <a:xfrm>
            <a:off x="7829712" y="5158354"/>
            <a:ext cx="929152" cy="40011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ENTIDADES PÚBLICAS</a:t>
            </a:r>
          </a:p>
        </p:txBody>
      </p: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3B5361D5-91BE-4484-ADD0-6E43192023EF}"/>
              </a:ext>
            </a:extLst>
          </p:cNvPr>
          <p:cNvCxnSpPr>
            <a:stCxn id="59" idx="0"/>
            <a:endCxn id="48" idx="2"/>
          </p:cNvCxnSpPr>
          <p:nvPr/>
        </p:nvCxnSpPr>
        <p:spPr>
          <a:xfrm flipH="1" flipV="1">
            <a:off x="6708068" y="3899629"/>
            <a:ext cx="10872" cy="2813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3A0DD6BC-828F-4CFC-8DB1-E8F602DF7664}"/>
              </a:ext>
            </a:extLst>
          </p:cNvPr>
          <p:cNvCxnSpPr>
            <a:cxnSpLocks/>
            <a:stCxn id="66" idx="2"/>
            <a:endCxn id="69" idx="0"/>
          </p:cNvCxnSpPr>
          <p:nvPr/>
        </p:nvCxnSpPr>
        <p:spPr>
          <a:xfrm>
            <a:off x="8272810" y="4323293"/>
            <a:ext cx="21478" cy="83506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53443B66-D445-4B42-8747-95C95BC18CD4}"/>
              </a:ext>
            </a:extLst>
          </p:cNvPr>
          <p:cNvCxnSpPr>
            <a:cxnSpLocks/>
            <a:stCxn id="66" idx="2"/>
            <a:endCxn id="68" idx="0"/>
          </p:cNvCxnSpPr>
          <p:nvPr/>
        </p:nvCxnSpPr>
        <p:spPr>
          <a:xfrm>
            <a:off x="8272810" y="4323293"/>
            <a:ext cx="308184" cy="150839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43 CuadroTexto">
            <a:extLst>
              <a:ext uri="{FF2B5EF4-FFF2-40B4-BE49-F238E27FC236}">
                <a16:creationId xmlns:a16="http://schemas.microsoft.com/office/drawing/2014/main" id="{506E9331-37CF-4372-920A-37DDADDCEAB8}"/>
              </a:ext>
            </a:extLst>
          </p:cNvPr>
          <p:cNvSpPr txBox="1"/>
          <p:nvPr/>
        </p:nvSpPr>
        <p:spPr>
          <a:xfrm>
            <a:off x="10128448" y="2252774"/>
            <a:ext cx="14401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SUS IMPLICACIONES PARA 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5DD6719A-34A7-40F5-A797-D127D1E93AF9}"/>
              </a:ext>
            </a:extLst>
          </p:cNvPr>
          <p:cNvCxnSpPr>
            <a:cxnSpLocks/>
            <a:stCxn id="73" idx="0"/>
            <a:endCxn id="9" idx="2"/>
          </p:cNvCxnSpPr>
          <p:nvPr/>
        </p:nvCxnSpPr>
        <p:spPr>
          <a:xfrm flipH="1" flipV="1">
            <a:off x="3939952" y="1895345"/>
            <a:ext cx="6908576" cy="3574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43 CuadroTexto">
            <a:extLst>
              <a:ext uri="{FF2B5EF4-FFF2-40B4-BE49-F238E27FC236}">
                <a16:creationId xmlns:a16="http://schemas.microsoft.com/office/drawing/2014/main" id="{C6651FBB-1F51-4F4C-8FDE-508DC7BE5AD2}"/>
              </a:ext>
            </a:extLst>
          </p:cNvPr>
          <p:cNvSpPr txBox="1"/>
          <p:nvPr/>
        </p:nvSpPr>
        <p:spPr>
          <a:xfrm>
            <a:off x="9192344" y="3132694"/>
            <a:ext cx="1368152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EDUCACIÓN EN TECNOLOGÍA</a:t>
            </a:r>
          </a:p>
        </p:txBody>
      </p: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E16B3155-82A9-40C3-BDC2-4EDB585A6709}"/>
              </a:ext>
            </a:extLst>
          </p:cNvPr>
          <p:cNvCxnSpPr>
            <a:cxnSpLocks/>
            <a:stCxn id="73" idx="2"/>
            <a:endCxn id="75" idx="0"/>
          </p:cNvCxnSpPr>
          <p:nvPr/>
        </p:nvCxnSpPr>
        <p:spPr>
          <a:xfrm flipH="1">
            <a:off x="9876420" y="2652884"/>
            <a:ext cx="972108" cy="47981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43 CuadroTexto">
            <a:extLst>
              <a:ext uri="{FF2B5EF4-FFF2-40B4-BE49-F238E27FC236}">
                <a16:creationId xmlns:a16="http://schemas.microsoft.com/office/drawing/2014/main" id="{5D3DB862-6DB8-465C-8FFD-6175302A6ADC}"/>
              </a:ext>
            </a:extLst>
          </p:cNvPr>
          <p:cNvSpPr txBox="1"/>
          <p:nvPr/>
        </p:nvSpPr>
        <p:spPr>
          <a:xfrm>
            <a:off x="10632504" y="3446176"/>
            <a:ext cx="1368152" cy="414463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EDUCACIÓN CON TECNOLOGÍA</a:t>
            </a:r>
          </a:p>
        </p:txBody>
      </p:sp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id="{56B0CB3E-57F6-4607-947E-C0D08FA6EE71}"/>
              </a:ext>
            </a:extLst>
          </p:cNvPr>
          <p:cNvCxnSpPr>
            <a:cxnSpLocks/>
            <a:stCxn id="73" idx="2"/>
            <a:endCxn id="84" idx="0"/>
          </p:cNvCxnSpPr>
          <p:nvPr/>
        </p:nvCxnSpPr>
        <p:spPr>
          <a:xfrm>
            <a:off x="10848528" y="2652884"/>
            <a:ext cx="468052" cy="79329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43 CuadroTexto">
            <a:extLst>
              <a:ext uri="{FF2B5EF4-FFF2-40B4-BE49-F238E27FC236}">
                <a16:creationId xmlns:a16="http://schemas.microsoft.com/office/drawing/2014/main" id="{77A8EFD0-7604-4D3A-B6E2-FC6BEABBE79F}"/>
              </a:ext>
            </a:extLst>
          </p:cNvPr>
          <p:cNvSpPr txBox="1"/>
          <p:nvPr/>
        </p:nvSpPr>
        <p:spPr>
          <a:xfrm>
            <a:off x="9986408" y="4149080"/>
            <a:ext cx="1440160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SE REPRESENTAN EN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98" name="Conector recto 97">
            <a:extLst>
              <a:ext uri="{FF2B5EF4-FFF2-40B4-BE49-F238E27FC236}">
                <a16:creationId xmlns:a16="http://schemas.microsoft.com/office/drawing/2014/main" id="{CE85E284-8370-4644-860C-B41534455A1E}"/>
              </a:ext>
            </a:extLst>
          </p:cNvPr>
          <p:cNvCxnSpPr>
            <a:cxnSpLocks/>
            <a:stCxn id="97" idx="0"/>
            <a:endCxn id="75" idx="2"/>
          </p:cNvCxnSpPr>
          <p:nvPr/>
        </p:nvCxnSpPr>
        <p:spPr>
          <a:xfrm flipH="1" flipV="1">
            <a:off x="9876420" y="3548192"/>
            <a:ext cx="830068" cy="6008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recto 100">
            <a:extLst>
              <a:ext uri="{FF2B5EF4-FFF2-40B4-BE49-F238E27FC236}">
                <a16:creationId xmlns:a16="http://schemas.microsoft.com/office/drawing/2014/main" id="{D20D25E8-385F-4E27-83D4-799037B7FE23}"/>
              </a:ext>
            </a:extLst>
          </p:cNvPr>
          <p:cNvCxnSpPr>
            <a:cxnSpLocks/>
            <a:stCxn id="97" idx="0"/>
            <a:endCxn id="84" idx="2"/>
          </p:cNvCxnSpPr>
          <p:nvPr/>
        </p:nvCxnSpPr>
        <p:spPr>
          <a:xfrm flipV="1">
            <a:off x="10706488" y="3860639"/>
            <a:ext cx="610092" cy="2884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43 CuadroTexto">
            <a:extLst>
              <a:ext uri="{FF2B5EF4-FFF2-40B4-BE49-F238E27FC236}">
                <a16:creationId xmlns:a16="http://schemas.microsoft.com/office/drawing/2014/main" id="{6759473A-1775-461F-836C-56050910D76E}"/>
              </a:ext>
            </a:extLst>
          </p:cNvPr>
          <p:cNvSpPr txBox="1"/>
          <p:nvPr/>
        </p:nvSpPr>
        <p:spPr>
          <a:xfrm>
            <a:off x="10104996" y="4661878"/>
            <a:ext cx="1207678" cy="70788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PRINCIPIOS EDUCATIVOS, PEDAGÓGICOS Y DIDÁCTICOS</a:t>
            </a:r>
          </a:p>
        </p:txBody>
      </p:sp>
      <p:cxnSp>
        <p:nvCxnSpPr>
          <p:cNvPr id="108" name="Conector recto 107">
            <a:extLst>
              <a:ext uri="{FF2B5EF4-FFF2-40B4-BE49-F238E27FC236}">
                <a16:creationId xmlns:a16="http://schemas.microsoft.com/office/drawing/2014/main" id="{9AAF0CA8-8366-48FC-A982-EEF34127EA2A}"/>
              </a:ext>
            </a:extLst>
          </p:cNvPr>
          <p:cNvCxnSpPr>
            <a:cxnSpLocks/>
            <a:stCxn id="97" idx="2"/>
            <a:endCxn id="107" idx="0"/>
          </p:cNvCxnSpPr>
          <p:nvPr/>
        </p:nvCxnSpPr>
        <p:spPr>
          <a:xfrm>
            <a:off x="10706488" y="4395301"/>
            <a:ext cx="2347" cy="26657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43 CuadroTexto">
            <a:extLst>
              <a:ext uri="{FF2B5EF4-FFF2-40B4-BE49-F238E27FC236}">
                <a16:creationId xmlns:a16="http://schemas.microsoft.com/office/drawing/2014/main" id="{00587F9A-0838-4C2E-B344-12896D6BFC1C}"/>
              </a:ext>
            </a:extLst>
          </p:cNvPr>
          <p:cNvSpPr txBox="1"/>
          <p:nvPr/>
        </p:nvSpPr>
        <p:spPr>
          <a:xfrm>
            <a:off x="10310444" y="5629891"/>
            <a:ext cx="792088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QUE SON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116" name="Conector recto 115">
            <a:extLst>
              <a:ext uri="{FF2B5EF4-FFF2-40B4-BE49-F238E27FC236}">
                <a16:creationId xmlns:a16="http://schemas.microsoft.com/office/drawing/2014/main" id="{26D108E3-84A4-491C-8214-152E2091CE47}"/>
              </a:ext>
            </a:extLst>
          </p:cNvPr>
          <p:cNvCxnSpPr>
            <a:cxnSpLocks/>
            <a:stCxn id="112" idx="0"/>
            <a:endCxn id="107" idx="2"/>
          </p:cNvCxnSpPr>
          <p:nvPr/>
        </p:nvCxnSpPr>
        <p:spPr>
          <a:xfrm flipV="1">
            <a:off x="10706488" y="5369764"/>
            <a:ext cx="2347" cy="2601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120" name="Vista general de diapositiva 119">
                <a:extLst>
                  <a:ext uri="{FF2B5EF4-FFF2-40B4-BE49-F238E27FC236}">
                    <a16:creationId xmlns:a16="http://schemas.microsoft.com/office/drawing/2014/main" id="{7D2E19C9-2F5F-474C-A7F4-2C716417027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3392954"/>
                  </p:ext>
                </p:extLst>
              </p:nvPr>
            </p:nvGraphicFramePr>
            <p:xfrm>
              <a:off x="10200456" y="6169550"/>
              <a:ext cx="1008113" cy="567064"/>
            </p:xfrm>
            <a:graphic>
              <a:graphicData uri="http://schemas.microsoft.com/office/powerpoint/2016/slidezoom">
                <pslz:sldZm>
                  <pslz:sldZmObj sldId="350" cId="118749731">
                    <pslz:zmPr id="{64235A1D-4939-4525-AAEF-7CD2EA91EE7D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08113" cy="56706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20" name="Vista general de diapositiva 119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7D2E19C9-2F5F-474C-A7F4-2C716417027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00456" y="6169550"/>
                <a:ext cx="1008113" cy="56706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cxnSp>
        <p:nvCxnSpPr>
          <p:cNvPr id="121" name="Conector recto 120">
            <a:extLst>
              <a:ext uri="{FF2B5EF4-FFF2-40B4-BE49-F238E27FC236}">
                <a16:creationId xmlns:a16="http://schemas.microsoft.com/office/drawing/2014/main" id="{2C3C1B3C-2E02-43F4-BCF1-41B563290065}"/>
              </a:ext>
            </a:extLst>
          </p:cNvPr>
          <p:cNvCxnSpPr>
            <a:cxnSpLocks/>
            <a:stCxn id="112" idx="2"/>
          </p:cNvCxnSpPr>
          <p:nvPr/>
        </p:nvCxnSpPr>
        <p:spPr>
          <a:xfrm>
            <a:off x="10706488" y="5876112"/>
            <a:ext cx="0" cy="26247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5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>
            <a:extLst>
              <a:ext uri="{FF2B5EF4-FFF2-40B4-BE49-F238E27FC236}">
                <a16:creationId xmlns:a16="http://schemas.microsoft.com/office/drawing/2014/main" id="{FFEC893E-13D1-40A1-A5B9-881F0AA8F791}"/>
              </a:ext>
            </a:extLst>
          </p:cNvPr>
          <p:cNvSpPr txBox="1"/>
          <p:nvPr/>
        </p:nvSpPr>
        <p:spPr>
          <a:xfrm>
            <a:off x="1940038" y="349518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6" name="5 Conector recto">
            <a:extLst>
              <a:ext uri="{FF2B5EF4-FFF2-40B4-BE49-F238E27FC236}">
                <a16:creationId xmlns:a16="http://schemas.microsoft.com/office/drawing/2014/main" id="{CC314CB3-F70F-4B2B-AF18-537E4C9CF289}"/>
              </a:ext>
            </a:extLst>
          </p:cNvPr>
          <p:cNvCxnSpPr>
            <a:cxnSpLocks/>
          </p:cNvCxnSpPr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43 CuadroTexto">
            <a:extLst>
              <a:ext uri="{FF2B5EF4-FFF2-40B4-BE49-F238E27FC236}">
                <a16:creationId xmlns:a16="http://schemas.microsoft.com/office/drawing/2014/main" id="{BCA0D570-2DC3-46A2-9EAC-E83837ADEB58}"/>
              </a:ext>
            </a:extLst>
          </p:cNvPr>
          <p:cNvSpPr txBox="1"/>
          <p:nvPr/>
        </p:nvSpPr>
        <p:spPr>
          <a:xfrm>
            <a:off x="1135832" y="1556791"/>
            <a:ext cx="56082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Construccionismo.</a:t>
            </a:r>
          </a:p>
        </p:txBody>
      </p:sp>
      <p:sp>
        <p:nvSpPr>
          <p:cNvPr id="8" name="60 CuadroTexto">
            <a:extLst>
              <a:ext uri="{FF2B5EF4-FFF2-40B4-BE49-F238E27FC236}">
                <a16:creationId xmlns:a16="http://schemas.microsoft.com/office/drawing/2014/main" id="{1DA54482-9910-4769-82E6-0FED90C55216}"/>
              </a:ext>
            </a:extLst>
          </p:cNvPr>
          <p:cNvSpPr txBox="1"/>
          <p:nvPr/>
        </p:nvSpPr>
        <p:spPr>
          <a:xfrm>
            <a:off x="191344" y="155679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1</a:t>
            </a:r>
          </a:p>
        </p:txBody>
      </p:sp>
      <p:sp>
        <p:nvSpPr>
          <p:cNvPr id="18" name="43 CuadroTexto">
            <a:extLst>
              <a:ext uri="{FF2B5EF4-FFF2-40B4-BE49-F238E27FC236}">
                <a16:creationId xmlns:a16="http://schemas.microsoft.com/office/drawing/2014/main" id="{5FAB1443-6B41-4B40-939A-3C97C6B86CA6}"/>
              </a:ext>
            </a:extLst>
          </p:cNvPr>
          <p:cNvSpPr txBox="1"/>
          <p:nvPr/>
        </p:nvSpPr>
        <p:spPr>
          <a:xfrm>
            <a:off x="191344" y="3933056"/>
            <a:ext cx="1207678" cy="70788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PRINCIPIOS EDUCATIVOS, PEDAGÓGICOS Y DIDÁCTICOS</a:t>
            </a:r>
          </a:p>
        </p:txBody>
      </p:sp>
      <p:sp>
        <p:nvSpPr>
          <p:cNvPr id="20" name="43 CuadroTexto">
            <a:extLst>
              <a:ext uri="{FF2B5EF4-FFF2-40B4-BE49-F238E27FC236}">
                <a16:creationId xmlns:a16="http://schemas.microsoft.com/office/drawing/2014/main" id="{A6019E3D-3CAC-4344-82E2-1A9A6EC7F7C9}"/>
              </a:ext>
            </a:extLst>
          </p:cNvPr>
          <p:cNvSpPr txBox="1"/>
          <p:nvPr/>
        </p:nvSpPr>
        <p:spPr>
          <a:xfrm>
            <a:off x="1847528" y="4149080"/>
            <a:ext cx="648072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QUE SON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90EE31FF-08B6-4386-A602-58B8829C122E}"/>
              </a:ext>
            </a:extLst>
          </p:cNvPr>
          <p:cNvCxnSpPr>
            <a:cxnSpLocks/>
            <a:stCxn id="20" idx="1"/>
            <a:endCxn id="18" idx="3"/>
          </p:cNvCxnSpPr>
          <p:nvPr/>
        </p:nvCxnSpPr>
        <p:spPr>
          <a:xfrm flipH="1">
            <a:off x="1399022" y="4272191"/>
            <a:ext cx="448506" cy="148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47727D5C-7369-488B-B535-E976C6E75716}"/>
              </a:ext>
            </a:extLst>
          </p:cNvPr>
          <p:cNvCxnSpPr>
            <a:cxnSpLocks/>
            <a:stCxn id="20" idx="3"/>
            <a:endCxn id="37" idx="1"/>
          </p:cNvCxnSpPr>
          <p:nvPr/>
        </p:nvCxnSpPr>
        <p:spPr>
          <a:xfrm flipV="1">
            <a:off x="2495600" y="2885471"/>
            <a:ext cx="468727" cy="138672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ACF78097-A6F4-4E59-9923-11F8547C21D2}"/>
              </a:ext>
            </a:extLst>
          </p:cNvPr>
          <p:cNvCxnSpPr>
            <a:cxnSpLocks/>
            <a:stCxn id="20" idx="3"/>
            <a:endCxn id="44" idx="1"/>
          </p:cNvCxnSpPr>
          <p:nvPr/>
        </p:nvCxnSpPr>
        <p:spPr>
          <a:xfrm flipV="1">
            <a:off x="2495600" y="2498240"/>
            <a:ext cx="4921489" cy="177395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0454ABEA-1EF8-439B-876E-3C2B1F7CAE1B}"/>
              </a:ext>
            </a:extLst>
          </p:cNvPr>
          <p:cNvCxnSpPr>
            <a:cxnSpLocks/>
          </p:cNvCxnSpPr>
          <p:nvPr/>
        </p:nvCxnSpPr>
        <p:spPr>
          <a:xfrm>
            <a:off x="2495600" y="4272190"/>
            <a:ext cx="6408712" cy="124764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46747DE1-A84A-4663-982C-8B1D4D9CB0D3}"/>
              </a:ext>
            </a:extLst>
          </p:cNvPr>
          <p:cNvCxnSpPr>
            <a:cxnSpLocks/>
            <a:stCxn id="20" idx="3"/>
            <a:endCxn id="56" idx="1"/>
          </p:cNvCxnSpPr>
          <p:nvPr/>
        </p:nvCxnSpPr>
        <p:spPr>
          <a:xfrm>
            <a:off x="2495600" y="4272191"/>
            <a:ext cx="3852184" cy="167029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C7B0D1FE-0892-4460-8988-1FCF742BC02A}"/>
              </a:ext>
            </a:extLst>
          </p:cNvPr>
          <p:cNvCxnSpPr>
            <a:cxnSpLocks/>
            <a:stCxn id="20" idx="3"/>
            <a:endCxn id="60" idx="1"/>
          </p:cNvCxnSpPr>
          <p:nvPr/>
        </p:nvCxnSpPr>
        <p:spPr>
          <a:xfrm>
            <a:off x="2495600" y="4272191"/>
            <a:ext cx="1008112" cy="105718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87">
            <a:extLst>
              <a:ext uri="{FF2B5EF4-FFF2-40B4-BE49-F238E27FC236}">
                <a16:creationId xmlns:a16="http://schemas.microsoft.com/office/drawing/2014/main" id="{74837235-34DB-4D06-BCC0-0B72FD0D3CEC}"/>
              </a:ext>
            </a:extLst>
          </p:cNvPr>
          <p:cNvCxnSpPr>
            <a:cxnSpLocks/>
            <a:stCxn id="20" idx="3"/>
            <a:endCxn id="40" idx="1"/>
          </p:cNvCxnSpPr>
          <p:nvPr/>
        </p:nvCxnSpPr>
        <p:spPr>
          <a:xfrm flipV="1">
            <a:off x="2495600" y="2653956"/>
            <a:ext cx="2636218" cy="161823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id="{AB1D0B0F-E771-4804-9542-00AFD17D8A19}"/>
              </a:ext>
            </a:extLst>
          </p:cNvPr>
          <p:cNvCxnSpPr>
            <a:cxnSpLocks/>
            <a:stCxn id="20" idx="3"/>
            <a:endCxn id="95" idx="1"/>
          </p:cNvCxnSpPr>
          <p:nvPr/>
        </p:nvCxnSpPr>
        <p:spPr>
          <a:xfrm flipV="1">
            <a:off x="2495600" y="4133111"/>
            <a:ext cx="7416825" cy="13908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43 CuadroTexto">
            <a:extLst>
              <a:ext uri="{FF2B5EF4-FFF2-40B4-BE49-F238E27FC236}">
                <a16:creationId xmlns:a16="http://schemas.microsoft.com/office/drawing/2014/main" id="{6FE2419D-4A72-475F-9144-4C0AAC36DFAB}"/>
              </a:ext>
            </a:extLst>
          </p:cNvPr>
          <p:cNvSpPr txBox="1"/>
          <p:nvPr/>
        </p:nvSpPr>
        <p:spPr>
          <a:xfrm>
            <a:off x="2964327" y="2416111"/>
            <a:ext cx="2032104" cy="938719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1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TECNOLOGÍA REPRESENTA UNA ELABORACIÓN INDIVIDUAL Y SOCIAL DE NATURALEZA CULTURAL.</a:t>
            </a:r>
          </a:p>
        </p:txBody>
      </p:sp>
      <p:sp>
        <p:nvSpPr>
          <p:cNvPr id="40" name="43 CuadroTexto">
            <a:extLst>
              <a:ext uri="{FF2B5EF4-FFF2-40B4-BE49-F238E27FC236}">
                <a16:creationId xmlns:a16="http://schemas.microsoft.com/office/drawing/2014/main" id="{8F5A8D7E-9E97-46C1-B00D-267CCE1CC8B4}"/>
              </a:ext>
            </a:extLst>
          </p:cNvPr>
          <p:cNvSpPr txBox="1"/>
          <p:nvPr/>
        </p:nvSpPr>
        <p:spPr>
          <a:xfrm>
            <a:off x="5131818" y="2184596"/>
            <a:ext cx="1925230" cy="938719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1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SE APRENDE Y SE ENSEÑA LA TECNOLOGÍA A PARTIR DE ACCIONES QUE SON MENTALES Y FÍSICAS.</a:t>
            </a:r>
          </a:p>
        </p:txBody>
      </p:sp>
      <p:sp>
        <p:nvSpPr>
          <p:cNvPr id="48" name="43 CuadroTexto">
            <a:extLst>
              <a:ext uri="{FF2B5EF4-FFF2-40B4-BE49-F238E27FC236}">
                <a16:creationId xmlns:a16="http://schemas.microsoft.com/office/drawing/2014/main" id="{7FFE5BC2-CEDF-40D9-BCFC-532BD3A3F87E}"/>
              </a:ext>
            </a:extLst>
          </p:cNvPr>
          <p:cNvSpPr txBox="1"/>
          <p:nvPr/>
        </p:nvSpPr>
        <p:spPr>
          <a:xfrm>
            <a:off x="8904312" y="4858112"/>
            <a:ext cx="1834027" cy="1323439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EN SU ESENCIA EPISTEMOLÓGICA Y PSICOLÓGICA, LAS ACCIONES MENTALES Y FÍSICAS REPRESENTAN COMPLEJOS PROCESOS DE CONSTRUCCIÓN DE CONOCIMIENTO.</a:t>
            </a:r>
          </a:p>
        </p:txBody>
      </p:sp>
      <p:sp>
        <p:nvSpPr>
          <p:cNvPr id="56" name="43 CuadroTexto">
            <a:extLst>
              <a:ext uri="{FF2B5EF4-FFF2-40B4-BE49-F238E27FC236}">
                <a16:creationId xmlns:a16="http://schemas.microsoft.com/office/drawing/2014/main" id="{9EFFB7CE-5997-41C7-8BD4-C517E5B29F0D}"/>
              </a:ext>
            </a:extLst>
          </p:cNvPr>
          <p:cNvSpPr txBox="1"/>
          <p:nvPr/>
        </p:nvSpPr>
        <p:spPr>
          <a:xfrm>
            <a:off x="6347784" y="5280764"/>
            <a:ext cx="2021005" cy="1323439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TECNOLOGÍA EN EL MARCO DEL CONSTRUCCIONISMO HABRÁ DE REPRESENTARSE BAJO LA IDEA DE OBJETO DE PENSAMIENTO Y A LA VEZ OBJETO DE EXPERIMENTACIÓN.</a:t>
            </a:r>
          </a:p>
        </p:txBody>
      </p:sp>
      <p:sp>
        <p:nvSpPr>
          <p:cNvPr id="60" name="43 CuadroTexto">
            <a:extLst>
              <a:ext uri="{FF2B5EF4-FFF2-40B4-BE49-F238E27FC236}">
                <a16:creationId xmlns:a16="http://schemas.microsoft.com/office/drawing/2014/main" id="{CCC23DAB-EC81-4D6E-8E17-5F7D2F9A6FB3}"/>
              </a:ext>
            </a:extLst>
          </p:cNvPr>
          <p:cNvSpPr txBox="1"/>
          <p:nvPr/>
        </p:nvSpPr>
        <p:spPr>
          <a:xfrm>
            <a:off x="3503712" y="4667658"/>
            <a:ext cx="2556528" cy="1323439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VARIAS SON LAS DIMENSIONES DEL CONSTRUCCIONISMO: EL PENSAMIENTO (RAZONAMIENTO Y ARGUMENTACIÓN), LA INDAGACIÓN, LA ACCIÓN CREATIVA, LOS PROBLEMAS, LAS PREGUNTAS, LAS SOLUCIONES, LAS RESPUESTAS Y LA TRANSFORMACIÓN.</a:t>
            </a:r>
          </a:p>
        </p:txBody>
      </p:sp>
      <p:sp>
        <p:nvSpPr>
          <p:cNvPr id="95" name="43 CuadroTexto">
            <a:extLst>
              <a:ext uri="{FF2B5EF4-FFF2-40B4-BE49-F238E27FC236}">
                <a16:creationId xmlns:a16="http://schemas.microsoft.com/office/drawing/2014/main" id="{49BCD499-D94F-4DA2-BE5F-27BCE127FC1F}"/>
              </a:ext>
            </a:extLst>
          </p:cNvPr>
          <p:cNvSpPr txBox="1"/>
          <p:nvPr/>
        </p:nvSpPr>
        <p:spPr>
          <a:xfrm>
            <a:off x="9912425" y="3625279"/>
            <a:ext cx="2051544" cy="1015663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SEGÚN EL CONSTRUCCIONISMO, LA TECNOLOGÍA DESDE SU PROPIA NATURALEZA, INVOLUCRA LA DIMENSIÓN PEDAGÓGICA.</a:t>
            </a:r>
          </a:p>
        </p:txBody>
      </p:sp>
      <p:sp>
        <p:nvSpPr>
          <p:cNvPr id="350" name="43 CuadroTexto">
            <a:extLst>
              <a:ext uri="{FF2B5EF4-FFF2-40B4-BE49-F238E27FC236}">
                <a16:creationId xmlns:a16="http://schemas.microsoft.com/office/drawing/2014/main" id="{6F268B05-EF31-412C-AE42-AEA577B14F11}"/>
              </a:ext>
            </a:extLst>
          </p:cNvPr>
          <p:cNvSpPr txBox="1"/>
          <p:nvPr/>
        </p:nvSpPr>
        <p:spPr>
          <a:xfrm>
            <a:off x="9552384" y="2108044"/>
            <a:ext cx="2520280" cy="938719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1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DERIVADAS DE LAS ACCIONES, LAS ACTIVIDADES (EDUCATIVAS, PEDAGÓGICAS Y DIDÁCTICAS) SE GENERAN DEL ANÁLISIS DEL QUEHACER TECNOLÓGICO.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D85945E3-DCD6-4737-B207-F5188B9CC249}"/>
              </a:ext>
            </a:extLst>
          </p:cNvPr>
          <p:cNvCxnSpPr>
            <a:cxnSpLocks/>
            <a:stCxn id="20" idx="3"/>
            <a:endCxn id="350" idx="1"/>
          </p:cNvCxnSpPr>
          <p:nvPr/>
        </p:nvCxnSpPr>
        <p:spPr>
          <a:xfrm flipV="1">
            <a:off x="2495600" y="2577404"/>
            <a:ext cx="7056784" cy="169478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CuadroTexto">
            <a:extLst>
              <a:ext uri="{FF2B5EF4-FFF2-40B4-BE49-F238E27FC236}">
                <a16:creationId xmlns:a16="http://schemas.microsoft.com/office/drawing/2014/main" id="{8A786BA6-EE17-4E56-AB84-E32EEC345E2E}"/>
              </a:ext>
            </a:extLst>
          </p:cNvPr>
          <p:cNvSpPr txBox="1"/>
          <p:nvPr/>
        </p:nvSpPr>
        <p:spPr>
          <a:xfrm>
            <a:off x="7417089" y="1944242"/>
            <a:ext cx="1991279" cy="110799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1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TALES ACCIONES ACTUANDO MANCOMUNADAMENTE, GENERAN LO QUE PAPERT DENOMINA “EXPERIENCIA”.</a:t>
            </a:r>
          </a:p>
        </p:txBody>
      </p:sp>
    </p:spTree>
    <p:extLst>
      <p:ext uri="{BB962C8B-B14F-4D97-AF65-F5344CB8AC3E}">
        <p14:creationId xmlns:p14="http://schemas.microsoft.com/office/powerpoint/2010/main" val="11874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>
            <a:extLst>
              <a:ext uri="{FF2B5EF4-FFF2-40B4-BE49-F238E27FC236}">
                <a16:creationId xmlns:a16="http://schemas.microsoft.com/office/drawing/2014/main" id="{868D0028-EEA9-459E-BDD2-3915EF759E6E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6" name="5 Conector recto">
            <a:extLst>
              <a:ext uri="{FF2B5EF4-FFF2-40B4-BE49-F238E27FC236}">
                <a16:creationId xmlns:a16="http://schemas.microsoft.com/office/drawing/2014/main" id="{B05FBFC6-3AB5-432F-9F01-2243D0E5F239}"/>
              </a:ext>
            </a:extLst>
          </p:cNvPr>
          <p:cNvCxnSpPr>
            <a:cxnSpLocks/>
          </p:cNvCxnSpPr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43 CuadroTexto">
            <a:extLst>
              <a:ext uri="{FF2B5EF4-FFF2-40B4-BE49-F238E27FC236}">
                <a16:creationId xmlns:a16="http://schemas.microsoft.com/office/drawing/2014/main" id="{4839939F-A561-4F8B-9A9C-40A91667EFB1}"/>
              </a:ext>
            </a:extLst>
          </p:cNvPr>
          <p:cNvSpPr txBox="1"/>
          <p:nvPr/>
        </p:nvSpPr>
        <p:spPr>
          <a:xfrm>
            <a:off x="1199456" y="2204864"/>
            <a:ext cx="5184575" cy="9310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Descubrimos a el matemático Seymour Papert con el profe. Alejandro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Piscitelli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. (Entrevista).</a:t>
            </a:r>
          </a:p>
          <a:p>
            <a:pPr algn="r"/>
            <a:endParaRPr lang="es-CO" sz="105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2"/>
              </a:rPr>
              <a:t>https://youtu.be/Ge8NzWyUKmk</a:t>
            </a:r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6" name="43 CuadroTexto">
            <a:extLst>
              <a:ext uri="{FF2B5EF4-FFF2-40B4-BE49-F238E27FC236}">
                <a16:creationId xmlns:a16="http://schemas.microsoft.com/office/drawing/2014/main" id="{A22E9F43-5CD0-422A-8DBC-1CB03083F008}"/>
              </a:ext>
            </a:extLst>
          </p:cNvPr>
          <p:cNvSpPr txBox="1"/>
          <p:nvPr/>
        </p:nvSpPr>
        <p:spPr>
          <a:xfrm>
            <a:off x="3135287" y="3356992"/>
            <a:ext cx="5184576" cy="9310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Diálogo entre Paulo Freire y Seymour Papert - 1995.</a:t>
            </a:r>
          </a:p>
          <a:p>
            <a:pPr algn="r"/>
            <a:endParaRPr lang="es-CO" sz="105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3"/>
              </a:rPr>
              <a:t>https://</a:t>
            </a:r>
            <a:r>
              <a:rPr lang="es-CO" sz="1200" dirty="0" smtClean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3"/>
              </a:rPr>
              <a:t>youtu.be/41bUEyS0sFg</a:t>
            </a:r>
            <a:r>
              <a:rPr lang="es-CO" sz="1200" dirty="0" smtClean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  <a:endParaRPr lang="es-CO" sz="1200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sp>
        <p:nvSpPr>
          <p:cNvPr id="18" name="43 CuadroTexto">
            <a:extLst>
              <a:ext uri="{FF2B5EF4-FFF2-40B4-BE49-F238E27FC236}">
                <a16:creationId xmlns:a16="http://schemas.microsoft.com/office/drawing/2014/main" id="{C5C3B3C9-4513-4AFD-B60E-F95A0153A4A7}"/>
              </a:ext>
            </a:extLst>
          </p:cNvPr>
          <p:cNvSpPr txBox="1"/>
          <p:nvPr/>
        </p:nvSpPr>
        <p:spPr>
          <a:xfrm>
            <a:off x="4791471" y="4478342"/>
            <a:ext cx="5184576" cy="96180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Learning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from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Seymour Papert. (Panel: Resnick, Minsky, Kay and Negroponte).</a:t>
            </a:r>
          </a:p>
          <a:p>
            <a:pPr algn="r"/>
            <a:endParaRPr lang="es-CO" sz="105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4"/>
              </a:rPr>
              <a:t>https://youtu.be/Pvgef9ABDUc</a:t>
            </a:r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20" name="43 CuadroTexto">
            <a:extLst>
              <a:ext uri="{FF2B5EF4-FFF2-40B4-BE49-F238E27FC236}">
                <a16:creationId xmlns:a16="http://schemas.microsoft.com/office/drawing/2014/main" id="{A5C05559-B382-49EE-A815-C14211EEDFF8}"/>
              </a:ext>
            </a:extLst>
          </p:cNvPr>
          <p:cNvSpPr txBox="1"/>
          <p:nvPr/>
        </p:nvSpPr>
        <p:spPr>
          <a:xfrm rot="18903554">
            <a:off x="-60539" y="516330"/>
            <a:ext cx="1273140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Documentos / enlaces</a:t>
            </a:r>
          </a:p>
        </p:txBody>
      </p:sp>
      <p:sp>
        <p:nvSpPr>
          <p:cNvPr id="2" name="43 CuadroTexto">
            <a:extLst>
              <a:ext uri="{FF2B5EF4-FFF2-40B4-BE49-F238E27FC236}">
                <a16:creationId xmlns:a16="http://schemas.microsoft.com/office/drawing/2014/main" id="{C61798FC-4BB6-4323-B8BA-D11D8E8499CC}"/>
              </a:ext>
            </a:extLst>
          </p:cNvPr>
          <p:cNvSpPr txBox="1"/>
          <p:nvPr/>
        </p:nvSpPr>
        <p:spPr>
          <a:xfrm>
            <a:off x="1135832" y="1556792"/>
            <a:ext cx="56082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Construccionismo.</a:t>
            </a:r>
          </a:p>
        </p:txBody>
      </p:sp>
      <p:sp>
        <p:nvSpPr>
          <p:cNvPr id="3" name="60 CuadroTexto">
            <a:extLst>
              <a:ext uri="{FF2B5EF4-FFF2-40B4-BE49-F238E27FC236}">
                <a16:creationId xmlns:a16="http://schemas.microsoft.com/office/drawing/2014/main" id="{AC8A4FEB-1250-42F6-A12C-4328E45B206F}"/>
              </a:ext>
            </a:extLst>
          </p:cNvPr>
          <p:cNvSpPr txBox="1"/>
          <p:nvPr/>
        </p:nvSpPr>
        <p:spPr>
          <a:xfrm>
            <a:off x="191344" y="155679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1</a:t>
            </a:r>
          </a:p>
        </p:txBody>
      </p:sp>
      <p:sp>
        <p:nvSpPr>
          <p:cNvPr id="4" name="43 CuadroTexto">
            <a:extLst>
              <a:ext uri="{FF2B5EF4-FFF2-40B4-BE49-F238E27FC236}">
                <a16:creationId xmlns:a16="http://schemas.microsoft.com/office/drawing/2014/main" id="{575E0DBD-A35E-40A7-8F81-49B3CC515350}"/>
              </a:ext>
            </a:extLst>
          </p:cNvPr>
          <p:cNvSpPr txBox="1"/>
          <p:nvPr/>
        </p:nvSpPr>
        <p:spPr>
          <a:xfrm>
            <a:off x="6375647" y="5805264"/>
            <a:ext cx="5184576" cy="9310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Pensar acerca del pensar. Seymour Papert, construccionismo, logo. (conferencia).</a:t>
            </a:r>
          </a:p>
          <a:p>
            <a:pPr algn="r"/>
            <a:endParaRPr lang="es-CO" sz="105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5"/>
              </a:rPr>
              <a:t>https://youtu.be/gnL9S1jIdVI</a:t>
            </a:r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467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>
            <a:extLst>
              <a:ext uri="{FF2B5EF4-FFF2-40B4-BE49-F238E27FC236}">
                <a16:creationId xmlns:a16="http://schemas.microsoft.com/office/drawing/2014/main" id="{868D0028-EEA9-459E-BDD2-3915EF759E6E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6" name="5 Conector recto">
            <a:extLst>
              <a:ext uri="{FF2B5EF4-FFF2-40B4-BE49-F238E27FC236}">
                <a16:creationId xmlns:a16="http://schemas.microsoft.com/office/drawing/2014/main" id="{B05FBFC6-3AB5-432F-9F01-2243D0E5F239}"/>
              </a:ext>
            </a:extLst>
          </p:cNvPr>
          <p:cNvCxnSpPr>
            <a:cxnSpLocks/>
          </p:cNvCxnSpPr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43 CuadroTexto">
            <a:extLst>
              <a:ext uri="{FF2B5EF4-FFF2-40B4-BE49-F238E27FC236}">
                <a16:creationId xmlns:a16="http://schemas.microsoft.com/office/drawing/2014/main" id="{A5C05559-B382-49EE-A815-C14211EEDFF8}"/>
              </a:ext>
            </a:extLst>
          </p:cNvPr>
          <p:cNvSpPr txBox="1"/>
          <p:nvPr/>
        </p:nvSpPr>
        <p:spPr>
          <a:xfrm rot="18903554">
            <a:off x="-60539" y="516330"/>
            <a:ext cx="1273140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Documentos / enlaces</a:t>
            </a:r>
          </a:p>
        </p:txBody>
      </p:sp>
      <p:sp>
        <p:nvSpPr>
          <p:cNvPr id="2" name="43 CuadroTexto">
            <a:extLst>
              <a:ext uri="{FF2B5EF4-FFF2-40B4-BE49-F238E27FC236}">
                <a16:creationId xmlns:a16="http://schemas.microsoft.com/office/drawing/2014/main" id="{C61798FC-4BB6-4323-B8BA-D11D8E8499CC}"/>
              </a:ext>
            </a:extLst>
          </p:cNvPr>
          <p:cNvSpPr txBox="1"/>
          <p:nvPr/>
        </p:nvSpPr>
        <p:spPr>
          <a:xfrm>
            <a:off x="1135832" y="1556792"/>
            <a:ext cx="56082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Construccionismo.</a:t>
            </a:r>
          </a:p>
        </p:txBody>
      </p:sp>
      <p:sp>
        <p:nvSpPr>
          <p:cNvPr id="3" name="60 CuadroTexto">
            <a:extLst>
              <a:ext uri="{FF2B5EF4-FFF2-40B4-BE49-F238E27FC236}">
                <a16:creationId xmlns:a16="http://schemas.microsoft.com/office/drawing/2014/main" id="{AC8A4FEB-1250-42F6-A12C-4328E45B206F}"/>
              </a:ext>
            </a:extLst>
          </p:cNvPr>
          <p:cNvSpPr txBox="1"/>
          <p:nvPr/>
        </p:nvSpPr>
        <p:spPr>
          <a:xfrm>
            <a:off x="191344" y="155679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1</a:t>
            </a:r>
          </a:p>
        </p:txBody>
      </p:sp>
      <p:sp>
        <p:nvSpPr>
          <p:cNvPr id="9" name="43 CuadroTexto">
            <a:extLst>
              <a:ext uri="{FF2B5EF4-FFF2-40B4-BE49-F238E27FC236}">
                <a16:creationId xmlns:a16="http://schemas.microsoft.com/office/drawing/2014/main" id="{CE9D6281-1539-0C2E-ECEE-B9558865801B}"/>
              </a:ext>
            </a:extLst>
          </p:cNvPr>
          <p:cNvSpPr txBox="1"/>
          <p:nvPr/>
        </p:nvSpPr>
        <p:spPr>
          <a:xfrm>
            <a:off x="3143672" y="2912164"/>
            <a:ext cx="6040288" cy="2893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BADILLA y CHACÓN. (2004). Construccionismo. Objetos para pensar.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GOULART y otras. (2017). Narrativa digital. Conceptos y contextos de la alfabetización.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HAREL y PAPERT. (2002). Situar el construccionismo.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MAGRO y ROMERO. (2016). La emancipación intelectual en la sociedad digital.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PAPERT, S. (1982). Desafío a la mente.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PAPERT, S. (1993). </a:t>
            </a:r>
            <a:r>
              <a:rPr lang="es-CO" sz="1400" dirty="0" err="1"/>
              <a:t>The</a:t>
            </a:r>
            <a:r>
              <a:rPr lang="es-CO" sz="1400" dirty="0"/>
              <a:t> </a:t>
            </a:r>
            <a:r>
              <a:rPr lang="es-CO" sz="1400" dirty="0" err="1"/>
              <a:t>Children´s</a:t>
            </a:r>
            <a:r>
              <a:rPr lang="es-CO" sz="1400" dirty="0"/>
              <a:t> Machine.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PAPERT, S. (1996). La familia conectada.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RODRÍGUEZ, J. (2017). El construccionismo como modelo pedagógico.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SCHWABE, R. (2006). Las tecnologías educativas bajo un paradigma construccionista.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VICARIO, C. (2009). Construccionismo. Referente </a:t>
            </a:r>
            <a:r>
              <a:rPr lang="es-CO" sz="1400" dirty="0" err="1"/>
              <a:t>sociotecnopedagógico</a:t>
            </a:r>
            <a:r>
              <a:rPr lang="es-CO" sz="1400" dirty="0"/>
              <a:t>.</a:t>
            </a:r>
            <a:endParaRPr lang="es-CO" sz="1200" dirty="0">
              <a:solidFill>
                <a:schemeClr val="accent1">
                  <a:lumMod val="50000"/>
                </a:schemeClr>
              </a:solidFill>
              <a:latin typeface="Gill Sans Ultra Bold" panose="020B0A02020104020203" pitchFamily="34" charset="0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3353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CuadroTexto">
            <a:extLst>
              <a:ext uri="{FF2B5EF4-FFF2-40B4-BE49-F238E27FC236}">
                <a16:creationId xmlns:a16="http://schemas.microsoft.com/office/drawing/2014/main" id="{6D1E647A-3A29-4B7B-B371-695F8071C390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7" name="5 Conector recto">
            <a:extLst>
              <a:ext uri="{FF2B5EF4-FFF2-40B4-BE49-F238E27FC236}">
                <a16:creationId xmlns:a16="http://schemas.microsoft.com/office/drawing/2014/main" id="{7E58A144-6153-4635-8DF6-41A529D60FA9}"/>
              </a:ext>
            </a:extLst>
          </p:cNvPr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43 CuadroTexto">
            <a:extLst>
              <a:ext uri="{FF2B5EF4-FFF2-40B4-BE49-F238E27FC236}">
                <a16:creationId xmlns:a16="http://schemas.microsoft.com/office/drawing/2014/main" id="{A4E5A1D3-2AF9-459B-BB78-E0DCCCD4F802}"/>
              </a:ext>
            </a:extLst>
          </p:cNvPr>
          <p:cNvSpPr txBox="1"/>
          <p:nvPr/>
        </p:nvSpPr>
        <p:spPr>
          <a:xfrm>
            <a:off x="1129866" y="1556792"/>
            <a:ext cx="56082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Ciencia, tecnología y sociedad. CTS.</a:t>
            </a:r>
          </a:p>
        </p:txBody>
      </p:sp>
      <p:sp>
        <p:nvSpPr>
          <p:cNvPr id="9" name="60 CuadroTexto">
            <a:extLst>
              <a:ext uri="{FF2B5EF4-FFF2-40B4-BE49-F238E27FC236}">
                <a16:creationId xmlns:a16="http://schemas.microsoft.com/office/drawing/2014/main" id="{6C3EA043-B014-4F45-AEA5-8819DF929B64}"/>
              </a:ext>
            </a:extLst>
          </p:cNvPr>
          <p:cNvSpPr txBox="1"/>
          <p:nvPr/>
        </p:nvSpPr>
        <p:spPr>
          <a:xfrm>
            <a:off x="191344" y="155679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2</a:t>
            </a:r>
          </a:p>
        </p:txBody>
      </p:sp>
      <p:sp>
        <p:nvSpPr>
          <p:cNvPr id="10" name="43 CuadroTexto">
            <a:extLst>
              <a:ext uri="{FF2B5EF4-FFF2-40B4-BE49-F238E27FC236}">
                <a16:creationId xmlns:a16="http://schemas.microsoft.com/office/drawing/2014/main" id="{E26C03F0-51E0-4A45-BB59-C3CD1A6FB242}"/>
              </a:ext>
            </a:extLst>
          </p:cNvPr>
          <p:cNvSpPr txBox="1"/>
          <p:nvPr/>
        </p:nvSpPr>
        <p:spPr>
          <a:xfrm>
            <a:off x="263352" y="2204865"/>
            <a:ext cx="1440160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CORRESPONDE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5AEDBBD0-4B27-4E41-B332-4DC0BC01C337}"/>
              </a:ext>
            </a:extLst>
          </p:cNvPr>
          <p:cNvCxnSpPr>
            <a:stCxn id="10" idx="0"/>
            <a:endCxn id="8" idx="2"/>
          </p:cNvCxnSpPr>
          <p:nvPr/>
        </p:nvCxnSpPr>
        <p:spPr>
          <a:xfrm flipV="1">
            <a:off x="983432" y="1895346"/>
            <a:ext cx="2950554" cy="3095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43 CuadroTexto">
            <a:extLst>
              <a:ext uri="{FF2B5EF4-FFF2-40B4-BE49-F238E27FC236}">
                <a16:creationId xmlns:a16="http://schemas.microsoft.com/office/drawing/2014/main" id="{FF7DB209-DA14-46CE-B20B-25CE7CAD81E6}"/>
              </a:ext>
            </a:extLst>
          </p:cNvPr>
          <p:cNvSpPr txBox="1"/>
          <p:nvPr/>
        </p:nvSpPr>
        <p:spPr>
          <a:xfrm>
            <a:off x="385288" y="2636912"/>
            <a:ext cx="1224136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TERRITORO ACADÉMICO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2CC32F24-878F-412F-A1EC-31FAEF25D666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>
            <a:off x="983432" y="2451086"/>
            <a:ext cx="13924" cy="18582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43 CuadroTexto">
            <a:extLst>
              <a:ext uri="{FF2B5EF4-FFF2-40B4-BE49-F238E27FC236}">
                <a16:creationId xmlns:a16="http://schemas.microsoft.com/office/drawing/2014/main" id="{F33D81A0-C1F7-4A35-9324-0EBC0F16E9DB}"/>
              </a:ext>
            </a:extLst>
          </p:cNvPr>
          <p:cNvSpPr txBox="1"/>
          <p:nvPr/>
        </p:nvSpPr>
        <p:spPr>
          <a:xfrm>
            <a:off x="479376" y="3284984"/>
            <a:ext cx="982358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QUE ESTUDIA E INVESTIGA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F047BED-7624-4E41-82F7-55CB5A3336CC}"/>
              </a:ext>
            </a:extLst>
          </p:cNvPr>
          <p:cNvCxnSpPr>
            <a:stCxn id="14" idx="0"/>
            <a:endCxn id="12" idx="2"/>
          </p:cNvCxnSpPr>
          <p:nvPr/>
        </p:nvCxnSpPr>
        <p:spPr>
          <a:xfrm flipV="1">
            <a:off x="970555" y="3052410"/>
            <a:ext cx="26801" cy="2325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43 CuadroTexto">
            <a:extLst>
              <a:ext uri="{FF2B5EF4-FFF2-40B4-BE49-F238E27FC236}">
                <a16:creationId xmlns:a16="http://schemas.microsoft.com/office/drawing/2014/main" id="{E07A5420-5462-4F9A-9E13-AA225C183E76}"/>
              </a:ext>
            </a:extLst>
          </p:cNvPr>
          <p:cNvSpPr txBox="1"/>
          <p:nvPr/>
        </p:nvSpPr>
        <p:spPr>
          <a:xfrm>
            <a:off x="601312" y="4021614"/>
            <a:ext cx="2448272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LAS DIMENSIONES SOCIALES DE LA CIENCIA Y LA TECNOLOGÍA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12D0226E-3E8E-4EAC-BAD6-9AFF923DF7CD}"/>
              </a:ext>
            </a:extLst>
          </p:cNvPr>
          <p:cNvCxnSpPr>
            <a:stCxn id="14" idx="2"/>
            <a:endCxn id="16" idx="0"/>
          </p:cNvCxnSpPr>
          <p:nvPr/>
        </p:nvCxnSpPr>
        <p:spPr>
          <a:xfrm>
            <a:off x="970555" y="3685094"/>
            <a:ext cx="854893" cy="33652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43 CuadroTexto">
            <a:extLst>
              <a:ext uri="{FF2B5EF4-FFF2-40B4-BE49-F238E27FC236}">
                <a16:creationId xmlns:a16="http://schemas.microsoft.com/office/drawing/2014/main" id="{939657BC-1EFA-48C1-A5AF-28E7721B4EBD}"/>
              </a:ext>
            </a:extLst>
          </p:cNvPr>
          <p:cNvSpPr txBox="1"/>
          <p:nvPr/>
        </p:nvSpPr>
        <p:spPr>
          <a:xfrm>
            <a:off x="391885" y="5101734"/>
            <a:ext cx="1368152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LOS FACTORES SOCIALES </a:t>
            </a:r>
          </a:p>
        </p:txBody>
      </p:sp>
      <p:sp>
        <p:nvSpPr>
          <p:cNvPr id="19" name="43 CuadroTexto">
            <a:extLst>
              <a:ext uri="{FF2B5EF4-FFF2-40B4-BE49-F238E27FC236}">
                <a16:creationId xmlns:a16="http://schemas.microsoft.com/office/drawing/2014/main" id="{2A1C5254-71AE-4F9C-83E7-99B2D4DA873F}"/>
              </a:ext>
            </a:extLst>
          </p:cNvPr>
          <p:cNvSpPr txBox="1"/>
          <p:nvPr/>
        </p:nvSpPr>
        <p:spPr>
          <a:xfrm>
            <a:off x="1775520" y="6343436"/>
            <a:ext cx="3019652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EL CAMBIO CIENTIFICO Y TECNOLÓGICO</a:t>
            </a:r>
          </a:p>
        </p:txBody>
      </p:sp>
      <p:sp>
        <p:nvSpPr>
          <p:cNvPr id="20" name="43 CuadroTexto">
            <a:extLst>
              <a:ext uri="{FF2B5EF4-FFF2-40B4-BE49-F238E27FC236}">
                <a16:creationId xmlns:a16="http://schemas.microsoft.com/office/drawing/2014/main" id="{DD818206-207A-47E7-B75F-E99E0991B848}"/>
              </a:ext>
            </a:extLst>
          </p:cNvPr>
          <p:cNvSpPr txBox="1"/>
          <p:nvPr/>
        </p:nvSpPr>
        <p:spPr>
          <a:xfrm>
            <a:off x="2113481" y="5085184"/>
            <a:ext cx="1538253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EFECTOS SOCIALES Y AMBIENTALES</a:t>
            </a:r>
          </a:p>
        </p:txBody>
      </p:sp>
      <p:sp>
        <p:nvSpPr>
          <p:cNvPr id="21" name="43 CuadroTexto">
            <a:extLst>
              <a:ext uri="{FF2B5EF4-FFF2-40B4-BE49-F238E27FC236}">
                <a16:creationId xmlns:a16="http://schemas.microsoft.com/office/drawing/2014/main" id="{94317A06-E425-4852-8F01-D35A420E7C10}"/>
              </a:ext>
            </a:extLst>
          </p:cNvPr>
          <p:cNvSpPr txBox="1"/>
          <p:nvPr/>
        </p:nvSpPr>
        <p:spPr>
          <a:xfrm>
            <a:off x="1415480" y="5775067"/>
            <a:ext cx="1440160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QUE INFLUYEN EN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E4B64786-FA1F-4AA9-B327-B9BFD24A77D3}"/>
              </a:ext>
            </a:extLst>
          </p:cNvPr>
          <p:cNvCxnSpPr>
            <a:stCxn id="21" idx="0"/>
            <a:endCxn id="18" idx="2"/>
          </p:cNvCxnSpPr>
          <p:nvPr/>
        </p:nvCxnSpPr>
        <p:spPr>
          <a:xfrm flipH="1" flipV="1">
            <a:off x="1075961" y="5517232"/>
            <a:ext cx="1059599" cy="2578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C0CBA589-CDB6-411E-959F-2D9247625CB9}"/>
              </a:ext>
            </a:extLst>
          </p:cNvPr>
          <p:cNvCxnSpPr>
            <a:stCxn id="21" idx="2"/>
            <a:endCxn id="19" idx="0"/>
          </p:cNvCxnSpPr>
          <p:nvPr/>
        </p:nvCxnSpPr>
        <p:spPr>
          <a:xfrm>
            <a:off x="2135560" y="6021288"/>
            <a:ext cx="1149786" cy="32214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43 CuadroTexto">
            <a:extLst>
              <a:ext uri="{FF2B5EF4-FFF2-40B4-BE49-F238E27FC236}">
                <a16:creationId xmlns:a16="http://schemas.microsoft.com/office/drawing/2014/main" id="{F7202F0F-A2D3-4A84-91A1-EE96F3675776}"/>
              </a:ext>
            </a:extLst>
          </p:cNvPr>
          <p:cNvSpPr txBox="1"/>
          <p:nvPr/>
        </p:nvSpPr>
        <p:spPr>
          <a:xfrm>
            <a:off x="1906027" y="4550932"/>
            <a:ext cx="1440160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PRINCIPALMENTE</a:t>
            </a: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A70C421E-0D16-4155-A0E4-403A115340E3}"/>
              </a:ext>
            </a:extLst>
          </p:cNvPr>
          <p:cNvCxnSpPr>
            <a:stCxn id="24" idx="0"/>
            <a:endCxn id="16" idx="2"/>
          </p:cNvCxnSpPr>
          <p:nvPr/>
        </p:nvCxnSpPr>
        <p:spPr>
          <a:xfrm flipH="1" flipV="1">
            <a:off x="1825449" y="4437113"/>
            <a:ext cx="800659" cy="1138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C0F2BFCB-D6C6-401D-BDDC-A12D9132E057}"/>
              </a:ext>
            </a:extLst>
          </p:cNvPr>
          <p:cNvCxnSpPr>
            <a:stCxn id="24" idx="2"/>
            <a:endCxn id="18" idx="0"/>
          </p:cNvCxnSpPr>
          <p:nvPr/>
        </p:nvCxnSpPr>
        <p:spPr>
          <a:xfrm flipH="1">
            <a:off x="1075961" y="4797152"/>
            <a:ext cx="1550146" cy="3045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E2ECD4B-132D-4DDF-96DB-C797BACD1A36}"/>
              </a:ext>
            </a:extLst>
          </p:cNvPr>
          <p:cNvCxnSpPr>
            <a:stCxn id="24" idx="2"/>
            <a:endCxn id="20" idx="0"/>
          </p:cNvCxnSpPr>
          <p:nvPr/>
        </p:nvCxnSpPr>
        <p:spPr>
          <a:xfrm>
            <a:off x="2626107" y="4797152"/>
            <a:ext cx="256500" cy="28803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43 CuadroTexto">
            <a:extLst>
              <a:ext uri="{FF2B5EF4-FFF2-40B4-BE49-F238E27FC236}">
                <a16:creationId xmlns:a16="http://schemas.microsoft.com/office/drawing/2014/main" id="{9DDC197F-21FF-4002-B449-9D7E614AF398}"/>
              </a:ext>
            </a:extLst>
          </p:cNvPr>
          <p:cNvSpPr txBox="1"/>
          <p:nvPr/>
        </p:nvSpPr>
        <p:spPr>
          <a:xfrm>
            <a:off x="2408774" y="2636912"/>
            <a:ext cx="856834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HACE PARTE DE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sp>
        <p:nvSpPr>
          <p:cNvPr id="32" name="43 CuadroTexto">
            <a:extLst>
              <a:ext uri="{FF2B5EF4-FFF2-40B4-BE49-F238E27FC236}">
                <a16:creationId xmlns:a16="http://schemas.microsoft.com/office/drawing/2014/main" id="{B280A5BC-4E08-4570-964C-BBEAA9886FBB}"/>
              </a:ext>
            </a:extLst>
          </p:cNvPr>
          <p:cNvSpPr txBox="1"/>
          <p:nvPr/>
        </p:nvSpPr>
        <p:spPr>
          <a:xfrm>
            <a:off x="2041472" y="3212977"/>
            <a:ext cx="1584176" cy="57708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ESTUDIOS SOCIALES DE LA CIENCIA Y LA TECNOLOGÍA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A71F0785-063F-4A52-85B6-8C2DF5CAA4E1}"/>
              </a:ext>
            </a:extLst>
          </p:cNvPr>
          <p:cNvCxnSpPr>
            <a:stCxn id="31" idx="1"/>
            <a:endCxn id="12" idx="3"/>
          </p:cNvCxnSpPr>
          <p:nvPr/>
        </p:nvCxnSpPr>
        <p:spPr>
          <a:xfrm flipH="1">
            <a:off x="1609424" y="2836967"/>
            <a:ext cx="799350" cy="76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763F90DA-5241-446C-AB37-37486B817C30}"/>
              </a:ext>
            </a:extLst>
          </p:cNvPr>
          <p:cNvCxnSpPr>
            <a:stCxn id="31" idx="2"/>
            <a:endCxn id="32" idx="0"/>
          </p:cNvCxnSpPr>
          <p:nvPr/>
        </p:nvCxnSpPr>
        <p:spPr>
          <a:xfrm flipH="1">
            <a:off x="2833561" y="3037022"/>
            <a:ext cx="3631" cy="1759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43 CuadroTexto">
            <a:extLst>
              <a:ext uri="{FF2B5EF4-FFF2-40B4-BE49-F238E27FC236}">
                <a16:creationId xmlns:a16="http://schemas.microsoft.com/office/drawing/2014/main" id="{96CF4D47-5201-4491-A655-AE986CA121E9}"/>
              </a:ext>
            </a:extLst>
          </p:cNvPr>
          <p:cNvSpPr txBox="1"/>
          <p:nvPr/>
        </p:nvSpPr>
        <p:spPr>
          <a:xfrm>
            <a:off x="3841672" y="2276873"/>
            <a:ext cx="1440160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SE ORIGINA EN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sp>
        <p:nvSpPr>
          <p:cNvPr id="36" name="43 CuadroTexto">
            <a:extLst>
              <a:ext uri="{FF2B5EF4-FFF2-40B4-BE49-F238E27FC236}">
                <a16:creationId xmlns:a16="http://schemas.microsoft.com/office/drawing/2014/main" id="{6596FEF2-B31F-4439-972C-E68ABA787E99}"/>
              </a:ext>
            </a:extLst>
          </p:cNvPr>
          <p:cNvSpPr txBox="1"/>
          <p:nvPr/>
        </p:nvSpPr>
        <p:spPr>
          <a:xfrm>
            <a:off x="3913680" y="2780928"/>
            <a:ext cx="1224136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DÉCADA DE LOS 60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29A4B84A-CFBA-43EB-A67B-26830718DB78}"/>
              </a:ext>
            </a:extLst>
          </p:cNvPr>
          <p:cNvCxnSpPr>
            <a:stCxn id="35" idx="2"/>
            <a:endCxn id="36" idx="0"/>
          </p:cNvCxnSpPr>
          <p:nvPr/>
        </p:nvCxnSpPr>
        <p:spPr>
          <a:xfrm flipH="1">
            <a:off x="4525748" y="2523094"/>
            <a:ext cx="36004" cy="25783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A0BFD951-662F-40C0-A814-B71E39DEAB8A}"/>
              </a:ext>
            </a:extLst>
          </p:cNvPr>
          <p:cNvCxnSpPr>
            <a:stCxn id="35" idx="0"/>
            <a:endCxn id="8" idx="2"/>
          </p:cNvCxnSpPr>
          <p:nvPr/>
        </p:nvCxnSpPr>
        <p:spPr>
          <a:xfrm flipH="1" flipV="1">
            <a:off x="3933986" y="1895346"/>
            <a:ext cx="627766" cy="3815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43 CuadroTexto">
            <a:extLst>
              <a:ext uri="{FF2B5EF4-FFF2-40B4-BE49-F238E27FC236}">
                <a16:creationId xmlns:a16="http://schemas.microsoft.com/office/drawing/2014/main" id="{A00FE9D8-EB16-4E16-9C27-0593D3089128}"/>
              </a:ext>
            </a:extLst>
          </p:cNvPr>
          <p:cNvSpPr txBox="1"/>
          <p:nvPr/>
        </p:nvSpPr>
        <p:spPr>
          <a:xfrm>
            <a:off x="3985688" y="4293096"/>
            <a:ext cx="1224136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MOVILIZACIÓN SOCIAL</a:t>
            </a: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2C7A2F78-8E73-4993-ABDF-637BF6A2B1E9}"/>
              </a:ext>
            </a:extLst>
          </p:cNvPr>
          <p:cNvCxnSpPr>
            <a:stCxn id="41" idx="2"/>
            <a:endCxn id="39" idx="0"/>
          </p:cNvCxnSpPr>
          <p:nvPr/>
        </p:nvCxnSpPr>
        <p:spPr>
          <a:xfrm>
            <a:off x="4561752" y="4035262"/>
            <a:ext cx="36004" cy="25783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3 CuadroTexto">
            <a:extLst>
              <a:ext uri="{FF2B5EF4-FFF2-40B4-BE49-F238E27FC236}">
                <a16:creationId xmlns:a16="http://schemas.microsoft.com/office/drawing/2014/main" id="{409747F3-3B4F-42CF-87FE-C2FA8B3DB599}"/>
              </a:ext>
            </a:extLst>
          </p:cNvPr>
          <p:cNvSpPr txBox="1"/>
          <p:nvPr/>
        </p:nvSpPr>
        <p:spPr>
          <a:xfrm>
            <a:off x="3841672" y="3789041"/>
            <a:ext cx="1440160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EN VIRTUD A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8B51ECD8-DB64-4288-A92E-587C50DF11CD}"/>
              </a:ext>
            </a:extLst>
          </p:cNvPr>
          <p:cNvCxnSpPr>
            <a:stCxn id="41" idx="0"/>
            <a:endCxn id="36" idx="2"/>
          </p:cNvCxnSpPr>
          <p:nvPr/>
        </p:nvCxnSpPr>
        <p:spPr>
          <a:xfrm flipH="1" flipV="1">
            <a:off x="4525748" y="3196426"/>
            <a:ext cx="36004" cy="5926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CACF5502-DA78-4F54-9DF1-52E6F9A9F1F9}"/>
              </a:ext>
            </a:extLst>
          </p:cNvPr>
          <p:cNvCxnSpPr>
            <a:stCxn id="44" idx="2"/>
            <a:endCxn id="19" idx="0"/>
          </p:cNvCxnSpPr>
          <p:nvPr/>
        </p:nvCxnSpPr>
        <p:spPr>
          <a:xfrm flipH="1">
            <a:off x="3285346" y="5403414"/>
            <a:ext cx="1136582" cy="94002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CuadroTexto">
            <a:extLst>
              <a:ext uri="{FF2B5EF4-FFF2-40B4-BE49-F238E27FC236}">
                <a16:creationId xmlns:a16="http://schemas.microsoft.com/office/drawing/2014/main" id="{F602CFA5-CFD5-450B-BBF9-EE001F6BA06E}"/>
              </a:ext>
            </a:extLst>
          </p:cNvPr>
          <p:cNvSpPr txBox="1"/>
          <p:nvPr/>
        </p:nvSpPr>
        <p:spPr>
          <a:xfrm>
            <a:off x="3850056" y="5157193"/>
            <a:ext cx="1143744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EN TORNO A 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A6D21BE0-890F-434D-954D-30CC40F886E4}"/>
              </a:ext>
            </a:extLst>
          </p:cNvPr>
          <p:cNvCxnSpPr>
            <a:stCxn id="44" idx="0"/>
            <a:endCxn id="39" idx="2"/>
          </p:cNvCxnSpPr>
          <p:nvPr/>
        </p:nvCxnSpPr>
        <p:spPr>
          <a:xfrm flipV="1">
            <a:off x="4421928" y="4708594"/>
            <a:ext cx="175828" cy="4485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43 CuadroTexto">
            <a:extLst>
              <a:ext uri="{FF2B5EF4-FFF2-40B4-BE49-F238E27FC236}">
                <a16:creationId xmlns:a16="http://schemas.microsoft.com/office/drawing/2014/main" id="{1525AB90-8E03-47C4-AF5B-48110D293360}"/>
              </a:ext>
            </a:extLst>
          </p:cNvPr>
          <p:cNvSpPr txBox="1"/>
          <p:nvPr/>
        </p:nvSpPr>
        <p:spPr>
          <a:xfrm>
            <a:off x="5641872" y="2204865"/>
            <a:ext cx="1944216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SE CENTRAN </a:t>
            </a:r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EN 3 CAMPOS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sp>
        <p:nvSpPr>
          <p:cNvPr id="47" name="43 CuadroTexto">
            <a:extLst>
              <a:ext uri="{FF2B5EF4-FFF2-40B4-BE49-F238E27FC236}">
                <a16:creationId xmlns:a16="http://schemas.microsoft.com/office/drawing/2014/main" id="{B634928C-5245-48A2-AA87-FADDFD6DD053}"/>
              </a:ext>
            </a:extLst>
          </p:cNvPr>
          <p:cNvSpPr txBox="1"/>
          <p:nvPr/>
        </p:nvSpPr>
        <p:spPr>
          <a:xfrm>
            <a:off x="6001912" y="2636912"/>
            <a:ext cx="1224136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OBJETOS DE ESTUDIO</a:t>
            </a:r>
          </a:p>
        </p:txBody>
      </p: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F7408493-C707-4C85-9849-D244469CF98E}"/>
              </a:ext>
            </a:extLst>
          </p:cNvPr>
          <p:cNvCxnSpPr>
            <a:stCxn id="46" idx="2"/>
            <a:endCxn id="47" idx="0"/>
          </p:cNvCxnSpPr>
          <p:nvPr/>
        </p:nvCxnSpPr>
        <p:spPr>
          <a:xfrm>
            <a:off x="6613980" y="2451086"/>
            <a:ext cx="0" cy="18582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73E9492B-BD1A-47B7-B99A-56A59FBFDF29}"/>
              </a:ext>
            </a:extLst>
          </p:cNvPr>
          <p:cNvCxnSpPr>
            <a:stCxn id="46" idx="0"/>
            <a:endCxn id="8" idx="2"/>
          </p:cNvCxnSpPr>
          <p:nvPr/>
        </p:nvCxnSpPr>
        <p:spPr>
          <a:xfrm flipH="1" flipV="1">
            <a:off x="3933986" y="1895346"/>
            <a:ext cx="2679994" cy="3095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3 CuadroTexto">
            <a:extLst>
              <a:ext uri="{FF2B5EF4-FFF2-40B4-BE49-F238E27FC236}">
                <a16:creationId xmlns:a16="http://schemas.microsoft.com/office/drawing/2014/main" id="{60A44BD1-E05F-47AD-B316-80AE607DB3ED}"/>
              </a:ext>
            </a:extLst>
          </p:cNvPr>
          <p:cNvSpPr txBox="1"/>
          <p:nvPr/>
        </p:nvSpPr>
        <p:spPr>
          <a:xfrm>
            <a:off x="6109924" y="3284984"/>
            <a:ext cx="1044116" cy="2491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COMO SON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49518826-9F71-4480-94C5-A639C1BC85C8}"/>
              </a:ext>
            </a:extLst>
          </p:cNvPr>
          <p:cNvCxnSpPr>
            <a:cxnSpLocks/>
            <a:stCxn id="101" idx="0"/>
            <a:endCxn id="78" idx="2"/>
          </p:cNvCxnSpPr>
          <p:nvPr/>
        </p:nvCxnSpPr>
        <p:spPr>
          <a:xfrm flipV="1">
            <a:off x="10524491" y="3806970"/>
            <a:ext cx="0" cy="1980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43 CuadroTexto">
            <a:extLst>
              <a:ext uri="{FF2B5EF4-FFF2-40B4-BE49-F238E27FC236}">
                <a16:creationId xmlns:a16="http://schemas.microsoft.com/office/drawing/2014/main" id="{D06370B3-B9FD-4AD2-A510-28C173C32041}"/>
              </a:ext>
            </a:extLst>
          </p:cNvPr>
          <p:cNvSpPr txBox="1"/>
          <p:nvPr/>
        </p:nvSpPr>
        <p:spPr>
          <a:xfrm>
            <a:off x="5137816" y="3645024"/>
            <a:ext cx="1296144" cy="262772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INVESTIGACIÓN</a:t>
            </a:r>
          </a:p>
        </p:txBody>
      </p: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1A18F307-CC77-4C76-8F78-0E284DB08940}"/>
              </a:ext>
            </a:extLst>
          </p:cNvPr>
          <p:cNvCxnSpPr>
            <a:stCxn id="50" idx="2"/>
            <a:endCxn id="52" idx="0"/>
          </p:cNvCxnSpPr>
          <p:nvPr/>
        </p:nvCxnSpPr>
        <p:spPr>
          <a:xfrm flipH="1">
            <a:off x="5785888" y="3534108"/>
            <a:ext cx="846094" cy="11091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43 CuadroTexto">
            <a:extLst>
              <a:ext uri="{FF2B5EF4-FFF2-40B4-BE49-F238E27FC236}">
                <a16:creationId xmlns:a16="http://schemas.microsoft.com/office/drawing/2014/main" id="{76A53A6F-395C-4E98-BFBA-4878C0CEF742}"/>
              </a:ext>
            </a:extLst>
          </p:cNvPr>
          <p:cNvSpPr txBox="1"/>
          <p:nvPr/>
        </p:nvSpPr>
        <p:spPr>
          <a:xfrm>
            <a:off x="7010024" y="3645024"/>
            <a:ext cx="1728193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POLÍTICAS DE CIENCIA Y TECNOLOGÍA</a:t>
            </a:r>
          </a:p>
        </p:txBody>
      </p: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7042C2F6-EEB6-4C3D-8B0B-D4A1B32AD940}"/>
              </a:ext>
            </a:extLst>
          </p:cNvPr>
          <p:cNvCxnSpPr>
            <a:stCxn id="50" idx="2"/>
            <a:endCxn id="54" idx="0"/>
          </p:cNvCxnSpPr>
          <p:nvPr/>
        </p:nvCxnSpPr>
        <p:spPr>
          <a:xfrm>
            <a:off x="6631982" y="3534108"/>
            <a:ext cx="1242138" cy="11091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43 CuadroTexto">
            <a:extLst>
              <a:ext uri="{FF2B5EF4-FFF2-40B4-BE49-F238E27FC236}">
                <a16:creationId xmlns:a16="http://schemas.microsoft.com/office/drawing/2014/main" id="{065DC484-CD17-4878-8ACD-0F5BB8A3DD86}"/>
              </a:ext>
            </a:extLst>
          </p:cNvPr>
          <p:cNvSpPr txBox="1"/>
          <p:nvPr/>
        </p:nvSpPr>
        <p:spPr>
          <a:xfrm>
            <a:off x="6145928" y="4255204"/>
            <a:ext cx="1224136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EDUCATIVO</a:t>
            </a:r>
          </a:p>
        </p:txBody>
      </p: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F4471442-873C-4424-A147-2F49AD9E3FA3}"/>
              </a:ext>
            </a:extLst>
          </p:cNvPr>
          <p:cNvCxnSpPr>
            <a:stCxn id="50" idx="2"/>
            <a:endCxn id="56" idx="0"/>
          </p:cNvCxnSpPr>
          <p:nvPr/>
        </p:nvCxnSpPr>
        <p:spPr>
          <a:xfrm>
            <a:off x="6631982" y="3534108"/>
            <a:ext cx="126014" cy="72109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43 CuadroTexto">
            <a:extLst>
              <a:ext uri="{FF2B5EF4-FFF2-40B4-BE49-F238E27FC236}">
                <a16:creationId xmlns:a16="http://schemas.microsoft.com/office/drawing/2014/main" id="{71B21354-5711-4ABC-B040-3839AB4E2E1D}"/>
              </a:ext>
            </a:extLst>
          </p:cNvPr>
          <p:cNvSpPr txBox="1"/>
          <p:nvPr/>
        </p:nvSpPr>
        <p:spPr>
          <a:xfrm>
            <a:off x="4993800" y="5229200"/>
            <a:ext cx="1350150" cy="90024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ALFABETIZACIÓN CIENTÍFICA Y TECNOLÓGICA DE LOS CIUDADANOS</a:t>
            </a:r>
          </a:p>
        </p:txBody>
      </p: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0EDEBDD6-1615-4DE4-A491-C10391CC045B}"/>
              </a:ext>
            </a:extLst>
          </p:cNvPr>
          <p:cNvCxnSpPr>
            <a:stCxn id="60" idx="2"/>
            <a:endCxn id="58" idx="0"/>
          </p:cNvCxnSpPr>
          <p:nvPr/>
        </p:nvCxnSpPr>
        <p:spPr>
          <a:xfrm flipH="1">
            <a:off x="5668876" y="4899358"/>
            <a:ext cx="333037" cy="32984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43 CuadroTexto">
            <a:extLst>
              <a:ext uri="{FF2B5EF4-FFF2-40B4-BE49-F238E27FC236}">
                <a16:creationId xmlns:a16="http://schemas.microsoft.com/office/drawing/2014/main" id="{EC078C77-B663-4A45-A5C6-3B56F9BD5241}"/>
              </a:ext>
            </a:extLst>
          </p:cNvPr>
          <p:cNvSpPr txBox="1"/>
          <p:nvPr/>
        </p:nvSpPr>
        <p:spPr>
          <a:xfrm>
            <a:off x="5281832" y="4653137"/>
            <a:ext cx="1440160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TIENE COMO OBJTIVO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8F352D9C-FAC4-4877-AB1E-18420D626FE7}"/>
              </a:ext>
            </a:extLst>
          </p:cNvPr>
          <p:cNvCxnSpPr>
            <a:stCxn id="60" idx="0"/>
            <a:endCxn id="56" idx="2"/>
          </p:cNvCxnSpPr>
          <p:nvPr/>
        </p:nvCxnSpPr>
        <p:spPr>
          <a:xfrm flipV="1">
            <a:off x="6001912" y="4509120"/>
            <a:ext cx="756084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43 CuadroTexto">
            <a:extLst>
              <a:ext uri="{FF2B5EF4-FFF2-40B4-BE49-F238E27FC236}">
                <a16:creationId xmlns:a16="http://schemas.microsoft.com/office/drawing/2014/main" id="{BC2FF2E3-DDD8-44FE-A8C4-2B68CCCE9CC9}"/>
              </a:ext>
            </a:extLst>
          </p:cNvPr>
          <p:cNvSpPr txBox="1"/>
          <p:nvPr/>
        </p:nvSpPr>
        <p:spPr>
          <a:xfrm>
            <a:off x="7896200" y="4977026"/>
            <a:ext cx="1296144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INJERTOS CTS</a:t>
            </a:r>
          </a:p>
        </p:txBody>
      </p: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ABABB513-524F-4BA2-BA1F-729C5C5F989E}"/>
              </a:ext>
            </a:extLst>
          </p:cNvPr>
          <p:cNvCxnSpPr>
            <a:stCxn id="64" idx="3"/>
            <a:endCxn id="62" idx="1"/>
          </p:cNvCxnSpPr>
          <p:nvPr/>
        </p:nvCxnSpPr>
        <p:spPr>
          <a:xfrm flipV="1">
            <a:off x="7586088" y="5103984"/>
            <a:ext cx="310112" cy="57323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43 CuadroTexto">
            <a:extLst>
              <a:ext uri="{FF2B5EF4-FFF2-40B4-BE49-F238E27FC236}">
                <a16:creationId xmlns:a16="http://schemas.microsoft.com/office/drawing/2014/main" id="{54D48D91-B4A1-4977-83CE-E67ACF37765E}"/>
              </a:ext>
            </a:extLst>
          </p:cNvPr>
          <p:cNvSpPr txBox="1"/>
          <p:nvPr/>
        </p:nvSpPr>
        <p:spPr>
          <a:xfrm>
            <a:off x="6505968" y="5477162"/>
            <a:ext cx="108012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DESDE 3 MODALIDADES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9A3B72C7-F983-44E7-B2A6-3A4A52C5E32D}"/>
              </a:ext>
            </a:extLst>
          </p:cNvPr>
          <p:cNvCxnSpPr>
            <a:stCxn id="64" idx="1"/>
            <a:endCxn id="58" idx="3"/>
          </p:cNvCxnSpPr>
          <p:nvPr/>
        </p:nvCxnSpPr>
        <p:spPr>
          <a:xfrm flipH="1">
            <a:off x="6343950" y="5677217"/>
            <a:ext cx="162018" cy="21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43 CuadroTexto">
            <a:extLst>
              <a:ext uri="{FF2B5EF4-FFF2-40B4-BE49-F238E27FC236}">
                <a16:creationId xmlns:a16="http://schemas.microsoft.com/office/drawing/2014/main" id="{EDD80D6B-C3EA-4AB8-86F8-FBB9D09E2CF4}"/>
              </a:ext>
            </a:extLst>
          </p:cNvPr>
          <p:cNvSpPr txBox="1"/>
          <p:nvPr/>
        </p:nvSpPr>
        <p:spPr>
          <a:xfrm>
            <a:off x="7896200" y="5408058"/>
            <a:ext cx="1296144" cy="57708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CIENCIA Y TECNOLOGÍA A TRAVÉS DE CTS</a:t>
            </a:r>
          </a:p>
        </p:txBody>
      </p:sp>
      <p:sp>
        <p:nvSpPr>
          <p:cNvPr id="67" name="43 CuadroTexto">
            <a:extLst>
              <a:ext uri="{FF2B5EF4-FFF2-40B4-BE49-F238E27FC236}">
                <a16:creationId xmlns:a16="http://schemas.microsoft.com/office/drawing/2014/main" id="{9EE1A495-1771-480B-A2A3-BD6F9D3A2223}"/>
              </a:ext>
            </a:extLst>
          </p:cNvPr>
          <p:cNvSpPr txBox="1"/>
          <p:nvPr/>
        </p:nvSpPr>
        <p:spPr>
          <a:xfrm>
            <a:off x="7896200" y="6129154"/>
            <a:ext cx="1296144" cy="252174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CTS PURA</a:t>
            </a:r>
          </a:p>
        </p:txBody>
      </p:sp>
      <p:cxnSp>
        <p:nvCxnSpPr>
          <p:cNvPr id="68" name="Conector recto 67">
            <a:extLst>
              <a:ext uri="{FF2B5EF4-FFF2-40B4-BE49-F238E27FC236}">
                <a16:creationId xmlns:a16="http://schemas.microsoft.com/office/drawing/2014/main" id="{7BA26ECE-B7BF-4722-B252-1008A531C2C4}"/>
              </a:ext>
            </a:extLst>
          </p:cNvPr>
          <p:cNvCxnSpPr>
            <a:stCxn id="64" idx="3"/>
            <a:endCxn id="66" idx="1"/>
          </p:cNvCxnSpPr>
          <p:nvPr/>
        </p:nvCxnSpPr>
        <p:spPr>
          <a:xfrm>
            <a:off x="7586088" y="5677217"/>
            <a:ext cx="310112" cy="19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EC13D76A-00C3-4D32-9DC1-4DCF505E8927}"/>
              </a:ext>
            </a:extLst>
          </p:cNvPr>
          <p:cNvCxnSpPr>
            <a:stCxn id="64" idx="3"/>
            <a:endCxn id="67" idx="1"/>
          </p:cNvCxnSpPr>
          <p:nvPr/>
        </p:nvCxnSpPr>
        <p:spPr>
          <a:xfrm>
            <a:off x="7586088" y="5677217"/>
            <a:ext cx="310112" cy="57802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43 CuadroTexto">
            <a:extLst>
              <a:ext uri="{FF2B5EF4-FFF2-40B4-BE49-F238E27FC236}">
                <a16:creationId xmlns:a16="http://schemas.microsoft.com/office/drawing/2014/main" id="{F7F53CB9-902D-4454-A98E-268CBD2849D1}"/>
              </a:ext>
            </a:extLst>
          </p:cNvPr>
          <p:cNvSpPr txBox="1"/>
          <p:nvPr/>
        </p:nvSpPr>
        <p:spPr>
          <a:xfrm>
            <a:off x="9840416" y="2221416"/>
            <a:ext cx="1368151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INTEGRA EN ESENCIA A</a:t>
            </a:r>
          </a:p>
        </p:txBody>
      </p:sp>
      <p:sp>
        <p:nvSpPr>
          <p:cNvPr id="78" name="43 CuadroTexto">
            <a:extLst>
              <a:ext uri="{FF2B5EF4-FFF2-40B4-BE49-F238E27FC236}">
                <a16:creationId xmlns:a16="http://schemas.microsoft.com/office/drawing/2014/main" id="{BF02DBDD-C999-4868-B1D1-2F53DA172D24}"/>
              </a:ext>
            </a:extLst>
          </p:cNvPr>
          <p:cNvSpPr txBox="1"/>
          <p:nvPr/>
        </p:nvSpPr>
        <p:spPr>
          <a:xfrm>
            <a:off x="9840415" y="3391472"/>
            <a:ext cx="1368151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EDUCACIÓN EN TECNOLOGÍA</a:t>
            </a:r>
          </a:p>
        </p:txBody>
      </p: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id="{2C894213-BDFA-4EA6-8956-55449D1EA910}"/>
              </a:ext>
            </a:extLst>
          </p:cNvPr>
          <p:cNvCxnSpPr>
            <a:cxnSpLocks/>
            <a:stCxn id="77" idx="0"/>
            <a:endCxn id="8" idx="2"/>
          </p:cNvCxnSpPr>
          <p:nvPr/>
        </p:nvCxnSpPr>
        <p:spPr>
          <a:xfrm flipH="1" flipV="1">
            <a:off x="3933986" y="1895346"/>
            <a:ext cx="6590506" cy="3260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>
            <a:extLst>
              <a:ext uri="{FF2B5EF4-FFF2-40B4-BE49-F238E27FC236}">
                <a16:creationId xmlns:a16="http://schemas.microsoft.com/office/drawing/2014/main" id="{22D82F1F-4538-443E-BC6C-0105D23FBED2}"/>
              </a:ext>
            </a:extLst>
          </p:cNvPr>
          <p:cNvCxnSpPr>
            <a:cxnSpLocks/>
            <a:stCxn id="77" idx="2"/>
            <a:endCxn id="78" idx="0"/>
          </p:cNvCxnSpPr>
          <p:nvPr/>
        </p:nvCxnSpPr>
        <p:spPr>
          <a:xfrm flipH="1">
            <a:off x="10524491" y="2621526"/>
            <a:ext cx="1" cy="76994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43 CuadroTexto">
            <a:extLst>
              <a:ext uri="{FF2B5EF4-FFF2-40B4-BE49-F238E27FC236}">
                <a16:creationId xmlns:a16="http://schemas.microsoft.com/office/drawing/2014/main" id="{A1CF20D3-A4DD-46D7-A323-D8B660987E4A}"/>
              </a:ext>
            </a:extLst>
          </p:cNvPr>
          <p:cNvSpPr txBox="1"/>
          <p:nvPr/>
        </p:nvSpPr>
        <p:spPr>
          <a:xfrm>
            <a:off x="10002433" y="4005064"/>
            <a:ext cx="104411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BAJO LA FORMA DE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sp>
        <p:nvSpPr>
          <p:cNvPr id="102" name="43 CuadroTexto">
            <a:extLst>
              <a:ext uri="{FF2B5EF4-FFF2-40B4-BE49-F238E27FC236}">
                <a16:creationId xmlns:a16="http://schemas.microsoft.com/office/drawing/2014/main" id="{1A3548F7-CFE3-4F16-AFAE-6CA47A8FC7AE}"/>
              </a:ext>
            </a:extLst>
          </p:cNvPr>
          <p:cNvSpPr txBox="1"/>
          <p:nvPr/>
        </p:nvSpPr>
        <p:spPr>
          <a:xfrm>
            <a:off x="9768408" y="4772648"/>
            <a:ext cx="1484043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SIGNIFICADOS Y CARACTERÍSTICAS</a:t>
            </a:r>
          </a:p>
        </p:txBody>
      </p:sp>
      <p:cxnSp>
        <p:nvCxnSpPr>
          <p:cNvPr id="103" name="Conector recto 102">
            <a:extLst>
              <a:ext uri="{FF2B5EF4-FFF2-40B4-BE49-F238E27FC236}">
                <a16:creationId xmlns:a16="http://schemas.microsoft.com/office/drawing/2014/main" id="{E672993B-14A8-4C33-B46A-B918C851A215}"/>
              </a:ext>
            </a:extLst>
          </p:cNvPr>
          <p:cNvCxnSpPr>
            <a:cxnSpLocks/>
            <a:stCxn id="101" idx="2"/>
            <a:endCxn id="102" idx="0"/>
          </p:cNvCxnSpPr>
          <p:nvPr/>
        </p:nvCxnSpPr>
        <p:spPr>
          <a:xfrm flipH="1">
            <a:off x="10510430" y="4405174"/>
            <a:ext cx="14061" cy="3674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cto 103">
            <a:extLst>
              <a:ext uri="{FF2B5EF4-FFF2-40B4-BE49-F238E27FC236}">
                <a16:creationId xmlns:a16="http://schemas.microsoft.com/office/drawing/2014/main" id="{D044B652-D393-4033-86AF-2AC9C69FFF44}"/>
              </a:ext>
            </a:extLst>
          </p:cNvPr>
          <p:cNvCxnSpPr>
            <a:cxnSpLocks/>
            <a:stCxn id="50" idx="0"/>
            <a:endCxn id="47" idx="2"/>
          </p:cNvCxnSpPr>
          <p:nvPr/>
        </p:nvCxnSpPr>
        <p:spPr>
          <a:xfrm flipH="1" flipV="1">
            <a:off x="6613980" y="3052410"/>
            <a:ext cx="18002" cy="2325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43 CuadroTexto">
            <a:extLst>
              <a:ext uri="{FF2B5EF4-FFF2-40B4-BE49-F238E27FC236}">
                <a16:creationId xmlns:a16="http://schemas.microsoft.com/office/drawing/2014/main" id="{D5316AE1-250F-4854-A321-7232A5E6EC5B}"/>
              </a:ext>
            </a:extLst>
          </p:cNvPr>
          <p:cNvSpPr txBox="1"/>
          <p:nvPr/>
        </p:nvSpPr>
        <p:spPr>
          <a:xfrm>
            <a:off x="10145533" y="5500872"/>
            <a:ext cx="792088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ESTOS SON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131" name="Conector recto 130">
            <a:extLst>
              <a:ext uri="{FF2B5EF4-FFF2-40B4-BE49-F238E27FC236}">
                <a16:creationId xmlns:a16="http://schemas.microsoft.com/office/drawing/2014/main" id="{92BB6783-DAF8-4E07-B6EF-C5CD6ADB5F03}"/>
              </a:ext>
            </a:extLst>
          </p:cNvPr>
          <p:cNvCxnSpPr>
            <a:cxnSpLocks/>
            <a:stCxn id="130" idx="0"/>
            <a:endCxn id="102" idx="2"/>
          </p:cNvCxnSpPr>
          <p:nvPr/>
        </p:nvCxnSpPr>
        <p:spPr>
          <a:xfrm flipH="1" flipV="1">
            <a:off x="10510430" y="5188146"/>
            <a:ext cx="31147" cy="3127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recto 131">
            <a:extLst>
              <a:ext uri="{FF2B5EF4-FFF2-40B4-BE49-F238E27FC236}">
                <a16:creationId xmlns:a16="http://schemas.microsoft.com/office/drawing/2014/main" id="{5242C410-1193-4312-81F3-2D71B47ECAF7}"/>
              </a:ext>
            </a:extLst>
          </p:cNvPr>
          <p:cNvCxnSpPr>
            <a:cxnSpLocks/>
            <a:stCxn id="130" idx="2"/>
            <a:endCxn id="139" idx="0"/>
          </p:cNvCxnSpPr>
          <p:nvPr/>
        </p:nvCxnSpPr>
        <p:spPr>
          <a:xfrm>
            <a:off x="10541577" y="5747093"/>
            <a:ext cx="40999" cy="3907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139" name="Vista general de diapositiva 138">
                <a:extLst>
                  <a:ext uri="{FF2B5EF4-FFF2-40B4-BE49-F238E27FC236}">
                    <a16:creationId xmlns:a16="http://schemas.microsoft.com/office/drawing/2014/main" id="{7F7FFFEC-F37F-4EF3-83B6-B5481D96872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91898087"/>
                  </p:ext>
                </p:extLst>
              </p:nvPr>
            </p:nvGraphicFramePr>
            <p:xfrm>
              <a:off x="10078519" y="6137865"/>
              <a:ext cx="1008114" cy="567064"/>
            </p:xfrm>
            <a:graphic>
              <a:graphicData uri="http://schemas.microsoft.com/office/powerpoint/2016/slidezoom">
                <pslz:sldZm>
                  <pslz:sldZmObj sldId="351" cId="569575571">
                    <pslz:zmPr id="{E51DC13B-8C35-48F4-BE51-B02FBBD89CA1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08114" cy="56706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39" name="Vista general de diapositiva 138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7F7FFFEC-F37F-4EF3-83B6-B5481D96872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78519" y="6137865"/>
                <a:ext cx="1008114" cy="56706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F246B246-C54C-4454-92EC-B547C4DB1B7D}"/>
              </a:ext>
            </a:extLst>
          </p:cNvPr>
          <p:cNvCxnSpPr>
            <a:cxnSpLocks/>
            <a:stCxn id="21" idx="0"/>
            <a:endCxn id="20" idx="2"/>
          </p:cNvCxnSpPr>
          <p:nvPr/>
        </p:nvCxnSpPr>
        <p:spPr>
          <a:xfrm flipV="1">
            <a:off x="2135560" y="5500682"/>
            <a:ext cx="747048" cy="2743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6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>
            <a:extLst>
              <a:ext uri="{FF2B5EF4-FFF2-40B4-BE49-F238E27FC236}">
                <a16:creationId xmlns:a16="http://schemas.microsoft.com/office/drawing/2014/main" id="{9C247D82-A5E1-4A59-987C-697E871353A1}"/>
              </a:ext>
            </a:extLst>
          </p:cNvPr>
          <p:cNvSpPr txBox="1"/>
          <p:nvPr/>
        </p:nvSpPr>
        <p:spPr>
          <a:xfrm>
            <a:off x="1940038" y="349518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6" name="5 Conector recto">
            <a:extLst>
              <a:ext uri="{FF2B5EF4-FFF2-40B4-BE49-F238E27FC236}">
                <a16:creationId xmlns:a16="http://schemas.microsoft.com/office/drawing/2014/main" id="{B2E314A9-F3D3-487C-A397-BBCEA3F92CC9}"/>
              </a:ext>
            </a:extLst>
          </p:cNvPr>
          <p:cNvCxnSpPr>
            <a:cxnSpLocks/>
          </p:cNvCxnSpPr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43 CuadroTexto">
            <a:extLst>
              <a:ext uri="{FF2B5EF4-FFF2-40B4-BE49-F238E27FC236}">
                <a16:creationId xmlns:a16="http://schemas.microsoft.com/office/drawing/2014/main" id="{52BFBEFA-3510-4395-B9D6-9A2CF8500C7B}"/>
              </a:ext>
            </a:extLst>
          </p:cNvPr>
          <p:cNvSpPr txBox="1"/>
          <p:nvPr/>
        </p:nvSpPr>
        <p:spPr>
          <a:xfrm>
            <a:off x="191344" y="4109010"/>
            <a:ext cx="1498866" cy="40011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SIGNIFICADOS Y CARACTERÍSTICAS</a:t>
            </a:r>
          </a:p>
        </p:txBody>
      </p:sp>
      <p:sp>
        <p:nvSpPr>
          <p:cNvPr id="10" name="43 CuadroTexto">
            <a:extLst>
              <a:ext uri="{FF2B5EF4-FFF2-40B4-BE49-F238E27FC236}">
                <a16:creationId xmlns:a16="http://schemas.microsoft.com/office/drawing/2014/main" id="{F06CB2E2-E9F8-4518-8DB3-2624BE4D9288}"/>
              </a:ext>
            </a:extLst>
          </p:cNvPr>
          <p:cNvSpPr txBox="1"/>
          <p:nvPr/>
        </p:nvSpPr>
        <p:spPr>
          <a:xfrm>
            <a:off x="1847528" y="4077072"/>
            <a:ext cx="64807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ESTOS SON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5E361AE-814F-4E83-9DA8-9859BB1037FF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flipH="1">
            <a:off x="1690210" y="4277127"/>
            <a:ext cx="157318" cy="31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18A205C-9A24-4B16-B05A-599208B91C1F}"/>
              </a:ext>
            </a:extLst>
          </p:cNvPr>
          <p:cNvCxnSpPr>
            <a:cxnSpLocks/>
            <a:stCxn id="10" idx="3"/>
            <a:endCxn id="13" idx="1"/>
          </p:cNvCxnSpPr>
          <p:nvPr/>
        </p:nvCxnSpPr>
        <p:spPr>
          <a:xfrm flipV="1">
            <a:off x="2495600" y="3152869"/>
            <a:ext cx="1584177" cy="112425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43 CuadroTexto">
            <a:extLst>
              <a:ext uri="{FF2B5EF4-FFF2-40B4-BE49-F238E27FC236}">
                <a16:creationId xmlns:a16="http://schemas.microsoft.com/office/drawing/2014/main" id="{3067A7D8-E866-47D8-83F6-16634DC59FDE}"/>
              </a:ext>
            </a:extLst>
          </p:cNvPr>
          <p:cNvSpPr txBox="1"/>
          <p:nvPr/>
        </p:nvSpPr>
        <p:spPr>
          <a:xfrm>
            <a:off x="1135832" y="1547499"/>
            <a:ext cx="56082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Ciencia, tecnología y sociedad. CTS.</a:t>
            </a:r>
          </a:p>
        </p:txBody>
      </p:sp>
      <p:sp>
        <p:nvSpPr>
          <p:cNvPr id="17" name="60 CuadroTexto">
            <a:extLst>
              <a:ext uri="{FF2B5EF4-FFF2-40B4-BE49-F238E27FC236}">
                <a16:creationId xmlns:a16="http://schemas.microsoft.com/office/drawing/2014/main" id="{B0CE5B12-AE7C-4DC6-93F5-7868AE8F0CA1}"/>
              </a:ext>
            </a:extLst>
          </p:cNvPr>
          <p:cNvSpPr txBox="1"/>
          <p:nvPr/>
        </p:nvSpPr>
        <p:spPr>
          <a:xfrm>
            <a:off x="191344" y="1547500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2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9A80AB35-6A33-43A6-B183-44497102CAE8}"/>
              </a:ext>
            </a:extLst>
          </p:cNvPr>
          <p:cNvCxnSpPr>
            <a:cxnSpLocks/>
            <a:stCxn id="10" idx="3"/>
            <a:endCxn id="20" idx="1"/>
          </p:cNvCxnSpPr>
          <p:nvPr/>
        </p:nvCxnSpPr>
        <p:spPr>
          <a:xfrm flipV="1">
            <a:off x="2495600" y="2774179"/>
            <a:ext cx="4032448" cy="150294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A1464889-74A0-4E80-971A-91AC10AAF747}"/>
              </a:ext>
            </a:extLst>
          </p:cNvPr>
          <p:cNvCxnSpPr>
            <a:cxnSpLocks/>
            <a:stCxn id="10" idx="3"/>
            <a:endCxn id="25" idx="1"/>
          </p:cNvCxnSpPr>
          <p:nvPr/>
        </p:nvCxnSpPr>
        <p:spPr>
          <a:xfrm flipV="1">
            <a:off x="2495600" y="2393885"/>
            <a:ext cx="6916232" cy="188324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1E891262-66D7-4A2A-99CC-36A12060CDB1}"/>
              </a:ext>
            </a:extLst>
          </p:cNvPr>
          <p:cNvCxnSpPr>
            <a:cxnSpLocks/>
            <a:stCxn id="10" idx="3"/>
            <a:endCxn id="30" idx="1"/>
          </p:cNvCxnSpPr>
          <p:nvPr/>
        </p:nvCxnSpPr>
        <p:spPr>
          <a:xfrm flipV="1">
            <a:off x="2495600" y="3908956"/>
            <a:ext cx="7358118" cy="36817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B8F365E5-C599-46E7-81E5-291C652924E7}"/>
              </a:ext>
            </a:extLst>
          </p:cNvPr>
          <p:cNvCxnSpPr>
            <a:cxnSpLocks/>
            <a:stCxn id="10" idx="3"/>
            <a:endCxn id="35" idx="1"/>
          </p:cNvCxnSpPr>
          <p:nvPr/>
        </p:nvCxnSpPr>
        <p:spPr>
          <a:xfrm>
            <a:off x="2495600" y="4277127"/>
            <a:ext cx="7200800" cy="112055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1E7D40A0-B6FE-42EF-90D7-A097463C1A2C}"/>
              </a:ext>
            </a:extLst>
          </p:cNvPr>
          <p:cNvCxnSpPr>
            <a:cxnSpLocks/>
            <a:stCxn id="10" idx="3"/>
            <a:endCxn id="39" idx="1"/>
          </p:cNvCxnSpPr>
          <p:nvPr/>
        </p:nvCxnSpPr>
        <p:spPr>
          <a:xfrm>
            <a:off x="2495600" y="4277127"/>
            <a:ext cx="5144817" cy="170532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5DE22428-527F-407C-9EB5-AE0E3882C0C4}"/>
              </a:ext>
            </a:extLst>
          </p:cNvPr>
          <p:cNvCxnSpPr>
            <a:cxnSpLocks/>
            <a:stCxn id="10" idx="3"/>
            <a:endCxn id="45" idx="1"/>
          </p:cNvCxnSpPr>
          <p:nvPr/>
        </p:nvCxnSpPr>
        <p:spPr>
          <a:xfrm>
            <a:off x="2495600" y="4277127"/>
            <a:ext cx="648072" cy="105253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3AAFB65B-8D2F-4317-9F47-723210358178}"/>
              </a:ext>
            </a:extLst>
          </p:cNvPr>
          <p:cNvCxnSpPr>
            <a:cxnSpLocks/>
            <a:stCxn id="10" idx="3"/>
            <a:endCxn id="51" idx="1"/>
          </p:cNvCxnSpPr>
          <p:nvPr/>
        </p:nvCxnSpPr>
        <p:spPr>
          <a:xfrm>
            <a:off x="2495600" y="4277127"/>
            <a:ext cx="3024336" cy="161727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43 CuadroTexto">
            <a:extLst>
              <a:ext uri="{FF2B5EF4-FFF2-40B4-BE49-F238E27FC236}">
                <a16:creationId xmlns:a16="http://schemas.microsoft.com/office/drawing/2014/main" id="{F8FF3823-F899-419B-8E82-F26C8CA34A28}"/>
              </a:ext>
            </a:extLst>
          </p:cNvPr>
          <p:cNvSpPr txBox="1"/>
          <p:nvPr/>
        </p:nvSpPr>
        <p:spPr>
          <a:xfrm>
            <a:off x="4079777" y="2568093"/>
            <a:ext cx="1872208" cy="116955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TECNOLOGÍA SIGNIFICA DESDE CTS, UN CONJUNTO DE SABERES Y CONOCIMIENTOS QUE DAN LUGAR A SISTEMAS CULTURALES DE IDEAS Y PROCESOS.</a:t>
            </a:r>
          </a:p>
        </p:txBody>
      </p:sp>
      <p:sp>
        <p:nvSpPr>
          <p:cNvPr id="20" name="43 CuadroTexto">
            <a:extLst>
              <a:ext uri="{FF2B5EF4-FFF2-40B4-BE49-F238E27FC236}">
                <a16:creationId xmlns:a16="http://schemas.microsoft.com/office/drawing/2014/main" id="{12932875-FE8A-46C6-BC34-DB9BF3F1AB9A}"/>
              </a:ext>
            </a:extLst>
          </p:cNvPr>
          <p:cNvSpPr txBox="1"/>
          <p:nvPr/>
        </p:nvSpPr>
        <p:spPr>
          <a:xfrm>
            <a:off x="6528048" y="2112459"/>
            <a:ext cx="1834027" cy="1323439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CTS CONCIBE A LA TECNOLOGÍA, ESENCIALMENTE COMO UNA ESTRUCTURA Y SISTEMA DE IDEAS SIMBIOTICAMENTE RELACIONADO CON LAS CIENCIAS.</a:t>
            </a:r>
          </a:p>
        </p:txBody>
      </p:sp>
      <p:sp>
        <p:nvSpPr>
          <p:cNvPr id="25" name="43 CuadroTexto">
            <a:extLst>
              <a:ext uri="{FF2B5EF4-FFF2-40B4-BE49-F238E27FC236}">
                <a16:creationId xmlns:a16="http://schemas.microsoft.com/office/drawing/2014/main" id="{0B079749-4FDC-4B11-9138-C666F0CC5C26}"/>
              </a:ext>
            </a:extLst>
          </p:cNvPr>
          <p:cNvSpPr txBox="1"/>
          <p:nvPr/>
        </p:nvSpPr>
        <p:spPr>
          <a:xfrm>
            <a:off x="9411832" y="1886053"/>
            <a:ext cx="1724728" cy="1015663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CTS EN LA EDUCACIÓN EN TECNOLOGÍA, NO ASUME A LA TECNOLOGÍA COMO OBJETO DE ESTUDIO EN SÍ MISMO.</a:t>
            </a:r>
          </a:p>
        </p:txBody>
      </p:sp>
      <p:sp>
        <p:nvSpPr>
          <p:cNvPr id="30" name="43 CuadroTexto">
            <a:extLst>
              <a:ext uri="{FF2B5EF4-FFF2-40B4-BE49-F238E27FC236}">
                <a16:creationId xmlns:a16="http://schemas.microsoft.com/office/drawing/2014/main" id="{8200A7F1-7A23-40B2-A5BB-FD039EDCD896}"/>
              </a:ext>
            </a:extLst>
          </p:cNvPr>
          <p:cNvSpPr txBox="1"/>
          <p:nvPr/>
        </p:nvSpPr>
        <p:spPr>
          <a:xfrm>
            <a:off x="9853718" y="3247236"/>
            <a:ext cx="1925641" cy="1323439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SE ENTIENDE A LA TECNOLOGÍA EN SU RELACIÓN CON LA CIENCIA Y SU OBJETO DE ESTUDIO CENTRAL ES EL IMPACTO EN LAS PERSONAS Y LAS SOCIEDADES.</a:t>
            </a:r>
          </a:p>
        </p:txBody>
      </p:sp>
      <p:sp>
        <p:nvSpPr>
          <p:cNvPr id="35" name="43 CuadroTexto">
            <a:extLst>
              <a:ext uri="{FF2B5EF4-FFF2-40B4-BE49-F238E27FC236}">
                <a16:creationId xmlns:a16="http://schemas.microsoft.com/office/drawing/2014/main" id="{7D9F9468-5B94-4751-BBE9-75CB938532EE}"/>
              </a:ext>
            </a:extLst>
          </p:cNvPr>
          <p:cNvSpPr txBox="1"/>
          <p:nvPr/>
        </p:nvSpPr>
        <p:spPr>
          <a:xfrm>
            <a:off x="9696400" y="4812901"/>
            <a:ext cx="1944216" cy="116955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EL CONCEPTO DE DISEÑO NO ES CENTRAL EN ESTE ENFOQUE, SALVO PARA DIRIMIR O ESCLARECER SU PAPEL EN EL CAMBIO Y /O EFECTO EN LAS PERSONAS Y SOCIEDADES.</a:t>
            </a:r>
          </a:p>
        </p:txBody>
      </p:sp>
      <p:sp>
        <p:nvSpPr>
          <p:cNvPr id="39" name="43 CuadroTexto">
            <a:extLst>
              <a:ext uri="{FF2B5EF4-FFF2-40B4-BE49-F238E27FC236}">
                <a16:creationId xmlns:a16="http://schemas.microsoft.com/office/drawing/2014/main" id="{E078BBAE-0968-4913-A192-0F082CE4B193}"/>
              </a:ext>
            </a:extLst>
          </p:cNvPr>
          <p:cNvSpPr txBox="1"/>
          <p:nvPr/>
        </p:nvSpPr>
        <p:spPr>
          <a:xfrm>
            <a:off x="7640417" y="5397676"/>
            <a:ext cx="1694134" cy="116955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EDUCACIÓN EN TECNOLOGÍA SE UBICA EN ESTE ENFOQUE, EN LA PRETENSIÓN DE LA ALFABETIZACIÓN CIENTÍFICA Y TECNOLÓGICA.</a:t>
            </a:r>
          </a:p>
        </p:txBody>
      </p:sp>
      <p:sp>
        <p:nvSpPr>
          <p:cNvPr id="45" name="43 CuadroTexto">
            <a:extLst>
              <a:ext uri="{FF2B5EF4-FFF2-40B4-BE49-F238E27FC236}">
                <a16:creationId xmlns:a16="http://schemas.microsoft.com/office/drawing/2014/main" id="{01CC57CE-05ED-47A4-827E-DB5922F3E462}"/>
              </a:ext>
            </a:extLst>
          </p:cNvPr>
          <p:cNvSpPr txBox="1"/>
          <p:nvPr/>
        </p:nvSpPr>
        <p:spPr>
          <a:xfrm>
            <a:off x="3143672" y="4437108"/>
            <a:ext cx="1804265" cy="1785104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CTS SE EXPRESA EN LA ESCUELA EN ACTIVIDADES PEDAGÓGICAS COMO LAS SIGUIENTES: EXPLORACIÓN, FOCALIZACIÓN, DELIBERACIÓN, TOMA DE POSTURAS Y DECISIONES, ACTUACIÓN Y PARTICIPACIÓN.  </a:t>
            </a:r>
          </a:p>
        </p:txBody>
      </p:sp>
      <p:sp>
        <p:nvSpPr>
          <p:cNvPr id="51" name="43 CuadroTexto">
            <a:extLst>
              <a:ext uri="{FF2B5EF4-FFF2-40B4-BE49-F238E27FC236}">
                <a16:creationId xmlns:a16="http://schemas.microsoft.com/office/drawing/2014/main" id="{DE9F64C4-D232-480B-9E7E-BF25F9C9C93F}"/>
              </a:ext>
            </a:extLst>
          </p:cNvPr>
          <p:cNvSpPr txBox="1"/>
          <p:nvPr/>
        </p:nvSpPr>
        <p:spPr>
          <a:xfrm>
            <a:off x="5519936" y="5232684"/>
            <a:ext cx="1472409" cy="1323439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DICHA ALFABETIZACIÓN, SE FUNDAMENTA CENTRALMENTE EN LA ESFERA DE LA FORMACIÓN POLÍTICA DE LOS SUJETOS.</a:t>
            </a:r>
          </a:p>
        </p:txBody>
      </p:sp>
    </p:spTree>
    <p:extLst>
      <p:ext uri="{BB962C8B-B14F-4D97-AF65-F5344CB8AC3E}">
        <p14:creationId xmlns:p14="http://schemas.microsoft.com/office/powerpoint/2010/main" val="5695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>
            <a:extLst>
              <a:ext uri="{FF2B5EF4-FFF2-40B4-BE49-F238E27FC236}">
                <a16:creationId xmlns:a16="http://schemas.microsoft.com/office/drawing/2014/main" id="{4BFCE55F-3FA3-4DDC-A67C-1745555E177B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6" name="5 Conector recto">
            <a:extLst>
              <a:ext uri="{FF2B5EF4-FFF2-40B4-BE49-F238E27FC236}">
                <a16:creationId xmlns:a16="http://schemas.microsoft.com/office/drawing/2014/main" id="{4C342AE3-2E28-4CC7-9A41-D631EFD872D4}"/>
              </a:ext>
            </a:extLst>
          </p:cNvPr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43 CuadroTexto">
            <a:extLst>
              <a:ext uri="{FF2B5EF4-FFF2-40B4-BE49-F238E27FC236}">
                <a16:creationId xmlns:a16="http://schemas.microsoft.com/office/drawing/2014/main" id="{6A806CE8-088E-4992-A4C9-939AE513D561}"/>
              </a:ext>
            </a:extLst>
          </p:cNvPr>
          <p:cNvSpPr txBox="1"/>
          <p:nvPr/>
        </p:nvSpPr>
        <p:spPr>
          <a:xfrm>
            <a:off x="1711897" y="2564904"/>
            <a:ext cx="5184575" cy="9310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El enfoque CTS y la educación sobre las TIC. Mariano Martín Gordillo.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Ibertic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.  (Conferencia).</a:t>
            </a:r>
          </a:p>
          <a:p>
            <a:pPr algn="r"/>
            <a:endParaRPr lang="es-CO" sz="105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2"/>
              </a:rPr>
              <a:t>https://youtu.be/lT1iD4eDdXs</a:t>
            </a:r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4" name="43 CuadroTexto">
            <a:extLst>
              <a:ext uri="{FF2B5EF4-FFF2-40B4-BE49-F238E27FC236}">
                <a16:creationId xmlns:a16="http://schemas.microsoft.com/office/drawing/2014/main" id="{BF1BB25D-89DD-400B-AEE7-73958C917EA6}"/>
              </a:ext>
            </a:extLst>
          </p:cNvPr>
          <p:cNvSpPr txBox="1"/>
          <p:nvPr/>
        </p:nvSpPr>
        <p:spPr>
          <a:xfrm>
            <a:off x="3647728" y="3861048"/>
            <a:ext cx="5184576" cy="9310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CTS. José Antonio López Cerezo habla de la evolución de los estudios CTS.</a:t>
            </a:r>
          </a:p>
          <a:p>
            <a:pPr algn="r"/>
            <a:endParaRPr lang="es-CO" sz="105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3"/>
              </a:rPr>
              <a:t>https://youtu.be/YYRfvsccFhE</a:t>
            </a:r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6" name="43 CuadroTexto">
            <a:extLst>
              <a:ext uri="{FF2B5EF4-FFF2-40B4-BE49-F238E27FC236}">
                <a16:creationId xmlns:a16="http://schemas.microsoft.com/office/drawing/2014/main" id="{DDF1BBCF-0E20-42EA-9DB4-9C783E994119}"/>
              </a:ext>
            </a:extLst>
          </p:cNvPr>
          <p:cNvSpPr txBox="1"/>
          <p:nvPr/>
        </p:nvSpPr>
        <p:spPr>
          <a:xfrm>
            <a:off x="5303912" y="5126996"/>
            <a:ext cx="5184576" cy="11772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Mariano Martín Gordillo. “la riqueza tecnológica es un reto que puede ahogar a muchos profesores”. (Entrevista).</a:t>
            </a:r>
          </a:p>
          <a:p>
            <a:pPr algn="r"/>
            <a:endParaRPr lang="es-CO" sz="105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4"/>
              </a:rPr>
              <a:t>https://youtu.be/rAZzxtTwpEs</a:t>
            </a:r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8" name="43 CuadroTexto">
            <a:extLst>
              <a:ext uri="{FF2B5EF4-FFF2-40B4-BE49-F238E27FC236}">
                <a16:creationId xmlns:a16="http://schemas.microsoft.com/office/drawing/2014/main" id="{BB7E7FE4-FE49-4F88-B1BE-50153A5A80FB}"/>
              </a:ext>
            </a:extLst>
          </p:cNvPr>
          <p:cNvSpPr txBox="1"/>
          <p:nvPr/>
        </p:nvSpPr>
        <p:spPr>
          <a:xfrm rot="18903554">
            <a:off x="71519" y="516331"/>
            <a:ext cx="1273140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Documentos / enlaces</a:t>
            </a:r>
          </a:p>
        </p:txBody>
      </p:sp>
      <p:sp>
        <p:nvSpPr>
          <p:cNvPr id="2" name="43 CuadroTexto">
            <a:extLst>
              <a:ext uri="{FF2B5EF4-FFF2-40B4-BE49-F238E27FC236}">
                <a16:creationId xmlns:a16="http://schemas.microsoft.com/office/drawing/2014/main" id="{4690081E-7D61-4CC4-90E9-8058C7885DF0}"/>
              </a:ext>
            </a:extLst>
          </p:cNvPr>
          <p:cNvSpPr txBox="1"/>
          <p:nvPr/>
        </p:nvSpPr>
        <p:spPr>
          <a:xfrm>
            <a:off x="1135832" y="1547499"/>
            <a:ext cx="56082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Ciencia, tecnología y sociedad. CTS.</a:t>
            </a:r>
          </a:p>
        </p:txBody>
      </p:sp>
      <p:sp>
        <p:nvSpPr>
          <p:cNvPr id="3" name="60 CuadroTexto">
            <a:extLst>
              <a:ext uri="{FF2B5EF4-FFF2-40B4-BE49-F238E27FC236}">
                <a16:creationId xmlns:a16="http://schemas.microsoft.com/office/drawing/2014/main" id="{DE796B1B-FB29-4F9E-9196-729D27FA590F}"/>
              </a:ext>
            </a:extLst>
          </p:cNvPr>
          <p:cNvSpPr txBox="1"/>
          <p:nvPr/>
        </p:nvSpPr>
        <p:spPr>
          <a:xfrm>
            <a:off x="191344" y="1547500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3258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CuadroTexto">
            <a:extLst>
              <a:ext uri="{FF2B5EF4-FFF2-40B4-BE49-F238E27FC236}">
                <a16:creationId xmlns:a16="http://schemas.microsoft.com/office/drawing/2014/main" id="{14C30EDB-A38F-47D2-BDA2-FA9903156146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sp>
        <p:nvSpPr>
          <p:cNvPr id="14" name="43 CuadroTexto">
            <a:extLst>
              <a:ext uri="{FF2B5EF4-FFF2-40B4-BE49-F238E27FC236}">
                <a16:creationId xmlns:a16="http://schemas.microsoft.com/office/drawing/2014/main" id="{6B42403B-A2FE-4F20-8881-32FCB7BC1C11}"/>
              </a:ext>
            </a:extLst>
          </p:cNvPr>
          <p:cNvSpPr txBox="1"/>
          <p:nvPr/>
        </p:nvSpPr>
        <p:spPr>
          <a:xfrm>
            <a:off x="1711897" y="2564904"/>
            <a:ext cx="5184575" cy="9310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V seminario internacional, Prof. Carlos Osorio – Cátedra CTS CONACYT, Paraguay. (Conferencia). </a:t>
            </a:r>
          </a:p>
          <a:p>
            <a:pPr algn="r"/>
            <a:endParaRPr lang="es-CO" sz="105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2"/>
              </a:rPr>
              <a:t>https://youtu.be/ssvLSqyqtnA</a:t>
            </a:r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6" name="43 CuadroTexto">
            <a:extLst>
              <a:ext uri="{FF2B5EF4-FFF2-40B4-BE49-F238E27FC236}">
                <a16:creationId xmlns:a16="http://schemas.microsoft.com/office/drawing/2014/main" id="{B47B46A9-D59E-41E2-93B2-1EF60D2E14DC}"/>
              </a:ext>
            </a:extLst>
          </p:cNvPr>
          <p:cNvSpPr txBox="1"/>
          <p:nvPr/>
        </p:nvSpPr>
        <p:spPr>
          <a:xfrm>
            <a:off x="3647728" y="3861048"/>
            <a:ext cx="5184576" cy="9310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Disciplinas, políticas de C y T y la organización social de la ciencia. Pablo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Kreimer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.  (Conferencia).</a:t>
            </a:r>
          </a:p>
          <a:p>
            <a:pPr algn="r"/>
            <a:endParaRPr lang="es-CO" sz="105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3"/>
              </a:rPr>
              <a:t>https://youtu.be/Sew_o8kj1NQ</a:t>
            </a:r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22" name="43 CuadroTexto">
            <a:extLst>
              <a:ext uri="{FF2B5EF4-FFF2-40B4-BE49-F238E27FC236}">
                <a16:creationId xmlns:a16="http://schemas.microsoft.com/office/drawing/2014/main" id="{CFC77B7B-30E6-4026-B872-4F77901B8EA0}"/>
              </a:ext>
            </a:extLst>
          </p:cNvPr>
          <p:cNvSpPr txBox="1"/>
          <p:nvPr/>
        </p:nvSpPr>
        <p:spPr>
          <a:xfrm>
            <a:off x="5303912" y="5126995"/>
            <a:ext cx="5184576" cy="9310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Desafíos de la Ciencia Latinoamericana en un mundo globalizado. Pablo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Kreimer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. (Conferencia).</a:t>
            </a:r>
          </a:p>
          <a:p>
            <a:pPr algn="r"/>
            <a:endParaRPr lang="es-CO" sz="105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4"/>
              </a:rPr>
              <a:t>https://youtu.be/oNIdx66lo3Y</a:t>
            </a:r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</a:p>
        </p:txBody>
      </p:sp>
      <p:cxnSp>
        <p:nvCxnSpPr>
          <p:cNvPr id="23" name="5 Conector recto">
            <a:extLst>
              <a:ext uri="{FF2B5EF4-FFF2-40B4-BE49-F238E27FC236}">
                <a16:creationId xmlns:a16="http://schemas.microsoft.com/office/drawing/2014/main" id="{D9175ACF-48CE-44DE-A9A4-33E7E74B52A0}"/>
              </a:ext>
            </a:extLst>
          </p:cNvPr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43 CuadroTexto">
            <a:extLst>
              <a:ext uri="{FF2B5EF4-FFF2-40B4-BE49-F238E27FC236}">
                <a16:creationId xmlns:a16="http://schemas.microsoft.com/office/drawing/2014/main" id="{E5ACC438-A4DD-46CA-9296-881F43A0DC20}"/>
              </a:ext>
            </a:extLst>
          </p:cNvPr>
          <p:cNvSpPr txBox="1"/>
          <p:nvPr/>
        </p:nvSpPr>
        <p:spPr>
          <a:xfrm rot="18903554">
            <a:off x="71519" y="516331"/>
            <a:ext cx="1273140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Documentos / enlaces</a:t>
            </a:r>
          </a:p>
        </p:txBody>
      </p:sp>
      <p:sp>
        <p:nvSpPr>
          <p:cNvPr id="3" name="43 CuadroTexto">
            <a:extLst>
              <a:ext uri="{FF2B5EF4-FFF2-40B4-BE49-F238E27FC236}">
                <a16:creationId xmlns:a16="http://schemas.microsoft.com/office/drawing/2014/main" id="{5F2A0ACD-F8F0-48D9-8C10-84D78F995422}"/>
              </a:ext>
            </a:extLst>
          </p:cNvPr>
          <p:cNvSpPr txBox="1"/>
          <p:nvPr/>
        </p:nvSpPr>
        <p:spPr>
          <a:xfrm>
            <a:off x="1135832" y="1547499"/>
            <a:ext cx="56082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Ciencia, tecnología y sociedad. CTS.</a:t>
            </a:r>
          </a:p>
        </p:txBody>
      </p:sp>
      <p:sp>
        <p:nvSpPr>
          <p:cNvPr id="5" name="60 CuadroTexto">
            <a:extLst>
              <a:ext uri="{FF2B5EF4-FFF2-40B4-BE49-F238E27FC236}">
                <a16:creationId xmlns:a16="http://schemas.microsoft.com/office/drawing/2014/main" id="{E33B85A4-6CD4-4D8D-9896-E682DAF52C07}"/>
              </a:ext>
            </a:extLst>
          </p:cNvPr>
          <p:cNvSpPr txBox="1"/>
          <p:nvPr/>
        </p:nvSpPr>
        <p:spPr>
          <a:xfrm>
            <a:off x="191344" y="1547500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1918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CuadroTexto">
            <a:extLst>
              <a:ext uri="{FF2B5EF4-FFF2-40B4-BE49-F238E27FC236}">
                <a16:creationId xmlns:a16="http://schemas.microsoft.com/office/drawing/2014/main" id="{14C30EDB-A38F-47D2-BDA2-FA9903156146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23" name="5 Conector recto">
            <a:extLst>
              <a:ext uri="{FF2B5EF4-FFF2-40B4-BE49-F238E27FC236}">
                <a16:creationId xmlns:a16="http://schemas.microsoft.com/office/drawing/2014/main" id="{D9175ACF-48CE-44DE-A9A4-33E7E74B52A0}"/>
              </a:ext>
            </a:extLst>
          </p:cNvPr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43 CuadroTexto">
            <a:extLst>
              <a:ext uri="{FF2B5EF4-FFF2-40B4-BE49-F238E27FC236}">
                <a16:creationId xmlns:a16="http://schemas.microsoft.com/office/drawing/2014/main" id="{E5ACC438-A4DD-46CA-9296-881F43A0DC20}"/>
              </a:ext>
            </a:extLst>
          </p:cNvPr>
          <p:cNvSpPr txBox="1"/>
          <p:nvPr/>
        </p:nvSpPr>
        <p:spPr>
          <a:xfrm rot="18903554">
            <a:off x="71519" y="516331"/>
            <a:ext cx="1273140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Documentos / enlaces</a:t>
            </a:r>
          </a:p>
        </p:txBody>
      </p:sp>
      <p:sp>
        <p:nvSpPr>
          <p:cNvPr id="3" name="43 CuadroTexto">
            <a:extLst>
              <a:ext uri="{FF2B5EF4-FFF2-40B4-BE49-F238E27FC236}">
                <a16:creationId xmlns:a16="http://schemas.microsoft.com/office/drawing/2014/main" id="{5F2A0ACD-F8F0-48D9-8C10-84D78F995422}"/>
              </a:ext>
            </a:extLst>
          </p:cNvPr>
          <p:cNvSpPr txBox="1"/>
          <p:nvPr/>
        </p:nvSpPr>
        <p:spPr>
          <a:xfrm>
            <a:off x="1135832" y="1547499"/>
            <a:ext cx="56082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Ciencia, tecnología y sociedad. CTS.</a:t>
            </a:r>
          </a:p>
        </p:txBody>
      </p:sp>
      <p:sp>
        <p:nvSpPr>
          <p:cNvPr id="5" name="60 CuadroTexto">
            <a:extLst>
              <a:ext uri="{FF2B5EF4-FFF2-40B4-BE49-F238E27FC236}">
                <a16:creationId xmlns:a16="http://schemas.microsoft.com/office/drawing/2014/main" id="{E33B85A4-6CD4-4D8D-9896-E682DAF52C07}"/>
              </a:ext>
            </a:extLst>
          </p:cNvPr>
          <p:cNvSpPr txBox="1"/>
          <p:nvPr/>
        </p:nvSpPr>
        <p:spPr>
          <a:xfrm>
            <a:off x="191344" y="1547500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2</a:t>
            </a:r>
          </a:p>
        </p:txBody>
      </p:sp>
      <p:sp>
        <p:nvSpPr>
          <p:cNvPr id="4" name="43 CuadroTexto">
            <a:extLst>
              <a:ext uri="{FF2B5EF4-FFF2-40B4-BE49-F238E27FC236}">
                <a16:creationId xmlns:a16="http://schemas.microsoft.com/office/drawing/2014/main" id="{EE182D75-F662-A5E8-5CAC-5A2D301DC2EF}"/>
              </a:ext>
            </a:extLst>
          </p:cNvPr>
          <p:cNvSpPr txBox="1"/>
          <p:nvPr/>
        </p:nvSpPr>
        <p:spPr>
          <a:xfrm>
            <a:off x="3215680" y="2996952"/>
            <a:ext cx="6040288" cy="2893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ACEVEDO, J. (1995). Educación tecnológica desde una perspectiva CTS. Una breve revisión del tema.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ACEVEDO, J. (2005). Educación CTS y alfabetización científica y tecnológica.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BUCH, T. (2003). CTS desde la perspectiva de la educación tecnológica.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GARCÍA, E y otros. (2001) CTS. Una aproximación conceptual.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GONZÁLEZ y GORDILLO. (2002). Reflexiones sobre la educación tecnológica desde el enfoque CTS.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JIMÉNEZ, A. (2010). Origen y desarrollo de los estudios CTS y su perspectiva en América Latina.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LÓPEZ y VALENTI. (Sin año). Educación Tecnológica en el siglo XXI.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MEDINA, M. (Sin año). CTS en el siglo 21.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OSORIO y GORDILLO. (2003). Educar para participar en ciencia y tecnología.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QUINTERO, Carlos. (2009). Enfoque Ciencia, Tecnología y Sociedad (CTS).</a:t>
            </a:r>
          </a:p>
        </p:txBody>
      </p:sp>
    </p:spTree>
    <p:extLst>
      <p:ext uri="{BB962C8B-B14F-4D97-AF65-F5344CB8AC3E}">
        <p14:creationId xmlns:p14="http://schemas.microsoft.com/office/powerpoint/2010/main" val="17810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CuadroTexto">
            <a:extLst>
              <a:ext uri="{FF2B5EF4-FFF2-40B4-BE49-F238E27FC236}">
                <a16:creationId xmlns:a16="http://schemas.microsoft.com/office/drawing/2014/main" id="{D17627A3-618B-40CF-913A-1C9403AA3859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7" name="5 Conector recto">
            <a:extLst>
              <a:ext uri="{FF2B5EF4-FFF2-40B4-BE49-F238E27FC236}">
                <a16:creationId xmlns:a16="http://schemas.microsoft.com/office/drawing/2014/main" id="{09D15A3B-AFD1-4E5D-810C-A1EED49AA35C}"/>
              </a:ext>
            </a:extLst>
          </p:cNvPr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43 CuadroTexto">
            <a:extLst>
              <a:ext uri="{FF2B5EF4-FFF2-40B4-BE49-F238E27FC236}">
                <a16:creationId xmlns:a16="http://schemas.microsoft.com/office/drawing/2014/main" id="{D2259DE4-ED5D-4EF3-AB44-C845F3C0B4DF}"/>
              </a:ext>
            </a:extLst>
          </p:cNvPr>
          <p:cNvSpPr txBox="1"/>
          <p:nvPr/>
        </p:nvSpPr>
        <p:spPr>
          <a:xfrm>
            <a:off x="1135832" y="1556792"/>
            <a:ext cx="56082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Alfabetización científica y tecnológica.</a:t>
            </a:r>
          </a:p>
        </p:txBody>
      </p:sp>
      <p:sp>
        <p:nvSpPr>
          <p:cNvPr id="9" name="60 CuadroTexto">
            <a:extLst>
              <a:ext uri="{FF2B5EF4-FFF2-40B4-BE49-F238E27FC236}">
                <a16:creationId xmlns:a16="http://schemas.microsoft.com/office/drawing/2014/main" id="{B82FFAE7-DE15-4D04-9BCE-EA02FB62A7DE}"/>
              </a:ext>
            </a:extLst>
          </p:cNvPr>
          <p:cNvSpPr txBox="1"/>
          <p:nvPr/>
        </p:nvSpPr>
        <p:spPr>
          <a:xfrm>
            <a:off x="191344" y="155679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3</a:t>
            </a:r>
          </a:p>
        </p:txBody>
      </p:sp>
      <p:sp>
        <p:nvSpPr>
          <p:cNvPr id="10" name="43 CuadroTexto">
            <a:extLst>
              <a:ext uri="{FF2B5EF4-FFF2-40B4-BE49-F238E27FC236}">
                <a16:creationId xmlns:a16="http://schemas.microsoft.com/office/drawing/2014/main" id="{27C38839-3519-4DC0-A16A-58FA62940714}"/>
              </a:ext>
            </a:extLst>
          </p:cNvPr>
          <p:cNvSpPr txBox="1"/>
          <p:nvPr/>
        </p:nvSpPr>
        <p:spPr>
          <a:xfrm>
            <a:off x="407368" y="2204865"/>
            <a:ext cx="1440160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PLANTEADO POR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997E9931-9A4F-457F-9DA3-230C20727645}"/>
              </a:ext>
            </a:extLst>
          </p:cNvPr>
          <p:cNvCxnSpPr>
            <a:stCxn id="10" idx="0"/>
            <a:endCxn id="8" idx="2"/>
          </p:cNvCxnSpPr>
          <p:nvPr/>
        </p:nvCxnSpPr>
        <p:spPr>
          <a:xfrm flipV="1">
            <a:off x="1127448" y="1895346"/>
            <a:ext cx="2812504" cy="3095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43 CuadroTexto">
            <a:extLst>
              <a:ext uri="{FF2B5EF4-FFF2-40B4-BE49-F238E27FC236}">
                <a16:creationId xmlns:a16="http://schemas.microsoft.com/office/drawing/2014/main" id="{6017477E-8CC8-4DB9-9E04-EB52C69EAB4E}"/>
              </a:ext>
            </a:extLst>
          </p:cNvPr>
          <p:cNvSpPr txBox="1"/>
          <p:nvPr/>
        </p:nvSpPr>
        <p:spPr>
          <a:xfrm>
            <a:off x="407368" y="2708920"/>
            <a:ext cx="1368152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GERARD FOUREZ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3B0ABACF-76DF-4AD5-B1BA-268161190C85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 flipH="1">
            <a:off x="1091444" y="2451086"/>
            <a:ext cx="36004" cy="25783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43 CuadroTexto">
            <a:extLst>
              <a:ext uri="{FF2B5EF4-FFF2-40B4-BE49-F238E27FC236}">
                <a16:creationId xmlns:a16="http://schemas.microsoft.com/office/drawing/2014/main" id="{FD25006A-FFE1-4912-9B94-9BEF8DC18129}"/>
              </a:ext>
            </a:extLst>
          </p:cNvPr>
          <p:cNvSpPr txBox="1"/>
          <p:nvPr/>
        </p:nvSpPr>
        <p:spPr>
          <a:xfrm>
            <a:off x="407368" y="3212976"/>
            <a:ext cx="14401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QUIEN POSTULO LA IDEA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9EC85BE-4D01-4303-9C4A-0B13E33101C7}"/>
              </a:ext>
            </a:extLst>
          </p:cNvPr>
          <p:cNvCxnSpPr>
            <a:stCxn id="14" idx="0"/>
            <a:endCxn id="12" idx="2"/>
          </p:cNvCxnSpPr>
          <p:nvPr/>
        </p:nvCxnSpPr>
        <p:spPr>
          <a:xfrm flipH="1" flipV="1">
            <a:off x="1091444" y="2962836"/>
            <a:ext cx="36004" cy="2501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43 CuadroTexto">
            <a:extLst>
              <a:ext uri="{FF2B5EF4-FFF2-40B4-BE49-F238E27FC236}">
                <a16:creationId xmlns:a16="http://schemas.microsoft.com/office/drawing/2014/main" id="{B39511E9-BEC2-4540-9566-3B8B167D3262}"/>
              </a:ext>
            </a:extLst>
          </p:cNvPr>
          <p:cNvSpPr txBox="1"/>
          <p:nvPr/>
        </p:nvSpPr>
        <p:spPr>
          <a:xfrm>
            <a:off x="335360" y="3949606"/>
            <a:ext cx="1584176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ALFABETIZACIÓN (LITERACY)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B3389C37-B54E-4491-B4E2-9C52E1E3896C}"/>
              </a:ext>
            </a:extLst>
          </p:cNvPr>
          <p:cNvCxnSpPr>
            <a:stCxn id="14" idx="2"/>
            <a:endCxn id="16" idx="0"/>
          </p:cNvCxnSpPr>
          <p:nvPr/>
        </p:nvCxnSpPr>
        <p:spPr>
          <a:xfrm>
            <a:off x="1127448" y="3613086"/>
            <a:ext cx="0" cy="33652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43 CuadroTexto">
            <a:extLst>
              <a:ext uri="{FF2B5EF4-FFF2-40B4-BE49-F238E27FC236}">
                <a16:creationId xmlns:a16="http://schemas.microsoft.com/office/drawing/2014/main" id="{8602DC19-83DF-4482-8DEC-4B3B41A05A51}"/>
              </a:ext>
            </a:extLst>
          </p:cNvPr>
          <p:cNvSpPr txBox="1"/>
          <p:nvPr/>
        </p:nvSpPr>
        <p:spPr>
          <a:xfrm>
            <a:off x="407368" y="4725145"/>
            <a:ext cx="1440160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COMO UNA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sp>
        <p:nvSpPr>
          <p:cNvPr id="19" name="43 CuadroTexto">
            <a:extLst>
              <a:ext uri="{FF2B5EF4-FFF2-40B4-BE49-F238E27FC236}">
                <a16:creationId xmlns:a16="http://schemas.microsoft.com/office/drawing/2014/main" id="{547B83DE-15D3-4704-86ED-4713EC16A7AC}"/>
              </a:ext>
            </a:extLst>
          </p:cNvPr>
          <p:cNvSpPr txBox="1"/>
          <p:nvPr/>
        </p:nvSpPr>
        <p:spPr>
          <a:xfrm>
            <a:off x="335360" y="5461774"/>
            <a:ext cx="1512168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NECESIDAD SOCIAL FUNDAMENTAL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A277EFBF-433A-49B9-80DD-0B0590323827}"/>
              </a:ext>
            </a:extLst>
          </p:cNvPr>
          <p:cNvCxnSpPr>
            <a:stCxn id="18" idx="2"/>
            <a:endCxn id="19" idx="0"/>
          </p:cNvCxnSpPr>
          <p:nvPr/>
        </p:nvCxnSpPr>
        <p:spPr>
          <a:xfrm flipH="1">
            <a:off x="1091444" y="4971366"/>
            <a:ext cx="36004" cy="49040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1C93003D-EFF1-4A6D-B375-5B79CF3913E8}"/>
              </a:ext>
            </a:extLst>
          </p:cNvPr>
          <p:cNvCxnSpPr>
            <a:stCxn id="18" idx="0"/>
            <a:endCxn id="16" idx="2"/>
          </p:cNvCxnSpPr>
          <p:nvPr/>
        </p:nvCxnSpPr>
        <p:spPr>
          <a:xfrm flipV="1">
            <a:off x="1127448" y="4365104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43 CuadroTexto">
            <a:extLst>
              <a:ext uri="{FF2B5EF4-FFF2-40B4-BE49-F238E27FC236}">
                <a16:creationId xmlns:a16="http://schemas.microsoft.com/office/drawing/2014/main" id="{FE264D4E-ED3F-4E33-9699-2C6D6BC9B423}"/>
              </a:ext>
            </a:extLst>
          </p:cNvPr>
          <p:cNvSpPr txBox="1"/>
          <p:nvPr/>
        </p:nvSpPr>
        <p:spPr>
          <a:xfrm>
            <a:off x="2021260" y="2132856"/>
            <a:ext cx="14401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SE FUNDA EN LA TESIS DE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sp>
        <p:nvSpPr>
          <p:cNvPr id="23" name="43 CuadroTexto">
            <a:extLst>
              <a:ext uri="{FF2B5EF4-FFF2-40B4-BE49-F238E27FC236}">
                <a16:creationId xmlns:a16="http://schemas.microsoft.com/office/drawing/2014/main" id="{93B15814-E490-4270-BFD5-83D993C4B21C}"/>
              </a:ext>
            </a:extLst>
          </p:cNvPr>
          <p:cNvSpPr txBox="1"/>
          <p:nvPr/>
        </p:nvSpPr>
        <p:spPr>
          <a:xfrm>
            <a:off x="2093268" y="3068960"/>
            <a:ext cx="1368152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CIENCIA Y LA TECNOLOGÍA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F5D53F4A-6233-43FC-B8D3-1804EED4D920}"/>
              </a:ext>
            </a:extLst>
          </p:cNvPr>
          <p:cNvCxnSpPr>
            <a:stCxn id="22" idx="2"/>
            <a:endCxn id="23" idx="0"/>
          </p:cNvCxnSpPr>
          <p:nvPr/>
        </p:nvCxnSpPr>
        <p:spPr>
          <a:xfrm>
            <a:off x="2741340" y="2532966"/>
            <a:ext cx="36004" cy="53599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43 CuadroTexto">
            <a:extLst>
              <a:ext uri="{FF2B5EF4-FFF2-40B4-BE49-F238E27FC236}">
                <a16:creationId xmlns:a16="http://schemas.microsoft.com/office/drawing/2014/main" id="{EAB10E07-BF40-418B-8434-2A7022D2BDFF}"/>
              </a:ext>
            </a:extLst>
          </p:cNvPr>
          <p:cNvSpPr txBox="1"/>
          <p:nvPr/>
        </p:nvSpPr>
        <p:spPr>
          <a:xfrm>
            <a:off x="2021261" y="4190892"/>
            <a:ext cx="720079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NO SON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4049A921-D45A-47C3-AB74-8E6F59A9606B}"/>
              </a:ext>
            </a:extLst>
          </p:cNvPr>
          <p:cNvCxnSpPr>
            <a:stCxn id="25" idx="0"/>
            <a:endCxn id="23" idx="2"/>
          </p:cNvCxnSpPr>
          <p:nvPr/>
        </p:nvCxnSpPr>
        <p:spPr>
          <a:xfrm flipV="1">
            <a:off x="2381301" y="3484458"/>
            <a:ext cx="396043" cy="706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43 CuadroTexto">
            <a:extLst>
              <a:ext uri="{FF2B5EF4-FFF2-40B4-BE49-F238E27FC236}">
                <a16:creationId xmlns:a16="http://schemas.microsoft.com/office/drawing/2014/main" id="{8197DD8D-15B9-4DD6-9A09-7418E7FE018F}"/>
              </a:ext>
            </a:extLst>
          </p:cNvPr>
          <p:cNvSpPr txBox="1"/>
          <p:nvPr/>
        </p:nvSpPr>
        <p:spPr>
          <a:xfrm>
            <a:off x="1877244" y="4653136"/>
            <a:ext cx="1008112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UN FIN EN SÍ MISMO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BCDB30DD-D739-4251-B534-A1201EABED32}"/>
              </a:ext>
            </a:extLst>
          </p:cNvPr>
          <p:cNvCxnSpPr>
            <a:stCxn id="25" idx="2"/>
            <a:endCxn id="27" idx="0"/>
          </p:cNvCxnSpPr>
          <p:nvPr/>
        </p:nvCxnSpPr>
        <p:spPr>
          <a:xfrm flipH="1">
            <a:off x="2381300" y="4437113"/>
            <a:ext cx="1" cy="21602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D76C305B-CC87-495F-8EE3-B24BE5A78FFA}"/>
              </a:ext>
            </a:extLst>
          </p:cNvPr>
          <p:cNvCxnSpPr>
            <a:stCxn id="22" idx="0"/>
            <a:endCxn id="8" idx="2"/>
          </p:cNvCxnSpPr>
          <p:nvPr/>
        </p:nvCxnSpPr>
        <p:spPr>
          <a:xfrm flipV="1">
            <a:off x="2741340" y="1895346"/>
            <a:ext cx="1198612" cy="2375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43 CuadroTexto">
            <a:extLst>
              <a:ext uri="{FF2B5EF4-FFF2-40B4-BE49-F238E27FC236}">
                <a16:creationId xmlns:a16="http://schemas.microsoft.com/office/drawing/2014/main" id="{DD6E9CC8-125B-49F9-8E7B-1007AAD44D07}"/>
              </a:ext>
            </a:extLst>
          </p:cNvPr>
          <p:cNvSpPr txBox="1"/>
          <p:nvPr/>
        </p:nvSpPr>
        <p:spPr>
          <a:xfrm>
            <a:off x="2813349" y="4310663"/>
            <a:ext cx="597615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SI SON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3288AFD7-40D7-4192-BCD8-765A2CA57190}"/>
              </a:ext>
            </a:extLst>
          </p:cNvPr>
          <p:cNvCxnSpPr>
            <a:stCxn id="30" idx="0"/>
            <a:endCxn id="23" idx="2"/>
          </p:cNvCxnSpPr>
          <p:nvPr/>
        </p:nvCxnSpPr>
        <p:spPr>
          <a:xfrm flipH="1" flipV="1">
            <a:off x="2777344" y="3484458"/>
            <a:ext cx="334813" cy="826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43 CuadroTexto">
            <a:extLst>
              <a:ext uri="{FF2B5EF4-FFF2-40B4-BE49-F238E27FC236}">
                <a16:creationId xmlns:a16="http://schemas.microsoft.com/office/drawing/2014/main" id="{9D2DC2B5-85C8-45AC-94E7-13A9A98A1B8F}"/>
              </a:ext>
            </a:extLst>
          </p:cNvPr>
          <p:cNvSpPr txBox="1"/>
          <p:nvPr/>
        </p:nvSpPr>
        <p:spPr>
          <a:xfrm>
            <a:off x="2525316" y="5445224"/>
            <a:ext cx="1194420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MEDIACIONES NECESARIAS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72E863BA-A195-47EE-99C3-8A16F5B97086}"/>
              </a:ext>
            </a:extLst>
          </p:cNvPr>
          <p:cNvCxnSpPr>
            <a:stCxn id="30" idx="2"/>
            <a:endCxn id="32" idx="0"/>
          </p:cNvCxnSpPr>
          <p:nvPr/>
        </p:nvCxnSpPr>
        <p:spPr>
          <a:xfrm>
            <a:off x="3112157" y="4556884"/>
            <a:ext cx="10369" cy="88834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43 CuadroTexto">
            <a:extLst>
              <a:ext uri="{FF2B5EF4-FFF2-40B4-BE49-F238E27FC236}">
                <a16:creationId xmlns:a16="http://schemas.microsoft.com/office/drawing/2014/main" id="{FBF2850F-09D6-45AA-8A14-6D29B4C5DB7E}"/>
              </a:ext>
            </a:extLst>
          </p:cNvPr>
          <p:cNvSpPr txBox="1"/>
          <p:nvPr/>
        </p:nvSpPr>
        <p:spPr>
          <a:xfrm>
            <a:off x="2741341" y="5991092"/>
            <a:ext cx="720079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PARA LA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sp>
        <p:nvSpPr>
          <p:cNvPr id="35" name="43 CuadroTexto">
            <a:extLst>
              <a:ext uri="{FF2B5EF4-FFF2-40B4-BE49-F238E27FC236}">
                <a16:creationId xmlns:a16="http://schemas.microsoft.com/office/drawing/2014/main" id="{26DB33BF-586C-42C0-937A-285652135096}"/>
              </a:ext>
            </a:extLst>
          </p:cNvPr>
          <p:cNvSpPr txBox="1"/>
          <p:nvPr/>
        </p:nvSpPr>
        <p:spPr>
          <a:xfrm>
            <a:off x="2597324" y="6487452"/>
            <a:ext cx="1122412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VIDA SOCIAL</a:t>
            </a: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EB2CC347-8AA2-44D9-8FFE-BDCF2F34A69E}"/>
              </a:ext>
            </a:extLst>
          </p:cNvPr>
          <p:cNvCxnSpPr>
            <a:stCxn id="34" idx="2"/>
            <a:endCxn id="35" idx="0"/>
          </p:cNvCxnSpPr>
          <p:nvPr/>
        </p:nvCxnSpPr>
        <p:spPr>
          <a:xfrm>
            <a:off x="3101381" y="6237313"/>
            <a:ext cx="57149" cy="25013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814B72FD-C9B0-4728-9421-D22EAFD2BA1F}"/>
              </a:ext>
            </a:extLst>
          </p:cNvPr>
          <p:cNvCxnSpPr>
            <a:stCxn id="34" idx="0"/>
            <a:endCxn id="32" idx="2"/>
          </p:cNvCxnSpPr>
          <p:nvPr/>
        </p:nvCxnSpPr>
        <p:spPr>
          <a:xfrm flipV="1">
            <a:off x="3101381" y="5860722"/>
            <a:ext cx="21145" cy="1303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43 CuadroTexto">
            <a:extLst>
              <a:ext uri="{FF2B5EF4-FFF2-40B4-BE49-F238E27FC236}">
                <a16:creationId xmlns:a16="http://schemas.microsoft.com/office/drawing/2014/main" id="{9D18C1D8-D741-4926-ABF8-73D68CF476F5}"/>
              </a:ext>
            </a:extLst>
          </p:cNvPr>
          <p:cNvSpPr txBox="1"/>
          <p:nvPr/>
        </p:nvSpPr>
        <p:spPr>
          <a:xfrm>
            <a:off x="4880248" y="2132856"/>
            <a:ext cx="14401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SUS OBJETIVOS </a:t>
            </a:r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SE CENTRAN EN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sp>
        <p:nvSpPr>
          <p:cNvPr id="39" name="43 CuadroTexto">
            <a:extLst>
              <a:ext uri="{FF2B5EF4-FFF2-40B4-BE49-F238E27FC236}">
                <a16:creationId xmlns:a16="http://schemas.microsoft.com/office/drawing/2014/main" id="{C395ACCA-3EAD-484A-A18B-CCB3E2AD5539}"/>
              </a:ext>
            </a:extLst>
          </p:cNvPr>
          <p:cNvSpPr txBox="1"/>
          <p:nvPr/>
        </p:nvSpPr>
        <p:spPr>
          <a:xfrm>
            <a:off x="3677664" y="3607132"/>
            <a:ext cx="1354985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EJE ECONÓMICO Y POLÍTICO</a:t>
            </a: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8FC74FA5-BEF7-4726-A6A8-4E78F004A0A2}"/>
              </a:ext>
            </a:extLst>
          </p:cNvPr>
          <p:cNvCxnSpPr>
            <a:stCxn id="38" idx="2"/>
            <a:endCxn id="39" idx="0"/>
          </p:cNvCxnSpPr>
          <p:nvPr/>
        </p:nvCxnSpPr>
        <p:spPr>
          <a:xfrm flipH="1">
            <a:off x="4355157" y="2532966"/>
            <a:ext cx="1245171" cy="107416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DB681876-E5A8-46EE-B0DC-24775325CA49}"/>
              </a:ext>
            </a:extLst>
          </p:cNvPr>
          <p:cNvCxnSpPr>
            <a:stCxn id="38" idx="0"/>
            <a:endCxn id="8" idx="2"/>
          </p:cNvCxnSpPr>
          <p:nvPr/>
        </p:nvCxnSpPr>
        <p:spPr>
          <a:xfrm flipH="1" flipV="1">
            <a:off x="3939952" y="1895346"/>
            <a:ext cx="1660376" cy="2375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3 CuadroTexto">
            <a:extLst>
              <a:ext uri="{FF2B5EF4-FFF2-40B4-BE49-F238E27FC236}">
                <a16:creationId xmlns:a16="http://schemas.microsoft.com/office/drawing/2014/main" id="{69006979-875E-4DC5-B0A5-D09C3E134649}"/>
              </a:ext>
            </a:extLst>
          </p:cNvPr>
          <p:cNvSpPr txBox="1"/>
          <p:nvPr/>
        </p:nvSpPr>
        <p:spPr>
          <a:xfrm>
            <a:off x="5104656" y="3717032"/>
            <a:ext cx="999728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EJE SOCIAL</a:t>
            </a:r>
          </a:p>
        </p:txBody>
      </p:sp>
      <p:sp>
        <p:nvSpPr>
          <p:cNvPr id="43" name="43 CuadroTexto">
            <a:extLst>
              <a:ext uri="{FF2B5EF4-FFF2-40B4-BE49-F238E27FC236}">
                <a16:creationId xmlns:a16="http://schemas.microsoft.com/office/drawing/2014/main" id="{CAC0903D-EF10-4246-9F06-49860B9104DE}"/>
              </a:ext>
            </a:extLst>
          </p:cNvPr>
          <p:cNvSpPr txBox="1"/>
          <p:nvPr/>
        </p:nvSpPr>
        <p:spPr>
          <a:xfrm>
            <a:off x="6176392" y="3645024"/>
            <a:ext cx="1080120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EJE HUMANISTA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5D3B0203-50C2-4236-9F8E-0B6A3058ABB7}"/>
              </a:ext>
            </a:extLst>
          </p:cNvPr>
          <p:cNvCxnSpPr>
            <a:stCxn id="38" idx="2"/>
            <a:endCxn id="42" idx="0"/>
          </p:cNvCxnSpPr>
          <p:nvPr/>
        </p:nvCxnSpPr>
        <p:spPr>
          <a:xfrm>
            <a:off x="5600328" y="2532966"/>
            <a:ext cx="4192" cy="118406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CEBA6CFC-9573-4D27-B314-9E355C090BC8}"/>
              </a:ext>
            </a:extLst>
          </p:cNvPr>
          <p:cNvCxnSpPr>
            <a:stCxn id="38" idx="2"/>
            <a:endCxn id="43" idx="0"/>
          </p:cNvCxnSpPr>
          <p:nvPr/>
        </p:nvCxnSpPr>
        <p:spPr>
          <a:xfrm>
            <a:off x="5600328" y="2532966"/>
            <a:ext cx="1116124" cy="111205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43 CuadroTexto">
            <a:extLst>
              <a:ext uri="{FF2B5EF4-FFF2-40B4-BE49-F238E27FC236}">
                <a16:creationId xmlns:a16="http://schemas.microsoft.com/office/drawing/2014/main" id="{BF946DDC-5051-44D8-AC72-0BEBB2A8C0BF}"/>
              </a:ext>
            </a:extLst>
          </p:cNvPr>
          <p:cNvSpPr txBox="1"/>
          <p:nvPr/>
        </p:nvSpPr>
        <p:spPr>
          <a:xfrm>
            <a:off x="3986436" y="4221089"/>
            <a:ext cx="864096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VINCULA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5A85C4F5-6D0E-4A13-8656-8E1D255DDD4A}"/>
              </a:ext>
            </a:extLst>
          </p:cNvPr>
          <p:cNvCxnSpPr>
            <a:stCxn id="46" idx="0"/>
            <a:endCxn id="39" idx="2"/>
          </p:cNvCxnSpPr>
          <p:nvPr/>
        </p:nvCxnSpPr>
        <p:spPr>
          <a:xfrm flipH="1" flipV="1">
            <a:off x="4355157" y="4022630"/>
            <a:ext cx="63327" cy="1984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3 CuadroTexto">
            <a:extLst>
              <a:ext uri="{FF2B5EF4-FFF2-40B4-BE49-F238E27FC236}">
                <a16:creationId xmlns:a16="http://schemas.microsoft.com/office/drawing/2014/main" id="{E5718F26-259E-4903-9498-E5FA20E1B55E}"/>
              </a:ext>
            </a:extLst>
          </p:cNvPr>
          <p:cNvSpPr txBox="1"/>
          <p:nvPr/>
        </p:nvSpPr>
        <p:spPr>
          <a:xfrm>
            <a:off x="3592488" y="4725145"/>
            <a:ext cx="1728192" cy="57708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ALFABETIZACIÓN CON EL DESARROLLO Y BIENESTAR</a:t>
            </a:r>
          </a:p>
        </p:txBody>
      </p: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4397CB38-A3DB-40BC-AE54-FEFF49EEF734}"/>
              </a:ext>
            </a:extLst>
          </p:cNvPr>
          <p:cNvCxnSpPr>
            <a:stCxn id="46" idx="2"/>
            <a:endCxn id="48" idx="0"/>
          </p:cNvCxnSpPr>
          <p:nvPr/>
        </p:nvCxnSpPr>
        <p:spPr>
          <a:xfrm>
            <a:off x="4418484" y="4467310"/>
            <a:ext cx="38100" cy="25783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3 CuadroTexto">
            <a:extLst>
              <a:ext uri="{FF2B5EF4-FFF2-40B4-BE49-F238E27FC236}">
                <a16:creationId xmlns:a16="http://schemas.microsoft.com/office/drawing/2014/main" id="{8EE5BDF9-5BE8-481A-8D58-CE67B355EDB2}"/>
              </a:ext>
            </a:extLst>
          </p:cNvPr>
          <p:cNvSpPr txBox="1"/>
          <p:nvPr/>
        </p:nvSpPr>
        <p:spPr>
          <a:xfrm>
            <a:off x="5032648" y="4253026"/>
            <a:ext cx="100811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SE CENTRA EN LA IDEA DE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C7E34C34-0243-4803-A1D0-1E2E6F979230}"/>
              </a:ext>
            </a:extLst>
          </p:cNvPr>
          <p:cNvCxnSpPr>
            <a:stCxn id="50" idx="0"/>
            <a:endCxn id="42" idx="2"/>
          </p:cNvCxnSpPr>
          <p:nvPr/>
        </p:nvCxnSpPr>
        <p:spPr>
          <a:xfrm flipV="1">
            <a:off x="5536704" y="3970948"/>
            <a:ext cx="67816" cy="2820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43 CuadroTexto">
            <a:extLst>
              <a:ext uri="{FF2B5EF4-FFF2-40B4-BE49-F238E27FC236}">
                <a16:creationId xmlns:a16="http://schemas.microsoft.com/office/drawing/2014/main" id="{FB06B188-FF60-4700-B39F-E8DCF923CDE2}"/>
              </a:ext>
            </a:extLst>
          </p:cNvPr>
          <p:cNvSpPr txBox="1"/>
          <p:nvPr/>
        </p:nvSpPr>
        <p:spPr>
          <a:xfrm>
            <a:off x="4456584" y="5373216"/>
            <a:ext cx="2016224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CULTURA CIENTÍFICA Y TECNOLÓGICA</a:t>
            </a:r>
          </a:p>
        </p:txBody>
      </p: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F2948164-7FF1-4E1C-AF94-40A01A311C5A}"/>
              </a:ext>
            </a:extLst>
          </p:cNvPr>
          <p:cNvCxnSpPr>
            <a:stCxn id="50" idx="2"/>
            <a:endCxn id="52" idx="0"/>
          </p:cNvCxnSpPr>
          <p:nvPr/>
        </p:nvCxnSpPr>
        <p:spPr>
          <a:xfrm flipH="1">
            <a:off x="5464696" y="4653136"/>
            <a:ext cx="72008" cy="72008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43 CuadroTexto">
            <a:extLst>
              <a:ext uri="{FF2B5EF4-FFF2-40B4-BE49-F238E27FC236}">
                <a16:creationId xmlns:a16="http://schemas.microsoft.com/office/drawing/2014/main" id="{DED3D944-9A8F-4912-B2D9-FB87777F610E}"/>
              </a:ext>
            </a:extLst>
          </p:cNvPr>
          <p:cNvSpPr txBox="1"/>
          <p:nvPr/>
        </p:nvSpPr>
        <p:spPr>
          <a:xfrm>
            <a:off x="5320680" y="5991092"/>
            <a:ext cx="470148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COMO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AFFDAD7C-B95F-4066-BB02-8A43EDD1B061}"/>
              </a:ext>
            </a:extLst>
          </p:cNvPr>
          <p:cNvCxnSpPr>
            <a:stCxn id="54" idx="0"/>
            <a:endCxn id="52" idx="2"/>
          </p:cNvCxnSpPr>
          <p:nvPr/>
        </p:nvCxnSpPr>
        <p:spPr>
          <a:xfrm flipH="1" flipV="1">
            <a:off x="5464696" y="5788715"/>
            <a:ext cx="91058" cy="2023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43 CuadroTexto">
            <a:extLst>
              <a:ext uri="{FF2B5EF4-FFF2-40B4-BE49-F238E27FC236}">
                <a16:creationId xmlns:a16="http://schemas.microsoft.com/office/drawing/2014/main" id="{2DB09463-F173-4DA6-B93A-390223C02F9D}"/>
              </a:ext>
            </a:extLst>
          </p:cNvPr>
          <p:cNvSpPr txBox="1"/>
          <p:nvPr/>
        </p:nvSpPr>
        <p:spPr>
          <a:xfrm>
            <a:off x="4816624" y="6483992"/>
            <a:ext cx="1656184" cy="257377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NECESIDAD SOCIAL</a:t>
            </a:r>
          </a:p>
        </p:txBody>
      </p: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29D7479C-BD6A-4932-8247-120EBD8DB65B}"/>
              </a:ext>
            </a:extLst>
          </p:cNvPr>
          <p:cNvCxnSpPr>
            <a:stCxn id="54" idx="2"/>
            <a:endCxn id="56" idx="0"/>
          </p:cNvCxnSpPr>
          <p:nvPr/>
        </p:nvCxnSpPr>
        <p:spPr>
          <a:xfrm>
            <a:off x="5555754" y="6237313"/>
            <a:ext cx="88962" cy="24667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43 CuadroTexto">
            <a:extLst>
              <a:ext uri="{FF2B5EF4-FFF2-40B4-BE49-F238E27FC236}">
                <a16:creationId xmlns:a16="http://schemas.microsoft.com/office/drawing/2014/main" id="{F96B20A9-1449-43C7-8E56-FC13B967E2FD}"/>
              </a:ext>
            </a:extLst>
          </p:cNvPr>
          <p:cNvSpPr txBox="1"/>
          <p:nvPr/>
        </p:nvSpPr>
        <p:spPr>
          <a:xfrm>
            <a:off x="6472808" y="4221089"/>
            <a:ext cx="1008112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PROPUGNA POR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CCCB88A3-73B2-470F-8C37-05D761B113FC}"/>
              </a:ext>
            </a:extLst>
          </p:cNvPr>
          <p:cNvCxnSpPr>
            <a:stCxn id="58" idx="0"/>
            <a:endCxn id="43" idx="2"/>
          </p:cNvCxnSpPr>
          <p:nvPr/>
        </p:nvCxnSpPr>
        <p:spPr>
          <a:xfrm flipH="1" flipV="1">
            <a:off x="6716452" y="4060522"/>
            <a:ext cx="260412" cy="1605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5E3CCF28-7579-4FCC-8505-74B3CFEE0236}"/>
              </a:ext>
            </a:extLst>
          </p:cNvPr>
          <p:cNvCxnSpPr>
            <a:stCxn id="58" idx="2"/>
            <a:endCxn id="64" idx="0"/>
          </p:cNvCxnSpPr>
          <p:nvPr/>
        </p:nvCxnSpPr>
        <p:spPr>
          <a:xfrm flipH="1">
            <a:off x="6792652" y="4467310"/>
            <a:ext cx="184212" cy="40185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C39A6A5D-7E43-4A5C-8431-2F8A46DC67A1}"/>
              </a:ext>
            </a:extLst>
          </p:cNvPr>
          <p:cNvCxnSpPr>
            <a:stCxn id="58" idx="2"/>
            <a:endCxn id="65" idx="0"/>
          </p:cNvCxnSpPr>
          <p:nvPr/>
        </p:nvCxnSpPr>
        <p:spPr>
          <a:xfrm>
            <a:off x="6976864" y="4467310"/>
            <a:ext cx="336798" cy="79600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577DD3D1-7987-49CB-B368-48D3700372E8}"/>
              </a:ext>
            </a:extLst>
          </p:cNvPr>
          <p:cNvCxnSpPr>
            <a:stCxn id="58" idx="2"/>
            <a:endCxn id="66" idx="0"/>
          </p:cNvCxnSpPr>
          <p:nvPr/>
        </p:nvCxnSpPr>
        <p:spPr>
          <a:xfrm>
            <a:off x="6976864" y="4467310"/>
            <a:ext cx="491480" cy="122805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5A1310B6-FC58-48B2-B5D1-884EA79CA9AF}"/>
              </a:ext>
            </a:extLst>
          </p:cNvPr>
          <p:cNvCxnSpPr>
            <a:stCxn id="58" idx="2"/>
            <a:endCxn id="67" idx="0"/>
          </p:cNvCxnSpPr>
          <p:nvPr/>
        </p:nvCxnSpPr>
        <p:spPr>
          <a:xfrm>
            <a:off x="6976864" y="4467310"/>
            <a:ext cx="851520" cy="173211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43 CuadroTexto">
            <a:extLst>
              <a:ext uri="{FF2B5EF4-FFF2-40B4-BE49-F238E27FC236}">
                <a16:creationId xmlns:a16="http://schemas.microsoft.com/office/drawing/2014/main" id="{AF7C68CD-FA7E-46E1-B4A3-F6F2A8DCC73E}"/>
              </a:ext>
            </a:extLst>
          </p:cNvPr>
          <p:cNvSpPr txBox="1"/>
          <p:nvPr/>
        </p:nvSpPr>
        <p:spPr>
          <a:xfrm>
            <a:off x="6040760" y="4869160"/>
            <a:ext cx="1503784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PARTICIPACIÓN</a:t>
            </a:r>
          </a:p>
        </p:txBody>
      </p:sp>
      <p:sp>
        <p:nvSpPr>
          <p:cNvPr id="65" name="43 CuadroTexto">
            <a:extLst>
              <a:ext uri="{FF2B5EF4-FFF2-40B4-BE49-F238E27FC236}">
                <a16:creationId xmlns:a16="http://schemas.microsoft.com/office/drawing/2014/main" id="{2FA82D27-939D-41B2-94A9-B7FCE429B5DE}"/>
              </a:ext>
            </a:extLst>
          </p:cNvPr>
          <p:cNvSpPr txBox="1"/>
          <p:nvPr/>
        </p:nvSpPr>
        <p:spPr>
          <a:xfrm>
            <a:off x="6536432" y="5263316"/>
            <a:ext cx="1554460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COMUNICACIÓN</a:t>
            </a:r>
          </a:p>
        </p:txBody>
      </p:sp>
      <p:sp>
        <p:nvSpPr>
          <p:cNvPr id="66" name="43 CuadroTexto">
            <a:extLst>
              <a:ext uri="{FF2B5EF4-FFF2-40B4-BE49-F238E27FC236}">
                <a16:creationId xmlns:a16="http://schemas.microsoft.com/office/drawing/2014/main" id="{1CABFBD5-103A-4182-8E3D-21976D0BADDB}"/>
              </a:ext>
            </a:extLst>
          </p:cNvPr>
          <p:cNvSpPr txBox="1"/>
          <p:nvPr/>
        </p:nvSpPr>
        <p:spPr>
          <a:xfrm>
            <a:off x="6752456" y="5695364"/>
            <a:ext cx="1431776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AUTONOMÍA</a:t>
            </a:r>
          </a:p>
        </p:txBody>
      </p:sp>
      <p:sp>
        <p:nvSpPr>
          <p:cNvPr id="67" name="43 CuadroTexto">
            <a:extLst>
              <a:ext uri="{FF2B5EF4-FFF2-40B4-BE49-F238E27FC236}">
                <a16:creationId xmlns:a16="http://schemas.microsoft.com/office/drawing/2014/main" id="{241F2E98-3D54-4E75-856B-E665965C1153}"/>
              </a:ext>
            </a:extLst>
          </p:cNvPr>
          <p:cNvSpPr txBox="1"/>
          <p:nvPr/>
        </p:nvSpPr>
        <p:spPr>
          <a:xfrm>
            <a:off x="7112496" y="6199420"/>
            <a:ext cx="1431776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SATISFACCIÓN</a:t>
            </a:r>
          </a:p>
        </p:txBody>
      </p:sp>
      <p:sp>
        <p:nvSpPr>
          <p:cNvPr id="68" name="43 CuadroTexto">
            <a:extLst>
              <a:ext uri="{FF2B5EF4-FFF2-40B4-BE49-F238E27FC236}">
                <a16:creationId xmlns:a16="http://schemas.microsoft.com/office/drawing/2014/main" id="{C7CC950B-BE62-49C1-97E9-7A382414BCBF}"/>
              </a:ext>
            </a:extLst>
          </p:cNvPr>
          <p:cNvSpPr txBox="1"/>
          <p:nvPr/>
        </p:nvSpPr>
        <p:spPr>
          <a:xfrm>
            <a:off x="8103840" y="2158864"/>
            <a:ext cx="1088504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PROPONE VARIAS DIMENSIONES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914DDAF7-808D-40F4-9DA6-AD4932A875E4}"/>
              </a:ext>
            </a:extLst>
          </p:cNvPr>
          <p:cNvCxnSpPr>
            <a:stCxn id="68" idx="2"/>
            <a:endCxn id="77" idx="0"/>
          </p:cNvCxnSpPr>
          <p:nvPr/>
        </p:nvCxnSpPr>
        <p:spPr>
          <a:xfrm flipH="1">
            <a:off x="8290344" y="2558974"/>
            <a:ext cx="357748" cy="24636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6A7C2CE1-0D3A-46CD-B9EC-1D84503BF3DB}"/>
              </a:ext>
            </a:extLst>
          </p:cNvPr>
          <p:cNvCxnSpPr>
            <a:stCxn id="68" idx="0"/>
            <a:endCxn id="8" idx="2"/>
          </p:cNvCxnSpPr>
          <p:nvPr/>
        </p:nvCxnSpPr>
        <p:spPr>
          <a:xfrm flipH="1" flipV="1">
            <a:off x="3939952" y="1895346"/>
            <a:ext cx="4708140" cy="263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1C613F25-37A5-441E-8779-E2BADC5E7D2E}"/>
              </a:ext>
            </a:extLst>
          </p:cNvPr>
          <p:cNvCxnSpPr>
            <a:stCxn id="68" idx="2"/>
            <a:endCxn id="78" idx="0"/>
          </p:cNvCxnSpPr>
          <p:nvPr/>
        </p:nvCxnSpPr>
        <p:spPr>
          <a:xfrm flipH="1">
            <a:off x="8220236" y="2558974"/>
            <a:ext cx="427856" cy="57606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C672AC54-E14B-436F-8BEC-77C1CBBD5069}"/>
              </a:ext>
            </a:extLst>
          </p:cNvPr>
          <p:cNvCxnSpPr>
            <a:stCxn id="68" idx="2"/>
            <a:endCxn id="79" idx="0"/>
          </p:cNvCxnSpPr>
          <p:nvPr/>
        </p:nvCxnSpPr>
        <p:spPr>
          <a:xfrm flipH="1">
            <a:off x="8552656" y="2558974"/>
            <a:ext cx="95436" cy="89821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56FB1739-CABF-408E-B59B-7FA69B99E4A5}"/>
              </a:ext>
            </a:extLst>
          </p:cNvPr>
          <p:cNvCxnSpPr>
            <a:stCxn id="68" idx="2"/>
            <a:endCxn id="80" idx="0"/>
          </p:cNvCxnSpPr>
          <p:nvPr/>
        </p:nvCxnSpPr>
        <p:spPr>
          <a:xfrm>
            <a:off x="8648093" y="2558974"/>
            <a:ext cx="96391" cy="129614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CF36B15E-91BB-4AFB-B7AF-E08DFF3654B5}"/>
              </a:ext>
            </a:extLst>
          </p:cNvPr>
          <p:cNvCxnSpPr>
            <a:stCxn id="68" idx="2"/>
            <a:endCxn id="81" idx="0"/>
          </p:cNvCxnSpPr>
          <p:nvPr/>
        </p:nvCxnSpPr>
        <p:spPr>
          <a:xfrm flipH="1">
            <a:off x="8552656" y="2558974"/>
            <a:ext cx="95436" cy="165618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3DEFE235-C0B8-4C91-85AA-B436C0CD8798}"/>
              </a:ext>
            </a:extLst>
          </p:cNvPr>
          <p:cNvCxnSpPr>
            <a:stCxn id="68" idx="2"/>
            <a:endCxn id="82" idx="0"/>
          </p:cNvCxnSpPr>
          <p:nvPr/>
        </p:nvCxnSpPr>
        <p:spPr>
          <a:xfrm>
            <a:off x="8648092" y="2558974"/>
            <a:ext cx="204232" cy="201622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DB518FFF-CB5D-4661-BC67-3D9EB58A7687}"/>
              </a:ext>
            </a:extLst>
          </p:cNvPr>
          <p:cNvCxnSpPr>
            <a:stCxn id="68" idx="2"/>
            <a:endCxn id="83" idx="0"/>
          </p:cNvCxnSpPr>
          <p:nvPr/>
        </p:nvCxnSpPr>
        <p:spPr>
          <a:xfrm>
            <a:off x="8648092" y="2558974"/>
            <a:ext cx="543596" cy="237626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43 CuadroTexto">
            <a:extLst>
              <a:ext uri="{FF2B5EF4-FFF2-40B4-BE49-F238E27FC236}">
                <a16:creationId xmlns:a16="http://schemas.microsoft.com/office/drawing/2014/main" id="{E2525CAF-A1DA-4C59-B03B-B3A55A142E31}"/>
              </a:ext>
            </a:extLst>
          </p:cNvPr>
          <p:cNvSpPr txBox="1"/>
          <p:nvPr/>
        </p:nvSpPr>
        <p:spPr>
          <a:xfrm>
            <a:off x="7830480" y="2805338"/>
            <a:ext cx="919728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HISTÓRICA</a:t>
            </a:r>
          </a:p>
        </p:txBody>
      </p:sp>
      <p:sp>
        <p:nvSpPr>
          <p:cNvPr id="78" name="43 CuadroTexto">
            <a:extLst>
              <a:ext uri="{FF2B5EF4-FFF2-40B4-BE49-F238E27FC236}">
                <a16:creationId xmlns:a16="http://schemas.microsoft.com/office/drawing/2014/main" id="{44F27CD7-3273-405A-89CE-ADE618A64521}"/>
              </a:ext>
            </a:extLst>
          </p:cNvPr>
          <p:cNvSpPr txBox="1"/>
          <p:nvPr/>
        </p:nvSpPr>
        <p:spPr>
          <a:xfrm>
            <a:off x="7464152" y="3135038"/>
            <a:ext cx="1512168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EPISTEMOLÓGICA</a:t>
            </a:r>
          </a:p>
        </p:txBody>
      </p:sp>
      <p:sp>
        <p:nvSpPr>
          <p:cNvPr id="79" name="43 CuadroTexto">
            <a:extLst>
              <a:ext uri="{FF2B5EF4-FFF2-40B4-BE49-F238E27FC236}">
                <a16:creationId xmlns:a16="http://schemas.microsoft.com/office/drawing/2014/main" id="{AF10A920-5CBE-46A7-87FC-CA0DED324F8E}"/>
              </a:ext>
            </a:extLst>
          </p:cNvPr>
          <p:cNvSpPr txBox="1"/>
          <p:nvPr/>
        </p:nvSpPr>
        <p:spPr>
          <a:xfrm>
            <a:off x="8128992" y="3457186"/>
            <a:ext cx="847328" cy="26230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ESTÉTICA</a:t>
            </a:r>
          </a:p>
        </p:txBody>
      </p:sp>
      <p:sp>
        <p:nvSpPr>
          <p:cNvPr id="80" name="43 CuadroTexto">
            <a:extLst>
              <a:ext uri="{FF2B5EF4-FFF2-40B4-BE49-F238E27FC236}">
                <a16:creationId xmlns:a16="http://schemas.microsoft.com/office/drawing/2014/main" id="{A92BF8E8-1195-4D98-91FB-F33632DAD230}"/>
              </a:ext>
            </a:extLst>
          </p:cNvPr>
          <p:cNvSpPr txBox="1"/>
          <p:nvPr/>
        </p:nvSpPr>
        <p:spPr>
          <a:xfrm>
            <a:off x="8226524" y="3855118"/>
            <a:ext cx="1035918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CORPORAL</a:t>
            </a:r>
          </a:p>
        </p:txBody>
      </p:sp>
      <p:sp>
        <p:nvSpPr>
          <p:cNvPr id="81" name="43 CuadroTexto">
            <a:extLst>
              <a:ext uri="{FF2B5EF4-FFF2-40B4-BE49-F238E27FC236}">
                <a16:creationId xmlns:a16="http://schemas.microsoft.com/office/drawing/2014/main" id="{35B71E7E-70BA-4A60-AC83-C71930060681}"/>
              </a:ext>
            </a:extLst>
          </p:cNvPr>
          <p:cNvSpPr txBox="1"/>
          <p:nvPr/>
        </p:nvSpPr>
        <p:spPr>
          <a:xfrm>
            <a:off x="7815808" y="4215158"/>
            <a:ext cx="1473696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COMUNICACIONAL</a:t>
            </a:r>
          </a:p>
        </p:txBody>
      </p:sp>
      <p:sp>
        <p:nvSpPr>
          <p:cNvPr id="82" name="43 CuadroTexto">
            <a:extLst>
              <a:ext uri="{FF2B5EF4-FFF2-40B4-BE49-F238E27FC236}">
                <a16:creationId xmlns:a16="http://schemas.microsoft.com/office/drawing/2014/main" id="{12CD989F-21B3-4EDB-BBE4-F686691CB637}"/>
              </a:ext>
            </a:extLst>
          </p:cNvPr>
          <p:cNvSpPr txBox="1"/>
          <p:nvPr/>
        </p:nvSpPr>
        <p:spPr>
          <a:xfrm>
            <a:off x="8296280" y="4575198"/>
            <a:ext cx="1112088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PRAGMÁTICA</a:t>
            </a:r>
          </a:p>
        </p:txBody>
      </p:sp>
      <p:sp>
        <p:nvSpPr>
          <p:cNvPr id="83" name="43 CuadroTexto">
            <a:extLst>
              <a:ext uri="{FF2B5EF4-FFF2-40B4-BE49-F238E27FC236}">
                <a16:creationId xmlns:a16="http://schemas.microsoft.com/office/drawing/2014/main" id="{FCC2ED4F-EAA9-4C53-B880-D9A4A50A16EA}"/>
              </a:ext>
            </a:extLst>
          </p:cNvPr>
          <p:cNvSpPr txBox="1"/>
          <p:nvPr/>
        </p:nvSpPr>
        <p:spPr>
          <a:xfrm>
            <a:off x="8852324" y="4935238"/>
            <a:ext cx="678728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ÉTICA</a:t>
            </a:r>
          </a:p>
        </p:txBody>
      </p:sp>
      <p:sp>
        <p:nvSpPr>
          <p:cNvPr id="95" name="43 CuadroTexto">
            <a:extLst>
              <a:ext uri="{FF2B5EF4-FFF2-40B4-BE49-F238E27FC236}">
                <a16:creationId xmlns:a16="http://schemas.microsoft.com/office/drawing/2014/main" id="{33E68067-0E3C-4E15-9C87-8DAC562F32F3}"/>
              </a:ext>
            </a:extLst>
          </p:cNvPr>
          <p:cNvSpPr txBox="1"/>
          <p:nvPr/>
        </p:nvSpPr>
        <p:spPr>
          <a:xfrm>
            <a:off x="10012052" y="2168569"/>
            <a:ext cx="1424254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INTEGRA </a:t>
            </a:r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EN ESENCIA 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id="{06B91A33-BE92-4D57-B142-BFEDA7F01C66}"/>
              </a:ext>
            </a:extLst>
          </p:cNvPr>
          <p:cNvCxnSpPr>
            <a:cxnSpLocks/>
            <a:stCxn id="95" idx="0"/>
            <a:endCxn id="8" idx="2"/>
          </p:cNvCxnSpPr>
          <p:nvPr/>
        </p:nvCxnSpPr>
        <p:spPr>
          <a:xfrm flipH="1" flipV="1">
            <a:off x="3939952" y="1895346"/>
            <a:ext cx="6784227" cy="2732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43 CuadroTexto">
            <a:extLst>
              <a:ext uri="{FF2B5EF4-FFF2-40B4-BE49-F238E27FC236}">
                <a16:creationId xmlns:a16="http://schemas.microsoft.com/office/drawing/2014/main" id="{15038A36-E1CE-4E14-A020-D29F9A587925}"/>
              </a:ext>
            </a:extLst>
          </p:cNvPr>
          <p:cNvSpPr txBox="1"/>
          <p:nvPr/>
        </p:nvSpPr>
        <p:spPr>
          <a:xfrm>
            <a:off x="10036342" y="2564904"/>
            <a:ext cx="1399964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EDUCACIÓN EN TECNOLOGÍA</a:t>
            </a:r>
          </a:p>
        </p:txBody>
      </p:sp>
      <p:cxnSp>
        <p:nvCxnSpPr>
          <p:cNvPr id="99" name="Conector recto 98">
            <a:extLst>
              <a:ext uri="{FF2B5EF4-FFF2-40B4-BE49-F238E27FC236}">
                <a16:creationId xmlns:a16="http://schemas.microsoft.com/office/drawing/2014/main" id="{2C83B7AA-2963-4B99-B420-68F835B2F662}"/>
              </a:ext>
            </a:extLst>
          </p:cNvPr>
          <p:cNvCxnSpPr>
            <a:cxnSpLocks/>
            <a:stCxn id="95" idx="2"/>
            <a:endCxn id="97" idx="0"/>
          </p:cNvCxnSpPr>
          <p:nvPr/>
        </p:nvCxnSpPr>
        <p:spPr>
          <a:xfrm>
            <a:off x="10724179" y="2414790"/>
            <a:ext cx="12145" cy="15011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43 CuadroTexto">
            <a:extLst>
              <a:ext uri="{FF2B5EF4-FFF2-40B4-BE49-F238E27FC236}">
                <a16:creationId xmlns:a16="http://schemas.microsoft.com/office/drawing/2014/main" id="{0298F4FF-8BEA-4683-BE4F-18EC4B67BD90}"/>
              </a:ext>
            </a:extLst>
          </p:cNvPr>
          <p:cNvSpPr txBox="1"/>
          <p:nvPr/>
        </p:nvSpPr>
        <p:spPr>
          <a:xfrm>
            <a:off x="10022773" y="3182779"/>
            <a:ext cx="1399964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A LA MANERA DE</a:t>
            </a:r>
          </a:p>
        </p:txBody>
      </p:sp>
      <p:sp>
        <p:nvSpPr>
          <p:cNvPr id="110" name="43 CuadroTexto">
            <a:extLst>
              <a:ext uri="{FF2B5EF4-FFF2-40B4-BE49-F238E27FC236}">
                <a16:creationId xmlns:a16="http://schemas.microsoft.com/office/drawing/2014/main" id="{18BD5C0C-22A8-44A2-B228-BE975CE73DB3}"/>
              </a:ext>
            </a:extLst>
          </p:cNvPr>
          <p:cNvSpPr txBox="1"/>
          <p:nvPr/>
        </p:nvSpPr>
        <p:spPr>
          <a:xfrm>
            <a:off x="9925000" y="3717032"/>
            <a:ext cx="1623382" cy="57708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FORMACIÓN EN LA PERSPECTIVA SOCIAL</a:t>
            </a:r>
          </a:p>
        </p:txBody>
      </p:sp>
      <p:cxnSp>
        <p:nvCxnSpPr>
          <p:cNvPr id="111" name="Conector recto 110">
            <a:extLst>
              <a:ext uri="{FF2B5EF4-FFF2-40B4-BE49-F238E27FC236}">
                <a16:creationId xmlns:a16="http://schemas.microsoft.com/office/drawing/2014/main" id="{4BA80C6D-E866-45CD-A9AD-DC5CEBD50F87}"/>
              </a:ext>
            </a:extLst>
          </p:cNvPr>
          <p:cNvCxnSpPr>
            <a:cxnSpLocks/>
            <a:stCxn id="109" idx="2"/>
            <a:endCxn id="110" idx="0"/>
          </p:cNvCxnSpPr>
          <p:nvPr/>
        </p:nvCxnSpPr>
        <p:spPr>
          <a:xfrm>
            <a:off x="10722755" y="3429000"/>
            <a:ext cx="13936" cy="28803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43 CuadroTexto">
            <a:extLst>
              <a:ext uri="{FF2B5EF4-FFF2-40B4-BE49-F238E27FC236}">
                <a16:creationId xmlns:a16="http://schemas.microsoft.com/office/drawing/2014/main" id="{2CE40114-2C76-4175-B512-FBDD4BE0569F}"/>
              </a:ext>
            </a:extLst>
          </p:cNvPr>
          <p:cNvSpPr txBox="1"/>
          <p:nvPr/>
        </p:nvSpPr>
        <p:spPr>
          <a:xfrm rot="10800000" flipV="1">
            <a:off x="10121146" y="4365104"/>
            <a:ext cx="1257112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REPRESENTADA EN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113" name="Conector recto 112">
            <a:extLst>
              <a:ext uri="{FF2B5EF4-FFF2-40B4-BE49-F238E27FC236}">
                <a16:creationId xmlns:a16="http://schemas.microsoft.com/office/drawing/2014/main" id="{FA7E0C0D-D2E5-4A90-B419-E345F70A8D03}"/>
              </a:ext>
            </a:extLst>
          </p:cNvPr>
          <p:cNvCxnSpPr>
            <a:cxnSpLocks/>
            <a:stCxn id="112" idx="0"/>
            <a:endCxn id="110" idx="2"/>
          </p:cNvCxnSpPr>
          <p:nvPr/>
        </p:nvCxnSpPr>
        <p:spPr>
          <a:xfrm flipH="1" flipV="1">
            <a:off x="10736691" y="4294113"/>
            <a:ext cx="13011" cy="709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cto 114">
            <a:extLst>
              <a:ext uri="{FF2B5EF4-FFF2-40B4-BE49-F238E27FC236}">
                <a16:creationId xmlns:a16="http://schemas.microsoft.com/office/drawing/2014/main" id="{185CCACC-070E-4902-AA45-359BCB104AFC}"/>
              </a:ext>
            </a:extLst>
          </p:cNvPr>
          <p:cNvCxnSpPr>
            <a:cxnSpLocks/>
            <a:stCxn id="109" idx="0"/>
            <a:endCxn id="97" idx="2"/>
          </p:cNvCxnSpPr>
          <p:nvPr/>
        </p:nvCxnSpPr>
        <p:spPr>
          <a:xfrm flipV="1">
            <a:off x="10722755" y="2980402"/>
            <a:ext cx="13569" cy="2023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43 CuadroTexto">
            <a:extLst>
              <a:ext uri="{FF2B5EF4-FFF2-40B4-BE49-F238E27FC236}">
                <a16:creationId xmlns:a16="http://schemas.microsoft.com/office/drawing/2014/main" id="{49F778D5-FA3D-4084-A37F-607054630388}"/>
              </a:ext>
            </a:extLst>
          </p:cNvPr>
          <p:cNvSpPr txBox="1"/>
          <p:nvPr/>
        </p:nvSpPr>
        <p:spPr>
          <a:xfrm>
            <a:off x="9735284" y="4869160"/>
            <a:ext cx="2049348" cy="738664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PROPUESTAS Y PRÁCTICAS EDUCATIVAS, PEDAGÓGICAS Y DIDÁCTICAS</a:t>
            </a:r>
          </a:p>
        </p:txBody>
      </p:sp>
      <p:cxnSp>
        <p:nvCxnSpPr>
          <p:cNvPr id="189" name="Conector recto 188">
            <a:extLst>
              <a:ext uri="{FF2B5EF4-FFF2-40B4-BE49-F238E27FC236}">
                <a16:creationId xmlns:a16="http://schemas.microsoft.com/office/drawing/2014/main" id="{6292115A-7246-496A-B50C-04C75A143D8C}"/>
              </a:ext>
            </a:extLst>
          </p:cNvPr>
          <p:cNvCxnSpPr>
            <a:cxnSpLocks/>
            <a:stCxn id="112" idx="2"/>
            <a:endCxn id="188" idx="0"/>
          </p:cNvCxnSpPr>
          <p:nvPr/>
        </p:nvCxnSpPr>
        <p:spPr>
          <a:xfrm>
            <a:off x="10749702" y="4611325"/>
            <a:ext cx="10256" cy="25783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43 CuadroTexto">
            <a:extLst>
              <a:ext uri="{FF2B5EF4-FFF2-40B4-BE49-F238E27FC236}">
                <a16:creationId xmlns:a16="http://schemas.microsoft.com/office/drawing/2014/main" id="{D994F250-BFEF-484B-BD16-7E36DDDAA15B}"/>
              </a:ext>
            </a:extLst>
          </p:cNvPr>
          <p:cNvSpPr txBox="1"/>
          <p:nvPr/>
        </p:nvSpPr>
        <p:spPr>
          <a:xfrm>
            <a:off x="10264080" y="5652669"/>
            <a:ext cx="1088504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ESTOS SON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219" name="Conector recto 218">
            <a:extLst>
              <a:ext uri="{FF2B5EF4-FFF2-40B4-BE49-F238E27FC236}">
                <a16:creationId xmlns:a16="http://schemas.microsoft.com/office/drawing/2014/main" id="{555BE3C4-B547-410A-A00E-8D54DA76C572}"/>
              </a:ext>
            </a:extLst>
          </p:cNvPr>
          <p:cNvCxnSpPr>
            <a:cxnSpLocks/>
            <a:stCxn id="210" idx="0"/>
            <a:endCxn id="188" idx="2"/>
          </p:cNvCxnSpPr>
          <p:nvPr/>
        </p:nvCxnSpPr>
        <p:spPr>
          <a:xfrm flipH="1" flipV="1">
            <a:off x="10759958" y="5607824"/>
            <a:ext cx="48374" cy="44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228" name="Vista general de diapositiva 227">
                <a:extLst>
                  <a:ext uri="{FF2B5EF4-FFF2-40B4-BE49-F238E27FC236}">
                    <a16:creationId xmlns:a16="http://schemas.microsoft.com/office/drawing/2014/main" id="{9FDFB5BA-4C13-4A0D-910B-4B448538B63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38246497"/>
                  </p:ext>
                </p:extLst>
              </p:nvPr>
            </p:nvGraphicFramePr>
            <p:xfrm>
              <a:off x="10351099" y="6178033"/>
              <a:ext cx="1001485" cy="563335"/>
            </p:xfrm>
            <a:graphic>
              <a:graphicData uri="http://schemas.microsoft.com/office/powerpoint/2016/slidezoom">
                <pslz:sldZm>
                  <pslz:sldZmObj sldId="352" cId="2212462019">
                    <pslz:zmPr id="{D58AFD83-E2AC-4C8C-BCF3-376099D78B2E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01485" cy="56333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28" name="Vista general de diapositiva 227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9FDFB5BA-4C13-4A0D-910B-4B448538B63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51099" y="6178033"/>
                <a:ext cx="1001485" cy="56333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cxnSp>
        <p:nvCxnSpPr>
          <p:cNvPr id="229" name="Conector recto 228">
            <a:extLst>
              <a:ext uri="{FF2B5EF4-FFF2-40B4-BE49-F238E27FC236}">
                <a16:creationId xmlns:a16="http://schemas.microsoft.com/office/drawing/2014/main" id="{3350B8A4-9EB4-4F4D-9B00-ADE10B5BC773}"/>
              </a:ext>
            </a:extLst>
          </p:cNvPr>
          <p:cNvCxnSpPr>
            <a:cxnSpLocks/>
            <a:stCxn id="210" idx="2"/>
            <a:endCxn id="228" idx="0"/>
          </p:cNvCxnSpPr>
          <p:nvPr/>
        </p:nvCxnSpPr>
        <p:spPr>
          <a:xfrm>
            <a:off x="10808332" y="5898890"/>
            <a:ext cx="43510" cy="27914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19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>
            <a:extLst>
              <a:ext uri="{FF2B5EF4-FFF2-40B4-BE49-F238E27FC236}">
                <a16:creationId xmlns:a16="http://schemas.microsoft.com/office/drawing/2014/main" id="{39B8369B-0ABC-4CEA-A321-21BB9955DEFE}"/>
              </a:ext>
            </a:extLst>
          </p:cNvPr>
          <p:cNvSpPr txBox="1"/>
          <p:nvPr/>
        </p:nvSpPr>
        <p:spPr>
          <a:xfrm>
            <a:off x="5303912" y="3204266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Aclaraciones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CB9E90A-560A-4CAC-9359-4663290AC372}"/>
              </a:ext>
            </a:extLst>
          </p:cNvPr>
          <p:cNvCxnSpPr/>
          <p:nvPr/>
        </p:nvCxnSpPr>
        <p:spPr>
          <a:xfrm>
            <a:off x="6816080" y="3933056"/>
            <a:ext cx="43924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37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>
            <a:extLst>
              <a:ext uri="{FF2B5EF4-FFF2-40B4-BE49-F238E27FC236}">
                <a16:creationId xmlns:a16="http://schemas.microsoft.com/office/drawing/2014/main" id="{7E5FF485-50A9-4874-8D04-CB4E98B22116}"/>
              </a:ext>
            </a:extLst>
          </p:cNvPr>
          <p:cNvSpPr txBox="1"/>
          <p:nvPr/>
        </p:nvSpPr>
        <p:spPr>
          <a:xfrm>
            <a:off x="1940038" y="349518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6" name="5 Conector recto">
            <a:extLst>
              <a:ext uri="{FF2B5EF4-FFF2-40B4-BE49-F238E27FC236}">
                <a16:creationId xmlns:a16="http://schemas.microsoft.com/office/drawing/2014/main" id="{C7814620-6BFA-4BD7-8DDD-461EDAA0C841}"/>
              </a:ext>
            </a:extLst>
          </p:cNvPr>
          <p:cNvCxnSpPr>
            <a:cxnSpLocks/>
          </p:cNvCxnSpPr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43 CuadroTexto">
            <a:extLst>
              <a:ext uri="{FF2B5EF4-FFF2-40B4-BE49-F238E27FC236}">
                <a16:creationId xmlns:a16="http://schemas.microsoft.com/office/drawing/2014/main" id="{48F9651C-424D-4A42-BE9F-DC6CDF6829BD}"/>
              </a:ext>
            </a:extLst>
          </p:cNvPr>
          <p:cNvSpPr txBox="1"/>
          <p:nvPr/>
        </p:nvSpPr>
        <p:spPr>
          <a:xfrm>
            <a:off x="1847528" y="4077072"/>
            <a:ext cx="64807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ESTOS SON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AA45C4C-B039-4CDF-A9C1-C27E8314260C}"/>
              </a:ext>
            </a:extLst>
          </p:cNvPr>
          <p:cNvCxnSpPr>
            <a:cxnSpLocks/>
            <a:stCxn id="8" idx="1"/>
            <a:endCxn id="33" idx="3"/>
          </p:cNvCxnSpPr>
          <p:nvPr/>
        </p:nvCxnSpPr>
        <p:spPr>
          <a:xfrm flipH="1" flipV="1">
            <a:off x="1559496" y="4275021"/>
            <a:ext cx="288032" cy="21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BAB223C-2DD5-4A6F-81FB-799A17ECF51C}"/>
              </a:ext>
            </a:extLst>
          </p:cNvPr>
          <p:cNvCxnSpPr>
            <a:cxnSpLocks/>
            <a:stCxn id="8" idx="3"/>
            <a:endCxn id="20" idx="1"/>
          </p:cNvCxnSpPr>
          <p:nvPr/>
        </p:nvCxnSpPr>
        <p:spPr>
          <a:xfrm flipV="1">
            <a:off x="2495600" y="3075925"/>
            <a:ext cx="1622357" cy="120120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E4F819A9-DE88-40A8-9C7F-B53053339105}"/>
              </a:ext>
            </a:extLst>
          </p:cNvPr>
          <p:cNvCxnSpPr>
            <a:cxnSpLocks/>
            <a:stCxn id="8" idx="3"/>
            <a:endCxn id="21" idx="1"/>
          </p:cNvCxnSpPr>
          <p:nvPr/>
        </p:nvCxnSpPr>
        <p:spPr>
          <a:xfrm flipV="1">
            <a:off x="2495600" y="2640955"/>
            <a:ext cx="3744418" cy="16361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69A820E3-114F-4D52-89B4-52A4DAD49F8C}"/>
              </a:ext>
            </a:extLst>
          </p:cNvPr>
          <p:cNvCxnSpPr>
            <a:cxnSpLocks/>
            <a:stCxn id="8" idx="3"/>
            <a:endCxn id="22" idx="1"/>
          </p:cNvCxnSpPr>
          <p:nvPr/>
        </p:nvCxnSpPr>
        <p:spPr>
          <a:xfrm flipV="1">
            <a:off x="2495600" y="2464506"/>
            <a:ext cx="6067762" cy="181262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43D2FC1E-623C-411C-9B96-A59C4019D6BF}"/>
              </a:ext>
            </a:extLst>
          </p:cNvPr>
          <p:cNvCxnSpPr>
            <a:cxnSpLocks/>
            <a:stCxn id="8" idx="3"/>
            <a:endCxn id="23" idx="1"/>
          </p:cNvCxnSpPr>
          <p:nvPr/>
        </p:nvCxnSpPr>
        <p:spPr>
          <a:xfrm flipV="1">
            <a:off x="2495600" y="3751042"/>
            <a:ext cx="7488833" cy="5260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C255A780-BBBF-41E1-81A1-9092D0159000}"/>
              </a:ext>
            </a:extLst>
          </p:cNvPr>
          <p:cNvCxnSpPr>
            <a:cxnSpLocks/>
            <a:stCxn id="8" idx="3"/>
            <a:endCxn id="24" idx="1"/>
          </p:cNvCxnSpPr>
          <p:nvPr/>
        </p:nvCxnSpPr>
        <p:spPr>
          <a:xfrm>
            <a:off x="2495600" y="4277127"/>
            <a:ext cx="6787842" cy="75206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9BA796DD-8195-4D86-A15F-92FB556ADC86}"/>
              </a:ext>
            </a:extLst>
          </p:cNvPr>
          <p:cNvCxnSpPr>
            <a:cxnSpLocks/>
            <a:stCxn id="8" idx="3"/>
            <a:endCxn id="25" idx="1"/>
          </p:cNvCxnSpPr>
          <p:nvPr/>
        </p:nvCxnSpPr>
        <p:spPr>
          <a:xfrm>
            <a:off x="2495600" y="4277127"/>
            <a:ext cx="4608513" cy="157473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CF82DE8C-A835-4B22-8F95-E3A24F9FA1C0}"/>
              </a:ext>
            </a:extLst>
          </p:cNvPr>
          <p:cNvCxnSpPr>
            <a:cxnSpLocks/>
            <a:stCxn id="8" idx="3"/>
            <a:endCxn id="27" idx="1"/>
          </p:cNvCxnSpPr>
          <p:nvPr/>
        </p:nvCxnSpPr>
        <p:spPr>
          <a:xfrm>
            <a:off x="2495600" y="4277127"/>
            <a:ext cx="203214" cy="105799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43 CuadroTexto">
            <a:extLst>
              <a:ext uri="{FF2B5EF4-FFF2-40B4-BE49-F238E27FC236}">
                <a16:creationId xmlns:a16="http://schemas.microsoft.com/office/drawing/2014/main" id="{AB3934E4-366D-44E2-B284-65EBC4A7838E}"/>
              </a:ext>
            </a:extLst>
          </p:cNvPr>
          <p:cNvSpPr txBox="1"/>
          <p:nvPr/>
        </p:nvSpPr>
        <p:spPr>
          <a:xfrm>
            <a:off x="4117957" y="2568093"/>
            <a:ext cx="1834027" cy="1015663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LOS SIGNIFICADOS SOBRE LA TECNOLOGÍA SE DEFINEN EN ESTRECHA RELACIÓN CON EL CONOCIMIENTO CIENTÍFICO.</a:t>
            </a:r>
          </a:p>
        </p:txBody>
      </p:sp>
      <p:sp>
        <p:nvSpPr>
          <p:cNvPr id="21" name="43 CuadroTexto">
            <a:extLst>
              <a:ext uri="{FF2B5EF4-FFF2-40B4-BE49-F238E27FC236}">
                <a16:creationId xmlns:a16="http://schemas.microsoft.com/office/drawing/2014/main" id="{82F2A22E-889F-4526-9C4A-C8C372514F35}"/>
              </a:ext>
            </a:extLst>
          </p:cNvPr>
          <p:cNvSpPr txBox="1"/>
          <p:nvPr/>
        </p:nvSpPr>
        <p:spPr>
          <a:xfrm>
            <a:off x="6240018" y="2210068"/>
            <a:ext cx="1834027" cy="861774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LOS OBJETIVOS FORMATIVOS SE DEFINEN EN TÉRMINOS DE ALFABETIZACIÓN DE LOS CIUDADANOS.</a:t>
            </a:r>
          </a:p>
        </p:txBody>
      </p:sp>
      <p:sp>
        <p:nvSpPr>
          <p:cNvPr id="22" name="43 CuadroTexto">
            <a:extLst>
              <a:ext uri="{FF2B5EF4-FFF2-40B4-BE49-F238E27FC236}">
                <a16:creationId xmlns:a16="http://schemas.microsoft.com/office/drawing/2014/main" id="{191A0339-535E-4139-A903-501688CB92C0}"/>
              </a:ext>
            </a:extLst>
          </p:cNvPr>
          <p:cNvSpPr txBox="1"/>
          <p:nvPr/>
        </p:nvSpPr>
        <p:spPr>
          <a:xfrm>
            <a:off x="8563362" y="2033619"/>
            <a:ext cx="1834027" cy="861774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ALFABETIZACIÓN SIGNFICA EN ESENCIA COMPRENSIÓN Y CAPACIDAD DE ACTUACIÓN.</a:t>
            </a:r>
          </a:p>
        </p:txBody>
      </p:sp>
      <p:sp>
        <p:nvSpPr>
          <p:cNvPr id="23" name="43 CuadroTexto">
            <a:extLst>
              <a:ext uri="{FF2B5EF4-FFF2-40B4-BE49-F238E27FC236}">
                <a16:creationId xmlns:a16="http://schemas.microsoft.com/office/drawing/2014/main" id="{31EECC7A-F250-44AE-9E62-202829117B7C}"/>
              </a:ext>
            </a:extLst>
          </p:cNvPr>
          <p:cNvSpPr txBox="1"/>
          <p:nvPr/>
        </p:nvSpPr>
        <p:spPr>
          <a:xfrm>
            <a:off x="9984433" y="3243210"/>
            <a:ext cx="2016224" cy="1015663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LOS APRENDIZAJES ESENCIALES SE EXPRESAN  EN CAPACIDADES Y ATRIBUTOS PROPIOS DE LO QUE SE DENOMINA “CIUDADANÍA”. </a:t>
            </a:r>
          </a:p>
        </p:txBody>
      </p:sp>
      <p:sp>
        <p:nvSpPr>
          <p:cNvPr id="24" name="43 CuadroTexto">
            <a:extLst>
              <a:ext uri="{FF2B5EF4-FFF2-40B4-BE49-F238E27FC236}">
                <a16:creationId xmlns:a16="http://schemas.microsoft.com/office/drawing/2014/main" id="{7B2AF2D1-DF40-4E1E-8288-718D917CC589}"/>
              </a:ext>
            </a:extLst>
          </p:cNvPr>
          <p:cNvSpPr txBox="1"/>
          <p:nvPr/>
        </p:nvSpPr>
        <p:spPr>
          <a:xfrm>
            <a:off x="9283442" y="4367468"/>
            <a:ext cx="1997134" cy="1323439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CIUDADANÍA CONSTRUIDA IMPLICA CONOCIMIENTO Y A LA VEZ CAPACIDADES PARA REFLEXIONAR Y ACTUAR FRENTE AL IMPACTO DE LA CIENCIA Y LA TECNOLOGÍA EN LA SOCIEDAD.</a:t>
            </a:r>
          </a:p>
        </p:txBody>
      </p:sp>
      <p:sp>
        <p:nvSpPr>
          <p:cNvPr id="25" name="43 CuadroTexto">
            <a:extLst>
              <a:ext uri="{FF2B5EF4-FFF2-40B4-BE49-F238E27FC236}">
                <a16:creationId xmlns:a16="http://schemas.microsoft.com/office/drawing/2014/main" id="{1C5EDAB0-2A52-4E24-BC82-8F0E7ABB4C74}"/>
              </a:ext>
            </a:extLst>
          </p:cNvPr>
          <p:cNvSpPr txBox="1"/>
          <p:nvPr/>
        </p:nvSpPr>
        <p:spPr>
          <a:xfrm>
            <a:off x="7104113" y="5113199"/>
            <a:ext cx="1990602" cy="147732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LAS FORMAS Y ESTRATEGIAS PEDAGÓGICAS Y DIDÁCTICAS SE FUNDAN PRINCIPALMENTE EN EL DEBATE, LOS FOROS Y LA TOMA DE DECISIONES A PARTIR DEL ANÁLISIS DE CASOS SOBRESALIENTES.</a:t>
            </a:r>
          </a:p>
        </p:txBody>
      </p:sp>
      <p:sp>
        <p:nvSpPr>
          <p:cNvPr id="29" name="43 CuadroTexto">
            <a:extLst>
              <a:ext uri="{FF2B5EF4-FFF2-40B4-BE49-F238E27FC236}">
                <a16:creationId xmlns:a16="http://schemas.microsoft.com/office/drawing/2014/main" id="{1B091E53-F418-4444-A5BC-D93DECC1392F}"/>
              </a:ext>
            </a:extLst>
          </p:cNvPr>
          <p:cNvSpPr txBox="1"/>
          <p:nvPr/>
        </p:nvSpPr>
        <p:spPr>
          <a:xfrm>
            <a:off x="1135832" y="1556792"/>
            <a:ext cx="56082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Alfabetización científica y tecnológica.</a:t>
            </a:r>
          </a:p>
        </p:txBody>
      </p:sp>
      <p:sp>
        <p:nvSpPr>
          <p:cNvPr id="31" name="60 CuadroTexto">
            <a:extLst>
              <a:ext uri="{FF2B5EF4-FFF2-40B4-BE49-F238E27FC236}">
                <a16:creationId xmlns:a16="http://schemas.microsoft.com/office/drawing/2014/main" id="{84D632AC-E1CB-4A3F-A16D-B28B5478404E}"/>
              </a:ext>
            </a:extLst>
          </p:cNvPr>
          <p:cNvSpPr txBox="1"/>
          <p:nvPr/>
        </p:nvSpPr>
        <p:spPr>
          <a:xfrm>
            <a:off x="191344" y="155679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3</a:t>
            </a:r>
          </a:p>
        </p:txBody>
      </p:sp>
      <p:sp>
        <p:nvSpPr>
          <p:cNvPr id="33" name="43 CuadroTexto">
            <a:extLst>
              <a:ext uri="{FF2B5EF4-FFF2-40B4-BE49-F238E27FC236}">
                <a16:creationId xmlns:a16="http://schemas.microsoft.com/office/drawing/2014/main" id="{8797B735-DD55-4477-A13C-2117AB5B30BF}"/>
              </a:ext>
            </a:extLst>
          </p:cNvPr>
          <p:cNvSpPr txBox="1"/>
          <p:nvPr/>
        </p:nvSpPr>
        <p:spPr>
          <a:xfrm>
            <a:off x="191344" y="3824898"/>
            <a:ext cx="1368152" cy="90024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PROPUESTAS Y PRÁCTICAS EDUCATIVAS, PEDAGÓGICAS Y DIDÁCTICAS</a:t>
            </a:r>
          </a:p>
        </p:txBody>
      </p:sp>
      <p:sp>
        <p:nvSpPr>
          <p:cNvPr id="7" name="43 CuadroTexto">
            <a:extLst>
              <a:ext uri="{FF2B5EF4-FFF2-40B4-BE49-F238E27FC236}">
                <a16:creationId xmlns:a16="http://schemas.microsoft.com/office/drawing/2014/main" id="{F13BBBA8-996F-44F7-92F3-FF29BF89567E}"/>
              </a:ext>
            </a:extLst>
          </p:cNvPr>
          <p:cNvSpPr txBox="1"/>
          <p:nvPr/>
        </p:nvSpPr>
        <p:spPr>
          <a:xfrm>
            <a:off x="4878143" y="5344031"/>
            <a:ext cx="1834027" cy="1015663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FORMACIÓN SE FUNDAMENTA EN LÍNEAS DE PENSAMIENTO HISTÓRICO, HERMENÉUTICO Y CRÍTICO SOCIAL.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E96E773C-7F7A-4802-B59A-9CF4CB74E1DD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2545252" y="4367468"/>
            <a:ext cx="2332891" cy="148439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43 CuadroTexto">
            <a:extLst>
              <a:ext uri="{FF2B5EF4-FFF2-40B4-BE49-F238E27FC236}">
                <a16:creationId xmlns:a16="http://schemas.microsoft.com/office/drawing/2014/main" id="{FBACF0EF-F568-4F5C-BC8A-BCE907C27727}"/>
              </a:ext>
            </a:extLst>
          </p:cNvPr>
          <p:cNvSpPr txBox="1"/>
          <p:nvPr/>
        </p:nvSpPr>
        <p:spPr>
          <a:xfrm>
            <a:off x="2698814" y="4673397"/>
            <a:ext cx="1918845" cy="1323439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AL IGUAL QUE OTROS ENFOQUES DE PERSPECTIVA SOCIO – CRÍTICA, LA FORMACIÓN POLÍTICA DE LOS SUJETOS, CONSTITUYE LA EXPRESIÓN Y PROPÓSITO FUNDAMENTAL.</a:t>
            </a:r>
          </a:p>
        </p:txBody>
      </p:sp>
    </p:spTree>
    <p:extLst>
      <p:ext uri="{BB962C8B-B14F-4D97-AF65-F5344CB8AC3E}">
        <p14:creationId xmlns:p14="http://schemas.microsoft.com/office/powerpoint/2010/main" val="221246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>
            <a:extLst>
              <a:ext uri="{FF2B5EF4-FFF2-40B4-BE49-F238E27FC236}">
                <a16:creationId xmlns:a16="http://schemas.microsoft.com/office/drawing/2014/main" id="{93B12C20-9D0E-42BA-ABBB-F225D62402B1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6" name="5 Conector recto">
            <a:extLst>
              <a:ext uri="{FF2B5EF4-FFF2-40B4-BE49-F238E27FC236}">
                <a16:creationId xmlns:a16="http://schemas.microsoft.com/office/drawing/2014/main" id="{76005C2D-E1C8-4C63-AA38-6F8F44E86649}"/>
              </a:ext>
            </a:extLst>
          </p:cNvPr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43 CuadroTexto">
            <a:extLst>
              <a:ext uri="{FF2B5EF4-FFF2-40B4-BE49-F238E27FC236}">
                <a16:creationId xmlns:a16="http://schemas.microsoft.com/office/drawing/2014/main" id="{447BEDBD-2638-435C-9986-A16808E01B59}"/>
              </a:ext>
            </a:extLst>
          </p:cNvPr>
          <p:cNvSpPr txBox="1"/>
          <p:nvPr/>
        </p:nvSpPr>
        <p:spPr>
          <a:xfrm rot="18903554">
            <a:off x="118149" y="516331"/>
            <a:ext cx="1273140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Documentos / enlaces</a:t>
            </a:r>
          </a:p>
        </p:txBody>
      </p:sp>
      <p:sp>
        <p:nvSpPr>
          <p:cNvPr id="12" name="43 CuadroTexto">
            <a:extLst>
              <a:ext uri="{FF2B5EF4-FFF2-40B4-BE49-F238E27FC236}">
                <a16:creationId xmlns:a16="http://schemas.microsoft.com/office/drawing/2014/main" id="{B23DA594-F0E4-4F27-B948-95F6F0720C77}"/>
              </a:ext>
            </a:extLst>
          </p:cNvPr>
          <p:cNvSpPr txBox="1"/>
          <p:nvPr/>
        </p:nvSpPr>
        <p:spPr>
          <a:xfrm>
            <a:off x="1199456" y="2276872"/>
            <a:ext cx="5184575" cy="9310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alfabetización científica en tiempos de posverdad. Juan Ignacio Pozo. (Conferencia). </a:t>
            </a:r>
          </a:p>
          <a:p>
            <a:pPr algn="r"/>
            <a:endParaRPr lang="es-CO" sz="105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2"/>
              </a:rPr>
              <a:t>https://youtu.be/QUZcDKhCC4s</a:t>
            </a:r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4" name="43 CuadroTexto">
            <a:extLst>
              <a:ext uri="{FF2B5EF4-FFF2-40B4-BE49-F238E27FC236}">
                <a16:creationId xmlns:a16="http://schemas.microsoft.com/office/drawing/2014/main" id="{1DB06AE7-E86C-4B85-9F63-6AF561BA9859}"/>
              </a:ext>
            </a:extLst>
          </p:cNvPr>
          <p:cNvSpPr txBox="1"/>
          <p:nvPr/>
        </p:nvSpPr>
        <p:spPr>
          <a:xfrm>
            <a:off x="3135287" y="3351912"/>
            <a:ext cx="5184576" cy="9310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formación del pensamiento científico en la escuela. Melina Furman. (Conferencia). </a:t>
            </a:r>
          </a:p>
          <a:p>
            <a:pPr algn="r"/>
            <a:endParaRPr lang="es-CO" sz="105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3"/>
              </a:rPr>
              <a:t>https://youtu.be/jt9TFa_Ds-s</a:t>
            </a:r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6" name="43 CuadroTexto">
            <a:extLst>
              <a:ext uri="{FF2B5EF4-FFF2-40B4-BE49-F238E27FC236}">
                <a16:creationId xmlns:a16="http://schemas.microsoft.com/office/drawing/2014/main" id="{C6DCCF45-9F62-490F-BC19-2A787B7C5D01}"/>
              </a:ext>
            </a:extLst>
          </p:cNvPr>
          <p:cNvSpPr txBox="1"/>
          <p:nvPr/>
        </p:nvSpPr>
        <p:spPr>
          <a:xfrm>
            <a:off x="4791471" y="4432032"/>
            <a:ext cx="5184576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Reflexiones sobre una propuesta de alfabetización digital. Octavio Henao. (Conferencia).</a:t>
            </a:r>
          </a:p>
          <a:p>
            <a:pPr algn="r"/>
            <a:endParaRPr lang="es-CO" sz="1600" b="1" dirty="0">
              <a:solidFill>
                <a:srgbClr val="002060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4"/>
              </a:rPr>
              <a:t>https://youtu.be/L4ckpSXb6LQ</a:t>
            </a:r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  <a:endParaRPr lang="es-CO" sz="1600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sp>
        <p:nvSpPr>
          <p:cNvPr id="2" name="43 CuadroTexto">
            <a:extLst>
              <a:ext uri="{FF2B5EF4-FFF2-40B4-BE49-F238E27FC236}">
                <a16:creationId xmlns:a16="http://schemas.microsoft.com/office/drawing/2014/main" id="{4985F242-0373-438D-A480-9D4E6931BFB6}"/>
              </a:ext>
            </a:extLst>
          </p:cNvPr>
          <p:cNvSpPr txBox="1"/>
          <p:nvPr/>
        </p:nvSpPr>
        <p:spPr>
          <a:xfrm>
            <a:off x="1135832" y="1556792"/>
            <a:ext cx="56082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Alfabetización científica y tecnológica.</a:t>
            </a:r>
          </a:p>
        </p:txBody>
      </p:sp>
      <p:sp>
        <p:nvSpPr>
          <p:cNvPr id="3" name="60 CuadroTexto">
            <a:extLst>
              <a:ext uri="{FF2B5EF4-FFF2-40B4-BE49-F238E27FC236}">
                <a16:creationId xmlns:a16="http://schemas.microsoft.com/office/drawing/2014/main" id="{3404F67D-3213-4FE5-9444-514EDFE9F4C6}"/>
              </a:ext>
            </a:extLst>
          </p:cNvPr>
          <p:cNvSpPr txBox="1"/>
          <p:nvPr/>
        </p:nvSpPr>
        <p:spPr>
          <a:xfrm>
            <a:off x="191344" y="155679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3</a:t>
            </a:r>
          </a:p>
        </p:txBody>
      </p:sp>
      <p:sp>
        <p:nvSpPr>
          <p:cNvPr id="7" name="43 CuadroTexto">
            <a:extLst>
              <a:ext uri="{FF2B5EF4-FFF2-40B4-BE49-F238E27FC236}">
                <a16:creationId xmlns:a16="http://schemas.microsoft.com/office/drawing/2014/main" id="{EF220005-BAF1-4386-912B-29A29BAAD8CF}"/>
              </a:ext>
            </a:extLst>
          </p:cNvPr>
          <p:cNvSpPr txBox="1"/>
          <p:nvPr/>
        </p:nvSpPr>
        <p:spPr>
          <a:xfrm>
            <a:off x="6375647" y="5584160"/>
            <a:ext cx="5184576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Reflexiones sobre los modelos científicos para las clases de ciencias. Dr.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Adúriz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Bravo. (Conferencia).</a:t>
            </a:r>
          </a:p>
          <a:p>
            <a:pPr algn="r"/>
            <a:endParaRPr lang="es-CO" sz="1600" b="1" dirty="0">
              <a:solidFill>
                <a:srgbClr val="002060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5"/>
              </a:rPr>
              <a:t>https://youtu.be/1oNPH0y8ep8</a:t>
            </a:r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  <a:endParaRPr lang="es-CO" sz="1600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4394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>
            <a:extLst>
              <a:ext uri="{FF2B5EF4-FFF2-40B4-BE49-F238E27FC236}">
                <a16:creationId xmlns:a16="http://schemas.microsoft.com/office/drawing/2014/main" id="{93B12C20-9D0E-42BA-ABBB-F225D62402B1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6" name="5 Conector recto">
            <a:extLst>
              <a:ext uri="{FF2B5EF4-FFF2-40B4-BE49-F238E27FC236}">
                <a16:creationId xmlns:a16="http://schemas.microsoft.com/office/drawing/2014/main" id="{76005C2D-E1C8-4C63-AA38-6F8F44E86649}"/>
              </a:ext>
            </a:extLst>
          </p:cNvPr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43 CuadroTexto">
            <a:extLst>
              <a:ext uri="{FF2B5EF4-FFF2-40B4-BE49-F238E27FC236}">
                <a16:creationId xmlns:a16="http://schemas.microsoft.com/office/drawing/2014/main" id="{447BEDBD-2638-435C-9986-A16808E01B59}"/>
              </a:ext>
            </a:extLst>
          </p:cNvPr>
          <p:cNvSpPr txBox="1"/>
          <p:nvPr/>
        </p:nvSpPr>
        <p:spPr>
          <a:xfrm rot="18903554">
            <a:off x="118149" y="516331"/>
            <a:ext cx="1273140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Documentos / enlaces</a:t>
            </a:r>
          </a:p>
        </p:txBody>
      </p:sp>
      <p:sp>
        <p:nvSpPr>
          <p:cNvPr id="2" name="43 CuadroTexto">
            <a:extLst>
              <a:ext uri="{FF2B5EF4-FFF2-40B4-BE49-F238E27FC236}">
                <a16:creationId xmlns:a16="http://schemas.microsoft.com/office/drawing/2014/main" id="{4985F242-0373-438D-A480-9D4E6931BFB6}"/>
              </a:ext>
            </a:extLst>
          </p:cNvPr>
          <p:cNvSpPr txBox="1"/>
          <p:nvPr/>
        </p:nvSpPr>
        <p:spPr>
          <a:xfrm>
            <a:off x="1135832" y="1556792"/>
            <a:ext cx="56082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Alfabetización científica y tecnológica.</a:t>
            </a:r>
          </a:p>
        </p:txBody>
      </p:sp>
      <p:sp>
        <p:nvSpPr>
          <p:cNvPr id="3" name="60 CuadroTexto">
            <a:extLst>
              <a:ext uri="{FF2B5EF4-FFF2-40B4-BE49-F238E27FC236}">
                <a16:creationId xmlns:a16="http://schemas.microsoft.com/office/drawing/2014/main" id="{3404F67D-3213-4FE5-9444-514EDFE9F4C6}"/>
              </a:ext>
            </a:extLst>
          </p:cNvPr>
          <p:cNvSpPr txBox="1"/>
          <p:nvPr/>
        </p:nvSpPr>
        <p:spPr>
          <a:xfrm>
            <a:off x="191344" y="155679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3</a:t>
            </a:r>
          </a:p>
        </p:txBody>
      </p:sp>
      <p:sp>
        <p:nvSpPr>
          <p:cNvPr id="4" name="43 CuadroTexto">
            <a:extLst>
              <a:ext uri="{FF2B5EF4-FFF2-40B4-BE49-F238E27FC236}">
                <a16:creationId xmlns:a16="http://schemas.microsoft.com/office/drawing/2014/main" id="{436F1196-FFE0-3655-5A83-5E467F56EDC4}"/>
              </a:ext>
            </a:extLst>
          </p:cNvPr>
          <p:cNvSpPr txBox="1"/>
          <p:nvPr/>
        </p:nvSpPr>
        <p:spPr>
          <a:xfrm>
            <a:off x="3287688" y="3054439"/>
            <a:ext cx="6040288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CAJAS, F. (2001). Alfabetización científica y tecnológica. La trasposición didáctica del conocimiento tecnológico.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CORREDOR, J y otros. (2017). La alfabetización tecnológica.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GALLEGO y otros. (2009). Una alfabetización científica, tecnológica y cultural.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MAIZTEGUI, A y otros. (2002). Papel de la tecnología en la educación científica.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MANZANARES y SABARIEGO. (2006). Alfabetización científica.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ROSE, M. (2007). </a:t>
            </a:r>
            <a:r>
              <a:rPr lang="es-CO" sz="1400" dirty="0" err="1"/>
              <a:t>Perceptions</a:t>
            </a:r>
            <a:r>
              <a:rPr lang="es-CO" sz="1400" dirty="0"/>
              <a:t> of </a:t>
            </a:r>
            <a:r>
              <a:rPr lang="es-CO" sz="1400" dirty="0" err="1"/>
              <a:t>technological</a:t>
            </a:r>
            <a:r>
              <a:rPr lang="es-CO" sz="1400" dirty="0"/>
              <a:t> </a:t>
            </a:r>
            <a:r>
              <a:rPr lang="es-CO" sz="1400" dirty="0" err="1"/>
              <a:t>literacy</a:t>
            </a:r>
            <a:r>
              <a:rPr lang="es-CO" sz="1400" dirty="0"/>
              <a:t> </a:t>
            </a:r>
            <a:r>
              <a:rPr lang="es-CO" sz="1400" dirty="0" err="1"/>
              <a:t>among</a:t>
            </a:r>
            <a:r>
              <a:rPr lang="es-CO" sz="1400" dirty="0"/>
              <a:t> STEM </a:t>
            </a:r>
            <a:r>
              <a:rPr lang="es-CO" sz="1400" dirty="0" err="1"/>
              <a:t>leaders</a:t>
            </a:r>
            <a:r>
              <a:rPr lang="es-CO" sz="1400" dirty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TYLER, S. (2017). </a:t>
            </a:r>
            <a:r>
              <a:rPr lang="es-CO" sz="1400" dirty="0" err="1"/>
              <a:t>Technological</a:t>
            </a:r>
            <a:r>
              <a:rPr lang="es-CO" sz="1400" dirty="0"/>
              <a:t> </a:t>
            </a:r>
            <a:r>
              <a:rPr lang="es-CO" sz="1400" dirty="0" err="1"/>
              <a:t>literacy</a:t>
            </a:r>
            <a:r>
              <a:rPr lang="es-CO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855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CuadroTexto">
            <a:extLst>
              <a:ext uri="{FF2B5EF4-FFF2-40B4-BE49-F238E27FC236}">
                <a16:creationId xmlns:a16="http://schemas.microsoft.com/office/drawing/2014/main" id="{41B99A6C-0160-4B60-AECE-E097054E3CC1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7" name="5 Conector recto">
            <a:extLst>
              <a:ext uri="{FF2B5EF4-FFF2-40B4-BE49-F238E27FC236}">
                <a16:creationId xmlns:a16="http://schemas.microsoft.com/office/drawing/2014/main" id="{C706AE33-44FE-4925-AEBF-78D0ED417DBC}"/>
              </a:ext>
            </a:extLst>
          </p:cNvPr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43 CuadroTexto">
            <a:extLst>
              <a:ext uri="{FF2B5EF4-FFF2-40B4-BE49-F238E27FC236}">
                <a16:creationId xmlns:a16="http://schemas.microsoft.com/office/drawing/2014/main" id="{B14436CA-667A-4017-840F-5B0219C4BFC8}"/>
              </a:ext>
            </a:extLst>
          </p:cNvPr>
          <p:cNvSpPr txBox="1"/>
          <p:nvPr/>
        </p:nvSpPr>
        <p:spPr>
          <a:xfrm>
            <a:off x="1135832" y="1556792"/>
            <a:ext cx="56082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Educación STEM / STEAM.</a:t>
            </a:r>
          </a:p>
        </p:txBody>
      </p:sp>
      <p:sp>
        <p:nvSpPr>
          <p:cNvPr id="9" name="60 CuadroTexto">
            <a:extLst>
              <a:ext uri="{FF2B5EF4-FFF2-40B4-BE49-F238E27FC236}">
                <a16:creationId xmlns:a16="http://schemas.microsoft.com/office/drawing/2014/main" id="{52A58F17-5092-4FC4-AE34-A1B7AC706744}"/>
              </a:ext>
            </a:extLst>
          </p:cNvPr>
          <p:cNvSpPr txBox="1"/>
          <p:nvPr/>
        </p:nvSpPr>
        <p:spPr>
          <a:xfrm>
            <a:off x="191344" y="155679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4</a:t>
            </a:r>
          </a:p>
        </p:txBody>
      </p:sp>
      <p:sp>
        <p:nvSpPr>
          <p:cNvPr id="10" name="43 CuadroTexto">
            <a:extLst>
              <a:ext uri="{FF2B5EF4-FFF2-40B4-BE49-F238E27FC236}">
                <a16:creationId xmlns:a16="http://schemas.microsoft.com/office/drawing/2014/main" id="{62574AA9-66A4-41D5-AD27-5994B247DC8F}"/>
              </a:ext>
            </a:extLst>
          </p:cNvPr>
          <p:cNvSpPr txBox="1"/>
          <p:nvPr/>
        </p:nvSpPr>
        <p:spPr>
          <a:xfrm>
            <a:off x="1703512" y="2420889"/>
            <a:ext cx="1440160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HACE REFERENCIA A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C4F134D8-FE3C-400F-A070-862E53CE16B9}"/>
              </a:ext>
            </a:extLst>
          </p:cNvPr>
          <p:cNvCxnSpPr>
            <a:stCxn id="10" idx="2"/>
            <a:endCxn id="24" idx="0"/>
          </p:cNvCxnSpPr>
          <p:nvPr/>
        </p:nvCxnSpPr>
        <p:spPr>
          <a:xfrm flipH="1">
            <a:off x="2207568" y="2667110"/>
            <a:ext cx="216024" cy="31227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43 CuadroTexto">
            <a:extLst>
              <a:ext uri="{FF2B5EF4-FFF2-40B4-BE49-F238E27FC236}">
                <a16:creationId xmlns:a16="http://schemas.microsoft.com/office/drawing/2014/main" id="{279F967B-FB25-4B86-A68E-6A7C5F502F80}"/>
              </a:ext>
            </a:extLst>
          </p:cNvPr>
          <p:cNvSpPr txBox="1"/>
          <p:nvPr/>
        </p:nvSpPr>
        <p:spPr>
          <a:xfrm>
            <a:off x="4079775" y="3501009"/>
            <a:ext cx="1296144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CARACTERIZADO POR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6655A30-5835-4E7E-9953-787E400E4FD8}"/>
              </a:ext>
            </a:extLst>
          </p:cNvPr>
          <p:cNvCxnSpPr>
            <a:stCxn id="50" idx="0"/>
            <a:endCxn id="35" idx="2"/>
          </p:cNvCxnSpPr>
          <p:nvPr/>
        </p:nvCxnSpPr>
        <p:spPr>
          <a:xfrm flipH="1" flipV="1">
            <a:off x="6979298" y="3819238"/>
            <a:ext cx="1295654" cy="1858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B331DBF-AA97-404C-A520-CE13431D066C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>
            <a:off x="4727847" y="2667110"/>
            <a:ext cx="41232" cy="20237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43 CuadroTexto">
            <a:extLst>
              <a:ext uri="{FF2B5EF4-FFF2-40B4-BE49-F238E27FC236}">
                <a16:creationId xmlns:a16="http://schemas.microsoft.com/office/drawing/2014/main" id="{E66D5955-ABBC-4AE7-BB59-29E52A2A4897}"/>
              </a:ext>
            </a:extLst>
          </p:cNvPr>
          <p:cNvSpPr txBox="1"/>
          <p:nvPr/>
        </p:nvSpPr>
        <p:spPr>
          <a:xfrm>
            <a:off x="4151783" y="2420889"/>
            <a:ext cx="1152128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SE EXPRESA EN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sp>
        <p:nvSpPr>
          <p:cNvPr id="16" name="43 CuadroTexto">
            <a:extLst>
              <a:ext uri="{FF2B5EF4-FFF2-40B4-BE49-F238E27FC236}">
                <a16:creationId xmlns:a16="http://schemas.microsoft.com/office/drawing/2014/main" id="{699FA872-C401-4FE4-859D-521CE644E852}"/>
              </a:ext>
            </a:extLst>
          </p:cNvPr>
          <p:cNvSpPr txBox="1"/>
          <p:nvPr/>
        </p:nvSpPr>
        <p:spPr>
          <a:xfrm>
            <a:off x="3935759" y="2869486"/>
            <a:ext cx="1666640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UNA NUEVA MANERA DE EDUCAR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5CF6C4BB-9D1C-4B3E-AFA2-959803AB32E9}"/>
              </a:ext>
            </a:extLst>
          </p:cNvPr>
          <p:cNvCxnSpPr>
            <a:stCxn id="10" idx="2"/>
            <a:endCxn id="28" idx="0"/>
          </p:cNvCxnSpPr>
          <p:nvPr/>
        </p:nvCxnSpPr>
        <p:spPr>
          <a:xfrm>
            <a:off x="2423592" y="2667110"/>
            <a:ext cx="576064" cy="295624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6CE5A0F7-56F2-4DF2-BC1D-9D8C4B5DE3F2}"/>
              </a:ext>
            </a:extLst>
          </p:cNvPr>
          <p:cNvCxnSpPr>
            <a:stCxn id="15" idx="0"/>
            <a:endCxn id="8" idx="2"/>
          </p:cNvCxnSpPr>
          <p:nvPr/>
        </p:nvCxnSpPr>
        <p:spPr>
          <a:xfrm flipH="1" flipV="1">
            <a:off x="3939952" y="1895346"/>
            <a:ext cx="787895" cy="5255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9651EBD-6CC9-4D36-ABA8-AA407D87DAD7}"/>
              </a:ext>
            </a:extLst>
          </p:cNvPr>
          <p:cNvCxnSpPr>
            <a:stCxn id="12" idx="0"/>
            <a:endCxn id="16" idx="2"/>
          </p:cNvCxnSpPr>
          <p:nvPr/>
        </p:nvCxnSpPr>
        <p:spPr>
          <a:xfrm flipV="1">
            <a:off x="4727847" y="3284984"/>
            <a:ext cx="41232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C1B4B738-9994-49A0-BCC3-4D8B13E5F51C}"/>
              </a:ext>
            </a:extLst>
          </p:cNvPr>
          <p:cNvCxnSpPr>
            <a:stCxn id="10" idx="0"/>
            <a:endCxn id="8" idx="2"/>
          </p:cNvCxnSpPr>
          <p:nvPr/>
        </p:nvCxnSpPr>
        <p:spPr>
          <a:xfrm flipV="1">
            <a:off x="2423592" y="1895346"/>
            <a:ext cx="1516360" cy="5255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AE57CD6F-4A06-4E13-A29C-4AF568652C28}"/>
              </a:ext>
            </a:extLst>
          </p:cNvPr>
          <p:cNvCxnSpPr>
            <a:stCxn id="10" idx="2"/>
            <a:endCxn id="25" idx="0"/>
          </p:cNvCxnSpPr>
          <p:nvPr/>
        </p:nvCxnSpPr>
        <p:spPr>
          <a:xfrm>
            <a:off x="2423592" y="2667110"/>
            <a:ext cx="0" cy="94840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856368B8-7CFF-4BAB-852A-A9ACD5A8E9CD}"/>
              </a:ext>
            </a:extLst>
          </p:cNvPr>
          <p:cNvCxnSpPr>
            <a:stCxn id="10" idx="2"/>
            <a:endCxn id="27" idx="0"/>
          </p:cNvCxnSpPr>
          <p:nvPr/>
        </p:nvCxnSpPr>
        <p:spPr>
          <a:xfrm>
            <a:off x="2423592" y="2667110"/>
            <a:ext cx="360040" cy="230817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BBBE2CE3-EBEC-4F58-8E71-635C4A3093BA}"/>
              </a:ext>
            </a:extLst>
          </p:cNvPr>
          <p:cNvCxnSpPr>
            <a:stCxn id="10" idx="2"/>
            <a:endCxn id="26" idx="0"/>
          </p:cNvCxnSpPr>
          <p:nvPr/>
        </p:nvCxnSpPr>
        <p:spPr>
          <a:xfrm>
            <a:off x="2423592" y="2667110"/>
            <a:ext cx="144016" cy="162221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43 CuadroTexto">
            <a:extLst>
              <a:ext uri="{FF2B5EF4-FFF2-40B4-BE49-F238E27FC236}">
                <a16:creationId xmlns:a16="http://schemas.microsoft.com/office/drawing/2014/main" id="{BF84350F-B03E-4F06-9E93-C27F21C8374D}"/>
              </a:ext>
            </a:extLst>
          </p:cNvPr>
          <p:cNvSpPr txBox="1"/>
          <p:nvPr/>
        </p:nvSpPr>
        <p:spPr>
          <a:xfrm>
            <a:off x="1631504" y="2979386"/>
            <a:ext cx="1152128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SCIENCE</a:t>
            </a:r>
          </a:p>
        </p:txBody>
      </p:sp>
      <p:sp>
        <p:nvSpPr>
          <p:cNvPr id="25" name="43 CuadroTexto">
            <a:extLst>
              <a:ext uri="{FF2B5EF4-FFF2-40B4-BE49-F238E27FC236}">
                <a16:creationId xmlns:a16="http://schemas.microsoft.com/office/drawing/2014/main" id="{58962A78-DBD8-46DA-8EBD-0AFF5E6E88E2}"/>
              </a:ext>
            </a:extLst>
          </p:cNvPr>
          <p:cNvSpPr txBox="1"/>
          <p:nvPr/>
        </p:nvSpPr>
        <p:spPr>
          <a:xfrm>
            <a:off x="1847528" y="3615516"/>
            <a:ext cx="1152128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TECHNOLOGY</a:t>
            </a:r>
          </a:p>
        </p:txBody>
      </p:sp>
      <p:sp>
        <p:nvSpPr>
          <p:cNvPr id="26" name="43 CuadroTexto">
            <a:extLst>
              <a:ext uri="{FF2B5EF4-FFF2-40B4-BE49-F238E27FC236}">
                <a16:creationId xmlns:a16="http://schemas.microsoft.com/office/drawing/2014/main" id="{591B18EF-2BA2-48E3-92AA-15ADD6814F66}"/>
              </a:ext>
            </a:extLst>
          </p:cNvPr>
          <p:cNvSpPr txBox="1"/>
          <p:nvPr/>
        </p:nvSpPr>
        <p:spPr>
          <a:xfrm>
            <a:off x="1991544" y="4289320"/>
            <a:ext cx="1152128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ENGINNERING</a:t>
            </a:r>
          </a:p>
        </p:txBody>
      </p:sp>
      <p:sp>
        <p:nvSpPr>
          <p:cNvPr id="27" name="43 CuadroTexto">
            <a:extLst>
              <a:ext uri="{FF2B5EF4-FFF2-40B4-BE49-F238E27FC236}">
                <a16:creationId xmlns:a16="http://schemas.microsoft.com/office/drawing/2014/main" id="{0E9D21FD-5E1A-466F-91EE-9F48E939588B}"/>
              </a:ext>
            </a:extLst>
          </p:cNvPr>
          <p:cNvSpPr txBox="1"/>
          <p:nvPr/>
        </p:nvSpPr>
        <p:spPr>
          <a:xfrm>
            <a:off x="2207568" y="4975284"/>
            <a:ext cx="1152128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MATHEMATICS</a:t>
            </a:r>
          </a:p>
        </p:txBody>
      </p:sp>
      <p:sp>
        <p:nvSpPr>
          <p:cNvPr id="28" name="43 CuadroTexto">
            <a:extLst>
              <a:ext uri="{FF2B5EF4-FFF2-40B4-BE49-F238E27FC236}">
                <a16:creationId xmlns:a16="http://schemas.microsoft.com/office/drawing/2014/main" id="{57224985-EA53-4B19-8DA1-A63178769891}"/>
              </a:ext>
            </a:extLst>
          </p:cNvPr>
          <p:cNvSpPr txBox="1"/>
          <p:nvPr/>
        </p:nvSpPr>
        <p:spPr>
          <a:xfrm>
            <a:off x="2423592" y="5623356"/>
            <a:ext cx="1152128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ART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042732C8-3919-4B7F-95E4-1502E05A2542}"/>
              </a:ext>
            </a:extLst>
          </p:cNvPr>
          <p:cNvCxnSpPr>
            <a:stCxn id="12" idx="2"/>
            <a:endCxn id="32" idx="0"/>
          </p:cNvCxnSpPr>
          <p:nvPr/>
        </p:nvCxnSpPr>
        <p:spPr>
          <a:xfrm flipH="1">
            <a:off x="4299291" y="3747230"/>
            <a:ext cx="428557" cy="54586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B3029896-E81E-424E-BED7-97E48473A4E9}"/>
              </a:ext>
            </a:extLst>
          </p:cNvPr>
          <p:cNvCxnSpPr>
            <a:stCxn id="12" idx="2"/>
            <a:endCxn id="33" idx="0"/>
          </p:cNvCxnSpPr>
          <p:nvPr/>
        </p:nvCxnSpPr>
        <p:spPr>
          <a:xfrm>
            <a:off x="4727848" y="3747230"/>
            <a:ext cx="68143" cy="121048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E0BEC883-3CE5-4EA3-961C-D5F58CB6E59E}"/>
              </a:ext>
            </a:extLst>
          </p:cNvPr>
          <p:cNvCxnSpPr>
            <a:stCxn id="12" idx="2"/>
            <a:endCxn id="34" idx="0"/>
          </p:cNvCxnSpPr>
          <p:nvPr/>
        </p:nvCxnSpPr>
        <p:spPr>
          <a:xfrm>
            <a:off x="4727847" y="3747229"/>
            <a:ext cx="479504" cy="205701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43 CuadroTexto">
            <a:extLst>
              <a:ext uri="{FF2B5EF4-FFF2-40B4-BE49-F238E27FC236}">
                <a16:creationId xmlns:a16="http://schemas.microsoft.com/office/drawing/2014/main" id="{4E29A1FA-E69A-4EC9-8E08-206BD654AAED}"/>
              </a:ext>
            </a:extLst>
          </p:cNvPr>
          <p:cNvSpPr txBox="1"/>
          <p:nvPr/>
        </p:nvSpPr>
        <p:spPr>
          <a:xfrm>
            <a:off x="3575720" y="4293096"/>
            <a:ext cx="1447141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INTEGRACIÓN DE CONOCIMIENTOS</a:t>
            </a:r>
          </a:p>
        </p:txBody>
      </p:sp>
      <p:sp>
        <p:nvSpPr>
          <p:cNvPr id="33" name="43 CuadroTexto">
            <a:extLst>
              <a:ext uri="{FF2B5EF4-FFF2-40B4-BE49-F238E27FC236}">
                <a16:creationId xmlns:a16="http://schemas.microsoft.com/office/drawing/2014/main" id="{1210CBC0-17F1-420F-AFE2-30E89D0220D8}"/>
              </a:ext>
            </a:extLst>
          </p:cNvPr>
          <p:cNvSpPr txBox="1"/>
          <p:nvPr/>
        </p:nvSpPr>
        <p:spPr>
          <a:xfrm>
            <a:off x="4151784" y="4957719"/>
            <a:ext cx="1288413" cy="57708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CENTRADO EN EL ENFOQUE DE INGENIERÍA</a:t>
            </a:r>
          </a:p>
        </p:txBody>
      </p:sp>
      <p:sp>
        <p:nvSpPr>
          <p:cNvPr id="34" name="43 CuadroTexto">
            <a:extLst>
              <a:ext uri="{FF2B5EF4-FFF2-40B4-BE49-F238E27FC236}">
                <a16:creationId xmlns:a16="http://schemas.microsoft.com/office/drawing/2014/main" id="{C19D55BB-F65A-4CAE-9314-9AA9FAC2DCC4}"/>
              </a:ext>
            </a:extLst>
          </p:cNvPr>
          <p:cNvSpPr txBox="1"/>
          <p:nvPr/>
        </p:nvSpPr>
        <p:spPr>
          <a:xfrm>
            <a:off x="4622853" y="5804248"/>
            <a:ext cx="1168997" cy="57708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SOLUCIÓN DE PROBLEMAS COMPLEJOS</a:t>
            </a:r>
          </a:p>
        </p:txBody>
      </p:sp>
      <p:sp>
        <p:nvSpPr>
          <p:cNvPr id="35" name="43 CuadroTexto">
            <a:extLst>
              <a:ext uri="{FF2B5EF4-FFF2-40B4-BE49-F238E27FC236}">
                <a16:creationId xmlns:a16="http://schemas.microsoft.com/office/drawing/2014/main" id="{2A341F6D-18D9-4672-AD90-C7C523EB2A4E}"/>
              </a:ext>
            </a:extLst>
          </p:cNvPr>
          <p:cNvSpPr txBox="1"/>
          <p:nvPr/>
        </p:nvSpPr>
        <p:spPr>
          <a:xfrm>
            <a:off x="6533465" y="3573017"/>
            <a:ext cx="891666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QUE IMPLICA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7C335A79-D523-40A4-B9E1-59DB45E42655}"/>
              </a:ext>
            </a:extLst>
          </p:cNvPr>
          <p:cNvCxnSpPr>
            <a:stCxn id="37" idx="2"/>
            <a:endCxn id="43" idx="0"/>
          </p:cNvCxnSpPr>
          <p:nvPr/>
        </p:nvCxnSpPr>
        <p:spPr>
          <a:xfrm>
            <a:off x="7010980" y="2667110"/>
            <a:ext cx="20327" cy="35477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43 CuadroTexto">
            <a:extLst>
              <a:ext uri="{FF2B5EF4-FFF2-40B4-BE49-F238E27FC236}">
                <a16:creationId xmlns:a16="http://schemas.microsoft.com/office/drawing/2014/main" id="{477B6D48-904F-48E2-B1C9-C896CDEF9B18}"/>
              </a:ext>
            </a:extLst>
          </p:cNvPr>
          <p:cNvSpPr txBox="1"/>
          <p:nvPr/>
        </p:nvSpPr>
        <p:spPr>
          <a:xfrm>
            <a:off x="6129592" y="2420889"/>
            <a:ext cx="1762776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SE ESTRUCTURA EN TORNO A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A6754AF5-6839-49F7-9C77-36ABAC4AC7E0}"/>
              </a:ext>
            </a:extLst>
          </p:cNvPr>
          <p:cNvCxnSpPr>
            <a:stCxn id="37" idx="0"/>
            <a:endCxn id="8" idx="2"/>
          </p:cNvCxnSpPr>
          <p:nvPr/>
        </p:nvCxnSpPr>
        <p:spPr>
          <a:xfrm flipH="1" flipV="1">
            <a:off x="3939952" y="1895346"/>
            <a:ext cx="3071028" cy="5255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06353199-3534-4E14-9C14-3A8FC6529792}"/>
              </a:ext>
            </a:extLst>
          </p:cNvPr>
          <p:cNvCxnSpPr>
            <a:stCxn id="43" idx="2"/>
            <a:endCxn id="35" idx="0"/>
          </p:cNvCxnSpPr>
          <p:nvPr/>
        </p:nvCxnSpPr>
        <p:spPr>
          <a:xfrm flipH="1">
            <a:off x="6979298" y="3437384"/>
            <a:ext cx="52008" cy="1356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DEEE15E3-451B-4729-9E4F-F071A1DC9A9C}"/>
              </a:ext>
            </a:extLst>
          </p:cNvPr>
          <p:cNvCxnSpPr>
            <a:stCxn id="35" idx="2"/>
            <a:endCxn id="51" idx="0"/>
          </p:cNvCxnSpPr>
          <p:nvPr/>
        </p:nvCxnSpPr>
        <p:spPr>
          <a:xfrm>
            <a:off x="6979298" y="3819238"/>
            <a:ext cx="483680" cy="68988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805B8DBA-35EC-406B-A6D5-4FE1DA17D919}"/>
              </a:ext>
            </a:extLst>
          </p:cNvPr>
          <p:cNvCxnSpPr>
            <a:stCxn id="35" idx="2"/>
            <a:endCxn id="52" idx="0"/>
          </p:cNvCxnSpPr>
          <p:nvPr/>
        </p:nvCxnSpPr>
        <p:spPr>
          <a:xfrm flipH="1">
            <a:off x="6643698" y="3819238"/>
            <a:ext cx="335601" cy="121048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D5FD1214-03F5-4F4C-A457-5C2FC258AC45}"/>
              </a:ext>
            </a:extLst>
          </p:cNvPr>
          <p:cNvCxnSpPr>
            <a:stCxn id="35" idx="2"/>
            <a:endCxn id="49" idx="0"/>
          </p:cNvCxnSpPr>
          <p:nvPr/>
        </p:nvCxnSpPr>
        <p:spPr>
          <a:xfrm>
            <a:off x="6979298" y="3819238"/>
            <a:ext cx="1059002" cy="229060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3 CuadroTexto">
            <a:extLst>
              <a:ext uri="{FF2B5EF4-FFF2-40B4-BE49-F238E27FC236}">
                <a16:creationId xmlns:a16="http://schemas.microsoft.com/office/drawing/2014/main" id="{A770E5D6-DEA2-49CC-AD98-2E3ACCE3BDA4}"/>
              </a:ext>
            </a:extLst>
          </p:cNvPr>
          <p:cNvSpPr txBox="1"/>
          <p:nvPr/>
        </p:nvSpPr>
        <p:spPr>
          <a:xfrm>
            <a:off x="6417020" y="3021886"/>
            <a:ext cx="1228573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TRABAJO POR PROYECTOS</a:t>
            </a:r>
          </a:p>
        </p:txBody>
      </p:sp>
      <p:sp>
        <p:nvSpPr>
          <p:cNvPr id="44" name="43 CuadroTexto">
            <a:extLst>
              <a:ext uri="{FF2B5EF4-FFF2-40B4-BE49-F238E27FC236}">
                <a16:creationId xmlns:a16="http://schemas.microsoft.com/office/drawing/2014/main" id="{5FE2B07B-B016-4BB3-BF12-5C236CD7FBF9}"/>
              </a:ext>
            </a:extLst>
          </p:cNvPr>
          <p:cNvSpPr txBox="1"/>
          <p:nvPr/>
        </p:nvSpPr>
        <p:spPr>
          <a:xfrm>
            <a:off x="47328" y="2420888"/>
            <a:ext cx="1440160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ES PROPUESTA POR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01DA04FE-75D8-4468-976C-D88F1CD3B49C}"/>
              </a:ext>
            </a:extLst>
          </p:cNvPr>
          <p:cNvCxnSpPr>
            <a:stCxn id="44" idx="2"/>
            <a:endCxn id="47" idx="0"/>
          </p:cNvCxnSpPr>
          <p:nvPr/>
        </p:nvCxnSpPr>
        <p:spPr>
          <a:xfrm flipH="1">
            <a:off x="739839" y="2667109"/>
            <a:ext cx="27569" cy="2919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E97C70C3-94FC-4A7E-B66B-46EB9EDA3DCE}"/>
              </a:ext>
            </a:extLst>
          </p:cNvPr>
          <p:cNvCxnSpPr>
            <a:stCxn id="44" idx="0"/>
            <a:endCxn id="8" idx="2"/>
          </p:cNvCxnSpPr>
          <p:nvPr/>
        </p:nvCxnSpPr>
        <p:spPr>
          <a:xfrm flipV="1">
            <a:off x="767408" y="1895346"/>
            <a:ext cx="3172544" cy="5255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3 CuadroTexto">
            <a:extLst>
              <a:ext uri="{FF2B5EF4-FFF2-40B4-BE49-F238E27FC236}">
                <a16:creationId xmlns:a16="http://schemas.microsoft.com/office/drawing/2014/main" id="{BBC6AD8B-E854-4696-8E7B-6A7BF7352072}"/>
              </a:ext>
            </a:extLst>
          </p:cNvPr>
          <p:cNvSpPr txBox="1"/>
          <p:nvPr/>
        </p:nvSpPr>
        <p:spPr>
          <a:xfrm>
            <a:off x="187502" y="2959061"/>
            <a:ext cx="1104673" cy="90024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NATIONAL SCIENCE FOUNDATION EN EEUU</a:t>
            </a:r>
          </a:p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(1990)</a:t>
            </a:r>
          </a:p>
        </p:txBody>
      </p: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DB2E7A35-7CBF-4D87-8021-8ADC52661C1C}"/>
              </a:ext>
            </a:extLst>
          </p:cNvPr>
          <p:cNvCxnSpPr>
            <a:stCxn id="35" idx="2"/>
            <a:endCxn id="53" idx="0"/>
          </p:cNvCxnSpPr>
          <p:nvPr/>
        </p:nvCxnSpPr>
        <p:spPr>
          <a:xfrm>
            <a:off x="6979298" y="3819238"/>
            <a:ext cx="146832" cy="178655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3 CuadroTexto">
            <a:extLst>
              <a:ext uri="{FF2B5EF4-FFF2-40B4-BE49-F238E27FC236}">
                <a16:creationId xmlns:a16="http://schemas.microsoft.com/office/drawing/2014/main" id="{8C9E31D9-D5C0-43EE-9801-95E49173D9C5}"/>
              </a:ext>
            </a:extLst>
          </p:cNvPr>
          <p:cNvSpPr txBox="1"/>
          <p:nvPr/>
        </p:nvSpPr>
        <p:spPr>
          <a:xfrm>
            <a:off x="7104113" y="6109846"/>
            <a:ext cx="1868375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CONSTRUCCIÓN DE SOLUCIONES VIABLES</a:t>
            </a:r>
          </a:p>
        </p:txBody>
      </p:sp>
      <p:sp>
        <p:nvSpPr>
          <p:cNvPr id="50" name="43 CuadroTexto">
            <a:extLst>
              <a:ext uri="{FF2B5EF4-FFF2-40B4-BE49-F238E27FC236}">
                <a16:creationId xmlns:a16="http://schemas.microsoft.com/office/drawing/2014/main" id="{3421C042-C4CE-4043-8A09-4096C325BA42}"/>
              </a:ext>
            </a:extLst>
          </p:cNvPr>
          <p:cNvSpPr txBox="1"/>
          <p:nvPr/>
        </p:nvSpPr>
        <p:spPr>
          <a:xfrm>
            <a:off x="7645592" y="4005064"/>
            <a:ext cx="1258720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INVESTIGACIÓN EN EL AULA</a:t>
            </a:r>
          </a:p>
        </p:txBody>
      </p:sp>
      <p:sp>
        <p:nvSpPr>
          <p:cNvPr id="51" name="43 CuadroTexto">
            <a:extLst>
              <a:ext uri="{FF2B5EF4-FFF2-40B4-BE49-F238E27FC236}">
                <a16:creationId xmlns:a16="http://schemas.microsoft.com/office/drawing/2014/main" id="{DF7771E0-EB4C-4106-95BB-87653F7739E5}"/>
              </a:ext>
            </a:extLst>
          </p:cNvPr>
          <p:cNvSpPr txBox="1"/>
          <p:nvPr/>
        </p:nvSpPr>
        <p:spPr>
          <a:xfrm>
            <a:off x="6816081" y="4509120"/>
            <a:ext cx="1293795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EL DISEÑO COMO MÉTODO</a:t>
            </a:r>
          </a:p>
        </p:txBody>
      </p:sp>
      <p:sp>
        <p:nvSpPr>
          <p:cNvPr id="52" name="43 CuadroTexto">
            <a:extLst>
              <a:ext uri="{FF2B5EF4-FFF2-40B4-BE49-F238E27FC236}">
                <a16:creationId xmlns:a16="http://schemas.microsoft.com/office/drawing/2014/main" id="{BE64B340-2BDC-43E2-9E2F-7D65CA11C4E2}"/>
              </a:ext>
            </a:extLst>
          </p:cNvPr>
          <p:cNvSpPr txBox="1"/>
          <p:nvPr/>
        </p:nvSpPr>
        <p:spPr>
          <a:xfrm>
            <a:off x="5951984" y="5029726"/>
            <a:ext cx="1383427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INDAGACIÓN / REFLEXIÓN</a:t>
            </a:r>
          </a:p>
        </p:txBody>
      </p:sp>
      <p:sp>
        <p:nvSpPr>
          <p:cNvPr id="53" name="43 CuadroTexto">
            <a:extLst>
              <a:ext uri="{FF2B5EF4-FFF2-40B4-BE49-F238E27FC236}">
                <a16:creationId xmlns:a16="http://schemas.microsoft.com/office/drawing/2014/main" id="{1A7CF2BD-6396-4395-9A92-2800CFB4802A}"/>
              </a:ext>
            </a:extLst>
          </p:cNvPr>
          <p:cNvSpPr txBox="1"/>
          <p:nvPr/>
        </p:nvSpPr>
        <p:spPr>
          <a:xfrm>
            <a:off x="6180830" y="5605790"/>
            <a:ext cx="1890601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PENSAMIENTO (LÓGICO, CRÍTICO, CREATIVO)</a:t>
            </a:r>
          </a:p>
        </p:txBody>
      </p: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BDA83539-8783-496B-A9F2-92CD980C5DF1}"/>
              </a:ext>
            </a:extLst>
          </p:cNvPr>
          <p:cNvCxnSpPr>
            <a:cxnSpLocks/>
            <a:stCxn id="55" idx="2"/>
            <a:endCxn id="57" idx="0"/>
          </p:cNvCxnSpPr>
          <p:nvPr/>
        </p:nvCxnSpPr>
        <p:spPr>
          <a:xfrm flipH="1">
            <a:off x="9735420" y="2676945"/>
            <a:ext cx="663768" cy="79626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43 CuadroTexto">
            <a:extLst>
              <a:ext uri="{FF2B5EF4-FFF2-40B4-BE49-F238E27FC236}">
                <a16:creationId xmlns:a16="http://schemas.microsoft.com/office/drawing/2014/main" id="{035F95F8-2B2F-4916-9BDC-E0DE8233AA34}"/>
              </a:ext>
            </a:extLst>
          </p:cNvPr>
          <p:cNvSpPr txBox="1"/>
          <p:nvPr/>
        </p:nvSpPr>
        <p:spPr>
          <a:xfrm>
            <a:off x="9517800" y="2430724"/>
            <a:ext cx="1762776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REPRESENTA E INTEGRA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8147AEC8-820F-4EE2-BAB0-087838D6C1A7}"/>
              </a:ext>
            </a:extLst>
          </p:cNvPr>
          <p:cNvCxnSpPr>
            <a:cxnSpLocks/>
            <a:stCxn id="55" idx="0"/>
            <a:endCxn id="8" idx="2"/>
          </p:cNvCxnSpPr>
          <p:nvPr/>
        </p:nvCxnSpPr>
        <p:spPr>
          <a:xfrm flipH="1" flipV="1">
            <a:off x="3939952" y="1895346"/>
            <a:ext cx="6459236" cy="535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43 CuadroTexto">
            <a:extLst>
              <a:ext uri="{FF2B5EF4-FFF2-40B4-BE49-F238E27FC236}">
                <a16:creationId xmlns:a16="http://schemas.microsoft.com/office/drawing/2014/main" id="{8953B476-5F1C-4DC7-B877-6E775005C668}"/>
              </a:ext>
            </a:extLst>
          </p:cNvPr>
          <p:cNvSpPr txBox="1"/>
          <p:nvPr/>
        </p:nvSpPr>
        <p:spPr>
          <a:xfrm>
            <a:off x="9087593" y="3473208"/>
            <a:ext cx="1295654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EDUCACIÓN EN TECNOLOGÍA</a:t>
            </a:r>
          </a:p>
        </p:txBody>
      </p:sp>
      <p:sp>
        <p:nvSpPr>
          <p:cNvPr id="60" name="43 CuadroTexto">
            <a:extLst>
              <a:ext uri="{FF2B5EF4-FFF2-40B4-BE49-F238E27FC236}">
                <a16:creationId xmlns:a16="http://schemas.microsoft.com/office/drawing/2014/main" id="{78644BC4-06FA-4A75-87E3-D9B94EE50E06}"/>
              </a:ext>
            </a:extLst>
          </p:cNvPr>
          <p:cNvSpPr txBox="1"/>
          <p:nvPr/>
        </p:nvSpPr>
        <p:spPr>
          <a:xfrm>
            <a:off x="10488978" y="3468872"/>
            <a:ext cx="1370678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EDUCACIÓN CON TECNOLOGÍA</a:t>
            </a:r>
          </a:p>
        </p:txBody>
      </p: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1FEA84EC-0732-447F-8B65-DE1F80CD4086}"/>
              </a:ext>
            </a:extLst>
          </p:cNvPr>
          <p:cNvCxnSpPr>
            <a:cxnSpLocks/>
            <a:stCxn id="55" idx="2"/>
            <a:endCxn id="60" idx="0"/>
          </p:cNvCxnSpPr>
          <p:nvPr/>
        </p:nvCxnSpPr>
        <p:spPr>
          <a:xfrm>
            <a:off x="10399188" y="2676945"/>
            <a:ext cx="775129" cy="79192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43 CuadroTexto">
            <a:extLst>
              <a:ext uri="{FF2B5EF4-FFF2-40B4-BE49-F238E27FC236}">
                <a16:creationId xmlns:a16="http://schemas.microsoft.com/office/drawing/2014/main" id="{A709E7DE-A932-4651-87D2-00205AC0F017}"/>
              </a:ext>
            </a:extLst>
          </p:cNvPr>
          <p:cNvSpPr txBox="1"/>
          <p:nvPr/>
        </p:nvSpPr>
        <p:spPr>
          <a:xfrm>
            <a:off x="10015541" y="4221088"/>
            <a:ext cx="1121264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DEFINIDOS EN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id="{3100BFCE-07F4-4512-AD23-209ADE4284E3}"/>
              </a:ext>
            </a:extLst>
          </p:cNvPr>
          <p:cNvCxnSpPr>
            <a:cxnSpLocks/>
            <a:stCxn id="57" idx="2"/>
            <a:endCxn id="76" idx="0"/>
          </p:cNvCxnSpPr>
          <p:nvPr/>
        </p:nvCxnSpPr>
        <p:spPr>
          <a:xfrm>
            <a:off x="9735420" y="3888706"/>
            <a:ext cx="840753" cy="3323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90FBDA60-DDCF-44A7-AD4E-3D3772EA3B8E}"/>
              </a:ext>
            </a:extLst>
          </p:cNvPr>
          <p:cNvCxnSpPr>
            <a:cxnSpLocks/>
            <a:stCxn id="60" idx="2"/>
            <a:endCxn id="76" idx="0"/>
          </p:cNvCxnSpPr>
          <p:nvPr/>
        </p:nvCxnSpPr>
        <p:spPr>
          <a:xfrm flipH="1">
            <a:off x="10576173" y="3884370"/>
            <a:ext cx="598144" cy="3367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>
            <a:extLst>
              <a:ext uri="{FF2B5EF4-FFF2-40B4-BE49-F238E27FC236}">
                <a16:creationId xmlns:a16="http://schemas.microsoft.com/office/drawing/2014/main" id="{2A8B1FE3-2278-4375-A1AC-90CAB13E98F2}"/>
              </a:ext>
            </a:extLst>
          </p:cNvPr>
          <p:cNvCxnSpPr>
            <a:cxnSpLocks/>
            <a:stCxn id="76" idx="2"/>
            <a:endCxn id="101" idx="0"/>
          </p:cNvCxnSpPr>
          <p:nvPr/>
        </p:nvCxnSpPr>
        <p:spPr>
          <a:xfrm>
            <a:off x="10576173" y="4467309"/>
            <a:ext cx="41247" cy="26038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98" name="Vista general de diapositiva 97">
                <a:extLst>
                  <a:ext uri="{FF2B5EF4-FFF2-40B4-BE49-F238E27FC236}">
                    <a16:creationId xmlns:a16="http://schemas.microsoft.com/office/drawing/2014/main" id="{3083B745-97C8-494C-BB53-A94F497AA0A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17865964"/>
                  </p:ext>
                </p:extLst>
              </p:nvPr>
            </p:nvGraphicFramePr>
            <p:xfrm>
              <a:off x="9993438" y="5955587"/>
              <a:ext cx="1287138" cy="724015"/>
            </p:xfrm>
            <a:graphic>
              <a:graphicData uri="http://schemas.microsoft.com/office/powerpoint/2016/slidezoom">
                <pslz:sldZm>
                  <pslz:sldZmObj sldId="353" cId="1712156353">
                    <pslz:zmPr id="{B2F2B8A3-17BE-40D7-94E1-2BFAA967A0FE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87138" cy="72401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98" name="Vista general de diapositiva 97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3083B745-97C8-494C-BB53-A94F497AA0A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93438" y="5955587"/>
                <a:ext cx="1287138" cy="72401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01" name="43 CuadroTexto">
            <a:extLst>
              <a:ext uri="{FF2B5EF4-FFF2-40B4-BE49-F238E27FC236}">
                <a16:creationId xmlns:a16="http://schemas.microsoft.com/office/drawing/2014/main" id="{C19788D3-7267-4139-A9C3-ADB9FD365267}"/>
              </a:ext>
            </a:extLst>
          </p:cNvPr>
          <p:cNvSpPr txBox="1"/>
          <p:nvPr/>
        </p:nvSpPr>
        <p:spPr>
          <a:xfrm>
            <a:off x="9882255" y="4727693"/>
            <a:ext cx="1470329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PLANTEAMIENTOS Y PRÁCTICAS</a:t>
            </a:r>
          </a:p>
        </p:txBody>
      </p:sp>
      <p:cxnSp>
        <p:nvCxnSpPr>
          <p:cNvPr id="107" name="Conector recto 106">
            <a:extLst>
              <a:ext uri="{FF2B5EF4-FFF2-40B4-BE49-F238E27FC236}">
                <a16:creationId xmlns:a16="http://schemas.microsoft.com/office/drawing/2014/main" id="{711BAD93-4D47-4E77-9AB2-91CA5C565E3D}"/>
              </a:ext>
            </a:extLst>
          </p:cNvPr>
          <p:cNvCxnSpPr>
            <a:cxnSpLocks/>
            <a:stCxn id="108" idx="2"/>
            <a:endCxn id="98" idx="0"/>
          </p:cNvCxnSpPr>
          <p:nvPr/>
        </p:nvCxnSpPr>
        <p:spPr>
          <a:xfrm>
            <a:off x="10596500" y="5784358"/>
            <a:ext cx="40507" cy="17122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43 CuadroTexto">
            <a:extLst>
              <a:ext uri="{FF2B5EF4-FFF2-40B4-BE49-F238E27FC236}">
                <a16:creationId xmlns:a16="http://schemas.microsoft.com/office/drawing/2014/main" id="{AE2F9635-4643-44EF-A646-1507DFA35916}"/>
              </a:ext>
            </a:extLst>
          </p:cNvPr>
          <p:cNvSpPr txBox="1"/>
          <p:nvPr/>
        </p:nvSpPr>
        <p:spPr>
          <a:xfrm>
            <a:off x="10272464" y="5538137"/>
            <a:ext cx="648072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QUE SON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109" name="Conector recto 108">
            <a:extLst>
              <a:ext uri="{FF2B5EF4-FFF2-40B4-BE49-F238E27FC236}">
                <a16:creationId xmlns:a16="http://schemas.microsoft.com/office/drawing/2014/main" id="{2B58408E-B856-44B8-A408-E73190BFCEE5}"/>
              </a:ext>
            </a:extLst>
          </p:cNvPr>
          <p:cNvCxnSpPr>
            <a:cxnSpLocks/>
            <a:stCxn id="108" idx="0"/>
            <a:endCxn id="101" idx="2"/>
          </p:cNvCxnSpPr>
          <p:nvPr/>
        </p:nvCxnSpPr>
        <p:spPr>
          <a:xfrm flipV="1">
            <a:off x="10596500" y="5143191"/>
            <a:ext cx="20920" cy="3949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38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>
            <a:extLst>
              <a:ext uri="{FF2B5EF4-FFF2-40B4-BE49-F238E27FC236}">
                <a16:creationId xmlns:a16="http://schemas.microsoft.com/office/drawing/2014/main" id="{A8946BEB-DF7F-476F-B926-A547452104AB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6" name="5 Conector recto">
            <a:extLst>
              <a:ext uri="{FF2B5EF4-FFF2-40B4-BE49-F238E27FC236}">
                <a16:creationId xmlns:a16="http://schemas.microsoft.com/office/drawing/2014/main" id="{CBF4EA0C-74DD-4776-8901-6E00DB93739F}"/>
              </a:ext>
            </a:extLst>
          </p:cNvPr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43 CuadroTexto">
            <a:extLst>
              <a:ext uri="{FF2B5EF4-FFF2-40B4-BE49-F238E27FC236}">
                <a16:creationId xmlns:a16="http://schemas.microsoft.com/office/drawing/2014/main" id="{7ED0D048-7390-4BDC-834D-66FED3E6EF64}"/>
              </a:ext>
            </a:extLst>
          </p:cNvPr>
          <p:cNvSpPr txBox="1"/>
          <p:nvPr/>
        </p:nvSpPr>
        <p:spPr>
          <a:xfrm>
            <a:off x="1135832" y="1556792"/>
            <a:ext cx="56082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Educación STEM / STEAM.</a:t>
            </a:r>
          </a:p>
        </p:txBody>
      </p:sp>
      <p:sp>
        <p:nvSpPr>
          <p:cNvPr id="8" name="60 CuadroTexto">
            <a:extLst>
              <a:ext uri="{FF2B5EF4-FFF2-40B4-BE49-F238E27FC236}">
                <a16:creationId xmlns:a16="http://schemas.microsoft.com/office/drawing/2014/main" id="{A2EEF19F-89C8-4DED-A5B8-F6DB3EA4702C}"/>
              </a:ext>
            </a:extLst>
          </p:cNvPr>
          <p:cNvSpPr txBox="1"/>
          <p:nvPr/>
        </p:nvSpPr>
        <p:spPr>
          <a:xfrm>
            <a:off x="191344" y="155679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4</a:t>
            </a:r>
          </a:p>
        </p:txBody>
      </p:sp>
      <p:sp>
        <p:nvSpPr>
          <p:cNvPr id="10" name="43 CuadroTexto">
            <a:extLst>
              <a:ext uri="{FF2B5EF4-FFF2-40B4-BE49-F238E27FC236}">
                <a16:creationId xmlns:a16="http://schemas.microsoft.com/office/drawing/2014/main" id="{849DFA57-F289-4A17-A133-7370489D7741}"/>
              </a:ext>
            </a:extLst>
          </p:cNvPr>
          <p:cNvSpPr txBox="1"/>
          <p:nvPr/>
        </p:nvSpPr>
        <p:spPr>
          <a:xfrm>
            <a:off x="112810" y="3861048"/>
            <a:ext cx="1468798" cy="43204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PLANTEAMIENTOS Y PRÁCTICAS</a:t>
            </a:r>
          </a:p>
        </p:txBody>
      </p:sp>
      <p:sp>
        <p:nvSpPr>
          <p:cNvPr id="12" name="43 CuadroTexto">
            <a:extLst>
              <a:ext uri="{FF2B5EF4-FFF2-40B4-BE49-F238E27FC236}">
                <a16:creationId xmlns:a16="http://schemas.microsoft.com/office/drawing/2014/main" id="{A902B7C2-2365-4BCB-B4AE-1A35AD553AF7}"/>
              </a:ext>
            </a:extLst>
          </p:cNvPr>
          <p:cNvSpPr txBox="1"/>
          <p:nvPr/>
        </p:nvSpPr>
        <p:spPr>
          <a:xfrm>
            <a:off x="1735168" y="3945686"/>
            <a:ext cx="648072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QUE SON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6B5ED11-B68B-4E91-84BE-539FF922B6BC}"/>
              </a:ext>
            </a:extLst>
          </p:cNvPr>
          <p:cNvCxnSpPr>
            <a:cxnSpLocks/>
            <a:stCxn id="12" idx="3"/>
            <a:endCxn id="20" idx="1"/>
          </p:cNvCxnSpPr>
          <p:nvPr/>
        </p:nvCxnSpPr>
        <p:spPr>
          <a:xfrm flipV="1">
            <a:off x="2383240" y="3075925"/>
            <a:ext cx="1734717" cy="9928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997E062-50CC-4A1D-8BEC-D7A1A5956B27}"/>
              </a:ext>
            </a:extLst>
          </p:cNvPr>
          <p:cNvCxnSpPr>
            <a:cxnSpLocks/>
            <a:stCxn id="12" idx="3"/>
            <a:endCxn id="21" idx="1"/>
          </p:cNvCxnSpPr>
          <p:nvPr/>
        </p:nvCxnSpPr>
        <p:spPr>
          <a:xfrm flipV="1">
            <a:off x="2383240" y="2717900"/>
            <a:ext cx="3856778" cy="135089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569E6914-12D8-4C52-8E89-B3E5ECDDBA79}"/>
              </a:ext>
            </a:extLst>
          </p:cNvPr>
          <p:cNvCxnSpPr>
            <a:cxnSpLocks/>
            <a:stCxn id="12" idx="3"/>
            <a:endCxn id="22" idx="1"/>
          </p:cNvCxnSpPr>
          <p:nvPr/>
        </p:nvCxnSpPr>
        <p:spPr>
          <a:xfrm flipV="1">
            <a:off x="2383240" y="2393652"/>
            <a:ext cx="6737096" cy="167514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D187D2C0-18AC-4B04-84E7-78B9FB15CB6F}"/>
              </a:ext>
            </a:extLst>
          </p:cNvPr>
          <p:cNvCxnSpPr>
            <a:cxnSpLocks/>
            <a:stCxn id="12" idx="3"/>
            <a:endCxn id="23" idx="1"/>
          </p:cNvCxnSpPr>
          <p:nvPr/>
        </p:nvCxnSpPr>
        <p:spPr>
          <a:xfrm flipV="1">
            <a:off x="2383240" y="3688198"/>
            <a:ext cx="7385168" cy="38059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4001924D-0535-4DE5-84BD-0FAAFD36B3CB}"/>
              </a:ext>
            </a:extLst>
          </p:cNvPr>
          <p:cNvCxnSpPr>
            <a:cxnSpLocks/>
            <a:stCxn id="12" idx="3"/>
            <a:endCxn id="24" idx="1"/>
          </p:cNvCxnSpPr>
          <p:nvPr/>
        </p:nvCxnSpPr>
        <p:spPr>
          <a:xfrm>
            <a:off x="2383240" y="4068797"/>
            <a:ext cx="6900202" cy="94060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64ABC081-D326-4E65-A835-B472B932349D}"/>
              </a:ext>
            </a:extLst>
          </p:cNvPr>
          <p:cNvCxnSpPr>
            <a:cxnSpLocks/>
            <a:stCxn id="12" idx="3"/>
            <a:endCxn id="25" idx="1"/>
          </p:cNvCxnSpPr>
          <p:nvPr/>
        </p:nvCxnSpPr>
        <p:spPr>
          <a:xfrm>
            <a:off x="2383240" y="4068797"/>
            <a:ext cx="4720872" cy="169291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2EC6087A-10F6-4783-B7F8-AD57B4FC26F2}"/>
              </a:ext>
            </a:extLst>
          </p:cNvPr>
          <p:cNvCxnSpPr>
            <a:cxnSpLocks/>
            <a:stCxn id="12" idx="3"/>
            <a:endCxn id="28" idx="1"/>
          </p:cNvCxnSpPr>
          <p:nvPr/>
        </p:nvCxnSpPr>
        <p:spPr>
          <a:xfrm>
            <a:off x="2383240" y="4068797"/>
            <a:ext cx="200196" cy="128603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43 CuadroTexto">
            <a:extLst>
              <a:ext uri="{FF2B5EF4-FFF2-40B4-BE49-F238E27FC236}">
                <a16:creationId xmlns:a16="http://schemas.microsoft.com/office/drawing/2014/main" id="{67EBD63D-A078-4C72-8C0C-F4DFB182D082}"/>
              </a:ext>
            </a:extLst>
          </p:cNvPr>
          <p:cNvSpPr txBox="1"/>
          <p:nvPr/>
        </p:nvSpPr>
        <p:spPr>
          <a:xfrm>
            <a:off x="4117957" y="2568093"/>
            <a:ext cx="1834027" cy="1015663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LAS IDEAS Y SUS PRÁCTICAS SE ESTRUCTURAN A PARTIR DE DOS ARGUMENTOS</a:t>
            </a:r>
            <a:r>
              <a:rPr lang="es-CO" sz="1000" b="1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: LOS “CONOCIMIENTOS</a:t>
            </a:r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” Y LAS “DISCIPLINAS”.</a:t>
            </a:r>
          </a:p>
        </p:txBody>
      </p:sp>
      <p:sp>
        <p:nvSpPr>
          <p:cNvPr id="21" name="43 CuadroTexto">
            <a:extLst>
              <a:ext uri="{FF2B5EF4-FFF2-40B4-BE49-F238E27FC236}">
                <a16:creationId xmlns:a16="http://schemas.microsoft.com/office/drawing/2014/main" id="{AF6E7436-F395-4E93-9E5B-DAE39CD3C701}"/>
              </a:ext>
            </a:extLst>
          </p:cNvPr>
          <p:cNvSpPr txBox="1"/>
          <p:nvPr/>
        </p:nvSpPr>
        <p:spPr>
          <a:xfrm>
            <a:off x="6240018" y="2210068"/>
            <a:ext cx="2088230" cy="1015663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“CONOCIMIENTOS” Y “DISCIPLINAS” SE RELACIONAN GENERANDO INTERACCIONES EPISTEMOLÓGICAS Y PRÁCTICAS. </a:t>
            </a:r>
          </a:p>
        </p:txBody>
      </p:sp>
      <p:sp>
        <p:nvSpPr>
          <p:cNvPr id="22" name="43 CuadroTexto">
            <a:extLst>
              <a:ext uri="{FF2B5EF4-FFF2-40B4-BE49-F238E27FC236}">
                <a16:creationId xmlns:a16="http://schemas.microsoft.com/office/drawing/2014/main" id="{F4CF757E-4F5F-4B31-9E02-4634B0D343C3}"/>
              </a:ext>
            </a:extLst>
          </p:cNvPr>
          <p:cNvSpPr txBox="1"/>
          <p:nvPr/>
        </p:nvSpPr>
        <p:spPr>
          <a:xfrm>
            <a:off x="9120336" y="1962765"/>
            <a:ext cx="1709101" cy="861774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TALES INTERACCIONES GENERAN COMO CONDICIÓN, LA INTERDISCIPLINARIEDAD Y LA INTEGRACIÓN.</a:t>
            </a:r>
          </a:p>
        </p:txBody>
      </p:sp>
      <p:sp>
        <p:nvSpPr>
          <p:cNvPr id="23" name="43 CuadroTexto">
            <a:extLst>
              <a:ext uri="{FF2B5EF4-FFF2-40B4-BE49-F238E27FC236}">
                <a16:creationId xmlns:a16="http://schemas.microsoft.com/office/drawing/2014/main" id="{3EAC7063-EA1E-4E4A-A96F-1CE0926869E6}"/>
              </a:ext>
            </a:extLst>
          </p:cNvPr>
          <p:cNvSpPr txBox="1"/>
          <p:nvPr/>
        </p:nvSpPr>
        <p:spPr>
          <a:xfrm>
            <a:off x="9768408" y="3257311"/>
            <a:ext cx="2075331" cy="861774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UN ASPECTO PEDAGÓGICO Y DIDÁCTICO ESTRUCTURANTE ES EL ENFOQUE DENOMINADO “SOLUCIÓN DE PROBLEMAS”. </a:t>
            </a:r>
          </a:p>
        </p:txBody>
      </p:sp>
      <p:sp>
        <p:nvSpPr>
          <p:cNvPr id="24" name="43 CuadroTexto">
            <a:extLst>
              <a:ext uri="{FF2B5EF4-FFF2-40B4-BE49-F238E27FC236}">
                <a16:creationId xmlns:a16="http://schemas.microsoft.com/office/drawing/2014/main" id="{E075A719-BECA-40F0-809B-3F8FC7ECD48E}"/>
              </a:ext>
            </a:extLst>
          </p:cNvPr>
          <p:cNvSpPr txBox="1"/>
          <p:nvPr/>
        </p:nvSpPr>
        <p:spPr>
          <a:xfrm>
            <a:off x="9283442" y="4501569"/>
            <a:ext cx="2069142" cy="1015663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EN EL MARCO DE LA INTERDISCIPLINARIEDAD Y LA INTEGRACIÓN, SE TOMA PARTIDA DE FOCALIZAR LA FORMACIÓN, EN LA INGENIERÍA.</a:t>
            </a:r>
          </a:p>
        </p:txBody>
      </p:sp>
      <p:sp>
        <p:nvSpPr>
          <p:cNvPr id="25" name="43 CuadroTexto">
            <a:extLst>
              <a:ext uri="{FF2B5EF4-FFF2-40B4-BE49-F238E27FC236}">
                <a16:creationId xmlns:a16="http://schemas.microsoft.com/office/drawing/2014/main" id="{FD82BBDB-F1A0-47CE-8597-DB8FFD64956D}"/>
              </a:ext>
            </a:extLst>
          </p:cNvPr>
          <p:cNvSpPr txBox="1"/>
          <p:nvPr/>
        </p:nvSpPr>
        <p:spPr>
          <a:xfrm>
            <a:off x="7104112" y="4869160"/>
            <a:ext cx="1834027" cy="1785104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SE FOCALIZA LA FORMACIÓN EN LA DISCIPLINA Y CONOCIMIENTOS DE LA INGENIERÍA, AUNQUE SE DEJA DE LADO, ASPECTOS HISTÓRICOS, EPISTEMOLÓGICOS, SOCIOLÓGICOS Y FILOSÓFICOS DE LA TECNOLOGÍA.</a:t>
            </a:r>
          </a:p>
        </p:txBody>
      </p:sp>
      <p:sp>
        <p:nvSpPr>
          <p:cNvPr id="26" name="43 CuadroTexto">
            <a:extLst>
              <a:ext uri="{FF2B5EF4-FFF2-40B4-BE49-F238E27FC236}">
                <a16:creationId xmlns:a16="http://schemas.microsoft.com/office/drawing/2014/main" id="{F1D23F2F-CF86-4B24-944F-166616220451}"/>
              </a:ext>
            </a:extLst>
          </p:cNvPr>
          <p:cNvSpPr txBox="1"/>
          <p:nvPr/>
        </p:nvSpPr>
        <p:spPr>
          <a:xfrm>
            <a:off x="4617659" y="5344031"/>
            <a:ext cx="2094511" cy="1015663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EL DISEÑO SE CONSTITUYE EN UN ELEMENTO CENTRAL DE LA INGENIERÍA Y DESDE ESTE MARCO, EN ASPECTO NODAL Y ESENCIAL PARA EDUCAR.</a:t>
            </a: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87465F6E-23AB-45B6-83C6-7476E50518E9}"/>
              </a:ext>
            </a:extLst>
          </p:cNvPr>
          <p:cNvCxnSpPr>
            <a:cxnSpLocks/>
            <a:stCxn id="12" idx="3"/>
            <a:endCxn id="26" idx="1"/>
          </p:cNvCxnSpPr>
          <p:nvPr/>
        </p:nvCxnSpPr>
        <p:spPr>
          <a:xfrm>
            <a:off x="2383240" y="4068797"/>
            <a:ext cx="2234419" cy="178306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43 CuadroTexto">
            <a:extLst>
              <a:ext uri="{FF2B5EF4-FFF2-40B4-BE49-F238E27FC236}">
                <a16:creationId xmlns:a16="http://schemas.microsoft.com/office/drawing/2014/main" id="{980EE237-2EEE-49CC-B299-21B125AA3968}"/>
              </a:ext>
            </a:extLst>
          </p:cNvPr>
          <p:cNvSpPr txBox="1"/>
          <p:nvPr/>
        </p:nvSpPr>
        <p:spPr>
          <a:xfrm>
            <a:off x="2583436" y="4846997"/>
            <a:ext cx="1834027" cy="1015663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DESDE UN PUNTO DE VISTA CIENTÍFICO, SE INVOLUCRA LA “INVESTIGACIÓN” COMO PARTE DE LA EDUCACIÓN EN STEM / STEAM.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D60E09B7-EEBC-410A-B966-5074F45600DE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 flipV="1">
            <a:off x="1581608" y="4068797"/>
            <a:ext cx="153560" cy="82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15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>
            <a:extLst>
              <a:ext uri="{FF2B5EF4-FFF2-40B4-BE49-F238E27FC236}">
                <a16:creationId xmlns:a16="http://schemas.microsoft.com/office/drawing/2014/main" id="{9877D481-D132-4A06-A94A-9910F2CBE316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6" name="5 Conector recto">
            <a:extLst>
              <a:ext uri="{FF2B5EF4-FFF2-40B4-BE49-F238E27FC236}">
                <a16:creationId xmlns:a16="http://schemas.microsoft.com/office/drawing/2014/main" id="{B59908C5-DC43-4393-8E9D-D7027B364D91}"/>
              </a:ext>
            </a:extLst>
          </p:cNvPr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43 CuadroTexto">
            <a:extLst>
              <a:ext uri="{FF2B5EF4-FFF2-40B4-BE49-F238E27FC236}">
                <a16:creationId xmlns:a16="http://schemas.microsoft.com/office/drawing/2014/main" id="{80F2A427-F956-4311-AD24-DDFF466B6C3D}"/>
              </a:ext>
            </a:extLst>
          </p:cNvPr>
          <p:cNvSpPr txBox="1"/>
          <p:nvPr/>
        </p:nvSpPr>
        <p:spPr>
          <a:xfrm>
            <a:off x="1135832" y="1556792"/>
            <a:ext cx="56082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Educación STEM / STEAM.</a:t>
            </a:r>
          </a:p>
        </p:txBody>
      </p:sp>
      <p:sp>
        <p:nvSpPr>
          <p:cNvPr id="8" name="60 CuadroTexto">
            <a:extLst>
              <a:ext uri="{FF2B5EF4-FFF2-40B4-BE49-F238E27FC236}">
                <a16:creationId xmlns:a16="http://schemas.microsoft.com/office/drawing/2014/main" id="{C1D9AF83-51BC-4095-944F-789FC7534201}"/>
              </a:ext>
            </a:extLst>
          </p:cNvPr>
          <p:cNvSpPr txBox="1"/>
          <p:nvPr/>
        </p:nvSpPr>
        <p:spPr>
          <a:xfrm>
            <a:off x="191344" y="155679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4</a:t>
            </a:r>
          </a:p>
        </p:txBody>
      </p:sp>
      <p:sp>
        <p:nvSpPr>
          <p:cNvPr id="10" name="43 CuadroTexto">
            <a:extLst>
              <a:ext uri="{FF2B5EF4-FFF2-40B4-BE49-F238E27FC236}">
                <a16:creationId xmlns:a16="http://schemas.microsoft.com/office/drawing/2014/main" id="{70FC7B42-1499-4F1C-AE96-73828A625E10}"/>
              </a:ext>
            </a:extLst>
          </p:cNvPr>
          <p:cNvSpPr txBox="1"/>
          <p:nvPr/>
        </p:nvSpPr>
        <p:spPr>
          <a:xfrm rot="18903554">
            <a:off x="67221" y="516331"/>
            <a:ext cx="1273140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Documentos / enlaces</a:t>
            </a:r>
          </a:p>
        </p:txBody>
      </p:sp>
      <p:sp>
        <p:nvSpPr>
          <p:cNvPr id="12" name="43 CuadroTexto">
            <a:extLst>
              <a:ext uri="{FF2B5EF4-FFF2-40B4-BE49-F238E27FC236}">
                <a16:creationId xmlns:a16="http://schemas.microsoft.com/office/drawing/2014/main" id="{AB362034-B69B-4B35-B944-873FC188D9C0}"/>
              </a:ext>
            </a:extLst>
          </p:cNvPr>
          <p:cNvSpPr txBox="1"/>
          <p:nvPr/>
        </p:nvSpPr>
        <p:spPr>
          <a:xfrm>
            <a:off x="1711897" y="2420889"/>
            <a:ext cx="5184575" cy="9310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STEM con fundamento. Digna Couso. (Conferencia). </a:t>
            </a:r>
          </a:p>
          <a:p>
            <a:pPr algn="r"/>
            <a:endParaRPr lang="es-CO" sz="105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2"/>
              </a:rPr>
              <a:t>https://youtu.be/_</a:t>
            </a:r>
            <a:r>
              <a:rPr lang="es-CO" sz="1200" b="1" dirty="0" smtClean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2"/>
              </a:rPr>
              <a:t>xXRgrZD3xo</a:t>
            </a:r>
            <a:r>
              <a:rPr lang="es-CO" sz="1200" b="1" dirty="0" smtClean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  <a:endParaRPr lang="es-CO" sz="120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sp>
        <p:nvSpPr>
          <p:cNvPr id="14" name="43 CuadroTexto">
            <a:extLst>
              <a:ext uri="{FF2B5EF4-FFF2-40B4-BE49-F238E27FC236}">
                <a16:creationId xmlns:a16="http://schemas.microsoft.com/office/drawing/2014/main" id="{A966107D-F423-46B9-A9F7-8FF409F28A6A}"/>
              </a:ext>
            </a:extLst>
          </p:cNvPr>
          <p:cNvSpPr txBox="1"/>
          <p:nvPr/>
        </p:nvSpPr>
        <p:spPr>
          <a:xfrm>
            <a:off x="3647728" y="3589709"/>
            <a:ext cx="5184576" cy="142346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The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STEM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movement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: Golden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opportunity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or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trojan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horse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?. (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Forum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).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Panelists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: Larry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Bencze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, Jason Foster,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Samson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Nashon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, Ana María Navas y John Wallace. </a:t>
            </a:r>
          </a:p>
          <a:p>
            <a:pPr algn="r"/>
            <a:endParaRPr lang="es-CO" sz="105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3"/>
              </a:rPr>
              <a:t>https://youtu.be/GNpAtQeiRWs</a:t>
            </a:r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6" name="43 CuadroTexto">
            <a:extLst>
              <a:ext uri="{FF2B5EF4-FFF2-40B4-BE49-F238E27FC236}">
                <a16:creationId xmlns:a16="http://schemas.microsoft.com/office/drawing/2014/main" id="{2D6F6AA9-EB90-43C6-91C6-5A5C1CB6CAFD}"/>
              </a:ext>
            </a:extLst>
          </p:cNvPr>
          <p:cNvSpPr txBox="1"/>
          <p:nvPr/>
        </p:nvSpPr>
        <p:spPr>
          <a:xfrm>
            <a:off x="5303912" y="5221650"/>
            <a:ext cx="5184576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Dean´s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lectura series 2017 –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opportunities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and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obstacles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for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STEM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education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. (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Conference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).</a:t>
            </a:r>
          </a:p>
          <a:p>
            <a:pPr algn="r"/>
            <a:endParaRPr lang="es-CO" sz="1600" b="1" dirty="0">
              <a:solidFill>
                <a:srgbClr val="002060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4"/>
              </a:rPr>
              <a:t>https://youtu.be/rc_YeDFebK8</a:t>
            </a:r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  <a:endParaRPr lang="es-CO" sz="1600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8750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CuadroTexto">
            <a:extLst>
              <a:ext uri="{FF2B5EF4-FFF2-40B4-BE49-F238E27FC236}">
                <a16:creationId xmlns:a16="http://schemas.microsoft.com/office/drawing/2014/main" id="{B609AAFC-5E61-4BF0-AFC4-3595F3830B02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7" name="5 Conector recto">
            <a:extLst>
              <a:ext uri="{FF2B5EF4-FFF2-40B4-BE49-F238E27FC236}">
                <a16:creationId xmlns:a16="http://schemas.microsoft.com/office/drawing/2014/main" id="{4C019CE7-8159-4336-8FBA-4B37473380CB}"/>
              </a:ext>
            </a:extLst>
          </p:cNvPr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43 CuadroTexto">
            <a:extLst>
              <a:ext uri="{FF2B5EF4-FFF2-40B4-BE49-F238E27FC236}">
                <a16:creationId xmlns:a16="http://schemas.microsoft.com/office/drawing/2014/main" id="{D4CEC414-1F4A-412E-B106-88DDB3A74D3F}"/>
              </a:ext>
            </a:extLst>
          </p:cNvPr>
          <p:cNvSpPr txBox="1"/>
          <p:nvPr/>
        </p:nvSpPr>
        <p:spPr>
          <a:xfrm>
            <a:off x="1135832" y="1556792"/>
            <a:ext cx="56082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Educación STEM / STEAM.</a:t>
            </a:r>
          </a:p>
        </p:txBody>
      </p:sp>
      <p:sp>
        <p:nvSpPr>
          <p:cNvPr id="9" name="60 CuadroTexto">
            <a:extLst>
              <a:ext uri="{FF2B5EF4-FFF2-40B4-BE49-F238E27FC236}">
                <a16:creationId xmlns:a16="http://schemas.microsoft.com/office/drawing/2014/main" id="{CEC03012-B9E5-40D8-9B1A-0025CB32FAFD}"/>
              </a:ext>
            </a:extLst>
          </p:cNvPr>
          <p:cNvSpPr txBox="1"/>
          <p:nvPr/>
        </p:nvSpPr>
        <p:spPr>
          <a:xfrm>
            <a:off x="191344" y="155679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4</a:t>
            </a:r>
          </a:p>
        </p:txBody>
      </p:sp>
      <p:sp>
        <p:nvSpPr>
          <p:cNvPr id="10" name="43 CuadroTexto">
            <a:extLst>
              <a:ext uri="{FF2B5EF4-FFF2-40B4-BE49-F238E27FC236}">
                <a16:creationId xmlns:a16="http://schemas.microsoft.com/office/drawing/2014/main" id="{E4D13E35-4917-4F67-AC0E-3D9EAD66F4D4}"/>
              </a:ext>
            </a:extLst>
          </p:cNvPr>
          <p:cNvSpPr txBox="1"/>
          <p:nvPr/>
        </p:nvSpPr>
        <p:spPr>
          <a:xfrm rot="18903554">
            <a:off x="24359" y="516331"/>
            <a:ext cx="1273140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Documentos / enlaces</a:t>
            </a:r>
          </a:p>
        </p:txBody>
      </p:sp>
      <p:sp>
        <p:nvSpPr>
          <p:cNvPr id="11" name="43 CuadroTexto">
            <a:extLst>
              <a:ext uri="{FF2B5EF4-FFF2-40B4-BE49-F238E27FC236}">
                <a16:creationId xmlns:a16="http://schemas.microsoft.com/office/drawing/2014/main" id="{E6EFBC23-B1B1-438E-AFE8-9B0B0E7DF1B0}"/>
              </a:ext>
            </a:extLst>
          </p:cNvPr>
          <p:cNvSpPr txBox="1"/>
          <p:nvPr/>
        </p:nvSpPr>
        <p:spPr>
          <a:xfrm>
            <a:off x="1711897" y="2708920"/>
            <a:ext cx="5184575" cy="9310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Parc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Forum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: Hacking STEM: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Modernizing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and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democratizing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STEM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education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.</a:t>
            </a:r>
          </a:p>
          <a:p>
            <a:pPr algn="r"/>
            <a:endParaRPr lang="es-CO" sz="105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2"/>
              </a:rPr>
              <a:t>https://youtu.be/-vQxom3eMMc</a:t>
            </a:r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2" name="43 CuadroTexto">
            <a:extLst>
              <a:ext uri="{FF2B5EF4-FFF2-40B4-BE49-F238E27FC236}">
                <a16:creationId xmlns:a16="http://schemas.microsoft.com/office/drawing/2014/main" id="{27E282A9-B19B-4A13-92C5-975FADBCF796}"/>
              </a:ext>
            </a:extLst>
          </p:cNvPr>
          <p:cNvSpPr txBox="1"/>
          <p:nvPr/>
        </p:nvSpPr>
        <p:spPr>
          <a:xfrm>
            <a:off x="3647728" y="4010144"/>
            <a:ext cx="5184576" cy="9310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STEMinar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–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Enacting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STEM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education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: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An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integrated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approach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to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STEM. </a:t>
            </a:r>
          </a:p>
          <a:p>
            <a:pPr algn="r"/>
            <a:endParaRPr lang="es-CO" sz="105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3"/>
              </a:rPr>
              <a:t>https://youtu.be/ThiELi0knU0</a:t>
            </a:r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3" name="43 CuadroTexto">
            <a:extLst>
              <a:ext uri="{FF2B5EF4-FFF2-40B4-BE49-F238E27FC236}">
                <a16:creationId xmlns:a16="http://schemas.microsoft.com/office/drawing/2014/main" id="{445F2B82-FEF7-4072-9196-9E7E61A50411}"/>
              </a:ext>
            </a:extLst>
          </p:cNvPr>
          <p:cNvSpPr txBox="1"/>
          <p:nvPr/>
        </p:nvSpPr>
        <p:spPr>
          <a:xfrm>
            <a:off x="5303912" y="5251848"/>
            <a:ext cx="5184576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Making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sense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of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stem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education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. (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Conferences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).</a:t>
            </a:r>
          </a:p>
          <a:p>
            <a:pPr algn="r"/>
            <a:endParaRPr lang="es-CO" sz="1600" b="1" dirty="0">
              <a:solidFill>
                <a:srgbClr val="002060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4"/>
              </a:rPr>
              <a:t>https://youtu.be/czo5sKFLE2o</a:t>
            </a:r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  <a:endParaRPr lang="es-CO" sz="1600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2652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CuadroTexto">
            <a:extLst>
              <a:ext uri="{FF2B5EF4-FFF2-40B4-BE49-F238E27FC236}">
                <a16:creationId xmlns:a16="http://schemas.microsoft.com/office/drawing/2014/main" id="{B609AAFC-5E61-4BF0-AFC4-3595F3830B02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7" name="5 Conector recto">
            <a:extLst>
              <a:ext uri="{FF2B5EF4-FFF2-40B4-BE49-F238E27FC236}">
                <a16:creationId xmlns:a16="http://schemas.microsoft.com/office/drawing/2014/main" id="{4C019CE7-8159-4336-8FBA-4B37473380CB}"/>
              </a:ext>
            </a:extLst>
          </p:cNvPr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43 CuadroTexto">
            <a:extLst>
              <a:ext uri="{FF2B5EF4-FFF2-40B4-BE49-F238E27FC236}">
                <a16:creationId xmlns:a16="http://schemas.microsoft.com/office/drawing/2014/main" id="{D4CEC414-1F4A-412E-B106-88DDB3A74D3F}"/>
              </a:ext>
            </a:extLst>
          </p:cNvPr>
          <p:cNvSpPr txBox="1"/>
          <p:nvPr/>
        </p:nvSpPr>
        <p:spPr>
          <a:xfrm>
            <a:off x="1135832" y="1556792"/>
            <a:ext cx="56082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Educación STEM / STEAM.</a:t>
            </a:r>
          </a:p>
        </p:txBody>
      </p:sp>
      <p:sp>
        <p:nvSpPr>
          <p:cNvPr id="9" name="60 CuadroTexto">
            <a:extLst>
              <a:ext uri="{FF2B5EF4-FFF2-40B4-BE49-F238E27FC236}">
                <a16:creationId xmlns:a16="http://schemas.microsoft.com/office/drawing/2014/main" id="{CEC03012-B9E5-40D8-9B1A-0025CB32FAFD}"/>
              </a:ext>
            </a:extLst>
          </p:cNvPr>
          <p:cNvSpPr txBox="1"/>
          <p:nvPr/>
        </p:nvSpPr>
        <p:spPr>
          <a:xfrm>
            <a:off x="191344" y="155679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4</a:t>
            </a:r>
          </a:p>
        </p:txBody>
      </p:sp>
      <p:sp>
        <p:nvSpPr>
          <p:cNvPr id="10" name="43 CuadroTexto">
            <a:extLst>
              <a:ext uri="{FF2B5EF4-FFF2-40B4-BE49-F238E27FC236}">
                <a16:creationId xmlns:a16="http://schemas.microsoft.com/office/drawing/2014/main" id="{E4D13E35-4917-4F67-AC0E-3D9EAD66F4D4}"/>
              </a:ext>
            </a:extLst>
          </p:cNvPr>
          <p:cNvSpPr txBox="1"/>
          <p:nvPr/>
        </p:nvSpPr>
        <p:spPr>
          <a:xfrm rot="18903554">
            <a:off x="24359" y="516331"/>
            <a:ext cx="1273140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Documentos / enlaces</a:t>
            </a:r>
          </a:p>
        </p:txBody>
      </p:sp>
      <p:sp>
        <p:nvSpPr>
          <p:cNvPr id="2" name="43 CuadroTexto">
            <a:extLst>
              <a:ext uri="{FF2B5EF4-FFF2-40B4-BE49-F238E27FC236}">
                <a16:creationId xmlns:a16="http://schemas.microsoft.com/office/drawing/2014/main" id="{26781F3C-C12A-B128-EA05-ABDC9E6E7DAD}"/>
              </a:ext>
            </a:extLst>
          </p:cNvPr>
          <p:cNvSpPr txBox="1"/>
          <p:nvPr/>
        </p:nvSpPr>
        <p:spPr>
          <a:xfrm>
            <a:off x="729928" y="2553870"/>
            <a:ext cx="4934024" cy="33239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ALLARD y CORTEZ. (2013). Aspectos sobre la educación STEM. (Traducción).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ARAGÓN, O y otros. (2019). </a:t>
            </a:r>
            <a:r>
              <a:rPr lang="es-CO" sz="1400" dirty="0" err="1"/>
              <a:t>Perceived</a:t>
            </a:r>
            <a:r>
              <a:rPr lang="es-CO" sz="1400" dirty="0"/>
              <a:t> </a:t>
            </a:r>
            <a:r>
              <a:rPr lang="es-CO" sz="1400" dirty="0" err="1"/>
              <a:t>supports</a:t>
            </a:r>
            <a:r>
              <a:rPr lang="es-CO" sz="1400" dirty="0"/>
              <a:t> and </a:t>
            </a:r>
            <a:r>
              <a:rPr lang="es-CO" sz="1400" dirty="0" err="1"/>
              <a:t>evidence</a:t>
            </a:r>
            <a:r>
              <a:rPr lang="es-CO" sz="1400" dirty="0"/>
              <a:t> </a:t>
            </a:r>
            <a:r>
              <a:rPr lang="es-CO" sz="1400" dirty="0" err="1"/>
              <a:t>based</a:t>
            </a:r>
            <a:r>
              <a:rPr lang="es-CO" sz="1400" dirty="0"/>
              <a:t> </a:t>
            </a:r>
            <a:r>
              <a:rPr lang="es-CO" sz="1400" dirty="0" err="1"/>
              <a:t>teaching</a:t>
            </a:r>
            <a:r>
              <a:rPr lang="es-CO" sz="1400" dirty="0"/>
              <a:t> in </a:t>
            </a:r>
            <a:r>
              <a:rPr lang="es-CO" sz="1400" dirty="0" err="1"/>
              <a:t>college</a:t>
            </a:r>
            <a:r>
              <a:rPr lang="es-CO" sz="1400" dirty="0"/>
              <a:t> STEM.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ATSE. FOCUS. (N° 147-2007). </a:t>
            </a:r>
            <a:r>
              <a:rPr lang="es-CO" sz="1400" dirty="0" err="1"/>
              <a:t>Bringing</a:t>
            </a:r>
            <a:r>
              <a:rPr lang="es-CO" sz="1400" dirty="0"/>
              <a:t> </a:t>
            </a:r>
            <a:r>
              <a:rPr lang="es-CO" sz="1400" dirty="0" err="1"/>
              <a:t>relevance</a:t>
            </a:r>
            <a:r>
              <a:rPr lang="es-CO" sz="1400" dirty="0"/>
              <a:t> to STEM </a:t>
            </a:r>
            <a:r>
              <a:rPr lang="es-CO" sz="1400" dirty="0" err="1"/>
              <a:t>education</a:t>
            </a:r>
            <a:r>
              <a:rPr lang="es-CO" sz="1400" dirty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BARDIGE y RUSSELL. (2014). </a:t>
            </a:r>
            <a:r>
              <a:rPr lang="es-CO" sz="1400" dirty="0" err="1"/>
              <a:t>Collections</a:t>
            </a:r>
            <a:r>
              <a:rPr lang="es-CO" sz="1400" dirty="0"/>
              <a:t>. Un plan de estudios centrado en el método STEM.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BICER, A y otros. (2014). STEM </a:t>
            </a:r>
            <a:r>
              <a:rPr lang="es-CO" sz="1400" dirty="0" err="1"/>
              <a:t>schools</a:t>
            </a:r>
            <a:r>
              <a:rPr lang="es-CO" sz="1400" dirty="0"/>
              <a:t> vs. non-STEM </a:t>
            </a:r>
            <a:r>
              <a:rPr lang="es-CO" sz="1400" dirty="0" err="1"/>
              <a:t>schools</a:t>
            </a:r>
            <a:r>
              <a:rPr lang="es-CO" sz="1400" dirty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BLACKWELL, C y otros. (2016). </a:t>
            </a:r>
            <a:r>
              <a:rPr lang="es-CO" sz="1400" dirty="0" err="1"/>
              <a:t>The</a:t>
            </a:r>
            <a:r>
              <a:rPr lang="es-CO" sz="1400" dirty="0"/>
              <a:t> </a:t>
            </a:r>
            <a:r>
              <a:rPr lang="es-CO" sz="1400" dirty="0" err="1"/>
              <a:t>eigth</a:t>
            </a:r>
            <a:r>
              <a:rPr lang="es-CO" sz="1400" dirty="0"/>
              <a:t> </a:t>
            </a:r>
            <a:r>
              <a:rPr lang="es-CO" sz="1400" dirty="0" err="1"/>
              <a:t>essential</a:t>
            </a:r>
            <a:r>
              <a:rPr lang="es-CO" sz="1400" dirty="0"/>
              <a:t> </a:t>
            </a:r>
            <a:r>
              <a:rPr lang="es-CO" sz="1400" dirty="0" err="1"/>
              <a:t>elements</a:t>
            </a:r>
            <a:r>
              <a:rPr lang="es-CO" sz="1400" dirty="0"/>
              <a:t> of inclusive STEM </a:t>
            </a:r>
            <a:r>
              <a:rPr lang="es-CO" sz="1400" dirty="0" err="1"/>
              <a:t>high</a:t>
            </a:r>
            <a:r>
              <a:rPr lang="es-CO" sz="1400" dirty="0"/>
              <a:t> </a:t>
            </a:r>
            <a:r>
              <a:rPr lang="es-CO" sz="1400" dirty="0" err="1"/>
              <a:t>schools</a:t>
            </a:r>
            <a:r>
              <a:rPr lang="es-CO" sz="1400" dirty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BURGOS y otros. (2017). Actividades STEM en la formación inicial de profesores.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CORFO y FUNDACIÓN CHILE. (2017). Preparando a Chile para la sociedad del conocimiento.</a:t>
            </a:r>
          </a:p>
        </p:txBody>
      </p:sp>
      <p:sp>
        <p:nvSpPr>
          <p:cNvPr id="3" name="43 CuadroTexto">
            <a:extLst>
              <a:ext uri="{FF2B5EF4-FFF2-40B4-BE49-F238E27FC236}">
                <a16:creationId xmlns:a16="http://schemas.microsoft.com/office/drawing/2014/main" id="{2265ADB7-82F1-76C3-4408-61AE0C53356D}"/>
              </a:ext>
            </a:extLst>
          </p:cNvPr>
          <p:cNvSpPr txBox="1"/>
          <p:nvPr/>
        </p:nvSpPr>
        <p:spPr>
          <a:xfrm>
            <a:off x="5807968" y="2780928"/>
            <a:ext cx="5882580" cy="37548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COUSO y otros. (Sin año). Educación STEM en y para el mundo digital.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ENGLISH, L. (2016). STEM </a:t>
            </a:r>
            <a:r>
              <a:rPr lang="es-CO" sz="1400" dirty="0" err="1"/>
              <a:t>education</a:t>
            </a:r>
            <a:r>
              <a:rPr lang="es-CO" sz="1400" dirty="0"/>
              <a:t> K-12. </a:t>
            </a:r>
            <a:r>
              <a:rPr lang="es-CO" sz="1400" dirty="0" err="1"/>
              <a:t>Perspectives</a:t>
            </a:r>
            <a:r>
              <a:rPr lang="es-CO" sz="1400" dirty="0"/>
              <a:t> </a:t>
            </a:r>
            <a:r>
              <a:rPr lang="es-CO" sz="1400" dirty="0" err="1"/>
              <a:t>on</a:t>
            </a:r>
            <a:r>
              <a:rPr lang="es-CO" sz="1400" dirty="0"/>
              <a:t> </a:t>
            </a:r>
            <a:r>
              <a:rPr lang="es-CO" sz="1400" dirty="0" err="1"/>
              <a:t>integration</a:t>
            </a:r>
            <a:r>
              <a:rPr lang="es-CO" sz="1400" dirty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GIL, F y otros. (2017). Educación STEM para integrar conocimientos científicos.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GRECA y TOMA. (Sin año). Modelo interdisciplinar de educación STEM para la etapa de educación primaria.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MEANS y otros. (2018). </a:t>
            </a:r>
            <a:r>
              <a:rPr lang="es-CO" sz="1400" dirty="0" err="1"/>
              <a:t>Broadening</a:t>
            </a:r>
            <a:r>
              <a:rPr lang="es-CO" sz="1400" dirty="0"/>
              <a:t> </a:t>
            </a:r>
            <a:r>
              <a:rPr lang="es-CO" sz="1400" dirty="0" err="1"/>
              <a:t>participation</a:t>
            </a:r>
            <a:r>
              <a:rPr lang="es-CO" sz="1400" dirty="0"/>
              <a:t> in STEM </a:t>
            </a:r>
            <a:r>
              <a:rPr lang="es-CO" sz="1400" dirty="0" err="1"/>
              <a:t>college</a:t>
            </a:r>
            <a:r>
              <a:rPr lang="es-CO" sz="1400" dirty="0"/>
              <a:t> </a:t>
            </a:r>
            <a:r>
              <a:rPr lang="es-CO" sz="1400" dirty="0" err="1"/>
              <a:t>majors</a:t>
            </a:r>
            <a:r>
              <a:rPr lang="es-CO" sz="1400" dirty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NATIONAL RESEARCH COUNCIL. (2011). </a:t>
            </a:r>
            <a:r>
              <a:rPr lang="es-CO" sz="1400" dirty="0" err="1"/>
              <a:t>Successful</a:t>
            </a:r>
            <a:r>
              <a:rPr lang="es-CO" sz="1400" dirty="0"/>
              <a:t> K-12 STEM </a:t>
            </a:r>
            <a:r>
              <a:rPr lang="es-CO" sz="1400" dirty="0" err="1"/>
              <a:t>education</a:t>
            </a:r>
            <a:r>
              <a:rPr lang="es-CO" sz="1400" dirty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OEA. (2015). La </a:t>
            </a:r>
            <a:r>
              <a:rPr lang="es-CO" sz="1400" dirty="0" err="1"/>
              <a:t>indagación</a:t>
            </a:r>
            <a:r>
              <a:rPr lang="es-CO" sz="1400" dirty="0"/>
              <a:t> como estrategia para la educación STEAM. Guía.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RUÍZ, F. (2017). Diseño de proyectos STEAM.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SANDERS, M. (2009). STEM, STEM </a:t>
            </a:r>
            <a:r>
              <a:rPr lang="es-CO" sz="1400" dirty="0" err="1"/>
              <a:t>education</a:t>
            </a:r>
            <a:r>
              <a:rPr lang="es-CO" sz="1400" dirty="0"/>
              <a:t>, </a:t>
            </a:r>
            <a:r>
              <a:rPr lang="es-CO" sz="1400" dirty="0" err="1"/>
              <a:t>STEMmania</a:t>
            </a:r>
            <a:r>
              <a:rPr lang="es-CO" sz="1400" dirty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USA. </a:t>
            </a:r>
            <a:r>
              <a:rPr lang="es-CO" sz="1400" dirty="0" err="1"/>
              <a:t>Department</a:t>
            </a:r>
            <a:r>
              <a:rPr lang="es-CO" sz="1400" dirty="0"/>
              <a:t> of </a:t>
            </a:r>
            <a:r>
              <a:rPr lang="es-CO" sz="1400" dirty="0" err="1"/>
              <a:t>education</a:t>
            </a:r>
            <a:r>
              <a:rPr lang="es-CO" sz="1400" dirty="0"/>
              <a:t>. (2016). STEM 2026. A </a:t>
            </a:r>
            <a:r>
              <a:rPr lang="es-CO" sz="1400" dirty="0" err="1"/>
              <a:t>vision</a:t>
            </a:r>
            <a:r>
              <a:rPr lang="es-CO" sz="1400" dirty="0"/>
              <a:t> </a:t>
            </a:r>
            <a:r>
              <a:rPr lang="es-CO" sz="1400" dirty="0" err="1"/>
              <a:t>for</a:t>
            </a:r>
            <a:r>
              <a:rPr lang="es-CO" sz="1400" dirty="0"/>
              <a:t> </a:t>
            </a:r>
            <a:r>
              <a:rPr lang="es-CO" sz="1400" dirty="0" err="1"/>
              <a:t>innovation</a:t>
            </a:r>
            <a:r>
              <a:rPr lang="es-CO" sz="1400" dirty="0"/>
              <a:t> in STEM </a:t>
            </a:r>
            <a:r>
              <a:rPr lang="es-CO" sz="1400" dirty="0" err="1"/>
              <a:t>education</a:t>
            </a:r>
            <a:r>
              <a:rPr lang="es-CO" sz="1400" dirty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WHITE, D. (2014). </a:t>
            </a:r>
            <a:r>
              <a:rPr lang="es-CO" sz="1400" dirty="0" err="1"/>
              <a:t>What</a:t>
            </a:r>
            <a:r>
              <a:rPr lang="es-CO" sz="1400" dirty="0"/>
              <a:t> </a:t>
            </a:r>
            <a:r>
              <a:rPr lang="es-CO" sz="1400" dirty="0" err="1"/>
              <a:t>is</a:t>
            </a:r>
            <a:r>
              <a:rPr lang="es-CO" sz="1400" dirty="0"/>
              <a:t> STEM </a:t>
            </a:r>
            <a:r>
              <a:rPr lang="es-CO" sz="1400" dirty="0" err="1"/>
              <a:t>education</a:t>
            </a:r>
            <a:r>
              <a:rPr lang="es-CO" sz="1400" dirty="0"/>
              <a:t> and </a:t>
            </a:r>
            <a:r>
              <a:rPr lang="es-CO" sz="1400" dirty="0" err="1"/>
              <a:t>why</a:t>
            </a:r>
            <a:r>
              <a:rPr lang="es-CO" sz="1400" dirty="0"/>
              <a:t> </a:t>
            </a:r>
            <a:r>
              <a:rPr lang="es-CO" sz="1400" dirty="0" err="1"/>
              <a:t>is</a:t>
            </a:r>
            <a:r>
              <a:rPr lang="es-CO" sz="1400" dirty="0"/>
              <a:t> </a:t>
            </a:r>
            <a:r>
              <a:rPr lang="es-CO" sz="1400" dirty="0" err="1"/>
              <a:t>it</a:t>
            </a:r>
            <a:r>
              <a:rPr lang="es-CO" sz="1400" dirty="0"/>
              <a:t> </a:t>
            </a:r>
            <a:r>
              <a:rPr lang="es-CO" sz="1400" dirty="0" err="1"/>
              <a:t>important</a:t>
            </a:r>
            <a:r>
              <a:rPr lang="es-CO" sz="1400" dirty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YILDIRIM, B. (2016). </a:t>
            </a:r>
            <a:r>
              <a:rPr lang="es-CO" sz="1400" dirty="0" err="1"/>
              <a:t>An</a:t>
            </a:r>
            <a:r>
              <a:rPr lang="es-CO" sz="1400" dirty="0"/>
              <a:t> </a:t>
            </a:r>
            <a:r>
              <a:rPr lang="es-CO" sz="1400" dirty="0" err="1"/>
              <a:t>analyses</a:t>
            </a:r>
            <a:r>
              <a:rPr lang="es-CO" sz="1400" dirty="0"/>
              <a:t> and meta-</a:t>
            </a:r>
            <a:r>
              <a:rPr lang="es-CO" sz="1400" dirty="0" err="1"/>
              <a:t>synthesis</a:t>
            </a:r>
            <a:r>
              <a:rPr lang="es-CO" sz="1400" dirty="0"/>
              <a:t> of </a:t>
            </a:r>
            <a:r>
              <a:rPr lang="es-CO" sz="1400" dirty="0" err="1"/>
              <a:t>research</a:t>
            </a:r>
            <a:r>
              <a:rPr lang="es-CO" sz="1400" dirty="0"/>
              <a:t> </a:t>
            </a:r>
            <a:r>
              <a:rPr lang="es-CO" sz="1400" dirty="0" err="1"/>
              <a:t>on</a:t>
            </a:r>
            <a:r>
              <a:rPr lang="es-CO" sz="1400" dirty="0"/>
              <a:t> STEM </a:t>
            </a:r>
            <a:r>
              <a:rPr lang="es-CO" sz="1400" dirty="0" err="1"/>
              <a:t>education</a:t>
            </a:r>
            <a:r>
              <a:rPr lang="es-CO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310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CuadroTexto">
            <a:extLst>
              <a:ext uri="{FF2B5EF4-FFF2-40B4-BE49-F238E27FC236}">
                <a16:creationId xmlns:a16="http://schemas.microsoft.com/office/drawing/2014/main" id="{1113385B-B562-4CDE-943C-51C2E728CB4A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7" name="5 Conector recto">
            <a:extLst>
              <a:ext uri="{FF2B5EF4-FFF2-40B4-BE49-F238E27FC236}">
                <a16:creationId xmlns:a16="http://schemas.microsoft.com/office/drawing/2014/main" id="{27E146BE-CBED-496B-8635-DBA7885EED9D}"/>
              </a:ext>
            </a:extLst>
          </p:cNvPr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43 CuadroTexto">
            <a:extLst>
              <a:ext uri="{FF2B5EF4-FFF2-40B4-BE49-F238E27FC236}">
                <a16:creationId xmlns:a16="http://schemas.microsoft.com/office/drawing/2014/main" id="{C566F6CB-9E6A-415A-9CD0-01E4F141E9CF}"/>
              </a:ext>
            </a:extLst>
          </p:cNvPr>
          <p:cNvSpPr txBox="1"/>
          <p:nvPr/>
        </p:nvSpPr>
        <p:spPr>
          <a:xfrm>
            <a:off x="1135832" y="1556792"/>
            <a:ext cx="56082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</a:t>
            </a:r>
            <a:r>
              <a:rPr lang="es-CO" sz="1600" dirty="0" err="1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Conectivismo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9" name="60 CuadroTexto">
            <a:extLst>
              <a:ext uri="{FF2B5EF4-FFF2-40B4-BE49-F238E27FC236}">
                <a16:creationId xmlns:a16="http://schemas.microsoft.com/office/drawing/2014/main" id="{380558C3-1C72-4D0B-862F-6D909BBC5835}"/>
              </a:ext>
            </a:extLst>
          </p:cNvPr>
          <p:cNvSpPr txBox="1"/>
          <p:nvPr/>
        </p:nvSpPr>
        <p:spPr>
          <a:xfrm>
            <a:off x="191344" y="155679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5</a:t>
            </a:r>
          </a:p>
        </p:txBody>
      </p:sp>
      <p:sp>
        <p:nvSpPr>
          <p:cNvPr id="10" name="43 CuadroTexto">
            <a:extLst>
              <a:ext uri="{FF2B5EF4-FFF2-40B4-BE49-F238E27FC236}">
                <a16:creationId xmlns:a16="http://schemas.microsoft.com/office/drawing/2014/main" id="{3125BE89-8C7A-44D0-9B51-5885A6848D87}"/>
              </a:ext>
            </a:extLst>
          </p:cNvPr>
          <p:cNvSpPr txBox="1"/>
          <p:nvPr/>
        </p:nvSpPr>
        <p:spPr>
          <a:xfrm>
            <a:off x="390762" y="2400564"/>
            <a:ext cx="1080120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SE DEFINE COMO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EDA5DEA2-0132-4712-9416-76FA65591763}"/>
              </a:ext>
            </a:extLst>
          </p:cNvPr>
          <p:cNvCxnSpPr>
            <a:stCxn id="10" idx="2"/>
            <a:endCxn id="13" idx="0"/>
          </p:cNvCxnSpPr>
          <p:nvPr/>
        </p:nvCxnSpPr>
        <p:spPr>
          <a:xfrm>
            <a:off x="930822" y="2646785"/>
            <a:ext cx="0" cy="31227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0C6E0BD-7708-499C-9F9D-B395A917CC0A}"/>
              </a:ext>
            </a:extLst>
          </p:cNvPr>
          <p:cNvCxnSpPr>
            <a:stCxn id="10" idx="0"/>
            <a:endCxn id="8" idx="2"/>
          </p:cNvCxnSpPr>
          <p:nvPr/>
        </p:nvCxnSpPr>
        <p:spPr>
          <a:xfrm flipV="1">
            <a:off x="930822" y="1895346"/>
            <a:ext cx="3009130" cy="5052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43 CuadroTexto">
            <a:extLst>
              <a:ext uri="{FF2B5EF4-FFF2-40B4-BE49-F238E27FC236}">
                <a16:creationId xmlns:a16="http://schemas.microsoft.com/office/drawing/2014/main" id="{03A53452-90B0-4C91-8E91-03987D3B17B6}"/>
              </a:ext>
            </a:extLst>
          </p:cNvPr>
          <p:cNvSpPr txBox="1"/>
          <p:nvPr/>
        </p:nvSpPr>
        <p:spPr>
          <a:xfrm>
            <a:off x="318754" y="2959060"/>
            <a:ext cx="1224136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TEORÍA DEL APRENDIZAJE</a:t>
            </a:r>
          </a:p>
        </p:txBody>
      </p:sp>
      <p:sp>
        <p:nvSpPr>
          <p:cNvPr id="14" name="43 CuadroTexto">
            <a:extLst>
              <a:ext uri="{FF2B5EF4-FFF2-40B4-BE49-F238E27FC236}">
                <a16:creationId xmlns:a16="http://schemas.microsoft.com/office/drawing/2014/main" id="{5F3535C5-BC02-4368-BE71-A616D9DD4C59}"/>
              </a:ext>
            </a:extLst>
          </p:cNvPr>
          <p:cNvSpPr txBox="1"/>
          <p:nvPr/>
        </p:nvSpPr>
        <p:spPr>
          <a:xfrm>
            <a:off x="318754" y="3789040"/>
            <a:ext cx="108012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SEGÚN LA PROPUESTA DE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D57AE575-0A3B-4CBD-82E0-663B3471B325}"/>
              </a:ext>
            </a:extLst>
          </p:cNvPr>
          <p:cNvCxnSpPr>
            <a:stCxn id="14" idx="2"/>
            <a:endCxn id="16" idx="0"/>
          </p:cNvCxnSpPr>
          <p:nvPr/>
        </p:nvCxnSpPr>
        <p:spPr>
          <a:xfrm flipH="1">
            <a:off x="570782" y="4189150"/>
            <a:ext cx="288032" cy="48053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43 CuadroTexto">
            <a:extLst>
              <a:ext uri="{FF2B5EF4-FFF2-40B4-BE49-F238E27FC236}">
                <a16:creationId xmlns:a16="http://schemas.microsoft.com/office/drawing/2014/main" id="{4178D8E9-7E9A-40F1-ADA6-4DC87FD7D39A}"/>
              </a:ext>
            </a:extLst>
          </p:cNvPr>
          <p:cNvSpPr txBox="1"/>
          <p:nvPr/>
        </p:nvSpPr>
        <p:spPr>
          <a:xfrm>
            <a:off x="174738" y="4669686"/>
            <a:ext cx="792088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GEORGE SIEMENS</a:t>
            </a:r>
          </a:p>
        </p:txBody>
      </p:sp>
      <p:sp>
        <p:nvSpPr>
          <p:cNvPr id="17" name="43 CuadroTexto">
            <a:extLst>
              <a:ext uri="{FF2B5EF4-FFF2-40B4-BE49-F238E27FC236}">
                <a16:creationId xmlns:a16="http://schemas.microsoft.com/office/drawing/2014/main" id="{15F41A50-1EA2-43D6-9557-9C009167A41A}"/>
              </a:ext>
            </a:extLst>
          </p:cNvPr>
          <p:cNvSpPr txBox="1"/>
          <p:nvPr/>
        </p:nvSpPr>
        <p:spPr>
          <a:xfrm>
            <a:off x="894818" y="5029726"/>
            <a:ext cx="877747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STEPHEN DOWNES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49EA6EC8-EC36-489C-8F4B-18D2523C08E3}"/>
              </a:ext>
            </a:extLst>
          </p:cNvPr>
          <p:cNvCxnSpPr>
            <a:stCxn id="14" idx="2"/>
            <a:endCxn id="17" idx="0"/>
          </p:cNvCxnSpPr>
          <p:nvPr/>
        </p:nvCxnSpPr>
        <p:spPr>
          <a:xfrm>
            <a:off x="858815" y="4189150"/>
            <a:ext cx="474877" cy="84057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8C7BC943-CA2E-4FA6-AF6B-B1A1EA972116}"/>
              </a:ext>
            </a:extLst>
          </p:cNvPr>
          <p:cNvCxnSpPr>
            <a:stCxn id="14" idx="0"/>
            <a:endCxn id="13" idx="2"/>
          </p:cNvCxnSpPr>
          <p:nvPr/>
        </p:nvCxnSpPr>
        <p:spPr>
          <a:xfrm flipV="1">
            <a:off x="858814" y="3374558"/>
            <a:ext cx="72008" cy="4144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43 CuadroTexto">
            <a:extLst>
              <a:ext uri="{FF2B5EF4-FFF2-40B4-BE49-F238E27FC236}">
                <a16:creationId xmlns:a16="http://schemas.microsoft.com/office/drawing/2014/main" id="{7D81D355-89D2-414C-9544-F22E95B240E0}"/>
              </a:ext>
            </a:extLst>
          </p:cNvPr>
          <p:cNvSpPr txBox="1"/>
          <p:nvPr/>
        </p:nvSpPr>
        <p:spPr>
          <a:xfrm>
            <a:off x="3194882" y="2390692"/>
            <a:ext cx="1372344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SUS PRINCIPIOS SON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FDE7D04D-997A-48DB-9C2A-734805ADE78B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3543795" y="2636913"/>
            <a:ext cx="337259" cy="21602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E2E9B1E8-97C6-43C9-AF59-1F639E458C6A}"/>
              </a:ext>
            </a:extLst>
          </p:cNvPr>
          <p:cNvCxnSpPr>
            <a:stCxn id="20" idx="0"/>
            <a:endCxn id="8" idx="2"/>
          </p:cNvCxnSpPr>
          <p:nvPr/>
        </p:nvCxnSpPr>
        <p:spPr>
          <a:xfrm flipV="1">
            <a:off x="3881054" y="1895346"/>
            <a:ext cx="58898" cy="495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8B74E3E6-48F0-437D-968E-1F2707585FDF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>
          <a:xfrm>
            <a:off x="3881054" y="2636913"/>
            <a:ext cx="955884" cy="4461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678D5B95-38D5-45E0-8E02-892956893F3D}"/>
              </a:ext>
            </a:extLst>
          </p:cNvPr>
          <p:cNvCxnSpPr>
            <a:cxnSpLocks/>
            <a:stCxn id="20" idx="2"/>
            <a:endCxn id="32" idx="0"/>
          </p:cNvCxnSpPr>
          <p:nvPr/>
        </p:nvCxnSpPr>
        <p:spPr>
          <a:xfrm flipH="1">
            <a:off x="3512490" y="2636913"/>
            <a:ext cx="368564" cy="84434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7BB3DEC3-E637-4705-82B9-E3BD3E01F982}"/>
              </a:ext>
            </a:extLst>
          </p:cNvPr>
          <p:cNvCxnSpPr>
            <a:cxnSpLocks/>
            <a:stCxn id="20" idx="2"/>
            <a:endCxn id="33" idx="0"/>
          </p:cNvCxnSpPr>
          <p:nvPr/>
        </p:nvCxnSpPr>
        <p:spPr>
          <a:xfrm>
            <a:off x="3881054" y="2636913"/>
            <a:ext cx="1038843" cy="115626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E0C733B3-57A5-4658-837B-CCA2934B1BA7}"/>
              </a:ext>
            </a:extLst>
          </p:cNvPr>
          <p:cNvCxnSpPr>
            <a:cxnSpLocks/>
            <a:stCxn id="20" idx="2"/>
            <a:endCxn id="34" idx="0"/>
          </p:cNvCxnSpPr>
          <p:nvPr/>
        </p:nvCxnSpPr>
        <p:spPr>
          <a:xfrm flipH="1">
            <a:off x="3186850" y="2636913"/>
            <a:ext cx="694204" cy="182571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C9BE6FB5-30E6-40B2-9E8E-BEC0853F1607}"/>
              </a:ext>
            </a:extLst>
          </p:cNvPr>
          <p:cNvCxnSpPr>
            <a:cxnSpLocks/>
            <a:stCxn id="20" idx="2"/>
            <a:endCxn id="35" idx="0"/>
          </p:cNvCxnSpPr>
          <p:nvPr/>
        </p:nvCxnSpPr>
        <p:spPr>
          <a:xfrm>
            <a:off x="3881054" y="2636913"/>
            <a:ext cx="891995" cy="201169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F49B94C3-4DF8-491F-A328-0DFE1ECBF602}"/>
              </a:ext>
            </a:extLst>
          </p:cNvPr>
          <p:cNvCxnSpPr>
            <a:cxnSpLocks/>
            <a:stCxn id="20" idx="2"/>
            <a:endCxn id="36" idx="0"/>
          </p:cNvCxnSpPr>
          <p:nvPr/>
        </p:nvCxnSpPr>
        <p:spPr>
          <a:xfrm flipH="1">
            <a:off x="3172970" y="2636913"/>
            <a:ext cx="708084" cy="262436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250C2CA2-1F72-45AB-BFC8-3CC5A883EAA1}"/>
              </a:ext>
            </a:extLst>
          </p:cNvPr>
          <p:cNvCxnSpPr>
            <a:cxnSpLocks/>
            <a:stCxn id="20" idx="2"/>
            <a:endCxn id="37" idx="0"/>
          </p:cNvCxnSpPr>
          <p:nvPr/>
        </p:nvCxnSpPr>
        <p:spPr>
          <a:xfrm>
            <a:off x="3881054" y="2636913"/>
            <a:ext cx="910442" cy="326177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43 CuadroTexto">
            <a:extLst>
              <a:ext uri="{FF2B5EF4-FFF2-40B4-BE49-F238E27FC236}">
                <a16:creationId xmlns:a16="http://schemas.microsoft.com/office/drawing/2014/main" id="{874D38AE-58C3-4CD3-821D-A01A4261E0E8}"/>
              </a:ext>
            </a:extLst>
          </p:cNvPr>
          <p:cNvSpPr txBox="1"/>
          <p:nvPr/>
        </p:nvSpPr>
        <p:spPr>
          <a:xfrm>
            <a:off x="2857623" y="2852935"/>
            <a:ext cx="1372344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DIVERSIDAD DE OPINIONES</a:t>
            </a:r>
          </a:p>
        </p:txBody>
      </p:sp>
      <p:sp>
        <p:nvSpPr>
          <p:cNvPr id="31" name="43 CuadroTexto">
            <a:extLst>
              <a:ext uri="{FF2B5EF4-FFF2-40B4-BE49-F238E27FC236}">
                <a16:creationId xmlns:a16="http://schemas.microsoft.com/office/drawing/2014/main" id="{0C05BC4E-43BB-4C19-AA67-5C28909E3D3D}"/>
              </a:ext>
            </a:extLst>
          </p:cNvPr>
          <p:cNvSpPr txBox="1"/>
          <p:nvPr/>
        </p:nvSpPr>
        <p:spPr>
          <a:xfrm>
            <a:off x="4293145" y="3083087"/>
            <a:ext cx="1087586" cy="414482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TOMA DE DECISIONES</a:t>
            </a:r>
          </a:p>
        </p:txBody>
      </p:sp>
      <p:sp>
        <p:nvSpPr>
          <p:cNvPr id="32" name="43 CuadroTexto">
            <a:extLst>
              <a:ext uri="{FF2B5EF4-FFF2-40B4-BE49-F238E27FC236}">
                <a16:creationId xmlns:a16="http://schemas.microsoft.com/office/drawing/2014/main" id="{CF88121E-A76F-4DAB-A355-74D974442323}"/>
              </a:ext>
            </a:extLst>
          </p:cNvPr>
          <p:cNvSpPr txBox="1"/>
          <p:nvPr/>
        </p:nvSpPr>
        <p:spPr>
          <a:xfrm>
            <a:off x="3014862" y="3481259"/>
            <a:ext cx="995256" cy="57708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CONEXIÓN DE NODOS</a:t>
            </a:r>
          </a:p>
        </p:txBody>
      </p:sp>
      <p:sp>
        <p:nvSpPr>
          <p:cNvPr id="33" name="43 CuadroTexto">
            <a:extLst>
              <a:ext uri="{FF2B5EF4-FFF2-40B4-BE49-F238E27FC236}">
                <a16:creationId xmlns:a16="http://schemas.microsoft.com/office/drawing/2014/main" id="{510711CD-BF3B-455A-82BB-300D7EF2EB7B}"/>
              </a:ext>
            </a:extLst>
          </p:cNvPr>
          <p:cNvSpPr txBox="1"/>
          <p:nvPr/>
        </p:nvSpPr>
        <p:spPr>
          <a:xfrm>
            <a:off x="4199596" y="3793179"/>
            <a:ext cx="1440602" cy="57708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EL APRENDIZAJE UBICADO EN LA TECNOLOGÍA</a:t>
            </a:r>
          </a:p>
        </p:txBody>
      </p:sp>
      <p:sp>
        <p:nvSpPr>
          <p:cNvPr id="34" name="43 CuadroTexto">
            <a:extLst>
              <a:ext uri="{FF2B5EF4-FFF2-40B4-BE49-F238E27FC236}">
                <a16:creationId xmlns:a16="http://schemas.microsoft.com/office/drawing/2014/main" id="{B34899C3-83B8-4A0F-AA3B-844764FF4705}"/>
              </a:ext>
            </a:extLst>
          </p:cNvPr>
          <p:cNvSpPr txBox="1"/>
          <p:nvPr/>
        </p:nvSpPr>
        <p:spPr>
          <a:xfrm>
            <a:off x="2492645" y="4462624"/>
            <a:ext cx="1388409" cy="57708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NECESIDAD DE LA ACTUALIZACIÓN</a:t>
            </a:r>
          </a:p>
        </p:txBody>
      </p:sp>
      <p:sp>
        <p:nvSpPr>
          <p:cNvPr id="35" name="43 CuadroTexto">
            <a:extLst>
              <a:ext uri="{FF2B5EF4-FFF2-40B4-BE49-F238E27FC236}">
                <a16:creationId xmlns:a16="http://schemas.microsoft.com/office/drawing/2014/main" id="{C330089E-EA63-4C91-A8F5-A422C248ED11}"/>
              </a:ext>
            </a:extLst>
          </p:cNvPr>
          <p:cNvSpPr txBox="1"/>
          <p:nvPr/>
        </p:nvSpPr>
        <p:spPr>
          <a:xfrm>
            <a:off x="4170991" y="4648604"/>
            <a:ext cx="1204115" cy="738664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EL SABER COMO CAPACIDAD CRÍTICA</a:t>
            </a:r>
          </a:p>
        </p:txBody>
      </p:sp>
      <p:sp>
        <p:nvSpPr>
          <p:cNvPr id="36" name="43 CuadroTexto">
            <a:extLst>
              <a:ext uri="{FF2B5EF4-FFF2-40B4-BE49-F238E27FC236}">
                <a16:creationId xmlns:a16="http://schemas.microsoft.com/office/drawing/2014/main" id="{ABC146D1-942E-492A-B92F-2374E3BE7659}"/>
              </a:ext>
            </a:extLst>
          </p:cNvPr>
          <p:cNvSpPr txBox="1"/>
          <p:nvPr/>
        </p:nvSpPr>
        <p:spPr>
          <a:xfrm>
            <a:off x="2570382" y="5261282"/>
            <a:ext cx="1205175" cy="57708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NECESIDAD DE CONSTRUIR CONEXIONES</a:t>
            </a:r>
          </a:p>
        </p:txBody>
      </p:sp>
      <p:sp>
        <p:nvSpPr>
          <p:cNvPr id="37" name="43 CuadroTexto">
            <a:extLst>
              <a:ext uri="{FF2B5EF4-FFF2-40B4-BE49-F238E27FC236}">
                <a16:creationId xmlns:a16="http://schemas.microsoft.com/office/drawing/2014/main" id="{536B840A-8F75-47D2-97ED-5D50200B571C}"/>
              </a:ext>
            </a:extLst>
          </p:cNvPr>
          <p:cNvSpPr txBox="1"/>
          <p:nvPr/>
        </p:nvSpPr>
        <p:spPr>
          <a:xfrm>
            <a:off x="4155164" y="5898692"/>
            <a:ext cx="1272664" cy="57708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CAPACIDAD DE IDENTIFICAR CONEXIONES</a:t>
            </a: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9EC89EA4-9AE1-4740-B59D-CC80159BC94A}"/>
              </a:ext>
            </a:extLst>
          </p:cNvPr>
          <p:cNvCxnSpPr>
            <a:cxnSpLocks/>
            <a:stCxn id="39" idx="2"/>
            <a:endCxn id="44" idx="0"/>
          </p:cNvCxnSpPr>
          <p:nvPr/>
        </p:nvCxnSpPr>
        <p:spPr>
          <a:xfrm flipH="1">
            <a:off x="6339867" y="2636912"/>
            <a:ext cx="618132" cy="28759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43 CuadroTexto">
            <a:extLst>
              <a:ext uri="{FF2B5EF4-FFF2-40B4-BE49-F238E27FC236}">
                <a16:creationId xmlns:a16="http://schemas.microsoft.com/office/drawing/2014/main" id="{8F4CC01D-0B4A-415A-865D-C8ADC99B138D}"/>
              </a:ext>
            </a:extLst>
          </p:cNvPr>
          <p:cNvSpPr txBox="1"/>
          <p:nvPr/>
        </p:nvSpPr>
        <p:spPr>
          <a:xfrm>
            <a:off x="6091807" y="2390691"/>
            <a:ext cx="1732384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TIENE COMO IMPLICACIONES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3A102A0C-1F2E-48B0-B302-3061B83EF0FF}"/>
              </a:ext>
            </a:extLst>
          </p:cNvPr>
          <p:cNvCxnSpPr>
            <a:stCxn id="39" idx="0"/>
            <a:endCxn id="8" idx="2"/>
          </p:cNvCxnSpPr>
          <p:nvPr/>
        </p:nvCxnSpPr>
        <p:spPr>
          <a:xfrm flipH="1" flipV="1">
            <a:off x="3939952" y="1895346"/>
            <a:ext cx="3018047" cy="4953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86859C59-3EA2-4FF9-88DB-E78F69A4248A}"/>
              </a:ext>
            </a:extLst>
          </p:cNvPr>
          <p:cNvCxnSpPr>
            <a:cxnSpLocks/>
          </p:cNvCxnSpPr>
          <p:nvPr/>
        </p:nvCxnSpPr>
        <p:spPr>
          <a:xfrm>
            <a:off x="6986561" y="2636912"/>
            <a:ext cx="1053655" cy="43293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3E3F4DEE-8805-48EA-8D3F-440A06F13700}"/>
              </a:ext>
            </a:extLst>
          </p:cNvPr>
          <p:cNvCxnSpPr>
            <a:cxnSpLocks/>
            <a:stCxn id="39" idx="2"/>
            <a:endCxn id="46" idx="0"/>
          </p:cNvCxnSpPr>
          <p:nvPr/>
        </p:nvCxnSpPr>
        <p:spPr>
          <a:xfrm flipH="1">
            <a:off x="6603060" y="2636912"/>
            <a:ext cx="354939" cy="100189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F498576B-8C95-4692-A5F4-E8A18D047446}"/>
              </a:ext>
            </a:extLst>
          </p:cNvPr>
          <p:cNvCxnSpPr>
            <a:cxnSpLocks/>
            <a:stCxn id="39" idx="2"/>
            <a:endCxn id="47" idx="0"/>
          </p:cNvCxnSpPr>
          <p:nvPr/>
        </p:nvCxnSpPr>
        <p:spPr>
          <a:xfrm>
            <a:off x="6957999" y="2636912"/>
            <a:ext cx="1185806" cy="136335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CuadroTexto">
            <a:extLst>
              <a:ext uri="{FF2B5EF4-FFF2-40B4-BE49-F238E27FC236}">
                <a16:creationId xmlns:a16="http://schemas.microsoft.com/office/drawing/2014/main" id="{3CC44A67-5C2E-4EC8-AE31-6A42E108F8C5}"/>
              </a:ext>
            </a:extLst>
          </p:cNvPr>
          <p:cNvSpPr txBox="1"/>
          <p:nvPr/>
        </p:nvSpPr>
        <p:spPr>
          <a:xfrm>
            <a:off x="5603403" y="2924507"/>
            <a:ext cx="1472928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ADMINISTRACIÓN Y LIDERAZGO</a:t>
            </a:r>
          </a:p>
        </p:txBody>
      </p:sp>
      <p:sp>
        <p:nvSpPr>
          <p:cNvPr id="45" name="43 CuadroTexto">
            <a:extLst>
              <a:ext uri="{FF2B5EF4-FFF2-40B4-BE49-F238E27FC236}">
                <a16:creationId xmlns:a16="http://schemas.microsoft.com/office/drawing/2014/main" id="{720EBF32-9F32-460C-8A9A-CC84C1C4C427}"/>
              </a:ext>
            </a:extLst>
          </p:cNvPr>
          <p:cNvSpPr txBox="1"/>
          <p:nvPr/>
        </p:nvSpPr>
        <p:spPr>
          <a:xfrm>
            <a:off x="7383088" y="3069851"/>
            <a:ext cx="1257132" cy="57708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MEDIOS, NOTICIAS E INFORMACIÓN</a:t>
            </a:r>
          </a:p>
        </p:txBody>
      </p:sp>
      <p:sp>
        <p:nvSpPr>
          <p:cNvPr id="46" name="43 CuadroTexto">
            <a:extLst>
              <a:ext uri="{FF2B5EF4-FFF2-40B4-BE49-F238E27FC236}">
                <a16:creationId xmlns:a16="http://schemas.microsoft.com/office/drawing/2014/main" id="{A08C8941-1685-434B-A2AF-E7F051E0C14E}"/>
              </a:ext>
            </a:extLst>
          </p:cNvPr>
          <p:cNvSpPr txBox="1"/>
          <p:nvPr/>
        </p:nvSpPr>
        <p:spPr>
          <a:xfrm>
            <a:off x="5909171" y="3638803"/>
            <a:ext cx="1387777" cy="57708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ADMINISTRACIÓN DEL CONOCIMIENTO</a:t>
            </a:r>
          </a:p>
        </p:txBody>
      </p:sp>
      <p:sp>
        <p:nvSpPr>
          <p:cNvPr id="47" name="43 CuadroTexto">
            <a:extLst>
              <a:ext uri="{FF2B5EF4-FFF2-40B4-BE49-F238E27FC236}">
                <a16:creationId xmlns:a16="http://schemas.microsoft.com/office/drawing/2014/main" id="{768F17E0-E790-473C-87B6-1736E8E7EC95}"/>
              </a:ext>
            </a:extLst>
          </p:cNvPr>
          <p:cNvSpPr txBox="1"/>
          <p:nvPr/>
        </p:nvSpPr>
        <p:spPr>
          <a:xfrm>
            <a:off x="7484826" y="4000271"/>
            <a:ext cx="1317958" cy="57708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DISEÑO DE AMBIENTES DE APRENDIZAJE</a:t>
            </a:r>
          </a:p>
        </p:txBody>
      </p:sp>
      <p:sp>
        <p:nvSpPr>
          <p:cNvPr id="48" name="43 CuadroTexto">
            <a:extLst>
              <a:ext uri="{FF2B5EF4-FFF2-40B4-BE49-F238E27FC236}">
                <a16:creationId xmlns:a16="http://schemas.microsoft.com/office/drawing/2014/main" id="{D9DEFF36-A9B5-4206-A2D3-77D56AD72CA7}"/>
              </a:ext>
            </a:extLst>
          </p:cNvPr>
          <p:cNvSpPr txBox="1"/>
          <p:nvPr/>
        </p:nvSpPr>
        <p:spPr>
          <a:xfrm>
            <a:off x="6619104" y="4729064"/>
            <a:ext cx="1709143" cy="2452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SIGNIFICA REPENSAR</a:t>
            </a:r>
          </a:p>
        </p:txBody>
      </p: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7C953F45-36C7-423D-9E4E-59AEF44CE0DF}"/>
              </a:ext>
            </a:extLst>
          </p:cNvPr>
          <p:cNvCxnSpPr>
            <a:cxnSpLocks/>
            <a:stCxn id="48" idx="0"/>
            <a:endCxn id="47" idx="2"/>
          </p:cNvCxnSpPr>
          <p:nvPr/>
        </p:nvCxnSpPr>
        <p:spPr>
          <a:xfrm flipV="1">
            <a:off x="7473676" y="4577352"/>
            <a:ext cx="670129" cy="151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A5014065-C816-43A4-923C-ADF562C822E4}"/>
              </a:ext>
            </a:extLst>
          </p:cNvPr>
          <p:cNvCxnSpPr>
            <a:stCxn id="48" idx="2"/>
            <a:endCxn id="56" idx="0"/>
          </p:cNvCxnSpPr>
          <p:nvPr/>
        </p:nvCxnSpPr>
        <p:spPr>
          <a:xfrm flipH="1">
            <a:off x="6406146" y="4974267"/>
            <a:ext cx="1067530" cy="17914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01A8D7EF-C6FE-45B6-BF58-BE4C7881ACCF}"/>
              </a:ext>
            </a:extLst>
          </p:cNvPr>
          <p:cNvCxnSpPr>
            <a:stCxn id="48" idx="2"/>
            <a:endCxn id="57" idx="0"/>
          </p:cNvCxnSpPr>
          <p:nvPr/>
        </p:nvCxnSpPr>
        <p:spPr>
          <a:xfrm flipH="1">
            <a:off x="6558546" y="4974267"/>
            <a:ext cx="915130" cy="57708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7FF776D6-6F5B-41E5-B81E-94B89B19B9B6}"/>
              </a:ext>
            </a:extLst>
          </p:cNvPr>
          <p:cNvCxnSpPr>
            <a:stCxn id="48" idx="2"/>
            <a:endCxn id="58" idx="0"/>
          </p:cNvCxnSpPr>
          <p:nvPr/>
        </p:nvCxnSpPr>
        <p:spPr>
          <a:xfrm>
            <a:off x="7473676" y="4974267"/>
            <a:ext cx="738336" cy="39517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EBC40317-1B37-4F65-A1AD-3E173164E0EF}"/>
              </a:ext>
            </a:extLst>
          </p:cNvPr>
          <p:cNvCxnSpPr>
            <a:stCxn id="48" idx="2"/>
            <a:endCxn id="59" idx="0"/>
          </p:cNvCxnSpPr>
          <p:nvPr/>
        </p:nvCxnSpPr>
        <p:spPr>
          <a:xfrm>
            <a:off x="7473676" y="4974267"/>
            <a:ext cx="1074440" cy="79310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E599BFD8-6339-4787-821E-B74A4E6B2AF1}"/>
              </a:ext>
            </a:extLst>
          </p:cNvPr>
          <p:cNvCxnSpPr>
            <a:stCxn id="48" idx="2"/>
            <a:endCxn id="60" idx="0"/>
          </p:cNvCxnSpPr>
          <p:nvPr/>
        </p:nvCxnSpPr>
        <p:spPr>
          <a:xfrm flipH="1">
            <a:off x="6865975" y="4974267"/>
            <a:ext cx="607701" cy="118726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360BFA0C-B38A-4BF1-AF0A-CC1C7A002C07}"/>
              </a:ext>
            </a:extLst>
          </p:cNvPr>
          <p:cNvCxnSpPr>
            <a:stCxn id="48" idx="2"/>
            <a:endCxn id="61" idx="0"/>
          </p:cNvCxnSpPr>
          <p:nvPr/>
        </p:nvCxnSpPr>
        <p:spPr>
          <a:xfrm>
            <a:off x="7473676" y="4974267"/>
            <a:ext cx="876686" cy="144117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43 CuadroTexto">
            <a:extLst>
              <a:ext uri="{FF2B5EF4-FFF2-40B4-BE49-F238E27FC236}">
                <a16:creationId xmlns:a16="http://schemas.microsoft.com/office/drawing/2014/main" id="{B5C07CB4-B327-4256-8FF8-831264B711D0}"/>
              </a:ext>
            </a:extLst>
          </p:cNvPr>
          <p:cNvSpPr txBox="1"/>
          <p:nvPr/>
        </p:nvSpPr>
        <p:spPr>
          <a:xfrm>
            <a:off x="5735960" y="5153416"/>
            <a:ext cx="1340371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A LA EDUCACIÓN</a:t>
            </a:r>
          </a:p>
        </p:txBody>
      </p:sp>
      <p:sp>
        <p:nvSpPr>
          <p:cNvPr id="57" name="43 CuadroTexto">
            <a:extLst>
              <a:ext uri="{FF2B5EF4-FFF2-40B4-BE49-F238E27FC236}">
                <a16:creationId xmlns:a16="http://schemas.microsoft.com/office/drawing/2014/main" id="{2D1CA0A9-8E36-4012-B18F-DF358C0196E3}"/>
              </a:ext>
            </a:extLst>
          </p:cNvPr>
          <p:cNvSpPr txBox="1"/>
          <p:nvPr/>
        </p:nvSpPr>
        <p:spPr>
          <a:xfrm>
            <a:off x="5888360" y="5551348"/>
            <a:ext cx="1340371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LOS OBJETIVOS Y METAS</a:t>
            </a:r>
          </a:p>
        </p:txBody>
      </p:sp>
      <p:sp>
        <p:nvSpPr>
          <p:cNvPr id="58" name="43 CuadroTexto">
            <a:extLst>
              <a:ext uri="{FF2B5EF4-FFF2-40B4-BE49-F238E27FC236}">
                <a16:creationId xmlns:a16="http://schemas.microsoft.com/office/drawing/2014/main" id="{F4CE80EF-DABC-4AF7-AB01-3FC6229EE49B}"/>
              </a:ext>
            </a:extLst>
          </p:cNvPr>
          <p:cNvSpPr txBox="1"/>
          <p:nvPr/>
        </p:nvSpPr>
        <p:spPr>
          <a:xfrm>
            <a:off x="7392143" y="5369440"/>
            <a:ext cx="1639738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EL CONOCIMIENTO</a:t>
            </a:r>
          </a:p>
        </p:txBody>
      </p:sp>
      <p:sp>
        <p:nvSpPr>
          <p:cNvPr id="59" name="43 CuadroTexto">
            <a:extLst>
              <a:ext uri="{FF2B5EF4-FFF2-40B4-BE49-F238E27FC236}">
                <a16:creationId xmlns:a16="http://schemas.microsoft.com/office/drawing/2014/main" id="{C7FAA468-5E6A-418D-BFA6-FC5C774BEFCD}"/>
              </a:ext>
            </a:extLst>
          </p:cNvPr>
          <p:cNvSpPr txBox="1"/>
          <p:nvPr/>
        </p:nvSpPr>
        <p:spPr>
          <a:xfrm>
            <a:off x="7887282" y="5767372"/>
            <a:ext cx="1321668" cy="43204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LOS PROCESOS Y ACTIVIDADES</a:t>
            </a:r>
          </a:p>
        </p:txBody>
      </p:sp>
      <p:sp>
        <p:nvSpPr>
          <p:cNvPr id="60" name="43 CuadroTexto">
            <a:extLst>
              <a:ext uri="{FF2B5EF4-FFF2-40B4-BE49-F238E27FC236}">
                <a16:creationId xmlns:a16="http://schemas.microsoft.com/office/drawing/2014/main" id="{3844EB00-0308-4E1B-A9A8-BF02CA2DDD41}"/>
              </a:ext>
            </a:extLst>
          </p:cNvPr>
          <p:cNvSpPr txBox="1"/>
          <p:nvPr/>
        </p:nvSpPr>
        <p:spPr>
          <a:xfrm>
            <a:off x="6195789" y="6161528"/>
            <a:ext cx="1340371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LAS INSTITUCIONES</a:t>
            </a:r>
          </a:p>
        </p:txBody>
      </p:sp>
      <p:sp>
        <p:nvSpPr>
          <p:cNvPr id="61" name="43 CuadroTexto">
            <a:extLst>
              <a:ext uri="{FF2B5EF4-FFF2-40B4-BE49-F238E27FC236}">
                <a16:creationId xmlns:a16="http://schemas.microsoft.com/office/drawing/2014/main" id="{7991AA71-5962-4B95-89F2-CB9649504003}"/>
              </a:ext>
            </a:extLst>
          </p:cNvPr>
          <p:cNvSpPr txBox="1"/>
          <p:nvPr/>
        </p:nvSpPr>
        <p:spPr>
          <a:xfrm>
            <a:off x="7680176" y="6415444"/>
            <a:ext cx="1340371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A LOS SUJETOS</a:t>
            </a:r>
          </a:p>
        </p:txBody>
      </p:sp>
      <p:sp>
        <p:nvSpPr>
          <p:cNvPr id="122" name="43 CuadroTexto">
            <a:extLst>
              <a:ext uri="{FF2B5EF4-FFF2-40B4-BE49-F238E27FC236}">
                <a16:creationId xmlns:a16="http://schemas.microsoft.com/office/drawing/2014/main" id="{EC5548FC-F0B0-442F-8241-3C5D7983F774}"/>
              </a:ext>
            </a:extLst>
          </p:cNvPr>
          <p:cNvSpPr txBox="1"/>
          <p:nvPr/>
        </p:nvSpPr>
        <p:spPr>
          <a:xfrm>
            <a:off x="10196263" y="2543091"/>
            <a:ext cx="1136921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REPRESENTA A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123" name="Conector recto 122">
            <a:extLst>
              <a:ext uri="{FF2B5EF4-FFF2-40B4-BE49-F238E27FC236}">
                <a16:creationId xmlns:a16="http://schemas.microsoft.com/office/drawing/2014/main" id="{1F00C9B4-BB9D-48FD-94CF-8107AF71AF85}"/>
              </a:ext>
            </a:extLst>
          </p:cNvPr>
          <p:cNvCxnSpPr>
            <a:cxnSpLocks/>
            <a:stCxn id="122" idx="0"/>
            <a:endCxn id="8" idx="2"/>
          </p:cNvCxnSpPr>
          <p:nvPr/>
        </p:nvCxnSpPr>
        <p:spPr>
          <a:xfrm flipH="1" flipV="1">
            <a:off x="3939952" y="1895346"/>
            <a:ext cx="6824772" cy="6477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43 CuadroTexto">
            <a:extLst>
              <a:ext uri="{FF2B5EF4-FFF2-40B4-BE49-F238E27FC236}">
                <a16:creationId xmlns:a16="http://schemas.microsoft.com/office/drawing/2014/main" id="{D7D4B872-121B-49A8-B461-28C20E7944DD}"/>
              </a:ext>
            </a:extLst>
          </p:cNvPr>
          <p:cNvSpPr txBox="1"/>
          <p:nvPr/>
        </p:nvSpPr>
        <p:spPr>
          <a:xfrm>
            <a:off x="10596721" y="3645024"/>
            <a:ext cx="1472928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EDUCACIÓN CON TECNOLOGÍA</a:t>
            </a:r>
          </a:p>
        </p:txBody>
      </p:sp>
      <p:cxnSp>
        <p:nvCxnSpPr>
          <p:cNvPr id="131" name="Conector recto 130">
            <a:extLst>
              <a:ext uri="{FF2B5EF4-FFF2-40B4-BE49-F238E27FC236}">
                <a16:creationId xmlns:a16="http://schemas.microsoft.com/office/drawing/2014/main" id="{101FFC1A-BF59-4DE7-B494-9CD743E0DEFE}"/>
              </a:ext>
            </a:extLst>
          </p:cNvPr>
          <p:cNvCxnSpPr>
            <a:cxnSpLocks/>
            <a:stCxn id="122" idx="2"/>
            <a:endCxn id="124" idx="0"/>
          </p:cNvCxnSpPr>
          <p:nvPr/>
        </p:nvCxnSpPr>
        <p:spPr>
          <a:xfrm flipH="1">
            <a:off x="10432864" y="2789312"/>
            <a:ext cx="331860" cy="27964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ector recto 134">
            <a:extLst>
              <a:ext uri="{FF2B5EF4-FFF2-40B4-BE49-F238E27FC236}">
                <a16:creationId xmlns:a16="http://schemas.microsoft.com/office/drawing/2014/main" id="{AE251FA8-3AFE-47DA-8CE4-DA3D4EB9661D}"/>
              </a:ext>
            </a:extLst>
          </p:cNvPr>
          <p:cNvCxnSpPr>
            <a:cxnSpLocks/>
            <a:stCxn id="122" idx="2"/>
            <a:endCxn id="130" idx="0"/>
          </p:cNvCxnSpPr>
          <p:nvPr/>
        </p:nvCxnSpPr>
        <p:spPr>
          <a:xfrm>
            <a:off x="10764724" y="2789312"/>
            <a:ext cx="568461" cy="85571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43 CuadroTexto">
            <a:extLst>
              <a:ext uri="{FF2B5EF4-FFF2-40B4-BE49-F238E27FC236}">
                <a16:creationId xmlns:a16="http://schemas.microsoft.com/office/drawing/2014/main" id="{234A2E1C-43F4-47E2-90E7-11D8E1851C9E}"/>
              </a:ext>
            </a:extLst>
          </p:cNvPr>
          <p:cNvSpPr txBox="1"/>
          <p:nvPr/>
        </p:nvSpPr>
        <p:spPr>
          <a:xfrm>
            <a:off x="9984432" y="4437112"/>
            <a:ext cx="1399931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SE EXPRESAN EN</a:t>
            </a:r>
          </a:p>
        </p:txBody>
      </p:sp>
      <p:cxnSp>
        <p:nvCxnSpPr>
          <p:cNvPr id="141" name="Conector recto 140">
            <a:extLst>
              <a:ext uri="{FF2B5EF4-FFF2-40B4-BE49-F238E27FC236}">
                <a16:creationId xmlns:a16="http://schemas.microsoft.com/office/drawing/2014/main" id="{26330E53-D1A0-496A-B807-23D9D2092960}"/>
              </a:ext>
            </a:extLst>
          </p:cNvPr>
          <p:cNvCxnSpPr>
            <a:cxnSpLocks/>
            <a:stCxn id="140" idx="0"/>
            <a:endCxn id="124" idx="2"/>
          </p:cNvCxnSpPr>
          <p:nvPr/>
        </p:nvCxnSpPr>
        <p:spPr>
          <a:xfrm flipH="1" flipV="1">
            <a:off x="10432864" y="3484458"/>
            <a:ext cx="251534" cy="952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ector recto 143">
            <a:extLst>
              <a:ext uri="{FF2B5EF4-FFF2-40B4-BE49-F238E27FC236}">
                <a16:creationId xmlns:a16="http://schemas.microsoft.com/office/drawing/2014/main" id="{FDE6D08C-ACD6-4E79-B11F-547167DB1225}"/>
              </a:ext>
            </a:extLst>
          </p:cNvPr>
          <p:cNvCxnSpPr>
            <a:cxnSpLocks/>
            <a:stCxn id="140" idx="0"/>
            <a:endCxn id="130" idx="2"/>
          </p:cNvCxnSpPr>
          <p:nvPr/>
        </p:nvCxnSpPr>
        <p:spPr>
          <a:xfrm flipV="1">
            <a:off x="10684398" y="4060522"/>
            <a:ext cx="648787" cy="376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43 CuadroTexto">
            <a:extLst>
              <a:ext uri="{FF2B5EF4-FFF2-40B4-BE49-F238E27FC236}">
                <a16:creationId xmlns:a16="http://schemas.microsoft.com/office/drawing/2014/main" id="{865BA97E-D8D7-4016-AF94-4DA26CAFF1A3}"/>
              </a:ext>
            </a:extLst>
          </p:cNvPr>
          <p:cNvSpPr txBox="1"/>
          <p:nvPr/>
        </p:nvSpPr>
        <p:spPr>
          <a:xfrm>
            <a:off x="9944583" y="4957718"/>
            <a:ext cx="1480009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PLANTEAMIENTOS Y ARGUMENTOS</a:t>
            </a:r>
          </a:p>
        </p:txBody>
      </p:sp>
      <p:cxnSp>
        <p:nvCxnSpPr>
          <p:cNvPr id="149" name="Conector recto 148">
            <a:extLst>
              <a:ext uri="{FF2B5EF4-FFF2-40B4-BE49-F238E27FC236}">
                <a16:creationId xmlns:a16="http://schemas.microsoft.com/office/drawing/2014/main" id="{805D41FE-BCB6-4A58-9813-1D1FAF4754B8}"/>
              </a:ext>
            </a:extLst>
          </p:cNvPr>
          <p:cNvCxnSpPr>
            <a:cxnSpLocks/>
            <a:stCxn id="140" idx="2"/>
            <a:endCxn id="148" idx="0"/>
          </p:cNvCxnSpPr>
          <p:nvPr/>
        </p:nvCxnSpPr>
        <p:spPr>
          <a:xfrm>
            <a:off x="10684398" y="4683333"/>
            <a:ext cx="190" cy="2743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43 CuadroTexto">
            <a:extLst>
              <a:ext uri="{FF2B5EF4-FFF2-40B4-BE49-F238E27FC236}">
                <a16:creationId xmlns:a16="http://schemas.microsoft.com/office/drawing/2014/main" id="{11468368-9302-4820-BEE0-5B2B819F0737}"/>
              </a:ext>
            </a:extLst>
          </p:cNvPr>
          <p:cNvSpPr txBox="1"/>
          <p:nvPr/>
        </p:nvSpPr>
        <p:spPr>
          <a:xfrm>
            <a:off x="10445664" y="5559043"/>
            <a:ext cx="546880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SON</a:t>
            </a:r>
          </a:p>
        </p:txBody>
      </p:sp>
      <p:cxnSp>
        <p:nvCxnSpPr>
          <p:cNvPr id="162" name="Conector recto 161">
            <a:extLst>
              <a:ext uri="{FF2B5EF4-FFF2-40B4-BE49-F238E27FC236}">
                <a16:creationId xmlns:a16="http://schemas.microsoft.com/office/drawing/2014/main" id="{F5C13577-0E2B-4F38-BCAF-C9B7133EF560}"/>
              </a:ext>
            </a:extLst>
          </p:cNvPr>
          <p:cNvCxnSpPr>
            <a:cxnSpLocks/>
            <a:stCxn id="161" idx="0"/>
            <a:endCxn id="148" idx="2"/>
          </p:cNvCxnSpPr>
          <p:nvPr/>
        </p:nvCxnSpPr>
        <p:spPr>
          <a:xfrm flipH="1" flipV="1">
            <a:off x="10684588" y="5373216"/>
            <a:ext cx="34516" cy="1858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ector recto 162">
            <a:extLst>
              <a:ext uri="{FF2B5EF4-FFF2-40B4-BE49-F238E27FC236}">
                <a16:creationId xmlns:a16="http://schemas.microsoft.com/office/drawing/2014/main" id="{37FC5369-793A-45DB-831F-9D3270DE4B7E}"/>
              </a:ext>
            </a:extLst>
          </p:cNvPr>
          <p:cNvCxnSpPr>
            <a:cxnSpLocks/>
            <a:stCxn id="161" idx="2"/>
            <a:endCxn id="170" idx="0"/>
          </p:cNvCxnSpPr>
          <p:nvPr/>
        </p:nvCxnSpPr>
        <p:spPr>
          <a:xfrm flipH="1">
            <a:off x="10705085" y="5805264"/>
            <a:ext cx="14019" cy="28919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170" name="Vista general de diapositiva 169">
                <a:extLst>
                  <a:ext uri="{FF2B5EF4-FFF2-40B4-BE49-F238E27FC236}">
                    <a16:creationId xmlns:a16="http://schemas.microsoft.com/office/drawing/2014/main" id="{4C6DBA4D-FD6E-4436-99ED-A0BFF9CFB20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42382834"/>
                  </p:ext>
                </p:extLst>
              </p:nvPr>
            </p:nvGraphicFramePr>
            <p:xfrm>
              <a:off x="10201601" y="6094458"/>
              <a:ext cx="1006967" cy="566419"/>
            </p:xfrm>
            <a:graphic>
              <a:graphicData uri="http://schemas.microsoft.com/office/powerpoint/2016/slidezoom">
                <pslz:sldZm>
                  <pslz:sldZmObj sldId="354" cId="2320495562">
                    <pslz:zmPr id="{73D889C2-EE13-434F-9214-71D8D3906B24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06967" cy="56641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70" name="Vista general de diapositiva 169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4C6DBA4D-FD6E-4436-99ED-A0BFF9CFB20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01601" y="6094458"/>
                <a:ext cx="1006967" cy="56641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24" name="43 CuadroTexto">
            <a:extLst>
              <a:ext uri="{FF2B5EF4-FFF2-40B4-BE49-F238E27FC236}">
                <a16:creationId xmlns:a16="http://schemas.microsoft.com/office/drawing/2014/main" id="{A5D7E6CA-676E-420F-A6CB-1A80483C94FE}"/>
              </a:ext>
            </a:extLst>
          </p:cNvPr>
          <p:cNvSpPr txBox="1"/>
          <p:nvPr/>
        </p:nvSpPr>
        <p:spPr>
          <a:xfrm>
            <a:off x="9696400" y="3068960"/>
            <a:ext cx="1472928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EDUCACIÓN EN TECNOLOGÍA</a:t>
            </a:r>
          </a:p>
        </p:txBody>
      </p:sp>
    </p:spTree>
    <p:extLst>
      <p:ext uri="{BB962C8B-B14F-4D97-AF65-F5344CB8AC3E}">
        <p14:creationId xmlns:p14="http://schemas.microsoft.com/office/powerpoint/2010/main" val="81506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>
            <a:extLst>
              <a:ext uri="{FF2B5EF4-FFF2-40B4-BE49-F238E27FC236}">
                <a16:creationId xmlns:a16="http://schemas.microsoft.com/office/drawing/2014/main" id="{D1119103-6B3B-4E52-B3E4-0D6C418B2B3E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6" name="5 Conector recto">
            <a:extLst>
              <a:ext uri="{FF2B5EF4-FFF2-40B4-BE49-F238E27FC236}">
                <a16:creationId xmlns:a16="http://schemas.microsoft.com/office/drawing/2014/main" id="{04FEBC9B-ECB1-4C6C-B19B-6A137A7AA89B}"/>
              </a:ext>
            </a:extLst>
          </p:cNvPr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43 CuadroTexto">
            <a:extLst>
              <a:ext uri="{FF2B5EF4-FFF2-40B4-BE49-F238E27FC236}">
                <a16:creationId xmlns:a16="http://schemas.microsoft.com/office/drawing/2014/main" id="{6705267C-84F2-4603-8156-517678AA24EF}"/>
              </a:ext>
            </a:extLst>
          </p:cNvPr>
          <p:cNvSpPr txBox="1"/>
          <p:nvPr/>
        </p:nvSpPr>
        <p:spPr>
          <a:xfrm>
            <a:off x="1135832" y="1556792"/>
            <a:ext cx="56082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Conectivismo.</a:t>
            </a:r>
          </a:p>
        </p:txBody>
      </p:sp>
      <p:sp>
        <p:nvSpPr>
          <p:cNvPr id="8" name="60 CuadroTexto">
            <a:extLst>
              <a:ext uri="{FF2B5EF4-FFF2-40B4-BE49-F238E27FC236}">
                <a16:creationId xmlns:a16="http://schemas.microsoft.com/office/drawing/2014/main" id="{4EDCA055-4426-4B0A-8E5B-B59D7DD58051}"/>
              </a:ext>
            </a:extLst>
          </p:cNvPr>
          <p:cNvSpPr txBox="1"/>
          <p:nvPr/>
        </p:nvSpPr>
        <p:spPr>
          <a:xfrm>
            <a:off x="191344" y="155679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5</a:t>
            </a:r>
          </a:p>
        </p:txBody>
      </p:sp>
      <p:sp>
        <p:nvSpPr>
          <p:cNvPr id="10" name="43 CuadroTexto">
            <a:extLst>
              <a:ext uri="{FF2B5EF4-FFF2-40B4-BE49-F238E27FC236}">
                <a16:creationId xmlns:a16="http://schemas.microsoft.com/office/drawing/2014/main" id="{A7AC88A7-87E3-48F0-BB45-D853060C6BD4}"/>
              </a:ext>
            </a:extLst>
          </p:cNvPr>
          <p:cNvSpPr txBox="1"/>
          <p:nvPr/>
        </p:nvSpPr>
        <p:spPr>
          <a:xfrm>
            <a:off x="1735168" y="3945686"/>
            <a:ext cx="648072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SON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57C388E1-E203-4150-931F-B2CBC065BDEA}"/>
              </a:ext>
            </a:extLst>
          </p:cNvPr>
          <p:cNvCxnSpPr>
            <a:cxnSpLocks/>
            <a:stCxn id="10" idx="3"/>
            <a:endCxn id="18" idx="1"/>
          </p:cNvCxnSpPr>
          <p:nvPr/>
        </p:nvCxnSpPr>
        <p:spPr>
          <a:xfrm flipV="1">
            <a:off x="2383240" y="2998980"/>
            <a:ext cx="1480513" cy="106981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D448BEB-3979-49EA-BE10-8A1C4449D3ED}"/>
              </a:ext>
            </a:extLst>
          </p:cNvPr>
          <p:cNvCxnSpPr>
            <a:cxnSpLocks/>
            <a:stCxn id="10" idx="3"/>
            <a:endCxn id="19" idx="1"/>
          </p:cNvCxnSpPr>
          <p:nvPr/>
        </p:nvCxnSpPr>
        <p:spPr>
          <a:xfrm flipV="1">
            <a:off x="2383240" y="2794844"/>
            <a:ext cx="3856778" cy="127395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85E560B-74C5-4E8B-85B4-49B06BBA160E}"/>
              </a:ext>
            </a:extLst>
          </p:cNvPr>
          <p:cNvCxnSpPr>
            <a:cxnSpLocks/>
            <a:stCxn id="10" idx="3"/>
            <a:endCxn id="20" idx="1"/>
          </p:cNvCxnSpPr>
          <p:nvPr/>
        </p:nvCxnSpPr>
        <p:spPr>
          <a:xfrm flipV="1">
            <a:off x="2383240" y="2464506"/>
            <a:ext cx="6180122" cy="160429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7F131D1-16F5-44A6-9A05-C5077751C08E}"/>
              </a:ext>
            </a:extLst>
          </p:cNvPr>
          <p:cNvCxnSpPr>
            <a:cxnSpLocks/>
            <a:stCxn id="10" idx="3"/>
            <a:endCxn id="21" idx="1"/>
          </p:cNvCxnSpPr>
          <p:nvPr/>
        </p:nvCxnSpPr>
        <p:spPr>
          <a:xfrm flipV="1">
            <a:off x="2383240" y="3751042"/>
            <a:ext cx="7783389" cy="31775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A00E6462-5CA3-4792-81EC-DB155413CAB4}"/>
              </a:ext>
            </a:extLst>
          </p:cNvPr>
          <p:cNvCxnSpPr>
            <a:cxnSpLocks/>
            <a:stCxn id="10" idx="3"/>
            <a:endCxn id="22" idx="1"/>
          </p:cNvCxnSpPr>
          <p:nvPr/>
        </p:nvCxnSpPr>
        <p:spPr>
          <a:xfrm>
            <a:off x="2383240" y="4068797"/>
            <a:ext cx="6900202" cy="101754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B4980CE8-F2CF-4A63-B1ED-A91F1BD98577}"/>
              </a:ext>
            </a:extLst>
          </p:cNvPr>
          <p:cNvCxnSpPr>
            <a:cxnSpLocks/>
            <a:stCxn id="10" idx="3"/>
            <a:endCxn id="26" idx="1"/>
          </p:cNvCxnSpPr>
          <p:nvPr/>
        </p:nvCxnSpPr>
        <p:spPr>
          <a:xfrm>
            <a:off x="2383240" y="4068797"/>
            <a:ext cx="2472152" cy="155278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43 CuadroTexto">
            <a:extLst>
              <a:ext uri="{FF2B5EF4-FFF2-40B4-BE49-F238E27FC236}">
                <a16:creationId xmlns:a16="http://schemas.microsoft.com/office/drawing/2014/main" id="{12B2E7D2-6774-412E-8D8E-8354E6CE8CB9}"/>
              </a:ext>
            </a:extLst>
          </p:cNvPr>
          <p:cNvSpPr txBox="1"/>
          <p:nvPr/>
        </p:nvSpPr>
        <p:spPr>
          <a:xfrm>
            <a:off x="3863753" y="2568093"/>
            <a:ext cx="2088232" cy="861774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TECNOLOGÍA EN SU CONDICIÓN Y PRINCIPIO DE CONECTIVIDAD, ES A LA VEZ EXPRESIÓN Y ESENCIA DEL CONECTIVISMO.</a:t>
            </a:r>
          </a:p>
        </p:txBody>
      </p:sp>
      <p:sp>
        <p:nvSpPr>
          <p:cNvPr id="19" name="43 CuadroTexto">
            <a:extLst>
              <a:ext uri="{FF2B5EF4-FFF2-40B4-BE49-F238E27FC236}">
                <a16:creationId xmlns:a16="http://schemas.microsoft.com/office/drawing/2014/main" id="{BAE6D9E9-8DDF-4568-8276-07DE676D76ED}"/>
              </a:ext>
            </a:extLst>
          </p:cNvPr>
          <p:cNvSpPr txBox="1"/>
          <p:nvPr/>
        </p:nvSpPr>
        <p:spPr>
          <a:xfrm>
            <a:off x="6240018" y="2210068"/>
            <a:ext cx="1834027" cy="116955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LOS PROCESOS DE APRENDIZAJE YA NO SON EXCLUSIVOS DEL SER HUMANO, PRIMORDIALMENTE SE UBICAN EN LA TECNOLOGÍA MISMA.</a:t>
            </a:r>
          </a:p>
        </p:txBody>
      </p:sp>
      <p:sp>
        <p:nvSpPr>
          <p:cNvPr id="20" name="43 CuadroTexto">
            <a:extLst>
              <a:ext uri="{FF2B5EF4-FFF2-40B4-BE49-F238E27FC236}">
                <a16:creationId xmlns:a16="http://schemas.microsoft.com/office/drawing/2014/main" id="{0987A224-DE61-4147-97D1-6E5F8C47721F}"/>
              </a:ext>
            </a:extLst>
          </p:cNvPr>
          <p:cNvSpPr txBox="1"/>
          <p:nvPr/>
        </p:nvSpPr>
        <p:spPr>
          <a:xfrm>
            <a:off x="8563362" y="2033619"/>
            <a:ext cx="1834027" cy="861774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EL PENSAMIENTO Y LA INTELIGENCIA SE TRASLADAN DEL SUJETO / INDIVIDUO AL SUJETO / COLECTIVO.</a:t>
            </a:r>
          </a:p>
        </p:txBody>
      </p:sp>
      <p:sp>
        <p:nvSpPr>
          <p:cNvPr id="21" name="43 CuadroTexto">
            <a:extLst>
              <a:ext uri="{FF2B5EF4-FFF2-40B4-BE49-F238E27FC236}">
                <a16:creationId xmlns:a16="http://schemas.microsoft.com/office/drawing/2014/main" id="{2E64155D-6D0D-4C94-BCB3-42E835554A79}"/>
              </a:ext>
            </a:extLst>
          </p:cNvPr>
          <p:cNvSpPr txBox="1"/>
          <p:nvPr/>
        </p:nvSpPr>
        <p:spPr>
          <a:xfrm>
            <a:off x="10166629" y="3243210"/>
            <a:ext cx="1834027" cy="1015663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ESTE TIPO DE EDUCACIÓN EXIGE DE UN NUEVO SUJETO, CON CAPACIDADES DE CRITICA, AUTONOMÍA Y CREATIVIDAD.</a:t>
            </a:r>
          </a:p>
        </p:txBody>
      </p:sp>
      <p:sp>
        <p:nvSpPr>
          <p:cNvPr id="22" name="43 CuadroTexto">
            <a:extLst>
              <a:ext uri="{FF2B5EF4-FFF2-40B4-BE49-F238E27FC236}">
                <a16:creationId xmlns:a16="http://schemas.microsoft.com/office/drawing/2014/main" id="{C9C64DDD-15F0-427F-B91D-3062B85F2DA7}"/>
              </a:ext>
            </a:extLst>
          </p:cNvPr>
          <p:cNvSpPr txBox="1"/>
          <p:nvPr/>
        </p:nvSpPr>
        <p:spPr>
          <a:xfrm>
            <a:off x="9283442" y="4501569"/>
            <a:ext cx="1834027" cy="116955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DESDE EL CONECTIVISMO SE REQUIERE TRANSFORMAR A LA EDUCACIÓN, SUS INSTITUCIONES, CONCEPTOS, MEDIOS Y PRÁCTICAS.</a:t>
            </a:r>
          </a:p>
        </p:txBody>
      </p:sp>
      <p:sp>
        <p:nvSpPr>
          <p:cNvPr id="24" name="43 CuadroTexto">
            <a:extLst>
              <a:ext uri="{FF2B5EF4-FFF2-40B4-BE49-F238E27FC236}">
                <a16:creationId xmlns:a16="http://schemas.microsoft.com/office/drawing/2014/main" id="{B05BF538-3CFA-4E62-9202-870BA2556806}"/>
              </a:ext>
            </a:extLst>
          </p:cNvPr>
          <p:cNvSpPr txBox="1"/>
          <p:nvPr/>
        </p:nvSpPr>
        <p:spPr>
          <a:xfrm>
            <a:off x="7159162" y="5614804"/>
            <a:ext cx="1834027" cy="861774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EDUCACIÓN DESDE EL CONECTIVISMO, IMPLICA LA CONSTRUCCIÓN DE NODOS, RELACIONES E INTERACCIONES.</a:t>
            </a: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A10779A5-2DD5-474D-A5DF-8313151FEEB2}"/>
              </a:ext>
            </a:extLst>
          </p:cNvPr>
          <p:cNvCxnSpPr>
            <a:cxnSpLocks/>
            <a:stCxn id="10" idx="3"/>
            <a:endCxn id="24" idx="1"/>
          </p:cNvCxnSpPr>
          <p:nvPr/>
        </p:nvCxnSpPr>
        <p:spPr>
          <a:xfrm>
            <a:off x="2383240" y="4068797"/>
            <a:ext cx="4775922" cy="197689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43 CuadroTexto">
            <a:extLst>
              <a:ext uri="{FF2B5EF4-FFF2-40B4-BE49-F238E27FC236}">
                <a16:creationId xmlns:a16="http://schemas.microsoft.com/office/drawing/2014/main" id="{6662D232-7A3E-448F-9728-58AD700ED194}"/>
              </a:ext>
            </a:extLst>
          </p:cNvPr>
          <p:cNvSpPr txBox="1"/>
          <p:nvPr/>
        </p:nvSpPr>
        <p:spPr>
          <a:xfrm>
            <a:off x="4855392" y="5113745"/>
            <a:ext cx="1834027" cy="1015663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FORMACIÓN Y EL TRABAJO DE SUJETOS DESCONECTADOS Y AISLADOS, NO TIENE LUGAR EN EL CONECTIVISMO.</a:t>
            </a: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F60A078B-43FF-47E4-BF11-5AE7D7953B0C}"/>
              </a:ext>
            </a:extLst>
          </p:cNvPr>
          <p:cNvCxnSpPr>
            <a:cxnSpLocks/>
            <a:stCxn id="30" idx="3"/>
            <a:endCxn id="10" idx="1"/>
          </p:cNvCxnSpPr>
          <p:nvPr/>
        </p:nvCxnSpPr>
        <p:spPr>
          <a:xfrm>
            <a:off x="1663160" y="4068796"/>
            <a:ext cx="7200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43 CuadroTexto">
            <a:extLst>
              <a:ext uri="{FF2B5EF4-FFF2-40B4-BE49-F238E27FC236}">
                <a16:creationId xmlns:a16="http://schemas.microsoft.com/office/drawing/2014/main" id="{6172B13D-631B-40A9-92D6-F088CA1B077F}"/>
              </a:ext>
            </a:extLst>
          </p:cNvPr>
          <p:cNvSpPr txBox="1"/>
          <p:nvPr/>
        </p:nvSpPr>
        <p:spPr>
          <a:xfrm>
            <a:off x="157271" y="3861047"/>
            <a:ext cx="1505889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PLANTEAMIENTOS Y ARGUMENTOS</a:t>
            </a:r>
          </a:p>
        </p:txBody>
      </p:sp>
    </p:spTree>
    <p:extLst>
      <p:ext uri="{BB962C8B-B14F-4D97-AF65-F5344CB8AC3E}">
        <p14:creationId xmlns:p14="http://schemas.microsoft.com/office/powerpoint/2010/main" val="232049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>
            <a:extLst>
              <a:ext uri="{FF2B5EF4-FFF2-40B4-BE49-F238E27FC236}">
                <a16:creationId xmlns:a16="http://schemas.microsoft.com/office/drawing/2014/main" id="{98660ADF-FF0C-46F3-A975-A05523AC5264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Propuestas pedagógicas y didácticas</a:t>
            </a:r>
          </a:p>
        </p:txBody>
      </p:sp>
      <p:cxnSp>
        <p:nvCxnSpPr>
          <p:cNvPr id="5" name="5 Conector recto">
            <a:extLst>
              <a:ext uri="{FF2B5EF4-FFF2-40B4-BE49-F238E27FC236}">
                <a16:creationId xmlns:a16="http://schemas.microsoft.com/office/drawing/2014/main" id="{3701E969-D3F2-4F0C-A6D6-3C89B1918FDA}"/>
              </a:ext>
            </a:extLst>
          </p:cNvPr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43 CuadroTexto">
            <a:extLst>
              <a:ext uri="{FF2B5EF4-FFF2-40B4-BE49-F238E27FC236}">
                <a16:creationId xmlns:a16="http://schemas.microsoft.com/office/drawing/2014/main" id="{4406D1B6-699A-41B5-8D90-5FACB100B82C}"/>
              </a:ext>
            </a:extLst>
          </p:cNvPr>
          <p:cNvSpPr txBox="1"/>
          <p:nvPr/>
        </p:nvSpPr>
        <p:spPr>
          <a:xfrm>
            <a:off x="1122889" y="1518189"/>
            <a:ext cx="1049523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chemeClr val="tx1"/>
                </a:solidFill>
                <a:latin typeface="Candara" panose="020E0502030303020204" pitchFamily="34" charset="0"/>
                <a:ea typeface="KaiTi" panose="02010609060101010101" pitchFamily="49" charset="-122"/>
                <a:cs typeface="Dubai" panose="020B0503030403030204" pitchFamily="34" charset="-78"/>
              </a:rPr>
              <a:t>REPRESENTAN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F331EBB-06DD-4E44-B622-3A815472473D}"/>
              </a:ext>
            </a:extLst>
          </p:cNvPr>
          <p:cNvCxnSpPr>
            <a:cxnSpLocks/>
            <a:stCxn id="6" idx="0"/>
            <a:endCxn id="4" idx="2"/>
          </p:cNvCxnSpPr>
          <p:nvPr/>
        </p:nvCxnSpPr>
        <p:spPr>
          <a:xfrm flipV="1">
            <a:off x="1647651" y="898268"/>
            <a:ext cx="4422596" cy="6199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43 CuadroTexto">
            <a:extLst>
              <a:ext uri="{FF2B5EF4-FFF2-40B4-BE49-F238E27FC236}">
                <a16:creationId xmlns:a16="http://schemas.microsoft.com/office/drawing/2014/main" id="{0981C393-6250-4822-9825-B81AC0CE88ED}"/>
              </a:ext>
            </a:extLst>
          </p:cNvPr>
          <p:cNvSpPr txBox="1"/>
          <p:nvPr/>
        </p:nvSpPr>
        <p:spPr>
          <a:xfrm>
            <a:off x="1045464" y="2288129"/>
            <a:ext cx="1126960" cy="24622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KaiTi" panose="02010609060101010101" pitchFamily="49" charset="-122"/>
                <a:cs typeface="Dubai" panose="020B0503030403030204" pitchFamily="34" charset="-78"/>
              </a:rPr>
              <a:t>LA HISTORIA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3064B0AC-BFCA-43D3-8571-BC5E6EFCEDE2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flipH="1">
            <a:off x="1608944" y="1764410"/>
            <a:ext cx="38707" cy="52371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43 CuadroTexto">
            <a:extLst>
              <a:ext uri="{FF2B5EF4-FFF2-40B4-BE49-F238E27FC236}">
                <a16:creationId xmlns:a16="http://schemas.microsoft.com/office/drawing/2014/main" id="{AB277584-FF6D-4FDB-991E-295F0FD4CCE5}"/>
              </a:ext>
            </a:extLst>
          </p:cNvPr>
          <p:cNvSpPr txBox="1"/>
          <p:nvPr/>
        </p:nvSpPr>
        <p:spPr>
          <a:xfrm>
            <a:off x="263352" y="3383141"/>
            <a:ext cx="1216970" cy="40011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KaiTi" panose="02010609060101010101" pitchFamily="49" charset="-122"/>
                <a:cs typeface="Dubai" panose="020B0503030403030204" pitchFamily="34" charset="-78"/>
              </a:rPr>
              <a:t>LA HUMANIDAD EN GENERAL</a:t>
            </a:r>
          </a:p>
        </p:txBody>
      </p:sp>
      <p:sp>
        <p:nvSpPr>
          <p:cNvPr id="22" name="43 CuadroTexto">
            <a:extLst>
              <a:ext uri="{FF2B5EF4-FFF2-40B4-BE49-F238E27FC236}">
                <a16:creationId xmlns:a16="http://schemas.microsoft.com/office/drawing/2014/main" id="{861F5ABE-1534-45B7-B0D6-CAF36124D101}"/>
              </a:ext>
            </a:extLst>
          </p:cNvPr>
          <p:cNvSpPr txBox="1"/>
          <p:nvPr/>
        </p:nvSpPr>
        <p:spPr>
          <a:xfrm>
            <a:off x="1631504" y="3737135"/>
            <a:ext cx="1126960" cy="40011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KaiTi" panose="02010609060101010101" pitchFamily="49" charset="-122"/>
                <a:cs typeface="Dubai" panose="020B0503030403030204" pitchFamily="34" charset="-78"/>
              </a:rPr>
              <a:t>LA EDUCACIÓN EN PARTICULAR</a:t>
            </a:r>
          </a:p>
        </p:txBody>
      </p:sp>
      <p:sp>
        <p:nvSpPr>
          <p:cNvPr id="23" name="43 CuadroTexto">
            <a:extLst>
              <a:ext uri="{FF2B5EF4-FFF2-40B4-BE49-F238E27FC236}">
                <a16:creationId xmlns:a16="http://schemas.microsoft.com/office/drawing/2014/main" id="{B7EE6E0C-FC8D-4212-9AE9-C31BB0163FC9}"/>
              </a:ext>
            </a:extLst>
          </p:cNvPr>
          <p:cNvSpPr txBox="1"/>
          <p:nvPr/>
        </p:nvSpPr>
        <p:spPr>
          <a:xfrm>
            <a:off x="1020296" y="2874645"/>
            <a:ext cx="1152128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chemeClr val="tx1"/>
                </a:solidFill>
                <a:latin typeface="Candara" panose="020E0502030303020204" pitchFamily="34" charset="0"/>
                <a:ea typeface="KaiTi" panose="02010609060101010101" pitchFamily="49" charset="-122"/>
                <a:cs typeface="Dubai" panose="020B0503030403030204" pitchFamily="34" charset="-78"/>
              </a:rPr>
              <a:t>EN TÉRMINOS DE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54599F89-3387-40AA-A655-1BB334924B64}"/>
              </a:ext>
            </a:extLst>
          </p:cNvPr>
          <p:cNvCxnSpPr>
            <a:cxnSpLocks/>
            <a:stCxn id="23" idx="0"/>
            <a:endCxn id="8" idx="2"/>
          </p:cNvCxnSpPr>
          <p:nvPr/>
        </p:nvCxnSpPr>
        <p:spPr>
          <a:xfrm flipV="1">
            <a:off x="1596360" y="2534350"/>
            <a:ext cx="12584" cy="3402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5B2E14E1-53B9-4385-8B8F-724F750126B8}"/>
              </a:ext>
            </a:extLst>
          </p:cNvPr>
          <p:cNvCxnSpPr>
            <a:cxnSpLocks/>
            <a:stCxn id="23" idx="2"/>
            <a:endCxn id="21" idx="0"/>
          </p:cNvCxnSpPr>
          <p:nvPr/>
        </p:nvCxnSpPr>
        <p:spPr>
          <a:xfrm flipH="1">
            <a:off x="871837" y="3120866"/>
            <a:ext cx="724523" cy="26227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7493B25A-1C4E-4BD6-B11D-484BFD8A5C1C}"/>
              </a:ext>
            </a:extLst>
          </p:cNvPr>
          <p:cNvCxnSpPr>
            <a:cxnSpLocks/>
            <a:stCxn id="23" idx="2"/>
            <a:endCxn id="22" idx="0"/>
          </p:cNvCxnSpPr>
          <p:nvPr/>
        </p:nvCxnSpPr>
        <p:spPr>
          <a:xfrm>
            <a:off x="1596360" y="3120866"/>
            <a:ext cx="598624" cy="61626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CuadroTexto">
            <a:extLst>
              <a:ext uri="{FF2B5EF4-FFF2-40B4-BE49-F238E27FC236}">
                <a16:creationId xmlns:a16="http://schemas.microsoft.com/office/drawing/2014/main" id="{01959360-81A2-4512-8BA2-FAC744C830BF}"/>
              </a:ext>
            </a:extLst>
          </p:cNvPr>
          <p:cNvSpPr txBox="1"/>
          <p:nvPr/>
        </p:nvSpPr>
        <p:spPr>
          <a:xfrm>
            <a:off x="2905471" y="1512426"/>
            <a:ext cx="1072094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chemeClr val="tx1"/>
                </a:solidFill>
                <a:latin typeface="Candara" panose="020E0502030303020204" pitchFamily="34" charset="0"/>
                <a:ea typeface="KaiTi" panose="02010609060101010101" pitchFamily="49" charset="-122"/>
                <a:cs typeface="Dubai" panose="020B0503030403030204" pitchFamily="34" charset="-78"/>
              </a:rPr>
              <a:t>SE REFIEREN A</a:t>
            </a:r>
          </a:p>
        </p:txBody>
      </p:sp>
      <p:sp>
        <p:nvSpPr>
          <p:cNvPr id="45" name="43 CuadroTexto">
            <a:extLst>
              <a:ext uri="{FF2B5EF4-FFF2-40B4-BE49-F238E27FC236}">
                <a16:creationId xmlns:a16="http://schemas.microsoft.com/office/drawing/2014/main" id="{CD21CA27-7D65-4976-956E-945E56DA2B00}"/>
              </a:ext>
            </a:extLst>
          </p:cNvPr>
          <p:cNvSpPr txBox="1"/>
          <p:nvPr/>
        </p:nvSpPr>
        <p:spPr>
          <a:xfrm>
            <a:off x="2930639" y="2301386"/>
            <a:ext cx="1126960" cy="24622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KaiTi" panose="02010609060101010101" pitchFamily="49" charset="-122"/>
                <a:cs typeface="Dubai" panose="020B0503030403030204" pitchFamily="34" charset="-78"/>
              </a:rPr>
              <a:t>INICIATIVAS</a:t>
            </a:r>
          </a:p>
        </p:txBody>
      </p: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38D91FB3-45B2-41CE-9A78-6F84B64AF7EC}"/>
              </a:ext>
            </a:extLst>
          </p:cNvPr>
          <p:cNvCxnSpPr>
            <a:cxnSpLocks/>
            <a:stCxn id="44" idx="2"/>
            <a:endCxn id="45" idx="0"/>
          </p:cNvCxnSpPr>
          <p:nvPr/>
        </p:nvCxnSpPr>
        <p:spPr>
          <a:xfrm>
            <a:off x="3441518" y="1758647"/>
            <a:ext cx="52601" cy="54273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3 CuadroTexto">
            <a:extLst>
              <a:ext uri="{FF2B5EF4-FFF2-40B4-BE49-F238E27FC236}">
                <a16:creationId xmlns:a16="http://schemas.microsoft.com/office/drawing/2014/main" id="{9CC77B78-F376-4253-839F-6C9090739F47}"/>
              </a:ext>
            </a:extLst>
          </p:cNvPr>
          <p:cNvSpPr txBox="1"/>
          <p:nvPr/>
        </p:nvSpPr>
        <p:spPr>
          <a:xfrm>
            <a:off x="2874886" y="3323587"/>
            <a:ext cx="1216970" cy="40011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KaiTi" panose="02010609060101010101" pitchFamily="49" charset="-122"/>
                <a:cs typeface="Dubai" panose="020B0503030403030204" pitchFamily="34" charset="-78"/>
              </a:rPr>
              <a:t>LA SOLUCIÓN DE PROBLEMAS</a:t>
            </a:r>
          </a:p>
        </p:txBody>
      </p:sp>
      <p:sp>
        <p:nvSpPr>
          <p:cNvPr id="48" name="43 CuadroTexto">
            <a:extLst>
              <a:ext uri="{FF2B5EF4-FFF2-40B4-BE49-F238E27FC236}">
                <a16:creationId xmlns:a16="http://schemas.microsoft.com/office/drawing/2014/main" id="{172EB15E-6546-4B34-B43F-46EE15DB8719}"/>
              </a:ext>
            </a:extLst>
          </p:cNvPr>
          <p:cNvSpPr txBox="1"/>
          <p:nvPr/>
        </p:nvSpPr>
        <p:spPr>
          <a:xfrm>
            <a:off x="2916751" y="4550931"/>
            <a:ext cx="1126960" cy="24622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KaiTi" panose="02010609060101010101" pitchFamily="49" charset="-122"/>
                <a:cs typeface="Dubai" panose="020B0503030403030204" pitchFamily="34" charset="-78"/>
              </a:rPr>
              <a:t>CONTEXTOS</a:t>
            </a:r>
          </a:p>
        </p:txBody>
      </p:sp>
      <p:sp>
        <p:nvSpPr>
          <p:cNvPr id="49" name="43 CuadroTexto">
            <a:extLst>
              <a:ext uri="{FF2B5EF4-FFF2-40B4-BE49-F238E27FC236}">
                <a16:creationId xmlns:a16="http://schemas.microsoft.com/office/drawing/2014/main" id="{FAF3A10F-D891-40B8-B85C-9AF84F03CDBC}"/>
              </a:ext>
            </a:extLst>
          </p:cNvPr>
          <p:cNvSpPr txBox="1"/>
          <p:nvPr/>
        </p:nvSpPr>
        <p:spPr>
          <a:xfrm>
            <a:off x="2761455" y="2712931"/>
            <a:ext cx="1437552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chemeClr val="tx1"/>
                </a:solidFill>
                <a:latin typeface="Candara" panose="020E0502030303020204" pitchFamily="34" charset="0"/>
                <a:ea typeface="KaiTi" panose="02010609060101010101" pitchFamily="49" charset="-122"/>
                <a:cs typeface="Dubai" panose="020B0503030403030204" pitchFamily="34" charset="-78"/>
              </a:rPr>
              <a:t>ORIENTADAS HACIA</a:t>
            </a: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428348E8-6ADA-41BC-B11F-ACDACAE35025}"/>
              </a:ext>
            </a:extLst>
          </p:cNvPr>
          <p:cNvCxnSpPr>
            <a:cxnSpLocks/>
            <a:stCxn id="49" idx="0"/>
            <a:endCxn id="45" idx="2"/>
          </p:cNvCxnSpPr>
          <p:nvPr/>
        </p:nvCxnSpPr>
        <p:spPr>
          <a:xfrm flipV="1">
            <a:off x="3480231" y="2547607"/>
            <a:ext cx="13888" cy="1653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95DB921B-E986-45C8-87DE-8D206702DB22}"/>
              </a:ext>
            </a:extLst>
          </p:cNvPr>
          <p:cNvCxnSpPr>
            <a:cxnSpLocks/>
            <a:stCxn id="49" idx="2"/>
            <a:endCxn id="47" idx="0"/>
          </p:cNvCxnSpPr>
          <p:nvPr/>
        </p:nvCxnSpPr>
        <p:spPr>
          <a:xfrm>
            <a:off x="3480231" y="2959152"/>
            <a:ext cx="3140" cy="36443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CCB49FC2-F1F5-4C6D-9A60-76D328C41C7D}"/>
              </a:ext>
            </a:extLst>
          </p:cNvPr>
          <p:cNvCxnSpPr>
            <a:cxnSpLocks/>
            <a:stCxn id="70" idx="2"/>
            <a:endCxn id="48" idx="0"/>
          </p:cNvCxnSpPr>
          <p:nvPr/>
        </p:nvCxnSpPr>
        <p:spPr>
          <a:xfrm>
            <a:off x="3480231" y="4221088"/>
            <a:ext cx="0" cy="32984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65CD2EE7-1BBB-4508-A153-4FF1CCDD7F1C}"/>
              </a:ext>
            </a:extLst>
          </p:cNvPr>
          <p:cNvCxnSpPr>
            <a:cxnSpLocks/>
            <a:stCxn id="44" idx="0"/>
            <a:endCxn id="4" idx="2"/>
          </p:cNvCxnSpPr>
          <p:nvPr/>
        </p:nvCxnSpPr>
        <p:spPr>
          <a:xfrm flipV="1">
            <a:off x="3441518" y="898268"/>
            <a:ext cx="2628729" cy="6141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43 CuadroTexto">
            <a:extLst>
              <a:ext uri="{FF2B5EF4-FFF2-40B4-BE49-F238E27FC236}">
                <a16:creationId xmlns:a16="http://schemas.microsoft.com/office/drawing/2014/main" id="{C16B0990-EC07-40E2-9386-86A24411F522}"/>
              </a:ext>
            </a:extLst>
          </p:cNvPr>
          <p:cNvSpPr txBox="1"/>
          <p:nvPr/>
        </p:nvSpPr>
        <p:spPr>
          <a:xfrm>
            <a:off x="2761455" y="3974867"/>
            <a:ext cx="1437552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chemeClr val="tx1"/>
                </a:solidFill>
                <a:latin typeface="Candara" panose="020E0502030303020204" pitchFamily="34" charset="0"/>
                <a:ea typeface="KaiTi" panose="02010609060101010101" pitchFamily="49" charset="-122"/>
                <a:cs typeface="Dubai" panose="020B0503030403030204" pitchFamily="34" charset="-78"/>
              </a:rPr>
              <a:t>PROPIOS DE</a:t>
            </a:r>
          </a:p>
        </p:txBody>
      </p: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1BC120AB-CD1C-48F8-BF89-398CB73D2198}"/>
              </a:ext>
            </a:extLst>
          </p:cNvPr>
          <p:cNvCxnSpPr>
            <a:cxnSpLocks/>
            <a:stCxn id="70" idx="0"/>
            <a:endCxn id="47" idx="2"/>
          </p:cNvCxnSpPr>
          <p:nvPr/>
        </p:nvCxnSpPr>
        <p:spPr>
          <a:xfrm flipV="1">
            <a:off x="3480231" y="3723697"/>
            <a:ext cx="3140" cy="2511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43 CuadroTexto">
            <a:extLst>
              <a:ext uri="{FF2B5EF4-FFF2-40B4-BE49-F238E27FC236}">
                <a16:creationId xmlns:a16="http://schemas.microsoft.com/office/drawing/2014/main" id="{89CDDA77-190A-42D7-9151-12E6B632A365}"/>
              </a:ext>
            </a:extLst>
          </p:cNvPr>
          <p:cNvSpPr txBox="1"/>
          <p:nvPr/>
        </p:nvSpPr>
        <p:spPr>
          <a:xfrm>
            <a:off x="4160141" y="5034081"/>
            <a:ext cx="718776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chemeClr val="tx1"/>
                </a:solidFill>
                <a:latin typeface="Candara" panose="020E0502030303020204" pitchFamily="34" charset="0"/>
                <a:ea typeface="KaiTi" panose="02010609060101010101" pitchFamily="49" charset="-122"/>
                <a:cs typeface="Dubai" panose="020B0503030403030204" pitchFamily="34" charset="-78"/>
              </a:rPr>
              <a:t>QUE SON</a:t>
            </a:r>
          </a:p>
        </p:txBody>
      </p:sp>
      <p:sp>
        <p:nvSpPr>
          <p:cNvPr id="81" name="43 CuadroTexto">
            <a:extLst>
              <a:ext uri="{FF2B5EF4-FFF2-40B4-BE49-F238E27FC236}">
                <a16:creationId xmlns:a16="http://schemas.microsoft.com/office/drawing/2014/main" id="{DCD7FA19-A100-4633-847B-BA13CD72BF5F}"/>
              </a:ext>
            </a:extLst>
          </p:cNvPr>
          <p:cNvSpPr txBox="1"/>
          <p:nvPr/>
        </p:nvSpPr>
        <p:spPr>
          <a:xfrm>
            <a:off x="3184105" y="5694167"/>
            <a:ext cx="1126960" cy="24622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KaiTi" panose="02010609060101010101" pitchFamily="49" charset="-122"/>
                <a:cs typeface="Dubai" panose="020B0503030403030204" pitchFamily="34" charset="-78"/>
              </a:rPr>
              <a:t>UNIVERSALES</a:t>
            </a:r>
          </a:p>
        </p:txBody>
      </p:sp>
      <p:sp>
        <p:nvSpPr>
          <p:cNvPr id="82" name="43 CuadroTexto">
            <a:extLst>
              <a:ext uri="{FF2B5EF4-FFF2-40B4-BE49-F238E27FC236}">
                <a16:creationId xmlns:a16="http://schemas.microsoft.com/office/drawing/2014/main" id="{F62E2087-5C12-4188-932C-688A0AF5559F}"/>
              </a:ext>
            </a:extLst>
          </p:cNvPr>
          <p:cNvSpPr txBox="1"/>
          <p:nvPr/>
        </p:nvSpPr>
        <p:spPr>
          <a:xfrm>
            <a:off x="4519529" y="5705634"/>
            <a:ext cx="1126960" cy="24622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KaiTi" panose="02010609060101010101" pitchFamily="49" charset="-122"/>
                <a:cs typeface="Dubai" panose="020B0503030403030204" pitchFamily="34" charset="-78"/>
              </a:rPr>
              <a:t>PARTICULARES</a:t>
            </a:r>
          </a:p>
        </p:txBody>
      </p:sp>
      <p:cxnSp>
        <p:nvCxnSpPr>
          <p:cNvPr id="83" name="Conector recto 82">
            <a:extLst>
              <a:ext uri="{FF2B5EF4-FFF2-40B4-BE49-F238E27FC236}">
                <a16:creationId xmlns:a16="http://schemas.microsoft.com/office/drawing/2014/main" id="{EB6D92D9-4A5A-4E92-A411-88B8E80DF357}"/>
              </a:ext>
            </a:extLst>
          </p:cNvPr>
          <p:cNvCxnSpPr>
            <a:cxnSpLocks/>
            <a:stCxn id="80" idx="0"/>
            <a:endCxn id="48" idx="2"/>
          </p:cNvCxnSpPr>
          <p:nvPr/>
        </p:nvCxnSpPr>
        <p:spPr>
          <a:xfrm flipH="1" flipV="1">
            <a:off x="3480231" y="4797152"/>
            <a:ext cx="1039298" cy="2369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85">
            <a:extLst>
              <a:ext uri="{FF2B5EF4-FFF2-40B4-BE49-F238E27FC236}">
                <a16:creationId xmlns:a16="http://schemas.microsoft.com/office/drawing/2014/main" id="{6424D401-7ADC-484E-894F-8530F1D52DF0}"/>
              </a:ext>
            </a:extLst>
          </p:cNvPr>
          <p:cNvCxnSpPr>
            <a:cxnSpLocks/>
            <a:stCxn id="80" idx="2"/>
            <a:endCxn id="81" idx="0"/>
          </p:cNvCxnSpPr>
          <p:nvPr/>
        </p:nvCxnSpPr>
        <p:spPr>
          <a:xfrm flipH="1">
            <a:off x="3747585" y="5280302"/>
            <a:ext cx="771944" cy="41386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id="{7D41D733-0295-457E-B249-1444D46844F5}"/>
              </a:ext>
            </a:extLst>
          </p:cNvPr>
          <p:cNvCxnSpPr>
            <a:cxnSpLocks/>
            <a:stCxn id="80" idx="2"/>
            <a:endCxn id="82" idx="0"/>
          </p:cNvCxnSpPr>
          <p:nvPr/>
        </p:nvCxnSpPr>
        <p:spPr>
          <a:xfrm>
            <a:off x="4519529" y="5280302"/>
            <a:ext cx="563480" cy="42533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43 CuadroTexto">
            <a:extLst>
              <a:ext uri="{FF2B5EF4-FFF2-40B4-BE49-F238E27FC236}">
                <a16:creationId xmlns:a16="http://schemas.microsoft.com/office/drawing/2014/main" id="{99FDA20F-25AC-4025-922C-FBB4FF3FD1A0}"/>
              </a:ext>
            </a:extLst>
          </p:cNvPr>
          <p:cNvSpPr txBox="1"/>
          <p:nvPr/>
        </p:nvSpPr>
        <p:spPr>
          <a:xfrm>
            <a:off x="1271464" y="5333146"/>
            <a:ext cx="1230819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chemeClr val="tx1"/>
                </a:solidFill>
                <a:latin typeface="Candara" panose="020E0502030303020204" pitchFamily="34" charset="0"/>
                <a:ea typeface="KaiTi" panose="02010609060101010101" pitchFamily="49" charset="-122"/>
                <a:cs typeface="Dubai" panose="020B0503030403030204" pitchFamily="34" charset="-78"/>
              </a:rPr>
              <a:t>RELACIONADOS CON</a:t>
            </a:r>
          </a:p>
        </p:txBody>
      </p:sp>
      <p:cxnSp>
        <p:nvCxnSpPr>
          <p:cNvPr id="98" name="Conector recto 97">
            <a:extLst>
              <a:ext uri="{FF2B5EF4-FFF2-40B4-BE49-F238E27FC236}">
                <a16:creationId xmlns:a16="http://schemas.microsoft.com/office/drawing/2014/main" id="{4A5BD627-E19B-4107-A95D-26F46D30E616}"/>
              </a:ext>
            </a:extLst>
          </p:cNvPr>
          <p:cNvCxnSpPr>
            <a:cxnSpLocks/>
            <a:stCxn id="97" idx="2"/>
            <a:endCxn id="48" idx="1"/>
          </p:cNvCxnSpPr>
          <p:nvPr/>
        </p:nvCxnSpPr>
        <p:spPr>
          <a:xfrm rot="5400000" flipH="1" flipV="1">
            <a:off x="1872205" y="4688710"/>
            <a:ext cx="1059214" cy="1029877"/>
          </a:xfrm>
          <a:prstGeom prst="bentConnector4">
            <a:avLst>
              <a:gd name="adj1" fmla="val -21582"/>
              <a:gd name="adj2" fmla="val 7987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cto 104">
            <a:extLst>
              <a:ext uri="{FF2B5EF4-FFF2-40B4-BE49-F238E27FC236}">
                <a16:creationId xmlns:a16="http://schemas.microsoft.com/office/drawing/2014/main" id="{859D9A6D-25AC-4F3F-898A-21E1DF249ECC}"/>
              </a:ext>
            </a:extLst>
          </p:cNvPr>
          <p:cNvCxnSpPr>
            <a:cxnSpLocks/>
            <a:stCxn id="97" idx="0"/>
            <a:endCxn id="22" idx="2"/>
          </p:cNvCxnSpPr>
          <p:nvPr/>
        </p:nvCxnSpPr>
        <p:spPr>
          <a:xfrm rot="5400000" flipH="1" flipV="1">
            <a:off x="1442979" y="4581141"/>
            <a:ext cx="1195901" cy="30811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cto 104">
            <a:extLst>
              <a:ext uri="{FF2B5EF4-FFF2-40B4-BE49-F238E27FC236}">
                <a16:creationId xmlns:a16="http://schemas.microsoft.com/office/drawing/2014/main" id="{5FBECD7F-5746-4116-A434-53DB40D32F50}"/>
              </a:ext>
            </a:extLst>
          </p:cNvPr>
          <p:cNvCxnSpPr>
            <a:cxnSpLocks/>
            <a:stCxn id="97" idx="0"/>
            <a:endCxn id="21" idx="2"/>
          </p:cNvCxnSpPr>
          <p:nvPr/>
        </p:nvCxnSpPr>
        <p:spPr>
          <a:xfrm rot="16200000" flipV="1">
            <a:off x="604409" y="4050680"/>
            <a:ext cx="1549895" cy="101503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43 CuadroTexto">
            <a:extLst>
              <a:ext uri="{FF2B5EF4-FFF2-40B4-BE49-F238E27FC236}">
                <a16:creationId xmlns:a16="http://schemas.microsoft.com/office/drawing/2014/main" id="{388A761A-FFBD-4523-AF8F-6F01B25C8CFA}"/>
              </a:ext>
            </a:extLst>
          </p:cNvPr>
          <p:cNvSpPr txBox="1"/>
          <p:nvPr/>
        </p:nvSpPr>
        <p:spPr>
          <a:xfrm>
            <a:off x="6059104" y="1545585"/>
            <a:ext cx="1568439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chemeClr val="tx1"/>
                </a:solidFill>
                <a:latin typeface="Candara" panose="020E0502030303020204" pitchFamily="34" charset="0"/>
                <a:ea typeface="KaiTi" panose="02010609060101010101" pitchFamily="49" charset="-122"/>
                <a:cs typeface="Dubai" panose="020B0503030403030204" pitchFamily="34" charset="-78"/>
              </a:rPr>
              <a:t>SE CARACTERIZAN POR</a:t>
            </a:r>
          </a:p>
        </p:txBody>
      </p:sp>
      <p:sp>
        <p:nvSpPr>
          <p:cNvPr id="154" name="43 CuadroTexto">
            <a:extLst>
              <a:ext uri="{FF2B5EF4-FFF2-40B4-BE49-F238E27FC236}">
                <a16:creationId xmlns:a16="http://schemas.microsoft.com/office/drawing/2014/main" id="{053D953E-6BB8-43D1-984E-8F69837C05EE}"/>
              </a:ext>
            </a:extLst>
          </p:cNvPr>
          <p:cNvSpPr txBox="1"/>
          <p:nvPr/>
        </p:nvSpPr>
        <p:spPr>
          <a:xfrm>
            <a:off x="9408368" y="2492896"/>
            <a:ext cx="1088416" cy="40011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KaiTi" panose="02010609060101010101" pitchFamily="49" charset="-122"/>
                <a:cs typeface="Dubai" panose="020B0503030403030204" pitchFamily="34" charset="-78"/>
              </a:rPr>
              <a:t>LA MODIFICACIÓN</a:t>
            </a:r>
          </a:p>
        </p:txBody>
      </p:sp>
      <p:sp>
        <p:nvSpPr>
          <p:cNvPr id="155" name="43 CuadroTexto">
            <a:extLst>
              <a:ext uri="{FF2B5EF4-FFF2-40B4-BE49-F238E27FC236}">
                <a16:creationId xmlns:a16="http://schemas.microsoft.com/office/drawing/2014/main" id="{7DD2D1ED-3EE3-4EBC-8CDF-D25BDF53E074}"/>
              </a:ext>
            </a:extLst>
          </p:cNvPr>
          <p:cNvSpPr txBox="1"/>
          <p:nvPr/>
        </p:nvSpPr>
        <p:spPr>
          <a:xfrm>
            <a:off x="8184232" y="2276872"/>
            <a:ext cx="1088415" cy="24622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KaiTi" panose="02010609060101010101" pitchFamily="49" charset="-122"/>
                <a:cs typeface="Dubai" panose="020B0503030403030204" pitchFamily="34" charset="-78"/>
              </a:rPr>
              <a:t>LA ADAPTACIÓN</a:t>
            </a:r>
          </a:p>
        </p:txBody>
      </p:sp>
      <p:cxnSp>
        <p:nvCxnSpPr>
          <p:cNvPr id="156" name="Conector recto 155">
            <a:extLst>
              <a:ext uri="{FF2B5EF4-FFF2-40B4-BE49-F238E27FC236}">
                <a16:creationId xmlns:a16="http://schemas.microsoft.com/office/drawing/2014/main" id="{D1F15D08-3A78-4ED3-8D51-6BE075974B56}"/>
              </a:ext>
            </a:extLst>
          </p:cNvPr>
          <p:cNvCxnSpPr>
            <a:cxnSpLocks/>
            <a:stCxn id="4" idx="2"/>
            <a:endCxn id="284" idx="0"/>
          </p:cNvCxnSpPr>
          <p:nvPr/>
        </p:nvCxnSpPr>
        <p:spPr>
          <a:xfrm>
            <a:off x="6070247" y="898268"/>
            <a:ext cx="4282094" cy="6575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ector recto 156">
            <a:extLst>
              <a:ext uri="{FF2B5EF4-FFF2-40B4-BE49-F238E27FC236}">
                <a16:creationId xmlns:a16="http://schemas.microsoft.com/office/drawing/2014/main" id="{F8308BC4-0245-4A79-8BB0-FC1022427C2D}"/>
              </a:ext>
            </a:extLst>
          </p:cNvPr>
          <p:cNvCxnSpPr>
            <a:cxnSpLocks/>
            <a:stCxn id="284" idx="2"/>
            <a:endCxn id="154" idx="0"/>
          </p:cNvCxnSpPr>
          <p:nvPr/>
        </p:nvCxnSpPr>
        <p:spPr>
          <a:xfrm flipH="1">
            <a:off x="9952576" y="1955919"/>
            <a:ext cx="399765" cy="53697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ector recto 157">
            <a:extLst>
              <a:ext uri="{FF2B5EF4-FFF2-40B4-BE49-F238E27FC236}">
                <a16:creationId xmlns:a16="http://schemas.microsoft.com/office/drawing/2014/main" id="{9843290A-C55C-4FFF-B088-F5C370FE6835}"/>
              </a:ext>
            </a:extLst>
          </p:cNvPr>
          <p:cNvCxnSpPr>
            <a:cxnSpLocks/>
            <a:stCxn id="284" idx="2"/>
            <a:endCxn id="155" idx="0"/>
          </p:cNvCxnSpPr>
          <p:nvPr/>
        </p:nvCxnSpPr>
        <p:spPr>
          <a:xfrm flipH="1">
            <a:off x="8728440" y="1955919"/>
            <a:ext cx="1623901" cy="32095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ector recto 161">
            <a:extLst>
              <a:ext uri="{FF2B5EF4-FFF2-40B4-BE49-F238E27FC236}">
                <a16:creationId xmlns:a16="http://schemas.microsoft.com/office/drawing/2014/main" id="{8FB8FA2A-5AD0-47ED-898F-85A69DEFE15B}"/>
              </a:ext>
            </a:extLst>
          </p:cNvPr>
          <p:cNvCxnSpPr>
            <a:cxnSpLocks/>
            <a:stCxn id="142" idx="0"/>
            <a:endCxn id="4" idx="2"/>
          </p:cNvCxnSpPr>
          <p:nvPr/>
        </p:nvCxnSpPr>
        <p:spPr>
          <a:xfrm flipH="1" flipV="1">
            <a:off x="6070247" y="898268"/>
            <a:ext cx="773077" cy="6473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43 CuadroTexto">
            <a:extLst>
              <a:ext uri="{FF2B5EF4-FFF2-40B4-BE49-F238E27FC236}">
                <a16:creationId xmlns:a16="http://schemas.microsoft.com/office/drawing/2014/main" id="{44E19034-3EF2-4E2D-96D9-94E824D7171F}"/>
              </a:ext>
            </a:extLst>
          </p:cNvPr>
          <p:cNvSpPr txBox="1"/>
          <p:nvPr/>
        </p:nvSpPr>
        <p:spPr>
          <a:xfrm>
            <a:off x="10704512" y="2708920"/>
            <a:ext cx="1309468" cy="40011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KaiTi" panose="02010609060101010101" pitchFamily="49" charset="-122"/>
                <a:cs typeface="Dubai" panose="020B0503030403030204" pitchFamily="34" charset="-78"/>
              </a:rPr>
              <a:t>LA CREACIÓN Y TRANSFORMACIÓN</a:t>
            </a:r>
          </a:p>
        </p:txBody>
      </p:sp>
      <p:cxnSp>
        <p:nvCxnSpPr>
          <p:cNvPr id="215" name="Conector recto 214">
            <a:extLst>
              <a:ext uri="{FF2B5EF4-FFF2-40B4-BE49-F238E27FC236}">
                <a16:creationId xmlns:a16="http://schemas.microsoft.com/office/drawing/2014/main" id="{FABD3C75-AA7E-4A72-8628-3A0B78F1DD61}"/>
              </a:ext>
            </a:extLst>
          </p:cNvPr>
          <p:cNvCxnSpPr>
            <a:cxnSpLocks/>
            <a:stCxn id="284" idx="2"/>
            <a:endCxn id="214" idx="0"/>
          </p:cNvCxnSpPr>
          <p:nvPr/>
        </p:nvCxnSpPr>
        <p:spPr>
          <a:xfrm>
            <a:off x="10352341" y="1955919"/>
            <a:ext cx="1006905" cy="75300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43 CuadroTexto">
            <a:extLst>
              <a:ext uri="{FF2B5EF4-FFF2-40B4-BE49-F238E27FC236}">
                <a16:creationId xmlns:a16="http://schemas.microsoft.com/office/drawing/2014/main" id="{3F70DDEF-A44C-4155-BE2F-C84C2618D640}"/>
              </a:ext>
            </a:extLst>
          </p:cNvPr>
          <p:cNvSpPr txBox="1"/>
          <p:nvPr/>
        </p:nvSpPr>
        <p:spPr>
          <a:xfrm>
            <a:off x="9568121" y="1555809"/>
            <a:ext cx="1568439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chemeClr val="tx1"/>
                </a:solidFill>
                <a:latin typeface="Candara" panose="020E0502030303020204" pitchFamily="34" charset="0"/>
                <a:ea typeface="KaiTi" panose="02010609060101010101" pitchFamily="49" charset="-122"/>
                <a:cs typeface="Dubai" panose="020B0503030403030204" pitchFamily="34" charset="-78"/>
              </a:rPr>
              <a:t>SE ORIENTAN Y PROYECTAN HACIA</a:t>
            </a:r>
          </a:p>
        </p:txBody>
      </p:sp>
      <p:cxnSp>
        <p:nvCxnSpPr>
          <p:cNvPr id="394" name="Conector recto 244">
            <a:extLst>
              <a:ext uri="{FF2B5EF4-FFF2-40B4-BE49-F238E27FC236}">
                <a16:creationId xmlns:a16="http://schemas.microsoft.com/office/drawing/2014/main" id="{DEE900A2-A868-4F80-AD0D-18C1E079D9CB}"/>
              </a:ext>
            </a:extLst>
          </p:cNvPr>
          <p:cNvCxnSpPr>
            <a:cxnSpLocks/>
            <a:stCxn id="142" idx="2"/>
            <a:endCxn id="143" idx="0"/>
          </p:cNvCxnSpPr>
          <p:nvPr/>
        </p:nvCxnSpPr>
        <p:spPr>
          <a:xfrm rot="5400000">
            <a:off x="5885092" y="1534664"/>
            <a:ext cx="701090" cy="121537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Conector recto 244">
            <a:extLst>
              <a:ext uri="{FF2B5EF4-FFF2-40B4-BE49-F238E27FC236}">
                <a16:creationId xmlns:a16="http://schemas.microsoft.com/office/drawing/2014/main" id="{E0408496-41C3-450E-BA59-00C16BEE4263}"/>
              </a:ext>
            </a:extLst>
          </p:cNvPr>
          <p:cNvCxnSpPr>
            <a:cxnSpLocks/>
            <a:stCxn id="142" idx="2"/>
            <a:endCxn id="145" idx="0"/>
          </p:cNvCxnSpPr>
          <p:nvPr/>
        </p:nvCxnSpPr>
        <p:spPr>
          <a:xfrm rot="5400000">
            <a:off x="5752702" y="1876132"/>
            <a:ext cx="1174949" cy="100629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Conector recto 244">
            <a:extLst>
              <a:ext uri="{FF2B5EF4-FFF2-40B4-BE49-F238E27FC236}">
                <a16:creationId xmlns:a16="http://schemas.microsoft.com/office/drawing/2014/main" id="{7D23D8FD-C566-446C-8156-8E85BE6A19F6}"/>
              </a:ext>
            </a:extLst>
          </p:cNvPr>
          <p:cNvCxnSpPr>
            <a:cxnSpLocks/>
            <a:stCxn id="142" idx="2"/>
            <a:endCxn id="229" idx="0"/>
          </p:cNvCxnSpPr>
          <p:nvPr/>
        </p:nvCxnSpPr>
        <p:spPr>
          <a:xfrm rot="5400000">
            <a:off x="5705072" y="2290748"/>
            <a:ext cx="1637194" cy="63931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Conector recto 244">
            <a:extLst>
              <a:ext uri="{FF2B5EF4-FFF2-40B4-BE49-F238E27FC236}">
                <a16:creationId xmlns:a16="http://schemas.microsoft.com/office/drawing/2014/main" id="{AB01D951-B787-46F7-8B3E-E398F8EBEED2}"/>
              </a:ext>
            </a:extLst>
          </p:cNvPr>
          <p:cNvCxnSpPr>
            <a:cxnSpLocks/>
            <a:stCxn id="142" idx="2"/>
            <a:endCxn id="236" idx="0"/>
          </p:cNvCxnSpPr>
          <p:nvPr/>
        </p:nvCxnSpPr>
        <p:spPr>
          <a:xfrm rot="5400000">
            <a:off x="5652313" y="2701975"/>
            <a:ext cx="2101180" cy="28084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Conector recto 244">
            <a:extLst>
              <a:ext uri="{FF2B5EF4-FFF2-40B4-BE49-F238E27FC236}">
                <a16:creationId xmlns:a16="http://schemas.microsoft.com/office/drawing/2014/main" id="{4EAF84D2-9D62-4B9E-AE5D-1E745BED9DB5}"/>
              </a:ext>
            </a:extLst>
          </p:cNvPr>
          <p:cNvCxnSpPr>
            <a:cxnSpLocks/>
            <a:stCxn id="142" idx="2"/>
            <a:endCxn id="240" idx="0"/>
          </p:cNvCxnSpPr>
          <p:nvPr/>
        </p:nvCxnSpPr>
        <p:spPr>
          <a:xfrm rot="16200000" flipH="1">
            <a:off x="5561223" y="3073907"/>
            <a:ext cx="2716978" cy="15277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Conector recto 244">
            <a:extLst>
              <a:ext uri="{FF2B5EF4-FFF2-40B4-BE49-F238E27FC236}">
                <a16:creationId xmlns:a16="http://schemas.microsoft.com/office/drawing/2014/main" id="{A5E68DD6-8831-4452-8580-476A61DFBCF0}"/>
              </a:ext>
            </a:extLst>
          </p:cNvPr>
          <p:cNvCxnSpPr>
            <a:cxnSpLocks/>
            <a:stCxn id="142" idx="2"/>
            <a:endCxn id="244" idx="0"/>
          </p:cNvCxnSpPr>
          <p:nvPr/>
        </p:nvCxnSpPr>
        <p:spPr>
          <a:xfrm rot="16200000" flipH="1">
            <a:off x="5544021" y="3091108"/>
            <a:ext cx="3181300" cy="58269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Conector recto 244">
            <a:extLst>
              <a:ext uri="{FF2B5EF4-FFF2-40B4-BE49-F238E27FC236}">
                <a16:creationId xmlns:a16="http://schemas.microsoft.com/office/drawing/2014/main" id="{31866FCB-BAC8-4D6D-A228-F30E708A418D}"/>
              </a:ext>
            </a:extLst>
          </p:cNvPr>
          <p:cNvCxnSpPr>
            <a:cxnSpLocks/>
            <a:stCxn id="142" idx="2"/>
            <a:endCxn id="201" idx="0"/>
          </p:cNvCxnSpPr>
          <p:nvPr/>
        </p:nvCxnSpPr>
        <p:spPr>
          <a:xfrm rot="16200000" flipH="1">
            <a:off x="5438138" y="3196991"/>
            <a:ext cx="3829372" cy="101900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7" name="43 CuadroTexto">
            <a:extLst>
              <a:ext uri="{FF2B5EF4-FFF2-40B4-BE49-F238E27FC236}">
                <a16:creationId xmlns:a16="http://schemas.microsoft.com/office/drawing/2014/main" id="{8598F789-5A27-4454-93A3-A374706FC6E4}"/>
              </a:ext>
            </a:extLst>
          </p:cNvPr>
          <p:cNvSpPr txBox="1"/>
          <p:nvPr/>
        </p:nvSpPr>
        <p:spPr>
          <a:xfrm>
            <a:off x="9743200" y="3573016"/>
            <a:ext cx="351828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chemeClr val="tx1"/>
                </a:solidFill>
                <a:latin typeface="Candara" panose="020E0502030303020204" pitchFamily="34" charset="0"/>
                <a:ea typeface="KaiTi" panose="02010609060101010101" pitchFamily="49" charset="-122"/>
                <a:cs typeface="Dubai" panose="020B0503030403030204" pitchFamily="34" charset="-78"/>
              </a:rPr>
              <a:t>DE</a:t>
            </a:r>
          </a:p>
        </p:txBody>
      </p:sp>
      <p:cxnSp>
        <p:nvCxnSpPr>
          <p:cNvPr id="478" name="Conector recto 477">
            <a:extLst>
              <a:ext uri="{FF2B5EF4-FFF2-40B4-BE49-F238E27FC236}">
                <a16:creationId xmlns:a16="http://schemas.microsoft.com/office/drawing/2014/main" id="{BA1D0A05-AD62-4B3F-86F5-73D625C4042C}"/>
              </a:ext>
            </a:extLst>
          </p:cNvPr>
          <p:cNvCxnSpPr>
            <a:cxnSpLocks/>
            <a:stCxn id="477" idx="0"/>
            <a:endCxn id="155" idx="2"/>
          </p:cNvCxnSpPr>
          <p:nvPr/>
        </p:nvCxnSpPr>
        <p:spPr>
          <a:xfrm flipH="1" flipV="1">
            <a:off x="8728440" y="2523093"/>
            <a:ext cx="1190674" cy="10499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Conector recto 480">
            <a:extLst>
              <a:ext uri="{FF2B5EF4-FFF2-40B4-BE49-F238E27FC236}">
                <a16:creationId xmlns:a16="http://schemas.microsoft.com/office/drawing/2014/main" id="{98BF208A-399D-4017-88CA-257B5326FAC6}"/>
              </a:ext>
            </a:extLst>
          </p:cNvPr>
          <p:cNvCxnSpPr>
            <a:cxnSpLocks/>
            <a:stCxn id="477" idx="0"/>
            <a:endCxn id="154" idx="2"/>
          </p:cNvCxnSpPr>
          <p:nvPr/>
        </p:nvCxnSpPr>
        <p:spPr>
          <a:xfrm flipV="1">
            <a:off x="9919114" y="2893006"/>
            <a:ext cx="33462" cy="6800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Conector recto 483">
            <a:extLst>
              <a:ext uri="{FF2B5EF4-FFF2-40B4-BE49-F238E27FC236}">
                <a16:creationId xmlns:a16="http://schemas.microsoft.com/office/drawing/2014/main" id="{F520B472-5D40-46E6-971B-2EB17765718A}"/>
              </a:ext>
            </a:extLst>
          </p:cNvPr>
          <p:cNvCxnSpPr>
            <a:cxnSpLocks/>
            <a:stCxn id="477" idx="0"/>
            <a:endCxn id="214" idx="2"/>
          </p:cNvCxnSpPr>
          <p:nvPr/>
        </p:nvCxnSpPr>
        <p:spPr>
          <a:xfrm flipV="1">
            <a:off x="9919114" y="3109030"/>
            <a:ext cx="1440132" cy="4639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" name="43 CuadroTexto">
            <a:extLst>
              <a:ext uri="{FF2B5EF4-FFF2-40B4-BE49-F238E27FC236}">
                <a16:creationId xmlns:a16="http://schemas.microsoft.com/office/drawing/2014/main" id="{395D67EF-2A45-4439-A201-96F8AEF44F9E}"/>
              </a:ext>
            </a:extLst>
          </p:cNvPr>
          <p:cNvSpPr txBox="1"/>
          <p:nvPr/>
        </p:nvSpPr>
        <p:spPr>
          <a:xfrm>
            <a:off x="8328248" y="4224001"/>
            <a:ext cx="1046658" cy="24622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KaiTi" panose="02010609060101010101" pitchFamily="49" charset="-122"/>
                <a:cs typeface="Dubai" panose="020B0503030403030204" pitchFamily="34" charset="-78"/>
              </a:rPr>
              <a:t>LA EDUCACIÓN</a:t>
            </a:r>
          </a:p>
        </p:txBody>
      </p:sp>
      <p:sp>
        <p:nvSpPr>
          <p:cNvPr id="143" name="43 CuadroTexto">
            <a:extLst>
              <a:ext uri="{FF2B5EF4-FFF2-40B4-BE49-F238E27FC236}">
                <a16:creationId xmlns:a16="http://schemas.microsoft.com/office/drawing/2014/main" id="{214CA9C3-4635-41E9-B543-B64F5738D5F1}"/>
              </a:ext>
            </a:extLst>
          </p:cNvPr>
          <p:cNvSpPr txBox="1"/>
          <p:nvPr/>
        </p:nvSpPr>
        <p:spPr>
          <a:xfrm>
            <a:off x="4655840" y="2492896"/>
            <a:ext cx="1944217" cy="24622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KaiTi" panose="02010609060101010101" pitchFamily="49" charset="-122"/>
                <a:cs typeface="Dubai" panose="020B0503030403030204" pitchFamily="34" charset="-78"/>
              </a:rPr>
              <a:t>LAS CRÍTICAS QUE PLANTEAN</a:t>
            </a:r>
          </a:p>
        </p:txBody>
      </p:sp>
      <p:sp>
        <p:nvSpPr>
          <p:cNvPr id="145" name="43 CuadroTexto">
            <a:extLst>
              <a:ext uri="{FF2B5EF4-FFF2-40B4-BE49-F238E27FC236}">
                <a16:creationId xmlns:a16="http://schemas.microsoft.com/office/drawing/2014/main" id="{19E8A768-C289-4703-A8EA-9B1F87BCCD8E}"/>
              </a:ext>
            </a:extLst>
          </p:cNvPr>
          <p:cNvSpPr txBox="1"/>
          <p:nvPr/>
        </p:nvSpPr>
        <p:spPr>
          <a:xfrm>
            <a:off x="4871864" y="2966755"/>
            <a:ext cx="1930328" cy="24622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KaiTi" panose="02010609060101010101" pitchFamily="49" charset="-122"/>
                <a:cs typeface="Dubai" panose="020B0503030403030204" pitchFamily="34" charset="-78"/>
              </a:rPr>
              <a:t>SUS RASGOS CREATIVOS</a:t>
            </a:r>
          </a:p>
        </p:txBody>
      </p:sp>
      <p:sp>
        <p:nvSpPr>
          <p:cNvPr id="201" name="43 CuadroTexto">
            <a:extLst>
              <a:ext uri="{FF2B5EF4-FFF2-40B4-BE49-F238E27FC236}">
                <a16:creationId xmlns:a16="http://schemas.microsoft.com/office/drawing/2014/main" id="{591C4230-A95F-4DF8-B759-C44F5D291F81}"/>
              </a:ext>
            </a:extLst>
          </p:cNvPr>
          <p:cNvSpPr txBox="1"/>
          <p:nvPr/>
        </p:nvSpPr>
        <p:spPr>
          <a:xfrm>
            <a:off x="6888088" y="5621178"/>
            <a:ext cx="1948473" cy="40011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KaiTi" panose="02010609060101010101" pitchFamily="49" charset="-122"/>
                <a:cs typeface="Dubai" panose="020B0503030403030204" pitchFamily="34" charset="-78"/>
              </a:rPr>
              <a:t>SUS INTENCIONALIDADES DE CAMBIO</a:t>
            </a:r>
          </a:p>
        </p:txBody>
      </p:sp>
      <p:sp>
        <p:nvSpPr>
          <p:cNvPr id="229" name="43 CuadroTexto">
            <a:extLst>
              <a:ext uri="{FF2B5EF4-FFF2-40B4-BE49-F238E27FC236}">
                <a16:creationId xmlns:a16="http://schemas.microsoft.com/office/drawing/2014/main" id="{893D8AD2-03E4-4B09-98A9-ECD594EC714F}"/>
              </a:ext>
            </a:extLst>
          </p:cNvPr>
          <p:cNvSpPr txBox="1"/>
          <p:nvPr/>
        </p:nvSpPr>
        <p:spPr>
          <a:xfrm>
            <a:off x="5231904" y="3429000"/>
            <a:ext cx="1944217" cy="24622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KaiTi" panose="02010609060101010101" pitchFamily="49" charset="-122"/>
                <a:cs typeface="Dubai" panose="020B0503030403030204" pitchFamily="34" charset="-78"/>
              </a:rPr>
              <a:t>SER CONTRACULTURALES</a:t>
            </a:r>
          </a:p>
        </p:txBody>
      </p:sp>
      <p:sp>
        <p:nvSpPr>
          <p:cNvPr id="236" name="43 CuadroTexto">
            <a:extLst>
              <a:ext uri="{FF2B5EF4-FFF2-40B4-BE49-F238E27FC236}">
                <a16:creationId xmlns:a16="http://schemas.microsoft.com/office/drawing/2014/main" id="{D89AF8BB-C7D4-4365-AE8A-41606570F24F}"/>
              </a:ext>
            </a:extLst>
          </p:cNvPr>
          <p:cNvSpPr txBox="1"/>
          <p:nvPr/>
        </p:nvSpPr>
        <p:spPr>
          <a:xfrm>
            <a:off x="5591944" y="3892986"/>
            <a:ext cx="1941076" cy="40011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KaiTi" panose="02010609060101010101" pitchFamily="49" charset="-122"/>
                <a:cs typeface="Dubai" panose="020B0503030403030204" pitchFamily="34" charset="-78"/>
              </a:rPr>
              <a:t>SER NOVEDOSAS, ADECUADAS Y PERTINENTES</a:t>
            </a:r>
          </a:p>
        </p:txBody>
      </p:sp>
      <p:sp>
        <p:nvSpPr>
          <p:cNvPr id="240" name="43 CuadroTexto">
            <a:extLst>
              <a:ext uri="{FF2B5EF4-FFF2-40B4-BE49-F238E27FC236}">
                <a16:creationId xmlns:a16="http://schemas.microsoft.com/office/drawing/2014/main" id="{DADC42C7-56FB-448F-8C4B-3433CD7B3234}"/>
              </a:ext>
            </a:extLst>
          </p:cNvPr>
          <p:cNvSpPr txBox="1"/>
          <p:nvPr/>
        </p:nvSpPr>
        <p:spPr>
          <a:xfrm>
            <a:off x="6023991" y="4508784"/>
            <a:ext cx="1944217" cy="24622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KaiTi" panose="02010609060101010101" pitchFamily="49" charset="-122"/>
                <a:cs typeface="Dubai" panose="020B0503030403030204" pitchFamily="34" charset="-78"/>
              </a:rPr>
              <a:t>SUS APORTES EXPLICATIVOS</a:t>
            </a:r>
          </a:p>
        </p:txBody>
      </p:sp>
      <p:sp>
        <p:nvSpPr>
          <p:cNvPr id="244" name="43 CuadroTexto">
            <a:extLst>
              <a:ext uri="{FF2B5EF4-FFF2-40B4-BE49-F238E27FC236}">
                <a16:creationId xmlns:a16="http://schemas.microsoft.com/office/drawing/2014/main" id="{9EF16917-37F1-421C-B003-8066F5F483DD}"/>
              </a:ext>
            </a:extLst>
          </p:cNvPr>
          <p:cNvSpPr txBox="1"/>
          <p:nvPr/>
        </p:nvSpPr>
        <p:spPr>
          <a:xfrm>
            <a:off x="6451782" y="4973106"/>
            <a:ext cx="1948474" cy="40011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KaiTi" panose="02010609060101010101" pitchFamily="49" charset="-122"/>
                <a:cs typeface="Dubai" panose="020B0503030403030204" pitchFamily="34" charset="-78"/>
              </a:rPr>
              <a:t>SER INNOVADORAS EN LAS PRÁCTICAS</a:t>
            </a:r>
          </a:p>
        </p:txBody>
      </p:sp>
      <p:cxnSp>
        <p:nvCxnSpPr>
          <p:cNvPr id="545" name="Conector recto 544">
            <a:extLst>
              <a:ext uri="{FF2B5EF4-FFF2-40B4-BE49-F238E27FC236}">
                <a16:creationId xmlns:a16="http://schemas.microsoft.com/office/drawing/2014/main" id="{0B1F2D9C-BBB2-473E-BB1F-C9EC3CE5F1D1}"/>
              </a:ext>
            </a:extLst>
          </p:cNvPr>
          <p:cNvCxnSpPr>
            <a:cxnSpLocks/>
            <a:stCxn id="477" idx="2"/>
            <a:endCxn id="491" idx="0"/>
          </p:cNvCxnSpPr>
          <p:nvPr/>
        </p:nvCxnSpPr>
        <p:spPr>
          <a:xfrm flipH="1">
            <a:off x="8851577" y="3819237"/>
            <a:ext cx="1067537" cy="40476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9" name="43 CuadroTexto">
            <a:extLst>
              <a:ext uri="{FF2B5EF4-FFF2-40B4-BE49-F238E27FC236}">
                <a16:creationId xmlns:a16="http://schemas.microsoft.com/office/drawing/2014/main" id="{2F15556C-B618-41C7-89AE-20863B81D632}"/>
              </a:ext>
            </a:extLst>
          </p:cNvPr>
          <p:cNvSpPr txBox="1"/>
          <p:nvPr/>
        </p:nvSpPr>
        <p:spPr>
          <a:xfrm>
            <a:off x="9096603" y="4815047"/>
            <a:ext cx="712785" cy="40011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KaiTi" panose="02010609060101010101" pitchFamily="49" charset="-122"/>
                <a:cs typeface="Dubai" panose="020B0503030403030204" pitchFamily="34" charset="-78"/>
              </a:rPr>
              <a:t>LOS SUJETOS</a:t>
            </a:r>
          </a:p>
        </p:txBody>
      </p:sp>
      <p:cxnSp>
        <p:nvCxnSpPr>
          <p:cNvPr id="550" name="Conector recto 549">
            <a:extLst>
              <a:ext uri="{FF2B5EF4-FFF2-40B4-BE49-F238E27FC236}">
                <a16:creationId xmlns:a16="http://schemas.microsoft.com/office/drawing/2014/main" id="{7482CEAF-1559-43FA-A234-1FF34069D6F3}"/>
              </a:ext>
            </a:extLst>
          </p:cNvPr>
          <p:cNvCxnSpPr>
            <a:cxnSpLocks/>
            <a:stCxn id="477" idx="2"/>
            <a:endCxn id="549" idx="0"/>
          </p:cNvCxnSpPr>
          <p:nvPr/>
        </p:nvCxnSpPr>
        <p:spPr>
          <a:xfrm flipH="1">
            <a:off x="9452996" y="3819237"/>
            <a:ext cx="466118" cy="99581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" name="43 CuadroTexto">
            <a:extLst>
              <a:ext uri="{FF2B5EF4-FFF2-40B4-BE49-F238E27FC236}">
                <a16:creationId xmlns:a16="http://schemas.microsoft.com/office/drawing/2014/main" id="{8EA08CF9-2545-4287-B324-827DE0688565}"/>
              </a:ext>
            </a:extLst>
          </p:cNvPr>
          <p:cNvSpPr txBox="1"/>
          <p:nvPr/>
        </p:nvSpPr>
        <p:spPr>
          <a:xfrm>
            <a:off x="9698216" y="5403791"/>
            <a:ext cx="975268" cy="40011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KaiTi" panose="02010609060101010101" pitchFamily="49" charset="-122"/>
                <a:cs typeface="Dubai" panose="020B0503030403030204" pitchFamily="34" charset="-78"/>
              </a:rPr>
              <a:t>LAS SOCIEDADES</a:t>
            </a:r>
          </a:p>
        </p:txBody>
      </p:sp>
      <p:cxnSp>
        <p:nvCxnSpPr>
          <p:cNvPr id="554" name="Conector recto 553">
            <a:extLst>
              <a:ext uri="{FF2B5EF4-FFF2-40B4-BE49-F238E27FC236}">
                <a16:creationId xmlns:a16="http://schemas.microsoft.com/office/drawing/2014/main" id="{70848A56-3D4D-46E0-AF4E-A168F15CFC8D}"/>
              </a:ext>
            </a:extLst>
          </p:cNvPr>
          <p:cNvCxnSpPr>
            <a:cxnSpLocks/>
            <a:stCxn id="477" idx="2"/>
            <a:endCxn id="553" idx="0"/>
          </p:cNvCxnSpPr>
          <p:nvPr/>
        </p:nvCxnSpPr>
        <p:spPr>
          <a:xfrm>
            <a:off x="9919114" y="3819237"/>
            <a:ext cx="266736" cy="15845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7" name="43 CuadroTexto">
            <a:extLst>
              <a:ext uri="{FF2B5EF4-FFF2-40B4-BE49-F238E27FC236}">
                <a16:creationId xmlns:a16="http://schemas.microsoft.com/office/drawing/2014/main" id="{7A10AA46-1671-4519-A230-0E06003CEC31}"/>
              </a:ext>
            </a:extLst>
          </p:cNvPr>
          <p:cNvSpPr txBox="1"/>
          <p:nvPr/>
        </p:nvSpPr>
        <p:spPr>
          <a:xfrm>
            <a:off x="10327132" y="4773051"/>
            <a:ext cx="975268" cy="40011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KaiTi" panose="02010609060101010101" pitchFamily="49" charset="-122"/>
                <a:cs typeface="Dubai" panose="020B0503030403030204" pitchFamily="34" charset="-78"/>
              </a:rPr>
              <a:t>LAS CULTURAS</a:t>
            </a:r>
          </a:p>
        </p:txBody>
      </p:sp>
      <p:cxnSp>
        <p:nvCxnSpPr>
          <p:cNvPr id="558" name="Conector recto 557">
            <a:extLst>
              <a:ext uri="{FF2B5EF4-FFF2-40B4-BE49-F238E27FC236}">
                <a16:creationId xmlns:a16="http://schemas.microsoft.com/office/drawing/2014/main" id="{803FF6C4-F831-47FE-9719-3EC6039AE5CF}"/>
              </a:ext>
            </a:extLst>
          </p:cNvPr>
          <p:cNvCxnSpPr>
            <a:cxnSpLocks/>
            <a:stCxn id="477" idx="2"/>
            <a:endCxn id="557" idx="0"/>
          </p:cNvCxnSpPr>
          <p:nvPr/>
        </p:nvCxnSpPr>
        <p:spPr>
          <a:xfrm>
            <a:off x="9919114" y="3819237"/>
            <a:ext cx="895652" cy="95381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1" name="43 CuadroTexto">
            <a:extLst>
              <a:ext uri="{FF2B5EF4-FFF2-40B4-BE49-F238E27FC236}">
                <a16:creationId xmlns:a16="http://schemas.microsoft.com/office/drawing/2014/main" id="{57EE823C-FF03-4984-9ABB-D2849C9493D9}"/>
              </a:ext>
            </a:extLst>
          </p:cNvPr>
          <p:cNvSpPr txBox="1"/>
          <p:nvPr/>
        </p:nvSpPr>
        <p:spPr>
          <a:xfrm>
            <a:off x="10442443" y="4093041"/>
            <a:ext cx="1217669" cy="40011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KaiTi" panose="02010609060101010101" pitchFamily="49" charset="-122"/>
                <a:cs typeface="Dubai" panose="020B0503030403030204" pitchFamily="34" charset="-78"/>
              </a:rPr>
              <a:t>LOS CONOCIMIENTOS</a:t>
            </a:r>
          </a:p>
        </p:txBody>
      </p:sp>
      <p:cxnSp>
        <p:nvCxnSpPr>
          <p:cNvPr id="562" name="Conector recto 561">
            <a:extLst>
              <a:ext uri="{FF2B5EF4-FFF2-40B4-BE49-F238E27FC236}">
                <a16:creationId xmlns:a16="http://schemas.microsoft.com/office/drawing/2014/main" id="{DB3EF97F-B603-4E5C-8728-2A0022D83DBD}"/>
              </a:ext>
            </a:extLst>
          </p:cNvPr>
          <p:cNvCxnSpPr>
            <a:cxnSpLocks/>
            <a:stCxn id="477" idx="2"/>
            <a:endCxn id="561" idx="0"/>
          </p:cNvCxnSpPr>
          <p:nvPr/>
        </p:nvCxnSpPr>
        <p:spPr>
          <a:xfrm>
            <a:off x="9919114" y="3819237"/>
            <a:ext cx="1132164" cy="27380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0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>
            <a:extLst>
              <a:ext uri="{FF2B5EF4-FFF2-40B4-BE49-F238E27FC236}">
                <a16:creationId xmlns:a16="http://schemas.microsoft.com/office/drawing/2014/main" id="{8CE6E1C8-6D95-4D65-9F11-2B4E63338AFB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6" name="5 Conector recto">
            <a:extLst>
              <a:ext uri="{FF2B5EF4-FFF2-40B4-BE49-F238E27FC236}">
                <a16:creationId xmlns:a16="http://schemas.microsoft.com/office/drawing/2014/main" id="{372F1CE7-DD77-4983-AEE9-70D4E9A2F580}"/>
              </a:ext>
            </a:extLst>
          </p:cNvPr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43 CuadroTexto">
            <a:extLst>
              <a:ext uri="{FF2B5EF4-FFF2-40B4-BE49-F238E27FC236}">
                <a16:creationId xmlns:a16="http://schemas.microsoft.com/office/drawing/2014/main" id="{793755FF-5BC8-4D41-8AD0-979F4193C2EC}"/>
              </a:ext>
            </a:extLst>
          </p:cNvPr>
          <p:cNvSpPr txBox="1"/>
          <p:nvPr/>
        </p:nvSpPr>
        <p:spPr>
          <a:xfrm>
            <a:off x="1135832" y="1556792"/>
            <a:ext cx="56082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</a:t>
            </a:r>
            <a:r>
              <a:rPr lang="es-CO" sz="1600" dirty="0" err="1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Conectivismo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8" name="60 CuadroTexto">
            <a:extLst>
              <a:ext uri="{FF2B5EF4-FFF2-40B4-BE49-F238E27FC236}">
                <a16:creationId xmlns:a16="http://schemas.microsoft.com/office/drawing/2014/main" id="{6D379F76-A873-43BB-A9C8-8273248697EC}"/>
              </a:ext>
            </a:extLst>
          </p:cNvPr>
          <p:cNvSpPr txBox="1"/>
          <p:nvPr/>
        </p:nvSpPr>
        <p:spPr>
          <a:xfrm>
            <a:off x="191344" y="155679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5</a:t>
            </a:r>
          </a:p>
        </p:txBody>
      </p:sp>
      <p:sp>
        <p:nvSpPr>
          <p:cNvPr id="10" name="43 CuadroTexto">
            <a:extLst>
              <a:ext uri="{FF2B5EF4-FFF2-40B4-BE49-F238E27FC236}">
                <a16:creationId xmlns:a16="http://schemas.microsoft.com/office/drawing/2014/main" id="{8C2AFD14-080E-42B0-BEA1-EF7770F70440}"/>
              </a:ext>
            </a:extLst>
          </p:cNvPr>
          <p:cNvSpPr txBox="1"/>
          <p:nvPr/>
        </p:nvSpPr>
        <p:spPr>
          <a:xfrm rot="18903554">
            <a:off x="24359" y="516331"/>
            <a:ext cx="1273140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Documentos / enlaces</a:t>
            </a:r>
          </a:p>
        </p:txBody>
      </p:sp>
      <p:sp>
        <p:nvSpPr>
          <p:cNvPr id="12" name="43 CuadroTexto">
            <a:extLst>
              <a:ext uri="{FF2B5EF4-FFF2-40B4-BE49-F238E27FC236}">
                <a16:creationId xmlns:a16="http://schemas.microsoft.com/office/drawing/2014/main" id="{0A2846F9-C8D3-4EC4-8EC1-282072959AD8}"/>
              </a:ext>
            </a:extLst>
          </p:cNvPr>
          <p:cNvSpPr txBox="1"/>
          <p:nvPr/>
        </p:nvSpPr>
        <p:spPr>
          <a:xfrm>
            <a:off x="1711897" y="2924945"/>
            <a:ext cx="5184575" cy="6848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Conectivismo. George Siemens. (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conference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).</a:t>
            </a:r>
          </a:p>
          <a:p>
            <a:pPr algn="r"/>
            <a:endParaRPr lang="es-CO" sz="105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2"/>
              </a:rPr>
              <a:t>https://youtu.be</a:t>
            </a:r>
            <a:r>
              <a:rPr lang="es-CO" sz="1200" b="1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2"/>
              </a:rPr>
              <a:t>/s77NwWkVth8</a:t>
            </a:r>
            <a:r>
              <a:rPr lang="es-CO" sz="1200" b="1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  <a:endParaRPr lang="es-CO" sz="120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sp>
        <p:nvSpPr>
          <p:cNvPr id="18" name="43 CuadroTexto">
            <a:extLst>
              <a:ext uri="{FF2B5EF4-FFF2-40B4-BE49-F238E27FC236}">
                <a16:creationId xmlns:a16="http://schemas.microsoft.com/office/drawing/2014/main" id="{002B9C2E-BAB7-46B8-869C-A5026F5EF5A3}"/>
              </a:ext>
            </a:extLst>
          </p:cNvPr>
          <p:cNvSpPr txBox="1"/>
          <p:nvPr/>
        </p:nvSpPr>
        <p:spPr>
          <a:xfrm>
            <a:off x="3647728" y="3968334"/>
            <a:ext cx="5184576" cy="6848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Conferencia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educared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: Stephen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Downes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. Parte I.</a:t>
            </a:r>
          </a:p>
          <a:p>
            <a:pPr algn="r"/>
            <a:endParaRPr lang="es-CO" sz="105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3"/>
              </a:rPr>
              <a:t>https://youtu.be/MSMVkEJjdn4</a:t>
            </a:r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20" name="43 CuadroTexto">
            <a:extLst>
              <a:ext uri="{FF2B5EF4-FFF2-40B4-BE49-F238E27FC236}">
                <a16:creationId xmlns:a16="http://schemas.microsoft.com/office/drawing/2014/main" id="{933B0606-0658-4B13-A337-DE63A04DF027}"/>
              </a:ext>
            </a:extLst>
          </p:cNvPr>
          <p:cNvSpPr txBox="1"/>
          <p:nvPr/>
        </p:nvSpPr>
        <p:spPr>
          <a:xfrm>
            <a:off x="5303912" y="4976446"/>
            <a:ext cx="5184576" cy="6848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Conferencia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educared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: Stephen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Downes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. Parte II.</a:t>
            </a:r>
          </a:p>
          <a:p>
            <a:pPr algn="r"/>
            <a:endParaRPr lang="es-CO" sz="105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4"/>
              </a:rPr>
              <a:t>https://youtu.be/WJUpabHVqBc</a:t>
            </a:r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44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CuadroTexto">
            <a:extLst>
              <a:ext uri="{FF2B5EF4-FFF2-40B4-BE49-F238E27FC236}">
                <a16:creationId xmlns:a16="http://schemas.microsoft.com/office/drawing/2014/main" id="{1ACE95BA-8046-4278-BABD-74DB67F8A68A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7" name="5 Conector recto">
            <a:extLst>
              <a:ext uri="{FF2B5EF4-FFF2-40B4-BE49-F238E27FC236}">
                <a16:creationId xmlns:a16="http://schemas.microsoft.com/office/drawing/2014/main" id="{FBC3F5E9-2EB5-4648-A4F5-BE2562FF9DF2}"/>
              </a:ext>
            </a:extLst>
          </p:cNvPr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43 CuadroTexto">
            <a:extLst>
              <a:ext uri="{FF2B5EF4-FFF2-40B4-BE49-F238E27FC236}">
                <a16:creationId xmlns:a16="http://schemas.microsoft.com/office/drawing/2014/main" id="{E16C0037-A56C-4924-BC5C-BC3151A732A1}"/>
              </a:ext>
            </a:extLst>
          </p:cNvPr>
          <p:cNvSpPr txBox="1"/>
          <p:nvPr/>
        </p:nvSpPr>
        <p:spPr>
          <a:xfrm>
            <a:off x="1135832" y="1556792"/>
            <a:ext cx="56082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</a:t>
            </a:r>
            <a:r>
              <a:rPr lang="es-CO" sz="1600" dirty="0" err="1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Conectivismo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9" name="60 CuadroTexto">
            <a:extLst>
              <a:ext uri="{FF2B5EF4-FFF2-40B4-BE49-F238E27FC236}">
                <a16:creationId xmlns:a16="http://schemas.microsoft.com/office/drawing/2014/main" id="{F8A24C0B-6987-45D9-8961-3EE21343ACF8}"/>
              </a:ext>
            </a:extLst>
          </p:cNvPr>
          <p:cNvSpPr txBox="1"/>
          <p:nvPr/>
        </p:nvSpPr>
        <p:spPr>
          <a:xfrm>
            <a:off x="191344" y="155679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5</a:t>
            </a:r>
          </a:p>
        </p:txBody>
      </p:sp>
      <p:sp>
        <p:nvSpPr>
          <p:cNvPr id="10" name="43 CuadroTexto">
            <a:extLst>
              <a:ext uri="{FF2B5EF4-FFF2-40B4-BE49-F238E27FC236}">
                <a16:creationId xmlns:a16="http://schemas.microsoft.com/office/drawing/2014/main" id="{A033F475-D6BD-490A-9ADE-10B541B82B6F}"/>
              </a:ext>
            </a:extLst>
          </p:cNvPr>
          <p:cNvSpPr txBox="1"/>
          <p:nvPr/>
        </p:nvSpPr>
        <p:spPr>
          <a:xfrm rot="18903554">
            <a:off x="24359" y="516331"/>
            <a:ext cx="1273140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Documentos / enlaces</a:t>
            </a:r>
          </a:p>
        </p:txBody>
      </p:sp>
      <p:sp>
        <p:nvSpPr>
          <p:cNvPr id="11" name="43 CuadroTexto">
            <a:extLst>
              <a:ext uri="{FF2B5EF4-FFF2-40B4-BE49-F238E27FC236}">
                <a16:creationId xmlns:a16="http://schemas.microsoft.com/office/drawing/2014/main" id="{B1D3EEDC-0652-4497-9E69-3B76CD8010E9}"/>
              </a:ext>
            </a:extLst>
          </p:cNvPr>
          <p:cNvSpPr txBox="1"/>
          <p:nvPr/>
        </p:nvSpPr>
        <p:spPr>
          <a:xfrm>
            <a:off x="1711897" y="2708920"/>
            <a:ext cx="5184575" cy="9310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condición semántica: conectivismo y aprendizaje abierto. Stephen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Downes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. (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conference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).</a:t>
            </a:r>
          </a:p>
          <a:p>
            <a:pPr algn="r"/>
            <a:endParaRPr lang="es-CO" sz="105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2"/>
              </a:rPr>
              <a:t>https://youtu.be/Oth_9v3RcuI</a:t>
            </a:r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 </a:t>
            </a:r>
          </a:p>
        </p:txBody>
      </p:sp>
      <p:sp>
        <p:nvSpPr>
          <p:cNvPr id="12" name="43 CuadroTexto">
            <a:extLst>
              <a:ext uri="{FF2B5EF4-FFF2-40B4-BE49-F238E27FC236}">
                <a16:creationId xmlns:a16="http://schemas.microsoft.com/office/drawing/2014/main" id="{8B635473-A711-4FA2-92FB-30FCF7BE4C7E}"/>
              </a:ext>
            </a:extLst>
          </p:cNvPr>
          <p:cNvSpPr txBox="1"/>
          <p:nvPr/>
        </p:nvSpPr>
        <p:spPr>
          <a:xfrm>
            <a:off x="3647728" y="3968334"/>
            <a:ext cx="5184576" cy="9310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600" b="1" i="0" dirty="0">
                <a:solidFill>
                  <a:srgbClr val="00206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Connectivism: Perfect pedagogy for the networked Era? Terry Anderson. (conference).</a:t>
            </a:r>
            <a:endParaRPr lang="es-CO" sz="1600" b="1" dirty="0">
              <a:solidFill>
                <a:srgbClr val="002060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endParaRPr lang="es-CO" sz="105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3"/>
              </a:rPr>
              <a:t>https://youtu.be/Yqo5_QTni1A</a:t>
            </a:r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3" name="43 CuadroTexto">
            <a:extLst>
              <a:ext uri="{FF2B5EF4-FFF2-40B4-BE49-F238E27FC236}">
                <a16:creationId xmlns:a16="http://schemas.microsoft.com/office/drawing/2014/main" id="{4FF14B85-D421-4934-AF15-3F536A5A2DD0}"/>
              </a:ext>
            </a:extLst>
          </p:cNvPr>
          <p:cNvSpPr txBox="1"/>
          <p:nvPr/>
        </p:nvSpPr>
        <p:spPr>
          <a:xfrm>
            <a:off x="5303912" y="5264477"/>
            <a:ext cx="5184576" cy="11772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Disruptor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,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saviour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,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or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distractor: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Moocs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and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their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role in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higher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education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. George Siemens. (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conference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).</a:t>
            </a:r>
          </a:p>
          <a:p>
            <a:pPr algn="r"/>
            <a:endParaRPr lang="es-CO" sz="105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4"/>
              </a:rPr>
              <a:t>https://youtu.be/E3XCT40sSq4</a:t>
            </a:r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914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CuadroTexto">
            <a:extLst>
              <a:ext uri="{FF2B5EF4-FFF2-40B4-BE49-F238E27FC236}">
                <a16:creationId xmlns:a16="http://schemas.microsoft.com/office/drawing/2014/main" id="{1ACE95BA-8046-4278-BABD-74DB67F8A68A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7" name="5 Conector recto">
            <a:extLst>
              <a:ext uri="{FF2B5EF4-FFF2-40B4-BE49-F238E27FC236}">
                <a16:creationId xmlns:a16="http://schemas.microsoft.com/office/drawing/2014/main" id="{FBC3F5E9-2EB5-4648-A4F5-BE2562FF9DF2}"/>
              </a:ext>
            </a:extLst>
          </p:cNvPr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43 CuadroTexto">
            <a:extLst>
              <a:ext uri="{FF2B5EF4-FFF2-40B4-BE49-F238E27FC236}">
                <a16:creationId xmlns:a16="http://schemas.microsoft.com/office/drawing/2014/main" id="{E16C0037-A56C-4924-BC5C-BC3151A732A1}"/>
              </a:ext>
            </a:extLst>
          </p:cNvPr>
          <p:cNvSpPr txBox="1"/>
          <p:nvPr/>
        </p:nvSpPr>
        <p:spPr>
          <a:xfrm>
            <a:off x="1135832" y="1556792"/>
            <a:ext cx="56082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</a:t>
            </a:r>
            <a:r>
              <a:rPr lang="es-CO" sz="1600" dirty="0" err="1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Conectivismo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9" name="60 CuadroTexto">
            <a:extLst>
              <a:ext uri="{FF2B5EF4-FFF2-40B4-BE49-F238E27FC236}">
                <a16:creationId xmlns:a16="http://schemas.microsoft.com/office/drawing/2014/main" id="{F8A24C0B-6987-45D9-8961-3EE21343ACF8}"/>
              </a:ext>
            </a:extLst>
          </p:cNvPr>
          <p:cNvSpPr txBox="1"/>
          <p:nvPr/>
        </p:nvSpPr>
        <p:spPr>
          <a:xfrm>
            <a:off x="191344" y="155679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5</a:t>
            </a:r>
          </a:p>
        </p:txBody>
      </p:sp>
      <p:sp>
        <p:nvSpPr>
          <p:cNvPr id="10" name="43 CuadroTexto">
            <a:extLst>
              <a:ext uri="{FF2B5EF4-FFF2-40B4-BE49-F238E27FC236}">
                <a16:creationId xmlns:a16="http://schemas.microsoft.com/office/drawing/2014/main" id="{A033F475-D6BD-490A-9ADE-10B541B82B6F}"/>
              </a:ext>
            </a:extLst>
          </p:cNvPr>
          <p:cNvSpPr txBox="1"/>
          <p:nvPr/>
        </p:nvSpPr>
        <p:spPr>
          <a:xfrm rot="18903554">
            <a:off x="24359" y="516331"/>
            <a:ext cx="1273140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Documentos / enlaces</a:t>
            </a:r>
          </a:p>
        </p:txBody>
      </p:sp>
      <p:sp>
        <p:nvSpPr>
          <p:cNvPr id="2" name="43 CuadroTexto">
            <a:extLst>
              <a:ext uri="{FF2B5EF4-FFF2-40B4-BE49-F238E27FC236}">
                <a16:creationId xmlns:a16="http://schemas.microsoft.com/office/drawing/2014/main" id="{2A16649B-0F50-946B-8E90-D1EC2188FCFC}"/>
              </a:ext>
            </a:extLst>
          </p:cNvPr>
          <p:cNvSpPr txBox="1"/>
          <p:nvPr/>
        </p:nvSpPr>
        <p:spPr>
          <a:xfrm>
            <a:off x="3287688" y="3068960"/>
            <a:ext cx="6040288" cy="24622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BARTOLOMÉ, A. (2011). </a:t>
            </a:r>
            <a:r>
              <a:rPr lang="es-CO" sz="1400" dirty="0" err="1"/>
              <a:t>Conectivismo</a:t>
            </a:r>
            <a:r>
              <a:rPr lang="es-CO" sz="1400" dirty="0"/>
              <a:t>. Aprender en red y en la red.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DOWNES, S. (2012). </a:t>
            </a:r>
            <a:r>
              <a:rPr lang="es-CO" sz="1400" dirty="0" err="1"/>
              <a:t>Connectivism</a:t>
            </a:r>
            <a:r>
              <a:rPr lang="es-CO" sz="1400" dirty="0"/>
              <a:t> and </a:t>
            </a:r>
            <a:r>
              <a:rPr lang="es-CO" sz="1400" dirty="0" err="1"/>
              <a:t>connective</a:t>
            </a:r>
            <a:r>
              <a:rPr lang="es-CO" sz="1400" dirty="0"/>
              <a:t> </a:t>
            </a:r>
            <a:r>
              <a:rPr lang="es-CO" sz="1400" dirty="0" err="1"/>
              <a:t>knowledge</a:t>
            </a:r>
            <a:r>
              <a:rPr lang="es-CO" sz="1400" dirty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GUTIERREZ, L. (2012). </a:t>
            </a:r>
            <a:r>
              <a:rPr lang="es-CO" sz="1400" dirty="0" err="1"/>
              <a:t>Conectivismo</a:t>
            </a:r>
            <a:r>
              <a:rPr lang="es-CO" sz="1400" dirty="0"/>
              <a:t> como teoría del aprendizaje.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HERLO, D. (2017). </a:t>
            </a:r>
            <a:r>
              <a:rPr lang="es-CO" sz="1400" dirty="0" err="1"/>
              <a:t>Connectivism</a:t>
            </a:r>
            <a:r>
              <a:rPr lang="es-CO" sz="1400" dirty="0"/>
              <a:t>, A new </a:t>
            </a:r>
            <a:r>
              <a:rPr lang="es-CO" sz="1400" dirty="0" err="1"/>
              <a:t>learning</a:t>
            </a:r>
            <a:r>
              <a:rPr lang="es-CO" sz="1400" dirty="0"/>
              <a:t> </a:t>
            </a:r>
            <a:r>
              <a:rPr lang="es-CO" sz="1400" dirty="0" err="1"/>
              <a:t>theory</a:t>
            </a:r>
            <a:r>
              <a:rPr lang="es-CO" sz="1400" dirty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KIZITO, R. (2016). </a:t>
            </a:r>
            <a:r>
              <a:rPr lang="es-CO" sz="1400" dirty="0" err="1"/>
              <a:t>Connectivism</a:t>
            </a:r>
            <a:r>
              <a:rPr lang="es-CO" sz="1400" dirty="0"/>
              <a:t> in </a:t>
            </a:r>
            <a:r>
              <a:rPr lang="es-CO" sz="1400" dirty="0" err="1"/>
              <a:t>learning</a:t>
            </a:r>
            <a:r>
              <a:rPr lang="es-CO" sz="1400" dirty="0"/>
              <a:t> </a:t>
            </a:r>
            <a:r>
              <a:rPr lang="es-CO" sz="1400" dirty="0" err="1"/>
              <a:t>activity</a:t>
            </a:r>
            <a:r>
              <a:rPr lang="es-CO" sz="1400" dirty="0"/>
              <a:t> </a:t>
            </a:r>
            <a:r>
              <a:rPr lang="es-CO" sz="1400" dirty="0" err="1"/>
              <a:t>design</a:t>
            </a:r>
            <a:r>
              <a:rPr lang="es-CO" sz="1400" dirty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KOP y HILL. (2008). </a:t>
            </a:r>
            <a:r>
              <a:rPr lang="es-CO" sz="1400" dirty="0" err="1"/>
              <a:t>Connectivism</a:t>
            </a:r>
            <a:r>
              <a:rPr lang="es-CO" sz="1400" dirty="0"/>
              <a:t>. </a:t>
            </a:r>
            <a:r>
              <a:rPr lang="es-CO" sz="1400" dirty="0" err="1"/>
              <a:t>Learning</a:t>
            </a:r>
            <a:r>
              <a:rPr lang="es-CO" sz="1400" dirty="0"/>
              <a:t> </a:t>
            </a:r>
            <a:r>
              <a:rPr lang="es-CO" sz="1400" dirty="0" err="1"/>
              <a:t>theory</a:t>
            </a:r>
            <a:r>
              <a:rPr lang="es-CO" sz="1400" dirty="0"/>
              <a:t> of </a:t>
            </a:r>
            <a:r>
              <a:rPr lang="es-CO" sz="1400" dirty="0" err="1"/>
              <a:t>the</a:t>
            </a:r>
            <a:r>
              <a:rPr lang="es-CO" sz="1400" dirty="0"/>
              <a:t> </a:t>
            </a:r>
            <a:r>
              <a:rPr lang="es-CO" sz="1400" dirty="0" err="1"/>
              <a:t>future</a:t>
            </a:r>
            <a:r>
              <a:rPr lang="es-CO" sz="1400" dirty="0"/>
              <a:t> </a:t>
            </a:r>
            <a:r>
              <a:rPr lang="es-CO" sz="1400" dirty="0" err="1"/>
              <a:t>or</a:t>
            </a:r>
            <a:r>
              <a:rPr lang="es-CO" sz="1400" dirty="0"/>
              <a:t> </a:t>
            </a:r>
            <a:r>
              <a:rPr lang="es-CO" sz="1400" dirty="0" err="1"/>
              <a:t>vestige</a:t>
            </a:r>
            <a:r>
              <a:rPr lang="es-CO" sz="1400" dirty="0"/>
              <a:t> of </a:t>
            </a:r>
            <a:r>
              <a:rPr lang="es-CO" sz="1400" dirty="0" err="1"/>
              <a:t>the</a:t>
            </a:r>
            <a:r>
              <a:rPr lang="es-CO" sz="1400" dirty="0"/>
              <a:t> </a:t>
            </a:r>
            <a:r>
              <a:rPr lang="es-CO" sz="1400" dirty="0" err="1"/>
              <a:t>past</a:t>
            </a:r>
            <a:r>
              <a:rPr lang="es-CO" sz="1400" dirty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MATTAR, J. (2018). </a:t>
            </a:r>
            <a:r>
              <a:rPr lang="es-CO" sz="1400" dirty="0" err="1"/>
              <a:t>Constructivism</a:t>
            </a:r>
            <a:r>
              <a:rPr lang="es-CO" sz="1400" dirty="0"/>
              <a:t> and </a:t>
            </a:r>
            <a:r>
              <a:rPr lang="es-CO" sz="1400" dirty="0" err="1"/>
              <a:t>connectivism</a:t>
            </a:r>
            <a:r>
              <a:rPr lang="es-CO" sz="1400" dirty="0"/>
              <a:t> in </a:t>
            </a:r>
            <a:r>
              <a:rPr lang="es-CO" sz="1400" dirty="0" err="1"/>
              <a:t>education</a:t>
            </a:r>
            <a:r>
              <a:rPr lang="es-CO" sz="1400" dirty="0"/>
              <a:t> </a:t>
            </a:r>
            <a:r>
              <a:rPr lang="es-CO" sz="1400" dirty="0" err="1"/>
              <a:t>technology</a:t>
            </a:r>
            <a:r>
              <a:rPr lang="es-CO" sz="1400" dirty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SIEMENS, G. (2004). </a:t>
            </a:r>
            <a:r>
              <a:rPr lang="es-CO" sz="1400" dirty="0" err="1"/>
              <a:t>Conectivismo</a:t>
            </a:r>
            <a:r>
              <a:rPr lang="es-CO" sz="1400" dirty="0"/>
              <a:t>. Una teoría de aprendizaje para la era digital.</a:t>
            </a:r>
          </a:p>
        </p:txBody>
      </p:sp>
    </p:spTree>
    <p:extLst>
      <p:ext uri="{BB962C8B-B14F-4D97-AF65-F5344CB8AC3E}">
        <p14:creationId xmlns:p14="http://schemas.microsoft.com/office/powerpoint/2010/main" val="396917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CuadroTexto">
            <a:extLst>
              <a:ext uri="{FF2B5EF4-FFF2-40B4-BE49-F238E27FC236}">
                <a16:creationId xmlns:a16="http://schemas.microsoft.com/office/drawing/2014/main" id="{860029B0-B341-4DAB-8E4B-169814963FA5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7" name="5 Conector recto">
            <a:extLst>
              <a:ext uri="{FF2B5EF4-FFF2-40B4-BE49-F238E27FC236}">
                <a16:creationId xmlns:a16="http://schemas.microsoft.com/office/drawing/2014/main" id="{B2D8E306-6F6C-4759-BDC6-A27C57642303}"/>
              </a:ext>
            </a:extLst>
          </p:cNvPr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43 CuadroTexto">
            <a:extLst>
              <a:ext uri="{FF2B5EF4-FFF2-40B4-BE49-F238E27FC236}">
                <a16:creationId xmlns:a16="http://schemas.microsoft.com/office/drawing/2014/main" id="{259855FA-78DF-465C-9317-B24DAFEE6798}"/>
              </a:ext>
            </a:extLst>
          </p:cNvPr>
          <p:cNvSpPr txBox="1"/>
          <p:nvPr/>
        </p:nvSpPr>
        <p:spPr>
          <a:xfrm>
            <a:off x="1135832" y="1556792"/>
            <a:ext cx="56082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Cognitivismo.</a:t>
            </a:r>
          </a:p>
        </p:txBody>
      </p:sp>
      <p:sp>
        <p:nvSpPr>
          <p:cNvPr id="9" name="60 CuadroTexto">
            <a:extLst>
              <a:ext uri="{FF2B5EF4-FFF2-40B4-BE49-F238E27FC236}">
                <a16:creationId xmlns:a16="http://schemas.microsoft.com/office/drawing/2014/main" id="{D03B213E-D601-4047-B363-D313419FA25F}"/>
              </a:ext>
            </a:extLst>
          </p:cNvPr>
          <p:cNvSpPr txBox="1"/>
          <p:nvPr/>
        </p:nvSpPr>
        <p:spPr>
          <a:xfrm>
            <a:off x="191344" y="155679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6</a:t>
            </a:r>
          </a:p>
        </p:txBody>
      </p:sp>
      <p:sp>
        <p:nvSpPr>
          <p:cNvPr id="10" name="43 CuadroTexto">
            <a:extLst>
              <a:ext uri="{FF2B5EF4-FFF2-40B4-BE49-F238E27FC236}">
                <a16:creationId xmlns:a16="http://schemas.microsoft.com/office/drawing/2014/main" id="{5B746992-FA16-4B2E-95DA-D7E1199B3313}"/>
              </a:ext>
            </a:extLst>
          </p:cNvPr>
          <p:cNvSpPr txBox="1"/>
          <p:nvPr/>
        </p:nvSpPr>
        <p:spPr>
          <a:xfrm>
            <a:off x="335687" y="2395021"/>
            <a:ext cx="108012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SE ESTRUCTURA A PARTIR DE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7C8BC97A-4B89-457F-992C-3A1074708A8E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 flipH="1">
            <a:off x="855037" y="2795131"/>
            <a:ext cx="20710" cy="29814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6F8640D0-C3EA-41D8-B031-C5DFF8976FDF}"/>
              </a:ext>
            </a:extLst>
          </p:cNvPr>
          <p:cNvCxnSpPr>
            <a:stCxn id="10" idx="0"/>
            <a:endCxn id="8" idx="2"/>
          </p:cNvCxnSpPr>
          <p:nvPr/>
        </p:nvCxnSpPr>
        <p:spPr>
          <a:xfrm flipV="1">
            <a:off x="875747" y="1895346"/>
            <a:ext cx="3064205" cy="4996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43 CuadroTexto">
            <a:extLst>
              <a:ext uri="{FF2B5EF4-FFF2-40B4-BE49-F238E27FC236}">
                <a16:creationId xmlns:a16="http://schemas.microsoft.com/office/drawing/2014/main" id="{BB8A0674-86A8-40E9-9BD4-67EFBC10AE3C}"/>
              </a:ext>
            </a:extLst>
          </p:cNvPr>
          <p:cNvSpPr txBox="1"/>
          <p:nvPr/>
        </p:nvSpPr>
        <p:spPr>
          <a:xfrm>
            <a:off x="366602" y="3093276"/>
            <a:ext cx="976870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CIENCIA COGNITIVA</a:t>
            </a:r>
          </a:p>
        </p:txBody>
      </p:sp>
      <p:sp>
        <p:nvSpPr>
          <p:cNvPr id="14" name="43 CuadroTexto">
            <a:extLst>
              <a:ext uri="{FF2B5EF4-FFF2-40B4-BE49-F238E27FC236}">
                <a16:creationId xmlns:a16="http://schemas.microsoft.com/office/drawing/2014/main" id="{2BB3D2D5-56BD-4964-AEC3-A45D89648E5B}"/>
              </a:ext>
            </a:extLst>
          </p:cNvPr>
          <p:cNvSpPr txBox="1"/>
          <p:nvPr/>
        </p:nvSpPr>
        <p:spPr>
          <a:xfrm>
            <a:off x="225325" y="4037002"/>
            <a:ext cx="1402237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QUE SE ORIGINA EN LAS TEORÍAS DE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8E0302D6-3CA1-41F7-9069-F4D353FDE6CA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flipH="1">
            <a:off x="475207" y="4437112"/>
            <a:ext cx="451237" cy="53465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43 CuadroTexto">
            <a:extLst>
              <a:ext uri="{FF2B5EF4-FFF2-40B4-BE49-F238E27FC236}">
                <a16:creationId xmlns:a16="http://schemas.microsoft.com/office/drawing/2014/main" id="{7EAA99BC-6A7F-455C-A7EF-7E7E1787B910}"/>
              </a:ext>
            </a:extLst>
          </p:cNvPr>
          <p:cNvSpPr txBox="1"/>
          <p:nvPr/>
        </p:nvSpPr>
        <p:spPr>
          <a:xfrm>
            <a:off x="79163" y="4971770"/>
            <a:ext cx="792088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JEAN PIAGET</a:t>
            </a:r>
          </a:p>
        </p:txBody>
      </p:sp>
      <p:sp>
        <p:nvSpPr>
          <p:cNvPr id="17" name="43 CuadroTexto">
            <a:extLst>
              <a:ext uri="{FF2B5EF4-FFF2-40B4-BE49-F238E27FC236}">
                <a16:creationId xmlns:a16="http://schemas.microsoft.com/office/drawing/2014/main" id="{F2112136-51B5-4017-8488-51C58924818A}"/>
              </a:ext>
            </a:extLst>
          </p:cNvPr>
          <p:cNvSpPr txBox="1"/>
          <p:nvPr/>
        </p:nvSpPr>
        <p:spPr>
          <a:xfrm>
            <a:off x="1001863" y="5432593"/>
            <a:ext cx="877747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LEV VIGOTSKI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43AE579A-5474-4DD6-B46F-31F08EE9446A}"/>
              </a:ext>
            </a:extLst>
          </p:cNvPr>
          <p:cNvCxnSpPr>
            <a:cxnSpLocks/>
            <a:stCxn id="14" idx="2"/>
            <a:endCxn id="17" idx="0"/>
          </p:cNvCxnSpPr>
          <p:nvPr/>
        </p:nvCxnSpPr>
        <p:spPr>
          <a:xfrm>
            <a:off x="926444" y="4437112"/>
            <a:ext cx="514293" cy="99548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758B9597-7055-4C84-ACA4-54C70E9904DB}"/>
              </a:ext>
            </a:extLst>
          </p:cNvPr>
          <p:cNvCxnSpPr>
            <a:cxnSpLocks/>
            <a:stCxn id="14" idx="0"/>
            <a:endCxn id="13" idx="2"/>
          </p:cNvCxnSpPr>
          <p:nvPr/>
        </p:nvCxnSpPr>
        <p:spPr>
          <a:xfrm flipH="1" flipV="1">
            <a:off x="855037" y="3508774"/>
            <a:ext cx="71407" cy="5282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50758A5B-D4E4-482B-8241-D2C11939C4C3}"/>
              </a:ext>
            </a:extLst>
          </p:cNvPr>
          <p:cNvCxnSpPr>
            <a:cxnSpLocks/>
            <a:stCxn id="47" idx="0"/>
            <a:endCxn id="8" idx="2"/>
          </p:cNvCxnSpPr>
          <p:nvPr/>
        </p:nvCxnSpPr>
        <p:spPr>
          <a:xfrm flipV="1">
            <a:off x="3937693" y="1895346"/>
            <a:ext cx="2259" cy="4854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43EBA8D9-BA38-4113-8EBB-C3A4FF5F3346}"/>
              </a:ext>
            </a:extLst>
          </p:cNvPr>
          <p:cNvCxnSpPr>
            <a:cxnSpLocks/>
            <a:stCxn id="47" idx="2"/>
            <a:endCxn id="108" idx="1"/>
          </p:cNvCxnSpPr>
          <p:nvPr/>
        </p:nvCxnSpPr>
        <p:spPr>
          <a:xfrm rot="5400000">
            <a:off x="1677005" y="3311492"/>
            <a:ext cx="2791253" cy="1730125"/>
          </a:xfrm>
          <a:prstGeom prst="bentConnector4">
            <a:avLst>
              <a:gd name="adj1" fmla="val 47726"/>
              <a:gd name="adj2" fmla="val 113213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FC2FAF6E-F79E-46FC-827B-ED8DB25E1314}"/>
              </a:ext>
            </a:extLst>
          </p:cNvPr>
          <p:cNvCxnSpPr>
            <a:cxnSpLocks/>
            <a:stCxn id="47" idx="2"/>
            <a:endCxn id="94" idx="1"/>
          </p:cNvCxnSpPr>
          <p:nvPr/>
        </p:nvCxnSpPr>
        <p:spPr>
          <a:xfrm rot="5400000">
            <a:off x="2112096" y="2882489"/>
            <a:ext cx="1927158" cy="1724037"/>
          </a:xfrm>
          <a:prstGeom prst="bentConnector4">
            <a:avLst>
              <a:gd name="adj1" fmla="val 46706"/>
              <a:gd name="adj2" fmla="val 113260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1933656C-5A11-4556-8A11-E06FE538EA83}"/>
              </a:ext>
            </a:extLst>
          </p:cNvPr>
          <p:cNvCxnSpPr>
            <a:cxnSpLocks/>
            <a:stCxn id="47" idx="2"/>
            <a:endCxn id="104" idx="1"/>
          </p:cNvCxnSpPr>
          <p:nvPr/>
        </p:nvCxnSpPr>
        <p:spPr>
          <a:xfrm rot="5400000">
            <a:off x="1465353" y="3529230"/>
            <a:ext cx="3220642" cy="1724039"/>
          </a:xfrm>
          <a:prstGeom prst="bentConnector4">
            <a:avLst>
              <a:gd name="adj1" fmla="val 48029"/>
              <a:gd name="adj2" fmla="val 113260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2EC1CF1A-AC2B-4F02-9ADE-5EC43DBF7FB8}"/>
              </a:ext>
            </a:extLst>
          </p:cNvPr>
          <p:cNvCxnSpPr>
            <a:cxnSpLocks/>
            <a:stCxn id="304" idx="0"/>
            <a:endCxn id="59" idx="1"/>
          </p:cNvCxnSpPr>
          <p:nvPr/>
        </p:nvCxnSpPr>
        <p:spPr>
          <a:xfrm rot="5400000" flipH="1" flipV="1">
            <a:off x="5516423" y="2936878"/>
            <a:ext cx="1912312" cy="1683526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id="{37296C45-3731-4A32-9FD6-C9F9B846B7FF}"/>
              </a:ext>
            </a:extLst>
          </p:cNvPr>
          <p:cNvCxnSpPr>
            <a:cxnSpLocks/>
            <a:stCxn id="47" idx="2"/>
            <a:endCxn id="101" idx="1"/>
          </p:cNvCxnSpPr>
          <p:nvPr/>
        </p:nvCxnSpPr>
        <p:spPr>
          <a:xfrm rot="5400000">
            <a:off x="1896072" y="3098511"/>
            <a:ext cx="2359205" cy="1724038"/>
          </a:xfrm>
          <a:prstGeom prst="bentConnector4">
            <a:avLst>
              <a:gd name="adj1" fmla="val 47309"/>
              <a:gd name="adj2" fmla="val 113260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recto 121">
            <a:extLst>
              <a:ext uri="{FF2B5EF4-FFF2-40B4-BE49-F238E27FC236}">
                <a16:creationId xmlns:a16="http://schemas.microsoft.com/office/drawing/2014/main" id="{73448CAE-42BB-4AFD-8B26-8C399005AA05}"/>
              </a:ext>
            </a:extLst>
          </p:cNvPr>
          <p:cNvCxnSpPr>
            <a:cxnSpLocks/>
            <a:stCxn id="47" idx="2"/>
            <a:endCxn id="121" idx="1"/>
          </p:cNvCxnSpPr>
          <p:nvPr/>
        </p:nvCxnSpPr>
        <p:spPr>
          <a:xfrm rot="5400000">
            <a:off x="2760167" y="2234416"/>
            <a:ext cx="631014" cy="1724038"/>
          </a:xfrm>
          <a:prstGeom prst="bentConnector4">
            <a:avLst>
              <a:gd name="adj1" fmla="val 39940"/>
              <a:gd name="adj2" fmla="val 113260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recto 133">
            <a:extLst>
              <a:ext uri="{FF2B5EF4-FFF2-40B4-BE49-F238E27FC236}">
                <a16:creationId xmlns:a16="http://schemas.microsoft.com/office/drawing/2014/main" id="{562D6942-9773-490E-8C28-551A9A06ED9A}"/>
              </a:ext>
            </a:extLst>
          </p:cNvPr>
          <p:cNvCxnSpPr>
            <a:cxnSpLocks/>
            <a:stCxn id="47" idx="2"/>
            <a:endCxn id="37" idx="1"/>
          </p:cNvCxnSpPr>
          <p:nvPr/>
        </p:nvCxnSpPr>
        <p:spPr>
          <a:xfrm rot="5400000">
            <a:off x="2322138" y="2660483"/>
            <a:ext cx="1495110" cy="1736000"/>
          </a:xfrm>
          <a:prstGeom prst="bentConnector4">
            <a:avLst>
              <a:gd name="adj1" fmla="val 45754"/>
              <a:gd name="adj2" fmla="val 113168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ector recto 136">
            <a:extLst>
              <a:ext uri="{FF2B5EF4-FFF2-40B4-BE49-F238E27FC236}">
                <a16:creationId xmlns:a16="http://schemas.microsoft.com/office/drawing/2014/main" id="{8D8C0926-C630-4A56-8622-B6186DBE1E39}"/>
              </a:ext>
            </a:extLst>
          </p:cNvPr>
          <p:cNvCxnSpPr>
            <a:cxnSpLocks/>
            <a:stCxn id="47" idx="2"/>
            <a:endCxn id="133" idx="1"/>
          </p:cNvCxnSpPr>
          <p:nvPr/>
        </p:nvCxnSpPr>
        <p:spPr>
          <a:xfrm rot="5400000">
            <a:off x="2545497" y="2442998"/>
            <a:ext cx="1054267" cy="1730126"/>
          </a:xfrm>
          <a:prstGeom prst="bentConnector4">
            <a:avLst>
              <a:gd name="adj1" fmla="val 43979"/>
              <a:gd name="adj2" fmla="val 113213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recto 141">
            <a:extLst>
              <a:ext uri="{FF2B5EF4-FFF2-40B4-BE49-F238E27FC236}">
                <a16:creationId xmlns:a16="http://schemas.microsoft.com/office/drawing/2014/main" id="{A413C4F6-45B6-440E-BD6B-E399B1169D61}"/>
              </a:ext>
            </a:extLst>
          </p:cNvPr>
          <p:cNvCxnSpPr>
            <a:cxnSpLocks/>
            <a:stCxn id="47" idx="2"/>
            <a:endCxn id="141" idx="1"/>
          </p:cNvCxnSpPr>
          <p:nvPr/>
        </p:nvCxnSpPr>
        <p:spPr>
          <a:xfrm rot="5400000">
            <a:off x="1263901" y="3724594"/>
            <a:ext cx="3617458" cy="1730126"/>
          </a:xfrm>
          <a:prstGeom prst="bentConnector4">
            <a:avLst>
              <a:gd name="adj1" fmla="val 48245"/>
              <a:gd name="adj2" fmla="val 113213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3 CuadroTexto">
            <a:extLst>
              <a:ext uri="{FF2B5EF4-FFF2-40B4-BE49-F238E27FC236}">
                <a16:creationId xmlns:a16="http://schemas.microsoft.com/office/drawing/2014/main" id="{C34573C7-13D9-40FB-B851-376432CFF42A}"/>
              </a:ext>
            </a:extLst>
          </p:cNvPr>
          <p:cNvSpPr txBox="1"/>
          <p:nvPr/>
        </p:nvSpPr>
        <p:spPr>
          <a:xfrm>
            <a:off x="3363561" y="2380818"/>
            <a:ext cx="1148263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SUS FUNDAMENTOS SE UBICAN EN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sp>
        <p:nvSpPr>
          <p:cNvPr id="59" name="43 CuadroTexto">
            <a:extLst>
              <a:ext uri="{FF2B5EF4-FFF2-40B4-BE49-F238E27FC236}">
                <a16:creationId xmlns:a16="http://schemas.microsoft.com/office/drawing/2014/main" id="{5BD98E27-9F14-4B3A-B59F-94FD20DE9877}"/>
              </a:ext>
            </a:extLst>
          </p:cNvPr>
          <p:cNvSpPr txBox="1"/>
          <p:nvPr/>
        </p:nvSpPr>
        <p:spPr>
          <a:xfrm>
            <a:off x="7314342" y="2614736"/>
            <a:ext cx="1013906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TEORIAS EDUCATIVAS</a:t>
            </a:r>
          </a:p>
        </p:txBody>
      </p:sp>
      <p:sp>
        <p:nvSpPr>
          <p:cNvPr id="37" name="43 CuadroTexto">
            <a:extLst>
              <a:ext uri="{FF2B5EF4-FFF2-40B4-BE49-F238E27FC236}">
                <a16:creationId xmlns:a16="http://schemas.microsoft.com/office/drawing/2014/main" id="{903E7BD5-9A78-49C0-AA39-A5A777C6C319}"/>
              </a:ext>
            </a:extLst>
          </p:cNvPr>
          <p:cNvSpPr txBox="1"/>
          <p:nvPr/>
        </p:nvSpPr>
        <p:spPr>
          <a:xfrm>
            <a:off x="2201693" y="4149080"/>
            <a:ext cx="2814467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APRENDIZAJE SIGNIFICATIVO</a:t>
            </a:r>
          </a:p>
        </p:txBody>
      </p:sp>
      <p:sp>
        <p:nvSpPr>
          <p:cNvPr id="94" name="43 CuadroTexto">
            <a:extLst>
              <a:ext uri="{FF2B5EF4-FFF2-40B4-BE49-F238E27FC236}">
                <a16:creationId xmlns:a16="http://schemas.microsoft.com/office/drawing/2014/main" id="{5DF405CF-7FFE-4E39-8096-FD18577D710A}"/>
              </a:ext>
            </a:extLst>
          </p:cNvPr>
          <p:cNvSpPr txBox="1"/>
          <p:nvPr/>
        </p:nvSpPr>
        <p:spPr>
          <a:xfrm>
            <a:off x="2213656" y="4581128"/>
            <a:ext cx="2795904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CAMBIO CONCEPTUAL</a:t>
            </a:r>
          </a:p>
        </p:txBody>
      </p:sp>
      <p:sp>
        <p:nvSpPr>
          <p:cNvPr id="101" name="43 CuadroTexto">
            <a:extLst>
              <a:ext uri="{FF2B5EF4-FFF2-40B4-BE49-F238E27FC236}">
                <a16:creationId xmlns:a16="http://schemas.microsoft.com/office/drawing/2014/main" id="{1C41991B-498E-47FF-836E-08572157B763}"/>
              </a:ext>
            </a:extLst>
          </p:cNvPr>
          <p:cNvSpPr txBox="1"/>
          <p:nvPr/>
        </p:nvSpPr>
        <p:spPr>
          <a:xfrm>
            <a:off x="2213655" y="5013175"/>
            <a:ext cx="2795904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SOLUCIÓN DE PROBLEMAS</a:t>
            </a:r>
          </a:p>
        </p:txBody>
      </p:sp>
      <p:sp>
        <p:nvSpPr>
          <p:cNvPr id="104" name="43 CuadroTexto">
            <a:extLst>
              <a:ext uri="{FF2B5EF4-FFF2-40B4-BE49-F238E27FC236}">
                <a16:creationId xmlns:a16="http://schemas.microsoft.com/office/drawing/2014/main" id="{F68A79A8-4F7E-4CE8-9A81-2F7C4FF1162C}"/>
              </a:ext>
            </a:extLst>
          </p:cNvPr>
          <p:cNvSpPr txBox="1"/>
          <p:nvPr/>
        </p:nvSpPr>
        <p:spPr>
          <a:xfrm>
            <a:off x="2213654" y="5874612"/>
            <a:ext cx="2802166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ENSEÑANZA PARA LA COMPRENSIÓN</a:t>
            </a:r>
          </a:p>
        </p:txBody>
      </p:sp>
      <p:sp>
        <p:nvSpPr>
          <p:cNvPr id="108" name="43 CuadroTexto">
            <a:extLst>
              <a:ext uri="{FF2B5EF4-FFF2-40B4-BE49-F238E27FC236}">
                <a16:creationId xmlns:a16="http://schemas.microsoft.com/office/drawing/2014/main" id="{8202512E-4C7A-44C2-9F53-66C69A027B0B}"/>
              </a:ext>
            </a:extLst>
          </p:cNvPr>
          <p:cNvSpPr txBox="1"/>
          <p:nvPr/>
        </p:nvSpPr>
        <p:spPr>
          <a:xfrm>
            <a:off x="2207568" y="5445223"/>
            <a:ext cx="2795904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INTELIGENCIAS MÚLTIPLES</a:t>
            </a:r>
          </a:p>
        </p:txBody>
      </p:sp>
      <p:sp>
        <p:nvSpPr>
          <p:cNvPr id="121" name="43 CuadroTexto">
            <a:extLst>
              <a:ext uri="{FF2B5EF4-FFF2-40B4-BE49-F238E27FC236}">
                <a16:creationId xmlns:a16="http://schemas.microsoft.com/office/drawing/2014/main" id="{64AFAFC7-5BB5-4563-9315-63514C39CC9C}"/>
              </a:ext>
            </a:extLst>
          </p:cNvPr>
          <p:cNvSpPr txBox="1"/>
          <p:nvPr/>
        </p:nvSpPr>
        <p:spPr>
          <a:xfrm>
            <a:off x="2213655" y="3284984"/>
            <a:ext cx="2802166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PROCESAMIENTO DE LA INFORMACIÓN</a:t>
            </a:r>
          </a:p>
        </p:txBody>
      </p:sp>
      <p:sp>
        <p:nvSpPr>
          <p:cNvPr id="133" name="43 CuadroTexto">
            <a:extLst>
              <a:ext uri="{FF2B5EF4-FFF2-40B4-BE49-F238E27FC236}">
                <a16:creationId xmlns:a16="http://schemas.microsoft.com/office/drawing/2014/main" id="{F018CE56-3EB8-4993-A4C6-727C5262A03E}"/>
              </a:ext>
            </a:extLst>
          </p:cNvPr>
          <p:cNvSpPr txBox="1"/>
          <p:nvPr/>
        </p:nvSpPr>
        <p:spPr>
          <a:xfrm>
            <a:off x="2207567" y="3708237"/>
            <a:ext cx="2802166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CONSTRUCTIVISMO</a:t>
            </a:r>
          </a:p>
        </p:txBody>
      </p:sp>
      <p:sp>
        <p:nvSpPr>
          <p:cNvPr id="141" name="43 CuadroTexto">
            <a:extLst>
              <a:ext uri="{FF2B5EF4-FFF2-40B4-BE49-F238E27FC236}">
                <a16:creationId xmlns:a16="http://schemas.microsoft.com/office/drawing/2014/main" id="{5BE7C2D5-4A3A-4774-A8C5-9B605E08070F}"/>
              </a:ext>
            </a:extLst>
          </p:cNvPr>
          <p:cNvSpPr txBox="1"/>
          <p:nvPr/>
        </p:nvSpPr>
        <p:spPr>
          <a:xfrm>
            <a:off x="2207567" y="6271428"/>
            <a:ext cx="2808425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APRENDIZAJE POR DESCUBRIMIENTO</a:t>
            </a:r>
          </a:p>
        </p:txBody>
      </p:sp>
      <p:sp>
        <p:nvSpPr>
          <p:cNvPr id="304" name="43 CuadroTexto">
            <a:extLst>
              <a:ext uri="{FF2B5EF4-FFF2-40B4-BE49-F238E27FC236}">
                <a16:creationId xmlns:a16="http://schemas.microsoft.com/office/drawing/2014/main" id="{DBC8899A-05AD-4C30-848E-016C27173225}"/>
              </a:ext>
            </a:extLst>
          </p:cNvPr>
          <p:cNvSpPr txBox="1"/>
          <p:nvPr/>
        </p:nvSpPr>
        <p:spPr>
          <a:xfrm>
            <a:off x="5231904" y="4734797"/>
            <a:ext cx="797823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SON EN ESENCIA</a:t>
            </a:r>
          </a:p>
        </p:txBody>
      </p:sp>
      <p:cxnSp>
        <p:nvCxnSpPr>
          <p:cNvPr id="305" name="Conector recto 304">
            <a:extLst>
              <a:ext uri="{FF2B5EF4-FFF2-40B4-BE49-F238E27FC236}">
                <a16:creationId xmlns:a16="http://schemas.microsoft.com/office/drawing/2014/main" id="{9F1C4122-3CDB-406D-8DC0-B7B050BDC62C}"/>
              </a:ext>
            </a:extLst>
          </p:cNvPr>
          <p:cNvCxnSpPr>
            <a:cxnSpLocks/>
            <a:stCxn id="304" idx="1"/>
            <a:endCxn id="141" idx="3"/>
          </p:cNvCxnSpPr>
          <p:nvPr/>
        </p:nvCxnSpPr>
        <p:spPr>
          <a:xfrm flipH="1">
            <a:off x="5015992" y="4934852"/>
            <a:ext cx="215912" cy="14635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Conector recto 307">
            <a:extLst>
              <a:ext uri="{FF2B5EF4-FFF2-40B4-BE49-F238E27FC236}">
                <a16:creationId xmlns:a16="http://schemas.microsoft.com/office/drawing/2014/main" id="{8E4D1694-7F9E-448F-B187-4CD3A2FECD47}"/>
              </a:ext>
            </a:extLst>
          </p:cNvPr>
          <p:cNvCxnSpPr>
            <a:cxnSpLocks/>
            <a:stCxn id="304" idx="1"/>
            <a:endCxn id="104" idx="3"/>
          </p:cNvCxnSpPr>
          <p:nvPr/>
        </p:nvCxnSpPr>
        <p:spPr>
          <a:xfrm flipH="1">
            <a:off x="5015820" y="4934852"/>
            <a:ext cx="216084" cy="10667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Conector recto 310">
            <a:extLst>
              <a:ext uri="{FF2B5EF4-FFF2-40B4-BE49-F238E27FC236}">
                <a16:creationId xmlns:a16="http://schemas.microsoft.com/office/drawing/2014/main" id="{C980DD8C-67AE-410A-B7E7-906A82BE2999}"/>
              </a:ext>
            </a:extLst>
          </p:cNvPr>
          <p:cNvCxnSpPr>
            <a:cxnSpLocks/>
            <a:stCxn id="304" idx="1"/>
            <a:endCxn id="108" idx="3"/>
          </p:cNvCxnSpPr>
          <p:nvPr/>
        </p:nvCxnSpPr>
        <p:spPr>
          <a:xfrm flipH="1">
            <a:off x="5003472" y="4934852"/>
            <a:ext cx="228432" cy="6373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Conector recto 313">
            <a:extLst>
              <a:ext uri="{FF2B5EF4-FFF2-40B4-BE49-F238E27FC236}">
                <a16:creationId xmlns:a16="http://schemas.microsoft.com/office/drawing/2014/main" id="{2A71798D-7EA2-4E9E-8138-909AF6BF4B0A}"/>
              </a:ext>
            </a:extLst>
          </p:cNvPr>
          <p:cNvCxnSpPr>
            <a:cxnSpLocks/>
            <a:stCxn id="304" idx="1"/>
            <a:endCxn id="101" idx="3"/>
          </p:cNvCxnSpPr>
          <p:nvPr/>
        </p:nvCxnSpPr>
        <p:spPr>
          <a:xfrm flipH="1">
            <a:off x="5009559" y="4934852"/>
            <a:ext cx="222345" cy="2052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Conector recto 316">
            <a:extLst>
              <a:ext uri="{FF2B5EF4-FFF2-40B4-BE49-F238E27FC236}">
                <a16:creationId xmlns:a16="http://schemas.microsoft.com/office/drawing/2014/main" id="{D14AB5E0-2E39-4F07-9E11-387BE788A784}"/>
              </a:ext>
            </a:extLst>
          </p:cNvPr>
          <p:cNvCxnSpPr>
            <a:cxnSpLocks/>
            <a:stCxn id="304" idx="1"/>
            <a:endCxn id="94" idx="3"/>
          </p:cNvCxnSpPr>
          <p:nvPr/>
        </p:nvCxnSpPr>
        <p:spPr>
          <a:xfrm flipH="1" flipV="1">
            <a:off x="5009560" y="4708086"/>
            <a:ext cx="222344" cy="2267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Conector recto 319">
            <a:extLst>
              <a:ext uri="{FF2B5EF4-FFF2-40B4-BE49-F238E27FC236}">
                <a16:creationId xmlns:a16="http://schemas.microsoft.com/office/drawing/2014/main" id="{C8F89E2E-2D46-485F-B2F6-CAF8F354DB30}"/>
              </a:ext>
            </a:extLst>
          </p:cNvPr>
          <p:cNvCxnSpPr>
            <a:cxnSpLocks/>
            <a:stCxn id="304" idx="1"/>
            <a:endCxn id="37" idx="3"/>
          </p:cNvCxnSpPr>
          <p:nvPr/>
        </p:nvCxnSpPr>
        <p:spPr>
          <a:xfrm flipH="1" flipV="1">
            <a:off x="5016160" y="4276038"/>
            <a:ext cx="215744" cy="6588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Conector recto 322">
            <a:extLst>
              <a:ext uri="{FF2B5EF4-FFF2-40B4-BE49-F238E27FC236}">
                <a16:creationId xmlns:a16="http://schemas.microsoft.com/office/drawing/2014/main" id="{A1703323-F7F8-4DBD-90B5-C281086961C7}"/>
              </a:ext>
            </a:extLst>
          </p:cNvPr>
          <p:cNvCxnSpPr>
            <a:cxnSpLocks/>
            <a:stCxn id="304" idx="1"/>
            <a:endCxn id="133" idx="3"/>
          </p:cNvCxnSpPr>
          <p:nvPr/>
        </p:nvCxnSpPr>
        <p:spPr>
          <a:xfrm flipH="1" flipV="1">
            <a:off x="5009733" y="3835195"/>
            <a:ext cx="222171" cy="10996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Conector recto 325">
            <a:extLst>
              <a:ext uri="{FF2B5EF4-FFF2-40B4-BE49-F238E27FC236}">
                <a16:creationId xmlns:a16="http://schemas.microsoft.com/office/drawing/2014/main" id="{E49AFCC7-AD83-4AEB-80CB-C71FBAE5E950}"/>
              </a:ext>
            </a:extLst>
          </p:cNvPr>
          <p:cNvCxnSpPr>
            <a:cxnSpLocks/>
            <a:stCxn id="304" idx="1"/>
            <a:endCxn id="121" idx="3"/>
          </p:cNvCxnSpPr>
          <p:nvPr/>
        </p:nvCxnSpPr>
        <p:spPr>
          <a:xfrm flipH="1" flipV="1">
            <a:off x="5015821" y="3411942"/>
            <a:ext cx="216083" cy="1522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43 CuadroTexto">
            <a:extLst>
              <a:ext uri="{FF2B5EF4-FFF2-40B4-BE49-F238E27FC236}">
                <a16:creationId xmlns:a16="http://schemas.microsoft.com/office/drawing/2014/main" id="{E3D1AC8B-F645-4BB7-B69E-717DC7DDD66F}"/>
              </a:ext>
            </a:extLst>
          </p:cNvPr>
          <p:cNvSpPr txBox="1"/>
          <p:nvPr/>
        </p:nvSpPr>
        <p:spPr>
          <a:xfrm>
            <a:off x="9120336" y="2068542"/>
            <a:ext cx="933859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QUE EXPLICAN</a:t>
            </a:r>
          </a:p>
        </p:txBody>
      </p:sp>
      <p:sp>
        <p:nvSpPr>
          <p:cNvPr id="337" name="43 CuadroTexto">
            <a:extLst>
              <a:ext uri="{FF2B5EF4-FFF2-40B4-BE49-F238E27FC236}">
                <a16:creationId xmlns:a16="http://schemas.microsoft.com/office/drawing/2014/main" id="{36A30B2D-C0DF-4EC9-B17F-4004545B1D82}"/>
              </a:ext>
            </a:extLst>
          </p:cNvPr>
          <p:cNvSpPr txBox="1"/>
          <p:nvPr/>
        </p:nvSpPr>
        <p:spPr>
          <a:xfrm>
            <a:off x="10416480" y="2060848"/>
            <a:ext cx="1447212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ENSEÑANZA Y EL APRENDIZAJE</a:t>
            </a:r>
          </a:p>
        </p:txBody>
      </p:sp>
      <p:cxnSp>
        <p:nvCxnSpPr>
          <p:cNvPr id="338" name="Conector recto 337">
            <a:extLst>
              <a:ext uri="{FF2B5EF4-FFF2-40B4-BE49-F238E27FC236}">
                <a16:creationId xmlns:a16="http://schemas.microsoft.com/office/drawing/2014/main" id="{C61DC4B7-9811-4781-801D-C456038224E4}"/>
              </a:ext>
            </a:extLst>
          </p:cNvPr>
          <p:cNvCxnSpPr>
            <a:cxnSpLocks/>
            <a:stCxn id="335" idx="1"/>
          </p:cNvCxnSpPr>
          <p:nvPr/>
        </p:nvCxnSpPr>
        <p:spPr>
          <a:xfrm flipH="1">
            <a:off x="8369692" y="2268597"/>
            <a:ext cx="750644" cy="3352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Conector recto 340">
            <a:extLst>
              <a:ext uri="{FF2B5EF4-FFF2-40B4-BE49-F238E27FC236}">
                <a16:creationId xmlns:a16="http://schemas.microsoft.com/office/drawing/2014/main" id="{C8DA5951-FE71-428A-8F8E-5DD954F8FFED}"/>
              </a:ext>
            </a:extLst>
          </p:cNvPr>
          <p:cNvCxnSpPr>
            <a:cxnSpLocks/>
            <a:stCxn id="335" idx="3"/>
            <a:endCxn id="337" idx="1"/>
          </p:cNvCxnSpPr>
          <p:nvPr/>
        </p:nvCxnSpPr>
        <p:spPr>
          <a:xfrm>
            <a:off x="10054195" y="2268597"/>
            <a:ext cx="362285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3" name="43 CuadroTexto">
            <a:extLst>
              <a:ext uri="{FF2B5EF4-FFF2-40B4-BE49-F238E27FC236}">
                <a16:creationId xmlns:a16="http://schemas.microsoft.com/office/drawing/2014/main" id="{13A96AD4-36A8-4E86-995C-043DFAD28501}"/>
              </a:ext>
            </a:extLst>
          </p:cNvPr>
          <p:cNvSpPr txBox="1"/>
          <p:nvPr/>
        </p:nvSpPr>
        <p:spPr>
          <a:xfrm>
            <a:off x="8979217" y="2708920"/>
            <a:ext cx="1198118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DAN LUGAR A</a:t>
            </a:r>
          </a:p>
        </p:txBody>
      </p:sp>
      <p:sp>
        <p:nvSpPr>
          <p:cNvPr id="367" name="43 CuadroTexto">
            <a:extLst>
              <a:ext uri="{FF2B5EF4-FFF2-40B4-BE49-F238E27FC236}">
                <a16:creationId xmlns:a16="http://schemas.microsoft.com/office/drawing/2014/main" id="{88A4F188-B3EF-4AE2-8848-04FCB0A15B88}"/>
              </a:ext>
            </a:extLst>
          </p:cNvPr>
          <p:cNvSpPr txBox="1"/>
          <p:nvPr/>
        </p:nvSpPr>
        <p:spPr>
          <a:xfrm>
            <a:off x="10560496" y="2548354"/>
            <a:ext cx="1246120" cy="57708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ESTRATEGIAS PEDAGÓGICAS Y DIDÁCTICAS</a:t>
            </a:r>
          </a:p>
        </p:txBody>
      </p:sp>
      <p:cxnSp>
        <p:nvCxnSpPr>
          <p:cNvPr id="368" name="Conector recto 367">
            <a:extLst>
              <a:ext uri="{FF2B5EF4-FFF2-40B4-BE49-F238E27FC236}">
                <a16:creationId xmlns:a16="http://schemas.microsoft.com/office/drawing/2014/main" id="{F807AE86-C675-4787-8472-F8C71FB09097}"/>
              </a:ext>
            </a:extLst>
          </p:cNvPr>
          <p:cNvCxnSpPr>
            <a:cxnSpLocks/>
            <a:stCxn id="363" idx="1"/>
            <a:endCxn id="59" idx="3"/>
          </p:cNvCxnSpPr>
          <p:nvPr/>
        </p:nvCxnSpPr>
        <p:spPr>
          <a:xfrm flipH="1" flipV="1">
            <a:off x="8328248" y="2822485"/>
            <a:ext cx="650969" cy="95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Conector recto 370">
            <a:extLst>
              <a:ext uri="{FF2B5EF4-FFF2-40B4-BE49-F238E27FC236}">
                <a16:creationId xmlns:a16="http://schemas.microsoft.com/office/drawing/2014/main" id="{07638A41-2AC8-41B1-88AE-411296AAFB86}"/>
              </a:ext>
            </a:extLst>
          </p:cNvPr>
          <p:cNvCxnSpPr>
            <a:cxnSpLocks/>
            <a:stCxn id="363" idx="3"/>
            <a:endCxn id="367" idx="1"/>
          </p:cNvCxnSpPr>
          <p:nvPr/>
        </p:nvCxnSpPr>
        <p:spPr>
          <a:xfrm>
            <a:off x="10177335" y="2832031"/>
            <a:ext cx="383161" cy="486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43 CuadroTexto">
            <a:extLst>
              <a:ext uri="{FF2B5EF4-FFF2-40B4-BE49-F238E27FC236}">
                <a16:creationId xmlns:a16="http://schemas.microsoft.com/office/drawing/2014/main" id="{81CFFF9C-19C0-4F53-A89D-6EF66F0EEE77}"/>
              </a:ext>
            </a:extLst>
          </p:cNvPr>
          <p:cNvSpPr txBox="1"/>
          <p:nvPr/>
        </p:nvSpPr>
        <p:spPr>
          <a:xfrm>
            <a:off x="6708942" y="3212976"/>
            <a:ext cx="1932798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SUS IDEAS DE BASE SON </a:t>
            </a:r>
          </a:p>
        </p:txBody>
      </p:sp>
      <p:cxnSp>
        <p:nvCxnSpPr>
          <p:cNvPr id="401" name="Conector recto 400">
            <a:extLst>
              <a:ext uri="{FF2B5EF4-FFF2-40B4-BE49-F238E27FC236}">
                <a16:creationId xmlns:a16="http://schemas.microsoft.com/office/drawing/2014/main" id="{357B97AB-67CC-4A89-A4E1-962B838521CA}"/>
              </a:ext>
            </a:extLst>
          </p:cNvPr>
          <p:cNvCxnSpPr>
            <a:cxnSpLocks/>
            <a:stCxn id="400" idx="0"/>
            <a:endCxn id="59" idx="2"/>
          </p:cNvCxnSpPr>
          <p:nvPr/>
        </p:nvCxnSpPr>
        <p:spPr>
          <a:xfrm flipV="1">
            <a:off x="7675341" y="3030234"/>
            <a:ext cx="145954" cy="1827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Conector recto 407">
            <a:extLst>
              <a:ext uri="{FF2B5EF4-FFF2-40B4-BE49-F238E27FC236}">
                <a16:creationId xmlns:a16="http://schemas.microsoft.com/office/drawing/2014/main" id="{07CD565E-73CD-42A7-8F0F-22B99937B00B}"/>
              </a:ext>
            </a:extLst>
          </p:cNvPr>
          <p:cNvCxnSpPr>
            <a:cxnSpLocks/>
            <a:stCxn id="400" idx="2"/>
            <a:endCxn id="407" idx="0"/>
          </p:cNvCxnSpPr>
          <p:nvPr/>
        </p:nvCxnSpPr>
        <p:spPr>
          <a:xfrm flipH="1">
            <a:off x="7670194" y="3459197"/>
            <a:ext cx="5147" cy="18229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Conector recto 414">
            <a:extLst>
              <a:ext uri="{FF2B5EF4-FFF2-40B4-BE49-F238E27FC236}">
                <a16:creationId xmlns:a16="http://schemas.microsoft.com/office/drawing/2014/main" id="{7F2EBE61-7A23-4D75-AD53-D2FE8D26566A}"/>
              </a:ext>
            </a:extLst>
          </p:cNvPr>
          <p:cNvCxnSpPr>
            <a:cxnSpLocks/>
            <a:stCxn id="400" idx="2"/>
            <a:endCxn id="414" idx="0"/>
          </p:cNvCxnSpPr>
          <p:nvPr/>
        </p:nvCxnSpPr>
        <p:spPr>
          <a:xfrm flipH="1">
            <a:off x="7670194" y="3459197"/>
            <a:ext cx="5147" cy="71173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Conector recto 419">
            <a:extLst>
              <a:ext uri="{FF2B5EF4-FFF2-40B4-BE49-F238E27FC236}">
                <a16:creationId xmlns:a16="http://schemas.microsoft.com/office/drawing/2014/main" id="{BE657FFF-3E59-413C-9CD1-7873FCD36EDA}"/>
              </a:ext>
            </a:extLst>
          </p:cNvPr>
          <p:cNvCxnSpPr>
            <a:cxnSpLocks/>
            <a:stCxn id="400" idx="2"/>
            <a:endCxn id="419" idx="0"/>
          </p:cNvCxnSpPr>
          <p:nvPr/>
        </p:nvCxnSpPr>
        <p:spPr>
          <a:xfrm flipH="1">
            <a:off x="7670193" y="3459197"/>
            <a:ext cx="5148" cy="121701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Conector recto 425">
            <a:extLst>
              <a:ext uri="{FF2B5EF4-FFF2-40B4-BE49-F238E27FC236}">
                <a16:creationId xmlns:a16="http://schemas.microsoft.com/office/drawing/2014/main" id="{F241F99A-9A8F-4598-B701-7C3646AC27F1}"/>
              </a:ext>
            </a:extLst>
          </p:cNvPr>
          <p:cNvCxnSpPr>
            <a:cxnSpLocks/>
            <a:stCxn id="400" idx="2"/>
            <a:endCxn id="425" idx="0"/>
          </p:cNvCxnSpPr>
          <p:nvPr/>
        </p:nvCxnSpPr>
        <p:spPr>
          <a:xfrm>
            <a:off x="7675341" y="3459197"/>
            <a:ext cx="3841" cy="176005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Conector recto 431">
            <a:extLst>
              <a:ext uri="{FF2B5EF4-FFF2-40B4-BE49-F238E27FC236}">
                <a16:creationId xmlns:a16="http://schemas.microsoft.com/office/drawing/2014/main" id="{A77373E9-C6EF-45E5-BB4E-4FB19848EF4A}"/>
              </a:ext>
            </a:extLst>
          </p:cNvPr>
          <p:cNvCxnSpPr>
            <a:cxnSpLocks/>
            <a:stCxn id="400" idx="2"/>
            <a:endCxn id="430" idx="0"/>
          </p:cNvCxnSpPr>
          <p:nvPr/>
        </p:nvCxnSpPr>
        <p:spPr>
          <a:xfrm>
            <a:off x="7675341" y="3459197"/>
            <a:ext cx="3841" cy="228614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Conector recto 461">
            <a:extLst>
              <a:ext uri="{FF2B5EF4-FFF2-40B4-BE49-F238E27FC236}">
                <a16:creationId xmlns:a16="http://schemas.microsoft.com/office/drawing/2014/main" id="{01E16241-6437-411D-9312-9E63AEE61CB7}"/>
              </a:ext>
            </a:extLst>
          </p:cNvPr>
          <p:cNvCxnSpPr>
            <a:cxnSpLocks/>
            <a:stCxn id="400" idx="2"/>
            <a:endCxn id="461" idx="0"/>
          </p:cNvCxnSpPr>
          <p:nvPr/>
        </p:nvCxnSpPr>
        <p:spPr>
          <a:xfrm>
            <a:off x="7675341" y="3459197"/>
            <a:ext cx="3841" cy="281223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43 CuadroTexto">
            <a:extLst>
              <a:ext uri="{FF2B5EF4-FFF2-40B4-BE49-F238E27FC236}">
                <a16:creationId xmlns:a16="http://schemas.microsoft.com/office/drawing/2014/main" id="{CBE2CEE6-67A5-4719-AEDE-A0862AECB68A}"/>
              </a:ext>
            </a:extLst>
          </p:cNvPr>
          <p:cNvSpPr txBox="1"/>
          <p:nvPr/>
        </p:nvSpPr>
        <p:spPr>
          <a:xfrm>
            <a:off x="6081771" y="3641487"/>
            <a:ext cx="3176845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DIVERSIDAD DE INTELIGENCIAS</a:t>
            </a:r>
          </a:p>
        </p:txBody>
      </p:sp>
      <p:sp>
        <p:nvSpPr>
          <p:cNvPr id="414" name="43 CuadroTexto">
            <a:extLst>
              <a:ext uri="{FF2B5EF4-FFF2-40B4-BE49-F238E27FC236}">
                <a16:creationId xmlns:a16="http://schemas.microsoft.com/office/drawing/2014/main" id="{12BA2272-F993-469C-B94B-84D2C27C6D67}"/>
              </a:ext>
            </a:extLst>
          </p:cNvPr>
          <p:cNvSpPr txBox="1"/>
          <p:nvPr/>
        </p:nvSpPr>
        <p:spPr>
          <a:xfrm>
            <a:off x="6081772" y="4170929"/>
            <a:ext cx="3176844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RELEVANCIA DE LOS SABERES PREVIOS</a:t>
            </a:r>
          </a:p>
        </p:txBody>
      </p:sp>
      <p:sp>
        <p:nvSpPr>
          <p:cNvPr id="419" name="43 CuadroTexto">
            <a:extLst>
              <a:ext uri="{FF2B5EF4-FFF2-40B4-BE49-F238E27FC236}">
                <a16:creationId xmlns:a16="http://schemas.microsoft.com/office/drawing/2014/main" id="{D00AD846-3299-4694-9D55-58C14C7361B7}"/>
              </a:ext>
            </a:extLst>
          </p:cNvPr>
          <p:cNvSpPr txBox="1"/>
          <p:nvPr/>
        </p:nvSpPr>
        <p:spPr>
          <a:xfrm>
            <a:off x="6081771" y="4676213"/>
            <a:ext cx="3176844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EL TRABAJO COOPERATIVO</a:t>
            </a:r>
          </a:p>
        </p:txBody>
      </p:sp>
      <p:sp>
        <p:nvSpPr>
          <p:cNvPr id="425" name="43 CuadroTexto">
            <a:extLst>
              <a:ext uri="{FF2B5EF4-FFF2-40B4-BE49-F238E27FC236}">
                <a16:creationId xmlns:a16="http://schemas.microsoft.com/office/drawing/2014/main" id="{E0CEA761-234A-4663-BE5A-E5C1307D9165}"/>
              </a:ext>
            </a:extLst>
          </p:cNvPr>
          <p:cNvSpPr txBox="1"/>
          <p:nvPr/>
        </p:nvSpPr>
        <p:spPr>
          <a:xfrm>
            <a:off x="6099749" y="5219250"/>
            <a:ext cx="3158866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LAS CONSIGNAS O PAUTAS ESCOLARES</a:t>
            </a:r>
          </a:p>
        </p:txBody>
      </p:sp>
      <p:sp>
        <p:nvSpPr>
          <p:cNvPr id="430" name="43 CuadroTexto">
            <a:extLst>
              <a:ext uri="{FF2B5EF4-FFF2-40B4-BE49-F238E27FC236}">
                <a16:creationId xmlns:a16="http://schemas.microsoft.com/office/drawing/2014/main" id="{C5052765-9FBB-4B64-BF72-5CC570B82066}"/>
              </a:ext>
            </a:extLst>
          </p:cNvPr>
          <p:cNvSpPr txBox="1"/>
          <p:nvPr/>
        </p:nvSpPr>
        <p:spPr>
          <a:xfrm>
            <a:off x="6099749" y="5745339"/>
            <a:ext cx="3158866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REPRESENTACIÓN DEL CONOCIMIENTO</a:t>
            </a:r>
          </a:p>
        </p:txBody>
      </p:sp>
      <p:sp>
        <p:nvSpPr>
          <p:cNvPr id="461" name="43 CuadroTexto">
            <a:extLst>
              <a:ext uri="{FF2B5EF4-FFF2-40B4-BE49-F238E27FC236}">
                <a16:creationId xmlns:a16="http://schemas.microsoft.com/office/drawing/2014/main" id="{0ACF3205-7673-40A4-B75C-AC5ED5E695EC}"/>
              </a:ext>
            </a:extLst>
          </p:cNvPr>
          <p:cNvSpPr txBox="1"/>
          <p:nvPr/>
        </p:nvSpPr>
        <p:spPr>
          <a:xfrm>
            <a:off x="6099749" y="6271428"/>
            <a:ext cx="3158866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LOS VÍNCULOS INTERPERSONALES</a:t>
            </a:r>
          </a:p>
        </p:txBody>
      </p:sp>
      <p:sp>
        <p:nvSpPr>
          <p:cNvPr id="496" name="43 CuadroTexto">
            <a:extLst>
              <a:ext uri="{FF2B5EF4-FFF2-40B4-BE49-F238E27FC236}">
                <a16:creationId xmlns:a16="http://schemas.microsoft.com/office/drawing/2014/main" id="{071A119F-856A-46A6-B114-00D42BA05B86}"/>
              </a:ext>
            </a:extLst>
          </p:cNvPr>
          <p:cNvSpPr txBox="1"/>
          <p:nvPr/>
        </p:nvSpPr>
        <p:spPr>
          <a:xfrm>
            <a:off x="10196263" y="3376990"/>
            <a:ext cx="1118179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REPRESENTAN A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sp>
        <p:nvSpPr>
          <p:cNvPr id="498" name="43 CuadroTexto">
            <a:extLst>
              <a:ext uri="{FF2B5EF4-FFF2-40B4-BE49-F238E27FC236}">
                <a16:creationId xmlns:a16="http://schemas.microsoft.com/office/drawing/2014/main" id="{8E16098B-FD8A-4F86-952F-9B36217BEC3B}"/>
              </a:ext>
            </a:extLst>
          </p:cNvPr>
          <p:cNvSpPr txBox="1"/>
          <p:nvPr/>
        </p:nvSpPr>
        <p:spPr>
          <a:xfrm>
            <a:off x="10596721" y="4077072"/>
            <a:ext cx="1472928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EDUCACIÓN CON TECNOLOGÍA</a:t>
            </a:r>
          </a:p>
        </p:txBody>
      </p:sp>
      <p:cxnSp>
        <p:nvCxnSpPr>
          <p:cNvPr id="499" name="Conector recto 498">
            <a:extLst>
              <a:ext uri="{FF2B5EF4-FFF2-40B4-BE49-F238E27FC236}">
                <a16:creationId xmlns:a16="http://schemas.microsoft.com/office/drawing/2014/main" id="{69B95A1F-6048-4484-BBA0-1F87943D06FA}"/>
              </a:ext>
            </a:extLst>
          </p:cNvPr>
          <p:cNvCxnSpPr>
            <a:cxnSpLocks/>
            <a:stCxn id="496" idx="2"/>
            <a:endCxn id="497" idx="0"/>
          </p:cNvCxnSpPr>
          <p:nvPr/>
        </p:nvCxnSpPr>
        <p:spPr>
          <a:xfrm flipH="1">
            <a:off x="10432864" y="3623211"/>
            <a:ext cx="322489" cy="9382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Conector recto 499">
            <a:extLst>
              <a:ext uri="{FF2B5EF4-FFF2-40B4-BE49-F238E27FC236}">
                <a16:creationId xmlns:a16="http://schemas.microsoft.com/office/drawing/2014/main" id="{908AD181-E825-4B82-A496-135F1634F14F}"/>
              </a:ext>
            </a:extLst>
          </p:cNvPr>
          <p:cNvCxnSpPr>
            <a:cxnSpLocks/>
            <a:stCxn id="496" idx="2"/>
            <a:endCxn id="498" idx="0"/>
          </p:cNvCxnSpPr>
          <p:nvPr/>
        </p:nvCxnSpPr>
        <p:spPr>
          <a:xfrm>
            <a:off x="10755353" y="3623211"/>
            <a:ext cx="577832" cy="45386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" name="43 CuadroTexto">
            <a:extLst>
              <a:ext uri="{FF2B5EF4-FFF2-40B4-BE49-F238E27FC236}">
                <a16:creationId xmlns:a16="http://schemas.microsoft.com/office/drawing/2014/main" id="{7A3032C1-92B6-4E24-B5DE-53A5369C63EC}"/>
              </a:ext>
            </a:extLst>
          </p:cNvPr>
          <p:cNvSpPr txBox="1"/>
          <p:nvPr/>
        </p:nvSpPr>
        <p:spPr>
          <a:xfrm>
            <a:off x="10096183" y="4653136"/>
            <a:ext cx="1041750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DESDE</a:t>
            </a:r>
          </a:p>
        </p:txBody>
      </p:sp>
      <p:cxnSp>
        <p:nvCxnSpPr>
          <p:cNvPr id="502" name="Conector recto 501">
            <a:extLst>
              <a:ext uri="{FF2B5EF4-FFF2-40B4-BE49-F238E27FC236}">
                <a16:creationId xmlns:a16="http://schemas.microsoft.com/office/drawing/2014/main" id="{ECBA073A-3472-4D7A-AD65-BA38946DF3C4}"/>
              </a:ext>
            </a:extLst>
          </p:cNvPr>
          <p:cNvCxnSpPr>
            <a:cxnSpLocks/>
            <a:stCxn id="501" idx="0"/>
            <a:endCxn id="497" idx="2"/>
          </p:cNvCxnSpPr>
          <p:nvPr/>
        </p:nvCxnSpPr>
        <p:spPr>
          <a:xfrm flipH="1" flipV="1">
            <a:off x="10432864" y="4132530"/>
            <a:ext cx="184194" cy="5206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Conector recto 502">
            <a:extLst>
              <a:ext uri="{FF2B5EF4-FFF2-40B4-BE49-F238E27FC236}">
                <a16:creationId xmlns:a16="http://schemas.microsoft.com/office/drawing/2014/main" id="{49EE94FF-50E4-495F-8C8A-7436FD5A6A70}"/>
              </a:ext>
            </a:extLst>
          </p:cNvPr>
          <p:cNvCxnSpPr>
            <a:cxnSpLocks/>
            <a:stCxn id="501" idx="0"/>
            <a:endCxn id="498" idx="2"/>
          </p:cNvCxnSpPr>
          <p:nvPr/>
        </p:nvCxnSpPr>
        <p:spPr>
          <a:xfrm flipV="1">
            <a:off x="10617058" y="4492570"/>
            <a:ext cx="716127" cy="1605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4" name="43 CuadroTexto">
            <a:extLst>
              <a:ext uri="{FF2B5EF4-FFF2-40B4-BE49-F238E27FC236}">
                <a16:creationId xmlns:a16="http://schemas.microsoft.com/office/drawing/2014/main" id="{58EA5518-DCFC-468D-8D4F-706221F9215A}"/>
              </a:ext>
            </a:extLst>
          </p:cNvPr>
          <p:cNvSpPr txBox="1"/>
          <p:nvPr/>
        </p:nvSpPr>
        <p:spPr>
          <a:xfrm>
            <a:off x="9840416" y="5085184"/>
            <a:ext cx="1518150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PLANTEAMIENTOS Y ARGUMENTOS</a:t>
            </a:r>
          </a:p>
        </p:txBody>
      </p:sp>
      <p:cxnSp>
        <p:nvCxnSpPr>
          <p:cNvPr id="505" name="Conector recto 504">
            <a:extLst>
              <a:ext uri="{FF2B5EF4-FFF2-40B4-BE49-F238E27FC236}">
                <a16:creationId xmlns:a16="http://schemas.microsoft.com/office/drawing/2014/main" id="{61455AE1-DF22-40D5-B237-29AC1F459647}"/>
              </a:ext>
            </a:extLst>
          </p:cNvPr>
          <p:cNvCxnSpPr>
            <a:cxnSpLocks/>
            <a:stCxn id="501" idx="2"/>
            <a:endCxn id="504" idx="0"/>
          </p:cNvCxnSpPr>
          <p:nvPr/>
        </p:nvCxnSpPr>
        <p:spPr>
          <a:xfrm flipH="1">
            <a:off x="10599491" y="4899357"/>
            <a:ext cx="17567" cy="18582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6" name="43 CuadroTexto">
            <a:extLst>
              <a:ext uri="{FF2B5EF4-FFF2-40B4-BE49-F238E27FC236}">
                <a16:creationId xmlns:a16="http://schemas.microsoft.com/office/drawing/2014/main" id="{75FF20EB-08E1-403F-9A5D-90130746F8B8}"/>
              </a:ext>
            </a:extLst>
          </p:cNvPr>
          <p:cNvSpPr txBox="1"/>
          <p:nvPr/>
        </p:nvSpPr>
        <p:spPr>
          <a:xfrm>
            <a:off x="10344472" y="5733256"/>
            <a:ext cx="546880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SON</a:t>
            </a:r>
          </a:p>
        </p:txBody>
      </p:sp>
      <p:cxnSp>
        <p:nvCxnSpPr>
          <p:cNvPr id="507" name="Conector recto 506">
            <a:extLst>
              <a:ext uri="{FF2B5EF4-FFF2-40B4-BE49-F238E27FC236}">
                <a16:creationId xmlns:a16="http://schemas.microsoft.com/office/drawing/2014/main" id="{591DBFEE-8395-4AC9-A838-2658B5EF3E88}"/>
              </a:ext>
            </a:extLst>
          </p:cNvPr>
          <p:cNvCxnSpPr>
            <a:cxnSpLocks/>
            <a:stCxn id="506" idx="0"/>
            <a:endCxn id="504" idx="2"/>
          </p:cNvCxnSpPr>
          <p:nvPr/>
        </p:nvCxnSpPr>
        <p:spPr>
          <a:xfrm flipH="1" flipV="1">
            <a:off x="10599491" y="5500682"/>
            <a:ext cx="18421" cy="2325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Conector recto 510">
            <a:extLst>
              <a:ext uri="{FF2B5EF4-FFF2-40B4-BE49-F238E27FC236}">
                <a16:creationId xmlns:a16="http://schemas.microsoft.com/office/drawing/2014/main" id="{9FF9E3F6-C810-4416-81EC-A7EC46A64F42}"/>
              </a:ext>
            </a:extLst>
          </p:cNvPr>
          <p:cNvCxnSpPr>
            <a:cxnSpLocks/>
            <a:stCxn id="496" idx="0"/>
            <a:endCxn id="59" idx="2"/>
          </p:cNvCxnSpPr>
          <p:nvPr/>
        </p:nvCxnSpPr>
        <p:spPr>
          <a:xfrm flipH="1" flipV="1">
            <a:off x="7821295" y="3030234"/>
            <a:ext cx="2934058" cy="346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" name="43 CuadroTexto">
            <a:extLst>
              <a:ext uri="{FF2B5EF4-FFF2-40B4-BE49-F238E27FC236}">
                <a16:creationId xmlns:a16="http://schemas.microsoft.com/office/drawing/2014/main" id="{7D7DD075-1E28-48E7-AAE2-49AFE489C9E9}"/>
              </a:ext>
            </a:extLst>
          </p:cNvPr>
          <p:cNvSpPr txBox="1"/>
          <p:nvPr/>
        </p:nvSpPr>
        <p:spPr>
          <a:xfrm>
            <a:off x="5091753" y="2380818"/>
            <a:ext cx="1148263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SE EXPRESA EN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523" name="Conector recto 522">
            <a:extLst>
              <a:ext uri="{FF2B5EF4-FFF2-40B4-BE49-F238E27FC236}">
                <a16:creationId xmlns:a16="http://schemas.microsoft.com/office/drawing/2014/main" id="{38538148-802F-4A8D-9C1A-0C0331A74ED1}"/>
              </a:ext>
            </a:extLst>
          </p:cNvPr>
          <p:cNvCxnSpPr>
            <a:cxnSpLocks/>
            <a:stCxn id="522" idx="0"/>
            <a:endCxn id="8" idx="2"/>
          </p:cNvCxnSpPr>
          <p:nvPr/>
        </p:nvCxnSpPr>
        <p:spPr>
          <a:xfrm flipH="1" flipV="1">
            <a:off x="3939952" y="1895346"/>
            <a:ext cx="1725933" cy="4854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Conector recto 75">
            <a:extLst>
              <a:ext uri="{FF2B5EF4-FFF2-40B4-BE49-F238E27FC236}">
                <a16:creationId xmlns:a16="http://schemas.microsoft.com/office/drawing/2014/main" id="{C0E65502-3877-4229-9B67-87D82F761624}"/>
              </a:ext>
            </a:extLst>
          </p:cNvPr>
          <p:cNvCxnSpPr>
            <a:cxnSpLocks/>
            <a:stCxn id="522" idx="3"/>
            <a:endCxn id="59" idx="0"/>
          </p:cNvCxnSpPr>
          <p:nvPr/>
        </p:nvCxnSpPr>
        <p:spPr>
          <a:xfrm>
            <a:off x="6240016" y="2503929"/>
            <a:ext cx="1581279" cy="110807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560" name="Vista general de diapositiva 559">
                <a:extLst>
                  <a:ext uri="{FF2B5EF4-FFF2-40B4-BE49-F238E27FC236}">
                    <a16:creationId xmlns:a16="http://schemas.microsoft.com/office/drawing/2014/main" id="{C626F092-1117-409C-8639-140CA7D6E30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3525879"/>
                  </p:ext>
                </p:extLst>
              </p:nvPr>
            </p:nvGraphicFramePr>
            <p:xfrm>
              <a:off x="10123392" y="6240390"/>
              <a:ext cx="1013168" cy="569907"/>
            </p:xfrm>
            <a:graphic>
              <a:graphicData uri="http://schemas.microsoft.com/office/powerpoint/2016/slidezoom">
                <pslz:sldZm>
                  <pslz:sldZmObj sldId="356" cId="601236281">
                    <pslz:zmPr id="{44545625-A93C-4E88-828B-9A138EA74CE6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13168" cy="56990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60" name="Vista general de diapositiva 559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C626F092-1117-409C-8639-140CA7D6E30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23392" y="6240390"/>
                <a:ext cx="1013168" cy="56990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cxnSp>
        <p:nvCxnSpPr>
          <p:cNvPr id="561" name="Conector recto 560">
            <a:extLst>
              <a:ext uri="{FF2B5EF4-FFF2-40B4-BE49-F238E27FC236}">
                <a16:creationId xmlns:a16="http://schemas.microsoft.com/office/drawing/2014/main" id="{9F5CCD5D-3CEC-490C-AD57-FABA5428CEF3}"/>
              </a:ext>
            </a:extLst>
          </p:cNvPr>
          <p:cNvCxnSpPr>
            <a:cxnSpLocks/>
            <a:stCxn id="506" idx="2"/>
            <a:endCxn id="560" idx="0"/>
          </p:cNvCxnSpPr>
          <p:nvPr/>
        </p:nvCxnSpPr>
        <p:spPr>
          <a:xfrm>
            <a:off x="10617912" y="5979477"/>
            <a:ext cx="12064" cy="26091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7" name="43 CuadroTexto">
            <a:extLst>
              <a:ext uri="{FF2B5EF4-FFF2-40B4-BE49-F238E27FC236}">
                <a16:creationId xmlns:a16="http://schemas.microsoft.com/office/drawing/2014/main" id="{E81A90E2-69D5-4E54-8660-4A397D485C23}"/>
              </a:ext>
            </a:extLst>
          </p:cNvPr>
          <p:cNvSpPr txBox="1"/>
          <p:nvPr/>
        </p:nvSpPr>
        <p:spPr>
          <a:xfrm>
            <a:off x="9696400" y="3717032"/>
            <a:ext cx="1472928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EDUCACIÓN EN TECNOLOGÍA</a:t>
            </a:r>
          </a:p>
        </p:txBody>
      </p:sp>
    </p:spTree>
    <p:extLst>
      <p:ext uri="{BB962C8B-B14F-4D97-AF65-F5344CB8AC3E}">
        <p14:creationId xmlns:p14="http://schemas.microsoft.com/office/powerpoint/2010/main" val="143695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>
            <a:extLst>
              <a:ext uri="{FF2B5EF4-FFF2-40B4-BE49-F238E27FC236}">
                <a16:creationId xmlns:a16="http://schemas.microsoft.com/office/drawing/2014/main" id="{E4BAAEA6-7E75-4EFE-94F8-5C776DEDA1C7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3" name="5 Conector recto">
            <a:extLst>
              <a:ext uri="{FF2B5EF4-FFF2-40B4-BE49-F238E27FC236}">
                <a16:creationId xmlns:a16="http://schemas.microsoft.com/office/drawing/2014/main" id="{3A03F702-1CB0-4BF2-B55B-6F4C242FC6C6}"/>
              </a:ext>
            </a:extLst>
          </p:cNvPr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43 CuadroTexto">
            <a:extLst>
              <a:ext uri="{FF2B5EF4-FFF2-40B4-BE49-F238E27FC236}">
                <a16:creationId xmlns:a16="http://schemas.microsoft.com/office/drawing/2014/main" id="{F7771F11-BEA9-4DD3-942C-D2A7DF1C0E60}"/>
              </a:ext>
            </a:extLst>
          </p:cNvPr>
          <p:cNvSpPr txBox="1"/>
          <p:nvPr/>
        </p:nvSpPr>
        <p:spPr>
          <a:xfrm>
            <a:off x="1135832" y="1556792"/>
            <a:ext cx="56082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Cognitivismo.</a:t>
            </a:r>
          </a:p>
        </p:txBody>
      </p:sp>
      <p:sp>
        <p:nvSpPr>
          <p:cNvPr id="5" name="60 CuadroTexto">
            <a:extLst>
              <a:ext uri="{FF2B5EF4-FFF2-40B4-BE49-F238E27FC236}">
                <a16:creationId xmlns:a16="http://schemas.microsoft.com/office/drawing/2014/main" id="{797A5BEE-334F-475C-896C-7C61A75A8140}"/>
              </a:ext>
            </a:extLst>
          </p:cNvPr>
          <p:cNvSpPr txBox="1"/>
          <p:nvPr/>
        </p:nvSpPr>
        <p:spPr>
          <a:xfrm>
            <a:off x="191344" y="155679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6</a:t>
            </a:r>
          </a:p>
        </p:txBody>
      </p:sp>
      <p:sp>
        <p:nvSpPr>
          <p:cNvPr id="6" name="43 CuadroTexto">
            <a:extLst>
              <a:ext uri="{FF2B5EF4-FFF2-40B4-BE49-F238E27FC236}">
                <a16:creationId xmlns:a16="http://schemas.microsoft.com/office/drawing/2014/main" id="{851FB99F-120C-4808-AEC7-96902C55E5B6}"/>
              </a:ext>
            </a:extLst>
          </p:cNvPr>
          <p:cNvSpPr txBox="1"/>
          <p:nvPr/>
        </p:nvSpPr>
        <p:spPr>
          <a:xfrm>
            <a:off x="1919536" y="3945686"/>
            <a:ext cx="648072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SON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5E5DA70-9205-424A-A9ED-77C675F1EA36}"/>
              </a:ext>
            </a:extLst>
          </p:cNvPr>
          <p:cNvCxnSpPr>
            <a:cxnSpLocks/>
            <a:stCxn id="6" idx="3"/>
            <a:endCxn id="13" idx="1"/>
          </p:cNvCxnSpPr>
          <p:nvPr/>
        </p:nvCxnSpPr>
        <p:spPr>
          <a:xfrm flipV="1">
            <a:off x="2567608" y="2922036"/>
            <a:ext cx="1296145" cy="114676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5C2D6608-0104-430A-948D-AE827BDC1198}"/>
              </a:ext>
            </a:extLst>
          </p:cNvPr>
          <p:cNvCxnSpPr>
            <a:cxnSpLocks/>
            <a:stCxn id="6" idx="3"/>
            <a:endCxn id="14" idx="1"/>
          </p:cNvCxnSpPr>
          <p:nvPr/>
        </p:nvCxnSpPr>
        <p:spPr>
          <a:xfrm flipV="1">
            <a:off x="2567608" y="2717900"/>
            <a:ext cx="3672410" cy="135089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78DFE3F-3489-4F2D-9271-B33260DB3D3B}"/>
              </a:ext>
            </a:extLst>
          </p:cNvPr>
          <p:cNvCxnSpPr>
            <a:cxnSpLocks/>
            <a:stCxn id="6" idx="3"/>
            <a:endCxn id="15" idx="1"/>
          </p:cNvCxnSpPr>
          <p:nvPr/>
        </p:nvCxnSpPr>
        <p:spPr>
          <a:xfrm flipV="1">
            <a:off x="2567608" y="2464506"/>
            <a:ext cx="5995754" cy="160429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3C24A3C-5C3E-4DF8-ABC0-29B1CC859781}"/>
              </a:ext>
            </a:extLst>
          </p:cNvPr>
          <p:cNvCxnSpPr>
            <a:cxnSpLocks/>
            <a:stCxn id="6" idx="3"/>
            <a:endCxn id="16" idx="1"/>
          </p:cNvCxnSpPr>
          <p:nvPr/>
        </p:nvCxnSpPr>
        <p:spPr>
          <a:xfrm>
            <a:off x="2567608" y="4068797"/>
            <a:ext cx="7142106" cy="8833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51C6ACEF-87BD-4634-80C4-D768EE0C868B}"/>
              </a:ext>
            </a:extLst>
          </p:cNvPr>
          <p:cNvCxnSpPr>
            <a:cxnSpLocks/>
            <a:stCxn id="6" idx="3"/>
            <a:endCxn id="17" idx="1"/>
          </p:cNvCxnSpPr>
          <p:nvPr/>
        </p:nvCxnSpPr>
        <p:spPr>
          <a:xfrm>
            <a:off x="2567608" y="4068797"/>
            <a:ext cx="4778147" cy="157445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43 CuadroTexto">
            <a:extLst>
              <a:ext uri="{FF2B5EF4-FFF2-40B4-BE49-F238E27FC236}">
                <a16:creationId xmlns:a16="http://schemas.microsoft.com/office/drawing/2014/main" id="{A8BBB1BC-A985-41B7-A556-A9E2C909A863}"/>
              </a:ext>
            </a:extLst>
          </p:cNvPr>
          <p:cNvSpPr txBox="1"/>
          <p:nvPr/>
        </p:nvSpPr>
        <p:spPr>
          <a:xfrm>
            <a:off x="3863753" y="2568093"/>
            <a:ext cx="2088232" cy="70788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ESTRUCTURA Y FUNCIONAMIENTO MENTAL, SON LA BASE DE TODO ACTO EDUCATIVO. </a:t>
            </a:r>
          </a:p>
        </p:txBody>
      </p:sp>
      <p:sp>
        <p:nvSpPr>
          <p:cNvPr id="14" name="43 CuadroTexto">
            <a:extLst>
              <a:ext uri="{FF2B5EF4-FFF2-40B4-BE49-F238E27FC236}">
                <a16:creationId xmlns:a16="http://schemas.microsoft.com/office/drawing/2014/main" id="{CD7CBDD5-D55D-480B-A997-0FBA47BB7463}"/>
              </a:ext>
            </a:extLst>
          </p:cNvPr>
          <p:cNvSpPr txBox="1"/>
          <p:nvPr/>
        </p:nvSpPr>
        <p:spPr>
          <a:xfrm>
            <a:off x="6240018" y="2210068"/>
            <a:ext cx="1834027" cy="1015663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LOS PROCESOS DE ENSEÑANZA Y APRENDIZAJE SE CONCIBEN A LA MANERA DE EVENTOS MENTALES Y / O INTELECTUALES.</a:t>
            </a:r>
          </a:p>
        </p:txBody>
      </p:sp>
      <p:sp>
        <p:nvSpPr>
          <p:cNvPr id="15" name="43 CuadroTexto">
            <a:extLst>
              <a:ext uri="{FF2B5EF4-FFF2-40B4-BE49-F238E27FC236}">
                <a16:creationId xmlns:a16="http://schemas.microsoft.com/office/drawing/2014/main" id="{47BF973D-4F9D-40AC-92DA-6250CFA4E931}"/>
              </a:ext>
            </a:extLst>
          </p:cNvPr>
          <p:cNvSpPr txBox="1"/>
          <p:nvPr/>
        </p:nvSpPr>
        <p:spPr>
          <a:xfrm>
            <a:off x="8563362" y="2033619"/>
            <a:ext cx="2285166" cy="861774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LAS ACCIONES MENTALES (INTERIORIZADAS Y EXTERNAS) DEFINEN EN ALTO GRADO EL MUNDO MENTAL Y /O INTELECTUAL DE LOS SUJETOS.</a:t>
            </a:r>
          </a:p>
        </p:txBody>
      </p:sp>
      <p:sp>
        <p:nvSpPr>
          <p:cNvPr id="16" name="43 CuadroTexto">
            <a:extLst>
              <a:ext uri="{FF2B5EF4-FFF2-40B4-BE49-F238E27FC236}">
                <a16:creationId xmlns:a16="http://schemas.microsoft.com/office/drawing/2014/main" id="{C5E3C6A8-F29F-4642-A68A-922EE1E8CF8D}"/>
              </a:ext>
            </a:extLst>
          </p:cNvPr>
          <p:cNvSpPr txBox="1"/>
          <p:nvPr/>
        </p:nvSpPr>
        <p:spPr>
          <a:xfrm>
            <a:off x="9709714" y="3495416"/>
            <a:ext cx="1834027" cy="1323439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EN EL ÁMBITO DE LA EDUCACIÓN EN TECNOLOGÍA, LA TECNOLOGÍA ES UN OBJETO DE ESTUDIO CONCEBIDA COMO ESTRUCTURAS DE CONOCIMIENTO.</a:t>
            </a:r>
          </a:p>
        </p:txBody>
      </p:sp>
      <p:sp>
        <p:nvSpPr>
          <p:cNvPr id="17" name="43 CuadroTexto">
            <a:extLst>
              <a:ext uri="{FF2B5EF4-FFF2-40B4-BE49-F238E27FC236}">
                <a16:creationId xmlns:a16="http://schemas.microsoft.com/office/drawing/2014/main" id="{A14FA723-EB0D-4BC4-9E99-DDBE59FD9998}"/>
              </a:ext>
            </a:extLst>
          </p:cNvPr>
          <p:cNvSpPr txBox="1"/>
          <p:nvPr/>
        </p:nvSpPr>
        <p:spPr>
          <a:xfrm>
            <a:off x="7345755" y="5058471"/>
            <a:ext cx="2206629" cy="116955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EL COGNITIVISMO IGUALMENTE ASUME A LA TECNOLOGÍA, COMO MEDIADOR PEDAGÓGICO QUE INCENTIVA Y VIABILIZA EL APRENDIZAJE EN LAS DIVERSAS ÁREAS ESCOLARES.</a:t>
            </a:r>
          </a:p>
        </p:txBody>
      </p:sp>
      <p:sp>
        <p:nvSpPr>
          <p:cNvPr id="18" name="43 CuadroTexto">
            <a:extLst>
              <a:ext uri="{FF2B5EF4-FFF2-40B4-BE49-F238E27FC236}">
                <a16:creationId xmlns:a16="http://schemas.microsoft.com/office/drawing/2014/main" id="{D8D825E8-3202-44D2-9F01-D3A38F895D56}"/>
              </a:ext>
            </a:extLst>
          </p:cNvPr>
          <p:cNvSpPr txBox="1"/>
          <p:nvPr/>
        </p:nvSpPr>
        <p:spPr>
          <a:xfrm>
            <a:off x="4405991" y="5055251"/>
            <a:ext cx="1834027" cy="861774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EXPERIENCIA PREVIA DE LOS SUJETOS, SON EL PUNTO DE PARTIDA PARA LLEVAR A CABO LA EDUCACIÓN.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18BDC88-9BE5-42EF-BC0B-72C940997454}"/>
              </a:ext>
            </a:extLst>
          </p:cNvPr>
          <p:cNvCxnSpPr>
            <a:cxnSpLocks/>
            <a:stCxn id="6" idx="3"/>
            <a:endCxn id="18" idx="1"/>
          </p:cNvCxnSpPr>
          <p:nvPr/>
        </p:nvCxnSpPr>
        <p:spPr>
          <a:xfrm>
            <a:off x="2567608" y="4068797"/>
            <a:ext cx="1838383" cy="141734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E2964B0B-55D1-475E-AEAE-7393B9FF8E0B}"/>
              </a:ext>
            </a:extLst>
          </p:cNvPr>
          <p:cNvCxnSpPr>
            <a:cxnSpLocks/>
            <a:stCxn id="22" idx="3"/>
            <a:endCxn id="6" idx="1"/>
          </p:cNvCxnSpPr>
          <p:nvPr/>
        </p:nvCxnSpPr>
        <p:spPr>
          <a:xfrm>
            <a:off x="1735168" y="4068796"/>
            <a:ext cx="18436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43 CuadroTexto">
            <a:extLst>
              <a:ext uri="{FF2B5EF4-FFF2-40B4-BE49-F238E27FC236}">
                <a16:creationId xmlns:a16="http://schemas.microsoft.com/office/drawing/2014/main" id="{B1C7304E-C5C7-42D6-8599-BF3BE6202E6C}"/>
              </a:ext>
            </a:extLst>
          </p:cNvPr>
          <p:cNvSpPr txBox="1"/>
          <p:nvPr/>
        </p:nvSpPr>
        <p:spPr>
          <a:xfrm>
            <a:off x="157271" y="3861047"/>
            <a:ext cx="1577897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PLANTEAMIENTOS Y ARGUMENTOS</a:t>
            </a:r>
          </a:p>
        </p:txBody>
      </p:sp>
    </p:spTree>
    <p:extLst>
      <p:ext uri="{BB962C8B-B14F-4D97-AF65-F5344CB8AC3E}">
        <p14:creationId xmlns:p14="http://schemas.microsoft.com/office/powerpoint/2010/main" val="60123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3 CuadroTexto">
            <a:extLst>
              <a:ext uri="{FF2B5EF4-FFF2-40B4-BE49-F238E27FC236}">
                <a16:creationId xmlns:a16="http://schemas.microsoft.com/office/drawing/2014/main" id="{3075D96E-A11E-4FEB-8CF4-2AD9DDD378FD}"/>
              </a:ext>
            </a:extLst>
          </p:cNvPr>
          <p:cNvSpPr txBox="1"/>
          <p:nvPr/>
        </p:nvSpPr>
        <p:spPr>
          <a:xfrm>
            <a:off x="1135832" y="1556792"/>
            <a:ext cx="56082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Cognitivismo.</a:t>
            </a:r>
          </a:p>
        </p:txBody>
      </p:sp>
      <p:sp>
        <p:nvSpPr>
          <p:cNvPr id="8" name="60 CuadroTexto">
            <a:extLst>
              <a:ext uri="{FF2B5EF4-FFF2-40B4-BE49-F238E27FC236}">
                <a16:creationId xmlns:a16="http://schemas.microsoft.com/office/drawing/2014/main" id="{0B0EA3CC-FFDD-4604-BA0D-F85A3CF3205C}"/>
              </a:ext>
            </a:extLst>
          </p:cNvPr>
          <p:cNvSpPr txBox="1"/>
          <p:nvPr/>
        </p:nvSpPr>
        <p:spPr>
          <a:xfrm>
            <a:off x="191344" y="155679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6</a:t>
            </a:r>
          </a:p>
        </p:txBody>
      </p:sp>
      <p:sp>
        <p:nvSpPr>
          <p:cNvPr id="9" name="4 CuadroTexto">
            <a:extLst>
              <a:ext uri="{FF2B5EF4-FFF2-40B4-BE49-F238E27FC236}">
                <a16:creationId xmlns:a16="http://schemas.microsoft.com/office/drawing/2014/main" id="{DD6A6303-A1DB-4601-8467-561821340D5E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10" name="5 Conector recto">
            <a:extLst>
              <a:ext uri="{FF2B5EF4-FFF2-40B4-BE49-F238E27FC236}">
                <a16:creationId xmlns:a16="http://schemas.microsoft.com/office/drawing/2014/main" id="{5BA78B71-8083-457A-9DF5-79ECD209E647}"/>
              </a:ext>
            </a:extLst>
          </p:cNvPr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43 CuadroTexto">
            <a:extLst>
              <a:ext uri="{FF2B5EF4-FFF2-40B4-BE49-F238E27FC236}">
                <a16:creationId xmlns:a16="http://schemas.microsoft.com/office/drawing/2014/main" id="{9FDEFE63-3674-4248-9CC3-0B6081741060}"/>
              </a:ext>
            </a:extLst>
          </p:cNvPr>
          <p:cNvSpPr txBox="1"/>
          <p:nvPr/>
        </p:nvSpPr>
        <p:spPr>
          <a:xfrm>
            <a:off x="3791744" y="3866128"/>
            <a:ext cx="5184576" cy="9310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Inside the </a:t>
            </a:r>
            <a:r>
              <a:rPr lang="en-US" sz="16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psychologist¨s</a:t>
            </a:r>
            <a:r>
              <a:rPr lang="en-US" sz="1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studio with Jerome S. Bruner. </a:t>
            </a:r>
            <a:r>
              <a:rPr lang="en-US" sz="1600" b="0" i="0" dirty="0">
                <a:solidFill>
                  <a:srgbClr val="00206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sz="16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entrevista</a:t>
            </a:r>
            <a:r>
              <a:rPr lang="en-US" sz="1600" b="0" i="0" dirty="0">
                <a:solidFill>
                  <a:srgbClr val="00206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).</a:t>
            </a:r>
            <a:endParaRPr lang="es-CO" sz="1600" b="1" dirty="0">
              <a:solidFill>
                <a:srgbClr val="002060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endParaRPr lang="es-CO" sz="105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2"/>
              </a:rPr>
              <a:t>https://youtu.be/xxn6IpAJEz8</a:t>
            </a:r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4" name="43 CuadroTexto">
            <a:extLst>
              <a:ext uri="{FF2B5EF4-FFF2-40B4-BE49-F238E27FC236}">
                <a16:creationId xmlns:a16="http://schemas.microsoft.com/office/drawing/2014/main" id="{6B0082F8-520F-42B2-8B24-69C7602379A9}"/>
              </a:ext>
            </a:extLst>
          </p:cNvPr>
          <p:cNvSpPr txBox="1"/>
          <p:nvPr/>
        </p:nvSpPr>
        <p:spPr>
          <a:xfrm>
            <a:off x="5447928" y="4946248"/>
            <a:ext cx="5184576" cy="9310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Conversation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with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Noam Chomsky and Howard Gardner. (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conversation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).</a:t>
            </a:r>
          </a:p>
          <a:p>
            <a:pPr algn="r"/>
            <a:endParaRPr lang="es-CO" sz="105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3"/>
              </a:rPr>
              <a:t>https://youtu.be/lWGhJ63OXxM</a:t>
            </a:r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2" name="43 CuadroTexto">
            <a:extLst>
              <a:ext uri="{FF2B5EF4-FFF2-40B4-BE49-F238E27FC236}">
                <a16:creationId xmlns:a16="http://schemas.microsoft.com/office/drawing/2014/main" id="{452E5143-492B-4C03-A853-B07FE63785E8}"/>
              </a:ext>
            </a:extLst>
          </p:cNvPr>
          <p:cNvSpPr txBox="1"/>
          <p:nvPr/>
        </p:nvSpPr>
        <p:spPr>
          <a:xfrm>
            <a:off x="1847529" y="2786008"/>
            <a:ext cx="5184575" cy="9310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Pedagogía cognitiva y aprendizaje científico. Juan Ignacio Pozo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Municio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. (conferencia).</a:t>
            </a:r>
          </a:p>
          <a:p>
            <a:pPr algn="r"/>
            <a:endParaRPr lang="es-CO" sz="105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4"/>
              </a:rPr>
              <a:t>https://youtu.be/R0Arf1XujDE</a:t>
            </a:r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3" name="43 CuadroTexto">
            <a:extLst>
              <a:ext uri="{FF2B5EF4-FFF2-40B4-BE49-F238E27FC236}">
                <a16:creationId xmlns:a16="http://schemas.microsoft.com/office/drawing/2014/main" id="{3B0D599A-938D-4802-8603-BA5F6D9450CC}"/>
              </a:ext>
            </a:extLst>
          </p:cNvPr>
          <p:cNvSpPr txBox="1"/>
          <p:nvPr/>
        </p:nvSpPr>
        <p:spPr>
          <a:xfrm rot="18903554">
            <a:off x="143527" y="489857"/>
            <a:ext cx="1273140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Documentos / enlaces</a:t>
            </a:r>
          </a:p>
        </p:txBody>
      </p:sp>
    </p:spTree>
    <p:extLst>
      <p:ext uri="{BB962C8B-B14F-4D97-AF65-F5344CB8AC3E}">
        <p14:creationId xmlns:p14="http://schemas.microsoft.com/office/powerpoint/2010/main" val="419731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3 CuadroTexto">
            <a:extLst>
              <a:ext uri="{FF2B5EF4-FFF2-40B4-BE49-F238E27FC236}">
                <a16:creationId xmlns:a16="http://schemas.microsoft.com/office/drawing/2014/main" id="{102F0035-8EE9-48C1-9C08-96C49CD76A19}"/>
              </a:ext>
            </a:extLst>
          </p:cNvPr>
          <p:cNvSpPr txBox="1"/>
          <p:nvPr/>
        </p:nvSpPr>
        <p:spPr>
          <a:xfrm>
            <a:off x="1135832" y="1556792"/>
            <a:ext cx="56082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Cognitivismo.</a:t>
            </a:r>
          </a:p>
        </p:txBody>
      </p:sp>
      <p:sp>
        <p:nvSpPr>
          <p:cNvPr id="6" name="60 CuadroTexto">
            <a:extLst>
              <a:ext uri="{FF2B5EF4-FFF2-40B4-BE49-F238E27FC236}">
                <a16:creationId xmlns:a16="http://schemas.microsoft.com/office/drawing/2014/main" id="{50C2C78F-51FC-423B-B21F-D3D00946A9A8}"/>
              </a:ext>
            </a:extLst>
          </p:cNvPr>
          <p:cNvSpPr txBox="1"/>
          <p:nvPr/>
        </p:nvSpPr>
        <p:spPr>
          <a:xfrm>
            <a:off x="191344" y="155679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6</a:t>
            </a:r>
          </a:p>
        </p:txBody>
      </p:sp>
      <p:sp>
        <p:nvSpPr>
          <p:cNvPr id="7" name="4 CuadroTexto">
            <a:extLst>
              <a:ext uri="{FF2B5EF4-FFF2-40B4-BE49-F238E27FC236}">
                <a16:creationId xmlns:a16="http://schemas.microsoft.com/office/drawing/2014/main" id="{88370790-865A-4FF1-B368-76A4552C7B5B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8" name="5 Conector recto">
            <a:extLst>
              <a:ext uri="{FF2B5EF4-FFF2-40B4-BE49-F238E27FC236}">
                <a16:creationId xmlns:a16="http://schemas.microsoft.com/office/drawing/2014/main" id="{3E353408-AAF7-42AE-ACCF-F7C8B8AAC4F9}"/>
              </a:ext>
            </a:extLst>
          </p:cNvPr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43 CuadroTexto">
            <a:extLst>
              <a:ext uri="{FF2B5EF4-FFF2-40B4-BE49-F238E27FC236}">
                <a16:creationId xmlns:a16="http://schemas.microsoft.com/office/drawing/2014/main" id="{3967356D-741D-4700-85F0-50D36BD4C861}"/>
              </a:ext>
            </a:extLst>
          </p:cNvPr>
          <p:cNvSpPr txBox="1"/>
          <p:nvPr/>
        </p:nvSpPr>
        <p:spPr>
          <a:xfrm>
            <a:off x="4871864" y="4370184"/>
            <a:ext cx="5184576" cy="9310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Webinar </a:t>
            </a:r>
            <a:r>
              <a:rPr lang="en-US" sz="1600" b="1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cuestiones</a:t>
            </a:r>
            <a:r>
              <a:rPr lang="en-US" sz="16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actuales</a:t>
            </a:r>
            <a:r>
              <a:rPr lang="en-US" sz="16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 la </a:t>
            </a:r>
            <a:r>
              <a:rPr lang="en-US" sz="1600" b="1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psicología</a:t>
            </a:r>
            <a:r>
              <a:rPr lang="en-US" sz="16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cognitiva</a:t>
            </a:r>
            <a:r>
              <a:rPr lang="en-US" sz="16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Mario </a:t>
            </a:r>
            <a:r>
              <a:rPr lang="en-US" sz="1600" b="1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carretero</a:t>
            </a:r>
            <a:r>
              <a:rPr lang="en-US" sz="16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1600" b="1" i="0" dirty="0">
                <a:solidFill>
                  <a:srgbClr val="00206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sz="1600" b="1" i="0" dirty="0" err="1">
                <a:solidFill>
                  <a:srgbClr val="00206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conferencia</a:t>
            </a:r>
            <a:r>
              <a:rPr lang="en-US" sz="1600" b="1" i="0" dirty="0">
                <a:solidFill>
                  <a:srgbClr val="00206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).</a:t>
            </a:r>
            <a:endParaRPr lang="es-CO" sz="1600" b="1" dirty="0">
              <a:solidFill>
                <a:srgbClr val="002060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endParaRPr lang="es-CO" sz="105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2"/>
              </a:rPr>
              <a:t>https://youtu.be/XLNpSwgRm1E</a:t>
            </a:r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2" name="43 CuadroTexto">
            <a:extLst>
              <a:ext uri="{FF2B5EF4-FFF2-40B4-BE49-F238E27FC236}">
                <a16:creationId xmlns:a16="http://schemas.microsoft.com/office/drawing/2014/main" id="{C317DB2D-E179-4218-A7A1-467FA9A40F8B}"/>
              </a:ext>
            </a:extLst>
          </p:cNvPr>
          <p:cNvSpPr txBox="1"/>
          <p:nvPr/>
        </p:nvSpPr>
        <p:spPr>
          <a:xfrm rot="18903554">
            <a:off x="143527" y="489857"/>
            <a:ext cx="1273140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Documentos / enlaces</a:t>
            </a:r>
          </a:p>
        </p:txBody>
      </p:sp>
      <p:sp>
        <p:nvSpPr>
          <p:cNvPr id="13" name="43 CuadroTexto">
            <a:extLst>
              <a:ext uri="{FF2B5EF4-FFF2-40B4-BE49-F238E27FC236}">
                <a16:creationId xmlns:a16="http://schemas.microsoft.com/office/drawing/2014/main" id="{F4E9F28A-E651-4898-AC91-C16E7D005C14}"/>
              </a:ext>
            </a:extLst>
          </p:cNvPr>
          <p:cNvSpPr txBox="1"/>
          <p:nvPr/>
        </p:nvSpPr>
        <p:spPr>
          <a:xfrm>
            <a:off x="3147865" y="3290064"/>
            <a:ext cx="5184576" cy="9310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Que le aporta la neurociencia a la educación. Rodolfo Llinás. (conferencia).</a:t>
            </a:r>
          </a:p>
          <a:p>
            <a:pPr algn="r"/>
            <a:endParaRPr lang="es-CO" sz="105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3"/>
              </a:rPr>
              <a:t>https://youtu.be/pObGngB7E38</a:t>
            </a:r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906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3 CuadroTexto">
            <a:extLst>
              <a:ext uri="{FF2B5EF4-FFF2-40B4-BE49-F238E27FC236}">
                <a16:creationId xmlns:a16="http://schemas.microsoft.com/office/drawing/2014/main" id="{102F0035-8EE9-48C1-9C08-96C49CD76A19}"/>
              </a:ext>
            </a:extLst>
          </p:cNvPr>
          <p:cNvSpPr txBox="1"/>
          <p:nvPr/>
        </p:nvSpPr>
        <p:spPr>
          <a:xfrm>
            <a:off x="1135832" y="1556792"/>
            <a:ext cx="56082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Cognitivismo.</a:t>
            </a:r>
          </a:p>
        </p:txBody>
      </p:sp>
      <p:sp>
        <p:nvSpPr>
          <p:cNvPr id="6" name="60 CuadroTexto">
            <a:extLst>
              <a:ext uri="{FF2B5EF4-FFF2-40B4-BE49-F238E27FC236}">
                <a16:creationId xmlns:a16="http://schemas.microsoft.com/office/drawing/2014/main" id="{50C2C78F-51FC-423B-B21F-D3D00946A9A8}"/>
              </a:ext>
            </a:extLst>
          </p:cNvPr>
          <p:cNvSpPr txBox="1"/>
          <p:nvPr/>
        </p:nvSpPr>
        <p:spPr>
          <a:xfrm>
            <a:off x="191344" y="155679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6</a:t>
            </a:r>
          </a:p>
        </p:txBody>
      </p:sp>
      <p:sp>
        <p:nvSpPr>
          <p:cNvPr id="7" name="4 CuadroTexto">
            <a:extLst>
              <a:ext uri="{FF2B5EF4-FFF2-40B4-BE49-F238E27FC236}">
                <a16:creationId xmlns:a16="http://schemas.microsoft.com/office/drawing/2014/main" id="{88370790-865A-4FF1-B368-76A4552C7B5B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8" name="5 Conector recto">
            <a:extLst>
              <a:ext uri="{FF2B5EF4-FFF2-40B4-BE49-F238E27FC236}">
                <a16:creationId xmlns:a16="http://schemas.microsoft.com/office/drawing/2014/main" id="{3E353408-AAF7-42AE-ACCF-F7C8B8AAC4F9}"/>
              </a:ext>
            </a:extLst>
          </p:cNvPr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43 CuadroTexto">
            <a:extLst>
              <a:ext uri="{FF2B5EF4-FFF2-40B4-BE49-F238E27FC236}">
                <a16:creationId xmlns:a16="http://schemas.microsoft.com/office/drawing/2014/main" id="{C317DB2D-E179-4218-A7A1-467FA9A40F8B}"/>
              </a:ext>
            </a:extLst>
          </p:cNvPr>
          <p:cNvSpPr txBox="1"/>
          <p:nvPr/>
        </p:nvSpPr>
        <p:spPr>
          <a:xfrm rot="18903554">
            <a:off x="143527" y="489857"/>
            <a:ext cx="1273140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Documentos / enlaces</a:t>
            </a:r>
          </a:p>
        </p:txBody>
      </p:sp>
      <p:sp>
        <p:nvSpPr>
          <p:cNvPr id="2" name="43 CuadroTexto">
            <a:extLst>
              <a:ext uri="{FF2B5EF4-FFF2-40B4-BE49-F238E27FC236}">
                <a16:creationId xmlns:a16="http://schemas.microsoft.com/office/drawing/2014/main" id="{48430E81-56B2-C79B-7010-AA7A0217B23B}"/>
              </a:ext>
            </a:extLst>
          </p:cNvPr>
          <p:cNvSpPr txBox="1"/>
          <p:nvPr/>
        </p:nvSpPr>
        <p:spPr>
          <a:xfrm>
            <a:off x="3075856" y="2924944"/>
            <a:ext cx="6040288" cy="2893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ANDERSON y NOVAK. (Sin año). </a:t>
            </a:r>
            <a:r>
              <a:rPr lang="es-CO" sz="1400" dirty="0" err="1"/>
              <a:t>Implications</a:t>
            </a:r>
            <a:r>
              <a:rPr lang="es-CO" sz="1400" dirty="0"/>
              <a:t> of </a:t>
            </a:r>
            <a:r>
              <a:rPr lang="es-CO" sz="1400" dirty="0" err="1"/>
              <a:t>parallels</a:t>
            </a:r>
            <a:r>
              <a:rPr lang="es-CO" sz="1400" dirty="0"/>
              <a:t> in </a:t>
            </a:r>
            <a:r>
              <a:rPr lang="es-CO" sz="1400" dirty="0" err="1"/>
              <a:t>Ausubelian</a:t>
            </a:r>
            <a:r>
              <a:rPr lang="es-CO" sz="1400" dirty="0"/>
              <a:t> ideas.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CAÑAS y NOVAK. (2006). La teoría subyacente a los mapas conceptuales y cómo construirlos.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GENTILE y STIGLIANO. (2013). La enseñanza desde los enfoques cognitivistas.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MATTAR, J. (2018). </a:t>
            </a:r>
            <a:r>
              <a:rPr lang="es-CO" sz="1400" dirty="0" err="1"/>
              <a:t>Constructivism</a:t>
            </a:r>
            <a:r>
              <a:rPr lang="es-CO" sz="1400" dirty="0"/>
              <a:t> and </a:t>
            </a:r>
            <a:r>
              <a:rPr lang="es-CO" sz="1400" dirty="0" err="1"/>
              <a:t>connectivism</a:t>
            </a:r>
            <a:r>
              <a:rPr lang="es-CO" sz="1400" dirty="0"/>
              <a:t> in </a:t>
            </a:r>
            <a:r>
              <a:rPr lang="es-CO" sz="1400" dirty="0" err="1"/>
              <a:t>education</a:t>
            </a:r>
            <a:r>
              <a:rPr lang="es-CO" sz="1400" dirty="0"/>
              <a:t> </a:t>
            </a:r>
            <a:r>
              <a:rPr lang="es-CO" sz="1400" dirty="0" err="1"/>
              <a:t>technology</a:t>
            </a:r>
            <a:r>
              <a:rPr lang="es-CO" sz="1400" dirty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 err="1"/>
              <a:t>McCORMICK</a:t>
            </a:r>
            <a:r>
              <a:rPr lang="es-CO" sz="1400" dirty="0"/>
              <a:t> y otros. (1994). </a:t>
            </a:r>
            <a:r>
              <a:rPr lang="es-CO" sz="1400" dirty="0" err="1"/>
              <a:t>problem</a:t>
            </a:r>
            <a:r>
              <a:rPr lang="es-CO" sz="1400" dirty="0"/>
              <a:t> - </a:t>
            </a:r>
            <a:r>
              <a:rPr lang="es-CO" sz="1400" dirty="0" err="1"/>
              <a:t>Solving</a:t>
            </a:r>
            <a:r>
              <a:rPr lang="es-CO" sz="1400" dirty="0"/>
              <a:t> </a:t>
            </a:r>
            <a:r>
              <a:rPr lang="es-CO" sz="1400" dirty="0" err="1"/>
              <a:t>processes</a:t>
            </a:r>
            <a:r>
              <a:rPr lang="es-CO" sz="1400" dirty="0"/>
              <a:t> in </a:t>
            </a:r>
            <a:r>
              <a:rPr lang="es-CO" sz="1400" dirty="0" err="1"/>
              <a:t>technology</a:t>
            </a:r>
            <a:r>
              <a:rPr lang="es-CO" sz="1400" dirty="0"/>
              <a:t> </a:t>
            </a:r>
            <a:r>
              <a:rPr lang="es-CO" sz="1400" dirty="0" err="1"/>
              <a:t>education</a:t>
            </a:r>
            <a:r>
              <a:rPr lang="es-CO" sz="1400" dirty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 err="1"/>
              <a:t>McCORMIKK</a:t>
            </a:r>
            <a:r>
              <a:rPr lang="es-CO" sz="1400" dirty="0"/>
              <a:t> y MURPHY. (1997). </a:t>
            </a:r>
            <a:r>
              <a:rPr lang="es-CO" sz="1400" dirty="0" err="1"/>
              <a:t>Probelm</a:t>
            </a:r>
            <a:r>
              <a:rPr lang="es-CO" sz="1400" dirty="0"/>
              <a:t> </a:t>
            </a:r>
            <a:r>
              <a:rPr lang="es-CO" sz="1400" dirty="0" err="1"/>
              <a:t>solving</a:t>
            </a:r>
            <a:r>
              <a:rPr lang="es-CO" sz="1400" dirty="0"/>
              <a:t> in </a:t>
            </a:r>
            <a:r>
              <a:rPr lang="es-CO" sz="1400" dirty="0" err="1"/>
              <a:t>science</a:t>
            </a:r>
            <a:r>
              <a:rPr lang="es-CO" sz="1400" dirty="0"/>
              <a:t> and </a:t>
            </a:r>
            <a:r>
              <a:rPr lang="es-CO" sz="1400" dirty="0" err="1"/>
              <a:t>technology</a:t>
            </a:r>
            <a:r>
              <a:rPr lang="es-CO" sz="1400" dirty="0"/>
              <a:t> </a:t>
            </a:r>
            <a:r>
              <a:rPr lang="es-CO" sz="1400" dirty="0" err="1"/>
              <a:t>education</a:t>
            </a:r>
            <a:r>
              <a:rPr lang="es-CO" sz="1400" dirty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NOVAK, J. (1988). Constructivismo humano. Un consenso emergente.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RODRÍGUEZ, M. (</a:t>
            </a:r>
            <a:r>
              <a:rPr lang="es-CO" sz="1400" dirty="0" err="1"/>
              <a:t>org</a:t>
            </a:r>
            <a:r>
              <a:rPr lang="es-CO" sz="1400" dirty="0"/>
              <a:t>.). (2008). La teoría del aprendizaje significativo.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/>
              <a:t>VÉLEZ, J. (2013). Apuntes sobre la teoría del cambio conceptual.</a:t>
            </a:r>
          </a:p>
        </p:txBody>
      </p:sp>
    </p:spTree>
    <p:extLst>
      <p:ext uri="{BB962C8B-B14F-4D97-AF65-F5344CB8AC3E}">
        <p14:creationId xmlns:p14="http://schemas.microsoft.com/office/powerpoint/2010/main" val="189401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>
            <a:extLst>
              <a:ext uri="{FF2B5EF4-FFF2-40B4-BE49-F238E27FC236}">
                <a16:creationId xmlns:a16="http://schemas.microsoft.com/office/drawing/2014/main" id="{6C0ECC4B-B77C-43B3-ACE3-BDF86422C70D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6" name="5 Conector recto">
            <a:extLst>
              <a:ext uri="{FF2B5EF4-FFF2-40B4-BE49-F238E27FC236}">
                <a16:creationId xmlns:a16="http://schemas.microsoft.com/office/drawing/2014/main" id="{6371022E-1B4A-4DA7-B038-8E200D42BA3D}"/>
              </a:ext>
            </a:extLst>
          </p:cNvPr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43 CuadroTexto">
            <a:extLst>
              <a:ext uri="{FF2B5EF4-FFF2-40B4-BE49-F238E27FC236}">
                <a16:creationId xmlns:a16="http://schemas.microsoft.com/office/drawing/2014/main" id="{FB727640-0E16-4D8E-A65B-9AFCF5D5707F}"/>
              </a:ext>
            </a:extLst>
          </p:cNvPr>
          <p:cNvSpPr txBox="1"/>
          <p:nvPr/>
        </p:nvSpPr>
        <p:spPr>
          <a:xfrm>
            <a:off x="1135832" y="1556792"/>
            <a:ext cx="56082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Conductismo.</a:t>
            </a:r>
          </a:p>
        </p:txBody>
      </p:sp>
      <p:sp>
        <p:nvSpPr>
          <p:cNvPr id="8" name="60 CuadroTexto">
            <a:extLst>
              <a:ext uri="{FF2B5EF4-FFF2-40B4-BE49-F238E27FC236}">
                <a16:creationId xmlns:a16="http://schemas.microsoft.com/office/drawing/2014/main" id="{9A9D6C7C-50E9-4061-A89C-1E5564D8A345}"/>
              </a:ext>
            </a:extLst>
          </p:cNvPr>
          <p:cNvSpPr txBox="1"/>
          <p:nvPr/>
        </p:nvSpPr>
        <p:spPr>
          <a:xfrm>
            <a:off x="191344" y="155679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7</a:t>
            </a:r>
          </a:p>
        </p:txBody>
      </p:sp>
      <p:sp>
        <p:nvSpPr>
          <p:cNvPr id="10" name="43 CuadroTexto">
            <a:extLst>
              <a:ext uri="{FF2B5EF4-FFF2-40B4-BE49-F238E27FC236}">
                <a16:creationId xmlns:a16="http://schemas.microsoft.com/office/drawing/2014/main" id="{4081491A-D2F5-4636-8853-AA258E0DBC57}"/>
              </a:ext>
            </a:extLst>
          </p:cNvPr>
          <p:cNvSpPr txBox="1"/>
          <p:nvPr/>
        </p:nvSpPr>
        <p:spPr>
          <a:xfrm>
            <a:off x="174738" y="2400564"/>
            <a:ext cx="125988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SE FUNDAMENTA EN LAS IDEAS DE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FDA3B12-4C0B-4ECE-8DCE-BBB1453CFED3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>
            <a:off x="804678" y="2800674"/>
            <a:ext cx="68465" cy="21282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43 CuadroTexto">
            <a:extLst>
              <a:ext uri="{FF2B5EF4-FFF2-40B4-BE49-F238E27FC236}">
                <a16:creationId xmlns:a16="http://schemas.microsoft.com/office/drawing/2014/main" id="{FD2541C4-3A63-4EF8-8D4D-97F30A0B4006}"/>
              </a:ext>
            </a:extLst>
          </p:cNvPr>
          <p:cNvSpPr txBox="1"/>
          <p:nvPr/>
        </p:nvSpPr>
        <p:spPr>
          <a:xfrm>
            <a:off x="114781" y="3013502"/>
            <a:ext cx="1516723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BURRHUS FREDERIC SKINNER</a:t>
            </a:r>
          </a:p>
        </p:txBody>
      </p:sp>
      <p:sp>
        <p:nvSpPr>
          <p:cNvPr id="13" name="43 CuadroTexto">
            <a:extLst>
              <a:ext uri="{FF2B5EF4-FFF2-40B4-BE49-F238E27FC236}">
                <a16:creationId xmlns:a16="http://schemas.microsoft.com/office/drawing/2014/main" id="{831342B5-F3AB-48EF-813D-F771F42C3D09}"/>
              </a:ext>
            </a:extLst>
          </p:cNvPr>
          <p:cNvSpPr txBox="1"/>
          <p:nvPr/>
        </p:nvSpPr>
        <p:spPr>
          <a:xfrm>
            <a:off x="293851" y="3623985"/>
            <a:ext cx="1080120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CENTRADAS EN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ED1C273E-C0C9-4486-83D3-FF76CA536DAF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 flipH="1">
            <a:off x="828967" y="3870206"/>
            <a:ext cx="4944" cy="29532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43 CuadroTexto">
            <a:extLst>
              <a:ext uri="{FF2B5EF4-FFF2-40B4-BE49-F238E27FC236}">
                <a16:creationId xmlns:a16="http://schemas.microsoft.com/office/drawing/2014/main" id="{CE2F3E26-AFBB-4682-A759-AE6B71E4AA09}"/>
              </a:ext>
            </a:extLst>
          </p:cNvPr>
          <p:cNvSpPr txBox="1"/>
          <p:nvPr/>
        </p:nvSpPr>
        <p:spPr>
          <a:xfrm>
            <a:off x="-24680" y="4165527"/>
            <a:ext cx="1707294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ESTUDIO DE LA CONDUCTA HUMANA</a:t>
            </a:r>
          </a:p>
        </p:txBody>
      </p:sp>
      <p:sp>
        <p:nvSpPr>
          <p:cNvPr id="16" name="43 CuadroTexto">
            <a:extLst>
              <a:ext uri="{FF2B5EF4-FFF2-40B4-BE49-F238E27FC236}">
                <a16:creationId xmlns:a16="http://schemas.microsoft.com/office/drawing/2014/main" id="{BAC75FD2-B1D2-47A2-948F-547327DDFFD1}"/>
              </a:ext>
            </a:extLst>
          </p:cNvPr>
          <p:cNvSpPr txBox="1"/>
          <p:nvPr/>
        </p:nvSpPr>
        <p:spPr>
          <a:xfrm>
            <a:off x="169655" y="5478748"/>
            <a:ext cx="1223070" cy="57708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OBJETO DE ESTUDIO DE LA PSICOLOGÍA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95FF9C68-0106-4226-BC34-BC6F81FDAC90}"/>
              </a:ext>
            </a:extLst>
          </p:cNvPr>
          <p:cNvCxnSpPr>
            <a:cxnSpLocks/>
            <a:stCxn id="96" idx="2"/>
            <a:endCxn id="16" idx="0"/>
          </p:cNvCxnSpPr>
          <p:nvPr/>
        </p:nvCxnSpPr>
        <p:spPr>
          <a:xfrm flipH="1">
            <a:off x="781190" y="5240132"/>
            <a:ext cx="52055" cy="23861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A1C1B785-3C40-41A8-B8E2-B793D651C79A}"/>
              </a:ext>
            </a:extLst>
          </p:cNvPr>
          <p:cNvCxnSpPr>
            <a:cxnSpLocks/>
            <a:stCxn id="13" idx="0"/>
            <a:endCxn id="12" idx="2"/>
          </p:cNvCxnSpPr>
          <p:nvPr/>
        </p:nvCxnSpPr>
        <p:spPr>
          <a:xfrm flipV="1">
            <a:off x="833911" y="3429000"/>
            <a:ext cx="39232" cy="1949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43 CuadroTexto">
            <a:extLst>
              <a:ext uri="{FF2B5EF4-FFF2-40B4-BE49-F238E27FC236}">
                <a16:creationId xmlns:a16="http://schemas.microsoft.com/office/drawing/2014/main" id="{21CC3AB3-5261-4B57-82A7-20D78A2CCE54}"/>
              </a:ext>
            </a:extLst>
          </p:cNvPr>
          <p:cNvSpPr txBox="1"/>
          <p:nvPr/>
        </p:nvSpPr>
        <p:spPr>
          <a:xfrm>
            <a:off x="2495600" y="3013502"/>
            <a:ext cx="2237113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EDUCACIÓN INSTRUCCIONAL O CONDUCTISTA</a:t>
            </a:r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F3AFA9A3-6AAC-4C3F-A2AB-F85C9A948D28}"/>
              </a:ext>
            </a:extLst>
          </p:cNvPr>
          <p:cNvCxnSpPr>
            <a:cxnSpLocks/>
            <a:stCxn id="119" idx="2"/>
            <a:endCxn id="32" idx="0"/>
          </p:cNvCxnSpPr>
          <p:nvPr/>
        </p:nvCxnSpPr>
        <p:spPr>
          <a:xfrm flipH="1">
            <a:off x="3614157" y="2739116"/>
            <a:ext cx="45698" cy="27438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671064A5-2351-40E5-AFF2-93CDB715B931}"/>
              </a:ext>
            </a:extLst>
          </p:cNvPr>
          <p:cNvCxnSpPr>
            <a:cxnSpLocks/>
            <a:stCxn id="10" idx="0"/>
            <a:endCxn id="7" idx="2"/>
          </p:cNvCxnSpPr>
          <p:nvPr/>
        </p:nvCxnSpPr>
        <p:spPr>
          <a:xfrm flipV="1">
            <a:off x="804678" y="1895346"/>
            <a:ext cx="3135274" cy="5052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43 CuadroTexto">
            <a:extLst>
              <a:ext uri="{FF2B5EF4-FFF2-40B4-BE49-F238E27FC236}">
                <a16:creationId xmlns:a16="http://schemas.microsoft.com/office/drawing/2014/main" id="{BDEC7A1E-DF6C-41E8-8779-D0E6F941A2B0}"/>
              </a:ext>
            </a:extLst>
          </p:cNvPr>
          <p:cNvSpPr txBox="1"/>
          <p:nvPr/>
        </p:nvSpPr>
        <p:spPr>
          <a:xfrm>
            <a:off x="383956" y="4840022"/>
            <a:ext cx="898577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CONSIDERADO COMO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99" name="Conector recto 98">
            <a:extLst>
              <a:ext uri="{FF2B5EF4-FFF2-40B4-BE49-F238E27FC236}">
                <a16:creationId xmlns:a16="http://schemas.microsoft.com/office/drawing/2014/main" id="{F914AE6E-9050-403C-A8A5-E1B35FE2A48D}"/>
              </a:ext>
            </a:extLst>
          </p:cNvPr>
          <p:cNvCxnSpPr>
            <a:cxnSpLocks/>
            <a:stCxn id="96" idx="0"/>
            <a:endCxn id="15" idx="2"/>
          </p:cNvCxnSpPr>
          <p:nvPr/>
        </p:nvCxnSpPr>
        <p:spPr>
          <a:xfrm flipH="1" flipV="1">
            <a:off x="828967" y="4581025"/>
            <a:ext cx="4278" cy="2589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43 CuadroTexto">
            <a:extLst>
              <a:ext uri="{FF2B5EF4-FFF2-40B4-BE49-F238E27FC236}">
                <a16:creationId xmlns:a16="http://schemas.microsoft.com/office/drawing/2014/main" id="{0F114FED-E1F0-4EF8-A6AA-2EC5D4DE54E6}"/>
              </a:ext>
            </a:extLst>
          </p:cNvPr>
          <p:cNvSpPr txBox="1"/>
          <p:nvPr/>
        </p:nvSpPr>
        <p:spPr>
          <a:xfrm>
            <a:off x="3127563" y="2492896"/>
            <a:ext cx="1064583" cy="246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SE EXPRESA EN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123" name="Conector recto 122">
            <a:extLst>
              <a:ext uri="{FF2B5EF4-FFF2-40B4-BE49-F238E27FC236}">
                <a16:creationId xmlns:a16="http://schemas.microsoft.com/office/drawing/2014/main" id="{ECB52735-D895-4220-8F34-2625848D4B0D}"/>
              </a:ext>
            </a:extLst>
          </p:cNvPr>
          <p:cNvCxnSpPr>
            <a:cxnSpLocks/>
            <a:stCxn id="119" idx="0"/>
            <a:endCxn id="7" idx="2"/>
          </p:cNvCxnSpPr>
          <p:nvPr/>
        </p:nvCxnSpPr>
        <p:spPr>
          <a:xfrm flipV="1">
            <a:off x="3659855" y="1895346"/>
            <a:ext cx="280097" cy="597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43 CuadroTexto">
            <a:extLst>
              <a:ext uri="{FF2B5EF4-FFF2-40B4-BE49-F238E27FC236}">
                <a16:creationId xmlns:a16="http://schemas.microsoft.com/office/drawing/2014/main" id="{F27DEC16-A48A-41A9-B331-F6CE98F73E59}"/>
              </a:ext>
            </a:extLst>
          </p:cNvPr>
          <p:cNvSpPr txBox="1"/>
          <p:nvPr/>
        </p:nvSpPr>
        <p:spPr>
          <a:xfrm>
            <a:off x="3343587" y="3679140"/>
            <a:ext cx="627798" cy="2539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SIENDO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sp>
        <p:nvSpPr>
          <p:cNvPr id="136" name="43 CuadroTexto">
            <a:extLst>
              <a:ext uri="{FF2B5EF4-FFF2-40B4-BE49-F238E27FC236}">
                <a16:creationId xmlns:a16="http://schemas.microsoft.com/office/drawing/2014/main" id="{CFC945EF-EA93-49FF-B425-49812A5C6DA4}"/>
              </a:ext>
            </a:extLst>
          </p:cNvPr>
          <p:cNvSpPr txBox="1"/>
          <p:nvPr/>
        </p:nvSpPr>
        <p:spPr>
          <a:xfrm>
            <a:off x="3055555" y="4129843"/>
            <a:ext cx="1191688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EL CAMBIO DE LA CONDUCTA</a:t>
            </a:r>
          </a:p>
        </p:txBody>
      </p:sp>
      <p:cxnSp>
        <p:nvCxnSpPr>
          <p:cNvPr id="137" name="Conector recto 136">
            <a:extLst>
              <a:ext uri="{FF2B5EF4-FFF2-40B4-BE49-F238E27FC236}">
                <a16:creationId xmlns:a16="http://schemas.microsoft.com/office/drawing/2014/main" id="{AAEA6874-C63E-4F5B-A99C-14B8A84C7134}"/>
              </a:ext>
            </a:extLst>
          </p:cNvPr>
          <p:cNvCxnSpPr>
            <a:cxnSpLocks/>
            <a:stCxn id="130" idx="0"/>
            <a:endCxn id="32" idx="2"/>
          </p:cNvCxnSpPr>
          <p:nvPr/>
        </p:nvCxnSpPr>
        <p:spPr>
          <a:xfrm flipH="1" flipV="1">
            <a:off x="3614157" y="3429000"/>
            <a:ext cx="43329" cy="2501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ector recto 139">
            <a:extLst>
              <a:ext uri="{FF2B5EF4-FFF2-40B4-BE49-F238E27FC236}">
                <a16:creationId xmlns:a16="http://schemas.microsoft.com/office/drawing/2014/main" id="{F35DF3CC-A71B-4B92-B2F3-A0A7CCAA6D42}"/>
              </a:ext>
            </a:extLst>
          </p:cNvPr>
          <p:cNvCxnSpPr>
            <a:cxnSpLocks/>
            <a:stCxn id="130" idx="2"/>
            <a:endCxn id="136" idx="0"/>
          </p:cNvCxnSpPr>
          <p:nvPr/>
        </p:nvCxnSpPr>
        <p:spPr>
          <a:xfrm flipH="1">
            <a:off x="3651399" y="3933056"/>
            <a:ext cx="6087" cy="19678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43 CuadroTexto">
            <a:extLst>
              <a:ext uri="{FF2B5EF4-FFF2-40B4-BE49-F238E27FC236}">
                <a16:creationId xmlns:a16="http://schemas.microsoft.com/office/drawing/2014/main" id="{C0B639BD-E7CE-4F8B-83C7-391AE411DF0A}"/>
              </a:ext>
            </a:extLst>
          </p:cNvPr>
          <p:cNvSpPr txBox="1"/>
          <p:nvPr/>
        </p:nvSpPr>
        <p:spPr>
          <a:xfrm>
            <a:off x="1703512" y="4253819"/>
            <a:ext cx="834992" cy="246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DA LUGAR A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sp>
        <p:nvSpPr>
          <p:cNvPr id="153" name="43 CuadroTexto">
            <a:extLst>
              <a:ext uri="{FF2B5EF4-FFF2-40B4-BE49-F238E27FC236}">
                <a16:creationId xmlns:a16="http://schemas.microsoft.com/office/drawing/2014/main" id="{5679F97A-A85E-460F-AA11-D385A5554342}"/>
              </a:ext>
            </a:extLst>
          </p:cNvPr>
          <p:cNvSpPr txBox="1"/>
          <p:nvPr/>
        </p:nvSpPr>
        <p:spPr>
          <a:xfrm>
            <a:off x="2733041" y="5320958"/>
            <a:ext cx="1160621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LOS PROPÓSITOS</a:t>
            </a:r>
          </a:p>
        </p:txBody>
      </p:sp>
      <p:sp>
        <p:nvSpPr>
          <p:cNvPr id="155" name="43 CuadroTexto">
            <a:extLst>
              <a:ext uri="{FF2B5EF4-FFF2-40B4-BE49-F238E27FC236}">
                <a16:creationId xmlns:a16="http://schemas.microsoft.com/office/drawing/2014/main" id="{A1C755BC-C0CD-465C-9F47-7C0A9938723B}"/>
              </a:ext>
            </a:extLst>
          </p:cNvPr>
          <p:cNvSpPr txBox="1"/>
          <p:nvPr/>
        </p:nvSpPr>
        <p:spPr>
          <a:xfrm>
            <a:off x="4583832" y="3716015"/>
            <a:ext cx="1172402" cy="57708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EDUCACIÓN, PEDAGOGÍA Y DIDÁCTICA</a:t>
            </a:r>
          </a:p>
        </p:txBody>
      </p:sp>
      <p:cxnSp>
        <p:nvCxnSpPr>
          <p:cNvPr id="162" name="Conector recto 161">
            <a:extLst>
              <a:ext uri="{FF2B5EF4-FFF2-40B4-BE49-F238E27FC236}">
                <a16:creationId xmlns:a16="http://schemas.microsoft.com/office/drawing/2014/main" id="{5DC0873B-9480-4444-80B7-235E69DC0099}"/>
              </a:ext>
            </a:extLst>
          </p:cNvPr>
          <p:cNvCxnSpPr>
            <a:cxnSpLocks/>
            <a:stCxn id="149" idx="1"/>
            <a:endCxn id="15" idx="3"/>
          </p:cNvCxnSpPr>
          <p:nvPr/>
        </p:nvCxnSpPr>
        <p:spPr>
          <a:xfrm flipH="1" flipV="1">
            <a:off x="1682614" y="4373276"/>
            <a:ext cx="20898" cy="36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ector recto 165">
            <a:extLst>
              <a:ext uri="{FF2B5EF4-FFF2-40B4-BE49-F238E27FC236}">
                <a16:creationId xmlns:a16="http://schemas.microsoft.com/office/drawing/2014/main" id="{20943DAA-9352-4CD3-A061-F3B785F23417}"/>
              </a:ext>
            </a:extLst>
          </p:cNvPr>
          <p:cNvCxnSpPr>
            <a:cxnSpLocks/>
            <a:stCxn id="149" idx="0"/>
            <a:endCxn id="32" idx="1"/>
          </p:cNvCxnSpPr>
          <p:nvPr/>
        </p:nvCxnSpPr>
        <p:spPr>
          <a:xfrm rot="5400000" flipH="1" flipV="1">
            <a:off x="1792020" y="3550239"/>
            <a:ext cx="1032568" cy="374592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43 CuadroTexto">
            <a:extLst>
              <a:ext uri="{FF2B5EF4-FFF2-40B4-BE49-F238E27FC236}">
                <a16:creationId xmlns:a16="http://schemas.microsoft.com/office/drawing/2014/main" id="{BFBCE879-5131-41F7-87A1-433E51BCAFC4}"/>
              </a:ext>
            </a:extLst>
          </p:cNvPr>
          <p:cNvSpPr txBox="1"/>
          <p:nvPr/>
        </p:nvSpPr>
        <p:spPr>
          <a:xfrm>
            <a:off x="3055555" y="4766955"/>
            <a:ext cx="1142550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LA ESENCIA DE 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174" name="Conector recto 173">
            <a:extLst>
              <a:ext uri="{FF2B5EF4-FFF2-40B4-BE49-F238E27FC236}">
                <a16:creationId xmlns:a16="http://schemas.microsoft.com/office/drawing/2014/main" id="{98F1FFC8-D5AD-41AD-9F76-265E6E499419}"/>
              </a:ext>
            </a:extLst>
          </p:cNvPr>
          <p:cNvCxnSpPr>
            <a:cxnSpLocks/>
            <a:stCxn id="136" idx="2"/>
            <a:endCxn id="173" idx="0"/>
          </p:cNvCxnSpPr>
          <p:nvPr/>
        </p:nvCxnSpPr>
        <p:spPr>
          <a:xfrm flipH="1">
            <a:off x="3626830" y="4545341"/>
            <a:ext cx="24569" cy="2216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ector recto 176">
            <a:extLst>
              <a:ext uri="{FF2B5EF4-FFF2-40B4-BE49-F238E27FC236}">
                <a16:creationId xmlns:a16="http://schemas.microsoft.com/office/drawing/2014/main" id="{1F1C1DD4-0DDD-4C39-94E1-2913774292C3}"/>
              </a:ext>
            </a:extLst>
          </p:cNvPr>
          <p:cNvCxnSpPr>
            <a:cxnSpLocks/>
            <a:stCxn id="173" idx="2"/>
            <a:endCxn id="151" idx="0"/>
          </p:cNvCxnSpPr>
          <p:nvPr/>
        </p:nvCxnSpPr>
        <p:spPr>
          <a:xfrm flipH="1">
            <a:off x="2386369" y="5013176"/>
            <a:ext cx="1240461" cy="14453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ector recto 179">
            <a:extLst>
              <a:ext uri="{FF2B5EF4-FFF2-40B4-BE49-F238E27FC236}">
                <a16:creationId xmlns:a16="http://schemas.microsoft.com/office/drawing/2014/main" id="{F28FBC48-E6E4-42D3-8744-36F1A2F54A25}"/>
              </a:ext>
            </a:extLst>
          </p:cNvPr>
          <p:cNvCxnSpPr>
            <a:cxnSpLocks/>
            <a:stCxn id="173" idx="2"/>
            <a:endCxn id="153" idx="0"/>
          </p:cNvCxnSpPr>
          <p:nvPr/>
        </p:nvCxnSpPr>
        <p:spPr>
          <a:xfrm flipH="1">
            <a:off x="3313352" y="5013176"/>
            <a:ext cx="313478" cy="3077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43 CuadroTexto">
            <a:extLst>
              <a:ext uri="{FF2B5EF4-FFF2-40B4-BE49-F238E27FC236}">
                <a16:creationId xmlns:a16="http://schemas.microsoft.com/office/drawing/2014/main" id="{8956BF77-5BE6-46D5-9D11-87D352E6DD94}"/>
              </a:ext>
            </a:extLst>
          </p:cNvPr>
          <p:cNvSpPr txBox="1"/>
          <p:nvPr/>
        </p:nvSpPr>
        <p:spPr>
          <a:xfrm>
            <a:off x="3669146" y="5434252"/>
            <a:ext cx="939352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LAS TEORÍAS</a:t>
            </a:r>
          </a:p>
        </p:txBody>
      </p:sp>
      <p:cxnSp>
        <p:nvCxnSpPr>
          <p:cNvPr id="196" name="Conector recto 195">
            <a:extLst>
              <a:ext uri="{FF2B5EF4-FFF2-40B4-BE49-F238E27FC236}">
                <a16:creationId xmlns:a16="http://schemas.microsoft.com/office/drawing/2014/main" id="{3D6911C4-5904-440C-B0B6-1414C6919557}"/>
              </a:ext>
            </a:extLst>
          </p:cNvPr>
          <p:cNvCxnSpPr>
            <a:cxnSpLocks/>
            <a:stCxn id="173" idx="2"/>
            <a:endCxn id="191" idx="0"/>
          </p:cNvCxnSpPr>
          <p:nvPr/>
        </p:nvCxnSpPr>
        <p:spPr>
          <a:xfrm>
            <a:off x="3626830" y="5013176"/>
            <a:ext cx="511992" cy="42107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Conector recto 198">
            <a:extLst>
              <a:ext uri="{FF2B5EF4-FFF2-40B4-BE49-F238E27FC236}">
                <a16:creationId xmlns:a16="http://schemas.microsoft.com/office/drawing/2014/main" id="{52E652DF-80ED-459E-8A75-017BF0DF7295}"/>
              </a:ext>
            </a:extLst>
          </p:cNvPr>
          <p:cNvCxnSpPr>
            <a:cxnSpLocks/>
            <a:stCxn id="173" idx="2"/>
            <a:endCxn id="186" idx="0"/>
          </p:cNvCxnSpPr>
          <p:nvPr/>
        </p:nvCxnSpPr>
        <p:spPr>
          <a:xfrm>
            <a:off x="3626830" y="5013176"/>
            <a:ext cx="1268481" cy="56002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43 CuadroTexto">
            <a:extLst>
              <a:ext uri="{FF2B5EF4-FFF2-40B4-BE49-F238E27FC236}">
                <a16:creationId xmlns:a16="http://schemas.microsoft.com/office/drawing/2014/main" id="{339B51B5-0F99-444F-BE40-35788536E61C}"/>
              </a:ext>
            </a:extLst>
          </p:cNvPr>
          <p:cNvSpPr txBox="1"/>
          <p:nvPr/>
        </p:nvSpPr>
        <p:spPr>
          <a:xfrm>
            <a:off x="3065133" y="6135107"/>
            <a:ext cx="114255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DE LAS PROPUESTAS EN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219" name="Conector recto 218">
            <a:extLst>
              <a:ext uri="{FF2B5EF4-FFF2-40B4-BE49-F238E27FC236}">
                <a16:creationId xmlns:a16="http://schemas.microsoft.com/office/drawing/2014/main" id="{6C8FF47C-40F4-4F55-876C-CDC13E05E73E}"/>
              </a:ext>
            </a:extLst>
          </p:cNvPr>
          <p:cNvCxnSpPr>
            <a:cxnSpLocks/>
            <a:stCxn id="204" idx="0"/>
            <a:endCxn id="151" idx="2"/>
          </p:cNvCxnSpPr>
          <p:nvPr/>
        </p:nvCxnSpPr>
        <p:spPr>
          <a:xfrm flipH="1" flipV="1">
            <a:off x="2386369" y="5573205"/>
            <a:ext cx="1250039" cy="5619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ector recto 221">
            <a:extLst>
              <a:ext uri="{FF2B5EF4-FFF2-40B4-BE49-F238E27FC236}">
                <a16:creationId xmlns:a16="http://schemas.microsoft.com/office/drawing/2014/main" id="{801D0975-8964-425B-A1A2-D9FB227933A0}"/>
              </a:ext>
            </a:extLst>
          </p:cNvPr>
          <p:cNvCxnSpPr>
            <a:cxnSpLocks/>
            <a:stCxn id="204" idx="0"/>
            <a:endCxn id="153" idx="2"/>
          </p:cNvCxnSpPr>
          <p:nvPr/>
        </p:nvCxnSpPr>
        <p:spPr>
          <a:xfrm flipH="1" flipV="1">
            <a:off x="3313352" y="5736456"/>
            <a:ext cx="323056" cy="3986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ector recto 224">
            <a:extLst>
              <a:ext uri="{FF2B5EF4-FFF2-40B4-BE49-F238E27FC236}">
                <a16:creationId xmlns:a16="http://schemas.microsoft.com/office/drawing/2014/main" id="{A7EE9F2C-458B-4084-A61F-19B1A12C664C}"/>
              </a:ext>
            </a:extLst>
          </p:cNvPr>
          <p:cNvCxnSpPr>
            <a:cxnSpLocks/>
            <a:stCxn id="204" idx="0"/>
            <a:endCxn id="191" idx="2"/>
          </p:cNvCxnSpPr>
          <p:nvPr/>
        </p:nvCxnSpPr>
        <p:spPr>
          <a:xfrm flipV="1">
            <a:off x="3636408" y="5849750"/>
            <a:ext cx="502414" cy="2853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ector recto 227">
            <a:extLst>
              <a:ext uri="{FF2B5EF4-FFF2-40B4-BE49-F238E27FC236}">
                <a16:creationId xmlns:a16="http://schemas.microsoft.com/office/drawing/2014/main" id="{03A24AAA-C5BF-4D52-8E1D-8C335F47EE03}"/>
              </a:ext>
            </a:extLst>
          </p:cNvPr>
          <p:cNvCxnSpPr>
            <a:cxnSpLocks/>
            <a:stCxn id="204" idx="0"/>
            <a:endCxn id="186" idx="2"/>
          </p:cNvCxnSpPr>
          <p:nvPr/>
        </p:nvCxnSpPr>
        <p:spPr>
          <a:xfrm flipV="1">
            <a:off x="3636408" y="5988703"/>
            <a:ext cx="1258903" cy="1464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onector recto 230">
            <a:extLst>
              <a:ext uri="{FF2B5EF4-FFF2-40B4-BE49-F238E27FC236}">
                <a16:creationId xmlns:a16="http://schemas.microsoft.com/office/drawing/2014/main" id="{191B1A1C-DEFE-4BC6-B45B-CFC7F2286C30}"/>
              </a:ext>
            </a:extLst>
          </p:cNvPr>
          <p:cNvCxnSpPr>
            <a:cxnSpLocks/>
            <a:stCxn id="204" idx="2"/>
            <a:endCxn id="155" idx="2"/>
          </p:cNvCxnSpPr>
          <p:nvPr/>
        </p:nvCxnSpPr>
        <p:spPr>
          <a:xfrm rot="5400000" flipH="1" flipV="1">
            <a:off x="3282159" y="4647344"/>
            <a:ext cx="2242121" cy="1533625"/>
          </a:xfrm>
          <a:prstGeom prst="bentConnector3">
            <a:avLst>
              <a:gd name="adj1" fmla="val -10196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43 CuadroTexto">
            <a:extLst>
              <a:ext uri="{FF2B5EF4-FFF2-40B4-BE49-F238E27FC236}">
                <a16:creationId xmlns:a16="http://schemas.microsoft.com/office/drawing/2014/main" id="{4A510191-F22A-4310-98E2-EFF1DB56FD15}"/>
              </a:ext>
            </a:extLst>
          </p:cNvPr>
          <p:cNvSpPr txBox="1"/>
          <p:nvPr/>
        </p:nvSpPr>
        <p:spPr>
          <a:xfrm>
            <a:off x="10416480" y="2389636"/>
            <a:ext cx="1512168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SUS EXPRESIONES BÁSICAS EN</a:t>
            </a:r>
          </a:p>
        </p:txBody>
      </p:sp>
      <p:cxnSp>
        <p:nvCxnSpPr>
          <p:cNvPr id="240" name="Conector recto 239">
            <a:extLst>
              <a:ext uri="{FF2B5EF4-FFF2-40B4-BE49-F238E27FC236}">
                <a16:creationId xmlns:a16="http://schemas.microsoft.com/office/drawing/2014/main" id="{FEB8AFA2-0B63-4E08-AC54-5CE13A672320}"/>
              </a:ext>
            </a:extLst>
          </p:cNvPr>
          <p:cNvCxnSpPr>
            <a:cxnSpLocks/>
            <a:stCxn id="239" idx="0"/>
            <a:endCxn id="7" idx="2"/>
          </p:cNvCxnSpPr>
          <p:nvPr/>
        </p:nvCxnSpPr>
        <p:spPr>
          <a:xfrm flipH="1" flipV="1">
            <a:off x="3939952" y="1895346"/>
            <a:ext cx="7232612" cy="4942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43 CuadroTexto">
            <a:extLst>
              <a:ext uri="{FF2B5EF4-FFF2-40B4-BE49-F238E27FC236}">
                <a16:creationId xmlns:a16="http://schemas.microsoft.com/office/drawing/2014/main" id="{EE6794AB-943F-41A8-9214-D52AA82E9C6A}"/>
              </a:ext>
            </a:extLst>
          </p:cNvPr>
          <p:cNvSpPr txBox="1"/>
          <p:nvPr/>
        </p:nvSpPr>
        <p:spPr>
          <a:xfrm>
            <a:off x="6537333" y="3068960"/>
            <a:ext cx="1430875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EL APRENDIZAJE</a:t>
            </a:r>
          </a:p>
        </p:txBody>
      </p:sp>
      <p:sp>
        <p:nvSpPr>
          <p:cNvPr id="247" name="43 CuadroTexto">
            <a:extLst>
              <a:ext uri="{FF2B5EF4-FFF2-40B4-BE49-F238E27FC236}">
                <a16:creationId xmlns:a16="http://schemas.microsoft.com/office/drawing/2014/main" id="{937009BE-87BA-4723-BA99-465280859472}"/>
              </a:ext>
            </a:extLst>
          </p:cNvPr>
          <p:cNvSpPr txBox="1"/>
          <p:nvPr/>
        </p:nvSpPr>
        <p:spPr>
          <a:xfrm>
            <a:off x="6552384" y="4884521"/>
            <a:ext cx="1093832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INFERENCIAL</a:t>
            </a:r>
          </a:p>
        </p:txBody>
      </p:sp>
      <p:cxnSp>
        <p:nvCxnSpPr>
          <p:cNvPr id="254" name="Conector recto 253">
            <a:extLst>
              <a:ext uri="{FF2B5EF4-FFF2-40B4-BE49-F238E27FC236}">
                <a16:creationId xmlns:a16="http://schemas.microsoft.com/office/drawing/2014/main" id="{2BB8AA35-D3B5-419D-96BA-46043AD5DD29}"/>
              </a:ext>
            </a:extLst>
          </p:cNvPr>
          <p:cNvCxnSpPr>
            <a:cxnSpLocks/>
            <a:stCxn id="564" idx="2"/>
            <a:endCxn id="245" idx="0"/>
          </p:cNvCxnSpPr>
          <p:nvPr/>
        </p:nvCxnSpPr>
        <p:spPr>
          <a:xfrm flipH="1">
            <a:off x="7252771" y="2780928"/>
            <a:ext cx="67365" cy="28803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43 CuadroTexto">
            <a:extLst>
              <a:ext uri="{FF2B5EF4-FFF2-40B4-BE49-F238E27FC236}">
                <a16:creationId xmlns:a16="http://schemas.microsoft.com/office/drawing/2014/main" id="{A13212E2-1A27-4B46-B5C1-EEC3E3A705B6}"/>
              </a:ext>
            </a:extLst>
          </p:cNvPr>
          <p:cNvSpPr txBox="1"/>
          <p:nvPr/>
        </p:nvSpPr>
        <p:spPr>
          <a:xfrm>
            <a:off x="6732215" y="4331958"/>
            <a:ext cx="687608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QUE ES</a:t>
            </a:r>
          </a:p>
        </p:txBody>
      </p:sp>
      <p:sp>
        <p:nvSpPr>
          <p:cNvPr id="151" name="43 CuadroTexto">
            <a:extLst>
              <a:ext uri="{FF2B5EF4-FFF2-40B4-BE49-F238E27FC236}">
                <a16:creationId xmlns:a16="http://schemas.microsoft.com/office/drawing/2014/main" id="{AB099ECB-9CB7-4562-8C89-9D9A7A5E466E}"/>
              </a:ext>
            </a:extLst>
          </p:cNvPr>
          <p:cNvSpPr txBox="1"/>
          <p:nvPr/>
        </p:nvSpPr>
        <p:spPr>
          <a:xfrm>
            <a:off x="1850096" y="5157707"/>
            <a:ext cx="1072546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LOS PRINCIPIOS</a:t>
            </a:r>
          </a:p>
        </p:txBody>
      </p:sp>
      <p:sp>
        <p:nvSpPr>
          <p:cNvPr id="186" name="43 CuadroTexto">
            <a:extLst>
              <a:ext uri="{FF2B5EF4-FFF2-40B4-BE49-F238E27FC236}">
                <a16:creationId xmlns:a16="http://schemas.microsoft.com/office/drawing/2014/main" id="{154518DF-CED7-4059-B5DC-FD039B1C8433}"/>
              </a:ext>
            </a:extLst>
          </p:cNvPr>
          <p:cNvSpPr txBox="1"/>
          <p:nvPr/>
        </p:nvSpPr>
        <p:spPr>
          <a:xfrm>
            <a:off x="4389226" y="5573205"/>
            <a:ext cx="1012170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LAS PRÁCTICAS</a:t>
            </a:r>
          </a:p>
        </p:txBody>
      </p:sp>
      <p:cxnSp>
        <p:nvCxnSpPr>
          <p:cNvPr id="328" name="Conector recto 327">
            <a:extLst>
              <a:ext uri="{FF2B5EF4-FFF2-40B4-BE49-F238E27FC236}">
                <a16:creationId xmlns:a16="http://schemas.microsoft.com/office/drawing/2014/main" id="{32D59A00-A343-4E27-BA6E-F0487AE4E29F}"/>
              </a:ext>
            </a:extLst>
          </p:cNvPr>
          <p:cNvCxnSpPr>
            <a:cxnSpLocks/>
            <a:stCxn id="259" idx="0"/>
            <a:endCxn id="245" idx="2"/>
          </p:cNvCxnSpPr>
          <p:nvPr/>
        </p:nvCxnSpPr>
        <p:spPr>
          <a:xfrm flipV="1">
            <a:off x="7076019" y="3322876"/>
            <a:ext cx="176752" cy="10090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Conector recto 330">
            <a:extLst>
              <a:ext uri="{FF2B5EF4-FFF2-40B4-BE49-F238E27FC236}">
                <a16:creationId xmlns:a16="http://schemas.microsoft.com/office/drawing/2014/main" id="{0AFC061A-23BE-4460-A8D2-7F6AAD70250F}"/>
              </a:ext>
            </a:extLst>
          </p:cNvPr>
          <p:cNvCxnSpPr>
            <a:cxnSpLocks/>
            <a:stCxn id="259" idx="2"/>
            <a:endCxn id="247" idx="0"/>
          </p:cNvCxnSpPr>
          <p:nvPr/>
        </p:nvCxnSpPr>
        <p:spPr>
          <a:xfrm>
            <a:off x="7076019" y="4578179"/>
            <a:ext cx="23281" cy="30634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43 CuadroTexto">
            <a:extLst>
              <a:ext uri="{FF2B5EF4-FFF2-40B4-BE49-F238E27FC236}">
                <a16:creationId xmlns:a16="http://schemas.microsoft.com/office/drawing/2014/main" id="{84E9D24B-C531-44FF-B6ED-17867C6A3E5E}"/>
              </a:ext>
            </a:extLst>
          </p:cNvPr>
          <p:cNvSpPr txBox="1"/>
          <p:nvPr/>
        </p:nvSpPr>
        <p:spPr>
          <a:xfrm>
            <a:off x="6552384" y="5586183"/>
            <a:ext cx="109383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DADO QUE ES UNA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339" name="Conector recto 338">
            <a:extLst>
              <a:ext uri="{FF2B5EF4-FFF2-40B4-BE49-F238E27FC236}">
                <a16:creationId xmlns:a16="http://schemas.microsoft.com/office/drawing/2014/main" id="{00FE23A8-FCFD-4532-9E38-A63B191E5D93}"/>
              </a:ext>
            </a:extLst>
          </p:cNvPr>
          <p:cNvCxnSpPr>
            <a:cxnSpLocks/>
            <a:stCxn id="336" idx="0"/>
            <a:endCxn id="247" idx="2"/>
          </p:cNvCxnSpPr>
          <p:nvPr/>
        </p:nvCxnSpPr>
        <p:spPr>
          <a:xfrm flipV="1">
            <a:off x="7099300" y="5138437"/>
            <a:ext cx="0" cy="4477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43 CuadroTexto">
            <a:extLst>
              <a:ext uri="{FF2B5EF4-FFF2-40B4-BE49-F238E27FC236}">
                <a16:creationId xmlns:a16="http://schemas.microsoft.com/office/drawing/2014/main" id="{4CF5570B-7D9B-4A5B-9253-07B67373CB3A}"/>
              </a:ext>
            </a:extLst>
          </p:cNvPr>
          <p:cNvSpPr txBox="1"/>
          <p:nvPr/>
        </p:nvSpPr>
        <p:spPr>
          <a:xfrm>
            <a:off x="8616280" y="3717032"/>
            <a:ext cx="1343868" cy="42537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LOS CAMBIOS CONDUCTUALES</a:t>
            </a:r>
          </a:p>
        </p:txBody>
      </p:sp>
      <p:sp>
        <p:nvSpPr>
          <p:cNvPr id="360" name="43 CuadroTexto">
            <a:extLst>
              <a:ext uri="{FF2B5EF4-FFF2-40B4-BE49-F238E27FC236}">
                <a16:creationId xmlns:a16="http://schemas.microsoft.com/office/drawing/2014/main" id="{662CD3F6-C991-44F7-BC88-E9271A037ADD}"/>
              </a:ext>
            </a:extLst>
          </p:cNvPr>
          <p:cNvSpPr txBox="1"/>
          <p:nvPr/>
        </p:nvSpPr>
        <p:spPr>
          <a:xfrm>
            <a:off x="6588388" y="6405656"/>
            <a:ext cx="1021824" cy="263704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DEDUCCIÓN</a:t>
            </a:r>
          </a:p>
        </p:txBody>
      </p:sp>
      <p:sp>
        <p:nvSpPr>
          <p:cNvPr id="367" name="43 CuadroTexto">
            <a:extLst>
              <a:ext uri="{FF2B5EF4-FFF2-40B4-BE49-F238E27FC236}">
                <a16:creationId xmlns:a16="http://schemas.microsoft.com/office/drawing/2014/main" id="{E46E79EF-CB90-4B91-A5E2-C4D2996A2D57}"/>
              </a:ext>
            </a:extLst>
          </p:cNvPr>
          <p:cNvSpPr txBox="1"/>
          <p:nvPr/>
        </p:nvSpPr>
        <p:spPr>
          <a:xfrm>
            <a:off x="7896877" y="6406991"/>
            <a:ext cx="1261507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LOGRADA DESDE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sp>
        <p:nvSpPr>
          <p:cNvPr id="380" name="43 CuadroTexto">
            <a:extLst>
              <a:ext uri="{FF2B5EF4-FFF2-40B4-BE49-F238E27FC236}">
                <a16:creationId xmlns:a16="http://schemas.microsoft.com/office/drawing/2014/main" id="{47F06130-6CCD-44FB-9D84-07C52FE2D427}"/>
              </a:ext>
            </a:extLst>
          </p:cNvPr>
          <p:cNvSpPr txBox="1"/>
          <p:nvPr/>
        </p:nvSpPr>
        <p:spPr>
          <a:xfrm>
            <a:off x="7344471" y="5288979"/>
            <a:ext cx="1329245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PERDURABLE</a:t>
            </a:r>
          </a:p>
        </p:txBody>
      </p:sp>
      <p:cxnSp>
        <p:nvCxnSpPr>
          <p:cNvPr id="387" name="Conector recto 386">
            <a:extLst>
              <a:ext uri="{FF2B5EF4-FFF2-40B4-BE49-F238E27FC236}">
                <a16:creationId xmlns:a16="http://schemas.microsoft.com/office/drawing/2014/main" id="{3232BF3D-0BD9-4894-A4DA-4B0BF6EFC45D}"/>
              </a:ext>
            </a:extLst>
          </p:cNvPr>
          <p:cNvCxnSpPr>
            <a:cxnSpLocks/>
            <a:stCxn id="408" idx="2"/>
            <a:endCxn id="380" idx="0"/>
          </p:cNvCxnSpPr>
          <p:nvPr/>
        </p:nvCxnSpPr>
        <p:spPr>
          <a:xfrm>
            <a:off x="7984441" y="4931640"/>
            <a:ext cx="24653" cy="35733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4" name="43 CuadroTexto">
            <a:extLst>
              <a:ext uri="{FF2B5EF4-FFF2-40B4-BE49-F238E27FC236}">
                <a16:creationId xmlns:a16="http://schemas.microsoft.com/office/drawing/2014/main" id="{A3261B45-FE5A-41C7-B0C0-9E308C991891}"/>
              </a:ext>
            </a:extLst>
          </p:cNvPr>
          <p:cNvSpPr txBox="1"/>
          <p:nvPr/>
        </p:nvSpPr>
        <p:spPr>
          <a:xfrm>
            <a:off x="5359811" y="3028890"/>
            <a:ext cx="987744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SE FOCALIZAN EN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398" name="Conector recto 397">
            <a:extLst>
              <a:ext uri="{FF2B5EF4-FFF2-40B4-BE49-F238E27FC236}">
                <a16:creationId xmlns:a16="http://schemas.microsoft.com/office/drawing/2014/main" id="{E0180BBD-9B2F-4A2F-BFDD-0FFA6DD449C0}"/>
              </a:ext>
            </a:extLst>
          </p:cNvPr>
          <p:cNvCxnSpPr>
            <a:cxnSpLocks/>
            <a:stCxn id="408" idx="0"/>
            <a:endCxn id="245" idx="2"/>
          </p:cNvCxnSpPr>
          <p:nvPr/>
        </p:nvCxnSpPr>
        <p:spPr>
          <a:xfrm flipH="1" flipV="1">
            <a:off x="7252771" y="3322876"/>
            <a:ext cx="731670" cy="1208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8" name="43 CuadroTexto">
            <a:extLst>
              <a:ext uri="{FF2B5EF4-FFF2-40B4-BE49-F238E27FC236}">
                <a16:creationId xmlns:a16="http://schemas.microsoft.com/office/drawing/2014/main" id="{E5941DFE-FE80-4C87-B150-C6EA96456ACA}"/>
              </a:ext>
            </a:extLst>
          </p:cNvPr>
          <p:cNvSpPr txBox="1"/>
          <p:nvPr/>
        </p:nvSpPr>
        <p:spPr>
          <a:xfrm>
            <a:off x="7497172" y="4531530"/>
            <a:ext cx="974537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SE DEFINE COMO</a:t>
            </a:r>
          </a:p>
        </p:txBody>
      </p:sp>
      <p:sp>
        <p:nvSpPr>
          <p:cNvPr id="422" name="43 CuadroTexto">
            <a:extLst>
              <a:ext uri="{FF2B5EF4-FFF2-40B4-BE49-F238E27FC236}">
                <a16:creationId xmlns:a16="http://schemas.microsoft.com/office/drawing/2014/main" id="{3FA0A54F-4827-4E8A-95CD-9F474F531AB7}"/>
              </a:ext>
            </a:extLst>
          </p:cNvPr>
          <p:cNvSpPr txBox="1"/>
          <p:nvPr/>
        </p:nvSpPr>
        <p:spPr>
          <a:xfrm>
            <a:off x="8040216" y="2996952"/>
            <a:ext cx="1137129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COMO EXPRESIÓN DE</a:t>
            </a:r>
          </a:p>
        </p:txBody>
      </p:sp>
      <p:cxnSp>
        <p:nvCxnSpPr>
          <p:cNvPr id="423" name="Conector recto 422">
            <a:extLst>
              <a:ext uri="{FF2B5EF4-FFF2-40B4-BE49-F238E27FC236}">
                <a16:creationId xmlns:a16="http://schemas.microsoft.com/office/drawing/2014/main" id="{2CFBAF7F-116B-4D82-946C-5F7A5B472B71}"/>
              </a:ext>
            </a:extLst>
          </p:cNvPr>
          <p:cNvCxnSpPr>
            <a:cxnSpLocks/>
            <a:stCxn id="422" idx="1"/>
            <a:endCxn id="245" idx="3"/>
          </p:cNvCxnSpPr>
          <p:nvPr/>
        </p:nvCxnSpPr>
        <p:spPr>
          <a:xfrm flipH="1" flipV="1">
            <a:off x="7968208" y="3195918"/>
            <a:ext cx="72008" cy="10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Conector recto 438">
            <a:extLst>
              <a:ext uri="{FF2B5EF4-FFF2-40B4-BE49-F238E27FC236}">
                <a16:creationId xmlns:a16="http://schemas.microsoft.com/office/drawing/2014/main" id="{6CD0CF75-409B-4A3D-94E0-B5EAE7B3847D}"/>
              </a:ext>
            </a:extLst>
          </p:cNvPr>
          <p:cNvCxnSpPr>
            <a:cxnSpLocks/>
            <a:stCxn id="422" idx="3"/>
            <a:endCxn id="346" idx="0"/>
          </p:cNvCxnSpPr>
          <p:nvPr/>
        </p:nvCxnSpPr>
        <p:spPr>
          <a:xfrm>
            <a:off x="9177345" y="3197007"/>
            <a:ext cx="110869" cy="520025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Conector recto 451">
            <a:extLst>
              <a:ext uri="{FF2B5EF4-FFF2-40B4-BE49-F238E27FC236}">
                <a16:creationId xmlns:a16="http://schemas.microsoft.com/office/drawing/2014/main" id="{396F3C21-CBBB-4AD2-9149-78021E419BAB}"/>
              </a:ext>
            </a:extLst>
          </p:cNvPr>
          <p:cNvCxnSpPr>
            <a:cxnSpLocks/>
            <a:stCxn id="336" idx="2"/>
            <a:endCxn id="360" idx="0"/>
          </p:cNvCxnSpPr>
          <p:nvPr/>
        </p:nvCxnSpPr>
        <p:spPr>
          <a:xfrm>
            <a:off x="7099300" y="5986293"/>
            <a:ext cx="0" cy="41936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Conector recto 454">
            <a:extLst>
              <a:ext uri="{FF2B5EF4-FFF2-40B4-BE49-F238E27FC236}">
                <a16:creationId xmlns:a16="http://schemas.microsoft.com/office/drawing/2014/main" id="{44A0D63C-7723-434E-A3F6-29DC71E9BA5E}"/>
              </a:ext>
            </a:extLst>
          </p:cNvPr>
          <p:cNvCxnSpPr>
            <a:cxnSpLocks/>
            <a:stCxn id="360" idx="3"/>
            <a:endCxn id="367" idx="1"/>
          </p:cNvCxnSpPr>
          <p:nvPr/>
        </p:nvCxnSpPr>
        <p:spPr>
          <a:xfrm flipV="1">
            <a:off x="7610212" y="6530102"/>
            <a:ext cx="286665" cy="74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Conector recto 230">
            <a:extLst>
              <a:ext uri="{FF2B5EF4-FFF2-40B4-BE49-F238E27FC236}">
                <a16:creationId xmlns:a16="http://schemas.microsoft.com/office/drawing/2014/main" id="{4C61547D-0421-47E1-97ED-2F89565A9477}"/>
              </a:ext>
            </a:extLst>
          </p:cNvPr>
          <p:cNvCxnSpPr>
            <a:cxnSpLocks/>
            <a:stCxn id="367" idx="3"/>
            <a:endCxn id="346" idx="2"/>
          </p:cNvCxnSpPr>
          <p:nvPr/>
        </p:nvCxnSpPr>
        <p:spPr>
          <a:xfrm flipV="1">
            <a:off x="9158384" y="4142403"/>
            <a:ext cx="129830" cy="2387699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2" name="43 CuadroTexto">
            <a:extLst>
              <a:ext uri="{FF2B5EF4-FFF2-40B4-BE49-F238E27FC236}">
                <a16:creationId xmlns:a16="http://schemas.microsoft.com/office/drawing/2014/main" id="{1D3530D8-8DB8-44E8-B65F-C6DE6106444B}"/>
              </a:ext>
            </a:extLst>
          </p:cNvPr>
          <p:cNvSpPr txBox="1"/>
          <p:nvPr/>
        </p:nvSpPr>
        <p:spPr>
          <a:xfrm>
            <a:off x="8078264" y="4882775"/>
            <a:ext cx="1182807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SE ORIGINA EN</a:t>
            </a:r>
          </a:p>
        </p:txBody>
      </p:sp>
      <p:cxnSp>
        <p:nvCxnSpPr>
          <p:cNvPr id="473" name="Conector recto 472">
            <a:extLst>
              <a:ext uri="{FF2B5EF4-FFF2-40B4-BE49-F238E27FC236}">
                <a16:creationId xmlns:a16="http://schemas.microsoft.com/office/drawing/2014/main" id="{98C2390B-4213-463F-BEA5-873424B5D7B4}"/>
              </a:ext>
            </a:extLst>
          </p:cNvPr>
          <p:cNvCxnSpPr>
            <a:cxnSpLocks/>
            <a:stCxn id="472" idx="0"/>
            <a:endCxn id="245" idx="2"/>
          </p:cNvCxnSpPr>
          <p:nvPr/>
        </p:nvCxnSpPr>
        <p:spPr>
          <a:xfrm flipH="1" flipV="1">
            <a:off x="7252771" y="3322876"/>
            <a:ext cx="1416897" cy="1559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7" name="43 CuadroTexto">
            <a:extLst>
              <a:ext uri="{FF2B5EF4-FFF2-40B4-BE49-F238E27FC236}">
                <a16:creationId xmlns:a16="http://schemas.microsoft.com/office/drawing/2014/main" id="{3DA720E4-4C0C-4028-8CA1-974670300F7E}"/>
              </a:ext>
            </a:extLst>
          </p:cNvPr>
          <p:cNvSpPr txBox="1"/>
          <p:nvPr/>
        </p:nvSpPr>
        <p:spPr>
          <a:xfrm>
            <a:off x="8162118" y="5703461"/>
            <a:ext cx="1329245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PRÁCTICAS O EXPERIENCIAS</a:t>
            </a:r>
          </a:p>
        </p:txBody>
      </p:sp>
      <p:cxnSp>
        <p:nvCxnSpPr>
          <p:cNvPr id="478" name="Conector recto 477">
            <a:extLst>
              <a:ext uri="{FF2B5EF4-FFF2-40B4-BE49-F238E27FC236}">
                <a16:creationId xmlns:a16="http://schemas.microsoft.com/office/drawing/2014/main" id="{DC815B15-8D81-4868-A58B-2049AB69BE7E}"/>
              </a:ext>
            </a:extLst>
          </p:cNvPr>
          <p:cNvCxnSpPr>
            <a:cxnSpLocks/>
            <a:stCxn id="472" idx="2"/>
            <a:endCxn id="477" idx="0"/>
          </p:cNvCxnSpPr>
          <p:nvPr/>
        </p:nvCxnSpPr>
        <p:spPr>
          <a:xfrm>
            <a:off x="8669668" y="5128996"/>
            <a:ext cx="157073" cy="57446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5" name="43 CuadroTexto">
            <a:extLst>
              <a:ext uri="{FF2B5EF4-FFF2-40B4-BE49-F238E27FC236}">
                <a16:creationId xmlns:a16="http://schemas.microsoft.com/office/drawing/2014/main" id="{40F902FC-49C2-4457-B7B2-B3F4C6E76FCF}"/>
              </a:ext>
            </a:extLst>
          </p:cNvPr>
          <p:cNvSpPr txBox="1"/>
          <p:nvPr/>
        </p:nvSpPr>
        <p:spPr>
          <a:xfrm>
            <a:off x="5519935" y="5288979"/>
            <a:ext cx="1329245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CAPACIDADES</a:t>
            </a:r>
          </a:p>
        </p:txBody>
      </p:sp>
      <p:sp>
        <p:nvSpPr>
          <p:cNvPr id="527" name="43 CuadroTexto">
            <a:extLst>
              <a:ext uri="{FF2B5EF4-FFF2-40B4-BE49-F238E27FC236}">
                <a16:creationId xmlns:a16="http://schemas.microsoft.com/office/drawing/2014/main" id="{A44B3D95-0479-4AB2-889A-FA92F175F63A}"/>
              </a:ext>
            </a:extLst>
          </p:cNvPr>
          <p:cNvSpPr txBox="1"/>
          <p:nvPr/>
        </p:nvSpPr>
        <p:spPr>
          <a:xfrm>
            <a:off x="5609252" y="4556379"/>
            <a:ext cx="93994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CONCEBIDO COMO</a:t>
            </a:r>
          </a:p>
        </p:txBody>
      </p:sp>
      <p:cxnSp>
        <p:nvCxnSpPr>
          <p:cNvPr id="528" name="Conector recto 527">
            <a:extLst>
              <a:ext uri="{FF2B5EF4-FFF2-40B4-BE49-F238E27FC236}">
                <a16:creationId xmlns:a16="http://schemas.microsoft.com/office/drawing/2014/main" id="{FD71CFC6-FF63-4AE9-9598-7C459A00A7A5}"/>
              </a:ext>
            </a:extLst>
          </p:cNvPr>
          <p:cNvCxnSpPr>
            <a:cxnSpLocks/>
            <a:stCxn id="527" idx="0"/>
            <a:endCxn id="245" idx="2"/>
          </p:cNvCxnSpPr>
          <p:nvPr/>
        </p:nvCxnSpPr>
        <p:spPr>
          <a:xfrm flipV="1">
            <a:off x="6079222" y="3322876"/>
            <a:ext cx="1173549" cy="12335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Conector recto 530">
            <a:extLst>
              <a:ext uri="{FF2B5EF4-FFF2-40B4-BE49-F238E27FC236}">
                <a16:creationId xmlns:a16="http://schemas.microsoft.com/office/drawing/2014/main" id="{4181DAFB-0CC8-4578-B0B5-B52F438DBE22}"/>
              </a:ext>
            </a:extLst>
          </p:cNvPr>
          <p:cNvCxnSpPr>
            <a:cxnSpLocks/>
            <a:stCxn id="527" idx="2"/>
            <a:endCxn id="505" idx="0"/>
          </p:cNvCxnSpPr>
          <p:nvPr/>
        </p:nvCxnSpPr>
        <p:spPr>
          <a:xfrm>
            <a:off x="6079222" y="4956489"/>
            <a:ext cx="105336" cy="33249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Conector recto 551">
            <a:extLst>
              <a:ext uri="{FF2B5EF4-FFF2-40B4-BE49-F238E27FC236}">
                <a16:creationId xmlns:a16="http://schemas.microsoft.com/office/drawing/2014/main" id="{B9018BF6-79EF-4784-83E6-2DA936CA6045}"/>
              </a:ext>
            </a:extLst>
          </p:cNvPr>
          <p:cNvCxnSpPr>
            <a:cxnSpLocks/>
            <a:stCxn id="394" idx="1"/>
            <a:endCxn id="32" idx="3"/>
          </p:cNvCxnSpPr>
          <p:nvPr/>
        </p:nvCxnSpPr>
        <p:spPr>
          <a:xfrm flipH="1" flipV="1">
            <a:off x="4732713" y="3221251"/>
            <a:ext cx="627098" cy="76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Conector recto 554">
            <a:extLst>
              <a:ext uri="{FF2B5EF4-FFF2-40B4-BE49-F238E27FC236}">
                <a16:creationId xmlns:a16="http://schemas.microsoft.com/office/drawing/2014/main" id="{12A70E3A-EF5E-4D70-9FD3-C90005A6E45A}"/>
              </a:ext>
            </a:extLst>
          </p:cNvPr>
          <p:cNvCxnSpPr>
            <a:cxnSpLocks/>
            <a:stCxn id="394" idx="2"/>
            <a:endCxn id="155" idx="0"/>
          </p:cNvCxnSpPr>
          <p:nvPr/>
        </p:nvCxnSpPr>
        <p:spPr>
          <a:xfrm flipH="1">
            <a:off x="5170033" y="3429000"/>
            <a:ext cx="683650" cy="2870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Conector recto 557">
            <a:extLst>
              <a:ext uri="{FF2B5EF4-FFF2-40B4-BE49-F238E27FC236}">
                <a16:creationId xmlns:a16="http://schemas.microsoft.com/office/drawing/2014/main" id="{4EBD6729-4890-4590-9EDD-92F91A11D8E7}"/>
              </a:ext>
            </a:extLst>
          </p:cNvPr>
          <p:cNvCxnSpPr>
            <a:cxnSpLocks/>
            <a:stCxn id="394" idx="3"/>
            <a:endCxn id="245" idx="1"/>
          </p:cNvCxnSpPr>
          <p:nvPr/>
        </p:nvCxnSpPr>
        <p:spPr>
          <a:xfrm flipV="1">
            <a:off x="6347555" y="3195918"/>
            <a:ext cx="189778" cy="3302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4" name="43 CuadroTexto">
            <a:extLst>
              <a:ext uri="{FF2B5EF4-FFF2-40B4-BE49-F238E27FC236}">
                <a16:creationId xmlns:a16="http://schemas.microsoft.com/office/drawing/2014/main" id="{4FF2C4B1-C341-4CF4-AEC5-3D7ADA52AD82}"/>
              </a:ext>
            </a:extLst>
          </p:cNvPr>
          <p:cNvSpPr txBox="1"/>
          <p:nvPr/>
        </p:nvSpPr>
        <p:spPr>
          <a:xfrm>
            <a:off x="6672064" y="2380818"/>
            <a:ext cx="1296144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LA IDEA FUNDAMENTAL ES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569" name="Conector recto 568">
            <a:extLst>
              <a:ext uri="{FF2B5EF4-FFF2-40B4-BE49-F238E27FC236}">
                <a16:creationId xmlns:a16="http://schemas.microsoft.com/office/drawing/2014/main" id="{3A0934A2-B987-4347-B02E-90D363AF2E73}"/>
              </a:ext>
            </a:extLst>
          </p:cNvPr>
          <p:cNvCxnSpPr>
            <a:cxnSpLocks/>
            <a:stCxn id="564" idx="0"/>
            <a:endCxn id="7" idx="2"/>
          </p:cNvCxnSpPr>
          <p:nvPr/>
        </p:nvCxnSpPr>
        <p:spPr>
          <a:xfrm flipH="1" flipV="1">
            <a:off x="3939952" y="1895346"/>
            <a:ext cx="3380184" cy="4854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6" name="43 CuadroTexto">
            <a:extLst>
              <a:ext uri="{FF2B5EF4-FFF2-40B4-BE49-F238E27FC236}">
                <a16:creationId xmlns:a16="http://schemas.microsoft.com/office/drawing/2014/main" id="{F4E58702-C5F1-46F0-9B7B-5B91BC7B79C3}"/>
              </a:ext>
            </a:extLst>
          </p:cNvPr>
          <p:cNvSpPr txBox="1"/>
          <p:nvPr/>
        </p:nvSpPr>
        <p:spPr>
          <a:xfrm>
            <a:off x="9960148" y="2996952"/>
            <a:ext cx="1214743" cy="57708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EDUCACIÓN EN TECNOLOGÍA</a:t>
            </a:r>
          </a:p>
        </p:txBody>
      </p:sp>
      <p:cxnSp>
        <p:nvCxnSpPr>
          <p:cNvPr id="577" name="Conector recto 576">
            <a:extLst>
              <a:ext uri="{FF2B5EF4-FFF2-40B4-BE49-F238E27FC236}">
                <a16:creationId xmlns:a16="http://schemas.microsoft.com/office/drawing/2014/main" id="{A23CA5F3-E2AA-407F-BB8B-BF87967A0390}"/>
              </a:ext>
            </a:extLst>
          </p:cNvPr>
          <p:cNvCxnSpPr>
            <a:cxnSpLocks/>
            <a:stCxn id="239" idx="2"/>
            <a:endCxn id="576" idx="0"/>
          </p:cNvCxnSpPr>
          <p:nvPr/>
        </p:nvCxnSpPr>
        <p:spPr>
          <a:xfrm flipH="1">
            <a:off x="10567520" y="2789746"/>
            <a:ext cx="605044" cy="20720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Conector recto 582">
            <a:extLst>
              <a:ext uri="{FF2B5EF4-FFF2-40B4-BE49-F238E27FC236}">
                <a16:creationId xmlns:a16="http://schemas.microsoft.com/office/drawing/2014/main" id="{255D16AD-5210-461D-B4EF-81042B58A796}"/>
              </a:ext>
            </a:extLst>
          </p:cNvPr>
          <p:cNvCxnSpPr>
            <a:cxnSpLocks/>
            <a:stCxn id="239" idx="2"/>
            <a:endCxn id="582" idx="0"/>
          </p:cNvCxnSpPr>
          <p:nvPr/>
        </p:nvCxnSpPr>
        <p:spPr>
          <a:xfrm>
            <a:off x="11172564" y="2789746"/>
            <a:ext cx="264189" cy="96896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5" name="43 CuadroTexto">
            <a:extLst>
              <a:ext uri="{FF2B5EF4-FFF2-40B4-BE49-F238E27FC236}">
                <a16:creationId xmlns:a16="http://schemas.microsoft.com/office/drawing/2014/main" id="{6BFF652A-A40D-490D-A844-1E27C62BBEDB}"/>
              </a:ext>
            </a:extLst>
          </p:cNvPr>
          <p:cNvSpPr txBox="1"/>
          <p:nvPr/>
        </p:nvSpPr>
        <p:spPr>
          <a:xfrm>
            <a:off x="10853219" y="4550931"/>
            <a:ext cx="499365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SON</a:t>
            </a:r>
          </a:p>
        </p:txBody>
      </p:sp>
      <p:cxnSp>
        <p:nvCxnSpPr>
          <p:cNvPr id="596" name="Conector recto 595">
            <a:extLst>
              <a:ext uri="{FF2B5EF4-FFF2-40B4-BE49-F238E27FC236}">
                <a16:creationId xmlns:a16="http://schemas.microsoft.com/office/drawing/2014/main" id="{2E3F7D56-0224-4B65-B275-D41C4BC81D02}"/>
              </a:ext>
            </a:extLst>
          </p:cNvPr>
          <p:cNvCxnSpPr>
            <a:cxnSpLocks/>
            <a:stCxn id="595" idx="0"/>
            <a:endCxn id="576" idx="2"/>
          </p:cNvCxnSpPr>
          <p:nvPr/>
        </p:nvCxnSpPr>
        <p:spPr>
          <a:xfrm flipH="1" flipV="1">
            <a:off x="10567520" y="3574033"/>
            <a:ext cx="535382" cy="9768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Conector recto 598">
            <a:extLst>
              <a:ext uri="{FF2B5EF4-FFF2-40B4-BE49-F238E27FC236}">
                <a16:creationId xmlns:a16="http://schemas.microsoft.com/office/drawing/2014/main" id="{A4F1D8A8-8C26-45C3-AFE6-5E1A0657720C}"/>
              </a:ext>
            </a:extLst>
          </p:cNvPr>
          <p:cNvCxnSpPr>
            <a:cxnSpLocks/>
            <a:stCxn id="595" idx="0"/>
            <a:endCxn id="582" idx="2"/>
          </p:cNvCxnSpPr>
          <p:nvPr/>
        </p:nvCxnSpPr>
        <p:spPr>
          <a:xfrm flipV="1">
            <a:off x="11102902" y="4335794"/>
            <a:ext cx="333851" cy="2151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615" name="Vista general de diapositiva 614">
                <a:extLst>
                  <a:ext uri="{FF2B5EF4-FFF2-40B4-BE49-F238E27FC236}">
                    <a16:creationId xmlns:a16="http://schemas.microsoft.com/office/drawing/2014/main" id="{F64F52B3-04E2-4BF9-B07C-8A2AF64C074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7648423"/>
                  </p:ext>
                </p:extLst>
              </p:nvPr>
            </p:nvGraphicFramePr>
            <p:xfrm>
              <a:off x="10488488" y="6107428"/>
              <a:ext cx="1255019" cy="705948"/>
            </p:xfrm>
            <a:graphic>
              <a:graphicData uri="http://schemas.microsoft.com/office/powerpoint/2016/slidezoom">
                <pslz:sldZm>
                  <pslz:sldZmObj sldId="358" cId="1181973343">
                    <pslz:zmPr id="{96AD1622-1A63-4FDB-AA34-41E76F145A20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55019" cy="70594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15" name="Vista general de diapositiva 61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F64F52B3-04E2-4BF9-B07C-8A2AF64C074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88488" y="6107428"/>
                <a:ext cx="1255019" cy="70594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cxnSp>
        <p:nvCxnSpPr>
          <p:cNvPr id="616" name="Conector recto 615">
            <a:extLst>
              <a:ext uri="{FF2B5EF4-FFF2-40B4-BE49-F238E27FC236}">
                <a16:creationId xmlns:a16="http://schemas.microsoft.com/office/drawing/2014/main" id="{8D6186E3-4BE7-4B82-A1DD-C30946050079}"/>
              </a:ext>
            </a:extLst>
          </p:cNvPr>
          <p:cNvCxnSpPr>
            <a:cxnSpLocks/>
            <a:stCxn id="595" idx="2"/>
            <a:endCxn id="631" idx="0"/>
          </p:cNvCxnSpPr>
          <p:nvPr/>
        </p:nvCxnSpPr>
        <p:spPr>
          <a:xfrm>
            <a:off x="11102902" y="4797152"/>
            <a:ext cx="13095" cy="2325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1" name="43 CuadroTexto">
            <a:extLst>
              <a:ext uri="{FF2B5EF4-FFF2-40B4-BE49-F238E27FC236}">
                <a16:creationId xmlns:a16="http://schemas.microsoft.com/office/drawing/2014/main" id="{307A5957-2B8C-4B87-8FC5-F6AB91096C55}"/>
              </a:ext>
            </a:extLst>
          </p:cNvPr>
          <p:cNvSpPr txBox="1"/>
          <p:nvPr/>
        </p:nvSpPr>
        <p:spPr>
          <a:xfrm>
            <a:off x="10488487" y="5029726"/>
            <a:ext cx="1255019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PROPUESTAS DE FORMACIÓN</a:t>
            </a:r>
          </a:p>
        </p:txBody>
      </p:sp>
      <p:sp>
        <p:nvSpPr>
          <p:cNvPr id="635" name="43 CuadroTexto">
            <a:extLst>
              <a:ext uri="{FF2B5EF4-FFF2-40B4-BE49-F238E27FC236}">
                <a16:creationId xmlns:a16="http://schemas.microsoft.com/office/drawing/2014/main" id="{4FB5FBDD-58DA-4039-92FA-70E3AC29D9B7}"/>
              </a:ext>
            </a:extLst>
          </p:cNvPr>
          <p:cNvSpPr txBox="1"/>
          <p:nvPr/>
        </p:nvSpPr>
        <p:spPr>
          <a:xfrm>
            <a:off x="10240186" y="5661248"/>
            <a:ext cx="1760470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CARACTERIZADAS POR</a:t>
            </a:r>
          </a:p>
        </p:txBody>
      </p:sp>
      <p:cxnSp>
        <p:nvCxnSpPr>
          <p:cNvPr id="636" name="Conector recto 635">
            <a:extLst>
              <a:ext uri="{FF2B5EF4-FFF2-40B4-BE49-F238E27FC236}">
                <a16:creationId xmlns:a16="http://schemas.microsoft.com/office/drawing/2014/main" id="{3A35CA4D-BC17-469F-B4D8-65A8C02DD1C7}"/>
              </a:ext>
            </a:extLst>
          </p:cNvPr>
          <p:cNvCxnSpPr>
            <a:cxnSpLocks/>
            <a:stCxn id="635" idx="0"/>
            <a:endCxn id="631" idx="2"/>
          </p:cNvCxnSpPr>
          <p:nvPr/>
        </p:nvCxnSpPr>
        <p:spPr>
          <a:xfrm flipH="1" flipV="1">
            <a:off x="11115997" y="5445224"/>
            <a:ext cx="4424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9" name="Conector recto 638">
            <a:extLst>
              <a:ext uri="{FF2B5EF4-FFF2-40B4-BE49-F238E27FC236}">
                <a16:creationId xmlns:a16="http://schemas.microsoft.com/office/drawing/2014/main" id="{D2D0264A-012E-4B8D-B0E2-152985DD8D1F}"/>
              </a:ext>
            </a:extLst>
          </p:cNvPr>
          <p:cNvCxnSpPr>
            <a:cxnSpLocks/>
            <a:stCxn id="635" idx="2"/>
            <a:endCxn id="615" idx="0"/>
          </p:cNvCxnSpPr>
          <p:nvPr/>
        </p:nvCxnSpPr>
        <p:spPr>
          <a:xfrm flipH="1">
            <a:off x="11115998" y="5907469"/>
            <a:ext cx="4423" cy="19995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2" name="43 CuadroTexto">
            <a:extLst>
              <a:ext uri="{FF2B5EF4-FFF2-40B4-BE49-F238E27FC236}">
                <a16:creationId xmlns:a16="http://schemas.microsoft.com/office/drawing/2014/main" id="{367A1064-B7A2-49D9-A7F0-010A1495D072}"/>
              </a:ext>
            </a:extLst>
          </p:cNvPr>
          <p:cNvSpPr txBox="1"/>
          <p:nvPr/>
        </p:nvSpPr>
        <p:spPr>
          <a:xfrm>
            <a:off x="10809243" y="3758713"/>
            <a:ext cx="1255019" cy="57708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EDUCACIÓN CON TECNOLOGÍA</a:t>
            </a:r>
          </a:p>
        </p:txBody>
      </p:sp>
    </p:spTree>
    <p:extLst>
      <p:ext uri="{BB962C8B-B14F-4D97-AF65-F5344CB8AC3E}">
        <p14:creationId xmlns:p14="http://schemas.microsoft.com/office/powerpoint/2010/main" val="292683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>
            <a:extLst>
              <a:ext uri="{FF2B5EF4-FFF2-40B4-BE49-F238E27FC236}">
                <a16:creationId xmlns:a16="http://schemas.microsoft.com/office/drawing/2014/main" id="{39E3752F-EBD0-4113-9214-675E6E1FCF97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3" name="5 Conector recto">
            <a:extLst>
              <a:ext uri="{FF2B5EF4-FFF2-40B4-BE49-F238E27FC236}">
                <a16:creationId xmlns:a16="http://schemas.microsoft.com/office/drawing/2014/main" id="{DFD60DA6-4B3B-4D44-BD2D-DE383F3A30B9}"/>
              </a:ext>
            </a:extLst>
          </p:cNvPr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43 CuadroTexto">
            <a:extLst>
              <a:ext uri="{FF2B5EF4-FFF2-40B4-BE49-F238E27FC236}">
                <a16:creationId xmlns:a16="http://schemas.microsoft.com/office/drawing/2014/main" id="{00DF2EAC-C380-4003-9419-A167D5BAC803}"/>
              </a:ext>
            </a:extLst>
          </p:cNvPr>
          <p:cNvSpPr txBox="1"/>
          <p:nvPr/>
        </p:nvSpPr>
        <p:spPr>
          <a:xfrm>
            <a:off x="1135832" y="1556792"/>
            <a:ext cx="56082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Conductismo.</a:t>
            </a:r>
          </a:p>
        </p:txBody>
      </p:sp>
      <p:sp>
        <p:nvSpPr>
          <p:cNvPr id="5" name="60 CuadroTexto">
            <a:extLst>
              <a:ext uri="{FF2B5EF4-FFF2-40B4-BE49-F238E27FC236}">
                <a16:creationId xmlns:a16="http://schemas.microsoft.com/office/drawing/2014/main" id="{664AB93C-E712-44D6-8579-31D8136B4B1B}"/>
              </a:ext>
            </a:extLst>
          </p:cNvPr>
          <p:cNvSpPr txBox="1"/>
          <p:nvPr/>
        </p:nvSpPr>
        <p:spPr>
          <a:xfrm>
            <a:off x="191344" y="155679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7</a:t>
            </a:r>
          </a:p>
        </p:txBody>
      </p:sp>
      <p:sp>
        <p:nvSpPr>
          <p:cNvPr id="6" name="43 CuadroTexto">
            <a:extLst>
              <a:ext uri="{FF2B5EF4-FFF2-40B4-BE49-F238E27FC236}">
                <a16:creationId xmlns:a16="http://schemas.microsoft.com/office/drawing/2014/main" id="{5A3622FF-DAFF-4237-9685-D1464D94C544}"/>
              </a:ext>
            </a:extLst>
          </p:cNvPr>
          <p:cNvSpPr txBox="1"/>
          <p:nvPr/>
        </p:nvSpPr>
        <p:spPr>
          <a:xfrm>
            <a:off x="1735168" y="3861048"/>
            <a:ext cx="112047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CARACTERIZADAS POR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5D55D78-1FC1-43EA-AAFC-86DCBE603543}"/>
              </a:ext>
            </a:extLst>
          </p:cNvPr>
          <p:cNvCxnSpPr>
            <a:cxnSpLocks/>
            <a:stCxn id="6" idx="3"/>
            <a:endCxn id="12" idx="1"/>
          </p:cNvCxnSpPr>
          <p:nvPr/>
        </p:nvCxnSpPr>
        <p:spPr>
          <a:xfrm flipV="1">
            <a:off x="2855640" y="3075925"/>
            <a:ext cx="1266382" cy="98517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8D849C03-18A0-4C7B-9FED-171DCF63403E}"/>
              </a:ext>
            </a:extLst>
          </p:cNvPr>
          <p:cNvCxnSpPr>
            <a:cxnSpLocks/>
            <a:stCxn id="6" idx="3"/>
            <a:endCxn id="13" idx="1"/>
          </p:cNvCxnSpPr>
          <p:nvPr/>
        </p:nvCxnSpPr>
        <p:spPr>
          <a:xfrm flipV="1">
            <a:off x="2855640" y="2660715"/>
            <a:ext cx="6245605" cy="140038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60C2486-B710-4F6B-9664-41480BEF4698}"/>
              </a:ext>
            </a:extLst>
          </p:cNvPr>
          <p:cNvCxnSpPr>
            <a:cxnSpLocks/>
            <a:stCxn id="6" idx="3"/>
            <a:endCxn id="14" idx="1"/>
          </p:cNvCxnSpPr>
          <p:nvPr/>
        </p:nvCxnSpPr>
        <p:spPr>
          <a:xfrm flipV="1">
            <a:off x="2855640" y="3766398"/>
            <a:ext cx="7162619" cy="29470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1CC12F06-D29B-473B-997A-DAB08018D2CC}"/>
              </a:ext>
            </a:extLst>
          </p:cNvPr>
          <p:cNvCxnSpPr>
            <a:cxnSpLocks/>
            <a:stCxn id="6" idx="3"/>
            <a:endCxn id="15" idx="1"/>
          </p:cNvCxnSpPr>
          <p:nvPr/>
        </p:nvCxnSpPr>
        <p:spPr>
          <a:xfrm>
            <a:off x="2855640" y="4061103"/>
            <a:ext cx="6696744" cy="113000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2451F9F-C9B3-4CF9-A301-B7214191E47B}"/>
              </a:ext>
            </a:extLst>
          </p:cNvPr>
          <p:cNvCxnSpPr>
            <a:cxnSpLocks/>
            <a:stCxn id="6" idx="3"/>
            <a:endCxn id="16" idx="1"/>
          </p:cNvCxnSpPr>
          <p:nvPr/>
        </p:nvCxnSpPr>
        <p:spPr>
          <a:xfrm>
            <a:off x="2855640" y="4061103"/>
            <a:ext cx="4411578" cy="161351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43 CuadroTexto">
            <a:extLst>
              <a:ext uri="{FF2B5EF4-FFF2-40B4-BE49-F238E27FC236}">
                <a16:creationId xmlns:a16="http://schemas.microsoft.com/office/drawing/2014/main" id="{8D298166-D734-4C26-B009-512B1AC10F71}"/>
              </a:ext>
            </a:extLst>
          </p:cNvPr>
          <p:cNvSpPr txBox="1"/>
          <p:nvPr/>
        </p:nvSpPr>
        <p:spPr>
          <a:xfrm>
            <a:off x="9101245" y="2229828"/>
            <a:ext cx="2056758" cy="861774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LO ANTERIOR REPRESENTÓ DESDE SU FILOSOFÍA Y TEORÍA, LA FORMACIÓN PARA EL TRABAJO Y EL DESEMPEÑO LABORAL.</a:t>
            </a:r>
          </a:p>
        </p:txBody>
      </p:sp>
      <p:sp>
        <p:nvSpPr>
          <p:cNvPr id="14" name="43 CuadroTexto">
            <a:extLst>
              <a:ext uri="{FF2B5EF4-FFF2-40B4-BE49-F238E27FC236}">
                <a16:creationId xmlns:a16="http://schemas.microsoft.com/office/drawing/2014/main" id="{F39431E1-A562-4468-B573-D3792C541BE0}"/>
              </a:ext>
            </a:extLst>
          </p:cNvPr>
          <p:cNvSpPr txBox="1"/>
          <p:nvPr/>
        </p:nvSpPr>
        <p:spPr>
          <a:xfrm>
            <a:off x="10018259" y="3335511"/>
            <a:ext cx="1834027" cy="861774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LO “TÉCNICO” Y “LA FORMACIÓN PARA EL TRABAJO”, ABARCÓ PAULATINAMENTE LAS DEMÁS EDUCACIONES.</a:t>
            </a:r>
          </a:p>
        </p:txBody>
      </p:sp>
      <p:sp>
        <p:nvSpPr>
          <p:cNvPr id="15" name="43 CuadroTexto">
            <a:extLst>
              <a:ext uri="{FF2B5EF4-FFF2-40B4-BE49-F238E27FC236}">
                <a16:creationId xmlns:a16="http://schemas.microsoft.com/office/drawing/2014/main" id="{4AAF1DF2-4435-4FEE-9566-5075F9A82931}"/>
              </a:ext>
            </a:extLst>
          </p:cNvPr>
          <p:cNvSpPr txBox="1"/>
          <p:nvPr/>
        </p:nvSpPr>
        <p:spPr>
          <a:xfrm>
            <a:off x="9552384" y="4529385"/>
            <a:ext cx="1834027" cy="1323439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LO ANTERIOR, SIGNIFICÓ COMO HECHO HISTÓRICO LA CORRELACIÓN HISTÓRICA ENTRE EDUCACIÓN EN TECNOLOGÍA Y EDUCACIÓN CON TECNOLOGÍA.</a:t>
            </a:r>
          </a:p>
        </p:txBody>
      </p:sp>
      <p:sp>
        <p:nvSpPr>
          <p:cNvPr id="16" name="43 CuadroTexto">
            <a:extLst>
              <a:ext uri="{FF2B5EF4-FFF2-40B4-BE49-F238E27FC236}">
                <a16:creationId xmlns:a16="http://schemas.microsoft.com/office/drawing/2014/main" id="{3C57BC36-ED90-4AC1-9CB5-016DDAF9B765}"/>
              </a:ext>
            </a:extLst>
          </p:cNvPr>
          <p:cNvSpPr txBox="1"/>
          <p:nvPr/>
        </p:nvSpPr>
        <p:spPr>
          <a:xfrm>
            <a:off x="7267218" y="5166786"/>
            <a:ext cx="1834027" cy="1015663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EN LA ACTUALIDAD LA FORMACIÓN TÉCNICA PREVALECE AUNQUE SE HA VISTO DESPLAZADA POR LA EDUCACIÓN EN TECNOLOGÍA ACTUAL.</a:t>
            </a:r>
          </a:p>
        </p:txBody>
      </p:sp>
      <p:sp>
        <p:nvSpPr>
          <p:cNvPr id="17" name="43 CuadroTexto">
            <a:extLst>
              <a:ext uri="{FF2B5EF4-FFF2-40B4-BE49-F238E27FC236}">
                <a16:creationId xmlns:a16="http://schemas.microsoft.com/office/drawing/2014/main" id="{9266D97D-B2CE-40E0-9796-AE5AAA9CC72A}"/>
              </a:ext>
            </a:extLst>
          </p:cNvPr>
          <p:cNvSpPr txBox="1"/>
          <p:nvPr/>
        </p:nvSpPr>
        <p:spPr>
          <a:xfrm>
            <a:off x="3863753" y="5023198"/>
            <a:ext cx="2462154" cy="1323439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EDUCACIÓN CON TECNOLOGÍA TIENE HOY LUGAR FUNDADA EN EL CONDUCTISMO, A TRAVÉS DE LO QUE SE DENOMINA “DISEÑO INSTRUCCIONAL”, QUE GOZA DE ACEPTACIÓN Y REPUTACIÓN EN LAS PROPUESTAS DE AVA, OVA Y EVA.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015DD2EE-9239-488E-AF1E-8E65866161AA}"/>
              </a:ext>
            </a:extLst>
          </p:cNvPr>
          <p:cNvCxnSpPr>
            <a:cxnSpLocks/>
            <a:stCxn id="6" idx="3"/>
            <a:endCxn id="17" idx="1"/>
          </p:cNvCxnSpPr>
          <p:nvPr/>
        </p:nvCxnSpPr>
        <p:spPr>
          <a:xfrm>
            <a:off x="2855640" y="4061103"/>
            <a:ext cx="1008113" cy="162381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1106E17E-C56B-4C86-A427-7AEED512E58C}"/>
              </a:ext>
            </a:extLst>
          </p:cNvPr>
          <p:cNvCxnSpPr>
            <a:cxnSpLocks/>
            <a:stCxn id="20" idx="3"/>
            <a:endCxn id="6" idx="1"/>
          </p:cNvCxnSpPr>
          <p:nvPr/>
        </p:nvCxnSpPr>
        <p:spPr>
          <a:xfrm flipV="1">
            <a:off x="1447134" y="4061103"/>
            <a:ext cx="288034" cy="76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43 CuadroTexto">
            <a:extLst>
              <a:ext uri="{FF2B5EF4-FFF2-40B4-BE49-F238E27FC236}">
                <a16:creationId xmlns:a16="http://schemas.microsoft.com/office/drawing/2014/main" id="{D375CC4C-C0BB-46E4-A234-99283946AF9E}"/>
              </a:ext>
            </a:extLst>
          </p:cNvPr>
          <p:cNvSpPr txBox="1"/>
          <p:nvPr/>
        </p:nvSpPr>
        <p:spPr>
          <a:xfrm>
            <a:off x="157272" y="3861047"/>
            <a:ext cx="1289862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PROPUESTAS DE FORMACIÓN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A5AC13B4-7E45-46FA-B6BF-2F880C892237}"/>
              </a:ext>
            </a:extLst>
          </p:cNvPr>
          <p:cNvCxnSpPr>
            <a:cxnSpLocks/>
            <a:stCxn id="6" idx="3"/>
            <a:endCxn id="36" idx="1"/>
          </p:cNvCxnSpPr>
          <p:nvPr/>
        </p:nvCxnSpPr>
        <p:spPr>
          <a:xfrm flipV="1">
            <a:off x="2855640" y="3020038"/>
            <a:ext cx="3736097" cy="104106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43 CuadroTexto">
            <a:extLst>
              <a:ext uri="{FF2B5EF4-FFF2-40B4-BE49-F238E27FC236}">
                <a16:creationId xmlns:a16="http://schemas.microsoft.com/office/drawing/2014/main" id="{D8DE4495-66C6-4607-BBDD-F00058137880}"/>
              </a:ext>
            </a:extLst>
          </p:cNvPr>
          <p:cNvSpPr txBox="1"/>
          <p:nvPr/>
        </p:nvSpPr>
        <p:spPr>
          <a:xfrm>
            <a:off x="4122022" y="2568093"/>
            <a:ext cx="1834027" cy="1015663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EDUCACIÓN EN TECNOLOGÍA SE UBICÓ </a:t>
            </a:r>
            <a:r>
              <a:rPr lang="es-CO" sz="1000" b="1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Y DESARROLLÓ </a:t>
            </a:r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PRINCIPALMENTE EN LA LÍNEA DE LA LLAMADA EDUCACIÓN TÉCNICA.</a:t>
            </a:r>
          </a:p>
        </p:txBody>
      </p:sp>
      <p:sp>
        <p:nvSpPr>
          <p:cNvPr id="36" name="43 CuadroTexto">
            <a:extLst>
              <a:ext uri="{FF2B5EF4-FFF2-40B4-BE49-F238E27FC236}">
                <a16:creationId xmlns:a16="http://schemas.microsoft.com/office/drawing/2014/main" id="{D7ECE940-1A9A-47D3-905B-CD58B663662C}"/>
              </a:ext>
            </a:extLst>
          </p:cNvPr>
          <p:cNvSpPr txBox="1"/>
          <p:nvPr/>
        </p:nvSpPr>
        <p:spPr>
          <a:xfrm>
            <a:off x="6591737" y="2204430"/>
            <a:ext cx="2096551" cy="16312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A LA VEZ Y DESDE SU ORIGEN, EL CONDUCTISMO REPRESENTÓ A LA EDUCACIÓN CON TECNOLOGÍA, BAJO LA IDEA DEL “APRENDIZJE A TRAVÉS DE MÁQUINAS INTELIGENTES”, AUNQUE SIN MAYORES DESARROLLOS HISTÓRICOS.</a:t>
            </a:r>
          </a:p>
        </p:txBody>
      </p:sp>
    </p:spTree>
    <p:extLst>
      <p:ext uri="{BB962C8B-B14F-4D97-AF65-F5344CB8AC3E}">
        <p14:creationId xmlns:p14="http://schemas.microsoft.com/office/powerpoint/2010/main" val="118197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>
            <a:extLst>
              <a:ext uri="{FF2B5EF4-FFF2-40B4-BE49-F238E27FC236}">
                <a16:creationId xmlns:a16="http://schemas.microsoft.com/office/drawing/2014/main" id="{DCA7A391-5691-4337-8BFC-DCF013FBCD80}"/>
              </a:ext>
            </a:extLst>
          </p:cNvPr>
          <p:cNvSpPr txBox="1"/>
          <p:nvPr/>
        </p:nvSpPr>
        <p:spPr>
          <a:xfrm>
            <a:off x="5303912" y="3204266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Ideas y explicaciones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56F4FF45-0CA5-4663-8AE7-68E38105E1A4}"/>
              </a:ext>
            </a:extLst>
          </p:cNvPr>
          <p:cNvCxnSpPr/>
          <p:nvPr/>
        </p:nvCxnSpPr>
        <p:spPr>
          <a:xfrm>
            <a:off x="6816080" y="3933056"/>
            <a:ext cx="43924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41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3 CuadroTexto">
            <a:extLst>
              <a:ext uri="{FF2B5EF4-FFF2-40B4-BE49-F238E27FC236}">
                <a16:creationId xmlns:a16="http://schemas.microsoft.com/office/drawing/2014/main" id="{FCECA9DB-7A80-4216-A4FE-00CCEE8B53CC}"/>
              </a:ext>
            </a:extLst>
          </p:cNvPr>
          <p:cNvSpPr txBox="1"/>
          <p:nvPr/>
        </p:nvSpPr>
        <p:spPr>
          <a:xfrm>
            <a:off x="1135832" y="1556792"/>
            <a:ext cx="56082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Conductismo.</a:t>
            </a:r>
          </a:p>
        </p:txBody>
      </p:sp>
      <p:sp>
        <p:nvSpPr>
          <p:cNvPr id="3" name="60 CuadroTexto">
            <a:extLst>
              <a:ext uri="{FF2B5EF4-FFF2-40B4-BE49-F238E27FC236}">
                <a16:creationId xmlns:a16="http://schemas.microsoft.com/office/drawing/2014/main" id="{315FA647-36B7-474E-9B23-F1BA0751EC9A}"/>
              </a:ext>
            </a:extLst>
          </p:cNvPr>
          <p:cNvSpPr txBox="1"/>
          <p:nvPr/>
        </p:nvSpPr>
        <p:spPr>
          <a:xfrm>
            <a:off x="191344" y="155679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7</a:t>
            </a:r>
          </a:p>
        </p:txBody>
      </p:sp>
      <p:sp>
        <p:nvSpPr>
          <p:cNvPr id="4" name="4 CuadroTexto">
            <a:extLst>
              <a:ext uri="{FF2B5EF4-FFF2-40B4-BE49-F238E27FC236}">
                <a16:creationId xmlns:a16="http://schemas.microsoft.com/office/drawing/2014/main" id="{7C025A23-7FC7-4DC0-AEEB-01EEF65D1EEE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5" name="5 Conector recto">
            <a:extLst>
              <a:ext uri="{FF2B5EF4-FFF2-40B4-BE49-F238E27FC236}">
                <a16:creationId xmlns:a16="http://schemas.microsoft.com/office/drawing/2014/main" id="{2AF60DC7-14C8-4D3A-960A-E7830FD05BFB}"/>
              </a:ext>
            </a:extLst>
          </p:cNvPr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43 CuadroTexto">
            <a:extLst>
              <a:ext uri="{FF2B5EF4-FFF2-40B4-BE49-F238E27FC236}">
                <a16:creationId xmlns:a16="http://schemas.microsoft.com/office/drawing/2014/main" id="{793879E8-994F-4A2F-915B-ED0CDFDD4190}"/>
              </a:ext>
            </a:extLst>
          </p:cNvPr>
          <p:cNvSpPr txBox="1"/>
          <p:nvPr/>
        </p:nvSpPr>
        <p:spPr>
          <a:xfrm>
            <a:off x="3647728" y="3861048"/>
            <a:ext cx="5184576" cy="11772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600" b="1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Conductismo</a:t>
            </a:r>
            <a:r>
              <a:rPr lang="en-US" sz="16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Ideas </a:t>
            </a:r>
            <a:r>
              <a:rPr lang="en-US" sz="1600" b="1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centrales</a:t>
            </a:r>
            <a:r>
              <a:rPr lang="en-US" sz="16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 </a:t>
            </a:r>
            <a:r>
              <a:rPr lang="en-US" sz="1600" b="1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implicaciones</a:t>
            </a:r>
            <a:r>
              <a:rPr lang="en-US" sz="16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educativas</a:t>
            </a:r>
            <a:r>
              <a:rPr lang="en-US" sz="16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1600" b="1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Doctora</a:t>
            </a:r>
            <a:r>
              <a:rPr lang="en-US" sz="16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María Rita Otero. </a:t>
            </a:r>
            <a:r>
              <a:rPr lang="en-US" sz="1600" b="1" i="0" dirty="0">
                <a:solidFill>
                  <a:srgbClr val="00206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sz="1600" b="1" i="0" dirty="0" err="1">
                <a:solidFill>
                  <a:srgbClr val="00206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conferenc</a:t>
            </a:r>
            <a:r>
              <a:rPr lang="en-US" sz="1600" b="1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ia</a:t>
            </a:r>
            <a:r>
              <a:rPr lang="en-US" sz="1600" b="1" i="0" dirty="0">
                <a:solidFill>
                  <a:srgbClr val="00206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).</a:t>
            </a:r>
            <a:endParaRPr lang="es-CO" sz="1600" b="1" dirty="0">
              <a:solidFill>
                <a:srgbClr val="002060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endParaRPr lang="es-CO" sz="105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2"/>
              </a:rPr>
              <a:t>https://youtu.be/IokW-W_C0WA</a:t>
            </a:r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7" name="43 CuadroTexto">
            <a:extLst>
              <a:ext uri="{FF2B5EF4-FFF2-40B4-BE49-F238E27FC236}">
                <a16:creationId xmlns:a16="http://schemas.microsoft.com/office/drawing/2014/main" id="{E1C1A704-337E-43C2-9CB9-72DDDC1C22D1}"/>
              </a:ext>
            </a:extLst>
          </p:cNvPr>
          <p:cNvSpPr txBox="1"/>
          <p:nvPr/>
        </p:nvSpPr>
        <p:spPr>
          <a:xfrm>
            <a:off x="5303912" y="5264477"/>
            <a:ext cx="5184576" cy="9310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Motivación 2.0 y conductismo “pop”. Doctor Roberto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Rosler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. (conferencia).</a:t>
            </a:r>
          </a:p>
          <a:p>
            <a:pPr algn="r"/>
            <a:endParaRPr lang="es-CO" sz="105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3"/>
              </a:rPr>
              <a:t>https://youtu.be/rOtx4SKC9Q8</a:t>
            </a:r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8" name="43 CuadroTexto">
            <a:extLst>
              <a:ext uri="{FF2B5EF4-FFF2-40B4-BE49-F238E27FC236}">
                <a16:creationId xmlns:a16="http://schemas.microsoft.com/office/drawing/2014/main" id="{A5FA7BB3-0D87-4502-987C-53EB1D67C0CE}"/>
              </a:ext>
            </a:extLst>
          </p:cNvPr>
          <p:cNvSpPr txBox="1"/>
          <p:nvPr/>
        </p:nvSpPr>
        <p:spPr>
          <a:xfrm>
            <a:off x="1711897" y="2708920"/>
            <a:ext cx="5184575" cy="9310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Conferencia de B. F. Skinner a psiquiatras y psicólogos. B. F. Skinner. (conferencia).</a:t>
            </a:r>
          </a:p>
          <a:p>
            <a:pPr algn="r"/>
            <a:endParaRPr lang="es-CO" sz="105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4"/>
              </a:rPr>
              <a:t>https://youtu.be/b12ct-kXz-g</a:t>
            </a:r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0" name="43 CuadroTexto">
            <a:extLst>
              <a:ext uri="{FF2B5EF4-FFF2-40B4-BE49-F238E27FC236}">
                <a16:creationId xmlns:a16="http://schemas.microsoft.com/office/drawing/2014/main" id="{6D9DEA17-D67E-4FC2-A82B-9B0881C222FD}"/>
              </a:ext>
            </a:extLst>
          </p:cNvPr>
          <p:cNvSpPr txBox="1"/>
          <p:nvPr/>
        </p:nvSpPr>
        <p:spPr>
          <a:xfrm rot="18903554">
            <a:off x="143527" y="516330"/>
            <a:ext cx="1273140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Documentos / enlaces</a:t>
            </a:r>
          </a:p>
        </p:txBody>
      </p:sp>
    </p:spTree>
    <p:extLst>
      <p:ext uri="{BB962C8B-B14F-4D97-AF65-F5344CB8AC3E}">
        <p14:creationId xmlns:p14="http://schemas.microsoft.com/office/powerpoint/2010/main" val="54376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>
            <a:extLst>
              <a:ext uri="{FF2B5EF4-FFF2-40B4-BE49-F238E27FC236}">
                <a16:creationId xmlns:a16="http://schemas.microsoft.com/office/drawing/2014/main" id="{E8D6E439-DAA5-42CD-8BDB-06A7D6713AF9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6" name="5 Conector recto">
            <a:extLst>
              <a:ext uri="{FF2B5EF4-FFF2-40B4-BE49-F238E27FC236}">
                <a16:creationId xmlns:a16="http://schemas.microsoft.com/office/drawing/2014/main" id="{AD48EC3F-66F8-483E-8948-EFC75FDD5350}"/>
              </a:ext>
            </a:extLst>
          </p:cNvPr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43 CuadroTexto">
            <a:extLst>
              <a:ext uri="{FF2B5EF4-FFF2-40B4-BE49-F238E27FC236}">
                <a16:creationId xmlns:a16="http://schemas.microsoft.com/office/drawing/2014/main" id="{F28DBFCE-4324-42DD-88D8-81AAD34D3DE3}"/>
              </a:ext>
            </a:extLst>
          </p:cNvPr>
          <p:cNvSpPr txBox="1"/>
          <p:nvPr/>
        </p:nvSpPr>
        <p:spPr>
          <a:xfrm>
            <a:off x="1135832" y="1556792"/>
            <a:ext cx="56082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Enseñanza para la comprensión.</a:t>
            </a:r>
          </a:p>
        </p:txBody>
      </p:sp>
      <p:sp>
        <p:nvSpPr>
          <p:cNvPr id="8" name="60 CuadroTexto">
            <a:extLst>
              <a:ext uri="{FF2B5EF4-FFF2-40B4-BE49-F238E27FC236}">
                <a16:creationId xmlns:a16="http://schemas.microsoft.com/office/drawing/2014/main" id="{9ECB6477-2BBF-44F3-BC52-65D730CC522C}"/>
              </a:ext>
            </a:extLst>
          </p:cNvPr>
          <p:cNvSpPr txBox="1"/>
          <p:nvPr/>
        </p:nvSpPr>
        <p:spPr>
          <a:xfrm>
            <a:off x="191344" y="155679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8</a:t>
            </a:r>
          </a:p>
        </p:txBody>
      </p:sp>
      <p:sp>
        <p:nvSpPr>
          <p:cNvPr id="9" name="43 CuadroTexto">
            <a:extLst>
              <a:ext uri="{FF2B5EF4-FFF2-40B4-BE49-F238E27FC236}">
                <a16:creationId xmlns:a16="http://schemas.microsoft.com/office/drawing/2014/main" id="{FBE5CBA4-7917-4FDD-B87B-837ACA68058E}"/>
              </a:ext>
            </a:extLst>
          </p:cNvPr>
          <p:cNvSpPr txBox="1"/>
          <p:nvPr/>
        </p:nvSpPr>
        <p:spPr>
          <a:xfrm>
            <a:off x="1271464" y="2395021"/>
            <a:ext cx="108012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SE ORIGINA EN LOS APORTES DE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CFBA6A0-7E79-467E-9C3D-731477BAEB05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>
            <a:off x="1811524" y="2795131"/>
            <a:ext cx="2972" cy="29814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F6228C9B-22D8-41BF-9C2C-9211797FC124}"/>
              </a:ext>
            </a:extLst>
          </p:cNvPr>
          <p:cNvCxnSpPr>
            <a:stCxn id="9" idx="0"/>
            <a:endCxn id="7" idx="2"/>
          </p:cNvCxnSpPr>
          <p:nvPr/>
        </p:nvCxnSpPr>
        <p:spPr>
          <a:xfrm flipV="1">
            <a:off x="1811524" y="1895346"/>
            <a:ext cx="2128428" cy="4996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43 CuadroTexto">
            <a:extLst>
              <a:ext uri="{FF2B5EF4-FFF2-40B4-BE49-F238E27FC236}">
                <a16:creationId xmlns:a16="http://schemas.microsoft.com/office/drawing/2014/main" id="{45F61C1A-C1C4-4907-A34B-99FE0A8FEF6B}"/>
              </a:ext>
            </a:extLst>
          </p:cNvPr>
          <p:cNvSpPr txBox="1"/>
          <p:nvPr/>
        </p:nvSpPr>
        <p:spPr>
          <a:xfrm>
            <a:off x="1326061" y="3093276"/>
            <a:ext cx="976870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PROYECTO ZERO</a:t>
            </a:r>
          </a:p>
        </p:txBody>
      </p:sp>
      <p:sp>
        <p:nvSpPr>
          <p:cNvPr id="13" name="43 CuadroTexto">
            <a:extLst>
              <a:ext uri="{FF2B5EF4-FFF2-40B4-BE49-F238E27FC236}">
                <a16:creationId xmlns:a16="http://schemas.microsoft.com/office/drawing/2014/main" id="{33AA0C23-F299-43A6-AD63-9CDAA0DBA450}"/>
              </a:ext>
            </a:extLst>
          </p:cNvPr>
          <p:cNvSpPr txBox="1"/>
          <p:nvPr/>
        </p:nvSpPr>
        <p:spPr>
          <a:xfrm>
            <a:off x="703784" y="4037002"/>
            <a:ext cx="351656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DE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120E2526-570A-4DD7-B33C-12DB117CFA0B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 flipH="1">
            <a:off x="639309" y="4283223"/>
            <a:ext cx="240303" cy="68854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43 CuadroTexto">
            <a:extLst>
              <a:ext uri="{FF2B5EF4-FFF2-40B4-BE49-F238E27FC236}">
                <a16:creationId xmlns:a16="http://schemas.microsoft.com/office/drawing/2014/main" id="{E9C297CA-A90F-4C39-B8A3-09CE09C833C4}"/>
              </a:ext>
            </a:extLst>
          </p:cNvPr>
          <p:cNvSpPr txBox="1"/>
          <p:nvPr/>
        </p:nvSpPr>
        <p:spPr>
          <a:xfrm>
            <a:off x="79162" y="4971770"/>
            <a:ext cx="1120293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ESCUELA DE EDUCACIÓN</a:t>
            </a:r>
          </a:p>
        </p:txBody>
      </p:sp>
      <p:sp>
        <p:nvSpPr>
          <p:cNvPr id="16" name="43 CuadroTexto">
            <a:extLst>
              <a:ext uri="{FF2B5EF4-FFF2-40B4-BE49-F238E27FC236}">
                <a16:creationId xmlns:a16="http://schemas.microsoft.com/office/drawing/2014/main" id="{041B0B08-00ED-40B6-A94B-D709F9D2DE78}"/>
              </a:ext>
            </a:extLst>
          </p:cNvPr>
          <p:cNvSpPr txBox="1"/>
          <p:nvPr/>
        </p:nvSpPr>
        <p:spPr>
          <a:xfrm>
            <a:off x="703784" y="5660317"/>
            <a:ext cx="1236254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UNIVERSIDAD DE HARVARD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BD1CD9E-C488-4636-AC2A-0E69C481BF34}"/>
              </a:ext>
            </a:extLst>
          </p:cNvPr>
          <p:cNvCxnSpPr>
            <a:cxnSpLocks/>
            <a:stCxn id="13" idx="2"/>
            <a:endCxn id="16" idx="0"/>
          </p:cNvCxnSpPr>
          <p:nvPr/>
        </p:nvCxnSpPr>
        <p:spPr>
          <a:xfrm>
            <a:off x="879612" y="4283223"/>
            <a:ext cx="442299" cy="137709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70D9DBE9-1483-43BD-ACA6-F57FE12548C3}"/>
              </a:ext>
            </a:extLst>
          </p:cNvPr>
          <p:cNvCxnSpPr>
            <a:cxnSpLocks/>
            <a:stCxn id="13" idx="0"/>
            <a:endCxn id="12" idx="2"/>
          </p:cNvCxnSpPr>
          <p:nvPr/>
        </p:nvCxnSpPr>
        <p:spPr>
          <a:xfrm flipV="1">
            <a:off x="879612" y="3508774"/>
            <a:ext cx="934884" cy="5282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C8FCCA00-E999-415E-8FEF-CD56AA4B0C24}"/>
              </a:ext>
            </a:extLst>
          </p:cNvPr>
          <p:cNvCxnSpPr>
            <a:cxnSpLocks/>
            <a:stCxn id="323" idx="1"/>
            <a:endCxn id="164" idx="3"/>
          </p:cNvCxnSpPr>
          <p:nvPr/>
        </p:nvCxnSpPr>
        <p:spPr>
          <a:xfrm flipH="1">
            <a:off x="4367808" y="2796897"/>
            <a:ext cx="288032" cy="4798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43 CuadroTexto">
            <a:extLst>
              <a:ext uri="{FF2B5EF4-FFF2-40B4-BE49-F238E27FC236}">
                <a16:creationId xmlns:a16="http://schemas.microsoft.com/office/drawing/2014/main" id="{10D11D77-1448-4D02-9268-82F1C87512F0}"/>
              </a:ext>
            </a:extLst>
          </p:cNvPr>
          <p:cNvSpPr txBox="1"/>
          <p:nvPr/>
        </p:nvSpPr>
        <p:spPr>
          <a:xfrm>
            <a:off x="5123218" y="3876859"/>
            <a:ext cx="1187012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DIMENSIONES</a:t>
            </a:r>
          </a:p>
        </p:txBody>
      </p:sp>
      <p:sp>
        <p:nvSpPr>
          <p:cNvPr id="112" name="43 CuadroTexto">
            <a:extLst>
              <a:ext uri="{FF2B5EF4-FFF2-40B4-BE49-F238E27FC236}">
                <a16:creationId xmlns:a16="http://schemas.microsoft.com/office/drawing/2014/main" id="{32B61A0B-5A26-44B2-80EF-4343C77E1E12}"/>
              </a:ext>
            </a:extLst>
          </p:cNvPr>
          <p:cNvSpPr txBox="1"/>
          <p:nvPr/>
        </p:nvSpPr>
        <p:spPr>
          <a:xfrm>
            <a:off x="1585113" y="4007666"/>
            <a:ext cx="1368886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EL CUAL GENERÓ</a:t>
            </a:r>
          </a:p>
        </p:txBody>
      </p:sp>
      <p:cxnSp>
        <p:nvCxnSpPr>
          <p:cNvPr id="113" name="Conector recto 112">
            <a:extLst>
              <a:ext uri="{FF2B5EF4-FFF2-40B4-BE49-F238E27FC236}">
                <a16:creationId xmlns:a16="http://schemas.microsoft.com/office/drawing/2014/main" id="{0D78A53E-DE6C-4F37-A840-5FCD7B276AA6}"/>
              </a:ext>
            </a:extLst>
          </p:cNvPr>
          <p:cNvCxnSpPr>
            <a:cxnSpLocks/>
            <a:stCxn id="112" idx="0"/>
            <a:endCxn id="12" idx="2"/>
          </p:cNvCxnSpPr>
          <p:nvPr/>
        </p:nvCxnSpPr>
        <p:spPr>
          <a:xfrm flipH="1" flipV="1">
            <a:off x="1814496" y="3508774"/>
            <a:ext cx="455060" cy="4988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43 CuadroTexto">
            <a:extLst>
              <a:ext uri="{FF2B5EF4-FFF2-40B4-BE49-F238E27FC236}">
                <a16:creationId xmlns:a16="http://schemas.microsoft.com/office/drawing/2014/main" id="{54D4B11B-E0C4-4BE4-A837-A6D446198AC9}"/>
              </a:ext>
            </a:extLst>
          </p:cNvPr>
          <p:cNvSpPr txBox="1"/>
          <p:nvPr/>
        </p:nvSpPr>
        <p:spPr>
          <a:xfrm>
            <a:off x="1564691" y="4506556"/>
            <a:ext cx="782806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TEORÍA</a:t>
            </a:r>
          </a:p>
        </p:txBody>
      </p:sp>
      <p:sp>
        <p:nvSpPr>
          <p:cNvPr id="119" name="43 CuadroTexto">
            <a:extLst>
              <a:ext uri="{FF2B5EF4-FFF2-40B4-BE49-F238E27FC236}">
                <a16:creationId xmlns:a16="http://schemas.microsoft.com/office/drawing/2014/main" id="{6424DF2E-B33E-41F7-B3BB-AE3FC5BFD64E}"/>
              </a:ext>
            </a:extLst>
          </p:cNvPr>
          <p:cNvSpPr txBox="1"/>
          <p:nvPr/>
        </p:nvSpPr>
        <p:spPr>
          <a:xfrm>
            <a:off x="2395298" y="4937198"/>
            <a:ext cx="782806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MODELO</a:t>
            </a:r>
          </a:p>
        </p:txBody>
      </p:sp>
      <p:cxnSp>
        <p:nvCxnSpPr>
          <p:cNvPr id="120" name="Conector recto 119">
            <a:extLst>
              <a:ext uri="{FF2B5EF4-FFF2-40B4-BE49-F238E27FC236}">
                <a16:creationId xmlns:a16="http://schemas.microsoft.com/office/drawing/2014/main" id="{81E8575F-77FE-4484-BEED-627B7882C49C}"/>
              </a:ext>
            </a:extLst>
          </p:cNvPr>
          <p:cNvCxnSpPr>
            <a:cxnSpLocks/>
            <a:stCxn id="112" idx="2"/>
            <a:endCxn id="117" idx="0"/>
          </p:cNvCxnSpPr>
          <p:nvPr/>
        </p:nvCxnSpPr>
        <p:spPr>
          <a:xfrm flipH="1">
            <a:off x="1956094" y="4253887"/>
            <a:ext cx="313462" cy="25266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ector recto 129">
            <a:extLst>
              <a:ext uri="{FF2B5EF4-FFF2-40B4-BE49-F238E27FC236}">
                <a16:creationId xmlns:a16="http://schemas.microsoft.com/office/drawing/2014/main" id="{804BA07C-AF3E-4F25-96F8-B9926AD85476}"/>
              </a:ext>
            </a:extLst>
          </p:cNvPr>
          <p:cNvCxnSpPr>
            <a:cxnSpLocks/>
            <a:stCxn id="112" idx="2"/>
            <a:endCxn id="119" idx="0"/>
          </p:cNvCxnSpPr>
          <p:nvPr/>
        </p:nvCxnSpPr>
        <p:spPr>
          <a:xfrm>
            <a:off x="2269556" y="4253887"/>
            <a:ext cx="517145" cy="68331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43 CuadroTexto">
            <a:extLst>
              <a:ext uri="{FF2B5EF4-FFF2-40B4-BE49-F238E27FC236}">
                <a16:creationId xmlns:a16="http://schemas.microsoft.com/office/drawing/2014/main" id="{78E16177-0F84-4A66-8942-860E87D4D21F}"/>
              </a:ext>
            </a:extLst>
          </p:cNvPr>
          <p:cNvSpPr txBox="1"/>
          <p:nvPr/>
        </p:nvSpPr>
        <p:spPr>
          <a:xfrm>
            <a:off x="2180340" y="5537206"/>
            <a:ext cx="1263185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EN TORNO DE </a:t>
            </a:r>
          </a:p>
        </p:txBody>
      </p:sp>
      <p:cxnSp>
        <p:nvCxnSpPr>
          <p:cNvPr id="135" name="Conector recto 134">
            <a:extLst>
              <a:ext uri="{FF2B5EF4-FFF2-40B4-BE49-F238E27FC236}">
                <a16:creationId xmlns:a16="http://schemas.microsoft.com/office/drawing/2014/main" id="{EC2DA704-3B8E-43D0-BAAB-1F6144469BA4}"/>
              </a:ext>
            </a:extLst>
          </p:cNvPr>
          <p:cNvCxnSpPr>
            <a:cxnSpLocks/>
            <a:stCxn id="117" idx="2"/>
            <a:endCxn id="134" idx="0"/>
          </p:cNvCxnSpPr>
          <p:nvPr/>
        </p:nvCxnSpPr>
        <p:spPr>
          <a:xfrm>
            <a:off x="1956094" y="4760472"/>
            <a:ext cx="855839" cy="7767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ector recto 138">
            <a:extLst>
              <a:ext uri="{FF2B5EF4-FFF2-40B4-BE49-F238E27FC236}">
                <a16:creationId xmlns:a16="http://schemas.microsoft.com/office/drawing/2014/main" id="{F61C5A22-D135-4D2A-B906-8D3DE9741698}"/>
              </a:ext>
            </a:extLst>
          </p:cNvPr>
          <p:cNvCxnSpPr>
            <a:cxnSpLocks/>
            <a:stCxn id="119" idx="2"/>
            <a:endCxn id="134" idx="0"/>
          </p:cNvCxnSpPr>
          <p:nvPr/>
        </p:nvCxnSpPr>
        <p:spPr>
          <a:xfrm>
            <a:off x="2786701" y="5191114"/>
            <a:ext cx="25232" cy="3460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43 CuadroTexto">
            <a:extLst>
              <a:ext uri="{FF2B5EF4-FFF2-40B4-BE49-F238E27FC236}">
                <a16:creationId xmlns:a16="http://schemas.microsoft.com/office/drawing/2014/main" id="{AC7E24E5-5C2C-431C-B8FC-519E30EF787C}"/>
              </a:ext>
            </a:extLst>
          </p:cNvPr>
          <p:cNvSpPr txBox="1"/>
          <p:nvPr/>
        </p:nvSpPr>
        <p:spPr>
          <a:xfrm>
            <a:off x="2894880" y="3068960"/>
            <a:ext cx="1472928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COMPRENSIÓN EN LA EDUCACIÓN</a:t>
            </a:r>
          </a:p>
        </p:txBody>
      </p:sp>
      <p:sp>
        <p:nvSpPr>
          <p:cNvPr id="166" name="43 CuadroTexto">
            <a:extLst>
              <a:ext uri="{FF2B5EF4-FFF2-40B4-BE49-F238E27FC236}">
                <a16:creationId xmlns:a16="http://schemas.microsoft.com/office/drawing/2014/main" id="{BEE67DAC-73F8-4D1D-9B18-153A1E27FAD2}"/>
              </a:ext>
            </a:extLst>
          </p:cNvPr>
          <p:cNvSpPr txBox="1"/>
          <p:nvPr/>
        </p:nvSpPr>
        <p:spPr>
          <a:xfrm>
            <a:off x="3105188" y="2420508"/>
            <a:ext cx="108012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SU CONCEPTO CENTRAL ES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167" name="Conector recto 166">
            <a:extLst>
              <a:ext uri="{FF2B5EF4-FFF2-40B4-BE49-F238E27FC236}">
                <a16:creationId xmlns:a16="http://schemas.microsoft.com/office/drawing/2014/main" id="{E9CDB69E-CAAC-43F9-9BA7-30C6D1BCA4B1}"/>
              </a:ext>
            </a:extLst>
          </p:cNvPr>
          <p:cNvCxnSpPr>
            <a:cxnSpLocks/>
            <a:stCxn id="166" idx="0"/>
            <a:endCxn id="7" idx="2"/>
          </p:cNvCxnSpPr>
          <p:nvPr/>
        </p:nvCxnSpPr>
        <p:spPr>
          <a:xfrm flipV="1">
            <a:off x="3645248" y="1895346"/>
            <a:ext cx="294704" cy="525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ector recto 169">
            <a:extLst>
              <a:ext uri="{FF2B5EF4-FFF2-40B4-BE49-F238E27FC236}">
                <a16:creationId xmlns:a16="http://schemas.microsoft.com/office/drawing/2014/main" id="{79859FA9-6931-44C8-8DE5-709685E934C6}"/>
              </a:ext>
            </a:extLst>
          </p:cNvPr>
          <p:cNvCxnSpPr>
            <a:cxnSpLocks/>
            <a:stCxn id="166" idx="2"/>
            <a:endCxn id="164" idx="0"/>
          </p:cNvCxnSpPr>
          <p:nvPr/>
        </p:nvCxnSpPr>
        <p:spPr>
          <a:xfrm flipH="1">
            <a:off x="3631344" y="2820618"/>
            <a:ext cx="13904" cy="24834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ector recto 173">
            <a:extLst>
              <a:ext uri="{FF2B5EF4-FFF2-40B4-BE49-F238E27FC236}">
                <a16:creationId xmlns:a16="http://schemas.microsoft.com/office/drawing/2014/main" id="{BD9A6034-6F7B-44DF-8B60-4955AAF8C2FD}"/>
              </a:ext>
            </a:extLst>
          </p:cNvPr>
          <p:cNvCxnSpPr>
            <a:cxnSpLocks/>
            <a:stCxn id="134" idx="2"/>
            <a:endCxn id="164" idx="2"/>
          </p:cNvCxnSpPr>
          <p:nvPr/>
        </p:nvCxnSpPr>
        <p:spPr>
          <a:xfrm rot="5400000" flipH="1" flipV="1">
            <a:off x="2072153" y="4224237"/>
            <a:ext cx="2298969" cy="819411"/>
          </a:xfrm>
          <a:prstGeom prst="bentConnector3">
            <a:avLst>
              <a:gd name="adj1" fmla="val -9944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ector recto 173">
            <a:extLst>
              <a:ext uri="{FF2B5EF4-FFF2-40B4-BE49-F238E27FC236}">
                <a16:creationId xmlns:a16="http://schemas.microsoft.com/office/drawing/2014/main" id="{9C99C8C1-5147-4A94-9F45-D2D0C9382D72}"/>
              </a:ext>
            </a:extLst>
          </p:cNvPr>
          <p:cNvCxnSpPr>
            <a:cxnSpLocks/>
            <a:stCxn id="339" idx="3"/>
            <a:endCxn id="94" idx="0"/>
          </p:cNvCxnSpPr>
          <p:nvPr/>
        </p:nvCxnSpPr>
        <p:spPr>
          <a:xfrm>
            <a:off x="5735959" y="3293331"/>
            <a:ext cx="2096506" cy="304617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ector recto 173">
            <a:extLst>
              <a:ext uri="{FF2B5EF4-FFF2-40B4-BE49-F238E27FC236}">
                <a16:creationId xmlns:a16="http://schemas.microsoft.com/office/drawing/2014/main" id="{0F3124AC-308E-4FD4-ABF0-C42EC9EAF045}"/>
              </a:ext>
            </a:extLst>
          </p:cNvPr>
          <p:cNvCxnSpPr>
            <a:cxnSpLocks/>
            <a:stCxn id="339" idx="2"/>
            <a:endCxn id="96" idx="0"/>
          </p:cNvCxnSpPr>
          <p:nvPr/>
        </p:nvCxnSpPr>
        <p:spPr>
          <a:xfrm rot="16200000" flipH="1">
            <a:off x="5284264" y="3444398"/>
            <a:ext cx="383473" cy="48144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43 CuadroTexto">
            <a:extLst>
              <a:ext uri="{FF2B5EF4-FFF2-40B4-BE49-F238E27FC236}">
                <a16:creationId xmlns:a16="http://schemas.microsoft.com/office/drawing/2014/main" id="{B3B5D13C-CB62-4B7E-95FB-B16E61505B13}"/>
              </a:ext>
            </a:extLst>
          </p:cNvPr>
          <p:cNvSpPr txBox="1"/>
          <p:nvPr/>
        </p:nvSpPr>
        <p:spPr>
          <a:xfrm>
            <a:off x="7595561" y="4051954"/>
            <a:ext cx="473805" cy="2539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SON</a:t>
            </a:r>
          </a:p>
        </p:txBody>
      </p:sp>
      <p:sp>
        <p:nvSpPr>
          <p:cNvPr id="218" name="43 CuadroTexto">
            <a:extLst>
              <a:ext uri="{FF2B5EF4-FFF2-40B4-BE49-F238E27FC236}">
                <a16:creationId xmlns:a16="http://schemas.microsoft.com/office/drawing/2014/main" id="{633CA84A-C562-4A1B-9B54-B9267164C263}"/>
              </a:ext>
            </a:extLst>
          </p:cNvPr>
          <p:cNvSpPr txBox="1"/>
          <p:nvPr/>
        </p:nvSpPr>
        <p:spPr>
          <a:xfrm>
            <a:off x="6384031" y="4536199"/>
            <a:ext cx="1312095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TÓPICOS GENERADORES</a:t>
            </a:r>
          </a:p>
        </p:txBody>
      </p:sp>
      <p:sp>
        <p:nvSpPr>
          <p:cNvPr id="220" name="43 CuadroTexto">
            <a:extLst>
              <a:ext uri="{FF2B5EF4-FFF2-40B4-BE49-F238E27FC236}">
                <a16:creationId xmlns:a16="http://schemas.microsoft.com/office/drawing/2014/main" id="{3941160B-061E-4A8F-959C-AA360B840810}"/>
              </a:ext>
            </a:extLst>
          </p:cNvPr>
          <p:cNvSpPr txBox="1"/>
          <p:nvPr/>
        </p:nvSpPr>
        <p:spPr>
          <a:xfrm>
            <a:off x="7176120" y="5060842"/>
            <a:ext cx="825278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METAS</a:t>
            </a:r>
          </a:p>
        </p:txBody>
      </p:sp>
      <p:sp>
        <p:nvSpPr>
          <p:cNvPr id="222" name="43 CuadroTexto">
            <a:extLst>
              <a:ext uri="{FF2B5EF4-FFF2-40B4-BE49-F238E27FC236}">
                <a16:creationId xmlns:a16="http://schemas.microsoft.com/office/drawing/2014/main" id="{B92A85B3-7E0B-4203-B1D7-54B71FECFB2F}"/>
              </a:ext>
            </a:extLst>
          </p:cNvPr>
          <p:cNvSpPr txBox="1"/>
          <p:nvPr/>
        </p:nvSpPr>
        <p:spPr>
          <a:xfrm>
            <a:off x="7608168" y="5462877"/>
            <a:ext cx="1152128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DESEMPEÑOS</a:t>
            </a:r>
          </a:p>
        </p:txBody>
      </p:sp>
      <p:sp>
        <p:nvSpPr>
          <p:cNvPr id="224" name="43 CuadroTexto">
            <a:extLst>
              <a:ext uri="{FF2B5EF4-FFF2-40B4-BE49-F238E27FC236}">
                <a16:creationId xmlns:a16="http://schemas.microsoft.com/office/drawing/2014/main" id="{E654E199-1D1E-44B1-9612-71A0FFAE73D9}"/>
              </a:ext>
            </a:extLst>
          </p:cNvPr>
          <p:cNvSpPr txBox="1"/>
          <p:nvPr/>
        </p:nvSpPr>
        <p:spPr>
          <a:xfrm>
            <a:off x="8328248" y="5929610"/>
            <a:ext cx="1181137" cy="738664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VALORACIÓN CONTÍNUA Y EVALUACIÓN FINAL</a:t>
            </a:r>
          </a:p>
        </p:txBody>
      </p:sp>
      <p:cxnSp>
        <p:nvCxnSpPr>
          <p:cNvPr id="225" name="Conector recto 224">
            <a:extLst>
              <a:ext uri="{FF2B5EF4-FFF2-40B4-BE49-F238E27FC236}">
                <a16:creationId xmlns:a16="http://schemas.microsoft.com/office/drawing/2014/main" id="{A5E9D85F-1586-46C2-913F-7D2C6C18BB37}"/>
              </a:ext>
            </a:extLst>
          </p:cNvPr>
          <p:cNvCxnSpPr>
            <a:cxnSpLocks/>
            <a:stCxn id="94" idx="2"/>
            <a:endCxn id="215" idx="0"/>
          </p:cNvCxnSpPr>
          <p:nvPr/>
        </p:nvCxnSpPr>
        <p:spPr>
          <a:xfrm flipH="1">
            <a:off x="7832464" y="3861048"/>
            <a:ext cx="1" cy="1909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Conector recto 229">
            <a:extLst>
              <a:ext uri="{FF2B5EF4-FFF2-40B4-BE49-F238E27FC236}">
                <a16:creationId xmlns:a16="http://schemas.microsoft.com/office/drawing/2014/main" id="{3630AE83-1EC6-48FB-AFCC-A62BC92705C1}"/>
              </a:ext>
            </a:extLst>
          </p:cNvPr>
          <p:cNvCxnSpPr>
            <a:cxnSpLocks/>
            <a:stCxn id="215" idx="2"/>
            <a:endCxn id="218" idx="0"/>
          </p:cNvCxnSpPr>
          <p:nvPr/>
        </p:nvCxnSpPr>
        <p:spPr>
          <a:xfrm flipH="1">
            <a:off x="7040079" y="4305857"/>
            <a:ext cx="792385" cy="23034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Conector recto 234">
            <a:extLst>
              <a:ext uri="{FF2B5EF4-FFF2-40B4-BE49-F238E27FC236}">
                <a16:creationId xmlns:a16="http://schemas.microsoft.com/office/drawing/2014/main" id="{BEF461E9-F975-4AB5-B180-CFEB39F9040C}"/>
              </a:ext>
            </a:extLst>
          </p:cNvPr>
          <p:cNvCxnSpPr>
            <a:cxnSpLocks/>
            <a:stCxn id="215" idx="2"/>
            <a:endCxn id="220" idx="0"/>
          </p:cNvCxnSpPr>
          <p:nvPr/>
        </p:nvCxnSpPr>
        <p:spPr>
          <a:xfrm flipH="1">
            <a:off x="7588759" y="4305857"/>
            <a:ext cx="243705" cy="7549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ector recto 237">
            <a:extLst>
              <a:ext uri="{FF2B5EF4-FFF2-40B4-BE49-F238E27FC236}">
                <a16:creationId xmlns:a16="http://schemas.microsoft.com/office/drawing/2014/main" id="{7BFF4696-8438-42F9-8565-71783AAAE442}"/>
              </a:ext>
            </a:extLst>
          </p:cNvPr>
          <p:cNvCxnSpPr>
            <a:cxnSpLocks/>
            <a:stCxn id="215" idx="2"/>
            <a:endCxn id="222" idx="0"/>
          </p:cNvCxnSpPr>
          <p:nvPr/>
        </p:nvCxnSpPr>
        <p:spPr>
          <a:xfrm>
            <a:off x="7832464" y="4305857"/>
            <a:ext cx="351768" cy="115702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onector recto 241">
            <a:extLst>
              <a:ext uri="{FF2B5EF4-FFF2-40B4-BE49-F238E27FC236}">
                <a16:creationId xmlns:a16="http://schemas.microsoft.com/office/drawing/2014/main" id="{113A7DA2-BE20-497F-A7C7-7F298F76ADD3}"/>
              </a:ext>
            </a:extLst>
          </p:cNvPr>
          <p:cNvCxnSpPr>
            <a:cxnSpLocks/>
            <a:stCxn id="215" idx="2"/>
            <a:endCxn id="224" idx="0"/>
          </p:cNvCxnSpPr>
          <p:nvPr/>
        </p:nvCxnSpPr>
        <p:spPr>
          <a:xfrm>
            <a:off x="7832464" y="4305857"/>
            <a:ext cx="1086353" cy="162375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43 CuadroTexto">
            <a:extLst>
              <a:ext uri="{FF2B5EF4-FFF2-40B4-BE49-F238E27FC236}">
                <a16:creationId xmlns:a16="http://schemas.microsoft.com/office/drawing/2014/main" id="{F197A475-B3E4-487C-A0C3-5745C6CF8A0F}"/>
              </a:ext>
            </a:extLst>
          </p:cNvPr>
          <p:cNvSpPr txBox="1"/>
          <p:nvPr/>
        </p:nvSpPr>
        <p:spPr>
          <a:xfrm>
            <a:off x="7320136" y="3597948"/>
            <a:ext cx="1024657" cy="26310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ELEMENTOS</a:t>
            </a:r>
          </a:p>
        </p:txBody>
      </p:sp>
      <p:sp>
        <p:nvSpPr>
          <p:cNvPr id="262" name="43 CuadroTexto">
            <a:extLst>
              <a:ext uri="{FF2B5EF4-FFF2-40B4-BE49-F238E27FC236}">
                <a16:creationId xmlns:a16="http://schemas.microsoft.com/office/drawing/2014/main" id="{F25EE720-1390-455F-9F7A-DFA603EF9DF6}"/>
              </a:ext>
            </a:extLst>
          </p:cNvPr>
          <p:cNvSpPr txBox="1"/>
          <p:nvPr/>
        </p:nvSpPr>
        <p:spPr>
          <a:xfrm>
            <a:off x="3979087" y="4797868"/>
            <a:ext cx="1305455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REDES CONCEPTUALES</a:t>
            </a:r>
          </a:p>
        </p:txBody>
      </p:sp>
      <p:sp>
        <p:nvSpPr>
          <p:cNvPr id="266" name="43 CuadroTexto">
            <a:extLst>
              <a:ext uri="{FF2B5EF4-FFF2-40B4-BE49-F238E27FC236}">
                <a16:creationId xmlns:a16="http://schemas.microsoft.com/office/drawing/2014/main" id="{8FD85BE1-473A-44F2-80C7-402B2E62A7B9}"/>
              </a:ext>
            </a:extLst>
          </p:cNvPr>
          <p:cNvSpPr txBox="1"/>
          <p:nvPr/>
        </p:nvSpPr>
        <p:spPr>
          <a:xfrm>
            <a:off x="4622425" y="5992982"/>
            <a:ext cx="794980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PRAXIS</a:t>
            </a:r>
          </a:p>
        </p:txBody>
      </p:sp>
      <p:sp>
        <p:nvSpPr>
          <p:cNvPr id="268" name="43 CuadroTexto">
            <a:extLst>
              <a:ext uri="{FF2B5EF4-FFF2-40B4-BE49-F238E27FC236}">
                <a16:creationId xmlns:a16="http://schemas.microsoft.com/office/drawing/2014/main" id="{4064CAEC-DA5F-4CCF-B99E-61E8AFF8187F}"/>
              </a:ext>
            </a:extLst>
          </p:cNvPr>
          <p:cNvSpPr txBox="1"/>
          <p:nvPr/>
        </p:nvSpPr>
        <p:spPr>
          <a:xfrm>
            <a:off x="5015880" y="6415833"/>
            <a:ext cx="1367059" cy="26310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COMUNICACIÓN</a:t>
            </a:r>
          </a:p>
        </p:txBody>
      </p:sp>
      <p:sp>
        <p:nvSpPr>
          <p:cNvPr id="270" name="43 CuadroTexto">
            <a:extLst>
              <a:ext uri="{FF2B5EF4-FFF2-40B4-BE49-F238E27FC236}">
                <a16:creationId xmlns:a16="http://schemas.microsoft.com/office/drawing/2014/main" id="{49943648-A165-45D3-86D3-5B064212F0AE}"/>
              </a:ext>
            </a:extLst>
          </p:cNvPr>
          <p:cNvSpPr txBox="1"/>
          <p:nvPr/>
        </p:nvSpPr>
        <p:spPr>
          <a:xfrm>
            <a:off x="5473946" y="4365104"/>
            <a:ext cx="473805" cy="2539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SON</a:t>
            </a:r>
          </a:p>
        </p:txBody>
      </p:sp>
      <p:cxnSp>
        <p:nvCxnSpPr>
          <p:cNvPr id="271" name="Conector recto 270">
            <a:extLst>
              <a:ext uri="{FF2B5EF4-FFF2-40B4-BE49-F238E27FC236}">
                <a16:creationId xmlns:a16="http://schemas.microsoft.com/office/drawing/2014/main" id="{973FD0D6-3C2A-499A-B7DD-5DC3E75E01CF}"/>
              </a:ext>
            </a:extLst>
          </p:cNvPr>
          <p:cNvCxnSpPr>
            <a:cxnSpLocks/>
            <a:stCxn id="270" idx="0"/>
            <a:endCxn id="96" idx="2"/>
          </p:cNvCxnSpPr>
          <p:nvPr/>
        </p:nvCxnSpPr>
        <p:spPr>
          <a:xfrm flipV="1">
            <a:off x="5710849" y="4130775"/>
            <a:ext cx="5875" cy="2343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ector recto 273">
            <a:extLst>
              <a:ext uri="{FF2B5EF4-FFF2-40B4-BE49-F238E27FC236}">
                <a16:creationId xmlns:a16="http://schemas.microsoft.com/office/drawing/2014/main" id="{0311A04F-1823-4566-BD91-CA337614331B}"/>
              </a:ext>
            </a:extLst>
          </p:cNvPr>
          <p:cNvCxnSpPr>
            <a:cxnSpLocks/>
            <a:stCxn id="270" idx="2"/>
            <a:endCxn id="262" idx="0"/>
          </p:cNvCxnSpPr>
          <p:nvPr/>
        </p:nvCxnSpPr>
        <p:spPr>
          <a:xfrm flipH="1">
            <a:off x="4631815" y="4619007"/>
            <a:ext cx="1079034" cy="17886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Conector recto 276">
            <a:extLst>
              <a:ext uri="{FF2B5EF4-FFF2-40B4-BE49-F238E27FC236}">
                <a16:creationId xmlns:a16="http://schemas.microsoft.com/office/drawing/2014/main" id="{8BABCDD0-2D82-469F-8183-E84154271BEC}"/>
              </a:ext>
            </a:extLst>
          </p:cNvPr>
          <p:cNvCxnSpPr>
            <a:cxnSpLocks/>
            <a:stCxn id="270" idx="2"/>
            <a:endCxn id="266" idx="0"/>
          </p:cNvCxnSpPr>
          <p:nvPr/>
        </p:nvCxnSpPr>
        <p:spPr>
          <a:xfrm flipH="1">
            <a:off x="5019915" y="4619007"/>
            <a:ext cx="690934" cy="137397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43 CuadroTexto">
            <a:extLst>
              <a:ext uri="{FF2B5EF4-FFF2-40B4-BE49-F238E27FC236}">
                <a16:creationId xmlns:a16="http://schemas.microsoft.com/office/drawing/2014/main" id="{6554D874-682D-44B4-98EC-F7DB1223C024}"/>
              </a:ext>
            </a:extLst>
          </p:cNvPr>
          <p:cNvSpPr txBox="1"/>
          <p:nvPr/>
        </p:nvSpPr>
        <p:spPr>
          <a:xfrm>
            <a:off x="4174816" y="5382086"/>
            <a:ext cx="1369597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MÉTODOS DE CONOCIMIENTO</a:t>
            </a:r>
          </a:p>
        </p:txBody>
      </p:sp>
      <p:cxnSp>
        <p:nvCxnSpPr>
          <p:cNvPr id="284" name="Conector recto 283">
            <a:extLst>
              <a:ext uri="{FF2B5EF4-FFF2-40B4-BE49-F238E27FC236}">
                <a16:creationId xmlns:a16="http://schemas.microsoft.com/office/drawing/2014/main" id="{4973B661-4D15-4883-895B-0C30FDA18289}"/>
              </a:ext>
            </a:extLst>
          </p:cNvPr>
          <p:cNvCxnSpPr>
            <a:cxnSpLocks/>
            <a:stCxn id="270" idx="2"/>
            <a:endCxn id="283" idx="0"/>
          </p:cNvCxnSpPr>
          <p:nvPr/>
        </p:nvCxnSpPr>
        <p:spPr>
          <a:xfrm flipH="1">
            <a:off x="4859615" y="4619007"/>
            <a:ext cx="851234" cy="76307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Conector recto 287">
            <a:extLst>
              <a:ext uri="{FF2B5EF4-FFF2-40B4-BE49-F238E27FC236}">
                <a16:creationId xmlns:a16="http://schemas.microsoft.com/office/drawing/2014/main" id="{129D5948-F105-4498-9834-9C7564BD46FB}"/>
              </a:ext>
            </a:extLst>
          </p:cNvPr>
          <p:cNvCxnSpPr>
            <a:cxnSpLocks/>
            <a:stCxn id="270" idx="2"/>
            <a:endCxn id="268" idx="0"/>
          </p:cNvCxnSpPr>
          <p:nvPr/>
        </p:nvCxnSpPr>
        <p:spPr>
          <a:xfrm flipH="1">
            <a:off x="5699410" y="4619007"/>
            <a:ext cx="11439" cy="179682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43 CuadroTexto">
            <a:extLst>
              <a:ext uri="{FF2B5EF4-FFF2-40B4-BE49-F238E27FC236}">
                <a16:creationId xmlns:a16="http://schemas.microsoft.com/office/drawing/2014/main" id="{FAC04588-7A41-4446-BF04-70F4579BFC62}"/>
              </a:ext>
            </a:extLst>
          </p:cNvPr>
          <p:cNvSpPr txBox="1"/>
          <p:nvPr/>
        </p:nvSpPr>
        <p:spPr>
          <a:xfrm>
            <a:off x="4655840" y="2596842"/>
            <a:ext cx="1422198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FUNDADA PRINCIPALMENTE EN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sp>
        <p:nvSpPr>
          <p:cNvPr id="327" name="43 CuadroTexto">
            <a:extLst>
              <a:ext uri="{FF2B5EF4-FFF2-40B4-BE49-F238E27FC236}">
                <a16:creationId xmlns:a16="http://schemas.microsoft.com/office/drawing/2014/main" id="{EE34E73C-33DA-4D10-A616-42FEBA299AB5}"/>
              </a:ext>
            </a:extLst>
          </p:cNvPr>
          <p:cNvSpPr txBox="1"/>
          <p:nvPr/>
        </p:nvSpPr>
        <p:spPr>
          <a:xfrm>
            <a:off x="6332022" y="2428189"/>
            <a:ext cx="1669376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CONSTRUCTIVISMO</a:t>
            </a:r>
          </a:p>
        </p:txBody>
      </p:sp>
      <p:cxnSp>
        <p:nvCxnSpPr>
          <p:cNvPr id="331" name="Conector recto 330">
            <a:extLst>
              <a:ext uri="{FF2B5EF4-FFF2-40B4-BE49-F238E27FC236}">
                <a16:creationId xmlns:a16="http://schemas.microsoft.com/office/drawing/2014/main" id="{6D651093-EF14-4FE5-850B-C1CF0E8AE591}"/>
              </a:ext>
            </a:extLst>
          </p:cNvPr>
          <p:cNvCxnSpPr>
            <a:cxnSpLocks/>
            <a:stCxn id="323" idx="3"/>
            <a:endCxn id="327" idx="1"/>
          </p:cNvCxnSpPr>
          <p:nvPr/>
        </p:nvCxnSpPr>
        <p:spPr>
          <a:xfrm flipV="1">
            <a:off x="6078038" y="2555147"/>
            <a:ext cx="253984" cy="24175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43 CuadroTexto">
            <a:extLst>
              <a:ext uri="{FF2B5EF4-FFF2-40B4-BE49-F238E27FC236}">
                <a16:creationId xmlns:a16="http://schemas.microsoft.com/office/drawing/2014/main" id="{010B6121-198F-4CFD-82C4-C0B8731A2C7E}"/>
              </a:ext>
            </a:extLst>
          </p:cNvPr>
          <p:cNvSpPr txBox="1"/>
          <p:nvPr/>
        </p:nvSpPr>
        <p:spPr>
          <a:xfrm>
            <a:off x="4734594" y="3093276"/>
            <a:ext cx="1001365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ESTRUCTURADA EN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340" name="Conector recto 339">
            <a:extLst>
              <a:ext uri="{FF2B5EF4-FFF2-40B4-BE49-F238E27FC236}">
                <a16:creationId xmlns:a16="http://schemas.microsoft.com/office/drawing/2014/main" id="{49DC8402-A35E-4E87-AE3C-364979A18982}"/>
              </a:ext>
            </a:extLst>
          </p:cNvPr>
          <p:cNvCxnSpPr>
            <a:cxnSpLocks/>
            <a:stCxn id="339" idx="1"/>
            <a:endCxn id="164" idx="3"/>
          </p:cNvCxnSpPr>
          <p:nvPr/>
        </p:nvCxnSpPr>
        <p:spPr>
          <a:xfrm flipH="1" flipV="1">
            <a:off x="4367808" y="3276709"/>
            <a:ext cx="366786" cy="166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43 CuadroTexto">
            <a:extLst>
              <a:ext uri="{FF2B5EF4-FFF2-40B4-BE49-F238E27FC236}">
                <a16:creationId xmlns:a16="http://schemas.microsoft.com/office/drawing/2014/main" id="{9BA2236E-D3A4-4400-B3C8-48E0EBB3947D}"/>
              </a:ext>
            </a:extLst>
          </p:cNvPr>
          <p:cNvSpPr txBox="1"/>
          <p:nvPr/>
        </p:nvSpPr>
        <p:spPr>
          <a:xfrm>
            <a:off x="9768409" y="2428202"/>
            <a:ext cx="2376264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SE EXPRESA PRINCIPALMENTE EN</a:t>
            </a:r>
          </a:p>
        </p:txBody>
      </p:sp>
      <p:cxnSp>
        <p:nvCxnSpPr>
          <p:cNvPr id="363" name="Conector recto 362">
            <a:extLst>
              <a:ext uri="{FF2B5EF4-FFF2-40B4-BE49-F238E27FC236}">
                <a16:creationId xmlns:a16="http://schemas.microsoft.com/office/drawing/2014/main" id="{7B72988B-4D2E-4003-953B-E9B62F8C4EDB}"/>
              </a:ext>
            </a:extLst>
          </p:cNvPr>
          <p:cNvCxnSpPr>
            <a:cxnSpLocks/>
            <a:stCxn id="362" idx="0"/>
            <a:endCxn id="7" idx="2"/>
          </p:cNvCxnSpPr>
          <p:nvPr/>
        </p:nvCxnSpPr>
        <p:spPr>
          <a:xfrm flipH="1" flipV="1">
            <a:off x="3939952" y="1895346"/>
            <a:ext cx="7016589" cy="5328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43 CuadroTexto">
            <a:extLst>
              <a:ext uri="{FF2B5EF4-FFF2-40B4-BE49-F238E27FC236}">
                <a16:creationId xmlns:a16="http://schemas.microsoft.com/office/drawing/2014/main" id="{7B8E9CD0-92DD-41C7-B571-2152BCF9F546}"/>
              </a:ext>
            </a:extLst>
          </p:cNvPr>
          <p:cNvSpPr txBox="1"/>
          <p:nvPr/>
        </p:nvSpPr>
        <p:spPr>
          <a:xfrm>
            <a:off x="10262489" y="2852936"/>
            <a:ext cx="1378127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EDUCACIÓN EN CIENCAS</a:t>
            </a:r>
          </a:p>
        </p:txBody>
      </p:sp>
      <p:cxnSp>
        <p:nvCxnSpPr>
          <p:cNvPr id="371" name="Conector recto 370">
            <a:extLst>
              <a:ext uri="{FF2B5EF4-FFF2-40B4-BE49-F238E27FC236}">
                <a16:creationId xmlns:a16="http://schemas.microsoft.com/office/drawing/2014/main" id="{071C62E0-21B5-4138-8498-32F206372A17}"/>
              </a:ext>
            </a:extLst>
          </p:cNvPr>
          <p:cNvCxnSpPr>
            <a:cxnSpLocks/>
            <a:stCxn id="362" idx="2"/>
            <a:endCxn id="368" idx="0"/>
          </p:cNvCxnSpPr>
          <p:nvPr/>
        </p:nvCxnSpPr>
        <p:spPr>
          <a:xfrm flipH="1">
            <a:off x="10951553" y="2674423"/>
            <a:ext cx="4988" cy="17851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43 CuadroTexto">
            <a:extLst>
              <a:ext uri="{FF2B5EF4-FFF2-40B4-BE49-F238E27FC236}">
                <a16:creationId xmlns:a16="http://schemas.microsoft.com/office/drawing/2014/main" id="{E5A6FAA3-204A-4F17-8682-5830510C34DE}"/>
              </a:ext>
            </a:extLst>
          </p:cNvPr>
          <p:cNvSpPr txBox="1"/>
          <p:nvPr/>
        </p:nvSpPr>
        <p:spPr>
          <a:xfrm>
            <a:off x="10455765" y="3429000"/>
            <a:ext cx="1180577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Y DESDE ALLÍ</a:t>
            </a:r>
          </a:p>
        </p:txBody>
      </p: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926F87D0-E999-4D88-BEC7-1B77B0F6E03F}"/>
              </a:ext>
            </a:extLst>
          </p:cNvPr>
          <p:cNvCxnSpPr>
            <a:cxnSpLocks/>
            <a:stCxn id="368" idx="2"/>
            <a:endCxn id="25" idx="0"/>
          </p:cNvCxnSpPr>
          <p:nvPr/>
        </p:nvCxnSpPr>
        <p:spPr>
          <a:xfrm>
            <a:off x="10951553" y="3268434"/>
            <a:ext cx="94501" cy="1605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43 CuadroTexto">
            <a:extLst>
              <a:ext uri="{FF2B5EF4-FFF2-40B4-BE49-F238E27FC236}">
                <a16:creationId xmlns:a16="http://schemas.microsoft.com/office/drawing/2014/main" id="{1EAFDAB1-F8AC-4977-A92B-92725B475329}"/>
              </a:ext>
            </a:extLst>
          </p:cNvPr>
          <p:cNvSpPr txBox="1"/>
          <p:nvPr/>
        </p:nvSpPr>
        <p:spPr>
          <a:xfrm>
            <a:off x="9549521" y="3789040"/>
            <a:ext cx="1378127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EDUCACIÓN EN TECNOLOGÍA</a:t>
            </a:r>
          </a:p>
        </p:txBody>
      </p:sp>
      <p:sp>
        <p:nvSpPr>
          <p:cNvPr id="34" name="43 CuadroTexto">
            <a:extLst>
              <a:ext uri="{FF2B5EF4-FFF2-40B4-BE49-F238E27FC236}">
                <a16:creationId xmlns:a16="http://schemas.microsoft.com/office/drawing/2014/main" id="{717B4527-B922-4C18-B56B-89AE71DDCCA1}"/>
              </a:ext>
            </a:extLst>
          </p:cNvPr>
          <p:cNvSpPr txBox="1"/>
          <p:nvPr/>
        </p:nvSpPr>
        <p:spPr>
          <a:xfrm>
            <a:off x="10881247" y="3933056"/>
            <a:ext cx="1255019" cy="57708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EDUCACIÓN CON TECNOLOGÍA</a:t>
            </a:r>
          </a:p>
        </p:txBody>
      </p:sp>
      <p:cxnSp>
        <p:nvCxnSpPr>
          <p:cNvPr id="86" name="Conector recto 85">
            <a:extLst>
              <a:ext uri="{FF2B5EF4-FFF2-40B4-BE49-F238E27FC236}">
                <a16:creationId xmlns:a16="http://schemas.microsoft.com/office/drawing/2014/main" id="{BC852B23-94EA-4C6C-BFCC-7CDE1823A8C8}"/>
              </a:ext>
            </a:extLst>
          </p:cNvPr>
          <p:cNvCxnSpPr>
            <a:cxnSpLocks/>
            <a:stCxn id="25" idx="2"/>
            <a:endCxn id="33" idx="0"/>
          </p:cNvCxnSpPr>
          <p:nvPr/>
        </p:nvCxnSpPr>
        <p:spPr>
          <a:xfrm flipH="1">
            <a:off x="10238585" y="3675221"/>
            <a:ext cx="807469" cy="11381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id="{104C46E8-D543-4D12-B2BB-ED51CB880D47}"/>
              </a:ext>
            </a:extLst>
          </p:cNvPr>
          <p:cNvCxnSpPr>
            <a:cxnSpLocks/>
            <a:stCxn id="25" idx="2"/>
            <a:endCxn id="34" idx="0"/>
          </p:cNvCxnSpPr>
          <p:nvPr/>
        </p:nvCxnSpPr>
        <p:spPr>
          <a:xfrm>
            <a:off x="11046054" y="3675221"/>
            <a:ext cx="462703" cy="25783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43 CuadroTexto">
            <a:extLst>
              <a:ext uri="{FF2B5EF4-FFF2-40B4-BE49-F238E27FC236}">
                <a16:creationId xmlns:a16="http://schemas.microsoft.com/office/drawing/2014/main" id="{FCED2FA6-7C5F-4A97-8220-FA74A17682E6}"/>
              </a:ext>
            </a:extLst>
          </p:cNvPr>
          <p:cNvSpPr txBox="1"/>
          <p:nvPr/>
        </p:nvSpPr>
        <p:spPr>
          <a:xfrm>
            <a:off x="10272464" y="5013176"/>
            <a:ext cx="1224136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PROPUESTAS</a:t>
            </a:r>
          </a:p>
        </p:txBody>
      </p:sp>
      <p:sp>
        <p:nvSpPr>
          <p:cNvPr id="61" name="43 CuadroTexto">
            <a:extLst>
              <a:ext uri="{FF2B5EF4-FFF2-40B4-BE49-F238E27FC236}">
                <a16:creationId xmlns:a16="http://schemas.microsoft.com/office/drawing/2014/main" id="{540E0FB2-1AC9-46EE-8EBD-652F5D9B6577}"/>
              </a:ext>
            </a:extLst>
          </p:cNvPr>
          <p:cNvSpPr txBox="1"/>
          <p:nvPr/>
        </p:nvSpPr>
        <p:spPr>
          <a:xfrm>
            <a:off x="9931374" y="5487035"/>
            <a:ext cx="1925266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CARACTERIZADAS POR</a:t>
            </a:r>
          </a:p>
        </p:txBody>
      </p:sp>
      <p:sp>
        <p:nvSpPr>
          <p:cNvPr id="67" name="43 CuadroTexto">
            <a:extLst>
              <a:ext uri="{FF2B5EF4-FFF2-40B4-BE49-F238E27FC236}">
                <a16:creationId xmlns:a16="http://schemas.microsoft.com/office/drawing/2014/main" id="{EF68C71C-6B79-4ADD-9963-1E80E24A7EC1}"/>
              </a:ext>
            </a:extLst>
          </p:cNvPr>
          <p:cNvSpPr txBox="1"/>
          <p:nvPr/>
        </p:nvSpPr>
        <p:spPr>
          <a:xfrm>
            <a:off x="6366071" y="2894716"/>
            <a:ext cx="1330056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COGNITIVISMO</a:t>
            </a:r>
          </a:p>
        </p:txBody>
      </p: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917BFD07-9CD3-4D04-8D4D-9B980F599770}"/>
              </a:ext>
            </a:extLst>
          </p:cNvPr>
          <p:cNvCxnSpPr>
            <a:cxnSpLocks/>
            <a:stCxn id="323" idx="3"/>
            <a:endCxn id="67" idx="1"/>
          </p:cNvCxnSpPr>
          <p:nvPr/>
        </p:nvCxnSpPr>
        <p:spPr>
          <a:xfrm>
            <a:off x="6078038" y="2796897"/>
            <a:ext cx="288033" cy="22477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43 CuadroTexto">
            <a:extLst>
              <a:ext uri="{FF2B5EF4-FFF2-40B4-BE49-F238E27FC236}">
                <a16:creationId xmlns:a16="http://schemas.microsoft.com/office/drawing/2014/main" id="{7C90A994-5836-4925-B68E-269A9AA8B1A5}"/>
              </a:ext>
            </a:extLst>
          </p:cNvPr>
          <p:cNvSpPr txBox="1"/>
          <p:nvPr/>
        </p:nvSpPr>
        <p:spPr>
          <a:xfrm>
            <a:off x="10068819" y="4581129"/>
            <a:ext cx="1421441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PLANTEADAS EN </a:t>
            </a:r>
          </a:p>
        </p:txBody>
      </p:sp>
      <p:cxnSp>
        <p:nvCxnSpPr>
          <p:cNvPr id="146" name="Conector recto 145">
            <a:extLst>
              <a:ext uri="{FF2B5EF4-FFF2-40B4-BE49-F238E27FC236}">
                <a16:creationId xmlns:a16="http://schemas.microsoft.com/office/drawing/2014/main" id="{8D134D67-30EE-4C36-9FE2-3FD129096930}"/>
              </a:ext>
            </a:extLst>
          </p:cNvPr>
          <p:cNvCxnSpPr>
            <a:cxnSpLocks/>
            <a:stCxn id="33" idx="2"/>
            <a:endCxn id="91" idx="0"/>
          </p:cNvCxnSpPr>
          <p:nvPr/>
        </p:nvCxnSpPr>
        <p:spPr>
          <a:xfrm>
            <a:off x="10238585" y="4204538"/>
            <a:ext cx="540955" cy="3765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ector recto 148">
            <a:extLst>
              <a:ext uri="{FF2B5EF4-FFF2-40B4-BE49-F238E27FC236}">
                <a16:creationId xmlns:a16="http://schemas.microsoft.com/office/drawing/2014/main" id="{2B29963E-79CB-489F-B3B5-00AC99F4F3BA}"/>
              </a:ext>
            </a:extLst>
          </p:cNvPr>
          <p:cNvCxnSpPr>
            <a:cxnSpLocks/>
            <a:stCxn id="34" idx="2"/>
            <a:endCxn id="91" idx="0"/>
          </p:cNvCxnSpPr>
          <p:nvPr/>
        </p:nvCxnSpPr>
        <p:spPr>
          <a:xfrm flipH="1">
            <a:off x="10779540" y="4510137"/>
            <a:ext cx="729217" cy="709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ector recto 151">
            <a:extLst>
              <a:ext uri="{FF2B5EF4-FFF2-40B4-BE49-F238E27FC236}">
                <a16:creationId xmlns:a16="http://schemas.microsoft.com/office/drawing/2014/main" id="{8A0D03BF-1061-47F8-AA8C-66AB3BBF2412}"/>
              </a:ext>
            </a:extLst>
          </p:cNvPr>
          <p:cNvCxnSpPr>
            <a:cxnSpLocks/>
            <a:stCxn id="91" idx="2"/>
            <a:endCxn id="60" idx="0"/>
          </p:cNvCxnSpPr>
          <p:nvPr/>
        </p:nvCxnSpPr>
        <p:spPr>
          <a:xfrm>
            <a:off x="10779540" y="4827350"/>
            <a:ext cx="104992" cy="18582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ector recto 154">
            <a:extLst>
              <a:ext uri="{FF2B5EF4-FFF2-40B4-BE49-F238E27FC236}">
                <a16:creationId xmlns:a16="http://schemas.microsoft.com/office/drawing/2014/main" id="{1D2142F0-4679-4C43-B379-9AA7BF636808}"/>
              </a:ext>
            </a:extLst>
          </p:cNvPr>
          <p:cNvCxnSpPr>
            <a:cxnSpLocks/>
            <a:stCxn id="60" idx="2"/>
            <a:endCxn id="61" idx="0"/>
          </p:cNvCxnSpPr>
          <p:nvPr/>
        </p:nvCxnSpPr>
        <p:spPr>
          <a:xfrm>
            <a:off x="10884532" y="5267092"/>
            <a:ext cx="9475" cy="2199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ector recto 178">
            <a:extLst>
              <a:ext uri="{FF2B5EF4-FFF2-40B4-BE49-F238E27FC236}">
                <a16:creationId xmlns:a16="http://schemas.microsoft.com/office/drawing/2014/main" id="{86AE3D1D-296A-46C6-AFD6-BCF59F9A26E2}"/>
              </a:ext>
            </a:extLst>
          </p:cNvPr>
          <p:cNvCxnSpPr>
            <a:cxnSpLocks/>
            <a:stCxn id="61" idx="2"/>
            <a:endCxn id="141" idx="0"/>
          </p:cNvCxnSpPr>
          <p:nvPr/>
        </p:nvCxnSpPr>
        <p:spPr>
          <a:xfrm>
            <a:off x="10894007" y="5733256"/>
            <a:ext cx="5231" cy="28159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141" name="Vista general de diapositiva 140">
                <a:extLst>
                  <a:ext uri="{FF2B5EF4-FFF2-40B4-BE49-F238E27FC236}">
                    <a16:creationId xmlns:a16="http://schemas.microsoft.com/office/drawing/2014/main" id="{A2A1B78C-A850-499D-8A6A-DBF422A0949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82683904"/>
                  </p:ext>
                </p:extLst>
              </p:nvPr>
            </p:nvGraphicFramePr>
            <p:xfrm>
              <a:off x="10242648" y="6014849"/>
              <a:ext cx="1313180" cy="738664"/>
            </p:xfrm>
            <a:graphic>
              <a:graphicData uri="http://schemas.microsoft.com/office/powerpoint/2016/slidezoom">
                <pslz:sldZm>
                  <pslz:sldZmObj sldId="362" cId="4065555157">
                    <pslz:zmPr id="{76E728C2-D255-443E-81C1-833F4A1B7563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13180" cy="73866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41" name="Vista general de diapositiva 140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A2A1B78C-A850-499D-8A6A-DBF422A0949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42648" y="6014849"/>
                <a:ext cx="1313180" cy="73866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545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3 CuadroTexto">
            <a:extLst>
              <a:ext uri="{FF2B5EF4-FFF2-40B4-BE49-F238E27FC236}">
                <a16:creationId xmlns:a16="http://schemas.microsoft.com/office/drawing/2014/main" id="{B77C1E5E-09BF-40E3-BBCA-07E5CD6734C7}"/>
              </a:ext>
            </a:extLst>
          </p:cNvPr>
          <p:cNvSpPr txBox="1"/>
          <p:nvPr/>
        </p:nvSpPr>
        <p:spPr>
          <a:xfrm>
            <a:off x="1135832" y="1556792"/>
            <a:ext cx="56082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Enseñanza para la comprensión.</a:t>
            </a:r>
          </a:p>
        </p:txBody>
      </p:sp>
      <p:sp>
        <p:nvSpPr>
          <p:cNvPr id="7" name="60 CuadroTexto">
            <a:extLst>
              <a:ext uri="{FF2B5EF4-FFF2-40B4-BE49-F238E27FC236}">
                <a16:creationId xmlns:a16="http://schemas.microsoft.com/office/drawing/2014/main" id="{CA4A8B40-93EA-41FE-BD0A-9CEF8782D75F}"/>
              </a:ext>
            </a:extLst>
          </p:cNvPr>
          <p:cNvSpPr txBox="1"/>
          <p:nvPr/>
        </p:nvSpPr>
        <p:spPr>
          <a:xfrm>
            <a:off x="191344" y="155679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8</a:t>
            </a:r>
          </a:p>
        </p:txBody>
      </p:sp>
      <p:sp>
        <p:nvSpPr>
          <p:cNvPr id="8" name="4 CuadroTexto">
            <a:extLst>
              <a:ext uri="{FF2B5EF4-FFF2-40B4-BE49-F238E27FC236}">
                <a16:creationId xmlns:a16="http://schemas.microsoft.com/office/drawing/2014/main" id="{D0749045-6626-4B64-A142-8D53CAF5AF3D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9" name="5 Conector recto">
            <a:extLst>
              <a:ext uri="{FF2B5EF4-FFF2-40B4-BE49-F238E27FC236}">
                <a16:creationId xmlns:a16="http://schemas.microsoft.com/office/drawing/2014/main" id="{FE8B1031-8ED1-4367-B328-836B3D62CE93}"/>
              </a:ext>
            </a:extLst>
          </p:cNvPr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43 CuadroTexto">
            <a:extLst>
              <a:ext uri="{FF2B5EF4-FFF2-40B4-BE49-F238E27FC236}">
                <a16:creationId xmlns:a16="http://schemas.microsoft.com/office/drawing/2014/main" id="{7B88509F-142E-4797-93FE-567B036A1F3A}"/>
              </a:ext>
            </a:extLst>
          </p:cNvPr>
          <p:cNvSpPr txBox="1"/>
          <p:nvPr/>
        </p:nvSpPr>
        <p:spPr>
          <a:xfrm>
            <a:off x="1735168" y="3789040"/>
            <a:ext cx="112047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CARACTERIZADAS POR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A02DEB8-D7AE-4C36-882B-4074E497613B}"/>
              </a:ext>
            </a:extLst>
          </p:cNvPr>
          <p:cNvCxnSpPr>
            <a:cxnSpLocks/>
            <a:stCxn id="13" idx="3"/>
            <a:endCxn id="19" idx="1"/>
          </p:cNvCxnSpPr>
          <p:nvPr/>
        </p:nvCxnSpPr>
        <p:spPr>
          <a:xfrm flipV="1">
            <a:off x="2855640" y="3224165"/>
            <a:ext cx="1584175" cy="76493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86EDF69-EF4D-497A-BBA0-B9ECC54DA48E}"/>
              </a:ext>
            </a:extLst>
          </p:cNvPr>
          <p:cNvCxnSpPr>
            <a:cxnSpLocks/>
            <a:stCxn id="13" idx="3"/>
            <a:endCxn id="20" idx="1"/>
          </p:cNvCxnSpPr>
          <p:nvPr/>
        </p:nvCxnSpPr>
        <p:spPr>
          <a:xfrm flipV="1">
            <a:off x="2855640" y="3327376"/>
            <a:ext cx="6341057" cy="66171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CA643EB4-AF3F-4225-AF67-E3714557AADB}"/>
              </a:ext>
            </a:extLst>
          </p:cNvPr>
          <p:cNvCxnSpPr>
            <a:cxnSpLocks/>
            <a:stCxn id="13" idx="3"/>
            <a:endCxn id="21" idx="1"/>
          </p:cNvCxnSpPr>
          <p:nvPr/>
        </p:nvCxnSpPr>
        <p:spPr>
          <a:xfrm>
            <a:off x="2855640" y="3989095"/>
            <a:ext cx="6845114" cy="8110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8C4A4EC3-5363-4405-9CD4-E786D4D347B6}"/>
              </a:ext>
            </a:extLst>
          </p:cNvPr>
          <p:cNvCxnSpPr>
            <a:cxnSpLocks/>
            <a:stCxn id="13" idx="3"/>
            <a:endCxn id="23" idx="1"/>
          </p:cNvCxnSpPr>
          <p:nvPr/>
        </p:nvCxnSpPr>
        <p:spPr>
          <a:xfrm>
            <a:off x="2855640" y="3989095"/>
            <a:ext cx="914662" cy="153979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7499E3EA-C0EA-4E73-8668-7D372BAFAABC}"/>
              </a:ext>
            </a:extLst>
          </p:cNvPr>
          <p:cNvCxnSpPr>
            <a:cxnSpLocks/>
            <a:stCxn id="13" idx="3"/>
            <a:endCxn id="24" idx="1"/>
          </p:cNvCxnSpPr>
          <p:nvPr/>
        </p:nvCxnSpPr>
        <p:spPr>
          <a:xfrm>
            <a:off x="2855640" y="3989095"/>
            <a:ext cx="3732032" cy="152984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A76D398F-1011-459C-9921-542C76BFDBFE}"/>
              </a:ext>
            </a:extLst>
          </p:cNvPr>
          <p:cNvCxnSpPr>
            <a:cxnSpLocks/>
            <a:stCxn id="27" idx="3"/>
            <a:endCxn id="13" idx="1"/>
          </p:cNvCxnSpPr>
          <p:nvPr/>
        </p:nvCxnSpPr>
        <p:spPr>
          <a:xfrm>
            <a:off x="1447134" y="3988005"/>
            <a:ext cx="288034" cy="10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43 CuadroTexto">
            <a:extLst>
              <a:ext uri="{FF2B5EF4-FFF2-40B4-BE49-F238E27FC236}">
                <a16:creationId xmlns:a16="http://schemas.microsoft.com/office/drawing/2014/main" id="{CB3A40E3-8D40-47DA-8E1E-3BCFD501E2ED}"/>
              </a:ext>
            </a:extLst>
          </p:cNvPr>
          <p:cNvSpPr txBox="1"/>
          <p:nvPr/>
        </p:nvSpPr>
        <p:spPr>
          <a:xfrm>
            <a:off x="157272" y="3861047"/>
            <a:ext cx="1289862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PROPUESTAS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D4A2DDED-598E-43C4-BEE2-7D26384C2FAE}"/>
              </a:ext>
            </a:extLst>
          </p:cNvPr>
          <p:cNvCxnSpPr>
            <a:cxnSpLocks/>
            <a:stCxn id="13" idx="3"/>
            <a:endCxn id="29" idx="1"/>
          </p:cNvCxnSpPr>
          <p:nvPr/>
        </p:nvCxnSpPr>
        <p:spPr>
          <a:xfrm flipV="1">
            <a:off x="2855640" y="2789206"/>
            <a:ext cx="3736385" cy="119988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43 CuadroTexto">
            <a:extLst>
              <a:ext uri="{FF2B5EF4-FFF2-40B4-BE49-F238E27FC236}">
                <a16:creationId xmlns:a16="http://schemas.microsoft.com/office/drawing/2014/main" id="{A9B4D8B5-ED58-42AD-98DE-4EB55800E249}"/>
              </a:ext>
            </a:extLst>
          </p:cNvPr>
          <p:cNvSpPr txBox="1"/>
          <p:nvPr/>
        </p:nvSpPr>
        <p:spPr>
          <a:xfrm>
            <a:off x="4439815" y="2331613"/>
            <a:ext cx="1751492" cy="1785104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EDUCACIÓN EN TECNOLOGÍA Y LA EDUCACIÓN CON TECNOLOGÍA, SE PROPONE USUALMENTE EN RELACIÓN CON OTROS TIPOS DE FORMACIÓN, PRINCIPALMENTE LA EDUCACIÓN EN CIENCIAS.</a:t>
            </a:r>
          </a:p>
        </p:txBody>
      </p:sp>
      <p:sp>
        <p:nvSpPr>
          <p:cNvPr id="20" name="43 CuadroTexto">
            <a:extLst>
              <a:ext uri="{FF2B5EF4-FFF2-40B4-BE49-F238E27FC236}">
                <a16:creationId xmlns:a16="http://schemas.microsoft.com/office/drawing/2014/main" id="{04911833-3B3A-4392-9E39-EAC12D517414}"/>
              </a:ext>
            </a:extLst>
          </p:cNvPr>
          <p:cNvSpPr txBox="1"/>
          <p:nvPr/>
        </p:nvSpPr>
        <p:spPr>
          <a:xfrm>
            <a:off x="9196697" y="2896489"/>
            <a:ext cx="1834027" cy="861774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LAS POSTURAS QUE SON PREDOMINANTES, CORRESPONDEN AL CONSTRUCTIVISMO Y AL COGNITIVISMO.</a:t>
            </a:r>
          </a:p>
        </p:txBody>
      </p:sp>
      <p:sp>
        <p:nvSpPr>
          <p:cNvPr id="21" name="43 CuadroTexto">
            <a:extLst>
              <a:ext uri="{FF2B5EF4-FFF2-40B4-BE49-F238E27FC236}">
                <a16:creationId xmlns:a16="http://schemas.microsoft.com/office/drawing/2014/main" id="{669BE0F5-E6C4-452C-A5E7-B5CA54035EA0}"/>
              </a:ext>
            </a:extLst>
          </p:cNvPr>
          <p:cNvSpPr txBox="1"/>
          <p:nvPr/>
        </p:nvSpPr>
        <p:spPr>
          <a:xfrm>
            <a:off x="9700754" y="4215404"/>
            <a:ext cx="2371910" cy="116955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DESDE ESTA PERSPECTIVA EXISTEN DOS PLANTEAMIENTOS TEÓRICOS QUE APORTAN Y MOVILIZAN: “LA TEORÍA DE LAS INTELIGENCIAS MÚLTIPLES” Y EL PLANTEAMIENTO DE “EL CONOCIMIENTO COMO DISEÑO”.</a:t>
            </a:r>
          </a:p>
        </p:txBody>
      </p:sp>
      <p:sp>
        <p:nvSpPr>
          <p:cNvPr id="23" name="43 CuadroTexto">
            <a:extLst>
              <a:ext uri="{FF2B5EF4-FFF2-40B4-BE49-F238E27FC236}">
                <a16:creationId xmlns:a16="http://schemas.microsoft.com/office/drawing/2014/main" id="{C7BAAC9C-582D-41C9-ACF2-84229A9C6C77}"/>
              </a:ext>
            </a:extLst>
          </p:cNvPr>
          <p:cNvSpPr txBox="1"/>
          <p:nvPr/>
        </p:nvSpPr>
        <p:spPr>
          <a:xfrm>
            <a:off x="3770302" y="4713285"/>
            <a:ext cx="1834027" cy="16312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UN MOVIMIENTO PROMISORIO EN EL CUAL SE PUEDE INSERTAR A LA EDUCACIÓN EN TECNOLOGÍA Y LA EDUCACIÓN CON TECNOLOGÍA, CORRESPONDE A LA DENOMINADA, “ESCUELA INTELIGENTE”.</a:t>
            </a:r>
          </a:p>
        </p:txBody>
      </p:sp>
      <p:sp>
        <p:nvSpPr>
          <p:cNvPr id="24" name="43 CuadroTexto">
            <a:extLst>
              <a:ext uri="{FF2B5EF4-FFF2-40B4-BE49-F238E27FC236}">
                <a16:creationId xmlns:a16="http://schemas.microsoft.com/office/drawing/2014/main" id="{0E218D79-56E4-430C-A04F-88627472AD98}"/>
              </a:ext>
            </a:extLst>
          </p:cNvPr>
          <p:cNvSpPr txBox="1"/>
          <p:nvPr/>
        </p:nvSpPr>
        <p:spPr>
          <a:xfrm>
            <a:off x="6587672" y="4857223"/>
            <a:ext cx="2207949" cy="1323439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DADO SUS PRINCIPIOS CENTRALES, LOS PROPÓSITOS EDUCATIVOS DESDE ESTA PROPUESTA, SE DEFINEN EN RELACIÓN ESTRECHA CON: EL CONOCIMIENTO, EL PENSAMIENTO Y LA INTELIGENCIA.</a:t>
            </a:r>
          </a:p>
        </p:txBody>
      </p:sp>
      <p:sp>
        <p:nvSpPr>
          <p:cNvPr id="29" name="43 CuadroTexto">
            <a:extLst>
              <a:ext uri="{FF2B5EF4-FFF2-40B4-BE49-F238E27FC236}">
                <a16:creationId xmlns:a16="http://schemas.microsoft.com/office/drawing/2014/main" id="{6DA0BF3B-EA40-4C8D-814D-4FEF7366675A}"/>
              </a:ext>
            </a:extLst>
          </p:cNvPr>
          <p:cNvSpPr txBox="1"/>
          <p:nvPr/>
        </p:nvSpPr>
        <p:spPr>
          <a:xfrm>
            <a:off x="6592025" y="2204430"/>
            <a:ext cx="2017800" cy="116955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DESDE LA ENSEÑANZA PARA LA COMPRENSIÓN, LA TECNOLOGÍA SE ASUME EN ESENCIA, COMO HERRAMIENTA Y MEDIO PARA EL LOGRO DE FINES DETERMINADOS.</a:t>
            </a:r>
          </a:p>
        </p:txBody>
      </p:sp>
    </p:spTree>
    <p:extLst>
      <p:ext uri="{BB962C8B-B14F-4D97-AF65-F5344CB8AC3E}">
        <p14:creationId xmlns:p14="http://schemas.microsoft.com/office/powerpoint/2010/main" val="406555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3 CuadroTexto">
            <a:extLst>
              <a:ext uri="{FF2B5EF4-FFF2-40B4-BE49-F238E27FC236}">
                <a16:creationId xmlns:a16="http://schemas.microsoft.com/office/drawing/2014/main" id="{76D27135-306C-4FD3-A154-F5CF04D8D7A3}"/>
              </a:ext>
            </a:extLst>
          </p:cNvPr>
          <p:cNvSpPr txBox="1"/>
          <p:nvPr/>
        </p:nvSpPr>
        <p:spPr>
          <a:xfrm>
            <a:off x="1135832" y="1556792"/>
            <a:ext cx="56082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Enseñanza para la comprensión.</a:t>
            </a:r>
          </a:p>
        </p:txBody>
      </p:sp>
      <p:sp>
        <p:nvSpPr>
          <p:cNvPr id="3" name="60 CuadroTexto">
            <a:extLst>
              <a:ext uri="{FF2B5EF4-FFF2-40B4-BE49-F238E27FC236}">
                <a16:creationId xmlns:a16="http://schemas.microsoft.com/office/drawing/2014/main" id="{2708F399-7F87-4816-8F23-FB5AC10761E6}"/>
              </a:ext>
            </a:extLst>
          </p:cNvPr>
          <p:cNvSpPr txBox="1"/>
          <p:nvPr/>
        </p:nvSpPr>
        <p:spPr>
          <a:xfrm>
            <a:off x="191344" y="155679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8</a:t>
            </a:r>
          </a:p>
        </p:txBody>
      </p:sp>
      <p:sp>
        <p:nvSpPr>
          <p:cNvPr id="4" name="4 CuadroTexto">
            <a:extLst>
              <a:ext uri="{FF2B5EF4-FFF2-40B4-BE49-F238E27FC236}">
                <a16:creationId xmlns:a16="http://schemas.microsoft.com/office/drawing/2014/main" id="{2B582F60-9CE1-4890-BA43-77ECFD187892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5" name="5 Conector recto">
            <a:extLst>
              <a:ext uri="{FF2B5EF4-FFF2-40B4-BE49-F238E27FC236}">
                <a16:creationId xmlns:a16="http://schemas.microsoft.com/office/drawing/2014/main" id="{994066C5-895D-435C-9200-B5582D5E958F}"/>
              </a:ext>
            </a:extLst>
          </p:cNvPr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43 CuadroTexto">
            <a:extLst>
              <a:ext uri="{FF2B5EF4-FFF2-40B4-BE49-F238E27FC236}">
                <a16:creationId xmlns:a16="http://schemas.microsoft.com/office/drawing/2014/main" id="{7FE09668-97A5-43A0-9D5E-2ABE959D8FB5}"/>
              </a:ext>
            </a:extLst>
          </p:cNvPr>
          <p:cNvSpPr txBox="1"/>
          <p:nvPr/>
        </p:nvSpPr>
        <p:spPr>
          <a:xfrm>
            <a:off x="3063279" y="3608294"/>
            <a:ext cx="5184576" cy="9310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Que </a:t>
            </a:r>
            <a:r>
              <a:rPr lang="en-US" sz="1600" b="1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cosas</a:t>
            </a:r>
            <a:r>
              <a:rPr lang="en-US" sz="16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vale la </a:t>
            </a:r>
            <a:r>
              <a:rPr lang="en-US" sz="1600" b="1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pena</a:t>
            </a:r>
            <a:r>
              <a:rPr lang="en-US" sz="16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enseñar</a:t>
            </a:r>
            <a:r>
              <a:rPr lang="en-US" sz="16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 </a:t>
            </a:r>
            <a:r>
              <a:rPr lang="en-US" sz="1600" b="1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aprender</a:t>
            </a:r>
            <a:r>
              <a:rPr lang="en-US" sz="16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hoy. David Perkins. </a:t>
            </a:r>
            <a:r>
              <a:rPr lang="en-US" sz="1600" b="1" i="0" dirty="0">
                <a:solidFill>
                  <a:srgbClr val="00206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sz="1600" b="1" i="0" dirty="0" err="1">
                <a:solidFill>
                  <a:srgbClr val="00206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conferenc</a:t>
            </a:r>
            <a:r>
              <a:rPr lang="en-US" sz="1600" b="1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ia</a:t>
            </a:r>
            <a:r>
              <a:rPr lang="en-US" sz="1600" b="1" i="0" dirty="0">
                <a:solidFill>
                  <a:srgbClr val="00206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).</a:t>
            </a:r>
            <a:endParaRPr lang="es-CO" sz="1600" b="1" dirty="0">
              <a:solidFill>
                <a:srgbClr val="002060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endParaRPr lang="es-CO" sz="1050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2"/>
              </a:rPr>
              <a:t>https://youtu.be/Z7XBrvbyza4</a:t>
            </a:r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8" name="43 CuadroTexto">
            <a:extLst>
              <a:ext uri="{FF2B5EF4-FFF2-40B4-BE49-F238E27FC236}">
                <a16:creationId xmlns:a16="http://schemas.microsoft.com/office/drawing/2014/main" id="{69B23A3A-0BA9-4E8F-B612-CDB3BBE93A90}"/>
              </a:ext>
            </a:extLst>
          </p:cNvPr>
          <p:cNvSpPr txBox="1"/>
          <p:nvPr/>
        </p:nvSpPr>
        <p:spPr>
          <a:xfrm>
            <a:off x="1127448" y="2276872"/>
            <a:ext cx="5184575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Enseñanza para la comprensión. Doctor, Daniel Wilson. (conferencia).</a:t>
            </a:r>
          </a:p>
          <a:p>
            <a:pPr algn="r"/>
            <a:endParaRPr lang="es-CO" sz="120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3"/>
              </a:rPr>
              <a:t>https://youtu.be/MVbdyiXw9JY</a:t>
            </a:r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7" name="43 CuadroTexto">
            <a:extLst>
              <a:ext uri="{FF2B5EF4-FFF2-40B4-BE49-F238E27FC236}">
                <a16:creationId xmlns:a16="http://schemas.microsoft.com/office/drawing/2014/main" id="{40883019-53A2-4D1A-A83C-F7C40739173A}"/>
              </a:ext>
            </a:extLst>
          </p:cNvPr>
          <p:cNvSpPr txBox="1"/>
          <p:nvPr/>
        </p:nvSpPr>
        <p:spPr>
          <a:xfrm rot="18903554">
            <a:off x="143527" y="516330"/>
            <a:ext cx="1273140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Documentos / enlaces</a:t>
            </a:r>
          </a:p>
        </p:txBody>
      </p:sp>
      <p:sp>
        <p:nvSpPr>
          <p:cNvPr id="11" name="43 CuadroTexto">
            <a:extLst>
              <a:ext uri="{FF2B5EF4-FFF2-40B4-BE49-F238E27FC236}">
                <a16:creationId xmlns:a16="http://schemas.microsoft.com/office/drawing/2014/main" id="{866CB221-1FE6-4C01-B498-BA1FD0758F79}"/>
              </a:ext>
            </a:extLst>
          </p:cNvPr>
          <p:cNvSpPr txBox="1"/>
          <p:nvPr/>
        </p:nvSpPr>
        <p:spPr>
          <a:xfrm>
            <a:off x="4647456" y="4881354"/>
            <a:ext cx="5184575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Conversation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with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Howard Gardner.</a:t>
            </a:r>
          </a:p>
          <a:p>
            <a:pPr algn="r"/>
            <a:endParaRPr lang="es-CO" sz="120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4"/>
              </a:rPr>
              <a:t>https://youtu.be/A5QqcymWSkY</a:t>
            </a:r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3" name="43 CuadroTexto">
            <a:extLst>
              <a:ext uri="{FF2B5EF4-FFF2-40B4-BE49-F238E27FC236}">
                <a16:creationId xmlns:a16="http://schemas.microsoft.com/office/drawing/2014/main" id="{1F85FFBD-9522-4674-8A32-C2BDC1764B88}"/>
              </a:ext>
            </a:extLst>
          </p:cNvPr>
          <p:cNvSpPr txBox="1"/>
          <p:nvPr/>
        </p:nvSpPr>
        <p:spPr>
          <a:xfrm>
            <a:off x="6240017" y="5961474"/>
            <a:ext cx="5184575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Edward de Bono dialoga con David Perkins.</a:t>
            </a:r>
          </a:p>
          <a:p>
            <a:pPr algn="r"/>
            <a:endParaRPr lang="es-CO" sz="120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5"/>
              </a:rPr>
              <a:t>https://youtu.be/4ZknoLgG_EM</a:t>
            </a:r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309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>
            <a:extLst>
              <a:ext uri="{FF2B5EF4-FFF2-40B4-BE49-F238E27FC236}">
                <a16:creationId xmlns:a16="http://schemas.microsoft.com/office/drawing/2014/main" id="{05EA6CAE-05BB-4382-BF4B-EC4492FF9A6D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6" name="5 Conector recto">
            <a:extLst>
              <a:ext uri="{FF2B5EF4-FFF2-40B4-BE49-F238E27FC236}">
                <a16:creationId xmlns:a16="http://schemas.microsoft.com/office/drawing/2014/main" id="{CFDD2A0A-7834-4518-97BB-B8458D40A236}"/>
              </a:ext>
            </a:extLst>
          </p:cNvPr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43 CuadroTexto">
            <a:extLst>
              <a:ext uri="{FF2B5EF4-FFF2-40B4-BE49-F238E27FC236}">
                <a16:creationId xmlns:a16="http://schemas.microsoft.com/office/drawing/2014/main" id="{0F2D1FC6-C8A3-49D9-A4AF-5BE0F7F85A1B}"/>
              </a:ext>
            </a:extLst>
          </p:cNvPr>
          <p:cNvSpPr txBox="1"/>
          <p:nvPr/>
        </p:nvSpPr>
        <p:spPr>
          <a:xfrm>
            <a:off x="1135832" y="1556792"/>
            <a:ext cx="56082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Pedagogía computacional.</a:t>
            </a:r>
          </a:p>
        </p:txBody>
      </p:sp>
      <p:sp>
        <p:nvSpPr>
          <p:cNvPr id="8" name="60 CuadroTexto">
            <a:extLst>
              <a:ext uri="{FF2B5EF4-FFF2-40B4-BE49-F238E27FC236}">
                <a16:creationId xmlns:a16="http://schemas.microsoft.com/office/drawing/2014/main" id="{E55CEDAC-AA21-4982-9C97-FAA11C096A1D}"/>
              </a:ext>
            </a:extLst>
          </p:cNvPr>
          <p:cNvSpPr txBox="1"/>
          <p:nvPr/>
        </p:nvSpPr>
        <p:spPr>
          <a:xfrm>
            <a:off x="191344" y="155679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9</a:t>
            </a:r>
          </a:p>
        </p:txBody>
      </p:sp>
      <p:sp>
        <p:nvSpPr>
          <p:cNvPr id="9" name="43 CuadroTexto">
            <a:extLst>
              <a:ext uri="{FF2B5EF4-FFF2-40B4-BE49-F238E27FC236}">
                <a16:creationId xmlns:a16="http://schemas.microsoft.com/office/drawing/2014/main" id="{E3C5EED4-3491-4715-BD87-9BD6ACBF0A1D}"/>
              </a:ext>
            </a:extLst>
          </p:cNvPr>
          <p:cNvSpPr txBox="1"/>
          <p:nvPr/>
        </p:nvSpPr>
        <p:spPr>
          <a:xfrm>
            <a:off x="481636" y="2441667"/>
            <a:ext cx="1080120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CORRESPONDE A 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3D275593-EA33-42A7-B18A-694FC52F49A2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 flipH="1">
            <a:off x="944266" y="2687888"/>
            <a:ext cx="77430" cy="30906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07B9858-48D2-4D57-A600-ED60A8C1FF3F}"/>
              </a:ext>
            </a:extLst>
          </p:cNvPr>
          <p:cNvCxnSpPr>
            <a:stCxn id="9" idx="0"/>
            <a:endCxn id="7" idx="2"/>
          </p:cNvCxnSpPr>
          <p:nvPr/>
        </p:nvCxnSpPr>
        <p:spPr>
          <a:xfrm flipV="1">
            <a:off x="1021696" y="1895346"/>
            <a:ext cx="2918256" cy="5463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43 CuadroTexto">
            <a:extLst>
              <a:ext uri="{FF2B5EF4-FFF2-40B4-BE49-F238E27FC236}">
                <a16:creationId xmlns:a16="http://schemas.microsoft.com/office/drawing/2014/main" id="{E0407E92-FE71-497A-840A-79B11588934B}"/>
              </a:ext>
            </a:extLst>
          </p:cNvPr>
          <p:cNvSpPr txBox="1"/>
          <p:nvPr/>
        </p:nvSpPr>
        <p:spPr>
          <a:xfrm>
            <a:off x="0" y="2996952"/>
            <a:ext cx="1888532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PLANTEAMIENTOS TEÓRICOS Y PRÁCTICOS</a:t>
            </a:r>
          </a:p>
        </p:txBody>
      </p:sp>
      <p:sp>
        <p:nvSpPr>
          <p:cNvPr id="13" name="43 CuadroTexto">
            <a:extLst>
              <a:ext uri="{FF2B5EF4-FFF2-40B4-BE49-F238E27FC236}">
                <a16:creationId xmlns:a16="http://schemas.microsoft.com/office/drawing/2014/main" id="{16B500BC-4100-494E-9FE9-8B321D2D2C9A}"/>
              </a:ext>
            </a:extLst>
          </p:cNvPr>
          <p:cNvSpPr txBox="1"/>
          <p:nvPr/>
        </p:nvSpPr>
        <p:spPr>
          <a:xfrm>
            <a:off x="606160" y="3645024"/>
            <a:ext cx="881328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ACERCA DE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8AA76223-2CEE-4F73-951B-345E32F4597D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 flipH="1">
            <a:off x="939352" y="3891245"/>
            <a:ext cx="107472" cy="46404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43 CuadroTexto">
            <a:extLst>
              <a:ext uri="{FF2B5EF4-FFF2-40B4-BE49-F238E27FC236}">
                <a16:creationId xmlns:a16="http://schemas.microsoft.com/office/drawing/2014/main" id="{BE52CA6A-FC5F-4B0B-906A-64CD3698BEFA}"/>
              </a:ext>
            </a:extLst>
          </p:cNvPr>
          <p:cNvSpPr txBox="1"/>
          <p:nvPr/>
        </p:nvSpPr>
        <p:spPr>
          <a:xfrm>
            <a:off x="275990" y="4355288"/>
            <a:ext cx="1326724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EDUCACIÓN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CFE45C5E-A1E0-47C1-93F6-07DDEFD81520}"/>
              </a:ext>
            </a:extLst>
          </p:cNvPr>
          <p:cNvCxnSpPr>
            <a:cxnSpLocks/>
            <a:stCxn id="13" idx="0"/>
            <a:endCxn id="12" idx="2"/>
          </p:cNvCxnSpPr>
          <p:nvPr/>
        </p:nvCxnSpPr>
        <p:spPr>
          <a:xfrm flipH="1" flipV="1">
            <a:off x="944266" y="3412450"/>
            <a:ext cx="102558" cy="2325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CD9AAD71-FA76-4965-9DFA-5F6A40BEDD1E}"/>
              </a:ext>
            </a:extLst>
          </p:cNvPr>
          <p:cNvCxnSpPr>
            <a:cxnSpLocks/>
            <a:stCxn id="104" idx="0"/>
            <a:endCxn id="7" idx="2"/>
          </p:cNvCxnSpPr>
          <p:nvPr/>
        </p:nvCxnSpPr>
        <p:spPr>
          <a:xfrm flipV="1">
            <a:off x="2789420" y="1895346"/>
            <a:ext cx="1150532" cy="5488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43 CuadroTexto">
            <a:extLst>
              <a:ext uri="{FF2B5EF4-FFF2-40B4-BE49-F238E27FC236}">
                <a16:creationId xmlns:a16="http://schemas.microsoft.com/office/drawing/2014/main" id="{7840DD0B-B977-481B-AA63-3E46EB347583}"/>
              </a:ext>
            </a:extLst>
          </p:cNvPr>
          <p:cNvSpPr txBox="1"/>
          <p:nvPr/>
        </p:nvSpPr>
        <p:spPr>
          <a:xfrm>
            <a:off x="2348756" y="2444168"/>
            <a:ext cx="881328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FUNDADA EN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119" name="Conector recto 118">
            <a:extLst>
              <a:ext uri="{FF2B5EF4-FFF2-40B4-BE49-F238E27FC236}">
                <a16:creationId xmlns:a16="http://schemas.microsoft.com/office/drawing/2014/main" id="{5941BC4A-B0A4-4FF8-BAB9-A00C6442145E}"/>
              </a:ext>
            </a:extLst>
          </p:cNvPr>
          <p:cNvCxnSpPr>
            <a:cxnSpLocks/>
            <a:stCxn id="104" idx="2"/>
            <a:endCxn id="124" idx="0"/>
          </p:cNvCxnSpPr>
          <p:nvPr/>
        </p:nvCxnSpPr>
        <p:spPr>
          <a:xfrm flipH="1">
            <a:off x="2783348" y="2690389"/>
            <a:ext cx="6072" cy="32633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43 CuadroTexto">
            <a:extLst>
              <a:ext uri="{FF2B5EF4-FFF2-40B4-BE49-F238E27FC236}">
                <a16:creationId xmlns:a16="http://schemas.microsoft.com/office/drawing/2014/main" id="{1ADD10E1-A006-4FCE-9650-DAC094F2CE18}"/>
              </a:ext>
            </a:extLst>
          </p:cNvPr>
          <p:cNvSpPr txBox="1"/>
          <p:nvPr/>
        </p:nvSpPr>
        <p:spPr>
          <a:xfrm>
            <a:off x="2065811" y="3016727"/>
            <a:ext cx="1435073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INVESTIGACIONES</a:t>
            </a:r>
          </a:p>
        </p:txBody>
      </p:sp>
      <p:sp>
        <p:nvSpPr>
          <p:cNvPr id="134" name="43 CuadroTexto">
            <a:extLst>
              <a:ext uri="{FF2B5EF4-FFF2-40B4-BE49-F238E27FC236}">
                <a16:creationId xmlns:a16="http://schemas.microsoft.com/office/drawing/2014/main" id="{904D6A02-F848-41DF-BA4C-927B08F1FB30}"/>
              </a:ext>
            </a:extLst>
          </p:cNvPr>
          <p:cNvSpPr txBox="1"/>
          <p:nvPr/>
        </p:nvSpPr>
        <p:spPr>
          <a:xfrm>
            <a:off x="2315629" y="3461077"/>
            <a:ext cx="881328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EN TORNO A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141" name="Conector recto 140">
            <a:extLst>
              <a:ext uri="{FF2B5EF4-FFF2-40B4-BE49-F238E27FC236}">
                <a16:creationId xmlns:a16="http://schemas.microsoft.com/office/drawing/2014/main" id="{6F77BC5D-0215-46CC-ADF8-A639C38B2F3B}"/>
              </a:ext>
            </a:extLst>
          </p:cNvPr>
          <p:cNvCxnSpPr>
            <a:cxnSpLocks/>
            <a:stCxn id="134" idx="0"/>
            <a:endCxn id="124" idx="2"/>
          </p:cNvCxnSpPr>
          <p:nvPr/>
        </p:nvCxnSpPr>
        <p:spPr>
          <a:xfrm flipV="1">
            <a:off x="2756293" y="3270643"/>
            <a:ext cx="27055" cy="190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ector recto 143">
            <a:extLst>
              <a:ext uri="{FF2B5EF4-FFF2-40B4-BE49-F238E27FC236}">
                <a16:creationId xmlns:a16="http://schemas.microsoft.com/office/drawing/2014/main" id="{8EF5F717-6FC9-470D-834F-2313A4AB7F3D}"/>
              </a:ext>
            </a:extLst>
          </p:cNvPr>
          <p:cNvCxnSpPr>
            <a:cxnSpLocks/>
            <a:stCxn id="134" idx="2"/>
            <a:endCxn id="16" idx="0"/>
          </p:cNvCxnSpPr>
          <p:nvPr/>
        </p:nvCxnSpPr>
        <p:spPr>
          <a:xfrm flipH="1">
            <a:off x="2566194" y="3707298"/>
            <a:ext cx="190099" cy="52551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ector recto 146">
            <a:extLst>
              <a:ext uri="{FF2B5EF4-FFF2-40B4-BE49-F238E27FC236}">
                <a16:creationId xmlns:a16="http://schemas.microsoft.com/office/drawing/2014/main" id="{CF92D4D0-B477-4BEA-909E-43200E37E4AC}"/>
              </a:ext>
            </a:extLst>
          </p:cNvPr>
          <p:cNvCxnSpPr>
            <a:cxnSpLocks/>
            <a:stCxn id="134" idx="2"/>
            <a:endCxn id="109" idx="0"/>
          </p:cNvCxnSpPr>
          <p:nvPr/>
        </p:nvCxnSpPr>
        <p:spPr>
          <a:xfrm>
            <a:off x="2756293" y="3707298"/>
            <a:ext cx="29293" cy="113617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ector recto 149">
            <a:extLst>
              <a:ext uri="{FF2B5EF4-FFF2-40B4-BE49-F238E27FC236}">
                <a16:creationId xmlns:a16="http://schemas.microsoft.com/office/drawing/2014/main" id="{BE1477CA-F770-4046-9FB4-222C7B6FFDF4}"/>
              </a:ext>
            </a:extLst>
          </p:cNvPr>
          <p:cNvCxnSpPr>
            <a:cxnSpLocks/>
            <a:stCxn id="134" idx="2"/>
            <a:endCxn id="138" idx="0"/>
          </p:cNvCxnSpPr>
          <p:nvPr/>
        </p:nvCxnSpPr>
        <p:spPr>
          <a:xfrm>
            <a:off x="2756293" y="3707298"/>
            <a:ext cx="383138" cy="189849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43 CuadroTexto">
            <a:extLst>
              <a:ext uri="{FF2B5EF4-FFF2-40B4-BE49-F238E27FC236}">
                <a16:creationId xmlns:a16="http://schemas.microsoft.com/office/drawing/2014/main" id="{0762BB4A-DCB1-4631-8341-BDB021EFDD18}"/>
              </a:ext>
            </a:extLst>
          </p:cNvPr>
          <p:cNvSpPr txBox="1"/>
          <p:nvPr/>
        </p:nvSpPr>
        <p:spPr>
          <a:xfrm>
            <a:off x="3647728" y="2956882"/>
            <a:ext cx="76485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CENTRADAS EN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sp>
        <p:nvSpPr>
          <p:cNvPr id="160" name="43 CuadroTexto">
            <a:extLst>
              <a:ext uri="{FF2B5EF4-FFF2-40B4-BE49-F238E27FC236}">
                <a16:creationId xmlns:a16="http://schemas.microsoft.com/office/drawing/2014/main" id="{A7468320-48E3-48E3-B4F8-C14835A19BD0}"/>
              </a:ext>
            </a:extLst>
          </p:cNvPr>
          <p:cNvSpPr txBox="1"/>
          <p:nvPr/>
        </p:nvSpPr>
        <p:spPr>
          <a:xfrm>
            <a:off x="4583832" y="2636912"/>
            <a:ext cx="1080966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NATURALEZA</a:t>
            </a:r>
          </a:p>
        </p:txBody>
      </p:sp>
      <p:sp>
        <p:nvSpPr>
          <p:cNvPr id="162" name="43 CuadroTexto">
            <a:extLst>
              <a:ext uri="{FF2B5EF4-FFF2-40B4-BE49-F238E27FC236}">
                <a16:creationId xmlns:a16="http://schemas.microsoft.com/office/drawing/2014/main" id="{241A367A-1D9F-4898-8D84-BA0144E824AE}"/>
              </a:ext>
            </a:extLst>
          </p:cNvPr>
          <p:cNvSpPr txBox="1"/>
          <p:nvPr/>
        </p:nvSpPr>
        <p:spPr>
          <a:xfrm>
            <a:off x="4799856" y="3031068"/>
            <a:ext cx="1437332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FUNCIONAMIENTO</a:t>
            </a:r>
          </a:p>
        </p:txBody>
      </p:sp>
      <p:sp>
        <p:nvSpPr>
          <p:cNvPr id="164" name="43 CuadroTexto">
            <a:extLst>
              <a:ext uri="{FF2B5EF4-FFF2-40B4-BE49-F238E27FC236}">
                <a16:creationId xmlns:a16="http://schemas.microsoft.com/office/drawing/2014/main" id="{A0792E3D-26A6-40B6-9F5E-D0F5C2563DB9}"/>
              </a:ext>
            </a:extLst>
          </p:cNvPr>
          <p:cNvSpPr txBox="1"/>
          <p:nvPr/>
        </p:nvSpPr>
        <p:spPr>
          <a:xfrm>
            <a:off x="4943872" y="3429000"/>
            <a:ext cx="1244061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APLICACIONES</a:t>
            </a:r>
          </a:p>
        </p:txBody>
      </p:sp>
      <p:cxnSp>
        <p:nvCxnSpPr>
          <p:cNvPr id="165" name="Conector recto 164">
            <a:extLst>
              <a:ext uri="{FF2B5EF4-FFF2-40B4-BE49-F238E27FC236}">
                <a16:creationId xmlns:a16="http://schemas.microsoft.com/office/drawing/2014/main" id="{3D1A14CA-348B-4292-8C53-E2AD667B2EEA}"/>
              </a:ext>
            </a:extLst>
          </p:cNvPr>
          <p:cNvCxnSpPr>
            <a:cxnSpLocks/>
            <a:stCxn id="124" idx="3"/>
            <a:endCxn id="157" idx="1"/>
          </p:cNvCxnSpPr>
          <p:nvPr/>
        </p:nvCxnSpPr>
        <p:spPr>
          <a:xfrm>
            <a:off x="3500884" y="3143685"/>
            <a:ext cx="146844" cy="132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ector recto 173">
            <a:extLst>
              <a:ext uri="{FF2B5EF4-FFF2-40B4-BE49-F238E27FC236}">
                <a16:creationId xmlns:a16="http://schemas.microsoft.com/office/drawing/2014/main" id="{69CBFA89-4BB8-424A-BA8D-3B2535294A5A}"/>
              </a:ext>
            </a:extLst>
          </p:cNvPr>
          <p:cNvCxnSpPr>
            <a:cxnSpLocks/>
            <a:stCxn id="157" idx="3"/>
            <a:endCxn id="160" idx="1"/>
          </p:cNvCxnSpPr>
          <p:nvPr/>
        </p:nvCxnSpPr>
        <p:spPr>
          <a:xfrm flipV="1">
            <a:off x="4412584" y="2763870"/>
            <a:ext cx="171248" cy="39306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ector recto 176">
            <a:extLst>
              <a:ext uri="{FF2B5EF4-FFF2-40B4-BE49-F238E27FC236}">
                <a16:creationId xmlns:a16="http://schemas.microsoft.com/office/drawing/2014/main" id="{2A423578-735E-487F-9E1F-602E26111D02}"/>
              </a:ext>
            </a:extLst>
          </p:cNvPr>
          <p:cNvCxnSpPr>
            <a:cxnSpLocks/>
            <a:stCxn id="157" idx="3"/>
            <a:endCxn id="162" idx="1"/>
          </p:cNvCxnSpPr>
          <p:nvPr/>
        </p:nvCxnSpPr>
        <p:spPr>
          <a:xfrm>
            <a:off x="4412584" y="3156937"/>
            <a:ext cx="387272" cy="108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ector recto 179">
            <a:extLst>
              <a:ext uri="{FF2B5EF4-FFF2-40B4-BE49-F238E27FC236}">
                <a16:creationId xmlns:a16="http://schemas.microsoft.com/office/drawing/2014/main" id="{0281E77E-0D66-4853-AB53-8C3DD900AE83}"/>
              </a:ext>
            </a:extLst>
          </p:cNvPr>
          <p:cNvCxnSpPr>
            <a:cxnSpLocks/>
            <a:stCxn id="157" idx="3"/>
            <a:endCxn id="164" idx="1"/>
          </p:cNvCxnSpPr>
          <p:nvPr/>
        </p:nvCxnSpPr>
        <p:spPr>
          <a:xfrm>
            <a:off x="4412584" y="3156937"/>
            <a:ext cx="531288" cy="39902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43 CuadroTexto">
            <a:extLst>
              <a:ext uri="{FF2B5EF4-FFF2-40B4-BE49-F238E27FC236}">
                <a16:creationId xmlns:a16="http://schemas.microsoft.com/office/drawing/2014/main" id="{277DD13A-B435-4023-AB62-D1ADB9B1105E}"/>
              </a:ext>
            </a:extLst>
          </p:cNvPr>
          <p:cNvSpPr txBox="1"/>
          <p:nvPr/>
        </p:nvSpPr>
        <p:spPr>
          <a:xfrm>
            <a:off x="4943871" y="4725144"/>
            <a:ext cx="1085827" cy="57708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PROCESOS COGNITIVOS SUPERIORES</a:t>
            </a:r>
          </a:p>
        </p:txBody>
      </p:sp>
      <p:sp>
        <p:nvSpPr>
          <p:cNvPr id="245" name="43 CuadroTexto">
            <a:extLst>
              <a:ext uri="{FF2B5EF4-FFF2-40B4-BE49-F238E27FC236}">
                <a16:creationId xmlns:a16="http://schemas.microsoft.com/office/drawing/2014/main" id="{57FCCCBF-9E9F-46C3-884A-39F859C932B3}"/>
              </a:ext>
            </a:extLst>
          </p:cNvPr>
          <p:cNvSpPr txBox="1"/>
          <p:nvPr/>
        </p:nvSpPr>
        <p:spPr>
          <a:xfrm>
            <a:off x="5104836" y="4018800"/>
            <a:ext cx="66502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DE TALES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246" name="Conector recto 245">
            <a:extLst>
              <a:ext uri="{FF2B5EF4-FFF2-40B4-BE49-F238E27FC236}">
                <a16:creationId xmlns:a16="http://schemas.microsoft.com/office/drawing/2014/main" id="{7AF877DB-8928-4BDB-8FC3-A4036BF81E10}"/>
              </a:ext>
            </a:extLst>
          </p:cNvPr>
          <p:cNvCxnSpPr>
            <a:cxnSpLocks/>
            <a:stCxn id="245" idx="0"/>
            <a:endCxn id="160" idx="2"/>
          </p:cNvCxnSpPr>
          <p:nvPr/>
        </p:nvCxnSpPr>
        <p:spPr>
          <a:xfrm flipH="1" flipV="1">
            <a:off x="5124315" y="2890828"/>
            <a:ext cx="313031" cy="11279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onector recto 248">
            <a:extLst>
              <a:ext uri="{FF2B5EF4-FFF2-40B4-BE49-F238E27FC236}">
                <a16:creationId xmlns:a16="http://schemas.microsoft.com/office/drawing/2014/main" id="{FBF57C33-5541-41BB-9CFF-0DD62BD4E065}"/>
              </a:ext>
            </a:extLst>
          </p:cNvPr>
          <p:cNvCxnSpPr>
            <a:cxnSpLocks/>
            <a:stCxn id="245" idx="0"/>
            <a:endCxn id="162" idx="2"/>
          </p:cNvCxnSpPr>
          <p:nvPr/>
        </p:nvCxnSpPr>
        <p:spPr>
          <a:xfrm flipV="1">
            <a:off x="5437346" y="3284984"/>
            <a:ext cx="81176" cy="733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ector recto 251">
            <a:extLst>
              <a:ext uri="{FF2B5EF4-FFF2-40B4-BE49-F238E27FC236}">
                <a16:creationId xmlns:a16="http://schemas.microsoft.com/office/drawing/2014/main" id="{F2FB6EE1-CEA0-43CD-A785-D813E1BB6C7A}"/>
              </a:ext>
            </a:extLst>
          </p:cNvPr>
          <p:cNvCxnSpPr>
            <a:cxnSpLocks/>
            <a:stCxn id="245" idx="0"/>
            <a:endCxn id="164" idx="2"/>
          </p:cNvCxnSpPr>
          <p:nvPr/>
        </p:nvCxnSpPr>
        <p:spPr>
          <a:xfrm flipV="1">
            <a:off x="5437346" y="3682916"/>
            <a:ext cx="128557" cy="3358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Conector recto 254">
            <a:extLst>
              <a:ext uri="{FF2B5EF4-FFF2-40B4-BE49-F238E27FC236}">
                <a16:creationId xmlns:a16="http://schemas.microsoft.com/office/drawing/2014/main" id="{18EA5981-9E92-40EF-9757-FEDFEB878291}"/>
              </a:ext>
            </a:extLst>
          </p:cNvPr>
          <p:cNvCxnSpPr>
            <a:cxnSpLocks/>
            <a:stCxn id="245" idx="2"/>
            <a:endCxn id="190" idx="0"/>
          </p:cNvCxnSpPr>
          <p:nvPr/>
        </p:nvCxnSpPr>
        <p:spPr>
          <a:xfrm>
            <a:off x="5437346" y="4418910"/>
            <a:ext cx="49439" cy="30623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43 CuadroTexto">
            <a:extLst>
              <a:ext uri="{FF2B5EF4-FFF2-40B4-BE49-F238E27FC236}">
                <a16:creationId xmlns:a16="http://schemas.microsoft.com/office/drawing/2014/main" id="{CA5B65A2-F6CA-4E63-A86C-6F26D552D069}"/>
              </a:ext>
            </a:extLst>
          </p:cNvPr>
          <p:cNvSpPr txBox="1"/>
          <p:nvPr/>
        </p:nvSpPr>
        <p:spPr>
          <a:xfrm>
            <a:off x="3791744" y="4829090"/>
            <a:ext cx="881328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CONCEBIDOS COMO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264" name="Conector recto 263">
            <a:extLst>
              <a:ext uri="{FF2B5EF4-FFF2-40B4-BE49-F238E27FC236}">
                <a16:creationId xmlns:a16="http://schemas.microsoft.com/office/drawing/2014/main" id="{06EE484C-FE5B-4204-AC79-AD62E1FA29DA}"/>
              </a:ext>
            </a:extLst>
          </p:cNvPr>
          <p:cNvCxnSpPr>
            <a:cxnSpLocks/>
            <a:stCxn id="263" idx="1"/>
            <a:endCxn id="16" idx="3"/>
          </p:cNvCxnSpPr>
          <p:nvPr/>
        </p:nvCxnSpPr>
        <p:spPr>
          <a:xfrm flipH="1" flipV="1">
            <a:off x="3140844" y="4359769"/>
            <a:ext cx="650900" cy="6693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Conector recto 266">
            <a:extLst>
              <a:ext uri="{FF2B5EF4-FFF2-40B4-BE49-F238E27FC236}">
                <a16:creationId xmlns:a16="http://schemas.microsoft.com/office/drawing/2014/main" id="{468695CE-9DEA-4D3F-8DB7-CE8BCBAE23F6}"/>
              </a:ext>
            </a:extLst>
          </p:cNvPr>
          <p:cNvCxnSpPr>
            <a:cxnSpLocks/>
            <a:stCxn id="263" idx="1"/>
            <a:endCxn id="109" idx="3"/>
          </p:cNvCxnSpPr>
          <p:nvPr/>
        </p:nvCxnSpPr>
        <p:spPr>
          <a:xfrm flipH="1" flipV="1">
            <a:off x="3480749" y="4970432"/>
            <a:ext cx="310995" cy="587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Conector recto 269">
            <a:extLst>
              <a:ext uri="{FF2B5EF4-FFF2-40B4-BE49-F238E27FC236}">
                <a16:creationId xmlns:a16="http://schemas.microsoft.com/office/drawing/2014/main" id="{64E5E9AC-52B4-4F6F-AE6A-D656F9DCA5A9}"/>
              </a:ext>
            </a:extLst>
          </p:cNvPr>
          <p:cNvCxnSpPr>
            <a:cxnSpLocks/>
            <a:stCxn id="263" idx="1"/>
            <a:endCxn id="138" idx="3"/>
          </p:cNvCxnSpPr>
          <p:nvPr/>
        </p:nvCxnSpPr>
        <p:spPr>
          <a:xfrm flipH="1">
            <a:off x="3714081" y="5029145"/>
            <a:ext cx="77663" cy="7843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Conector recto 272">
            <a:extLst>
              <a:ext uri="{FF2B5EF4-FFF2-40B4-BE49-F238E27FC236}">
                <a16:creationId xmlns:a16="http://schemas.microsoft.com/office/drawing/2014/main" id="{5F8C5068-4B8F-42AB-9A93-0E2DB61EA87F}"/>
              </a:ext>
            </a:extLst>
          </p:cNvPr>
          <p:cNvCxnSpPr>
            <a:cxnSpLocks/>
            <a:stCxn id="263" idx="3"/>
            <a:endCxn id="190" idx="1"/>
          </p:cNvCxnSpPr>
          <p:nvPr/>
        </p:nvCxnSpPr>
        <p:spPr>
          <a:xfrm flipV="1">
            <a:off x="4673072" y="5013685"/>
            <a:ext cx="270799" cy="1546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43 CuadroTexto">
            <a:extLst>
              <a:ext uri="{FF2B5EF4-FFF2-40B4-BE49-F238E27FC236}">
                <a16:creationId xmlns:a16="http://schemas.microsoft.com/office/drawing/2014/main" id="{38FF29A8-9CDB-4F77-82E3-395D44FF3072}"/>
              </a:ext>
            </a:extLst>
          </p:cNvPr>
          <p:cNvSpPr txBox="1"/>
          <p:nvPr/>
        </p:nvSpPr>
        <p:spPr>
          <a:xfrm>
            <a:off x="6888088" y="2348880"/>
            <a:ext cx="2137182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SUS DISCIPLINAS DE BASE SON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284" name="Conector recto 283">
            <a:extLst>
              <a:ext uri="{FF2B5EF4-FFF2-40B4-BE49-F238E27FC236}">
                <a16:creationId xmlns:a16="http://schemas.microsoft.com/office/drawing/2014/main" id="{FA068454-5614-438A-A03F-D2929F252D88}"/>
              </a:ext>
            </a:extLst>
          </p:cNvPr>
          <p:cNvCxnSpPr>
            <a:cxnSpLocks/>
            <a:stCxn id="283" idx="0"/>
            <a:endCxn id="7" idx="2"/>
          </p:cNvCxnSpPr>
          <p:nvPr/>
        </p:nvCxnSpPr>
        <p:spPr>
          <a:xfrm flipH="1" flipV="1">
            <a:off x="3939952" y="1895346"/>
            <a:ext cx="4016727" cy="4535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43 CuadroTexto">
            <a:extLst>
              <a:ext uri="{FF2B5EF4-FFF2-40B4-BE49-F238E27FC236}">
                <a16:creationId xmlns:a16="http://schemas.microsoft.com/office/drawing/2014/main" id="{7E659AC9-9035-42F1-A28D-1120AA5ADAA2}"/>
              </a:ext>
            </a:extLst>
          </p:cNvPr>
          <p:cNvSpPr txBox="1"/>
          <p:nvPr/>
        </p:nvSpPr>
        <p:spPr>
          <a:xfrm>
            <a:off x="6384032" y="2946430"/>
            <a:ext cx="1355700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INTELIGENCIA ARTIFICIAL</a:t>
            </a:r>
          </a:p>
        </p:txBody>
      </p:sp>
      <p:sp>
        <p:nvSpPr>
          <p:cNvPr id="291" name="43 CuadroTexto">
            <a:extLst>
              <a:ext uri="{FF2B5EF4-FFF2-40B4-BE49-F238E27FC236}">
                <a16:creationId xmlns:a16="http://schemas.microsoft.com/office/drawing/2014/main" id="{BFC40D61-584C-4524-A6F5-AF811D44F713}"/>
              </a:ext>
            </a:extLst>
          </p:cNvPr>
          <p:cNvSpPr txBox="1"/>
          <p:nvPr/>
        </p:nvSpPr>
        <p:spPr>
          <a:xfrm>
            <a:off x="6155649" y="5084167"/>
            <a:ext cx="1380670" cy="57708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TEORÍA DE LA METÁFORA COMPUTACIONAL</a:t>
            </a:r>
          </a:p>
        </p:txBody>
      </p:sp>
      <p:cxnSp>
        <p:nvCxnSpPr>
          <p:cNvPr id="292" name="Conector recto 291">
            <a:extLst>
              <a:ext uri="{FF2B5EF4-FFF2-40B4-BE49-F238E27FC236}">
                <a16:creationId xmlns:a16="http://schemas.microsoft.com/office/drawing/2014/main" id="{A7B9B2B8-7AE5-4013-99D8-58FE15684D1D}"/>
              </a:ext>
            </a:extLst>
          </p:cNvPr>
          <p:cNvCxnSpPr>
            <a:cxnSpLocks/>
            <a:stCxn id="283" idx="2"/>
            <a:endCxn id="289" idx="0"/>
          </p:cNvCxnSpPr>
          <p:nvPr/>
        </p:nvCxnSpPr>
        <p:spPr>
          <a:xfrm flipH="1">
            <a:off x="7061882" y="2595101"/>
            <a:ext cx="894797" cy="35132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Conector recto 294">
            <a:extLst>
              <a:ext uri="{FF2B5EF4-FFF2-40B4-BE49-F238E27FC236}">
                <a16:creationId xmlns:a16="http://schemas.microsoft.com/office/drawing/2014/main" id="{42AC6021-40FF-4A5C-9723-81A1C9A52BFB}"/>
              </a:ext>
            </a:extLst>
          </p:cNvPr>
          <p:cNvCxnSpPr>
            <a:cxnSpLocks/>
            <a:stCxn id="283" idx="2"/>
            <a:endCxn id="306" idx="0"/>
          </p:cNvCxnSpPr>
          <p:nvPr/>
        </p:nvCxnSpPr>
        <p:spPr>
          <a:xfrm flipH="1">
            <a:off x="7028080" y="2595101"/>
            <a:ext cx="928599" cy="1192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43 CuadroTexto">
            <a:extLst>
              <a:ext uri="{FF2B5EF4-FFF2-40B4-BE49-F238E27FC236}">
                <a16:creationId xmlns:a16="http://schemas.microsoft.com/office/drawing/2014/main" id="{C469D9E5-D58C-4991-901D-0B9A3DB0037D}"/>
              </a:ext>
            </a:extLst>
          </p:cNvPr>
          <p:cNvSpPr txBox="1"/>
          <p:nvPr/>
        </p:nvSpPr>
        <p:spPr>
          <a:xfrm>
            <a:off x="6964368" y="5961122"/>
            <a:ext cx="1380670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PENSAMIENTO COMPUTACIONAL</a:t>
            </a:r>
          </a:p>
        </p:txBody>
      </p:sp>
      <p:cxnSp>
        <p:nvCxnSpPr>
          <p:cNvPr id="301" name="Conector recto 300">
            <a:extLst>
              <a:ext uri="{FF2B5EF4-FFF2-40B4-BE49-F238E27FC236}">
                <a16:creationId xmlns:a16="http://schemas.microsoft.com/office/drawing/2014/main" id="{D178BE42-40D9-41DC-BD3F-89DD32FE381C}"/>
              </a:ext>
            </a:extLst>
          </p:cNvPr>
          <p:cNvCxnSpPr>
            <a:cxnSpLocks/>
            <a:stCxn id="283" idx="2"/>
            <a:endCxn id="308" idx="0"/>
          </p:cNvCxnSpPr>
          <p:nvPr/>
        </p:nvCxnSpPr>
        <p:spPr>
          <a:xfrm>
            <a:off x="7956679" y="2595101"/>
            <a:ext cx="679895" cy="122805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43 CuadroTexto">
            <a:extLst>
              <a:ext uri="{FF2B5EF4-FFF2-40B4-BE49-F238E27FC236}">
                <a16:creationId xmlns:a16="http://schemas.microsoft.com/office/drawing/2014/main" id="{F5B9DF30-9739-4E55-A022-36A850BA203D}"/>
              </a:ext>
            </a:extLst>
          </p:cNvPr>
          <p:cNvSpPr txBox="1"/>
          <p:nvPr/>
        </p:nvSpPr>
        <p:spPr>
          <a:xfrm>
            <a:off x="6388893" y="3787483"/>
            <a:ext cx="1278373" cy="253912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CIBERNÉTICA</a:t>
            </a:r>
          </a:p>
        </p:txBody>
      </p:sp>
      <p:sp>
        <p:nvSpPr>
          <p:cNvPr id="308" name="43 CuadroTexto">
            <a:extLst>
              <a:ext uri="{FF2B5EF4-FFF2-40B4-BE49-F238E27FC236}">
                <a16:creationId xmlns:a16="http://schemas.microsoft.com/office/drawing/2014/main" id="{55ED7174-86E3-4168-A44E-10301963B6F9}"/>
              </a:ext>
            </a:extLst>
          </p:cNvPr>
          <p:cNvSpPr txBox="1"/>
          <p:nvPr/>
        </p:nvSpPr>
        <p:spPr>
          <a:xfrm>
            <a:off x="7948611" y="3823156"/>
            <a:ext cx="1375926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NEUROCIENCIA</a:t>
            </a:r>
          </a:p>
        </p:txBody>
      </p:sp>
      <p:cxnSp>
        <p:nvCxnSpPr>
          <p:cNvPr id="316" name="Conector recto 315">
            <a:extLst>
              <a:ext uri="{FF2B5EF4-FFF2-40B4-BE49-F238E27FC236}">
                <a16:creationId xmlns:a16="http://schemas.microsoft.com/office/drawing/2014/main" id="{D19CB8AA-D392-466B-AD52-903DEFE1D454}"/>
              </a:ext>
            </a:extLst>
          </p:cNvPr>
          <p:cNvCxnSpPr>
            <a:cxnSpLocks/>
            <a:stCxn id="376" idx="2"/>
            <a:endCxn id="291" idx="0"/>
          </p:cNvCxnSpPr>
          <p:nvPr/>
        </p:nvCxnSpPr>
        <p:spPr>
          <a:xfrm flipH="1">
            <a:off x="6845984" y="4829047"/>
            <a:ext cx="753594" cy="25512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43 CuadroTexto">
            <a:extLst>
              <a:ext uri="{FF2B5EF4-FFF2-40B4-BE49-F238E27FC236}">
                <a16:creationId xmlns:a16="http://schemas.microsoft.com/office/drawing/2014/main" id="{48B048A6-FDBD-4FA4-8EC0-1D7FB6695753}"/>
              </a:ext>
            </a:extLst>
          </p:cNvPr>
          <p:cNvSpPr txBox="1"/>
          <p:nvPr/>
        </p:nvSpPr>
        <p:spPr>
          <a:xfrm>
            <a:off x="8131045" y="2963310"/>
            <a:ext cx="989291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CIENCIA COGNITIVA</a:t>
            </a:r>
          </a:p>
        </p:txBody>
      </p:sp>
      <p:cxnSp>
        <p:nvCxnSpPr>
          <p:cNvPr id="324" name="Conector recto 323">
            <a:extLst>
              <a:ext uri="{FF2B5EF4-FFF2-40B4-BE49-F238E27FC236}">
                <a16:creationId xmlns:a16="http://schemas.microsoft.com/office/drawing/2014/main" id="{BFCBB62C-8500-44AC-BA78-0BAA7798B622}"/>
              </a:ext>
            </a:extLst>
          </p:cNvPr>
          <p:cNvCxnSpPr>
            <a:cxnSpLocks/>
            <a:stCxn id="283" idx="2"/>
            <a:endCxn id="323" idx="0"/>
          </p:cNvCxnSpPr>
          <p:nvPr/>
        </p:nvCxnSpPr>
        <p:spPr>
          <a:xfrm>
            <a:off x="7956679" y="2595101"/>
            <a:ext cx="669012" cy="36820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43 CuadroTexto">
            <a:extLst>
              <a:ext uri="{FF2B5EF4-FFF2-40B4-BE49-F238E27FC236}">
                <a16:creationId xmlns:a16="http://schemas.microsoft.com/office/drawing/2014/main" id="{517346C6-56C2-4BCF-B29D-DE63933BCE7D}"/>
              </a:ext>
            </a:extLst>
          </p:cNvPr>
          <p:cNvSpPr txBox="1"/>
          <p:nvPr/>
        </p:nvSpPr>
        <p:spPr>
          <a:xfrm>
            <a:off x="8019923" y="5052010"/>
            <a:ext cx="1304614" cy="738664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MODELOS, AMBIENTES, OBJETOS Y ESTRATEGIAS</a:t>
            </a:r>
          </a:p>
        </p:txBody>
      </p:sp>
      <p:sp>
        <p:nvSpPr>
          <p:cNvPr id="376" name="43 CuadroTexto">
            <a:extLst>
              <a:ext uri="{FF2B5EF4-FFF2-40B4-BE49-F238E27FC236}">
                <a16:creationId xmlns:a16="http://schemas.microsoft.com/office/drawing/2014/main" id="{89238AAE-2A2C-436F-B3BA-93FFBE833494}"/>
              </a:ext>
            </a:extLst>
          </p:cNvPr>
          <p:cNvSpPr txBox="1"/>
          <p:nvPr/>
        </p:nvSpPr>
        <p:spPr>
          <a:xfrm>
            <a:off x="6947198" y="4428937"/>
            <a:ext cx="13047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DERIVAN EN CONCEPTOS COMO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377" name="Conector recto 376">
            <a:extLst>
              <a:ext uri="{FF2B5EF4-FFF2-40B4-BE49-F238E27FC236}">
                <a16:creationId xmlns:a16="http://schemas.microsoft.com/office/drawing/2014/main" id="{DAF6AE30-57AE-4618-9BED-66184FE50F68}"/>
              </a:ext>
            </a:extLst>
          </p:cNvPr>
          <p:cNvCxnSpPr>
            <a:cxnSpLocks/>
            <a:stCxn id="289" idx="2"/>
            <a:endCxn id="376" idx="0"/>
          </p:cNvCxnSpPr>
          <p:nvPr/>
        </p:nvCxnSpPr>
        <p:spPr>
          <a:xfrm>
            <a:off x="7061882" y="3361928"/>
            <a:ext cx="537696" cy="10670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Conector recto 379">
            <a:extLst>
              <a:ext uri="{FF2B5EF4-FFF2-40B4-BE49-F238E27FC236}">
                <a16:creationId xmlns:a16="http://schemas.microsoft.com/office/drawing/2014/main" id="{78491EDF-B459-4CBB-8E15-7E67075B6295}"/>
              </a:ext>
            </a:extLst>
          </p:cNvPr>
          <p:cNvCxnSpPr>
            <a:cxnSpLocks/>
            <a:stCxn id="323" idx="2"/>
            <a:endCxn id="376" idx="0"/>
          </p:cNvCxnSpPr>
          <p:nvPr/>
        </p:nvCxnSpPr>
        <p:spPr>
          <a:xfrm flipH="1">
            <a:off x="7599578" y="3378808"/>
            <a:ext cx="1026113" cy="10501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Conector recto 382">
            <a:extLst>
              <a:ext uri="{FF2B5EF4-FFF2-40B4-BE49-F238E27FC236}">
                <a16:creationId xmlns:a16="http://schemas.microsoft.com/office/drawing/2014/main" id="{366B8BA3-3FB3-42FB-B3FF-8A53AD069B9E}"/>
              </a:ext>
            </a:extLst>
          </p:cNvPr>
          <p:cNvCxnSpPr>
            <a:cxnSpLocks/>
            <a:stCxn id="306" idx="2"/>
            <a:endCxn id="376" idx="0"/>
          </p:cNvCxnSpPr>
          <p:nvPr/>
        </p:nvCxnSpPr>
        <p:spPr>
          <a:xfrm>
            <a:off x="7028080" y="4041395"/>
            <a:ext cx="571498" cy="3875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Conector recto 385">
            <a:extLst>
              <a:ext uri="{FF2B5EF4-FFF2-40B4-BE49-F238E27FC236}">
                <a16:creationId xmlns:a16="http://schemas.microsoft.com/office/drawing/2014/main" id="{1276C83E-5B4B-4A4F-8B23-EC1FECBB9568}"/>
              </a:ext>
            </a:extLst>
          </p:cNvPr>
          <p:cNvCxnSpPr>
            <a:cxnSpLocks/>
            <a:stCxn id="308" idx="2"/>
            <a:endCxn id="376" idx="0"/>
          </p:cNvCxnSpPr>
          <p:nvPr/>
        </p:nvCxnSpPr>
        <p:spPr>
          <a:xfrm flipH="1">
            <a:off x="7599578" y="4077072"/>
            <a:ext cx="1036996" cy="3518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Conector recto 401">
            <a:extLst>
              <a:ext uri="{FF2B5EF4-FFF2-40B4-BE49-F238E27FC236}">
                <a16:creationId xmlns:a16="http://schemas.microsoft.com/office/drawing/2014/main" id="{5CA1B1F4-3384-42E6-AA9A-6ED096D05C6D}"/>
              </a:ext>
            </a:extLst>
          </p:cNvPr>
          <p:cNvCxnSpPr>
            <a:cxnSpLocks/>
            <a:stCxn id="376" idx="2"/>
            <a:endCxn id="300" idx="0"/>
          </p:cNvCxnSpPr>
          <p:nvPr/>
        </p:nvCxnSpPr>
        <p:spPr>
          <a:xfrm>
            <a:off x="7599578" y="4829047"/>
            <a:ext cx="55125" cy="113207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Conector recto 405">
            <a:extLst>
              <a:ext uri="{FF2B5EF4-FFF2-40B4-BE49-F238E27FC236}">
                <a16:creationId xmlns:a16="http://schemas.microsoft.com/office/drawing/2014/main" id="{82FB3041-423F-46B0-B4AE-17BBA6DE18C7}"/>
              </a:ext>
            </a:extLst>
          </p:cNvPr>
          <p:cNvCxnSpPr>
            <a:cxnSpLocks/>
            <a:stCxn id="376" idx="2"/>
            <a:endCxn id="333" idx="0"/>
          </p:cNvCxnSpPr>
          <p:nvPr/>
        </p:nvCxnSpPr>
        <p:spPr>
          <a:xfrm>
            <a:off x="7599578" y="4829047"/>
            <a:ext cx="1072652" cy="22296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Conector recto 408">
            <a:extLst>
              <a:ext uri="{FF2B5EF4-FFF2-40B4-BE49-F238E27FC236}">
                <a16:creationId xmlns:a16="http://schemas.microsoft.com/office/drawing/2014/main" id="{9EEE7FF6-54A9-4FBD-A510-4D08703C6E24}"/>
              </a:ext>
            </a:extLst>
          </p:cNvPr>
          <p:cNvCxnSpPr>
            <a:cxnSpLocks/>
            <a:stCxn id="413" idx="0"/>
            <a:endCxn id="7" idx="2"/>
          </p:cNvCxnSpPr>
          <p:nvPr/>
        </p:nvCxnSpPr>
        <p:spPr>
          <a:xfrm flipH="1" flipV="1">
            <a:off x="3939952" y="1895346"/>
            <a:ext cx="6984066" cy="4535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" name="43 CuadroTexto">
            <a:extLst>
              <a:ext uri="{FF2B5EF4-FFF2-40B4-BE49-F238E27FC236}">
                <a16:creationId xmlns:a16="http://schemas.microsoft.com/office/drawing/2014/main" id="{90B11672-F67D-4052-B365-77B954DFCE86}"/>
              </a:ext>
            </a:extLst>
          </p:cNvPr>
          <p:cNvSpPr txBox="1"/>
          <p:nvPr/>
        </p:nvSpPr>
        <p:spPr>
          <a:xfrm>
            <a:off x="10004203" y="2348880"/>
            <a:ext cx="1839629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SUS IMPLICACIONES PARA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sp>
        <p:nvSpPr>
          <p:cNvPr id="415" name="43 CuadroTexto">
            <a:extLst>
              <a:ext uri="{FF2B5EF4-FFF2-40B4-BE49-F238E27FC236}">
                <a16:creationId xmlns:a16="http://schemas.microsoft.com/office/drawing/2014/main" id="{CE213D3F-0542-4B19-9211-F62A70681884}"/>
              </a:ext>
            </a:extLst>
          </p:cNvPr>
          <p:cNvSpPr txBox="1"/>
          <p:nvPr/>
        </p:nvSpPr>
        <p:spPr>
          <a:xfrm>
            <a:off x="9324537" y="2924944"/>
            <a:ext cx="1371963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EDUCACIÓN EN TECNOLOGÍA</a:t>
            </a:r>
          </a:p>
        </p:txBody>
      </p:sp>
      <p:sp>
        <p:nvSpPr>
          <p:cNvPr id="417" name="43 CuadroTexto">
            <a:extLst>
              <a:ext uri="{FF2B5EF4-FFF2-40B4-BE49-F238E27FC236}">
                <a16:creationId xmlns:a16="http://schemas.microsoft.com/office/drawing/2014/main" id="{3C719EFB-DDC7-4023-B5AC-6A5D59DA6C37}"/>
              </a:ext>
            </a:extLst>
          </p:cNvPr>
          <p:cNvSpPr txBox="1"/>
          <p:nvPr/>
        </p:nvSpPr>
        <p:spPr>
          <a:xfrm>
            <a:off x="10848528" y="3298299"/>
            <a:ext cx="1255019" cy="57708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EDUCACIÓN CON TECNOLOGÍA</a:t>
            </a:r>
          </a:p>
        </p:txBody>
      </p:sp>
      <p:cxnSp>
        <p:nvCxnSpPr>
          <p:cNvPr id="418" name="Conector recto 417">
            <a:extLst>
              <a:ext uri="{FF2B5EF4-FFF2-40B4-BE49-F238E27FC236}">
                <a16:creationId xmlns:a16="http://schemas.microsoft.com/office/drawing/2014/main" id="{DC56AEA1-A3C5-46C1-A31E-B56657A145E0}"/>
              </a:ext>
            </a:extLst>
          </p:cNvPr>
          <p:cNvCxnSpPr>
            <a:cxnSpLocks/>
            <a:stCxn id="413" idx="2"/>
            <a:endCxn id="415" idx="0"/>
          </p:cNvCxnSpPr>
          <p:nvPr/>
        </p:nvCxnSpPr>
        <p:spPr>
          <a:xfrm flipH="1">
            <a:off x="10010519" y="2595101"/>
            <a:ext cx="913499" cy="32984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Conector recto 420">
            <a:extLst>
              <a:ext uri="{FF2B5EF4-FFF2-40B4-BE49-F238E27FC236}">
                <a16:creationId xmlns:a16="http://schemas.microsoft.com/office/drawing/2014/main" id="{B18AFA1F-2313-4AAA-B7DF-36CD53120FF4}"/>
              </a:ext>
            </a:extLst>
          </p:cNvPr>
          <p:cNvCxnSpPr>
            <a:cxnSpLocks/>
            <a:stCxn id="413" idx="2"/>
            <a:endCxn id="417" idx="0"/>
          </p:cNvCxnSpPr>
          <p:nvPr/>
        </p:nvCxnSpPr>
        <p:spPr>
          <a:xfrm>
            <a:off x="10924018" y="2595101"/>
            <a:ext cx="552020" cy="70319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" name="43 CuadroTexto">
            <a:extLst>
              <a:ext uri="{FF2B5EF4-FFF2-40B4-BE49-F238E27FC236}">
                <a16:creationId xmlns:a16="http://schemas.microsoft.com/office/drawing/2014/main" id="{55EE9EE0-B791-44D2-B786-FEAA10A09F63}"/>
              </a:ext>
            </a:extLst>
          </p:cNvPr>
          <p:cNvSpPr txBox="1"/>
          <p:nvPr/>
        </p:nvSpPr>
        <p:spPr>
          <a:xfrm>
            <a:off x="10044120" y="4149080"/>
            <a:ext cx="1304760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SE REPREENTAN EN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433" name="Conector recto 432">
            <a:extLst>
              <a:ext uri="{FF2B5EF4-FFF2-40B4-BE49-F238E27FC236}">
                <a16:creationId xmlns:a16="http://schemas.microsoft.com/office/drawing/2014/main" id="{165CCC52-79E8-4BDB-B466-8378CBEC80DD}"/>
              </a:ext>
            </a:extLst>
          </p:cNvPr>
          <p:cNvCxnSpPr>
            <a:cxnSpLocks/>
            <a:stCxn id="430" idx="0"/>
            <a:endCxn id="415" idx="2"/>
          </p:cNvCxnSpPr>
          <p:nvPr/>
        </p:nvCxnSpPr>
        <p:spPr>
          <a:xfrm flipH="1" flipV="1">
            <a:off x="10010519" y="3340442"/>
            <a:ext cx="685981" cy="8086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Conector recto 435">
            <a:extLst>
              <a:ext uri="{FF2B5EF4-FFF2-40B4-BE49-F238E27FC236}">
                <a16:creationId xmlns:a16="http://schemas.microsoft.com/office/drawing/2014/main" id="{87107FC0-9E08-430B-A6E7-B34571C50A2E}"/>
              </a:ext>
            </a:extLst>
          </p:cNvPr>
          <p:cNvCxnSpPr>
            <a:cxnSpLocks/>
            <a:stCxn id="430" idx="0"/>
            <a:endCxn id="417" idx="2"/>
          </p:cNvCxnSpPr>
          <p:nvPr/>
        </p:nvCxnSpPr>
        <p:spPr>
          <a:xfrm flipV="1">
            <a:off x="10696500" y="3875380"/>
            <a:ext cx="779538" cy="2737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" name="43 CuadroTexto">
            <a:extLst>
              <a:ext uri="{FF2B5EF4-FFF2-40B4-BE49-F238E27FC236}">
                <a16:creationId xmlns:a16="http://schemas.microsoft.com/office/drawing/2014/main" id="{619B6EAE-142A-4FC3-9D9F-02797D558A7F}"/>
              </a:ext>
            </a:extLst>
          </p:cNvPr>
          <p:cNvSpPr txBox="1"/>
          <p:nvPr/>
        </p:nvSpPr>
        <p:spPr>
          <a:xfrm>
            <a:off x="10128448" y="4653136"/>
            <a:ext cx="1184851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EXPERIENCIAS EDUCATIVAS</a:t>
            </a:r>
          </a:p>
        </p:txBody>
      </p:sp>
      <p:cxnSp>
        <p:nvCxnSpPr>
          <p:cNvPr id="441" name="Conector recto 440">
            <a:extLst>
              <a:ext uri="{FF2B5EF4-FFF2-40B4-BE49-F238E27FC236}">
                <a16:creationId xmlns:a16="http://schemas.microsoft.com/office/drawing/2014/main" id="{079EE4F6-7DA9-4969-9BD5-03D7C00FD7A8}"/>
              </a:ext>
            </a:extLst>
          </p:cNvPr>
          <p:cNvCxnSpPr>
            <a:cxnSpLocks/>
            <a:stCxn id="430" idx="2"/>
            <a:endCxn id="440" idx="0"/>
          </p:cNvCxnSpPr>
          <p:nvPr/>
        </p:nvCxnSpPr>
        <p:spPr>
          <a:xfrm>
            <a:off x="10696500" y="4395301"/>
            <a:ext cx="24374" cy="25783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" name="43 CuadroTexto">
            <a:extLst>
              <a:ext uri="{FF2B5EF4-FFF2-40B4-BE49-F238E27FC236}">
                <a16:creationId xmlns:a16="http://schemas.microsoft.com/office/drawing/2014/main" id="{F3715CB5-4433-4C6F-89BB-765CBD942DFF}"/>
              </a:ext>
            </a:extLst>
          </p:cNvPr>
          <p:cNvSpPr txBox="1"/>
          <p:nvPr/>
        </p:nvSpPr>
        <p:spPr>
          <a:xfrm>
            <a:off x="10128448" y="5372707"/>
            <a:ext cx="1184851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DEFINIDAS POR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451" name="Conector recto 450">
            <a:extLst>
              <a:ext uri="{FF2B5EF4-FFF2-40B4-BE49-F238E27FC236}">
                <a16:creationId xmlns:a16="http://schemas.microsoft.com/office/drawing/2014/main" id="{8CC7711E-145B-4E83-A7C1-E32685642760}"/>
              </a:ext>
            </a:extLst>
          </p:cNvPr>
          <p:cNvCxnSpPr>
            <a:cxnSpLocks/>
            <a:stCxn id="440" idx="2"/>
            <a:endCxn id="450" idx="0"/>
          </p:cNvCxnSpPr>
          <p:nvPr/>
        </p:nvCxnSpPr>
        <p:spPr>
          <a:xfrm>
            <a:off x="10720874" y="5068634"/>
            <a:ext cx="0" cy="3040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456" name="Vista general de diapositiva 455">
                <a:extLst>
                  <a:ext uri="{FF2B5EF4-FFF2-40B4-BE49-F238E27FC236}">
                    <a16:creationId xmlns:a16="http://schemas.microsoft.com/office/drawing/2014/main" id="{40975B13-1A02-40E2-8891-96C9F80C8E5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48081593"/>
                  </p:ext>
                </p:extLst>
              </p:nvPr>
            </p:nvGraphicFramePr>
            <p:xfrm>
              <a:off x="10004203" y="5914159"/>
              <a:ext cx="1458334" cy="820313"/>
            </p:xfrm>
            <a:graphic>
              <a:graphicData uri="http://schemas.microsoft.com/office/powerpoint/2016/slidezoom">
                <pslz:sldZm>
                  <pslz:sldZmObj sldId="364" cId="2673650534">
                    <pslz:zmPr id="{70900A7C-E432-4041-8AB1-217FFB98423E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58334" cy="82031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56" name="Vista general de diapositiva 455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0975B13-1A02-40E2-8891-96C9F80C8E5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04203" y="5914159"/>
                <a:ext cx="1458334" cy="82031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cxnSp>
        <p:nvCxnSpPr>
          <p:cNvPr id="457" name="Conector recto 456">
            <a:extLst>
              <a:ext uri="{FF2B5EF4-FFF2-40B4-BE49-F238E27FC236}">
                <a16:creationId xmlns:a16="http://schemas.microsoft.com/office/drawing/2014/main" id="{1C87F51A-EAFB-4E92-A360-4A1735FC1A4A}"/>
              </a:ext>
            </a:extLst>
          </p:cNvPr>
          <p:cNvCxnSpPr>
            <a:cxnSpLocks/>
            <a:stCxn id="450" idx="2"/>
            <a:endCxn id="456" idx="0"/>
          </p:cNvCxnSpPr>
          <p:nvPr/>
        </p:nvCxnSpPr>
        <p:spPr>
          <a:xfrm>
            <a:off x="10720874" y="5618928"/>
            <a:ext cx="12496" cy="29523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43 CuadroTexto">
            <a:extLst>
              <a:ext uri="{FF2B5EF4-FFF2-40B4-BE49-F238E27FC236}">
                <a16:creationId xmlns:a16="http://schemas.microsoft.com/office/drawing/2014/main" id="{EF153465-239C-4FC0-932F-452D22C1EDA9}"/>
              </a:ext>
            </a:extLst>
          </p:cNvPr>
          <p:cNvSpPr txBox="1"/>
          <p:nvPr/>
        </p:nvSpPr>
        <p:spPr>
          <a:xfrm>
            <a:off x="1991544" y="4232811"/>
            <a:ext cx="1149300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MEMORIA</a:t>
            </a:r>
          </a:p>
        </p:txBody>
      </p:sp>
      <p:sp>
        <p:nvSpPr>
          <p:cNvPr id="109" name="43 CuadroTexto">
            <a:extLst>
              <a:ext uri="{FF2B5EF4-FFF2-40B4-BE49-F238E27FC236}">
                <a16:creationId xmlns:a16="http://schemas.microsoft.com/office/drawing/2014/main" id="{8845888E-9A4A-45AB-9768-0C9FA708237B}"/>
              </a:ext>
            </a:extLst>
          </p:cNvPr>
          <p:cNvSpPr txBox="1"/>
          <p:nvPr/>
        </p:nvSpPr>
        <p:spPr>
          <a:xfrm>
            <a:off x="2090423" y="4843474"/>
            <a:ext cx="1390326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EL PENSAMIENTO</a:t>
            </a:r>
          </a:p>
        </p:txBody>
      </p:sp>
      <p:sp>
        <p:nvSpPr>
          <p:cNvPr id="138" name="43 CuadroTexto">
            <a:extLst>
              <a:ext uri="{FF2B5EF4-FFF2-40B4-BE49-F238E27FC236}">
                <a16:creationId xmlns:a16="http://schemas.microsoft.com/office/drawing/2014/main" id="{AEA9DA99-F4CB-48E3-9276-6A1066AF489D}"/>
              </a:ext>
            </a:extLst>
          </p:cNvPr>
          <p:cNvSpPr txBox="1"/>
          <p:nvPr/>
        </p:nvSpPr>
        <p:spPr>
          <a:xfrm>
            <a:off x="2564780" y="5605790"/>
            <a:ext cx="1149301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INTELIGENCIA</a:t>
            </a:r>
          </a:p>
        </p:txBody>
      </p:sp>
    </p:spTree>
    <p:extLst>
      <p:ext uri="{BB962C8B-B14F-4D97-AF65-F5344CB8AC3E}">
        <p14:creationId xmlns:p14="http://schemas.microsoft.com/office/powerpoint/2010/main" val="2962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3 CuadroTexto">
            <a:extLst>
              <a:ext uri="{FF2B5EF4-FFF2-40B4-BE49-F238E27FC236}">
                <a16:creationId xmlns:a16="http://schemas.microsoft.com/office/drawing/2014/main" id="{08FC9492-449E-432F-8F3B-124D09918BDF}"/>
              </a:ext>
            </a:extLst>
          </p:cNvPr>
          <p:cNvSpPr txBox="1"/>
          <p:nvPr/>
        </p:nvSpPr>
        <p:spPr>
          <a:xfrm>
            <a:off x="1135832" y="1556792"/>
            <a:ext cx="56082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Pedagogía computacional.</a:t>
            </a:r>
          </a:p>
        </p:txBody>
      </p:sp>
      <p:sp>
        <p:nvSpPr>
          <p:cNvPr id="6" name="60 CuadroTexto">
            <a:extLst>
              <a:ext uri="{FF2B5EF4-FFF2-40B4-BE49-F238E27FC236}">
                <a16:creationId xmlns:a16="http://schemas.microsoft.com/office/drawing/2014/main" id="{562FA1F9-FBAC-4291-8E9E-2449F107E757}"/>
              </a:ext>
            </a:extLst>
          </p:cNvPr>
          <p:cNvSpPr txBox="1"/>
          <p:nvPr/>
        </p:nvSpPr>
        <p:spPr>
          <a:xfrm>
            <a:off x="191344" y="155679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9</a:t>
            </a:r>
          </a:p>
        </p:txBody>
      </p:sp>
      <p:sp>
        <p:nvSpPr>
          <p:cNvPr id="7" name="4 CuadroTexto">
            <a:extLst>
              <a:ext uri="{FF2B5EF4-FFF2-40B4-BE49-F238E27FC236}">
                <a16:creationId xmlns:a16="http://schemas.microsoft.com/office/drawing/2014/main" id="{6EDA2DF8-25E8-43F3-B875-26176AF126DE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8" name="5 Conector recto">
            <a:extLst>
              <a:ext uri="{FF2B5EF4-FFF2-40B4-BE49-F238E27FC236}">
                <a16:creationId xmlns:a16="http://schemas.microsoft.com/office/drawing/2014/main" id="{499083BA-19E2-490F-A63E-47E8C9D9701D}"/>
              </a:ext>
            </a:extLst>
          </p:cNvPr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BEC23BD-41E9-4682-8632-C16E65788A3B}"/>
              </a:ext>
            </a:extLst>
          </p:cNvPr>
          <p:cNvCxnSpPr>
            <a:cxnSpLocks/>
            <a:stCxn id="27" idx="3"/>
            <a:endCxn id="18" idx="1"/>
          </p:cNvCxnSpPr>
          <p:nvPr/>
        </p:nvCxnSpPr>
        <p:spPr>
          <a:xfrm flipV="1">
            <a:off x="2491246" y="2839445"/>
            <a:ext cx="770645" cy="114965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9A9268F9-BCCB-43B9-8C0C-88A108C16E80}"/>
              </a:ext>
            </a:extLst>
          </p:cNvPr>
          <p:cNvCxnSpPr>
            <a:cxnSpLocks/>
            <a:stCxn id="27" idx="3"/>
            <a:endCxn id="19" idx="1"/>
          </p:cNvCxnSpPr>
          <p:nvPr/>
        </p:nvCxnSpPr>
        <p:spPr>
          <a:xfrm flipV="1">
            <a:off x="2491246" y="3168055"/>
            <a:ext cx="6869330" cy="82104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6CF687C1-AD23-41A8-9337-532C7C39D135}"/>
              </a:ext>
            </a:extLst>
          </p:cNvPr>
          <p:cNvCxnSpPr>
            <a:cxnSpLocks/>
            <a:stCxn id="27" idx="3"/>
            <a:endCxn id="20" idx="1"/>
          </p:cNvCxnSpPr>
          <p:nvPr/>
        </p:nvCxnSpPr>
        <p:spPr>
          <a:xfrm>
            <a:off x="2491246" y="3989095"/>
            <a:ext cx="7209508" cy="5802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DE90ED52-6807-411C-AC90-18D879646C9A}"/>
              </a:ext>
            </a:extLst>
          </p:cNvPr>
          <p:cNvCxnSpPr>
            <a:cxnSpLocks/>
            <a:stCxn id="27" idx="3"/>
            <a:endCxn id="21" idx="1"/>
          </p:cNvCxnSpPr>
          <p:nvPr/>
        </p:nvCxnSpPr>
        <p:spPr>
          <a:xfrm>
            <a:off x="2491246" y="3989095"/>
            <a:ext cx="868450" cy="163347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4104C1FA-63BC-4AC0-B732-A46135055DF8}"/>
              </a:ext>
            </a:extLst>
          </p:cNvPr>
          <p:cNvCxnSpPr>
            <a:cxnSpLocks/>
            <a:stCxn id="27" idx="3"/>
            <a:endCxn id="22" idx="1"/>
          </p:cNvCxnSpPr>
          <p:nvPr/>
        </p:nvCxnSpPr>
        <p:spPr>
          <a:xfrm>
            <a:off x="2491246" y="3989095"/>
            <a:ext cx="3695540" cy="145290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4340EC47-8BFB-469F-A48B-995A9D19F403}"/>
              </a:ext>
            </a:extLst>
          </p:cNvPr>
          <p:cNvCxnSpPr>
            <a:cxnSpLocks/>
            <a:stCxn id="25" idx="3"/>
            <a:endCxn id="27" idx="1"/>
          </p:cNvCxnSpPr>
          <p:nvPr/>
        </p:nvCxnSpPr>
        <p:spPr>
          <a:xfrm>
            <a:off x="1325159" y="3966012"/>
            <a:ext cx="268542" cy="230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BE936B2B-7339-4210-8B2E-051D9659A69B}"/>
              </a:ext>
            </a:extLst>
          </p:cNvPr>
          <p:cNvCxnSpPr>
            <a:cxnSpLocks/>
            <a:stCxn id="27" idx="3"/>
            <a:endCxn id="23" idx="1"/>
          </p:cNvCxnSpPr>
          <p:nvPr/>
        </p:nvCxnSpPr>
        <p:spPr>
          <a:xfrm flipV="1">
            <a:off x="2491246" y="2635317"/>
            <a:ext cx="4100779" cy="135377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43 CuadroTexto">
            <a:extLst>
              <a:ext uri="{FF2B5EF4-FFF2-40B4-BE49-F238E27FC236}">
                <a16:creationId xmlns:a16="http://schemas.microsoft.com/office/drawing/2014/main" id="{83E123D0-E113-4B9D-9D3A-FAD16FE16E70}"/>
              </a:ext>
            </a:extLst>
          </p:cNvPr>
          <p:cNvSpPr txBox="1"/>
          <p:nvPr/>
        </p:nvSpPr>
        <p:spPr>
          <a:xfrm>
            <a:off x="3261891" y="2331613"/>
            <a:ext cx="2769897" cy="1015663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DESDE SUS SIGNIFICADO, CARACTERÍSTICAS Y FINALIDADES, LA PEDAGOGÍA COMPUTACIONAL REPRESENTA DE MANERA DIRECTA Y EXPLÍCITA A LA EDUCACÍÓN CON TECNOLOGÍA.</a:t>
            </a:r>
          </a:p>
        </p:txBody>
      </p:sp>
      <p:sp>
        <p:nvSpPr>
          <p:cNvPr id="19" name="43 CuadroTexto">
            <a:extLst>
              <a:ext uri="{FF2B5EF4-FFF2-40B4-BE49-F238E27FC236}">
                <a16:creationId xmlns:a16="http://schemas.microsoft.com/office/drawing/2014/main" id="{0B5947A0-3638-498F-A6FB-1D7D001B5891}"/>
              </a:ext>
            </a:extLst>
          </p:cNvPr>
          <p:cNvSpPr txBox="1"/>
          <p:nvPr/>
        </p:nvSpPr>
        <p:spPr>
          <a:xfrm>
            <a:off x="9360576" y="2814112"/>
            <a:ext cx="2462238" cy="70788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SEGÚN LO ANTERIOR, EDUCAR EN TECNOLOGÍA NO ES EL FIN ESENCIAL DE LA PEDAGOGÍA COMPUTACIONAL.</a:t>
            </a:r>
          </a:p>
        </p:txBody>
      </p:sp>
      <p:sp>
        <p:nvSpPr>
          <p:cNvPr id="20" name="43 CuadroTexto">
            <a:extLst>
              <a:ext uri="{FF2B5EF4-FFF2-40B4-BE49-F238E27FC236}">
                <a16:creationId xmlns:a16="http://schemas.microsoft.com/office/drawing/2014/main" id="{42EFEFCF-5C58-4F19-82A5-AE3432C7D3D7}"/>
              </a:ext>
            </a:extLst>
          </p:cNvPr>
          <p:cNvSpPr txBox="1"/>
          <p:nvPr/>
        </p:nvSpPr>
        <p:spPr>
          <a:xfrm>
            <a:off x="9700754" y="4215404"/>
            <a:ext cx="2155886" cy="70788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TECNOLOGÍA DESDE ESTA PERSPECTIVA ES FUNDAMENTALMENTE UNA CONDICIÓN PARA EDUCAR.</a:t>
            </a:r>
          </a:p>
        </p:txBody>
      </p:sp>
      <p:sp>
        <p:nvSpPr>
          <p:cNvPr id="21" name="43 CuadroTexto">
            <a:extLst>
              <a:ext uri="{FF2B5EF4-FFF2-40B4-BE49-F238E27FC236}">
                <a16:creationId xmlns:a16="http://schemas.microsoft.com/office/drawing/2014/main" id="{894A9B55-E751-4520-B70E-E0B7581DE9B6}"/>
              </a:ext>
            </a:extLst>
          </p:cNvPr>
          <p:cNvSpPr txBox="1"/>
          <p:nvPr/>
        </p:nvSpPr>
        <p:spPr>
          <a:xfrm>
            <a:off x="3359696" y="5114742"/>
            <a:ext cx="2672092" cy="1015663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ALGUNAS EXPRESIONES PARTICULARES SON: INFORMÁTICA EDUCATIVA, CONSTRUCCIONISMO, ROBÓTICA EDUCATIVA, EDUCACIÓN MEDIADA / VIRTUAL, CIBERCULTURA, ENTRE OTRAS.</a:t>
            </a:r>
          </a:p>
        </p:txBody>
      </p:sp>
      <p:sp>
        <p:nvSpPr>
          <p:cNvPr id="22" name="43 CuadroTexto">
            <a:extLst>
              <a:ext uri="{FF2B5EF4-FFF2-40B4-BE49-F238E27FC236}">
                <a16:creationId xmlns:a16="http://schemas.microsoft.com/office/drawing/2014/main" id="{25EFEBD4-4AC0-4216-A9B7-32996D1B0A63}"/>
              </a:ext>
            </a:extLst>
          </p:cNvPr>
          <p:cNvSpPr txBox="1"/>
          <p:nvPr/>
        </p:nvSpPr>
        <p:spPr>
          <a:xfrm>
            <a:off x="6186786" y="4857223"/>
            <a:ext cx="2608835" cy="116955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ADEMÁS, LA TECNOLOGÍA SE CONSTITUYE EN UN MEDIO O HERRAMIENTA PARA SIMULAR Y / O MODELAR AL SER HUMANO. EN TÉRMINOS DE MEMORIA, PENSAMIENTO, INTELIGENCIA Y TOMA DE DECISIONES.</a:t>
            </a:r>
          </a:p>
        </p:txBody>
      </p:sp>
      <p:sp>
        <p:nvSpPr>
          <p:cNvPr id="23" name="43 CuadroTexto">
            <a:extLst>
              <a:ext uri="{FF2B5EF4-FFF2-40B4-BE49-F238E27FC236}">
                <a16:creationId xmlns:a16="http://schemas.microsoft.com/office/drawing/2014/main" id="{6EB98726-FCAC-4B8A-98E9-6F6DEA189032}"/>
              </a:ext>
            </a:extLst>
          </p:cNvPr>
          <p:cNvSpPr txBox="1"/>
          <p:nvPr/>
        </p:nvSpPr>
        <p:spPr>
          <a:xfrm>
            <a:off x="6592025" y="2204430"/>
            <a:ext cx="2203596" cy="861774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DESDE ESTA LÍNEA, LA EDUCACIÓN EN TECNOLOGÍA REPRESENTA UNA OPCIÓN FORMATIVA PARA SER ABORDADA, ENTRE OTRAS.</a:t>
            </a:r>
          </a:p>
        </p:txBody>
      </p:sp>
      <p:sp>
        <p:nvSpPr>
          <p:cNvPr id="25" name="43 CuadroTexto">
            <a:extLst>
              <a:ext uri="{FF2B5EF4-FFF2-40B4-BE49-F238E27FC236}">
                <a16:creationId xmlns:a16="http://schemas.microsoft.com/office/drawing/2014/main" id="{974E1C1E-FCE6-434E-A87F-3D3405B8A10B}"/>
              </a:ext>
            </a:extLst>
          </p:cNvPr>
          <p:cNvSpPr txBox="1"/>
          <p:nvPr/>
        </p:nvSpPr>
        <p:spPr>
          <a:xfrm>
            <a:off x="140308" y="3758263"/>
            <a:ext cx="1184851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EXPERIENCIAS EDUCATIVAS</a:t>
            </a:r>
          </a:p>
        </p:txBody>
      </p:sp>
      <p:sp>
        <p:nvSpPr>
          <p:cNvPr id="27" name="43 CuadroTexto">
            <a:extLst>
              <a:ext uri="{FF2B5EF4-FFF2-40B4-BE49-F238E27FC236}">
                <a16:creationId xmlns:a16="http://schemas.microsoft.com/office/drawing/2014/main" id="{C5FE2FB6-1D60-4582-825F-941A0FC9ABC3}"/>
              </a:ext>
            </a:extLst>
          </p:cNvPr>
          <p:cNvSpPr txBox="1"/>
          <p:nvPr/>
        </p:nvSpPr>
        <p:spPr>
          <a:xfrm>
            <a:off x="1593701" y="3789040"/>
            <a:ext cx="897545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DEFINIDAS POR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736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3 CuadroTexto">
            <a:extLst>
              <a:ext uri="{FF2B5EF4-FFF2-40B4-BE49-F238E27FC236}">
                <a16:creationId xmlns:a16="http://schemas.microsoft.com/office/drawing/2014/main" id="{B66D7224-F795-40F9-BAF3-74825D9979EF}"/>
              </a:ext>
            </a:extLst>
          </p:cNvPr>
          <p:cNvSpPr txBox="1"/>
          <p:nvPr/>
        </p:nvSpPr>
        <p:spPr>
          <a:xfrm>
            <a:off x="1135832" y="1556792"/>
            <a:ext cx="56082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Pedagogía computacional.</a:t>
            </a:r>
          </a:p>
        </p:txBody>
      </p:sp>
      <p:sp>
        <p:nvSpPr>
          <p:cNvPr id="6" name="60 CuadroTexto">
            <a:extLst>
              <a:ext uri="{FF2B5EF4-FFF2-40B4-BE49-F238E27FC236}">
                <a16:creationId xmlns:a16="http://schemas.microsoft.com/office/drawing/2014/main" id="{A3EF7BEC-7D13-42DC-AC5B-F6A20426F6DB}"/>
              </a:ext>
            </a:extLst>
          </p:cNvPr>
          <p:cNvSpPr txBox="1"/>
          <p:nvPr/>
        </p:nvSpPr>
        <p:spPr>
          <a:xfrm>
            <a:off x="191344" y="155679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9</a:t>
            </a:r>
          </a:p>
        </p:txBody>
      </p:sp>
      <p:sp>
        <p:nvSpPr>
          <p:cNvPr id="7" name="4 CuadroTexto">
            <a:extLst>
              <a:ext uri="{FF2B5EF4-FFF2-40B4-BE49-F238E27FC236}">
                <a16:creationId xmlns:a16="http://schemas.microsoft.com/office/drawing/2014/main" id="{07AA8F22-CD81-43C1-94BF-3D440BFF56A3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8" name="5 Conector recto">
            <a:extLst>
              <a:ext uri="{FF2B5EF4-FFF2-40B4-BE49-F238E27FC236}">
                <a16:creationId xmlns:a16="http://schemas.microsoft.com/office/drawing/2014/main" id="{C7796471-7B89-4CE4-A238-9FF443C5C830}"/>
              </a:ext>
            </a:extLst>
          </p:cNvPr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43 CuadroTexto">
            <a:extLst>
              <a:ext uri="{FF2B5EF4-FFF2-40B4-BE49-F238E27FC236}">
                <a16:creationId xmlns:a16="http://schemas.microsoft.com/office/drawing/2014/main" id="{6691C85B-8C27-469B-98FF-117698D318DB}"/>
              </a:ext>
            </a:extLst>
          </p:cNvPr>
          <p:cNvSpPr txBox="1"/>
          <p:nvPr/>
        </p:nvSpPr>
        <p:spPr>
          <a:xfrm>
            <a:off x="3063279" y="3464277"/>
            <a:ext cx="5184576" cy="6848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600" b="1" i="0" dirty="0">
                <a:solidFill>
                  <a:srgbClr val="00206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2° webinar de </a:t>
            </a:r>
            <a:r>
              <a:rPr lang="en-US" sz="1600" b="1" i="0" dirty="0" err="1">
                <a:solidFill>
                  <a:srgbClr val="00206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pensamiento</a:t>
            </a:r>
            <a:r>
              <a:rPr lang="en-US" sz="1600" b="1" i="0" dirty="0">
                <a:solidFill>
                  <a:srgbClr val="00206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i="0" dirty="0" err="1">
                <a:solidFill>
                  <a:srgbClr val="00206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computacional</a:t>
            </a:r>
            <a:r>
              <a:rPr lang="en-US" sz="1600" b="1" i="0" dirty="0">
                <a:solidFill>
                  <a:srgbClr val="00206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. 2020.</a:t>
            </a:r>
            <a:endParaRPr lang="es-CO" sz="1600" b="1" dirty="0">
              <a:solidFill>
                <a:srgbClr val="002060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endParaRPr lang="es-CO" sz="105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2"/>
              </a:rPr>
              <a:t>https://youtu.be/pjdhyv-2vgc</a:t>
            </a:r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2" name="43 CuadroTexto">
            <a:extLst>
              <a:ext uri="{FF2B5EF4-FFF2-40B4-BE49-F238E27FC236}">
                <a16:creationId xmlns:a16="http://schemas.microsoft.com/office/drawing/2014/main" id="{9F17FD1D-3C44-4F9D-BCAA-3A6DDD51F4E7}"/>
              </a:ext>
            </a:extLst>
          </p:cNvPr>
          <p:cNvSpPr txBox="1"/>
          <p:nvPr/>
        </p:nvSpPr>
        <p:spPr>
          <a:xfrm>
            <a:off x="1127448" y="2276872"/>
            <a:ext cx="5184575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Pensamiento computacional como herramienta pedagógica. Miguel Zapata Ros. (conferencia).</a:t>
            </a:r>
          </a:p>
          <a:p>
            <a:pPr algn="r"/>
            <a:endParaRPr lang="es-CO" sz="120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3"/>
              </a:rPr>
              <a:t>https://youtu.be/b7zvtibGOTo</a:t>
            </a:r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4" name="43 CuadroTexto">
            <a:extLst>
              <a:ext uri="{FF2B5EF4-FFF2-40B4-BE49-F238E27FC236}">
                <a16:creationId xmlns:a16="http://schemas.microsoft.com/office/drawing/2014/main" id="{FA8A0063-5A1A-4B75-8123-9B3D4A228C6A}"/>
              </a:ext>
            </a:extLst>
          </p:cNvPr>
          <p:cNvSpPr txBox="1"/>
          <p:nvPr/>
        </p:nvSpPr>
        <p:spPr>
          <a:xfrm>
            <a:off x="4647456" y="4419109"/>
            <a:ext cx="5184575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1600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Alfabetização Neuro Emocional e Pensamento Computacional.</a:t>
            </a:r>
          </a:p>
          <a:p>
            <a:pPr algn="r"/>
            <a:endParaRPr lang="es-CO" sz="120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4"/>
              </a:rPr>
              <a:t>https://youtu.be/FzJnTDo_BxY</a:t>
            </a:r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6" name="43 CuadroTexto">
            <a:extLst>
              <a:ext uri="{FF2B5EF4-FFF2-40B4-BE49-F238E27FC236}">
                <a16:creationId xmlns:a16="http://schemas.microsoft.com/office/drawing/2014/main" id="{B4840AEE-5940-44CC-8EA6-D4AA2A415B10}"/>
              </a:ext>
            </a:extLst>
          </p:cNvPr>
          <p:cNvSpPr txBox="1"/>
          <p:nvPr/>
        </p:nvSpPr>
        <p:spPr>
          <a:xfrm>
            <a:off x="6240017" y="5643245"/>
            <a:ext cx="5184575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Pensamiento computacional, programación y robótica.</a:t>
            </a:r>
          </a:p>
          <a:p>
            <a:pPr algn="r"/>
            <a:endParaRPr lang="es-CO" sz="120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5"/>
              </a:rPr>
              <a:t>https://youtu.be/A6DQ8uvzCng</a:t>
            </a:r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8" name="43 CuadroTexto">
            <a:extLst>
              <a:ext uri="{FF2B5EF4-FFF2-40B4-BE49-F238E27FC236}">
                <a16:creationId xmlns:a16="http://schemas.microsoft.com/office/drawing/2014/main" id="{30BBAFF9-AEFB-4F28-A062-4279D20C9A0F}"/>
              </a:ext>
            </a:extLst>
          </p:cNvPr>
          <p:cNvSpPr txBox="1"/>
          <p:nvPr/>
        </p:nvSpPr>
        <p:spPr>
          <a:xfrm rot="18903554">
            <a:off x="143527" y="516330"/>
            <a:ext cx="1273140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Documentos / enlaces</a:t>
            </a:r>
          </a:p>
        </p:txBody>
      </p:sp>
    </p:spTree>
    <p:extLst>
      <p:ext uri="{BB962C8B-B14F-4D97-AF65-F5344CB8AC3E}">
        <p14:creationId xmlns:p14="http://schemas.microsoft.com/office/powerpoint/2010/main" val="315951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>
            <a:extLst>
              <a:ext uri="{FF2B5EF4-FFF2-40B4-BE49-F238E27FC236}">
                <a16:creationId xmlns:a16="http://schemas.microsoft.com/office/drawing/2014/main" id="{25CF7E2F-18C1-46B2-92EA-5F9997CD922A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6" name="5 Conector recto">
            <a:extLst>
              <a:ext uri="{FF2B5EF4-FFF2-40B4-BE49-F238E27FC236}">
                <a16:creationId xmlns:a16="http://schemas.microsoft.com/office/drawing/2014/main" id="{4DE61995-E370-4BEF-8D85-7B845FBE1184}"/>
              </a:ext>
            </a:extLst>
          </p:cNvPr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43 CuadroTexto">
            <a:extLst>
              <a:ext uri="{FF2B5EF4-FFF2-40B4-BE49-F238E27FC236}">
                <a16:creationId xmlns:a16="http://schemas.microsoft.com/office/drawing/2014/main" id="{192B2B57-715D-4C5E-95AE-F2B0C81F9AB6}"/>
              </a:ext>
            </a:extLst>
          </p:cNvPr>
          <p:cNvSpPr txBox="1"/>
          <p:nvPr/>
        </p:nvSpPr>
        <p:spPr>
          <a:xfrm>
            <a:off x="1135832" y="1412776"/>
            <a:ext cx="560824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Constructivismo y aprendizaje significativo.</a:t>
            </a:r>
          </a:p>
        </p:txBody>
      </p:sp>
      <p:sp>
        <p:nvSpPr>
          <p:cNvPr id="8" name="60 CuadroTexto">
            <a:extLst>
              <a:ext uri="{FF2B5EF4-FFF2-40B4-BE49-F238E27FC236}">
                <a16:creationId xmlns:a16="http://schemas.microsoft.com/office/drawing/2014/main" id="{9549DE5C-0EB4-4285-B6B6-FC840BF3418B}"/>
              </a:ext>
            </a:extLst>
          </p:cNvPr>
          <p:cNvSpPr txBox="1"/>
          <p:nvPr/>
        </p:nvSpPr>
        <p:spPr>
          <a:xfrm>
            <a:off x="191344" y="155679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10</a:t>
            </a:r>
          </a:p>
        </p:txBody>
      </p:sp>
      <p:sp>
        <p:nvSpPr>
          <p:cNvPr id="9" name="43 CuadroTexto">
            <a:extLst>
              <a:ext uri="{FF2B5EF4-FFF2-40B4-BE49-F238E27FC236}">
                <a16:creationId xmlns:a16="http://schemas.microsoft.com/office/drawing/2014/main" id="{3C5D7EC8-0BBA-4B5C-961A-F00685085DBF}"/>
              </a:ext>
            </a:extLst>
          </p:cNvPr>
          <p:cNvSpPr txBox="1"/>
          <p:nvPr/>
        </p:nvSpPr>
        <p:spPr>
          <a:xfrm>
            <a:off x="191344" y="2441667"/>
            <a:ext cx="1748694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SE FUNDAMENTA EN LAS IDEAS DE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BE829F6-43C9-47E8-A1EE-0C4C15721FBC}"/>
              </a:ext>
            </a:extLst>
          </p:cNvPr>
          <p:cNvCxnSpPr>
            <a:cxnSpLocks/>
            <a:stCxn id="9" idx="2"/>
            <a:endCxn id="12" idx="3"/>
          </p:cNvCxnSpPr>
          <p:nvPr/>
        </p:nvCxnSpPr>
        <p:spPr>
          <a:xfrm rot="16200000" flipH="1">
            <a:off x="992240" y="2915228"/>
            <a:ext cx="678476" cy="531574"/>
          </a:xfrm>
          <a:prstGeom prst="bentConnector4">
            <a:avLst>
              <a:gd name="adj1" fmla="val 34690"/>
              <a:gd name="adj2" fmla="val 207487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F1B823DA-8FCE-49FB-B4B1-61B0C1CD9A80}"/>
              </a:ext>
            </a:extLst>
          </p:cNvPr>
          <p:cNvCxnSpPr>
            <a:cxnSpLocks/>
            <a:stCxn id="9" idx="0"/>
            <a:endCxn id="7" idx="2"/>
          </p:cNvCxnSpPr>
          <p:nvPr/>
        </p:nvCxnSpPr>
        <p:spPr>
          <a:xfrm flipV="1">
            <a:off x="1065691" y="1997551"/>
            <a:ext cx="2874261" cy="4441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43 CuadroTexto">
            <a:extLst>
              <a:ext uri="{FF2B5EF4-FFF2-40B4-BE49-F238E27FC236}">
                <a16:creationId xmlns:a16="http://schemas.microsoft.com/office/drawing/2014/main" id="{6C06F3F2-BBC4-430A-B41A-71E743A23B6A}"/>
              </a:ext>
            </a:extLst>
          </p:cNvPr>
          <p:cNvSpPr txBox="1"/>
          <p:nvPr/>
        </p:nvSpPr>
        <p:spPr>
          <a:xfrm>
            <a:off x="2335752" y="2452825"/>
            <a:ext cx="1065128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SUS ORIGENES SE UBICAN EN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E6B252A1-B2F9-40D3-8A42-2FA2FF0826AB}"/>
              </a:ext>
            </a:extLst>
          </p:cNvPr>
          <p:cNvCxnSpPr>
            <a:cxnSpLocks/>
            <a:stCxn id="9" idx="2"/>
            <a:endCxn id="103" idx="3"/>
          </p:cNvCxnSpPr>
          <p:nvPr/>
        </p:nvCxnSpPr>
        <p:spPr>
          <a:xfrm rot="16200000" flipH="1">
            <a:off x="68489" y="3838978"/>
            <a:ext cx="2539714" cy="545311"/>
          </a:xfrm>
          <a:prstGeom prst="bentConnector4">
            <a:avLst>
              <a:gd name="adj1" fmla="val 45910"/>
              <a:gd name="adj2" fmla="val 202260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5DBBDA2A-A76A-4A61-83ED-4F555BAD41C2}"/>
              </a:ext>
            </a:extLst>
          </p:cNvPr>
          <p:cNvCxnSpPr>
            <a:cxnSpLocks/>
            <a:stCxn id="7" idx="2"/>
            <a:endCxn id="13" idx="0"/>
          </p:cNvCxnSpPr>
          <p:nvPr/>
        </p:nvCxnSpPr>
        <p:spPr>
          <a:xfrm flipH="1">
            <a:off x="2868316" y="1997551"/>
            <a:ext cx="1071636" cy="455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cto 97">
            <a:extLst>
              <a:ext uri="{FF2B5EF4-FFF2-40B4-BE49-F238E27FC236}">
                <a16:creationId xmlns:a16="http://schemas.microsoft.com/office/drawing/2014/main" id="{EE483C8F-DB47-4D0B-9E0C-154BCB1193F3}"/>
              </a:ext>
            </a:extLst>
          </p:cNvPr>
          <p:cNvCxnSpPr>
            <a:cxnSpLocks/>
            <a:stCxn id="9" idx="2"/>
            <a:endCxn id="15" idx="1"/>
          </p:cNvCxnSpPr>
          <p:nvPr/>
        </p:nvCxnSpPr>
        <p:spPr>
          <a:xfrm rot="5400000">
            <a:off x="-60883" y="3310029"/>
            <a:ext cx="1594827" cy="658323"/>
          </a:xfrm>
          <a:prstGeom prst="bentConnector4">
            <a:avLst>
              <a:gd name="adj1" fmla="val 40954"/>
              <a:gd name="adj2" fmla="val 134725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ector recto 13">
            <a:extLst>
              <a:ext uri="{FF2B5EF4-FFF2-40B4-BE49-F238E27FC236}">
                <a16:creationId xmlns:a16="http://schemas.microsoft.com/office/drawing/2014/main" id="{D0B0C4F0-8862-43BC-897A-F41B545DD7D0}"/>
              </a:ext>
            </a:extLst>
          </p:cNvPr>
          <p:cNvCxnSpPr>
            <a:cxnSpLocks/>
            <a:stCxn id="9" idx="2"/>
            <a:endCxn id="105" idx="1"/>
          </p:cNvCxnSpPr>
          <p:nvPr/>
        </p:nvCxnSpPr>
        <p:spPr>
          <a:xfrm rot="5400000">
            <a:off x="-981070" y="4262050"/>
            <a:ext cx="3467035" cy="626489"/>
          </a:xfrm>
          <a:prstGeom prst="bentConnector4">
            <a:avLst>
              <a:gd name="adj1" fmla="val 45839"/>
              <a:gd name="adj2" fmla="val 136489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43 CuadroTexto">
            <a:extLst>
              <a:ext uri="{FF2B5EF4-FFF2-40B4-BE49-F238E27FC236}">
                <a16:creationId xmlns:a16="http://schemas.microsoft.com/office/drawing/2014/main" id="{92EC7FF9-B8E8-4883-9ACD-490E60C98A23}"/>
              </a:ext>
            </a:extLst>
          </p:cNvPr>
          <p:cNvSpPr txBox="1"/>
          <p:nvPr/>
        </p:nvSpPr>
        <p:spPr>
          <a:xfrm>
            <a:off x="418700" y="3312504"/>
            <a:ext cx="1178565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JEAN WILLIAM FRITZ PIAGET</a:t>
            </a:r>
          </a:p>
        </p:txBody>
      </p:sp>
      <p:sp>
        <p:nvSpPr>
          <p:cNvPr id="15" name="43 CuadroTexto">
            <a:extLst>
              <a:ext uri="{FF2B5EF4-FFF2-40B4-BE49-F238E27FC236}">
                <a16:creationId xmlns:a16="http://schemas.microsoft.com/office/drawing/2014/main" id="{4DEC5A2D-6C8F-4BE8-8B96-20EA15A51B6E}"/>
              </a:ext>
            </a:extLst>
          </p:cNvPr>
          <p:cNvSpPr txBox="1"/>
          <p:nvPr/>
        </p:nvSpPr>
        <p:spPr>
          <a:xfrm>
            <a:off x="407368" y="4148063"/>
            <a:ext cx="1178566" cy="57708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LEV SEMIONOVICH VYGOTSKI</a:t>
            </a:r>
          </a:p>
        </p:txBody>
      </p:sp>
      <p:sp>
        <p:nvSpPr>
          <p:cNvPr id="103" name="43 CuadroTexto">
            <a:extLst>
              <a:ext uri="{FF2B5EF4-FFF2-40B4-BE49-F238E27FC236}">
                <a16:creationId xmlns:a16="http://schemas.microsoft.com/office/drawing/2014/main" id="{04404144-B16F-43BC-900F-56ABC28DB800}"/>
              </a:ext>
            </a:extLst>
          </p:cNvPr>
          <p:cNvSpPr txBox="1"/>
          <p:nvPr/>
        </p:nvSpPr>
        <p:spPr>
          <a:xfrm>
            <a:off x="418700" y="5173742"/>
            <a:ext cx="1192302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DAVID PAUL AUSUBEL</a:t>
            </a:r>
          </a:p>
        </p:txBody>
      </p:sp>
      <p:sp>
        <p:nvSpPr>
          <p:cNvPr id="105" name="43 CuadroTexto">
            <a:extLst>
              <a:ext uri="{FF2B5EF4-FFF2-40B4-BE49-F238E27FC236}">
                <a16:creationId xmlns:a16="http://schemas.microsoft.com/office/drawing/2014/main" id="{EEFD0038-92AA-44DA-8C40-F379CE4109E4}"/>
              </a:ext>
            </a:extLst>
          </p:cNvPr>
          <p:cNvSpPr txBox="1"/>
          <p:nvPr/>
        </p:nvSpPr>
        <p:spPr>
          <a:xfrm>
            <a:off x="439202" y="6020271"/>
            <a:ext cx="1192302" cy="57708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JOSEPH DONALD NOVAK</a:t>
            </a:r>
          </a:p>
        </p:txBody>
      </p:sp>
      <p:sp>
        <p:nvSpPr>
          <p:cNvPr id="144" name="43 CuadroTexto">
            <a:extLst>
              <a:ext uri="{FF2B5EF4-FFF2-40B4-BE49-F238E27FC236}">
                <a16:creationId xmlns:a16="http://schemas.microsoft.com/office/drawing/2014/main" id="{57779A93-9618-47C2-8FC8-67518EA8BE60}"/>
              </a:ext>
            </a:extLst>
          </p:cNvPr>
          <p:cNvSpPr txBox="1"/>
          <p:nvPr/>
        </p:nvSpPr>
        <p:spPr>
          <a:xfrm>
            <a:off x="2464776" y="3231398"/>
            <a:ext cx="868288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REVISIÓN Y CRÍTICA</a:t>
            </a:r>
          </a:p>
        </p:txBody>
      </p:sp>
      <p:cxnSp>
        <p:nvCxnSpPr>
          <p:cNvPr id="145" name="Conector recto 9">
            <a:extLst>
              <a:ext uri="{FF2B5EF4-FFF2-40B4-BE49-F238E27FC236}">
                <a16:creationId xmlns:a16="http://schemas.microsoft.com/office/drawing/2014/main" id="{D2506472-6F20-4E35-B6B7-F518E29153EF}"/>
              </a:ext>
            </a:extLst>
          </p:cNvPr>
          <p:cNvCxnSpPr>
            <a:cxnSpLocks/>
            <a:stCxn id="13" idx="2"/>
            <a:endCxn id="144" idx="0"/>
          </p:cNvCxnSpPr>
          <p:nvPr/>
        </p:nvCxnSpPr>
        <p:spPr>
          <a:xfrm>
            <a:off x="2868316" y="2852935"/>
            <a:ext cx="30604" cy="37846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43 CuadroTexto">
            <a:extLst>
              <a:ext uri="{FF2B5EF4-FFF2-40B4-BE49-F238E27FC236}">
                <a16:creationId xmlns:a16="http://schemas.microsoft.com/office/drawing/2014/main" id="{D9E5470C-5B1F-41B3-83BA-31C6022898E9}"/>
              </a:ext>
            </a:extLst>
          </p:cNvPr>
          <p:cNvSpPr txBox="1"/>
          <p:nvPr/>
        </p:nvSpPr>
        <p:spPr>
          <a:xfrm>
            <a:off x="2496548" y="3861048"/>
            <a:ext cx="76031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RESPECTO DE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sp>
        <p:nvSpPr>
          <p:cNvPr id="156" name="43 CuadroTexto">
            <a:extLst>
              <a:ext uri="{FF2B5EF4-FFF2-40B4-BE49-F238E27FC236}">
                <a16:creationId xmlns:a16="http://schemas.microsoft.com/office/drawing/2014/main" id="{88AE0D36-7E80-47E8-A98D-68D8A01D39E3}"/>
              </a:ext>
            </a:extLst>
          </p:cNvPr>
          <p:cNvSpPr txBox="1"/>
          <p:nvPr/>
        </p:nvSpPr>
        <p:spPr>
          <a:xfrm>
            <a:off x="1971042" y="4639621"/>
            <a:ext cx="1068849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EL POSITIVISMO</a:t>
            </a:r>
          </a:p>
        </p:txBody>
      </p:sp>
      <p:sp>
        <p:nvSpPr>
          <p:cNvPr id="158" name="43 CuadroTexto">
            <a:extLst>
              <a:ext uri="{FF2B5EF4-FFF2-40B4-BE49-F238E27FC236}">
                <a16:creationId xmlns:a16="http://schemas.microsoft.com/office/drawing/2014/main" id="{85FBAA6B-1430-4D11-A43E-CDEE6DDE6158}"/>
              </a:ext>
            </a:extLst>
          </p:cNvPr>
          <p:cNvSpPr txBox="1"/>
          <p:nvPr/>
        </p:nvSpPr>
        <p:spPr>
          <a:xfrm>
            <a:off x="2423592" y="5159854"/>
            <a:ext cx="1488129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EL CONDUCTISMO</a:t>
            </a:r>
          </a:p>
        </p:txBody>
      </p:sp>
      <p:cxnSp>
        <p:nvCxnSpPr>
          <p:cNvPr id="159" name="Conector recto 158">
            <a:extLst>
              <a:ext uri="{FF2B5EF4-FFF2-40B4-BE49-F238E27FC236}">
                <a16:creationId xmlns:a16="http://schemas.microsoft.com/office/drawing/2014/main" id="{101F81E7-0987-49A5-BCFB-72BA015CE1E0}"/>
              </a:ext>
            </a:extLst>
          </p:cNvPr>
          <p:cNvCxnSpPr>
            <a:cxnSpLocks/>
            <a:stCxn id="144" idx="2"/>
            <a:endCxn id="154" idx="0"/>
          </p:cNvCxnSpPr>
          <p:nvPr/>
        </p:nvCxnSpPr>
        <p:spPr>
          <a:xfrm flipH="1">
            <a:off x="2876706" y="3646896"/>
            <a:ext cx="22214" cy="2141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ector recto 9">
            <a:extLst>
              <a:ext uri="{FF2B5EF4-FFF2-40B4-BE49-F238E27FC236}">
                <a16:creationId xmlns:a16="http://schemas.microsoft.com/office/drawing/2014/main" id="{69BC9E9F-A5CB-40B1-BD59-50C3A4E5E0D8}"/>
              </a:ext>
            </a:extLst>
          </p:cNvPr>
          <p:cNvCxnSpPr>
            <a:cxnSpLocks/>
            <a:stCxn id="154" idx="2"/>
            <a:endCxn id="156" idx="0"/>
          </p:cNvCxnSpPr>
          <p:nvPr/>
        </p:nvCxnSpPr>
        <p:spPr>
          <a:xfrm flipH="1">
            <a:off x="2505467" y="4261158"/>
            <a:ext cx="371239" cy="37846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ector recto 9">
            <a:extLst>
              <a:ext uri="{FF2B5EF4-FFF2-40B4-BE49-F238E27FC236}">
                <a16:creationId xmlns:a16="http://schemas.microsoft.com/office/drawing/2014/main" id="{C5B27F66-B24D-4771-891A-3365A75F67F4}"/>
              </a:ext>
            </a:extLst>
          </p:cNvPr>
          <p:cNvCxnSpPr>
            <a:cxnSpLocks/>
            <a:stCxn id="154" idx="2"/>
            <a:endCxn id="158" idx="0"/>
          </p:cNvCxnSpPr>
          <p:nvPr/>
        </p:nvCxnSpPr>
        <p:spPr>
          <a:xfrm>
            <a:off x="2876706" y="4261158"/>
            <a:ext cx="290951" cy="89869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43 CuadroTexto">
            <a:extLst>
              <a:ext uri="{FF2B5EF4-FFF2-40B4-BE49-F238E27FC236}">
                <a16:creationId xmlns:a16="http://schemas.microsoft.com/office/drawing/2014/main" id="{91FB5CE8-28EE-420F-B2F3-ECAF3C97218F}"/>
              </a:ext>
            </a:extLst>
          </p:cNvPr>
          <p:cNvSpPr txBox="1"/>
          <p:nvPr/>
        </p:nvSpPr>
        <p:spPr>
          <a:xfrm>
            <a:off x="3820839" y="2370946"/>
            <a:ext cx="936104" cy="5539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SU PROPUESTA SE BASA EN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sp>
        <p:nvSpPr>
          <p:cNvPr id="186" name="43 CuadroTexto">
            <a:extLst>
              <a:ext uri="{FF2B5EF4-FFF2-40B4-BE49-F238E27FC236}">
                <a16:creationId xmlns:a16="http://schemas.microsoft.com/office/drawing/2014/main" id="{25E7AF80-1159-4414-B311-637EBE32E206}"/>
              </a:ext>
            </a:extLst>
          </p:cNvPr>
          <p:cNvSpPr txBox="1"/>
          <p:nvPr/>
        </p:nvSpPr>
        <p:spPr>
          <a:xfrm>
            <a:off x="3575720" y="3924224"/>
            <a:ext cx="1438107" cy="57708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CONJUNTO DE PRINCIPIOS Y DEFINCIONES</a:t>
            </a:r>
          </a:p>
        </p:txBody>
      </p:sp>
      <p:cxnSp>
        <p:nvCxnSpPr>
          <p:cNvPr id="187" name="Conector recto 186">
            <a:extLst>
              <a:ext uri="{FF2B5EF4-FFF2-40B4-BE49-F238E27FC236}">
                <a16:creationId xmlns:a16="http://schemas.microsoft.com/office/drawing/2014/main" id="{8EFBAB4A-333A-41C5-9131-4080CCE52390}"/>
              </a:ext>
            </a:extLst>
          </p:cNvPr>
          <p:cNvCxnSpPr>
            <a:cxnSpLocks/>
            <a:stCxn id="7" idx="2"/>
            <a:endCxn id="182" idx="0"/>
          </p:cNvCxnSpPr>
          <p:nvPr/>
        </p:nvCxnSpPr>
        <p:spPr>
          <a:xfrm>
            <a:off x="3939952" y="1997551"/>
            <a:ext cx="348939" cy="3733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ector recto 9">
            <a:extLst>
              <a:ext uri="{FF2B5EF4-FFF2-40B4-BE49-F238E27FC236}">
                <a16:creationId xmlns:a16="http://schemas.microsoft.com/office/drawing/2014/main" id="{D508F97A-EBAA-4CED-B774-10C413392FC0}"/>
              </a:ext>
            </a:extLst>
          </p:cNvPr>
          <p:cNvCxnSpPr>
            <a:cxnSpLocks/>
            <a:stCxn id="182" idx="2"/>
            <a:endCxn id="186" idx="0"/>
          </p:cNvCxnSpPr>
          <p:nvPr/>
        </p:nvCxnSpPr>
        <p:spPr>
          <a:xfrm>
            <a:off x="4288891" y="2924944"/>
            <a:ext cx="5883" cy="99928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43 CuadroTexto">
            <a:extLst>
              <a:ext uri="{FF2B5EF4-FFF2-40B4-BE49-F238E27FC236}">
                <a16:creationId xmlns:a16="http://schemas.microsoft.com/office/drawing/2014/main" id="{A67A1052-73C3-40EC-B45D-122E9F256097}"/>
              </a:ext>
            </a:extLst>
          </p:cNvPr>
          <p:cNvSpPr txBox="1"/>
          <p:nvPr/>
        </p:nvSpPr>
        <p:spPr>
          <a:xfrm>
            <a:off x="1991544" y="6020269"/>
            <a:ext cx="1192302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LO QUE GENERÓ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197" name="Conector recto 196">
            <a:extLst>
              <a:ext uri="{FF2B5EF4-FFF2-40B4-BE49-F238E27FC236}">
                <a16:creationId xmlns:a16="http://schemas.microsoft.com/office/drawing/2014/main" id="{469B687F-BB93-4104-BB19-2E3BBF0BD27A}"/>
              </a:ext>
            </a:extLst>
          </p:cNvPr>
          <p:cNvCxnSpPr>
            <a:cxnSpLocks/>
            <a:stCxn id="156" idx="2"/>
            <a:endCxn id="196" idx="0"/>
          </p:cNvCxnSpPr>
          <p:nvPr/>
        </p:nvCxnSpPr>
        <p:spPr>
          <a:xfrm>
            <a:off x="2505467" y="5055119"/>
            <a:ext cx="82228" cy="965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ector recto 199">
            <a:extLst>
              <a:ext uri="{FF2B5EF4-FFF2-40B4-BE49-F238E27FC236}">
                <a16:creationId xmlns:a16="http://schemas.microsoft.com/office/drawing/2014/main" id="{D68D8F13-FE8E-46B1-BAE1-FF4392E20D5A}"/>
              </a:ext>
            </a:extLst>
          </p:cNvPr>
          <p:cNvCxnSpPr>
            <a:cxnSpLocks/>
            <a:stCxn id="158" idx="2"/>
            <a:endCxn id="196" idx="0"/>
          </p:cNvCxnSpPr>
          <p:nvPr/>
        </p:nvCxnSpPr>
        <p:spPr>
          <a:xfrm flipH="1">
            <a:off x="2587695" y="5413770"/>
            <a:ext cx="579962" cy="6064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ector recto 9">
            <a:extLst>
              <a:ext uri="{FF2B5EF4-FFF2-40B4-BE49-F238E27FC236}">
                <a16:creationId xmlns:a16="http://schemas.microsoft.com/office/drawing/2014/main" id="{ECA37518-77C5-43DC-93C6-F64B8D20FF4D}"/>
              </a:ext>
            </a:extLst>
          </p:cNvPr>
          <p:cNvCxnSpPr>
            <a:cxnSpLocks/>
            <a:stCxn id="196" idx="2"/>
            <a:endCxn id="186" idx="1"/>
          </p:cNvCxnSpPr>
          <p:nvPr/>
        </p:nvCxnSpPr>
        <p:spPr>
          <a:xfrm rot="5400000" flipH="1" flipV="1">
            <a:off x="2054844" y="4745615"/>
            <a:ext cx="2053725" cy="988025"/>
          </a:xfrm>
          <a:prstGeom prst="bentConnector4">
            <a:avLst>
              <a:gd name="adj1" fmla="val -11131"/>
              <a:gd name="adj2" fmla="val 80169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43 CuadroTexto">
            <a:extLst>
              <a:ext uri="{FF2B5EF4-FFF2-40B4-BE49-F238E27FC236}">
                <a16:creationId xmlns:a16="http://schemas.microsoft.com/office/drawing/2014/main" id="{05B36B5A-40F4-45AD-8EC8-D0132D5433C2}"/>
              </a:ext>
            </a:extLst>
          </p:cNvPr>
          <p:cNvSpPr txBox="1"/>
          <p:nvPr/>
        </p:nvSpPr>
        <p:spPr>
          <a:xfrm>
            <a:off x="3829844" y="5589240"/>
            <a:ext cx="927099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LOS CUALES SON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226" name="Conector recto 225">
            <a:extLst>
              <a:ext uri="{FF2B5EF4-FFF2-40B4-BE49-F238E27FC236}">
                <a16:creationId xmlns:a16="http://schemas.microsoft.com/office/drawing/2014/main" id="{6F56A7E4-E6D9-4A0F-8475-D1AC0320CD53}"/>
              </a:ext>
            </a:extLst>
          </p:cNvPr>
          <p:cNvCxnSpPr>
            <a:cxnSpLocks/>
            <a:stCxn id="223" idx="0"/>
            <a:endCxn id="186" idx="2"/>
          </p:cNvCxnSpPr>
          <p:nvPr/>
        </p:nvCxnSpPr>
        <p:spPr>
          <a:xfrm flipV="1">
            <a:off x="4293394" y="4501305"/>
            <a:ext cx="1380" cy="10879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43 CuadroTexto">
            <a:extLst>
              <a:ext uri="{FF2B5EF4-FFF2-40B4-BE49-F238E27FC236}">
                <a16:creationId xmlns:a16="http://schemas.microsoft.com/office/drawing/2014/main" id="{D510B082-CC0B-49F2-89DE-FC35AEB315BD}"/>
              </a:ext>
            </a:extLst>
          </p:cNvPr>
          <p:cNvSpPr txBox="1"/>
          <p:nvPr/>
        </p:nvSpPr>
        <p:spPr>
          <a:xfrm>
            <a:off x="5261000" y="2717195"/>
            <a:ext cx="1385396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TEORÍA EXPLICATIVA</a:t>
            </a:r>
          </a:p>
        </p:txBody>
      </p:sp>
      <p:cxnSp>
        <p:nvCxnSpPr>
          <p:cNvPr id="231" name="Conector recto 9">
            <a:extLst>
              <a:ext uri="{FF2B5EF4-FFF2-40B4-BE49-F238E27FC236}">
                <a16:creationId xmlns:a16="http://schemas.microsoft.com/office/drawing/2014/main" id="{1587C454-914D-48DA-B24E-37347A852D5C}"/>
              </a:ext>
            </a:extLst>
          </p:cNvPr>
          <p:cNvCxnSpPr>
            <a:cxnSpLocks/>
            <a:stCxn id="223" idx="2"/>
            <a:endCxn id="230" idx="1"/>
          </p:cNvCxnSpPr>
          <p:nvPr/>
        </p:nvCxnSpPr>
        <p:spPr>
          <a:xfrm rot="5400000" flipH="1" flipV="1">
            <a:off x="3244994" y="3973344"/>
            <a:ext cx="3064406" cy="967606"/>
          </a:xfrm>
          <a:prstGeom prst="bentConnector4">
            <a:avLst>
              <a:gd name="adj1" fmla="val -7460"/>
              <a:gd name="adj2" fmla="val 73953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43 CuadroTexto">
            <a:extLst>
              <a:ext uri="{FF2B5EF4-FFF2-40B4-BE49-F238E27FC236}">
                <a16:creationId xmlns:a16="http://schemas.microsoft.com/office/drawing/2014/main" id="{65F54D94-A854-4FEA-96A8-5B45DA5F85AE}"/>
              </a:ext>
            </a:extLst>
          </p:cNvPr>
          <p:cNvSpPr txBox="1"/>
          <p:nvPr/>
        </p:nvSpPr>
        <p:spPr>
          <a:xfrm>
            <a:off x="6744072" y="2750731"/>
            <a:ext cx="619629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SOBRE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241" name="Conector recto 240">
            <a:extLst>
              <a:ext uri="{FF2B5EF4-FFF2-40B4-BE49-F238E27FC236}">
                <a16:creationId xmlns:a16="http://schemas.microsoft.com/office/drawing/2014/main" id="{0727200B-4263-43D4-B9E4-ED098EAAC7E0}"/>
              </a:ext>
            </a:extLst>
          </p:cNvPr>
          <p:cNvCxnSpPr>
            <a:cxnSpLocks/>
            <a:stCxn id="230" idx="3"/>
            <a:endCxn id="240" idx="1"/>
          </p:cNvCxnSpPr>
          <p:nvPr/>
        </p:nvCxnSpPr>
        <p:spPr>
          <a:xfrm flipV="1">
            <a:off x="6646396" y="2873842"/>
            <a:ext cx="97676" cy="511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43 CuadroTexto">
            <a:extLst>
              <a:ext uri="{FF2B5EF4-FFF2-40B4-BE49-F238E27FC236}">
                <a16:creationId xmlns:a16="http://schemas.microsoft.com/office/drawing/2014/main" id="{47EFA0C0-0171-4C43-9995-A53A21755AE7}"/>
              </a:ext>
            </a:extLst>
          </p:cNvPr>
          <p:cNvSpPr txBox="1"/>
          <p:nvPr/>
        </p:nvSpPr>
        <p:spPr>
          <a:xfrm>
            <a:off x="7720372" y="2420888"/>
            <a:ext cx="1255948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PENSAMIENTO</a:t>
            </a:r>
          </a:p>
        </p:txBody>
      </p:sp>
      <p:sp>
        <p:nvSpPr>
          <p:cNvPr id="249" name="43 CuadroTexto">
            <a:extLst>
              <a:ext uri="{FF2B5EF4-FFF2-40B4-BE49-F238E27FC236}">
                <a16:creationId xmlns:a16="http://schemas.microsoft.com/office/drawing/2014/main" id="{C047BD42-B784-4CFD-89F4-D4304B64A33D}"/>
              </a:ext>
            </a:extLst>
          </p:cNvPr>
          <p:cNvSpPr txBox="1"/>
          <p:nvPr/>
        </p:nvSpPr>
        <p:spPr>
          <a:xfrm>
            <a:off x="7720372" y="2746812"/>
            <a:ext cx="1255948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CONOCIMIENTO</a:t>
            </a:r>
          </a:p>
        </p:txBody>
      </p:sp>
      <p:cxnSp>
        <p:nvCxnSpPr>
          <p:cNvPr id="250" name="Conector recto 9">
            <a:extLst>
              <a:ext uri="{FF2B5EF4-FFF2-40B4-BE49-F238E27FC236}">
                <a16:creationId xmlns:a16="http://schemas.microsoft.com/office/drawing/2014/main" id="{66F02841-539B-427C-B5B3-10122A5650E3}"/>
              </a:ext>
            </a:extLst>
          </p:cNvPr>
          <p:cNvCxnSpPr>
            <a:cxnSpLocks/>
            <a:stCxn id="240" idx="3"/>
            <a:endCxn id="247" idx="1"/>
          </p:cNvCxnSpPr>
          <p:nvPr/>
        </p:nvCxnSpPr>
        <p:spPr>
          <a:xfrm flipV="1">
            <a:off x="7363701" y="2547846"/>
            <a:ext cx="356671" cy="32599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Conector recto 9">
            <a:extLst>
              <a:ext uri="{FF2B5EF4-FFF2-40B4-BE49-F238E27FC236}">
                <a16:creationId xmlns:a16="http://schemas.microsoft.com/office/drawing/2014/main" id="{53B9B680-6445-4BA9-B788-D48AAEE39BFA}"/>
              </a:ext>
            </a:extLst>
          </p:cNvPr>
          <p:cNvCxnSpPr>
            <a:cxnSpLocks/>
            <a:stCxn id="240" idx="3"/>
            <a:endCxn id="249" idx="1"/>
          </p:cNvCxnSpPr>
          <p:nvPr/>
        </p:nvCxnSpPr>
        <p:spPr>
          <a:xfrm flipV="1">
            <a:off x="7363701" y="2873770"/>
            <a:ext cx="356671" cy="7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43 CuadroTexto">
            <a:extLst>
              <a:ext uri="{FF2B5EF4-FFF2-40B4-BE49-F238E27FC236}">
                <a16:creationId xmlns:a16="http://schemas.microsoft.com/office/drawing/2014/main" id="{CD9135D5-8EB8-43FC-813E-42916CD9A76A}"/>
              </a:ext>
            </a:extLst>
          </p:cNvPr>
          <p:cNvSpPr txBox="1"/>
          <p:nvPr/>
        </p:nvSpPr>
        <p:spPr>
          <a:xfrm>
            <a:off x="5261000" y="3284984"/>
            <a:ext cx="1385396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CAPACIDAD Y POTENCIALIDAD</a:t>
            </a:r>
          </a:p>
        </p:txBody>
      </p:sp>
      <p:sp>
        <p:nvSpPr>
          <p:cNvPr id="260" name="43 CuadroTexto">
            <a:extLst>
              <a:ext uri="{FF2B5EF4-FFF2-40B4-BE49-F238E27FC236}">
                <a16:creationId xmlns:a16="http://schemas.microsoft.com/office/drawing/2014/main" id="{10611DB7-FC2A-4253-A70E-159E108F3600}"/>
              </a:ext>
            </a:extLst>
          </p:cNvPr>
          <p:cNvSpPr txBox="1"/>
          <p:nvPr/>
        </p:nvSpPr>
        <p:spPr>
          <a:xfrm>
            <a:off x="6845175" y="3356992"/>
            <a:ext cx="558570" cy="2438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PARA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sp>
        <p:nvSpPr>
          <p:cNvPr id="263" name="43 CuadroTexto">
            <a:extLst>
              <a:ext uri="{FF2B5EF4-FFF2-40B4-BE49-F238E27FC236}">
                <a16:creationId xmlns:a16="http://schemas.microsoft.com/office/drawing/2014/main" id="{8EB3A221-13FA-400B-9A9E-FBFFC19E3698}"/>
              </a:ext>
            </a:extLst>
          </p:cNvPr>
          <p:cNvSpPr txBox="1"/>
          <p:nvPr/>
        </p:nvSpPr>
        <p:spPr>
          <a:xfrm>
            <a:off x="7709271" y="3068960"/>
            <a:ext cx="1440160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ELABORACIÓN DE CONOCIMIENTO</a:t>
            </a:r>
          </a:p>
        </p:txBody>
      </p:sp>
      <p:cxnSp>
        <p:nvCxnSpPr>
          <p:cNvPr id="264" name="Conector recto 263">
            <a:extLst>
              <a:ext uri="{FF2B5EF4-FFF2-40B4-BE49-F238E27FC236}">
                <a16:creationId xmlns:a16="http://schemas.microsoft.com/office/drawing/2014/main" id="{F6ADB459-6618-416D-9872-DD3E3457C45B}"/>
              </a:ext>
            </a:extLst>
          </p:cNvPr>
          <p:cNvCxnSpPr>
            <a:cxnSpLocks/>
            <a:stCxn id="260" idx="1"/>
            <a:endCxn id="258" idx="3"/>
          </p:cNvCxnSpPr>
          <p:nvPr/>
        </p:nvCxnSpPr>
        <p:spPr>
          <a:xfrm flipH="1">
            <a:off x="6646396" y="3478940"/>
            <a:ext cx="198779" cy="137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Conector recto 9">
            <a:extLst>
              <a:ext uri="{FF2B5EF4-FFF2-40B4-BE49-F238E27FC236}">
                <a16:creationId xmlns:a16="http://schemas.microsoft.com/office/drawing/2014/main" id="{184BDE02-53D3-4772-A997-B85100D104C2}"/>
              </a:ext>
            </a:extLst>
          </p:cNvPr>
          <p:cNvCxnSpPr>
            <a:cxnSpLocks/>
            <a:stCxn id="260" idx="3"/>
            <a:endCxn id="263" idx="1"/>
          </p:cNvCxnSpPr>
          <p:nvPr/>
        </p:nvCxnSpPr>
        <p:spPr>
          <a:xfrm flipV="1">
            <a:off x="7403745" y="3276709"/>
            <a:ext cx="305526" cy="20223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43 CuadroTexto">
            <a:extLst>
              <a:ext uri="{FF2B5EF4-FFF2-40B4-BE49-F238E27FC236}">
                <a16:creationId xmlns:a16="http://schemas.microsoft.com/office/drawing/2014/main" id="{FEE40C33-6C58-4274-B4F9-C800D80796CC}"/>
              </a:ext>
            </a:extLst>
          </p:cNvPr>
          <p:cNvSpPr txBox="1"/>
          <p:nvPr/>
        </p:nvSpPr>
        <p:spPr>
          <a:xfrm>
            <a:off x="7709271" y="3595437"/>
            <a:ext cx="1440160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ESTRUCTURACIÓN DE PENSAMIENTO</a:t>
            </a:r>
          </a:p>
        </p:txBody>
      </p:sp>
      <p:cxnSp>
        <p:nvCxnSpPr>
          <p:cNvPr id="273" name="Conector recto 9">
            <a:extLst>
              <a:ext uri="{FF2B5EF4-FFF2-40B4-BE49-F238E27FC236}">
                <a16:creationId xmlns:a16="http://schemas.microsoft.com/office/drawing/2014/main" id="{67A845ED-1A21-46EA-8B96-0C1E79033CE5}"/>
              </a:ext>
            </a:extLst>
          </p:cNvPr>
          <p:cNvCxnSpPr>
            <a:cxnSpLocks/>
            <a:stCxn id="260" idx="3"/>
            <a:endCxn id="272" idx="1"/>
          </p:cNvCxnSpPr>
          <p:nvPr/>
        </p:nvCxnSpPr>
        <p:spPr>
          <a:xfrm>
            <a:off x="7403745" y="3478940"/>
            <a:ext cx="305526" cy="32424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Conector recto 9">
            <a:extLst>
              <a:ext uri="{FF2B5EF4-FFF2-40B4-BE49-F238E27FC236}">
                <a16:creationId xmlns:a16="http://schemas.microsoft.com/office/drawing/2014/main" id="{12346065-EE19-418C-9EFB-41B4C8055CB5}"/>
              </a:ext>
            </a:extLst>
          </p:cNvPr>
          <p:cNvCxnSpPr>
            <a:cxnSpLocks/>
            <a:stCxn id="223" idx="2"/>
            <a:endCxn id="258" idx="1"/>
          </p:cNvCxnSpPr>
          <p:nvPr/>
        </p:nvCxnSpPr>
        <p:spPr>
          <a:xfrm rot="5400000" flipH="1" flipV="1">
            <a:off x="3528888" y="4257239"/>
            <a:ext cx="2496617" cy="967606"/>
          </a:xfrm>
          <a:prstGeom prst="bentConnector4">
            <a:avLst>
              <a:gd name="adj1" fmla="val -9156"/>
              <a:gd name="adj2" fmla="val 73953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43 CuadroTexto">
            <a:extLst>
              <a:ext uri="{FF2B5EF4-FFF2-40B4-BE49-F238E27FC236}">
                <a16:creationId xmlns:a16="http://schemas.microsoft.com/office/drawing/2014/main" id="{83D3A939-EFAA-4B2B-B84A-EC9D026AC090}"/>
              </a:ext>
            </a:extLst>
          </p:cNvPr>
          <p:cNvSpPr txBox="1"/>
          <p:nvPr/>
        </p:nvSpPr>
        <p:spPr>
          <a:xfrm>
            <a:off x="5278243" y="3860031"/>
            <a:ext cx="1510839" cy="57708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NATURALEZA SUBJETIVA E INTERSUBJETIVA</a:t>
            </a:r>
          </a:p>
        </p:txBody>
      </p:sp>
      <p:cxnSp>
        <p:nvCxnSpPr>
          <p:cNvPr id="296" name="Conector recto 9">
            <a:extLst>
              <a:ext uri="{FF2B5EF4-FFF2-40B4-BE49-F238E27FC236}">
                <a16:creationId xmlns:a16="http://schemas.microsoft.com/office/drawing/2014/main" id="{6C6533F3-1D45-4640-A6FC-CB984AD56208}"/>
              </a:ext>
            </a:extLst>
          </p:cNvPr>
          <p:cNvCxnSpPr>
            <a:cxnSpLocks/>
            <a:stCxn id="223" idx="2"/>
            <a:endCxn id="295" idx="1"/>
          </p:cNvCxnSpPr>
          <p:nvPr/>
        </p:nvCxnSpPr>
        <p:spPr>
          <a:xfrm rot="5400000" flipH="1" flipV="1">
            <a:off x="3865429" y="4576536"/>
            <a:ext cx="1840778" cy="984849"/>
          </a:xfrm>
          <a:prstGeom prst="bentConnector4">
            <a:avLst>
              <a:gd name="adj1" fmla="val -12419"/>
              <a:gd name="adj2" fmla="val 73534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43 CuadroTexto">
            <a:extLst>
              <a:ext uri="{FF2B5EF4-FFF2-40B4-BE49-F238E27FC236}">
                <a16:creationId xmlns:a16="http://schemas.microsoft.com/office/drawing/2014/main" id="{B6AF89F4-8D9B-415A-BCD4-E42F1D086597}"/>
              </a:ext>
            </a:extLst>
          </p:cNvPr>
          <p:cNvSpPr txBox="1"/>
          <p:nvPr/>
        </p:nvSpPr>
        <p:spPr>
          <a:xfrm>
            <a:off x="5278244" y="4581128"/>
            <a:ext cx="1489852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CAMBIO Y TRANSFORMACIÓN</a:t>
            </a:r>
          </a:p>
        </p:txBody>
      </p:sp>
      <p:sp>
        <p:nvSpPr>
          <p:cNvPr id="317" name="43 CuadroTexto">
            <a:extLst>
              <a:ext uri="{FF2B5EF4-FFF2-40B4-BE49-F238E27FC236}">
                <a16:creationId xmlns:a16="http://schemas.microsoft.com/office/drawing/2014/main" id="{4CEF99E6-A33D-4AE7-A466-8A44A1E9F265}"/>
              </a:ext>
            </a:extLst>
          </p:cNvPr>
          <p:cNvSpPr txBox="1"/>
          <p:nvPr/>
        </p:nvSpPr>
        <p:spPr>
          <a:xfrm>
            <a:off x="5283315" y="5101734"/>
            <a:ext cx="1489852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ACTUACIÓN HUMANA</a:t>
            </a:r>
          </a:p>
        </p:txBody>
      </p:sp>
      <p:sp>
        <p:nvSpPr>
          <p:cNvPr id="319" name="43 CuadroTexto">
            <a:extLst>
              <a:ext uri="{FF2B5EF4-FFF2-40B4-BE49-F238E27FC236}">
                <a16:creationId xmlns:a16="http://schemas.microsoft.com/office/drawing/2014/main" id="{F5765B18-52CF-4E2E-8852-C5A5590D6FC8}"/>
              </a:ext>
            </a:extLst>
          </p:cNvPr>
          <p:cNvSpPr txBox="1"/>
          <p:nvPr/>
        </p:nvSpPr>
        <p:spPr>
          <a:xfrm>
            <a:off x="6956161" y="5101734"/>
            <a:ext cx="724015" cy="4154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QUE INTEGRA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320" name="Conector recto 319">
            <a:extLst>
              <a:ext uri="{FF2B5EF4-FFF2-40B4-BE49-F238E27FC236}">
                <a16:creationId xmlns:a16="http://schemas.microsoft.com/office/drawing/2014/main" id="{5218E865-9CFB-42F1-A809-04587405DCDE}"/>
              </a:ext>
            </a:extLst>
          </p:cNvPr>
          <p:cNvCxnSpPr>
            <a:cxnSpLocks/>
            <a:stCxn id="317" idx="3"/>
            <a:endCxn id="319" idx="1"/>
          </p:cNvCxnSpPr>
          <p:nvPr/>
        </p:nvCxnSpPr>
        <p:spPr>
          <a:xfrm>
            <a:off x="6773167" y="5309483"/>
            <a:ext cx="1829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" name="43 CuadroTexto">
            <a:extLst>
              <a:ext uri="{FF2B5EF4-FFF2-40B4-BE49-F238E27FC236}">
                <a16:creationId xmlns:a16="http://schemas.microsoft.com/office/drawing/2014/main" id="{B3AA61B1-FF5C-4B6A-A9C8-359CDFD9B494}"/>
              </a:ext>
            </a:extLst>
          </p:cNvPr>
          <p:cNvSpPr txBox="1"/>
          <p:nvPr/>
        </p:nvSpPr>
        <p:spPr>
          <a:xfrm>
            <a:off x="8017390" y="4442600"/>
            <a:ext cx="864096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VALORES</a:t>
            </a:r>
          </a:p>
        </p:txBody>
      </p:sp>
      <p:sp>
        <p:nvSpPr>
          <p:cNvPr id="328" name="43 CuadroTexto">
            <a:extLst>
              <a:ext uri="{FF2B5EF4-FFF2-40B4-BE49-F238E27FC236}">
                <a16:creationId xmlns:a16="http://schemas.microsoft.com/office/drawing/2014/main" id="{EA9D9E4C-61A7-4384-80AB-3A68FFBDA024}"/>
              </a:ext>
            </a:extLst>
          </p:cNvPr>
          <p:cNvSpPr txBox="1"/>
          <p:nvPr/>
        </p:nvSpPr>
        <p:spPr>
          <a:xfrm>
            <a:off x="8017390" y="4918088"/>
            <a:ext cx="864096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SENTIDOS</a:t>
            </a:r>
          </a:p>
        </p:txBody>
      </p:sp>
      <p:sp>
        <p:nvSpPr>
          <p:cNvPr id="330" name="43 CuadroTexto">
            <a:extLst>
              <a:ext uri="{FF2B5EF4-FFF2-40B4-BE49-F238E27FC236}">
                <a16:creationId xmlns:a16="http://schemas.microsoft.com/office/drawing/2014/main" id="{90184772-3A9A-4B70-A514-108B07FDE358}"/>
              </a:ext>
            </a:extLst>
          </p:cNvPr>
          <p:cNvSpPr txBox="1"/>
          <p:nvPr/>
        </p:nvSpPr>
        <p:spPr>
          <a:xfrm>
            <a:off x="8017390" y="5324363"/>
            <a:ext cx="1174954" cy="2539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SIGNIFICADOS</a:t>
            </a:r>
          </a:p>
        </p:txBody>
      </p:sp>
      <p:sp>
        <p:nvSpPr>
          <p:cNvPr id="332" name="43 CuadroTexto">
            <a:extLst>
              <a:ext uri="{FF2B5EF4-FFF2-40B4-BE49-F238E27FC236}">
                <a16:creationId xmlns:a16="http://schemas.microsoft.com/office/drawing/2014/main" id="{C7A174AF-0DD9-430F-BE12-E881D1AFBFC6}"/>
              </a:ext>
            </a:extLst>
          </p:cNvPr>
          <p:cNvSpPr txBox="1"/>
          <p:nvPr/>
        </p:nvSpPr>
        <p:spPr>
          <a:xfrm>
            <a:off x="7988295" y="5749806"/>
            <a:ext cx="1174954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EXPRESIONES Y FORMAS</a:t>
            </a:r>
          </a:p>
        </p:txBody>
      </p:sp>
      <p:cxnSp>
        <p:nvCxnSpPr>
          <p:cNvPr id="333" name="Conector recto 9">
            <a:extLst>
              <a:ext uri="{FF2B5EF4-FFF2-40B4-BE49-F238E27FC236}">
                <a16:creationId xmlns:a16="http://schemas.microsoft.com/office/drawing/2014/main" id="{08900E80-37FE-4D20-94D0-8FE0FA4DEC63}"/>
              </a:ext>
            </a:extLst>
          </p:cNvPr>
          <p:cNvCxnSpPr>
            <a:cxnSpLocks/>
            <a:stCxn id="319" idx="3"/>
            <a:endCxn id="326" idx="1"/>
          </p:cNvCxnSpPr>
          <p:nvPr/>
        </p:nvCxnSpPr>
        <p:spPr>
          <a:xfrm flipV="1">
            <a:off x="7680176" y="4569558"/>
            <a:ext cx="337214" cy="73992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Conector recto 9">
            <a:extLst>
              <a:ext uri="{FF2B5EF4-FFF2-40B4-BE49-F238E27FC236}">
                <a16:creationId xmlns:a16="http://schemas.microsoft.com/office/drawing/2014/main" id="{A57ED452-8B0F-4FD5-AFAE-6FDD5DB24AFC}"/>
              </a:ext>
            </a:extLst>
          </p:cNvPr>
          <p:cNvCxnSpPr>
            <a:cxnSpLocks/>
            <a:stCxn id="319" idx="3"/>
            <a:endCxn id="328" idx="1"/>
          </p:cNvCxnSpPr>
          <p:nvPr/>
        </p:nvCxnSpPr>
        <p:spPr>
          <a:xfrm flipV="1">
            <a:off x="7680176" y="5045046"/>
            <a:ext cx="337214" cy="26443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Conector recto 9">
            <a:extLst>
              <a:ext uri="{FF2B5EF4-FFF2-40B4-BE49-F238E27FC236}">
                <a16:creationId xmlns:a16="http://schemas.microsoft.com/office/drawing/2014/main" id="{51243D83-FBDE-482F-9591-297EBB72A43C}"/>
              </a:ext>
            </a:extLst>
          </p:cNvPr>
          <p:cNvCxnSpPr>
            <a:cxnSpLocks/>
            <a:stCxn id="319" idx="3"/>
            <a:endCxn id="330" idx="1"/>
          </p:cNvCxnSpPr>
          <p:nvPr/>
        </p:nvCxnSpPr>
        <p:spPr>
          <a:xfrm>
            <a:off x="7680176" y="5309483"/>
            <a:ext cx="337214" cy="14183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Conector recto 9">
            <a:extLst>
              <a:ext uri="{FF2B5EF4-FFF2-40B4-BE49-F238E27FC236}">
                <a16:creationId xmlns:a16="http://schemas.microsoft.com/office/drawing/2014/main" id="{51F01ACD-6DBD-47B5-B3D2-F51DDAD89D48}"/>
              </a:ext>
            </a:extLst>
          </p:cNvPr>
          <p:cNvCxnSpPr>
            <a:cxnSpLocks/>
            <a:stCxn id="319" idx="3"/>
            <a:endCxn id="332" idx="1"/>
          </p:cNvCxnSpPr>
          <p:nvPr/>
        </p:nvCxnSpPr>
        <p:spPr>
          <a:xfrm>
            <a:off x="7680176" y="5309483"/>
            <a:ext cx="308119" cy="64807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Conector recto 9">
            <a:extLst>
              <a:ext uri="{FF2B5EF4-FFF2-40B4-BE49-F238E27FC236}">
                <a16:creationId xmlns:a16="http://schemas.microsoft.com/office/drawing/2014/main" id="{36547CF0-A2A4-4F5D-8376-04D55C53F7E4}"/>
              </a:ext>
            </a:extLst>
          </p:cNvPr>
          <p:cNvCxnSpPr>
            <a:cxnSpLocks/>
            <a:stCxn id="223" idx="2"/>
            <a:endCxn id="301" idx="1"/>
          </p:cNvCxnSpPr>
          <p:nvPr/>
        </p:nvCxnSpPr>
        <p:spPr>
          <a:xfrm rot="5400000" flipH="1" flipV="1">
            <a:off x="4185582" y="4896689"/>
            <a:ext cx="1200473" cy="984850"/>
          </a:xfrm>
          <a:prstGeom prst="bentConnector4">
            <a:avLst>
              <a:gd name="adj1" fmla="val -19042"/>
              <a:gd name="adj2" fmla="val 73534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Conector recto 9">
            <a:extLst>
              <a:ext uri="{FF2B5EF4-FFF2-40B4-BE49-F238E27FC236}">
                <a16:creationId xmlns:a16="http://schemas.microsoft.com/office/drawing/2014/main" id="{8010B54D-9D5D-4154-87B4-338385F5AA7B}"/>
              </a:ext>
            </a:extLst>
          </p:cNvPr>
          <p:cNvCxnSpPr>
            <a:cxnSpLocks/>
            <a:stCxn id="223" idx="2"/>
            <a:endCxn id="317" idx="1"/>
          </p:cNvCxnSpPr>
          <p:nvPr/>
        </p:nvCxnSpPr>
        <p:spPr>
          <a:xfrm rot="5400000" flipH="1" flipV="1">
            <a:off x="4448420" y="5154456"/>
            <a:ext cx="679867" cy="989921"/>
          </a:xfrm>
          <a:prstGeom prst="bentConnector4">
            <a:avLst>
              <a:gd name="adj1" fmla="val -33624"/>
              <a:gd name="adj2" fmla="val 73413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43 CuadroTexto">
            <a:extLst>
              <a:ext uri="{FF2B5EF4-FFF2-40B4-BE49-F238E27FC236}">
                <a16:creationId xmlns:a16="http://schemas.microsoft.com/office/drawing/2014/main" id="{816B43AD-82E6-4CC8-947B-D0FD23D6283B}"/>
              </a:ext>
            </a:extLst>
          </p:cNvPr>
          <p:cNvSpPr txBox="1"/>
          <p:nvPr/>
        </p:nvSpPr>
        <p:spPr>
          <a:xfrm>
            <a:off x="5303912" y="5605790"/>
            <a:ext cx="1489852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APRENDIZAJE SIGNIFICATIVO</a:t>
            </a:r>
          </a:p>
        </p:txBody>
      </p:sp>
      <p:cxnSp>
        <p:nvCxnSpPr>
          <p:cNvPr id="367" name="Conector recto 9">
            <a:extLst>
              <a:ext uri="{FF2B5EF4-FFF2-40B4-BE49-F238E27FC236}">
                <a16:creationId xmlns:a16="http://schemas.microsoft.com/office/drawing/2014/main" id="{2F0C01F7-70C9-4423-B451-FBC36273A312}"/>
              </a:ext>
            </a:extLst>
          </p:cNvPr>
          <p:cNvCxnSpPr>
            <a:cxnSpLocks/>
            <a:stCxn id="223" idx="2"/>
            <a:endCxn id="366" idx="1"/>
          </p:cNvCxnSpPr>
          <p:nvPr/>
        </p:nvCxnSpPr>
        <p:spPr>
          <a:xfrm rot="5400000" flipH="1" flipV="1">
            <a:off x="4710747" y="5396186"/>
            <a:ext cx="175811" cy="1010518"/>
          </a:xfrm>
          <a:prstGeom prst="bentConnector4">
            <a:avLst>
              <a:gd name="adj1" fmla="val -130026"/>
              <a:gd name="adj2" fmla="val 72936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" name="43 CuadroTexto">
            <a:extLst>
              <a:ext uri="{FF2B5EF4-FFF2-40B4-BE49-F238E27FC236}">
                <a16:creationId xmlns:a16="http://schemas.microsoft.com/office/drawing/2014/main" id="{E917DD7A-78FB-46E3-ABE6-E525F447954C}"/>
              </a:ext>
            </a:extLst>
          </p:cNvPr>
          <p:cNvSpPr txBox="1"/>
          <p:nvPr/>
        </p:nvSpPr>
        <p:spPr>
          <a:xfrm>
            <a:off x="5303912" y="6181854"/>
            <a:ext cx="1489852" cy="57708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LO PREVIO, LO VIGENTE Y LO POTENCIAL</a:t>
            </a:r>
          </a:p>
        </p:txBody>
      </p:sp>
      <p:cxnSp>
        <p:nvCxnSpPr>
          <p:cNvPr id="372" name="Conector recto 9">
            <a:extLst>
              <a:ext uri="{FF2B5EF4-FFF2-40B4-BE49-F238E27FC236}">
                <a16:creationId xmlns:a16="http://schemas.microsoft.com/office/drawing/2014/main" id="{51177B91-0AC2-4981-9DCE-39EBE3EDE38F}"/>
              </a:ext>
            </a:extLst>
          </p:cNvPr>
          <p:cNvCxnSpPr>
            <a:cxnSpLocks/>
            <a:stCxn id="223" idx="2"/>
            <a:endCxn id="371" idx="1"/>
          </p:cNvCxnSpPr>
          <p:nvPr/>
        </p:nvCxnSpPr>
        <p:spPr>
          <a:xfrm rot="16200000" flipH="1">
            <a:off x="4558131" y="5724613"/>
            <a:ext cx="481045" cy="1010518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4" name="43 CuadroTexto">
            <a:extLst>
              <a:ext uri="{FF2B5EF4-FFF2-40B4-BE49-F238E27FC236}">
                <a16:creationId xmlns:a16="http://schemas.microsoft.com/office/drawing/2014/main" id="{5792F3A1-9B2F-4667-A40F-23A55F19795E}"/>
              </a:ext>
            </a:extLst>
          </p:cNvPr>
          <p:cNvSpPr txBox="1"/>
          <p:nvPr/>
        </p:nvSpPr>
        <p:spPr>
          <a:xfrm>
            <a:off x="10056440" y="2370946"/>
            <a:ext cx="1584176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SUS IMPLICACIONES PARA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405" name="Conector recto 404">
            <a:extLst>
              <a:ext uri="{FF2B5EF4-FFF2-40B4-BE49-F238E27FC236}">
                <a16:creationId xmlns:a16="http://schemas.microsoft.com/office/drawing/2014/main" id="{42FC4D7C-3788-478D-BA47-33F63BC0D1CB}"/>
              </a:ext>
            </a:extLst>
          </p:cNvPr>
          <p:cNvCxnSpPr>
            <a:cxnSpLocks/>
            <a:stCxn id="7" idx="2"/>
            <a:endCxn id="404" idx="0"/>
          </p:cNvCxnSpPr>
          <p:nvPr/>
        </p:nvCxnSpPr>
        <p:spPr>
          <a:xfrm>
            <a:off x="3939952" y="1997551"/>
            <a:ext cx="6908576" cy="3733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" name="43 CuadroTexto">
            <a:extLst>
              <a:ext uri="{FF2B5EF4-FFF2-40B4-BE49-F238E27FC236}">
                <a16:creationId xmlns:a16="http://schemas.microsoft.com/office/drawing/2014/main" id="{084F4D7E-76EC-4500-B95A-5C079785875D}"/>
              </a:ext>
            </a:extLst>
          </p:cNvPr>
          <p:cNvSpPr txBox="1"/>
          <p:nvPr/>
        </p:nvSpPr>
        <p:spPr>
          <a:xfrm>
            <a:off x="9320447" y="3068960"/>
            <a:ext cx="1376054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EDUCACIÓN EN TECNOLOGÍA</a:t>
            </a:r>
          </a:p>
        </p:txBody>
      </p:sp>
      <p:sp>
        <p:nvSpPr>
          <p:cNvPr id="416" name="43 CuadroTexto">
            <a:extLst>
              <a:ext uri="{FF2B5EF4-FFF2-40B4-BE49-F238E27FC236}">
                <a16:creationId xmlns:a16="http://schemas.microsoft.com/office/drawing/2014/main" id="{5EC87D2D-749E-4153-8C6B-19A693038606}"/>
              </a:ext>
            </a:extLst>
          </p:cNvPr>
          <p:cNvSpPr txBox="1"/>
          <p:nvPr/>
        </p:nvSpPr>
        <p:spPr>
          <a:xfrm>
            <a:off x="10848528" y="3442315"/>
            <a:ext cx="1255019" cy="57708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EDUCACIÓN CON TECNOLOGÍA</a:t>
            </a:r>
          </a:p>
        </p:txBody>
      </p:sp>
      <p:cxnSp>
        <p:nvCxnSpPr>
          <p:cNvPr id="417" name="Conector recto 9">
            <a:extLst>
              <a:ext uri="{FF2B5EF4-FFF2-40B4-BE49-F238E27FC236}">
                <a16:creationId xmlns:a16="http://schemas.microsoft.com/office/drawing/2014/main" id="{E32EA998-73B4-4376-9DDC-615DD48CDD14}"/>
              </a:ext>
            </a:extLst>
          </p:cNvPr>
          <p:cNvCxnSpPr>
            <a:cxnSpLocks/>
            <a:stCxn id="404" idx="2"/>
            <a:endCxn id="414" idx="0"/>
          </p:cNvCxnSpPr>
          <p:nvPr/>
        </p:nvCxnSpPr>
        <p:spPr>
          <a:xfrm flipH="1">
            <a:off x="10008474" y="2617167"/>
            <a:ext cx="840054" cy="45179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Conector recto 9">
            <a:extLst>
              <a:ext uri="{FF2B5EF4-FFF2-40B4-BE49-F238E27FC236}">
                <a16:creationId xmlns:a16="http://schemas.microsoft.com/office/drawing/2014/main" id="{FC115216-0081-4B92-A46E-03BE3010BD73}"/>
              </a:ext>
            </a:extLst>
          </p:cNvPr>
          <p:cNvCxnSpPr>
            <a:cxnSpLocks/>
            <a:stCxn id="404" idx="2"/>
            <a:endCxn id="416" idx="0"/>
          </p:cNvCxnSpPr>
          <p:nvPr/>
        </p:nvCxnSpPr>
        <p:spPr>
          <a:xfrm>
            <a:off x="10848528" y="2617167"/>
            <a:ext cx="627510" cy="82514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4" name="43 CuadroTexto">
            <a:extLst>
              <a:ext uri="{FF2B5EF4-FFF2-40B4-BE49-F238E27FC236}">
                <a16:creationId xmlns:a16="http://schemas.microsoft.com/office/drawing/2014/main" id="{0418D2DE-256A-490F-A83A-3A0BA1857634}"/>
              </a:ext>
            </a:extLst>
          </p:cNvPr>
          <p:cNvSpPr txBox="1"/>
          <p:nvPr/>
        </p:nvSpPr>
        <p:spPr>
          <a:xfrm>
            <a:off x="10438268" y="4221088"/>
            <a:ext cx="724015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SON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425" name="Conector recto 424">
            <a:extLst>
              <a:ext uri="{FF2B5EF4-FFF2-40B4-BE49-F238E27FC236}">
                <a16:creationId xmlns:a16="http://schemas.microsoft.com/office/drawing/2014/main" id="{C0FCD5EC-8F12-48DD-850B-C80F85F465E6}"/>
              </a:ext>
            </a:extLst>
          </p:cNvPr>
          <p:cNvCxnSpPr>
            <a:cxnSpLocks/>
            <a:stCxn id="424" idx="0"/>
            <a:endCxn id="414" idx="2"/>
          </p:cNvCxnSpPr>
          <p:nvPr/>
        </p:nvCxnSpPr>
        <p:spPr>
          <a:xfrm flipH="1" flipV="1">
            <a:off x="10008474" y="3484458"/>
            <a:ext cx="791802" cy="7366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Conector recto 427">
            <a:extLst>
              <a:ext uri="{FF2B5EF4-FFF2-40B4-BE49-F238E27FC236}">
                <a16:creationId xmlns:a16="http://schemas.microsoft.com/office/drawing/2014/main" id="{320AAD34-FAF1-4D9B-A3FC-BC1D4E450802}"/>
              </a:ext>
            </a:extLst>
          </p:cNvPr>
          <p:cNvCxnSpPr>
            <a:cxnSpLocks/>
            <a:stCxn id="424" idx="0"/>
            <a:endCxn id="416" idx="2"/>
          </p:cNvCxnSpPr>
          <p:nvPr/>
        </p:nvCxnSpPr>
        <p:spPr>
          <a:xfrm flipV="1">
            <a:off x="10800276" y="4019396"/>
            <a:ext cx="675762" cy="2016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2" name="43 CuadroTexto">
            <a:extLst>
              <a:ext uri="{FF2B5EF4-FFF2-40B4-BE49-F238E27FC236}">
                <a16:creationId xmlns:a16="http://schemas.microsoft.com/office/drawing/2014/main" id="{68194911-3CAA-4F82-A89D-CD956666193C}"/>
              </a:ext>
            </a:extLst>
          </p:cNvPr>
          <p:cNvSpPr txBox="1"/>
          <p:nvPr/>
        </p:nvSpPr>
        <p:spPr>
          <a:xfrm>
            <a:off x="10128448" y="4725144"/>
            <a:ext cx="1308033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PROPUESTAS Y EXPERIENCIAS</a:t>
            </a:r>
          </a:p>
        </p:txBody>
      </p:sp>
      <p:cxnSp>
        <p:nvCxnSpPr>
          <p:cNvPr id="433" name="Conector recto 9">
            <a:extLst>
              <a:ext uri="{FF2B5EF4-FFF2-40B4-BE49-F238E27FC236}">
                <a16:creationId xmlns:a16="http://schemas.microsoft.com/office/drawing/2014/main" id="{FB80E060-10BF-4119-B407-C9B97B78147D}"/>
              </a:ext>
            </a:extLst>
          </p:cNvPr>
          <p:cNvCxnSpPr>
            <a:cxnSpLocks/>
            <a:stCxn id="424" idx="2"/>
            <a:endCxn id="432" idx="0"/>
          </p:cNvCxnSpPr>
          <p:nvPr/>
        </p:nvCxnSpPr>
        <p:spPr>
          <a:xfrm flipH="1">
            <a:off x="10782465" y="4467309"/>
            <a:ext cx="17811" cy="25783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7" name="43 CuadroTexto">
            <a:extLst>
              <a:ext uri="{FF2B5EF4-FFF2-40B4-BE49-F238E27FC236}">
                <a16:creationId xmlns:a16="http://schemas.microsoft.com/office/drawing/2014/main" id="{EEA87D41-E27F-41D1-82CF-F2F640B524CA}"/>
              </a:ext>
            </a:extLst>
          </p:cNvPr>
          <p:cNvSpPr txBox="1"/>
          <p:nvPr/>
        </p:nvSpPr>
        <p:spPr>
          <a:xfrm>
            <a:off x="10128448" y="5373216"/>
            <a:ext cx="1347554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DEFINIDAS POR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448" name="Conector recto 447">
            <a:extLst>
              <a:ext uri="{FF2B5EF4-FFF2-40B4-BE49-F238E27FC236}">
                <a16:creationId xmlns:a16="http://schemas.microsoft.com/office/drawing/2014/main" id="{6EFA2832-90DD-486D-BF75-142D54994946}"/>
              </a:ext>
            </a:extLst>
          </p:cNvPr>
          <p:cNvCxnSpPr>
            <a:cxnSpLocks/>
            <a:stCxn id="447" idx="0"/>
            <a:endCxn id="432" idx="2"/>
          </p:cNvCxnSpPr>
          <p:nvPr/>
        </p:nvCxnSpPr>
        <p:spPr>
          <a:xfrm flipH="1" flipV="1">
            <a:off x="10782465" y="5140642"/>
            <a:ext cx="19760" cy="2325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Conector recto 9">
            <a:extLst>
              <a:ext uri="{FF2B5EF4-FFF2-40B4-BE49-F238E27FC236}">
                <a16:creationId xmlns:a16="http://schemas.microsoft.com/office/drawing/2014/main" id="{8144886E-73C7-4BA2-A05F-6A7D6B0312DA}"/>
              </a:ext>
            </a:extLst>
          </p:cNvPr>
          <p:cNvCxnSpPr>
            <a:cxnSpLocks/>
            <a:stCxn id="447" idx="2"/>
            <a:endCxn id="473" idx="0"/>
          </p:cNvCxnSpPr>
          <p:nvPr/>
        </p:nvCxnSpPr>
        <p:spPr>
          <a:xfrm flipH="1">
            <a:off x="10800275" y="5619437"/>
            <a:ext cx="1950" cy="40185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473" name="Vista general de diapositiva 472">
                <a:extLst>
                  <a:ext uri="{FF2B5EF4-FFF2-40B4-BE49-F238E27FC236}">
                    <a16:creationId xmlns:a16="http://schemas.microsoft.com/office/drawing/2014/main" id="{05E42EE0-3B16-4C20-A9B5-9082D89BD9F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87074764"/>
                  </p:ext>
                </p:extLst>
              </p:nvPr>
            </p:nvGraphicFramePr>
            <p:xfrm>
              <a:off x="10260955" y="6021288"/>
              <a:ext cx="1078640" cy="606735"/>
            </p:xfrm>
            <a:graphic>
              <a:graphicData uri="http://schemas.microsoft.com/office/powerpoint/2016/slidezoom">
                <pslz:sldZm>
                  <pslz:sldZmObj sldId="367" cId="2857060108">
                    <pslz:zmPr id="{E9C14CAD-D1E1-4D9B-9F65-9ED564EDC4DF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78640" cy="60673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73" name="Vista general de diapositiva 47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05E42EE0-3B16-4C20-A9B5-9082D89BD9F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60955" y="6021288"/>
                <a:ext cx="1078640" cy="60673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914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>
            <a:extLst>
              <a:ext uri="{FF2B5EF4-FFF2-40B4-BE49-F238E27FC236}">
                <a16:creationId xmlns:a16="http://schemas.microsoft.com/office/drawing/2014/main" id="{C4250C8C-00FC-4EEE-A493-17C911DA0265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6" name="5 Conector recto">
            <a:extLst>
              <a:ext uri="{FF2B5EF4-FFF2-40B4-BE49-F238E27FC236}">
                <a16:creationId xmlns:a16="http://schemas.microsoft.com/office/drawing/2014/main" id="{07C87CCC-323E-462B-8BE0-8207C3E3A265}"/>
              </a:ext>
            </a:extLst>
          </p:cNvPr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43 CuadroTexto">
            <a:extLst>
              <a:ext uri="{FF2B5EF4-FFF2-40B4-BE49-F238E27FC236}">
                <a16:creationId xmlns:a16="http://schemas.microsoft.com/office/drawing/2014/main" id="{7F4A9843-F8ED-400C-9F1D-B8487F2C951E}"/>
              </a:ext>
            </a:extLst>
          </p:cNvPr>
          <p:cNvSpPr txBox="1"/>
          <p:nvPr/>
        </p:nvSpPr>
        <p:spPr>
          <a:xfrm>
            <a:off x="1135832" y="1412776"/>
            <a:ext cx="560824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Constructivismo y aprendizaje significativo.</a:t>
            </a:r>
          </a:p>
        </p:txBody>
      </p:sp>
      <p:sp>
        <p:nvSpPr>
          <p:cNvPr id="8" name="60 CuadroTexto">
            <a:extLst>
              <a:ext uri="{FF2B5EF4-FFF2-40B4-BE49-F238E27FC236}">
                <a16:creationId xmlns:a16="http://schemas.microsoft.com/office/drawing/2014/main" id="{587CBDA6-DC7B-4422-B27B-46195E8F358A}"/>
              </a:ext>
            </a:extLst>
          </p:cNvPr>
          <p:cNvSpPr txBox="1"/>
          <p:nvPr/>
        </p:nvSpPr>
        <p:spPr>
          <a:xfrm>
            <a:off x="191344" y="155679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10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0FAC994-B3DE-4B66-B19D-5E2D45DB31FC}"/>
              </a:ext>
            </a:extLst>
          </p:cNvPr>
          <p:cNvCxnSpPr>
            <a:cxnSpLocks/>
            <a:stCxn id="27" idx="3"/>
            <a:endCxn id="16" idx="1"/>
          </p:cNvCxnSpPr>
          <p:nvPr/>
        </p:nvCxnSpPr>
        <p:spPr>
          <a:xfrm flipV="1">
            <a:off x="2696733" y="2762500"/>
            <a:ext cx="565158" cy="123428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1BE4CF8-861B-408A-AD7B-E5701443AF16}"/>
              </a:ext>
            </a:extLst>
          </p:cNvPr>
          <p:cNvCxnSpPr>
            <a:cxnSpLocks/>
            <a:stCxn id="27" idx="3"/>
            <a:endCxn id="17" idx="1"/>
          </p:cNvCxnSpPr>
          <p:nvPr/>
        </p:nvCxnSpPr>
        <p:spPr>
          <a:xfrm flipV="1">
            <a:off x="2696733" y="3327376"/>
            <a:ext cx="6499964" cy="66941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ECC3F47-664D-48DF-914A-D23C8BB53423}"/>
              </a:ext>
            </a:extLst>
          </p:cNvPr>
          <p:cNvCxnSpPr>
            <a:cxnSpLocks/>
            <a:stCxn id="27" idx="3"/>
            <a:endCxn id="18" idx="1"/>
          </p:cNvCxnSpPr>
          <p:nvPr/>
        </p:nvCxnSpPr>
        <p:spPr>
          <a:xfrm>
            <a:off x="2696733" y="3996789"/>
            <a:ext cx="6840199" cy="4902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E6BBB48-FCAB-4575-B87B-9BEDBF6672EB}"/>
              </a:ext>
            </a:extLst>
          </p:cNvPr>
          <p:cNvCxnSpPr>
            <a:cxnSpLocks/>
            <a:stCxn id="27" idx="3"/>
            <a:endCxn id="19" idx="1"/>
          </p:cNvCxnSpPr>
          <p:nvPr/>
        </p:nvCxnSpPr>
        <p:spPr>
          <a:xfrm>
            <a:off x="2696733" y="3996789"/>
            <a:ext cx="3229417" cy="176288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911C10CB-6F26-4F4B-A40C-93F027CBF14C}"/>
              </a:ext>
            </a:extLst>
          </p:cNvPr>
          <p:cNvCxnSpPr>
            <a:cxnSpLocks/>
            <a:stCxn id="27" idx="3"/>
            <a:endCxn id="20" idx="1"/>
          </p:cNvCxnSpPr>
          <p:nvPr/>
        </p:nvCxnSpPr>
        <p:spPr>
          <a:xfrm>
            <a:off x="2696733" y="3996789"/>
            <a:ext cx="5395989" cy="203469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FB0145E7-1913-4F85-80E6-0BDF03DB0863}"/>
              </a:ext>
            </a:extLst>
          </p:cNvPr>
          <p:cNvCxnSpPr>
            <a:cxnSpLocks/>
            <a:stCxn id="25" idx="3"/>
            <a:endCxn id="27" idx="1"/>
          </p:cNvCxnSpPr>
          <p:nvPr/>
        </p:nvCxnSpPr>
        <p:spPr>
          <a:xfrm>
            <a:off x="1415480" y="3996789"/>
            <a:ext cx="15020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1EC0D74B-9980-45CA-916E-DFBF5B20683C}"/>
              </a:ext>
            </a:extLst>
          </p:cNvPr>
          <p:cNvCxnSpPr>
            <a:cxnSpLocks/>
            <a:stCxn id="27" idx="3"/>
            <a:endCxn id="21" idx="1"/>
          </p:cNvCxnSpPr>
          <p:nvPr/>
        </p:nvCxnSpPr>
        <p:spPr>
          <a:xfrm flipV="1">
            <a:off x="2696733" y="2635317"/>
            <a:ext cx="3895292" cy="1361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43 CuadroTexto">
            <a:extLst>
              <a:ext uri="{FF2B5EF4-FFF2-40B4-BE49-F238E27FC236}">
                <a16:creationId xmlns:a16="http://schemas.microsoft.com/office/drawing/2014/main" id="{186FD319-290F-41E8-B405-D5B89D865C38}"/>
              </a:ext>
            </a:extLst>
          </p:cNvPr>
          <p:cNvSpPr txBox="1"/>
          <p:nvPr/>
        </p:nvSpPr>
        <p:spPr>
          <a:xfrm>
            <a:off x="3261891" y="2331613"/>
            <a:ext cx="2769897" cy="861774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LAS IDEAS FUNDANTES DEL CONSTRUCTIVISMO CON POTENCIAL PEDAGÓGICO SON: LA CONSTRUCCIÓN DEL CONOCIMIENTO Y LA ESTRUCTURACIÓN DEL PENSAMIENTO.</a:t>
            </a:r>
          </a:p>
        </p:txBody>
      </p:sp>
      <p:sp>
        <p:nvSpPr>
          <p:cNvPr id="17" name="43 CuadroTexto">
            <a:extLst>
              <a:ext uri="{FF2B5EF4-FFF2-40B4-BE49-F238E27FC236}">
                <a16:creationId xmlns:a16="http://schemas.microsoft.com/office/drawing/2014/main" id="{4B304684-7F6D-4663-95B0-0192D445FFB3}"/>
              </a:ext>
            </a:extLst>
          </p:cNvPr>
          <p:cNvSpPr txBox="1"/>
          <p:nvPr/>
        </p:nvSpPr>
        <p:spPr>
          <a:xfrm>
            <a:off x="9196697" y="2896489"/>
            <a:ext cx="2083879" cy="861774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LO ANTERIOR PARA EL CONSTRUCTIVISMO, SON EL INSUMO BÁSICO PARA CUALQUIER PROCESO DE FORMACIÓN.</a:t>
            </a:r>
          </a:p>
        </p:txBody>
      </p:sp>
      <p:sp>
        <p:nvSpPr>
          <p:cNvPr id="18" name="43 CuadroTexto">
            <a:extLst>
              <a:ext uri="{FF2B5EF4-FFF2-40B4-BE49-F238E27FC236}">
                <a16:creationId xmlns:a16="http://schemas.microsoft.com/office/drawing/2014/main" id="{27AAF52E-AB9A-4839-9FAA-236F734A35F5}"/>
              </a:ext>
            </a:extLst>
          </p:cNvPr>
          <p:cNvSpPr txBox="1"/>
          <p:nvPr/>
        </p:nvSpPr>
        <p:spPr>
          <a:xfrm>
            <a:off x="9536932" y="3979239"/>
            <a:ext cx="2576572" cy="1015663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DESDE ESTA PERSPECTIVA, LA EDUCACIÓN EN TECNOLOGÍA REPRESENTA EXPERIENCIAS EN DONDE LA TECNOLOGÍA ES EL CENTRO U OBJETO CENTRAL DE PENSAMIENTO Y CONOCIMIENTO.</a:t>
            </a:r>
          </a:p>
        </p:txBody>
      </p:sp>
      <p:sp>
        <p:nvSpPr>
          <p:cNvPr id="19" name="43 CuadroTexto">
            <a:extLst>
              <a:ext uri="{FF2B5EF4-FFF2-40B4-BE49-F238E27FC236}">
                <a16:creationId xmlns:a16="http://schemas.microsoft.com/office/drawing/2014/main" id="{259B4D59-C2DD-4CF7-9908-0162487193C2}"/>
              </a:ext>
            </a:extLst>
          </p:cNvPr>
          <p:cNvSpPr txBox="1"/>
          <p:nvPr/>
        </p:nvSpPr>
        <p:spPr>
          <a:xfrm>
            <a:off x="5926150" y="5097958"/>
            <a:ext cx="1837227" cy="1323439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EN GENERAL, LA CONSTRUCCIÓN DE LOS CONOCIMIENTOS, HA DE CONSIDERAR, LO PREVIO, LO ACTUAL O VIGENTE Y LO POTENCIAL, EN TANTO ESCENARIOS O CONTEXTOS.</a:t>
            </a:r>
          </a:p>
        </p:txBody>
      </p:sp>
      <p:sp>
        <p:nvSpPr>
          <p:cNvPr id="20" name="43 CuadroTexto">
            <a:extLst>
              <a:ext uri="{FF2B5EF4-FFF2-40B4-BE49-F238E27FC236}">
                <a16:creationId xmlns:a16="http://schemas.microsoft.com/office/drawing/2014/main" id="{BF5FE495-9A78-4907-9961-3F403C02CC34}"/>
              </a:ext>
            </a:extLst>
          </p:cNvPr>
          <p:cNvSpPr txBox="1"/>
          <p:nvPr/>
        </p:nvSpPr>
        <p:spPr>
          <a:xfrm>
            <a:off x="8092722" y="5369766"/>
            <a:ext cx="2207949" cy="1323439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LA EDUCACIÓN CON TECNOLOGÍA ES DESDE EL CONSTRUCTIVISMO UNA OPCIÓN DE EDUCAR EN DISTINTAS ÁREAS DEL SABER, EN LA QUE LA TECNOLOGÍA SE ASUME COMO UNA META-CONSTRUCCIÓN.</a:t>
            </a:r>
          </a:p>
        </p:txBody>
      </p:sp>
      <p:sp>
        <p:nvSpPr>
          <p:cNvPr id="21" name="43 CuadroTexto">
            <a:extLst>
              <a:ext uri="{FF2B5EF4-FFF2-40B4-BE49-F238E27FC236}">
                <a16:creationId xmlns:a16="http://schemas.microsoft.com/office/drawing/2014/main" id="{F779CDE5-7C70-47F5-8105-3DD2D92FED9B}"/>
              </a:ext>
            </a:extLst>
          </p:cNvPr>
          <p:cNvSpPr txBox="1"/>
          <p:nvPr/>
        </p:nvSpPr>
        <p:spPr>
          <a:xfrm>
            <a:off x="6592025" y="2204430"/>
            <a:ext cx="2203596" cy="861774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DESDE EL CONSTRUCTIVISMO SE CONCIBE COMO UNA EXPRESIÓN Y RESULTADO DE LAS CAPACIDADES HUMANAS DE PENSAR Y CONOCER.</a:t>
            </a:r>
          </a:p>
        </p:txBody>
      </p:sp>
      <p:sp>
        <p:nvSpPr>
          <p:cNvPr id="25" name="43 CuadroTexto">
            <a:extLst>
              <a:ext uri="{FF2B5EF4-FFF2-40B4-BE49-F238E27FC236}">
                <a16:creationId xmlns:a16="http://schemas.microsoft.com/office/drawing/2014/main" id="{1E76B957-2955-461D-9D73-1714CD48576D}"/>
              </a:ext>
            </a:extLst>
          </p:cNvPr>
          <p:cNvSpPr txBox="1"/>
          <p:nvPr/>
        </p:nvSpPr>
        <p:spPr>
          <a:xfrm>
            <a:off x="107447" y="3789040"/>
            <a:ext cx="1308033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PROPUESTAS Y EXPERIENCIAS</a:t>
            </a:r>
          </a:p>
        </p:txBody>
      </p:sp>
      <p:sp>
        <p:nvSpPr>
          <p:cNvPr id="27" name="43 CuadroTexto">
            <a:extLst>
              <a:ext uri="{FF2B5EF4-FFF2-40B4-BE49-F238E27FC236}">
                <a16:creationId xmlns:a16="http://schemas.microsoft.com/office/drawing/2014/main" id="{6162C198-0957-48CF-9DE0-7E0A5F26EF5B}"/>
              </a:ext>
            </a:extLst>
          </p:cNvPr>
          <p:cNvSpPr txBox="1"/>
          <p:nvPr/>
        </p:nvSpPr>
        <p:spPr>
          <a:xfrm>
            <a:off x="1565682" y="3873678"/>
            <a:ext cx="1131051" cy="24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DEFINIDAS POR</a:t>
            </a:r>
            <a:endParaRPr lang="es-CO" sz="1000" b="1" dirty="0">
              <a:solidFill>
                <a:schemeClr val="tx1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EF8DAD66-B171-431F-8D79-3E1F82D92A0C}"/>
              </a:ext>
            </a:extLst>
          </p:cNvPr>
          <p:cNvCxnSpPr>
            <a:cxnSpLocks/>
            <a:stCxn id="27" idx="3"/>
            <a:endCxn id="37" idx="1"/>
          </p:cNvCxnSpPr>
          <p:nvPr/>
        </p:nvCxnSpPr>
        <p:spPr>
          <a:xfrm>
            <a:off x="2696733" y="3996789"/>
            <a:ext cx="662964" cy="129734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43 CuadroTexto">
            <a:extLst>
              <a:ext uri="{FF2B5EF4-FFF2-40B4-BE49-F238E27FC236}">
                <a16:creationId xmlns:a16="http://schemas.microsoft.com/office/drawing/2014/main" id="{45B30CAB-EE23-4212-932A-61A0A7267EB9}"/>
              </a:ext>
            </a:extLst>
          </p:cNvPr>
          <p:cNvSpPr txBox="1"/>
          <p:nvPr/>
        </p:nvSpPr>
        <p:spPr>
          <a:xfrm>
            <a:off x="3359697" y="4786301"/>
            <a:ext cx="2195732" cy="1015663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ESTO SIGNIFICA DESDE LA FORMACIÓN, GENERACIÓN DE EXPERIENCIAS CON SENTIDO O SIGNIFICADOS PARA LOS SUJETOS Y PARA LOS GRUPOS SOCIALES.</a:t>
            </a:r>
          </a:p>
        </p:txBody>
      </p:sp>
    </p:spTree>
    <p:extLst>
      <p:ext uri="{BB962C8B-B14F-4D97-AF65-F5344CB8AC3E}">
        <p14:creationId xmlns:p14="http://schemas.microsoft.com/office/powerpoint/2010/main" val="285706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>
            <a:extLst>
              <a:ext uri="{FF2B5EF4-FFF2-40B4-BE49-F238E27FC236}">
                <a16:creationId xmlns:a16="http://schemas.microsoft.com/office/drawing/2014/main" id="{B3A3CF13-1C85-4238-94EF-4EEF02B94DE9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6" name="5 Conector recto">
            <a:extLst>
              <a:ext uri="{FF2B5EF4-FFF2-40B4-BE49-F238E27FC236}">
                <a16:creationId xmlns:a16="http://schemas.microsoft.com/office/drawing/2014/main" id="{F15CD24F-A422-4A16-8264-A7914A72A48C}"/>
              </a:ext>
            </a:extLst>
          </p:cNvPr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43 CuadroTexto">
            <a:extLst>
              <a:ext uri="{FF2B5EF4-FFF2-40B4-BE49-F238E27FC236}">
                <a16:creationId xmlns:a16="http://schemas.microsoft.com/office/drawing/2014/main" id="{F7435782-7355-47E8-8609-BF4AA7D5F492}"/>
              </a:ext>
            </a:extLst>
          </p:cNvPr>
          <p:cNvSpPr txBox="1"/>
          <p:nvPr/>
        </p:nvSpPr>
        <p:spPr>
          <a:xfrm>
            <a:off x="1135832" y="1476073"/>
            <a:ext cx="560824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Constructivismo y aprendizaje significativo.</a:t>
            </a:r>
          </a:p>
        </p:txBody>
      </p:sp>
      <p:sp>
        <p:nvSpPr>
          <p:cNvPr id="8" name="60 CuadroTexto">
            <a:extLst>
              <a:ext uri="{FF2B5EF4-FFF2-40B4-BE49-F238E27FC236}">
                <a16:creationId xmlns:a16="http://schemas.microsoft.com/office/drawing/2014/main" id="{4D0A726C-111B-423D-A70B-A0D84AA6B32A}"/>
              </a:ext>
            </a:extLst>
          </p:cNvPr>
          <p:cNvSpPr txBox="1"/>
          <p:nvPr/>
        </p:nvSpPr>
        <p:spPr>
          <a:xfrm>
            <a:off x="191344" y="155679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10</a:t>
            </a:r>
          </a:p>
        </p:txBody>
      </p:sp>
      <p:sp>
        <p:nvSpPr>
          <p:cNvPr id="10" name="43 CuadroTexto">
            <a:extLst>
              <a:ext uri="{FF2B5EF4-FFF2-40B4-BE49-F238E27FC236}">
                <a16:creationId xmlns:a16="http://schemas.microsoft.com/office/drawing/2014/main" id="{30049F40-DE5E-45D3-85A3-02EE444AC040}"/>
              </a:ext>
            </a:extLst>
          </p:cNvPr>
          <p:cNvSpPr txBox="1"/>
          <p:nvPr/>
        </p:nvSpPr>
        <p:spPr>
          <a:xfrm>
            <a:off x="3575720" y="3914329"/>
            <a:ext cx="5184576" cy="9310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600" b="1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Deconstruyendo</a:t>
            </a:r>
            <a:r>
              <a:rPr lang="en-US" sz="16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el </a:t>
            </a:r>
            <a:r>
              <a:rPr lang="en-US" sz="1600" b="1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constructivismo</a:t>
            </a:r>
            <a:r>
              <a:rPr lang="en-US" sz="16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1600" b="1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Profesor</a:t>
            </a:r>
            <a:r>
              <a:rPr lang="en-US" sz="16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Daniel López </a:t>
            </a:r>
            <a:r>
              <a:rPr lang="en-US" sz="1600" b="1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Marijuán</a:t>
            </a:r>
            <a:r>
              <a:rPr lang="en-US" sz="16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(</a:t>
            </a:r>
            <a:r>
              <a:rPr lang="en-US" sz="1600" b="1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conferencia</a:t>
            </a:r>
            <a:r>
              <a:rPr lang="en-US" sz="16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r>
              <a:rPr lang="en-US" sz="1600" b="1" i="0" dirty="0">
                <a:solidFill>
                  <a:srgbClr val="00206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CO" sz="1600" b="1" dirty="0">
              <a:solidFill>
                <a:srgbClr val="002060"/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endParaRPr lang="es-CO" sz="105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2"/>
              </a:rPr>
              <a:t>https://youtu.be/wMfAWAGujX8</a:t>
            </a:r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2" name="43 CuadroTexto">
            <a:extLst>
              <a:ext uri="{FF2B5EF4-FFF2-40B4-BE49-F238E27FC236}">
                <a16:creationId xmlns:a16="http://schemas.microsoft.com/office/drawing/2014/main" id="{8CE89DB0-3F07-4E2E-A82D-9E2798FB7EC8}"/>
              </a:ext>
            </a:extLst>
          </p:cNvPr>
          <p:cNvSpPr txBox="1"/>
          <p:nvPr/>
        </p:nvSpPr>
        <p:spPr>
          <a:xfrm>
            <a:off x="1631504" y="2780928"/>
            <a:ext cx="5184575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Epistemología genética de Jean Piaget. 1977. (conferencia).</a:t>
            </a:r>
          </a:p>
          <a:p>
            <a:pPr algn="r"/>
            <a:endParaRPr lang="es-CO" sz="120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3"/>
              </a:rPr>
              <a:t>https://youtu.be/1rRFtzYvGqE</a:t>
            </a:r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6" name="43 CuadroTexto">
            <a:extLst>
              <a:ext uri="{FF2B5EF4-FFF2-40B4-BE49-F238E27FC236}">
                <a16:creationId xmlns:a16="http://schemas.microsoft.com/office/drawing/2014/main" id="{49A42392-0BA7-4973-A3C1-72B8B449214F}"/>
              </a:ext>
            </a:extLst>
          </p:cNvPr>
          <p:cNvSpPr txBox="1"/>
          <p:nvPr/>
        </p:nvSpPr>
        <p:spPr>
          <a:xfrm>
            <a:off x="5159897" y="5043374"/>
            <a:ext cx="5184575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Entrevista a Juan Ignacio Pozo sobre constructivismo.</a:t>
            </a:r>
          </a:p>
          <a:p>
            <a:pPr algn="r"/>
            <a:endParaRPr lang="es-CO" sz="120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4"/>
              </a:rPr>
              <a:t>https://youtu.be/cLB63u5QmsQ</a:t>
            </a:r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2" name="43 CuadroTexto">
            <a:extLst>
              <a:ext uri="{FF2B5EF4-FFF2-40B4-BE49-F238E27FC236}">
                <a16:creationId xmlns:a16="http://schemas.microsoft.com/office/drawing/2014/main" id="{69532A49-DA6C-4414-83B9-1DE9343C07D2}"/>
              </a:ext>
            </a:extLst>
          </p:cNvPr>
          <p:cNvSpPr txBox="1"/>
          <p:nvPr/>
        </p:nvSpPr>
        <p:spPr>
          <a:xfrm rot="18903554">
            <a:off x="143527" y="516330"/>
            <a:ext cx="1273140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Documentos / enlaces</a:t>
            </a:r>
          </a:p>
        </p:txBody>
      </p:sp>
    </p:spTree>
    <p:extLst>
      <p:ext uri="{BB962C8B-B14F-4D97-AF65-F5344CB8AC3E}">
        <p14:creationId xmlns:p14="http://schemas.microsoft.com/office/powerpoint/2010/main" val="5384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CuadroTexto"/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Propuestas pedagógicas y didácticas</a:t>
            </a:r>
          </a:p>
        </p:txBody>
      </p:sp>
      <p:cxnSp>
        <p:nvCxnSpPr>
          <p:cNvPr id="8" name="5 Conector recto"/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43 CuadroTexto"/>
          <p:cNvSpPr txBox="1"/>
          <p:nvPr/>
        </p:nvSpPr>
        <p:spPr>
          <a:xfrm>
            <a:off x="6896472" y="2780928"/>
            <a:ext cx="4672136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Construccionismo.</a:t>
            </a:r>
          </a:p>
        </p:txBody>
      </p:sp>
      <p:sp>
        <p:nvSpPr>
          <p:cNvPr id="12" name="43 CuadroTexto"/>
          <p:cNvSpPr txBox="1"/>
          <p:nvPr/>
        </p:nvSpPr>
        <p:spPr>
          <a:xfrm>
            <a:off x="6896472" y="3474158"/>
            <a:ext cx="467213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Ciencia, tecnología y sociedad. CTS.</a:t>
            </a:r>
          </a:p>
        </p:txBody>
      </p:sp>
      <p:sp>
        <p:nvSpPr>
          <p:cNvPr id="13" name="43 CuadroTexto"/>
          <p:cNvSpPr txBox="1"/>
          <p:nvPr/>
        </p:nvSpPr>
        <p:spPr>
          <a:xfrm>
            <a:off x="6896472" y="4386591"/>
            <a:ext cx="467213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Alfabetización científica y tecnológica.</a:t>
            </a:r>
          </a:p>
        </p:txBody>
      </p:sp>
      <p:sp>
        <p:nvSpPr>
          <p:cNvPr id="17" name="43 CuadroTexto"/>
          <p:cNvSpPr txBox="1"/>
          <p:nvPr/>
        </p:nvSpPr>
        <p:spPr>
          <a:xfrm>
            <a:off x="6896472" y="5322694"/>
            <a:ext cx="4672136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Educación STEM / STEAM.</a:t>
            </a:r>
          </a:p>
        </p:txBody>
      </p:sp>
      <p:sp>
        <p:nvSpPr>
          <p:cNvPr id="18" name="43 CuadroTexto"/>
          <p:cNvSpPr txBox="1"/>
          <p:nvPr/>
        </p:nvSpPr>
        <p:spPr>
          <a:xfrm>
            <a:off x="6896472" y="6042774"/>
            <a:ext cx="4672136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</a:t>
            </a:r>
            <a:r>
              <a:rPr lang="es-CO" sz="1600" dirty="0" err="1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Conectivismo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24" name="60 CuadroTexto"/>
          <p:cNvSpPr txBox="1"/>
          <p:nvPr/>
        </p:nvSpPr>
        <p:spPr>
          <a:xfrm>
            <a:off x="5951984" y="2771636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1</a:t>
            </a:r>
          </a:p>
        </p:txBody>
      </p:sp>
      <p:sp>
        <p:nvSpPr>
          <p:cNvPr id="25" name="60 CuadroTexto"/>
          <p:cNvSpPr txBox="1"/>
          <p:nvPr/>
        </p:nvSpPr>
        <p:spPr>
          <a:xfrm>
            <a:off x="5951984" y="3563724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2</a:t>
            </a:r>
          </a:p>
        </p:txBody>
      </p:sp>
      <p:sp>
        <p:nvSpPr>
          <p:cNvPr id="26" name="60 CuadroTexto"/>
          <p:cNvSpPr txBox="1"/>
          <p:nvPr/>
        </p:nvSpPr>
        <p:spPr>
          <a:xfrm>
            <a:off x="5951984" y="443711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3</a:t>
            </a:r>
          </a:p>
        </p:txBody>
      </p:sp>
      <p:sp>
        <p:nvSpPr>
          <p:cNvPr id="27" name="60 CuadroTexto"/>
          <p:cNvSpPr txBox="1"/>
          <p:nvPr/>
        </p:nvSpPr>
        <p:spPr>
          <a:xfrm>
            <a:off x="5951984" y="5291916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4</a:t>
            </a:r>
          </a:p>
        </p:txBody>
      </p:sp>
      <p:sp>
        <p:nvSpPr>
          <p:cNvPr id="28" name="60 CuadroTexto"/>
          <p:cNvSpPr txBox="1"/>
          <p:nvPr/>
        </p:nvSpPr>
        <p:spPr>
          <a:xfrm>
            <a:off x="5951984" y="6011996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5</a:t>
            </a: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3" name="Vista general de diapositiva 2">
                <a:extLst>
                  <a:ext uri="{FF2B5EF4-FFF2-40B4-BE49-F238E27FC236}">
                    <a16:creationId xmlns:a16="http://schemas.microsoft.com/office/drawing/2014/main" id="{62993D0B-1B0F-4C3A-93A6-C4B75AB07C8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52606672"/>
                  </p:ext>
                </p:extLst>
              </p:nvPr>
            </p:nvGraphicFramePr>
            <p:xfrm>
              <a:off x="4746441" y="2721128"/>
              <a:ext cx="1002389" cy="563844"/>
            </p:xfrm>
            <a:graphic>
              <a:graphicData uri="http://schemas.microsoft.com/office/powerpoint/2016/slidezoom">
                <pslz:sldZm>
                  <pslz:sldZmObj sldId="336" cId="206258227">
                    <pslz:zmPr id="{B483CE11-8337-428D-8C1A-5D83C8EC5644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02389" cy="56384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Vista general de diapositiva 2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62993D0B-1B0F-4C3A-93A6-C4B75AB07C8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46441" y="2721128"/>
                <a:ext cx="1002389" cy="56384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5" name="Vista general de diapositiva 4">
                <a:extLst>
                  <a:ext uri="{FF2B5EF4-FFF2-40B4-BE49-F238E27FC236}">
                    <a16:creationId xmlns:a16="http://schemas.microsoft.com/office/drawing/2014/main" id="{DFEAB0D7-578C-4113-B171-EA5D7C3B199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84775545"/>
                  </p:ext>
                </p:extLst>
              </p:nvPr>
            </p:nvGraphicFramePr>
            <p:xfrm>
              <a:off x="4727848" y="3501008"/>
              <a:ext cx="1002389" cy="563844"/>
            </p:xfrm>
            <a:graphic>
              <a:graphicData uri="http://schemas.microsoft.com/office/powerpoint/2016/slidezoom">
                <pslz:sldZm>
                  <pslz:sldZmObj sldId="338" cId="328562882">
                    <pslz:zmPr id="{4F303C5B-466B-476D-A4AA-C71A59BAE8E0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02389" cy="56384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Vista general de diapositiva 4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DFEAB0D7-578C-4113-B171-EA5D7C3B199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27848" y="3501008"/>
                <a:ext cx="1002389" cy="56384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9" name="Vista general de diapositiva 8">
                <a:extLst>
                  <a:ext uri="{FF2B5EF4-FFF2-40B4-BE49-F238E27FC236}">
                    <a16:creationId xmlns:a16="http://schemas.microsoft.com/office/drawing/2014/main" id="{9C76D087-81F5-466C-9AFF-4F5ABE6FC3C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19720451"/>
                  </p:ext>
                </p:extLst>
              </p:nvPr>
            </p:nvGraphicFramePr>
            <p:xfrm>
              <a:off x="4746440" y="4365104"/>
              <a:ext cx="1002389" cy="563844"/>
            </p:xfrm>
            <a:graphic>
              <a:graphicData uri="http://schemas.microsoft.com/office/powerpoint/2016/slidezoom">
                <pslz:sldZm>
                  <pslz:sldZmObj sldId="341" cId="725193034">
                    <pslz:zmPr id="{154BEACA-C1DE-40BD-923F-C6FEADAB02FD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02389" cy="56384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9" name="Vista general de diapositiva 8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9C76D087-81F5-466C-9AFF-4F5ABE6FC3C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46440" y="4365104"/>
                <a:ext cx="1002389" cy="56384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15" name="Vista general de diapositiva 14">
                <a:extLst>
                  <a:ext uri="{FF2B5EF4-FFF2-40B4-BE49-F238E27FC236}">
                    <a16:creationId xmlns:a16="http://schemas.microsoft.com/office/drawing/2014/main" id="{D1EBCE56-ED5F-40AE-9AA6-B00CC4CBF4C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36109887"/>
                  </p:ext>
                </p:extLst>
              </p:nvPr>
            </p:nvGraphicFramePr>
            <p:xfrm>
              <a:off x="4746440" y="5229200"/>
              <a:ext cx="979942" cy="551217"/>
            </p:xfrm>
            <a:graphic>
              <a:graphicData uri="http://schemas.microsoft.com/office/powerpoint/2016/slidezoom">
                <pslz:sldZm>
                  <pslz:sldZmObj sldId="343" cId="3878389258">
                    <pslz:zmPr id="{EFAC8B02-D504-4D5D-A519-3FEEE1DFED0E}" returnToParent="0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79942" cy="55121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5" name="Vista general de diapositiva 14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D1EBCE56-ED5F-40AE-9AA6-B00CC4CBF4C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46440" y="5229200"/>
                <a:ext cx="979942" cy="55121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19" name="Vista general de diapositiva 18">
                <a:extLst>
                  <a:ext uri="{FF2B5EF4-FFF2-40B4-BE49-F238E27FC236}">
                    <a16:creationId xmlns:a16="http://schemas.microsoft.com/office/drawing/2014/main" id="{3F8F23DB-3606-4BE2-8575-3297772F78C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71670088"/>
                  </p:ext>
                </p:extLst>
              </p:nvPr>
            </p:nvGraphicFramePr>
            <p:xfrm>
              <a:off x="4728184" y="5941302"/>
              <a:ext cx="1002389" cy="563844"/>
            </p:xfrm>
            <a:graphic>
              <a:graphicData uri="http://schemas.microsoft.com/office/powerpoint/2016/slidezoom">
                <pslz:sldZm>
                  <pslz:sldZmObj sldId="346" cId="815060165">
                    <pslz:zmPr id="{F0AD3BC9-1CD1-4FF7-8AE6-0FC1AAD3847D}" returnToParent="0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02389" cy="56384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9" name="Vista general de diapositiva 18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3F8F23DB-3606-4BE2-8575-3297772F78C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28184" y="5941302"/>
                <a:ext cx="1002389" cy="56384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250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>
            <a:extLst>
              <a:ext uri="{FF2B5EF4-FFF2-40B4-BE49-F238E27FC236}">
                <a16:creationId xmlns:a16="http://schemas.microsoft.com/office/drawing/2014/main" id="{BB0870FC-9E3E-47A0-A206-B2072E23A906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6" name="5 Conector recto">
            <a:extLst>
              <a:ext uri="{FF2B5EF4-FFF2-40B4-BE49-F238E27FC236}">
                <a16:creationId xmlns:a16="http://schemas.microsoft.com/office/drawing/2014/main" id="{9E8AA5E8-7B38-467F-86CA-AE32D1DCA7A4}"/>
              </a:ext>
            </a:extLst>
          </p:cNvPr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43 CuadroTexto">
            <a:extLst>
              <a:ext uri="{FF2B5EF4-FFF2-40B4-BE49-F238E27FC236}">
                <a16:creationId xmlns:a16="http://schemas.microsoft.com/office/drawing/2014/main" id="{A0AB2BE1-569F-47F8-B8F7-EEA380F56373}"/>
              </a:ext>
            </a:extLst>
          </p:cNvPr>
          <p:cNvSpPr txBox="1"/>
          <p:nvPr/>
        </p:nvSpPr>
        <p:spPr>
          <a:xfrm>
            <a:off x="1135832" y="1476073"/>
            <a:ext cx="560824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Constructivismo y aprendizaje significativo.</a:t>
            </a:r>
          </a:p>
        </p:txBody>
      </p:sp>
      <p:sp>
        <p:nvSpPr>
          <p:cNvPr id="8" name="60 CuadroTexto">
            <a:extLst>
              <a:ext uri="{FF2B5EF4-FFF2-40B4-BE49-F238E27FC236}">
                <a16:creationId xmlns:a16="http://schemas.microsoft.com/office/drawing/2014/main" id="{CE6BE358-63C9-421B-8F5C-0A38EE7AB523}"/>
              </a:ext>
            </a:extLst>
          </p:cNvPr>
          <p:cNvSpPr txBox="1"/>
          <p:nvPr/>
        </p:nvSpPr>
        <p:spPr>
          <a:xfrm>
            <a:off x="191344" y="155679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10</a:t>
            </a:r>
          </a:p>
        </p:txBody>
      </p:sp>
      <p:sp>
        <p:nvSpPr>
          <p:cNvPr id="11" name="43 CuadroTexto">
            <a:extLst>
              <a:ext uri="{FF2B5EF4-FFF2-40B4-BE49-F238E27FC236}">
                <a16:creationId xmlns:a16="http://schemas.microsoft.com/office/drawing/2014/main" id="{EAEDB2F8-F97B-4D76-9B6E-0D1E1AB07D89}"/>
              </a:ext>
            </a:extLst>
          </p:cNvPr>
          <p:cNvSpPr txBox="1"/>
          <p:nvPr/>
        </p:nvSpPr>
        <p:spPr>
          <a:xfrm>
            <a:off x="3695141" y="4010868"/>
            <a:ext cx="5184575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Mapas conceptuales en la facilitación y evaluación de un aprendizaje significativo. Marco Moreira. (conferencia).</a:t>
            </a:r>
          </a:p>
          <a:p>
            <a:pPr algn="r"/>
            <a:endParaRPr lang="es-CO" sz="120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2"/>
              </a:rPr>
              <a:t>https://youtu.be/31mFpTGPssI</a:t>
            </a:r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2" name="43 CuadroTexto">
            <a:extLst>
              <a:ext uri="{FF2B5EF4-FFF2-40B4-BE49-F238E27FC236}">
                <a16:creationId xmlns:a16="http://schemas.microsoft.com/office/drawing/2014/main" id="{C9E6D088-7403-412B-83F0-DA4DCFF4632B}"/>
              </a:ext>
            </a:extLst>
          </p:cNvPr>
          <p:cNvSpPr txBox="1"/>
          <p:nvPr/>
        </p:nvSpPr>
        <p:spPr>
          <a:xfrm>
            <a:off x="2135560" y="2690917"/>
            <a:ext cx="5184575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Leer para aprender en la era digital: nuevos retos, nuevas posibilidades. Juan Ignacio Pozo. (conferencia).</a:t>
            </a:r>
          </a:p>
          <a:p>
            <a:pPr algn="r"/>
            <a:endParaRPr lang="es-CO" sz="120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3"/>
              </a:rPr>
              <a:t>https://youtu.be/JZ2U92ViTC0</a:t>
            </a:r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4" name="43 CuadroTexto">
            <a:extLst>
              <a:ext uri="{FF2B5EF4-FFF2-40B4-BE49-F238E27FC236}">
                <a16:creationId xmlns:a16="http://schemas.microsoft.com/office/drawing/2014/main" id="{DC5BA244-DD34-427D-AD6F-24FCE576F995}"/>
              </a:ext>
            </a:extLst>
          </p:cNvPr>
          <p:cNvSpPr txBox="1"/>
          <p:nvPr/>
        </p:nvSpPr>
        <p:spPr>
          <a:xfrm>
            <a:off x="5279317" y="5355213"/>
            <a:ext cx="5184575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Constructivism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perspectives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on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learning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. Keith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Taber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. (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conference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).</a:t>
            </a:r>
          </a:p>
          <a:p>
            <a:pPr algn="r"/>
            <a:endParaRPr lang="es-CO" sz="120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2"/>
              </a:rPr>
              <a:t>https://youtu.be/31mFpTGPssI</a:t>
            </a:r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2" name="43 CuadroTexto">
            <a:extLst>
              <a:ext uri="{FF2B5EF4-FFF2-40B4-BE49-F238E27FC236}">
                <a16:creationId xmlns:a16="http://schemas.microsoft.com/office/drawing/2014/main" id="{60AEB871-F0E8-46EC-BDDE-7D5551E7A2DA}"/>
              </a:ext>
            </a:extLst>
          </p:cNvPr>
          <p:cNvSpPr txBox="1"/>
          <p:nvPr/>
        </p:nvSpPr>
        <p:spPr>
          <a:xfrm rot="18903554">
            <a:off x="143527" y="516330"/>
            <a:ext cx="1273140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Documentos / enlaces</a:t>
            </a:r>
          </a:p>
        </p:txBody>
      </p:sp>
    </p:spTree>
    <p:extLst>
      <p:ext uri="{BB962C8B-B14F-4D97-AF65-F5344CB8AC3E}">
        <p14:creationId xmlns:p14="http://schemas.microsoft.com/office/powerpoint/2010/main" val="266824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CuadroTexto">
            <a:extLst>
              <a:ext uri="{FF2B5EF4-FFF2-40B4-BE49-F238E27FC236}">
                <a16:creationId xmlns:a16="http://schemas.microsoft.com/office/drawing/2014/main" id="{147FA391-F18F-4D64-9886-147DA472E221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8" name="5 Conector recto">
            <a:extLst>
              <a:ext uri="{FF2B5EF4-FFF2-40B4-BE49-F238E27FC236}">
                <a16:creationId xmlns:a16="http://schemas.microsoft.com/office/drawing/2014/main" id="{C7DFD300-281F-4EFF-A698-D2BD97EEFF19}"/>
              </a:ext>
            </a:extLst>
          </p:cNvPr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43 CuadroTexto">
            <a:extLst>
              <a:ext uri="{FF2B5EF4-FFF2-40B4-BE49-F238E27FC236}">
                <a16:creationId xmlns:a16="http://schemas.microsoft.com/office/drawing/2014/main" id="{CFADDB58-3FDE-41CF-94EF-8F5D13443027}"/>
              </a:ext>
            </a:extLst>
          </p:cNvPr>
          <p:cNvSpPr txBox="1"/>
          <p:nvPr/>
        </p:nvSpPr>
        <p:spPr>
          <a:xfrm>
            <a:off x="1135832" y="1476073"/>
            <a:ext cx="560824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Constructivismo y aprendizaje significativo.</a:t>
            </a:r>
          </a:p>
        </p:txBody>
      </p:sp>
      <p:sp>
        <p:nvSpPr>
          <p:cNvPr id="10" name="60 CuadroTexto">
            <a:extLst>
              <a:ext uri="{FF2B5EF4-FFF2-40B4-BE49-F238E27FC236}">
                <a16:creationId xmlns:a16="http://schemas.microsoft.com/office/drawing/2014/main" id="{9A22322D-BE11-466C-94C9-AE7AADEEFBBF}"/>
              </a:ext>
            </a:extLst>
          </p:cNvPr>
          <p:cNvSpPr txBox="1"/>
          <p:nvPr/>
        </p:nvSpPr>
        <p:spPr>
          <a:xfrm>
            <a:off x="191344" y="155679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10</a:t>
            </a:r>
          </a:p>
        </p:txBody>
      </p:sp>
      <p:sp>
        <p:nvSpPr>
          <p:cNvPr id="11" name="43 CuadroTexto">
            <a:extLst>
              <a:ext uri="{FF2B5EF4-FFF2-40B4-BE49-F238E27FC236}">
                <a16:creationId xmlns:a16="http://schemas.microsoft.com/office/drawing/2014/main" id="{15902466-02C5-4DA5-9B7C-37B6CA0D1231}"/>
              </a:ext>
            </a:extLst>
          </p:cNvPr>
          <p:cNvSpPr txBox="1"/>
          <p:nvPr/>
        </p:nvSpPr>
        <p:spPr>
          <a:xfrm>
            <a:off x="4559237" y="4604935"/>
            <a:ext cx="5184575" cy="9079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Constructivism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and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positivism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: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from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conflicto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to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co-creation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. Kenneth Gergen. (</a:t>
            </a:r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conference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).</a:t>
            </a:r>
          </a:p>
          <a:p>
            <a:pPr algn="r"/>
            <a:endParaRPr lang="es-CO" sz="105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2"/>
              </a:rPr>
              <a:t>https://youtu.be/MwPIeqA48c4</a:t>
            </a:r>
            <a:r>
              <a:rPr lang="es-CO" sz="105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2" name="43 CuadroTexto">
            <a:extLst>
              <a:ext uri="{FF2B5EF4-FFF2-40B4-BE49-F238E27FC236}">
                <a16:creationId xmlns:a16="http://schemas.microsoft.com/office/drawing/2014/main" id="{46F366C6-2179-4D9E-A23C-F860D991F0BC}"/>
              </a:ext>
            </a:extLst>
          </p:cNvPr>
          <p:cNvSpPr txBox="1"/>
          <p:nvPr/>
        </p:nvSpPr>
        <p:spPr>
          <a:xfrm>
            <a:off x="2999656" y="3284984"/>
            <a:ext cx="5184575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b="1" dirty="0" err="1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Webinar</a:t>
            </a:r>
            <a:r>
              <a:rPr lang="es-CO" sz="1600" b="1" dirty="0">
                <a:solidFill>
                  <a:srgbClr val="002060"/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: Construyendo el conocimiento. Mario Carretero. (conferencia).</a:t>
            </a:r>
          </a:p>
          <a:p>
            <a:pPr algn="r"/>
            <a:endParaRPr lang="es-CO" sz="1200" b="1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pPr algn="r"/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  <a:hlinkClick r:id="rId2"/>
              </a:rPr>
              <a:t>https://youtu.be/MwPIeqA48c4</a:t>
            </a:r>
            <a:r>
              <a:rPr lang="es-CO" sz="12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4" name="43 CuadroTexto">
            <a:extLst>
              <a:ext uri="{FF2B5EF4-FFF2-40B4-BE49-F238E27FC236}">
                <a16:creationId xmlns:a16="http://schemas.microsoft.com/office/drawing/2014/main" id="{9C8D5011-4FDF-4462-9113-E5C1446B3681}"/>
              </a:ext>
            </a:extLst>
          </p:cNvPr>
          <p:cNvSpPr txBox="1"/>
          <p:nvPr/>
        </p:nvSpPr>
        <p:spPr>
          <a:xfrm rot="18903554">
            <a:off x="143527" y="516330"/>
            <a:ext cx="1273140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Documentos / enlaces</a:t>
            </a:r>
          </a:p>
        </p:txBody>
      </p:sp>
    </p:spTree>
    <p:extLst>
      <p:ext uri="{BB962C8B-B14F-4D97-AF65-F5344CB8AC3E}">
        <p14:creationId xmlns:p14="http://schemas.microsoft.com/office/powerpoint/2010/main" val="374698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>
            <a:extLst>
              <a:ext uri="{FF2B5EF4-FFF2-40B4-BE49-F238E27FC236}">
                <a16:creationId xmlns:a16="http://schemas.microsoft.com/office/drawing/2014/main" id="{A3F63B6A-9E6B-4BFE-A0A9-E08AE2567728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5" name="5 Conector recto">
            <a:extLst>
              <a:ext uri="{FF2B5EF4-FFF2-40B4-BE49-F238E27FC236}">
                <a16:creationId xmlns:a16="http://schemas.microsoft.com/office/drawing/2014/main" id="{0F1C4322-C785-4C2A-9E67-EDE340DF71A3}"/>
              </a:ext>
            </a:extLst>
          </p:cNvPr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43 CuadroTexto">
            <a:extLst>
              <a:ext uri="{FF2B5EF4-FFF2-40B4-BE49-F238E27FC236}">
                <a16:creationId xmlns:a16="http://schemas.microsoft.com/office/drawing/2014/main" id="{670C5D0B-F41E-4A22-9E6F-C67903A81B8F}"/>
              </a:ext>
            </a:extLst>
          </p:cNvPr>
          <p:cNvSpPr txBox="1"/>
          <p:nvPr/>
        </p:nvSpPr>
        <p:spPr>
          <a:xfrm>
            <a:off x="1135832" y="1578278"/>
            <a:ext cx="56082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Solución de problemas – </a:t>
            </a:r>
            <a:r>
              <a:rPr lang="es-CO" sz="1600" dirty="0" err="1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problem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  <a:r>
              <a:rPr lang="es-CO" sz="1600" dirty="0" err="1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solving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7" name="60 CuadroTexto">
            <a:extLst>
              <a:ext uri="{FF2B5EF4-FFF2-40B4-BE49-F238E27FC236}">
                <a16:creationId xmlns:a16="http://schemas.microsoft.com/office/drawing/2014/main" id="{0CB95155-96D3-48A2-82A0-AC05B0237BDF}"/>
              </a:ext>
            </a:extLst>
          </p:cNvPr>
          <p:cNvSpPr txBox="1"/>
          <p:nvPr/>
        </p:nvSpPr>
        <p:spPr>
          <a:xfrm>
            <a:off x="191344" y="155679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11</a:t>
            </a:r>
          </a:p>
        </p:txBody>
      </p:sp>
      <p:sp>
        <p:nvSpPr>
          <p:cNvPr id="8" name="43 CuadroTexto">
            <a:extLst>
              <a:ext uri="{FF2B5EF4-FFF2-40B4-BE49-F238E27FC236}">
                <a16:creationId xmlns:a16="http://schemas.microsoft.com/office/drawing/2014/main" id="{ED1E524D-8DF9-4F4A-BF7A-B1D80CD2A133}"/>
              </a:ext>
            </a:extLst>
          </p:cNvPr>
          <p:cNvSpPr txBox="1"/>
          <p:nvPr/>
        </p:nvSpPr>
        <p:spPr>
          <a:xfrm rot="2021567">
            <a:off x="5185257" y="3682975"/>
            <a:ext cx="2826119" cy="307777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- En construcción -</a:t>
            </a:r>
          </a:p>
        </p:txBody>
      </p:sp>
    </p:spTree>
    <p:extLst>
      <p:ext uri="{BB962C8B-B14F-4D97-AF65-F5344CB8AC3E}">
        <p14:creationId xmlns:p14="http://schemas.microsoft.com/office/powerpoint/2010/main" val="11049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>
            <a:extLst>
              <a:ext uri="{FF2B5EF4-FFF2-40B4-BE49-F238E27FC236}">
                <a16:creationId xmlns:a16="http://schemas.microsoft.com/office/drawing/2014/main" id="{304235AF-5385-4CFB-8E78-9ADD2C567622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5" name="5 Conector recto">
            <a:extLst>
              <a:ext uri="{FF2B5EF4-FFF2-40B4-BE49-F238E27FC236}">
                <a16:creationId xmlns:a16="http://schemas.microsoft.com/office/drawing/2014/main" id="{27530400-4734-44B9-844F-D7BAA7C38FD2}"/>
              </a:ext>
            </a:extLst>
          </p:cNvPr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43 CuadroTexto">
            <a:extLst>
              <a:ext uri="{FF2B5EF4-FFF2-40B4-BE49-F238E27FC236}">
                <a16:creationId xmlns:a16="http://schemas.microsoft.com/office/drawing/2014/main" id="{2F6281C4-61A6-4EBC-9B1C-E53D896BE5C7}"/>
              </a:ext>
            </a:extLst>
          </p:cNvPr>
          <p:cNvSpPr txBox="1"/>
          <p:nvPr/>
        </p:nvSpPr>
        <p:spPr>
          <a:xfrm>
            <a:off x="1135832" y="1578278"/>
            <a:ext cx="56082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Filosofía de la tecnología.</a:t>
            </a:r>
          </a:p>
        </p:txBody>
      </p:sp>
      <p:sp>
        <p:nvSpPr>
          <p:cNvPr id="7" name="60 CuadroTexto">
            <a:extLst>
              <a:ext uri="{FF2B5EF4-FFF2-40B4-BE49-F238E27FC236}">
                <a16:creationId xmlns:a16="http://schemas.microsoft.com/office/drawing/2014/main" id="{07EF9EDF-71C3-49E5-BC0B-6D95B6283594}"/>
              </a:ext>
            </a:extLst>
          </p:cNvPr>
          <p:cNvSpPr txBox="1"/>
          <p:nvPr/>
        </p:nvSpPr>
        <p:spPr>
          <a:xfrm>
            <a:off x="191344" y="155679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12</a:t>
            </a:r>
          </a:p>
        </p:txBody>
      </p:sp>
      <p:sp>
        <p:nvSpPr>
          <p:cNvPr id="8" name="43 CuadroTexto">
            <a:extLst>
              <a:ext uri="{FF2B5EF4-FFF2-40B4-BE49-F238E27FC236}">
                <a16:creationId xmlns:a16="http://schemas.microsoft.com/office/drawing/2014/main" id="{CF7188BD-AD31-4E70-87B4-F92225FC11CB}"/>
              </a:ext>
            </a:extLst>
          </p:cNvPr>
          <p:cNvSpPr txBox="1"/>
          <p:nvPr/>
        </p:nvSpPr>
        <p:spPr>
          <a:xfrm rot="2021567">
            <a:off x="5185257" y="3682975"/>
            <a:ext cx="2826119" cy="307777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- En construcción -</a:t>
            </a:r>
          </a:p>
        </p:txBody>
      </p:sp>
    </p:spTree>
    <p:extLst>
      <p:ext uri="{BB962C8B-B14F-4D97-AF65-F5344CB8AC3E}">
        <p14:creationId xmlns:p14="http://schemas.microsoft.com/office/powerpoint/2010/main" val="209122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>
            <a:extLst>
              <a:ext uri="{FF2B5EF4-FFF2-40B4-BE49-F238E27FC236}">
                <a16:creationId xmlns:a16="http://schemas.microsoft.com/office/drawing/2014/main" id="{5837B4BB-277A-4E11-8CB3-0DA2501059DF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5" name="5 Conector recto">
            <a:extLst>
              <a:ext uri="{FF2B5EF4-FFF2-40B4-BE49-F238E27FC236}">
                <a16:creationId xmlns:a16="http://schemas.microsoft.com/office/drawing/2014/main" id="{210A1D01-6084-45B7-A6AD-EF997928B55E}"/>
              </a:ext>
            </a:extLst>
          </p:cNvPr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43 CuadroTexto">
            <a:extLst>
              <a:ext uri="{FF2B5EF4-FFF2-40B4-BE49-F238E27FC236}">
                <a16:creationId xmlns:a16="http://schemas.microsoft.com/office/drawing/2014/main" id="{02061F24-93D7-4B5A-8ACD-EB00E6333E38}"/>
              </a:ext>
            </a:extLst>
          </p:cNvPr>
          <p:cNvSpPr txBox="1"/>
          <p:nvPr/>
        </p:nvSpPr>
        <p:spPr>
          <a:xfrm>
            <a:off x="1135832" y="1578278"/>
            <a:ext cx="56082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Cibercultura.</a:t>
            </a:r>
          </a:p>
        </p:txBody>
      </p:sp>
      <p:sp>
        <p:nvSpPr>
          <p:cNvPr id="7" name="60 CuadroTexto">
            <a:extLst>
              <a:ext uri="{FF2B5EF4-FFF2-40B4-BE49-F238E27FC236}">
                <a16:creationId xmlns:a16="http://schemas.microsoft.com/office/drawing/2014/main" id="{76ADCDA0-247C-4B84-9B33-F51B38853959}"/>
              </a:ext>
            </a:extLst>
          </p:cNvPr>
          <p:cNvSpPr txBox="1"/>
          <p:nvPr/>
        </p:nvSpPr>
        <p:spPr>
          <a:xfrm>
            <a:off x="191344" y="155679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13</a:t>
            </a:r>
          </a:p>
        </p:txBody>
      </p:sp>
      <p:sp>
        <p:nvSpPr>
          <p:cNvPr id="8" name="43 CuadroTexto">
            <a:extLst>
              <a:ext uri="{FF2B5EF4-FFF2-40B4-BE49-F238E27FC236}">
                <a16:creationId xmlns:a16="http://schemas.microsoft.com/office/drawing/2014/main" id="{68C6CB5A-0DD6-4B50-B684-5B6312C3CFC4}"/>
              </a:ext>
            </a:extLst>
          </p:cNvPr>
          <p:cNvSpPr txBox="1"/>
          <p:nvPr/>
        </p:nvSpPr>
        <p:spPr>
          <a:xfrm rot="2021567">
            <a:off x="5185257" y="3682975"/>
            <a:ext cx="2826119" cy="307777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- En construcción -</a:t>
            </a:r>
          </a:p>
        </p:txBody>
      </p:sp>
    </p:spTree>
    <p:extLst>
      <p:ext uri="{BB962C8B-B14F-4D97-AF65-F5344CB8AC3E}">
        <p14:creationId xmlns:p14="http://schemas.microsoft.com/office/powerpoint/2010/main" val="323242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>
            <a:extLst>
              <a:ext uri="{FF2B5EF4-FFF2-40B4-BE49-F238E27FC236}">
                <a16:creationId xmlns:a16="http://schemas.microsoft.com/office/drawing/2014/main" id="{946838E5-8855-466E-951E-9906BF2C2DB7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ndalus" pitchFamily="18" charset="-78"/>
              </a:rPr>
              <a:t>Propuestas pedagógicas y didácticas</a:t>
            </a:r>
          </a:p>
        </p:txBody>
      </p:sp>
      <p:cxnSp>
        <p:nvCxnSpPr>
          <p:cNvPr id="5" name="5 Conector recto">
            <a:extLst>
              <a:ext uri="{FF2B5EF4-FFF2-40B4-BE49-F238E27FC236}">
                <a16:creationId xmlns:a16="http://schemas.microsoft.com/office/drawing/2014/main" id="{FF2FF0BE-00E8-43DB-ACE2-9954CA54E79A}"/>
              </a:ext>
            </a:extLst>
          </p:cNvPr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43 CuadroTexto">
            <a:extLst>
              <a:ext uri="{FF2B5EF4-FFF2-40B4-BE49-F238E27FC236}">
                <a16:creationId xmlns:a16="http://schemas.microsoft.com/office/drawing/2014/main" id="{CA545249-B7D3-4621-B2E3-C0E65CBF7997}"/>
              </a:ext>
            </a:extLst>
          </p:cNvPr>
          <p:cNvSpPr txBox="1"/>
          <p:nvPr/>
        </p:nvSpPr>
        <p:spPr>
          <a:xfrm>
            <a:off x="1135832" y="1578278"/>
            <a:ext cx="56082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Estudios sociales de la tecnología.</a:t>
            </a:r>
          </a:p>
        </p:txBody>
      </p:sp>
      <p:sp>
        <p:nvSpPr>
          <p:cNvPr id="7" name="60 CuadroTexto">
            <a:extLst>
              <a:ext uri="{FF2B5EF4-FFF2-40B4-BE49-F238E27FC236}">
                <a16:creationId xmlns:a16="http://schemas.microsoft.com/office/drawing/2014/main" id="{18E0FF66-577B-4F55-847E-E780BDD649F8}"/>
              </a:ext>
            </a:extLst>
          </p:cNvPr>
          <p:cNvSpPr txBox="1"/>
          <p:nvPr/>
        </p:nvSpPr>
        <p:spPr>
          <a:xfrm>
            <a:off x="191344" y="1556792"/>
            <a:ext cx="576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14</a:t>
            </a:r>
          </a:p>
        </p:txBody>
      </p:sp>
      <p:sp>
        <p:nvSpPr>
          <p:cNvPr id="8" name="43 CuadroTexto">
            <a:extLst>
              <a:ext uri="{FF2B5EF4-FFF2-40B4-BE49-F238E27FC236}">
                <a16:creationId xmlns:a16="http://schemas.microsoft.com/office/drawing/2014/main" id="{10038552-67E0-4963-AA36-5A056F3FBBDA}"/>
              </a:ext>
            </a:extLst>
          </p:cNvPr>
          <p:cNvSpPr txBox="1"/>
          <p:nvPr/>
        </p:nvSpPr>
        <p:spPr>
          <a:xfrm rot="2021567">
            <a:off x="5185257" y="3682975"/>
            <a:ext cx="2826119" cy="307777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KaiTi" panose="02010609060101010101" pitchFamily="49" charset="-122"/>
                <a:cs typeface="Aharoni" panose="02010803020104030203" pitchFamily="2" charset="-79"/>
              </a:rPr>
              <a:t>- En construcción -</a:t>
            </a:r>
          </a:p>
        </p:txBody>
      </p:sp>
    </p:spTree>
    <p:extLst>
      <p:ext uri="{BB962C8B-B14F-4D97-AF65-F5344CB8AC3E}">
        <p14:creationId xmlns:p14="http://schemas.microsoft.com/office/powerpoint/2010/main" val="347094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5 Conector recto"/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43 CuadroTexto"/>
          <p:cNvSpPr txBox="1"/>
          <p:nvPr/>
        </p:nvSpPr>
        <p:spPr>
          <a:xfrm>
            <a:off x="6968480" y="2708921"/>
            <a:ext cx="467213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Pedagogía cognitiva / cognitivismo.</a:t>
            </a:r>
          </a:p>
        </p:txBody>
      </p:sp>
      <p:sp>
        <p:nvSpPr>
          <p:cNvPr id="13" name="43 CuadroTexto"/>
          <p:cNvSpPr txBox="1"/>
          <p:nvPr/>
        </p:nvSpPr>
        <p:spPr>
          <a:xfrm>
            <a:off x="6968480" y="3522494"/>
            <a:ext cx="4672136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Conductismo.</a:t>
            </a:r>
          </a:p>
        </p:txBody>
      </p:sp>
      <p:sp>
        <p:nvSpPr>
          <p:cNvPr id="14" name="43 CuadroTexto"/>
          <p:cNvSpPr txBox="1"/>
          <p:nvPr/>
        </p:nvSpPr>
        <p:spPr>
          <a:xfrm>
            <a:off x="6968480" y="4242574"/>
            <a:ext cx="4672136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Enseñanza para la comprensión.</a:t>
            </a:r>
          </a:p>
        </p:txBody>
      </p:sp>
      <p:sp>
        <p:nvSpPr>
          <p:cNvPr id="15" name="43 CuadroTexto"/>
          <p:cNvSpPr txBox="1"/>
          <p:nvPr/>
        </p:nvSpPr>
        <p:spPr>
          <a:xfrm>
            <a:off x="6968480" y="4962654"/>
            <a:ext cx="4672136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Pedagogía computacional.</a:t>
            </a:r>
          </a:p>
        </p:txBody>
      </p:sp>
      <p:sp>
        <p:nvSpPr>
          <p:cNvPr id="16" name="43 CuadroTexto"/>
          <p:cNvSpPr txBox="1"/>
          <p:nvPr/>
        </p:nvSpPr>
        <p:spPr>
          <a:xfrm>
            <a:off x="6968480" y="5652538"/>
            <a:ext cx="467213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Constructivismo y aprendizaje significativo.</a:t>
            </a:r>
          </a:p>
        </p:txBody>
      </p:sp>
      <p:sp>
        <p:nvSpPr>
          <p:cNvPr id="19" name="60 CuadroTexto"/>
          <p:cNvSpPr txBox="1"/>
          <p:nvPr/>
        </p:nvSpPr>
        <p:spPr>
          <a:xfrm>
            <a:off x="6023992" y="2771636"/>
            <a:ext cx="5555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6</a:t>
            </a:r>
          </a:p>
        </p:txBody>
      </p:sp>
      <p:sp>
        <p:nvSpPr>
          <p:cNvPr id="20" name="60 CuadroTexto"/>
          <p:cNvSpPr txBox="1"/>
          <p:nvPr/>
        </p:nvSpPr>
        <p:spPr>
          <a:xfrm>
            <a:off x="6023992" y="3501008"/>
            <a:ext cx="5555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7</a:t>
            </a:r>
          </a:p>
        </p:txBody>
      </p:sp>
      <p:sp>
        <p:nvSpPr>
          <p:cNvPr id="21" name="60 CuadroTexto"/>
          <p:cNvSpPr txBox="1"/>
          <p:nvPr/>
        </p:nvSpPr>
        <p:spPr>
          <a:xfrm>
            <a:off x="6023992" y="4211796"/>
            <a:ext cx="5555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8</a:t>
            </a:r>
          </a:p>
        </p:txBody>
      </p:sp>
      <p:sp>
        <p:nvSpPr>
          <p:cNvPr id="22" name="60 CuadroTexto"/>
          <p:cNvSpPr txBox="1"/>
          <p:nvPr/>
        </p:nvSpPr>
        <p:spPr>
          <a:xfrm>
            <a:off x="6023992" y="4941168"/>
            <a:ext cx="5555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9</a:t>
            </a:r>
          </a:p>
        </p:txBody>
      </p:sp>
      <p:sp>
        <p:nvSpPr>
          <p:cNvPr id="23" name="60 CuadroTexto"/>
          <p:cNvSpPr txBox="1"/>
          <p:nvPr/>
        </p:nvSpPr>
        <p:spPr>
          <a:xfrm>
            <a:off x="6023992" y="5733256"/>
            <a:ext cx="5555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10</a:t>
            </a:r>
          </a:p>
        </p:txBody>
      </p:sp>
      <p:sp>
        <p:nvSpPr>
          <p:cNvPr id="3" name="4 CuadroTexto">
            <a:extLst>
              <a:ext uri="{FF2B5EF4-FFF2-40B4-BE49-F238E27FC236}">
                <a16:creationId xmlns:a16="http://schemas.microsoft.com/office/drawing/2014/main" id="{1C653811-DCA0-47E4-9285-215F8511B0E1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Propuestas pedagógicas y didácticas</a:t>
            </a: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5" name="Vista general de diapositiva 4">
                <a:extLst>
                  <a:ext uri="{FF2B5EF4-FFF2-40B4-BE49-F238E27FC236}">
                    <a16:creationId xmlns:a16="http://schemas.microsoft.com/office/drawing/2014/main" id="{DCB244C0-CF73-42EF-8FBB-F211A571C73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81099580"/>
                  </p:ext>
                </p:extLst>
              </p:nvPr>
            </p:nvGraphicFramePr>
            <p:xfrm>
              <a:off x="4871866" y="3438895"/>
              <a:ext cx="951833" cy="535406"/>
            </p:xfrm>
            <a:graphic>
              <a:graphicData uri="http://schemas.microsoft.com/office/powerpoint/2016/slidezoom">
                <pslz:sldZm>
                  <pslz:sldZmObj sldId="361" cId="2926839863">
                    <pslz:zmPr id="{6F3A26BA-0251-4965-AFCB-7BCE0242B6B0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51833" cy="53540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Vista general de diapositiva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DCB244C0-CF73-42EF-8FBB-F211A571C73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71866" y="3438895"/>
                <a:ext cx="951833" cy="53540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7" name="Vista general de diapositiva 6">
                <a:extLst>
                  <a:ext uri="{FF2B5EF4-FFF2-40B4-BE49-F238E27FC236}">
                    <a16:creationId xmlns:a16="http://schemas.microsoft.com/office/drawing/2014/main" id="{13B53957-E55C-4EDF-9949-640A4B9EACB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81928258"/>
                  </p:ext>
                </p:extLst>
              </p:nvPr>
            </p:nvGraphicFramePr>
            <p:xfrm>
              <a:off x="4864376" y="2708920"/>
              <a:ext cx="965153" cy="542899"/>
            </p:xfrm>
            <a:graphic>
              <a:graphicData uri="http://schemas.microsoft.com/office/powerpoint/2016/slidezoom">
                <pslz:sldZm>
                  <pslz:sldZmObj sldId="355" cId="1436956312">
                    <pslz:zmPr id="{53085FB8-B463-409C-90FE-7E7A4000947D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65153" cy="5428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Vista general de diapositiva 6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13B53957-E55C-4EDF-9949-640A4B9EACB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64376" y="2708920"/>
                <a:ext cx="965153" cy="54289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12" name="Vista general de diapositiva 11">
                <a:extLst>
                  <a:ext uri="{FF2B5EF4-FFF2-40B4-BE49-F238E27FC236}">
                    <a16:creationId xmlns:a16="http://schemas.microsoft.com/office/drawing/2014/main" id="{AE9B5C52-580C-4BC6-8B9F-60295A282E4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31466846"/>
                  </p:ext>
                </p:extLst>
              </p:nvPr>
            </p:nvGraphicFramePr>
            <p:xfrm>
              <a:off x="4871864" y="4149080"/>
              <a:ext cx="951834" cy="535407"/>
            </p:xfrm>
            <a:graphic>
              <a:graphicData uri="http://schemas.microsoft.com/office/powerpoint/2016/slidezoom">
                <pslz:sldZm>
                  <pslz:sldZmObj sldId="357" cId="3495459119">
                    <pslz:zmPr id="{CB82901F-0262-4B4A-BAA9-4A7E381ABF51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51834" cy="53540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2" name="Vista general de diapositiva 11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AE9B5C52-580C-4BC6-8B9F-60295A282E4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71864" y="4149080"/>
                <a:ext cx="951834" cy="53540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6" name="Vista general de diapositiva 5">
                <a:extLst>
                  <a:ext uri="{FF2B5EF4-FFF2-40B4-BE49-F238E27FC236}">
                    <a16:creationId xmlns:a16="http://schemas.microsoft.com/office/drawing/2014/main" id="{4D96172C-25E3-4391-B492-7BFEF4E8D6F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66509598"/>
                  </p:ext>
                </p:extLst>
              </p:nvPr>
            </p:nvGraphicFramePr>
            <p:xfrm>
              <a:off x="4864376" y="4854384"/>
              <a:ext cx="965154" cy="542899"/>
            </p:xfrm>
            <a:graphic>
              <a:graphicData uri="http://schemas.microsoft.com/office/powerpoint/2016/slidezoom">
                <pslz:sldZm>
                  <pslz:sldZmObj sldId="363" cId="29623180">
                    <pslz:zmPr id="{9A3CD886-BC6E-4263-9CED-F9EADB9463F0}" returnToParent="0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65154" cy="5428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Vista general de diapositiva 5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4D96172C-25E3-4391-B492-7BFEF4E8D6F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64376" y="4854384"/>
                <a:ext cx="965154" cy="54289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17" name="Vista general de diapositiva 16">
                <a:extLst>
                  <a:ext uri="{FF2B5EF4-FFF2-40B4-BE49-F238E27FC236}">
                    <a16:creationId xmlns:a16="http://schemas.microsoft.com/office/drawing/2014/main" id="{A9C9A73C-1E4F-43AA-A1AF-0BA83A9BE5D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41700367"/>
                  </p:ext>
                </p:extLst>
              </p:nvPr>
            </p:nvGraphicFramePr>
            <p:xfrm>
              <a:off x="4871864" y="5675028"/>
              <a:ext cx="965153" cy="542899"/>
            </p:xfrm>
            <a:graphic>
              <a:graphicData uri="http://schemas.microsoft.com/office/powerpoint/2016/slidezoom">
                <pslz:sldZm>
                  <pslz:sldZmObj sldId="366" cId="1769140700">
                    <pslz:zmPr id="{E5C66388-3DCE-42E2-8DDF-F924D5A7B041}" returnToParent="0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65153" cy="5428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7" name="Vista general de diapositiva 16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A9C9A73C-1E4F-43AA-A1AF-0BA83A9BE5D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71864" y="5675028"/>
                <a:ext cx="965153" cy="54289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629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5 Conector recto"/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43 CuadroTexto"/>
          <p:cNvSpPr txBox="1"/>
          <p:nvPr/>
        </p:nvSpPr>
        <p:spPr>
          <a:xfrm>
            <a:off x="6824464" y="2700209"/>
            <a:ext cx="467213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Solución de problemas – </a:t>
            </a:r>
            <a:r>
              <a:rPr lang="es-CO" sz="1600" dirty="0" err="1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problem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  <a:r>
              <a:rPr lang="es-CO" sz="1600" dirty="0" err="1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solving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12" name="43 CuadroTexto"/>
          <p:cNvSpPr txBox="1"/>
          <p:nvPr/>
        </p:nvSpPr>
        <p:spPr>
          <a:xfrm>
            <a:off x="6824464" y="3573016"/>
            <a:ext cx="4672136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Filosofía de la tecnología.</a:t>
            </a:r>
          </a:p>
        </p:txBody>
      </p:sp>
      <p:sp>
        <p:nvSpPr>
          <p:cNvPr id="13" name="43 CuadroTexto"/>
          <p:cNvSpPr txBox="1"/>
          <p:nvPr/>
        </p:nvSpPr>
        <p:spPr>
          <a:xfrm>
            <a:off x="6824464" y="4293096"/>
            <a:ext cx="4672136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</a:t>
            </a:r>
            <a:r>
              <a:rPr lang="es-CO" sz="1600" dirty="0" err="1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Cibercultura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17" name="43 CuadroTexto"/>
          <p:cNvSpPr txBox="1"/>
          <p:nvPr/>
        </p:nvSpPr>
        <p:spPr>
          <a:xfrm>
            <a:off x="6824464" y="4962654"/>
            <a:ext cx="4672136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Estudios sociales de la tecnología.</a:t>
            </a:r>
          </a:p>
        </p:txBody>
      </p:sp>
      <p:sp>
        <p:nvSpPr>
          <p:cNvPr id="18" name="43 CuadroTexto"/>
          <p:cNvSpPr txBox="1"/>
          <p:nvPr/>
        </p:nvSpPr>
        <p:spPr>
          <a:xfrm>
            <a:off x="6824464" y="5652537"/>
            <a:ext cx="4672136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</a:t>
            </a:r>
            <a:r>
              <a:rPr lang="es-CO" sz="1600" dirty="0" err="1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XXXCiencia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  <a:r>
              <a:rPr lang="es-CO" sz="1600" dirty="0" err="1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aplicadaXXX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19" name="60 CuadroTexto"/>
          <p:cNvSpPr txBox="1"/>
          <p:nvPr/>
        </p:nvSpPr>
        <p:spPr>
          <a:xfrm>
            <a:off x="5879976" y="2771636"/>
            <a:ext cx="5555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11</a:t>
            </a:r>
          </a:p>
        </p:txBody>
      </p:sp>
      <p:sp>
        <p:nvSpPr>
          <p:cNvPr id="20" name="60 CuadroTexto"/>
          <p:cNvSpPr txBox="1"/>
          <p:nvPr/>
        </p:nvSpPr>
        <p:spPr>
          <a:xfrm>
            <a:off x="5879976" y="3501008"/>
            <a:ext cx="5555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12</a:t>
            </a:r>
          </a:p>
        </p:txBody>
      </p:sp>
      <p:sp>
        <p:nvSpPr>
          <p:cNvPr id="21" name="60 CuadroTexto"/>
          <p:cNvSpPr txBox="1"/>
          <p:nvPr/>
        </p:nvSpPr>
        <p:spPr>
          <a:xfrm>
            <a:off x="5879976" y="4211796"/>
            <a:ext cx="5555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13</a:t>
            </a:r>
          </a:p>
        </p:txBody>
      </p:sp>
      <p:sp>
        <p:nvSpPr>
          <p:cNvPr id="22" name="60 CuadroTexto"/>
          <p:cNvSpPr txBox="1"/>
          <p:nvPr/>
        </p:nvSpPr>
        <p:spPr>
          <a:xfrm>
            <a:off x="5879976" y="4941168"/>
            <a:ext cx="5555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14</a:t>
            </a:r>
          </a:p>
        </p:txBody>
      </p:sp>
      <p:sp>
        <p:nvSpPr>
          <p:cNvPr id="23" name="60 CuadroTexto"/>
          <p:cNvSpPr txBox="1"/>
          <p:nvPr/>
        </p:nvSpPr>
        <p:spPr>
          <a:xfrm>
            <a:off x="5879976" y="5651956"/>
            <a:ext cx="5555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15</a:t>
            </a:r>
          </a:p>
        </p:txBody>
      </p:sp>
      <p:sp>
        <p:nvSpPr>
          <p:cNvPr id="3" name="4 CuadroTexto">
            <a:extLst>
              <a:ext uri="{FF2B5EF4-FFF2-40B4-BE49-F238E27FC236}">
                <a16:creationId xmlns:a16="http://schemas.microsoft.com/office/drawing/2014/main" id="{0352F0FE-A3FE-4A31-8C01-1C2C6A940508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Propuestas pedagógicas y didácticas</a:t>
            </a:r>
          </a:p>
        </p:txBody>
      </p:sp>
    </p:spTree>
    <p:extLst>
      <p:ext uri="{BB962C8B-B14F-4D97-AF65-F5344CB8AC3E}">
        <p14:creationId xmlns:p14="http://schemas.microsoft.com/office/powerpoint/2010/main" val="361735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5 Conector recto"/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43 CuadroTexto"/>
          <p:cNvSpPr txBox="1"/>
          <p:nvPr/>
        </p:nvSpPr>
        <p:spPr>
          <a:xfrm>
            <a:off x="6896472" y="2700209"/>
            <a:ext cx="467213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</a:t>
            </a:r>
            <a:r>
              <a:rPr lang="es-CO" sz="1600" dirty="0" err="1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XXXCompetencias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  <a:r>
              <a:rPr lang="es-CO" sz="1600" dirty="0" err="1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tecnológicasXXX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8" name="43 CuadroTexto"/>
          <p:cNvSpPr txBox="1"/>
          <p:nvPr/>
        </p:nvSpPr>
        <p:spPr>
          <a:xfrm>
            <a:off x="6896472" y="3420289"/>
            <a:ext cx="467213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</a:t>
            </a:r>
            <a:r>
              <a:rPr lang="es-CO" sz="1600" dirty="0" err="1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XXXEnfoque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 técnico y </a:t>
            </a:r>
            <a:r>
              <a:rPr lang="es-CO" sz="1600" dirty="0" err="1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tecnológicoXXX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9" name="43 CuadroTexto"/>
          <p:cNvSpPr txBox="1"/>
          <p:nvPr/>
        </p:nvSpPr>
        <p:spPr>
          <a:xfrm>
            <a:off x="6896472" y="4242574"/>
            <a:ext cx="467213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Pensamiento de diseño - </a:t>
            </a:r>
            <a:r>
              <a:rPr lang="es-CO" sz="1600" dirty="0" err="1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design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  <a:r>
              <a:rPr lang="es-CO" sz="1600" dirty="0" err="1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thinking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10" name="43 CuadroTexto"/>
          <p:cNvSpPr txBox="1"/>
          <p:nvPr/>
        </p:nvSpPr>
        <p:spPr>
          <a:xfrm>
            <a:off x="6896472" y="4962654"/>
            <a:ext cx="4672136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</a:t>
            </a:r>
            <a:r>
              <a:rPr lang="es-CO" sz="1600" dirty="0" err="1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XXXIngeniería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 de </a:t>
            </a:r>
            <a:r>
              <a:rPr lang="es-CO" sz="1600" dirty="0" err="1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diseñoXXX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12" name="43 CuadroTexto"/>
          <p:cNvSpPr txBox="1"/>
          <p:nvPr/>
        </p:nvSpPr>
        <p:spPr>
          <a:xfrm>
            <a:off x="6896472" y="5589240"/>
            <a:ext cx="467213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Convergencia digital y educación virtual.</a:t>
            </a:r>
          </a:p>
        </p:txBody>
      </p:sp>
      <p:sp>
        <p:nvSpPr>
          <p:cNvPr id="13" name="60 CuadroTexto"/>
          <p:cNvSpPr txBox="1"/>
          <p:nvPr/>
        </p:nvSpPr>
        <p:spPr>
          <a:xfrm>
            <a:off x="5951984" y="2771636"/>
            <a:ext cx="5555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16</a:t>
            </a:r>
          </a:p>
        </p:txBody>
      </p:sp>
      <p:sp>
        <p:nvSpPr>
          <p:cNvPr id="14" name="60 CuadroTexto"/>
          <p:cNvSpPr txBox="1"/>
          <p:nvPr/>
        </p:nvSpPr>
        <p:spPr>
          <a:xfrm>
            <a:off x="5951984" y="3501008"/>
            <a:ext cx="5555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17</a:t>
            </a:r>
          </a:p>
        </p:txBody>
      </p:sp>
      <p:sp>
        <p:nvSpPr>
          <p:cNvPr id="15" name="60 CuadroTexto"/>
          <p:cNvSpPr txBox="1"/>
          <p:nvPr/>
        </p:nvSpPr>
        <p:spPr>
          <a:xfrm>
            <a:off x="5951984" y="4355812"/>
            <a:ext cx="5555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18</a:t>
            </a:r>
          </a:p>
        </p:txBody>
      </p:sp>
      <p:sp>
        <p:nvSpPr>
          <p:cNvPr id="16" name="60 CuadroTexto"/>
          <p:cNvSpPr txBox="1"/>
          <p:nvPr/>
        </p:nvSpPr>
        <p:spPr>
          <a:xfrm>
            <a:off x="5951984" y="4941168"/>
            <a:ext cx="5555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19</a:t>
            </a:r>
          </a:p>
        </p:txBody>
      </p:sp>
      <p:sp>
        <p:nvSpPr>
          <p:cNvPr id="17" name="60 CuadroTexto"/>
          <p:cNvSpPr txBox="1"/>
          <p:nvPr/>
        </p:nvSpPr>
        <p:spPr>
          <a:xfrm>
            <a:off x="5951984" y="5651956"/>
            <a:ext cx="5555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20</a:t>
            </a:r>
          </a:p>
        </p:txBody>
      </p:sp>
      <p:sp>
        <p:nvSpPr>
          <p:cNvPr id="3" name="4 CuadroTexto">
            <a:extLst>
              <a:ext uri="{FF2B5EF4-FFF2-40B4-BE49-F238E27FC236}">
                <a16:creationId xmlns:a16="http://schemas.microsoft.com/office/drawing/2014/main" id="{1B5A126B-F685-45FA-B07C-5DFD320D856C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Propuestas pedagógicas y didácticas</a:t>
            </a:r>
          </a:p>
        </p:txBody>
      </p:sp>
    </p:spTree>
    <p:extLst>
      <p:ext uri="{BB962C8B-B14F-4D97-AF65-F5344CB8AC3E}">
        <p14:creationId xmlns:p14="http://schemas.microsoft.com/office/powerpoint/2010/main" val="408534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5 Conector recto">
            <a:extLst>
              <a:ext uri="{FF2B5EF4-FFF2-40B4-BE49-F238E27FC236}">
                <a16:creationId xmlns:a16="http://schemas.microsoft.com/office/drawing/2014/main" id="{B91461C0-7182-4F72-B71E-7CA38AF334AB}"/>
              </a:ext>
            </a:extLst>
          </p:cNvPr>
          <p:cNvCxnSpPr/>
          <p:nvPr/>
        </p:nvCxnSpPr>
        <p:spPr>
          <a:xfrm flipH="1">
            <a:off x="5519936" y="1196752"/>
            <a:ext cx="46805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43 CuadroTexto">
            <a:extLst>
              <a:ext uri="{FF2B5EF4-FFF2-40B4-BE49-F238E27FC236}">
                <a16:creationId xmlns:a16="http://schemas.microsoft.com/office/drawing/2014/main" id="{09F57A0E-A7C6-45A6-95DD-949FA1E14A65}"/>
              </a:ext>
            </a:extLst>
          </p:cNvPr>
          <p:cNvSpPr txBox="1"/>
          <p:nvPr/>
        </p:nvSpPr>
        <p:spPr>
          <a:xfrm>
            <a:off x="6896472" y="2348880"/>
            <a:ext cx="467213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Conocimiento didáctico del contenido / </a:t>
            </a: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tecnológico.</a:t>
            </a:r>
            <a:endParaRPr lang="es-CO" sz="1600" dirty="0">
              <a:solidFill>
                <a:schemeClr val="accent1">
                  <a:lumMod val="50000"/>
                </a:schemeClr>
              </a:solidFill>
              <a:latin typeface="Gill Sans Ultra Bold" panose="020B0A02020104020203" pitchFamily="34" charset="0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sp>
        <p:nvSpPr>
          <p:cNvPr id="7" name="43 CuadroTexto">
            <a:extLst>
              <a:ext uri="{FF2B5EF4-FFF2-40B4-BE49-F238E27FC236}">
                <a16:creationId xmlns:a16="http://schemas.microsoft.com/office/drawing/2014/main" id="{DEC4E1C5-F4BC-49CC-A918-84AF658C4BB2}"/>
              </a:ext>
            </a:extLst>
          </p:cNvPr>
          <p:cNvSpPr txBox="1"/>
          <p:nvPr/>
        </p:nvSpPr>
        <p:spPr>
          <a:xfrm>
            <a:off x="6896472" y="3212976"/>
            <a:ext cx="4672136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Enfoque de diseño y </a:t>
            </a: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tecnología.</a:t>
            </a:r>
            <a:endParaRPr lang="es-CO" sz="1600" dirty="0">
              <a:solidFill>
                <a:schemeClr val="accent1">
                  <a:lumMod val="50000"/>
                </a:schemeClr>
              </a:solidFill>
              <a:latin typeface="Gill Sans Ultra Bold" panose="020B0A02020104020203" pitchFamily="34" charset="0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sp>
        <p:nvSpPr>
          <p:cNvPr id="8" name="43 CuadroTexto">
            <a:extLst>
              <a:ext uri="{FF2B5EF4-FFF2-40B4-BE49-F238E27FC236}">
                <a16:creationId xmlns:a16="http://schemas.microsoft.com/office/drawing/2014/main" id="{CC94705B-CAC6-472D-8D97-6B5DDC6D6E46}"/>
              </a:ext>
            </a:extLst>
          </p:cNvPr>
          <p:cNvSpPr txBox="1"/>
          <p:nvPr/>
        </p:nvSpPr>
        <p:spPr>
          <a:xfrm>
            <a:off x="6896472" y="3882534"/>
            <a:ext cx="4672136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Cultura tecnológica.</a:t>
            </a:r>
          </a:p>
        </p:txBody>
      </p:sp>
      <p:sp>
        <p:nvSpPr>
          <p:cNvPr id="9" name="43 CuadroTexto">
            <a:extLst>
              <a:ext uri="{FF2B5EF4-FFF2-40B4-BE49-F238E27FC236}">
                <a16:creationId xmlns:a16="http://schemas.microsoft.com/office/drawing/2014/main" id="{62148754-B453-469A-9620-E5A62FEF4625}"/>
              </a:ext>
            </a:extLst>
          </p:cNvPr>
          <p:cNvSpPr txBox="1"/>
          <p:nvPr/>
        </p:nvSpPr>
        <p:spPr>
          <a:xfrm>
            <a:off x="6896472" y="4602614"/>
            <a:ext cx="4672136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Movimiento </a:t>
            </a:r>
            <a:r>
              <a:rPr lang="es-CO" sz="1600" dirty="0" err="1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maker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10" name="43 CuadroTexto">
            <a:extLst>
              <a:ext uri="{FF2B5EF4-FFF2-40B4-BE49-F238E27FC236}">
                <a16:creationId xmlns:a16="http://schemas.microsoft.com/office/drawing/2014/main" id="{A0D5800C-5FC7-4F05-81FD-330A920DC9CD}"/>
              </a:ext>
            </a:extLst>
          </p:cNvPr>
          <p:cNvSpPr txBox="1"/>
          <p:nvPr/>
        </p:nvSpPr>
        <p:spPr>
          <a:xfrm>
            <a:off x="6896472" y="5322694"/>
            <a:ext cx="4672136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Alfabetización digital.</a:t>
            </a:r>
          </a:p>
        </p:txBody>
      </p:sp>
      <p:sp>
        <p:nvSpPr>
          <p:cNvPr id="11" name="60 CuadroTexto">
            <a:extLst>
              <a:ext uri="{FF2B5EF4-FFF2-40B4-BE49-F238E27FC236}">
                <a16:creationId xmlns:a16="http://schemas.microsoft.com/office/drawing/2014/main" id="{495B9C2E-B58D-4F2E-B321-5E524C2C85C6}"/>
              </a:ext>
            </a:extLst>
          </p:cNvPr>
          <p:cNvSpPr txBox="1"/>
          <p:nvPr/>
        </p:nvSpPr>
        <p:spPr>
          <a:xfrm>
            <a:off x="5951984" y="2411596"/>
            <a:ext cx="5555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21</a:t>
            </a:r>
          </a:p>
        </p:txBody>
      </p:sp>
      <p:sp>
        <p:nvSpPr>
          <p:cNvPr id="12" name="60 CuadroTexto">
            <a:extLst>
              <a:ext uri="{FF2B5EF4-FFF2-40B4-BE49-F238E27FC236}">
                <a16:creationId xmlns:a16="http://schemas.microsoft.com/office/drawing/2014/main" id="{7C56C0B0-4FDC-4880-A45A-B3C16BBDC965}"/>
              </a:ext>
            </a:extLst>
          </p:cNvPr>
          <p:cNvSpPr txBox="1"/>
          <p:nvPr/>
        </p:nvSpPr>
        <p:spPr>
          <a:xfrm>
            <a:off x="5951984" y="3140968"/>
            <a:ext cx="5555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22</a:t>
            </a:r>
          </a:p>
        </p:txBody>
      </p:sp>
      <p:sp>
        <p:nvSpPr>
          <p:cNvPr id="13" name="60 CuadroTexto">
            <a:extLst>
              <a:ext uri="{FF2B5EF4-FFF2-40B4-BE49-F238E27FC236}">
                <a16:creationId xmlns:a16="http://schemas.microsoft.com/office/drawing/2014/main" id="{2B921FDD-3984-4FC6-B1E9-AD58F40363F8}"/>
              </a:ext>
            </a:extLst>
          </p:cNvPr>
          <p:cNvSpPr txBox="1"/>
          <p:nvPr/>
        </p:nvSpPr>
        <p:spPr>
          <a:xfrm>
            <a:off x="5951984" y="3851756"/>
            <a:ext cx="5555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23</a:t>
            </a:r>
          </a:p>
        </p:txBody>
      </p:sp>
      <p:sp>
        <p:nvSpPr>
          <p:cNvPr id="14" name="60 CuadroTexto">
            <a:extLst>
              <a:ext uri="{FF2B5EF4-FFF2-40B4-BE49-F238E27FC236}">
                <a16:creationId xmlns:a16="http://schemas.microsoft.com/office/drawing/2014/main" id="{2E505395-6811-4E19-82AF-9B4E4E2090D3}"/>
              </a:ext>
            </a:extLst>
          </p:cNvPr>
          <p:cNvSpPr txBox="1"/>
          <p:nvPr/>
        </p:nvSpPr>
        <p:spPr>
          <a:xfrm>
            <a:off x="5951984" y="4581128"/>
            <a:ext cx="5555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24</a:t>
            </a:r>
          </a:p>
        </p:txBody>
      </p:sp>
      <p:sp>
        <p:nvSpPr>
          <p:cNvPr id="15" name="60 CuadroTexto">
            <a:extLst>
              <a:ext uri="{FF2B5EF4-FFF2-40B4-BE49-F238E27FC236}">
                <a16:creationId xmlns:a16="http://schemas.microsoft.com/office/drawing/2014/main" id="{0B40A5F7-F6B0-4F2C-8CD0-E771B6568ADA}"/>
              </a:ext>
            </a:extLst>
          </p:cNvPr>
          <p:cNvSpPr txBox="1"/>
          <p:nvPr/>
        </p:nvSpPr>
        <p:spPr>
          <a:xfrm>
            <a:off x="5951984" y="5291916"/>
            <a:ext cx="5555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25</a:t>
            </a:r>
          </a:p>
        </p:txBody>
      </p:sp>
      <p:sp>
        <p:nvSpPr>
          <p:cNvPr id="16" name="4 CuadroTexto">
            <a:extLst>
              <a:ext uri="{FF2B5EF4-FFF2-40B4-BE49-F238E27FC236}">
                <a16:creationId xmlns:a16="http://schemas.microsoft.com/office/drawing/2014/main" id="{3A931389-147B-4CC7-9347-5E71E320C7BA}"/>
              </a:ext>
            </a:extLst>
          </p:cNvPr>
          <p:cNvSpPr txBox="1"/>
          <p:nvPr/>
        </p:nvSpPr>
        <p:spPr>
          <a:xfrm>
            <a:off x="1940038" y="436603"/>
            <a:ext cx="82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Propuestas pedagógicas y didácticas</a:t>
            </a:r>
          </a:p>
        </p:txBody>
      </p:sp>
      <p:sp>
        <p:nvSpPr>
          <p:cNvPr id="2" name="43 CuadroTexto">
            <a:extLst>
              <a:ext uri="{FF2B5EF4-FFF2-40B4-BE49-F238E27FC236}">
                <a16:creationId xmlns:a16="http://schemas.microsoft.com/office/drawing/2014/main" id="{FBB7015C-D8D7-6BB4-1FD5-CCB4101832B9}"/>
              </a:ext>
            </a:extLst>
          </p:cNvPr>
          <p:cNvSpPr txBox="1"/>
          <p:nvPr/>
        </p:nvSpPr>
        <p:spPr>
          <a:xfrm>
            <a:off x="6896472" y="5898758"/>
            <a:ext cx="4672136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~ Aula invertida – </a:t>
            </a:r>
            <a:r>
              <a:rPr lang="es-CO" sz="1600" dirty="0" err="1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flipped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 </a:t>
            </a:r>
            <a:r>
              <a:rPr lang="es-CO" sz="1600" dirty="0" err="1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classrom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3" name="60 CuadroTexto">
            <a:extLst>
              <a:ext uri="{FF2B5EF4-FFF2-40B4-BE49-F238E27FC236}">
                <a16:creationId xmlns:a16="http://schemas.microsoft.com/office/drawing/2014/main" id="{B8FF871C-A1D2-16D6-8F2D-A77D811FCB0F}"/>
              </a:ext>
            </a:extLst>
          </p:cNvPr>
          <p:cNvSpPr txBox="1"/>
          <p:nvPr/>
        </p:nvSpPr>
        <p:spPr>
          <a:xfrm>
            <a:off x="5951984" y="5867980"/>
            <a:ext cx="5555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  <a:cs typeface="Aharoni" pitchFamily="2" charset="-79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71019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8303</TotalTime>
  <Words>5310</Words>
  <Application>Microsoft Office PowerPoint</Application>
  <PresentationFormat>Panorámica</PresentationFormat>
  <Paragraphs>925</Paragraphs>
  <Slides>55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67" baseType="lpstr">
      <vt:lpstr>Aharoni</vt:lpstr>
      <vt:lpstr>Andalus</vt:lpstr>
      <vt:lpstr>Arial</vt:lpstr>
      <vt:lpstr>Arial Black</vt:lpstr>
      <vt:lpstr>Calibri</vt:lpstr>
      <vt:lpstr>Calibri Light</vt:lpstr>
      <vt:lpstr>Candara</vt:lpstr>
      <vt:lpstr>Dubai</vt:lpstr>
      <vt:lpstr>Gill Sans Ultra Bold</vt:lpstr>
      <vt:lpstr>KaiTi</vt:lpstr>
      <vt:lpstr>Wingdings</vt:lpstr>
      <vt:lpstr>Celestial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Seminario de investigación</dc:title>
  <dc:creator>Usuario</dc:creator>
  <cp:lastModifiedBy>Personal</cp:lastModifiedBy>
  <cp:revision>537</cp:revision>
  <dcterms:created xsi:type="dcterms:W3CDTF">2017-08-03T06:03:39Z</dcterms:created>
  <dcterms:modified xsi:type="dcterms:W3CDTF">2024-10-22T20:31:36Z</dcterms:modified>
</cp:coreProperties>
</file>