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5" r:id="rId8"/>
    <p:sldId id="262" r:id="rId9"/>
    <p:sldId id="263" r:id="rId10"/>
    <p:sldId id="267" r:id="rId11"/>
    <p:sldId id="266" r:id="rId12"/>
    <p:sldId id="268" r:id="rId13"/>
    <p:sldId id="269" r:id="rId14"/>
    <p:sldId id="270" r:id="rId15"/>
    <p:sldId id="271" r:id="rId16"/>
    <p:sldId id="272" r:id="rId17"/>
    <p:sldId id="273" r:id="rId18"/>
    <p:sldId id="274" r:id="rId19"/>
    <p:sldId id="275" r:id="rId20"/>
    <p:sldId id="276" r:id="rId21"/>
    <p:sldId id="277" r:id="rId22"/>
    <p:sldId id="281" r:id="rId23"/>
    <p:sldId id="278" r:id="rId24"/>
    <p:sldId id="282" r:id="rId25"/>
    <p:sldId id="279" r:id="rId26"/>
    <p:sldId id="28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599" autoAdjust="0"/>
  </p:normalViewPr>
  <p:slideViewPr>
    <p:cSldViewPr snapToGrid="0">
      <p:cViewPr varScale="1">
        <p:scale>
          <a:sx n="87" d="100"/>
          <a:sy n="87" d="100"/>
        </p:scale>
        <p:origin x="1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9/15/2024</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DF9FFFF-3106-4DDB-AA62-0C80862170D6}" type="datetimeFigureOut">
              <a:rPr lang="en-US" dirty="0"/>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3DA38B7-AE95-4DC8-9A51-7A71F545B098}" type="datetimeFigureOut">
              <a:rPr lang="en-US" dirty="0"/>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6F1EC2B-8188-4AC2-9F0D-8D09C51D505A}" type="datetimeFigureOut">
              <a:rPr lang="en-US" dirty="0"/>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212B75E-944F-430B-BE5F-C69FA8823C04}" type="datetimeFigureOut">
              <a:rPr lang="en-US" dirty="0"/>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9/15/2024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9/15/2024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24507B7-F2DC-4B2C-B14D-58A9766807A2}" type="datetimeFigureOut">
              <a:rPr lang="en-US" dirty="0"/>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9/15/2024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9/15/2024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9/15/2024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8CF2683-E6E7-4CC3-9EEE-7854DD4F3545}" type="datetimeFigureOut">
              <a:rPr lang="en-US" dirty="0"/>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E120F81-B39D-4CBB-8BF3-5D6E395D0F72}" type="datetimeFigureOut">
              <a:rPr lang="en-US" dirty="0"/>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9/15/2024</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s.wikipedia.org/wiki/Competencia_administrativa" TargetMode="External"/><Relationship Id="rId2" Type="http://schemas.openxmlformats.org/officeDocument/2006/relationships/hyperlink" Target="https://es.wikipedia.org/wiki/Imperio_espa%C3%B1ol" TargetMode="External"/><Relationship Id="rId1" Type="http://schemas.openxmlformats.org/officeDocument/2006/relationships/slideLayout" Target="../slideLayouts/slideLayout2.xml"/><Relationship Id="rId4" Type="http://schemas.openxmlformats.org/officeDocument/2006/relationships/hyperlink" Target="https://es.wikipedia.org/wiki/Jurisdicci%C3%B3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s.wikipedia.org/wiki/Estado" TargetMode="External"/><Relationship Id="rId13" Type="http://schemas.openxmlformats.org/officeDocument/2006/relationships/hyperlink" Target="https://es.wikipedia.org/wiki/Sindicato" TargetMode="External"/><Relationship Id="rId3" Type="http://schemas.openxmlformats.org/officeDocument/2006/relationships/hyperlink" Target="https://es.wikipedia.org/wiki/Organizaci%C3%B3n" TargetMode="External"/><Relationship Id="rId7" Type="http://schemas.openxmlformats.org/officeDocument/2006/relationships/hyperlink" Target="https://es.wikipedia.org/wiki/Familia" TargetMode="External"/><Relationship Id="rId12" Type="http://schemas.openxmlformats.org/officeDocument/2006/relationships/hyperlink" Target="https://es.wikipedia.org/wiki/Club_deportivo" TargetMode="External"/><Relationship Id="rId2" Type="http://schemas.openxmlformats.org/officeDocument/2006/relationships/hyperlink" Target="https://es.wikipedia.org/wiki/Relaciones_sociales" TargetMode="External"/><Relationship Id="rId1" Type="http://schemas.openxmlformats.org/officeDocument/2006/relationships/slideLayout" Target="../slideLayouts/slideLayout2.xml"/><Relationship Id="rId6" Type="http://schemas.openxmlformats.org/officeDocument/2006/relationships/hyperlink" Target="https://es.wikipedia.org/wiki/Sector_privado" TargetMode="External"/><Relationship Id="rId11" Type="http://schemas.openxmlformats.org/officeDocument/2006/relationships/hyperlink" Target="https://es.wikipedia.org/wiki/Partido_pol%C3%ADtico" TargetMode="External"/><Relationship Id="rId5" Type="http://schemas.openxmlformats.org/officeDocument/2006/relationships/hyperlink" Target="https://es.wikipedia.org/wiki/Sector_p%C3%BAblico" TargetMode="External"/><Relationship Id="rId10" Type="http://schemas.openxmlformats.org/officeDocument/2006/relationships/hyperlink" Target="https://es.wikipedia.org/wiki/Escuela" TargetMode="External"/><Relationship Id="rId4" Type="http://schemas.openxmlformats.org/officeDocument/2006/relationships/hyperlink" Target="https://es.wikipedia.org/wiki/Corporaci%C3%B3n" TargetMode="External"/><Relationship Id="rId9" Type="http://schemas.openxmlformats.org/officeDocument/2006/relationships/hyperlink" Target="https://es.wikipedia.org/wiki/Iglesia_(organizaci%C3%B3n)" TargetMode="External"/><Relationship Id="rId14" Type="http://schemas.openxmlformats.org/officeDocument/2006/relationships/hyperlink" Target="https://es.wikipedia.org/wiki/Empres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0CC20F-0F48-579B-0594-921D45DAB861}"/>
              </a:ext>
            </a:extLst>
          </p:cNvPr>
          <p:cNvSpPr>
            <a:spLocks noGrp="1"/>
          </p:cNvSpPr>
          <p:nvPr>
            <p:ph type="ctrTitle"/>
          </p:nvPr>
        </p:nvSpPr>
        <p:spPr>
          <a:xfrm>
            <a:off x="918286" y="666973"/>
            <a:ext cx="10108301" cy="954741"/>
          </a:xfrm>
        </p:spPr>
        <p:txBody>
          <a:bodyPr/>
          <a:lstStyle/>
          <a:p>
            <a:r>
              <a:rPr lang="es-ES" sz="4000" dirty="0"/>
              <a:t>HISTORIA DE LA EDUCACIÓN POLÍTICA</a:t>
            </a:r>
            <a:endParaRPr lang="es-CO" sz="4000" dirty="0"/>
          </a:p>
        </p:txBody>
      </p:sp>
      <p:sp>
        <p:nvSpPr>
          <p:cNvPr id="3" name="Subtítulo 2">
            <a:extLst>
              <a:ext uri="{FF2B5EF4-FFF2-40B4-BE49-F238E27FC236}">
                <a16:creationId xmlns:a16="http://schemas.microsoft.com/office/drawing/2014/main" id="{579F9ABB-1BB4-ED16-3D28-C719C1BD2CAD}"/>
              </a:ext>
            </a:extLst>
          </p:cNvPr>
          <p:cNvSpPr>
            <a:spLocks noGrp="1"/>
          </p:cNvSpPr>
          <p:nvPr>
            <p:ph type="subTitle" idx="1"/>
          </p:nvPr>
        </p:nvSpPr>
        <p:spPr>
          <a:xfrm>
            <a:off x="995531" y="1754480"/>
            <a:ext cx="8825658" cy="861420"/>
          </a:xfrm>
        </p:spPr>
        <p:txBody>
          <a:bodyPr>
            <a:normAutofit/>
          </a:bodyPr>
          <a:lstStyle/>
          <a:p>
            <a:pPr algn="ctr"/>
            <a:r>
              <a:rPr lang="es-ES" sz="4000" dirty="0"/>
              <a:t>EN COLOMBIA</a:t>
            </a:r>
            <a:endParaRPr lang="es-CO" sz="4000" dirty="0"/>
          </a:p>
        </p:txBody>
      </p:sp>
      <p:sp>
        <p:nvSpPr>
          <p:cNvPr id="4" name="CuadroTexto 3">
            <a:extLst>
              <a:ext uri="{FF2B5EF4-FFF2-40B4-BE49-F238E27FC236}">
                <a16:creationId xmlns:a16="http://schemas.microsoft.com/office/drawing/2014/main" id="{89F57FA0-95D0-0AB5-DBCF-38DA908CC7C4}"/>
              </a:ext>
            </a:extLst>
          </p:cNvPr>
          <p:cNvSpPr txBox="1"/>
          <p:nvPr/>
        </p:nvSpPr>
        <p:spPr>
          <a:xfrm>
            <a:off x="1092349" y="2952975"/>
            <a:ext cx="9606578" cy="707886"/>
          </a:xfrm>
          <a:prstGeom prst="rect">
            <a:avLst/>
          </a:prstGeom>
          <a:noFill/>
        </p:spPr>
        <p:txBody>
          <a:bodyPr wrap="square" rtlCol="0">
            <a:spAutoFit/>
          </a:bodyPr>
          <a:lstStyle/>
          <a:p>
            <a:r>
              <a:rPr lang="es-ES" sz="4000" dirty="0"/>
              <a:t>Historia de las Instituciones políticas</a:t>
            </a:r>
            <a:endParaRPr lang="es-CO" sz="4000" dirty="0"/>
          </a:p>
        </p:txBody>
      </p:sp>
      <p:sp>
        <p:nvSpPr>
          <p:cNvPr id="6" name="CuadroTexto 5">
            <a:extLst>
              <a:ext uri="{FF2B5EF4-FFF2-40B4-BE49-F238E27FC236}">
                <a16:creationId xmlns:a16="http://schemas.microsoft.com/office/drawing/2014/main" id="{273137CF-922A-4503-4A2B-C8A7B2A9F6BA}"/>
              </a:ext>
            </a:extLst>
          </p:cNvPr>
          <p:cNvSpPr txBox="1"/>
          <p:nvPr/>
        </p:nvSpPr>
        <p:spPr>
          <a:xfrm>
            <a:off x="6895652" y="4377466"/>
            <a:ext cx="3377901" cy="646331"/>
          </a:xfrm>
          <a:prstGeom prst="rect">
            <a:avLst/>
          </a:prstGeom>
          <a:noFill/>
        </p:spPr>
        <p:txBody>
          <a:bodyPr wrap="square" rtlCol="0">
            <a:spAutoFit/>
          </a:bodyPr>
          <a:lstStyle/>
          <a:p>
            <a:r>
              <a:rPr lang="es-ES" dirty="0"/>
              <a:t>Fernando Garay Urrutia</a:t>
            </a:r>
          </a:p>
          <a:p>
            <a:r>
              <a:rPr lang="es-ES" dirty="0"/>
              <a:t>Docente PAIEP</a:t>
            </a:r>
            <a:endParaRPr lang="es-CO" dirty="0"/>
          </a:p>
        </p:txBody>
      </p:sp>
    </p:spTree>
    <p:extLst>
      <p:ext uri="{BB962C8B-B14F-4D97-AF65-F5344CB8AC3E}">
        <p14:creationId xmlns:p14="http://schemas.microsoft.com/office/powerpoint/2010/main" val="3784112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7050F2-7D5E-4C10-5E16-E818BFC2D3A7}"/>
              </a:ext>
            </a:extLst>
          </p:cNvPr>
          <p:cNvSpPr>
            <a:spLocks noGrp="1"/>
          </p:cNvSpPr>
          <p:nvPr>
            <p:ph type="title"/>
          </p:nvPr>
        </p:nvSpPr>
        <p:spPr>
          <a:xfrm>
            <a:off x="1208743" y="646706"/>
            <a:ext cx="8761413" cy="728480"/>
          </a:xfrm>
        </p:spPr>
        <p:txBody>
          <a:bodyPr/>
          <a:lstStyle/>
          <a:p>
            <a:pPr algn="ctr"/>
            <a:r>
              <a:rPr lang="es-ES" dirty="0"/>
              <a:t>La Política es Ser con Otros</a:t>
            </a:r>
            <a:endParaRPr lang="es-CO" dirty="0"/>
          </a:p>
        </p:txBody>
      </p:sp>
      <p:sp>
        <p:nvSpPr>
          <p:cNvPr id="4" name="Marcador de contenido 3">
            <a:extLst>
              <a:ext uri="{FF2B5EF4-FFF2-40B4-BE49-F238E27FC236}">
                <a16:creationId xmlns:a16="http://schemas.microsoft.com/office/drawing/2014/main" id="{6262EBA9-BA29-0079-7409-995070D46070}"/>
              </a:ext>
            </a:extLst>
          </p:cNvPr>
          <p:cNvSpPr>
            <a:spLocks noGrp="1"/>
          </p:cNvSpPr>
          <p:nvPr>
            <p:ph idx="1"/>
          </p:nvPr>
        </p:nvSpPr>
        <p:spPr/>
        <p:txBody>
          <a:bodyPr>
            <a:noAutofit/>
          </a:bodyPr>
          <a:lstStyle/>
          <a:p>
            <a:r>
              <a:rPr lang="es-ES" sz="3200" b="0" i="0" dirty="0">
                <a:solidFill>
                  <a:srgbClr val="484848"/>
                </a:solidFill>
                <a:effectLst/>
                <a:latin typeface="Arial" panose="020B0604020202020204" pitchFamily="34" charset="0"/>
              </a:rPr>
              <a:t>para que pueda ser he de ser otro,</a:t>
            </a:r>
            <a:br>
              <a:rPr lang="es-ES" sz="3200" dirty="0"/>
            </a:br>
            <a:r>
              <a:rPr lang="es-ES" sz="3200" b="0" i="0" dirty="0">
                <a:solidFill>
                  <a:srgbClr val="484848"/>
                </a:solidFill>
                <a:effectLst/>
                <a:latin typeface="Arial" panose="020B0604020202020204" pitchFamily="34" charset="0"/>
              </a:rPr>
              <a:t>salir de mí, buscarme entre los otros,</a:t>
            </a:r>
            <a:br>
              <a:rPr lang="es-ES" sz="3200" dirty="0"/>
            </a:br>
            <a:r>
              <a:rPr lang="es-ES" sz="3200" b="0" i="0" dirty="0">
                <a:solidFill>
                  <a:srgbClr val="484848"/>
                </a:solidFill>
                <a:effectLst/>
                <a:latin typeface="Arial" panose="020B0604020202020204" pitchFamily="34" charset="0"/>
              </a:rPr>
              <a:t>los otros que no son si yo no existo,</a:t>
            </a:r>
            <a:br>
              <a:rPr lang="es-ES" sz="3200" dirty="0"/>
            </a:br>
            <a:r>
              <a:rPr lang="es-ES" sz="3200" b="0" i="0" dirty="0">
                <a:solidFill>
                  <a:srgbClr val="484848"/>
                </a:solidFill>
                <a:effectLst/>
                <a:latin typeface="Arial" panose="020B0604020202020204" pitchFamily="34" charset="0"/>
              </a:rPr>
              <a:t>los otros que me dan plena existencia,</a:t>
            </a:r>
            <a:br>
              <a:rPr lang="es-ES" sz="3200" dirty="0"/>
            </a:br>
            <a:r>
              <a:rPr lang="es-ES" sz="3200" b="0" i="0" dirty="0">
                <a:solidFill>
                  <a:srgbClr val="484848"/>
                </a:solidFill>
                <a:effectLst/>
                <a:latin typeface="Arial" panose="020B0604020202020204" pitchFamily="34" charset="0"/>
              </a:rPr>
              <a:t>no soy, no hay yo, siempre somos nosotros,</a:t>
            </a:r>
            <a:br>
              <a:rPr lang="es-ES" sz="3200" dirty="0"/>
            </a:br>
            <a:r>
              <a:rPr lang="es-ES" sz="3200" b="0" i="0" dirty="0">
                <a:solidFill>
                  <a:srgbClr val="484848"/>
                </a:solidFill>
                <a:effectLst/>
                <a:latin typeface="Arial" panose="020B0604020202020204" pitchFamily="34" charset="0"/>
              </a:rPr>
              <a:t>la vida es otra, siempre allá, más lejos,</a:t>
            </a:r>
            <a:br>
              <a:rPr lang="es-ES" sz="3200" dirty="0"/>
            </a:br>
            <a:r>
              <a:rPr lang="es-ES" sz="3200" b="0" i="0" dirty="0">
                <a:solidFill>
                  <a:srgbClr val="484848"/>
                </a:solidFill>
                <a:effectLst/>
                <a:latin typeface="Arial" panose="020B0604020202020204" pitchFamily="34" charset="0"/>
              </a:rPr>
              <a:t>fuera de ti, de mí, siempre horizonte.</a:t>
            </a:r>
          </a:p>
          <a:p>
            <a:pPr marL="0" indent="0">
              <a:buNone/>
            </a:pPr>
            <a:r>
              <a:rPr lang="es-ES" sz="2000" b="1" dirty="0">
                <a:solidFill>
                  <a:srgbClr val="484848"/>
                </a:solidFill>
                <a:latin typeface="Arial" panose="020B0604020202020204" pitchFamily="34" charset="0"/>
              </a:rPr>
              <a:t>Octavio Paz. Piedra de Sol</a:t>
            </a:r>
            <a:endParaRPr lang="es-CO" sz="2000" b="1" dirty="0"/>
          </a:p>
        </p:txBody>
      </p:sp>
    </p:spTree>
    <p:extLst>
      <p:ext uri="{BB962C8B-B14F-4D97-AF65-F5344CB8AC3E}">
        <p14:creationId xmlns:p14="http://schemas.microsoft.com/office/powerpoint/2010/main" val="2764905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C2BD32-C288-9F5F-B0B1-F0146DCECBD1}"/>
              </a:ext>
            </a:extLst>
          </p:cNvPr>
          <p:cNvSpPr>
            <a:spLocks noGrp="1"/>
          </p:cNvSpPr>
          <p:nvPr>
            <p:ph type="title"/>
          </p:nvPr>
        </p:nvSpPr>
        <p:spPr>
          <a:xfrm>
            <a:off x="1133438" y="625191"/>
            <a:ext cx="8761413" cy="728480"/>
          </a:xfrm>
        </p:spPr>
        <p:txBody>
          <a:bodyPr/>
          <a:lstStyle/>
          <a:p>
            <a:pPr algn="ctr"/>
            <a:r>
              <a:rPr lang="es-ES" dirty="0"/>
              <a:t>La Política es Acción</a:t>
            </a:r>
            <a:endParaRPr lang="es-CO" dirty="0"/>
          </a:p>
        </p:txBody>
      </p:sp>
      <p:pic>
        <p:nvPicPr>
          <p:cNvPr id="5" name="Marcador de contenido 4">
            <a:extLst>
              <a:ext uri="{FF2B5EF4-FFF2-40B4-BE49-F238E27FC236}">
                <a16:creationId xmlns:a16="http://schemas.microsoft.com/office/drawing/2014/main" id="{0C585432-96D7-C12C-E4EE-C364E1F48DAD}"/>
              </a:ext>
            </a:extLst>
          </p:cNvPr>
          <p:cNvPicPr>
            <a:picLocks noGrp="1" noChangeAspect="1"/>
          </p:cNvPicPr>
          <p:nvPr>
            <p:ph idx="1"/>
          </p:nvPr>
        </p:nvPicPr>
        <p:blipFill>
          <a:blip r:embed="rId2"/>
          <a:stretch>
            <a:fillRect/>
          </a:stretch>
        </p:blipFill>
        <p:spPr>
          <a:xfrm>
            <a:off x="1527585" y="1685217"/>
            <a:ext cx="8367265" cy="4775257"/>
          </a:xfrm>
        </p:spPr>
      </p:pic>
    </p:spTree>
    <p:extLst>
      <p:ext uri="{BB962C8B-B14F-4D97-AF65-F5344CB8AC3E}">
        <p14:creationId xmlns:p14="http://schemas.microsoft.com/office/powerpoint/2010/main" val="1996999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078112-9F59-DFAC-AF7C-FD673278FF72}"/>
              </a:ext>
            </a:extLst>
          </p:cNvPr>
          <p:cNvSpPr>
            <a:spLocks noGrp="1"/>
          </p:cNvSpPr>
          <p:nvPr>
            <p:ph type="title"/>
          </p:nvPr>
        </p:nvSpPr>
        <p:spPr>
          <a:xfrm>
            <a:off x="1358131" y="731518"/>
            <a:ext cx="8761413" cy="728480"/>
          </a:xfrm>
        </p:spPr>
        <p:txBody>
          <a:bodyPr/>
          <a:lstStyle/>
          <a:p>
            <a:pPr algn="ctr"/>
            <a:r>
              <a:rPr lang="es-ES" dirty="0"/>
              <a:t>Instituciones Políticas en La Colonia</a:t>
            </a:r>
            <a:br>
              <a:rPr lang="es-ES" dirty="0"/>
            </a:br>
            <a:r>
              <a:rPr lang="es-ES" dirty="0"/>
              <a:t>Real Consejo de Indias</a:t>
            </a:r>
            <a:endParaRPr lang="es-CO" dirty="0"/>
          </a:p>
        </p:txBody>
      </p:sp>
      <p:sp>
        <p:nvSpPr>
          <p:cNvPr id="3" name="Marcador de contenido 2">
            <a:extLst>
              <a:ext uri="{FF2B5EF4-FFF2-40B4-BE49-F238E27FC236}">
                <a16:creationId xmlns:a16="http://schemas.microsoft.com/office/drawing/2014/main" id="{E2254635-F0F3-2AC2-6DC1-A864ADE9567F}"/>
              </a:ext>
            </a:extLst>
          </p:cNvPr>
          <p:cNvSpPr>
            <a:spLocks noGrp="1"/>
          </p:cNvSpPr>
          <p:nvPr>
            <p:ph idx="1"/>
          </p:nvPr>
        </p:nvSpPr>
        <p:spPr>
          <a:xfrm>
            <a:off x="1077396" y="2339312"/>
            <a:ext cx="9647859" cy="4377478"/>
          </a:xfrm>
        </p:spPr>
        <p:txBody>
          <a:bodyPr>
            <a:normAutofit lnSpcReduction="10000"/>
          </a:bodyPr>
          <a:lstStyle/>
          <a:p>
            <a:r>
              <a:rPr lang="es-ES" dirty="0"/>
              <a:t>Las Instituciones Políticas en Colombia tienen su origen en el Siglo XVI con el proceso de conquista y colonización por parte de la corona española.</a:t>
            </a:r>
          </a:p>
          <a:p>
            <a:pPr algn="just"/>
            <a:r>
              <a:rPr lang="es-ES" b="0" i="0" dirty="0">
                <a:solidFill>
                  <a:schemeClr val="tx1"/>
                </a:solidFill>
                <a:effectLst/>
                <a:latin typeface="Century Gothic" panose="020B0502020202020204" pitchFamily="34" charset="0"/>
              </a:rPr>
              <a:t>El sistema polisinodial lo formaban los Consejos, que fueron órganos colegiados de la Administración central española que tenían carácter consultivo asesorando al rey en el ámbito de sus competencias. Así, el Consejo Supremo y Real de las Indias se crea durante el reinado de Carlos I en 1524.</a:t>
            </a:r>
          </a:p>
          <a:p>
            <a:pPr algn="just"/>
            <a:r>
              <a:rPr lang="es-ES" b="0" i="0" dirty="0">
                <a:solidFill>
                  <a:schemeClr val="tx1"/>
                </a:solidFill>
                <a:effectLst/>
                <a:latin typeface="Century Gothic" panose="020B0502020202020204" pitchFamily="34" charset="0"/>
              </a:rPr>
              <a:t>Sus funciones se extienden a todo lo relativo al gobierno, la administración, la justicia, la guerra y la religión, considerándose siempre como instancia suprema. En materia de justicia, el Consejo actuará como tribunal supremo tanto en lo civil como en lo criminal. </a:t>
            </a:r>
          </a:p>
          <a:p>
            <a:pPr algn="just"/>
            <a:r>
              <a:rPr lang="es-ES" b="0" i="0" dirty="0">
                <a:solidFill>
                  <a:schemeClr val="tx1"/>
                </a:solidFill>
                <a:effectLst/>
                <a:latin typeface="Century Gothic" panose="020B0502020202020204" pitchFamily="34" charset="0"/>
              </a:rPr>
              <a:t>El Consejo no tendrá ordenanzas hasta 1543, pero con motivo de la visita de Juan de Ovando en 1571, son promulgadas unas nuevas. La mayor parte de esta normativa quedará plasmada, más tarde, en la Recopilación de Leyes de los reinos de Indias (1680), y será ampliada en el nuevo Código de Leyes de Indias (1792).</a:t>
            </a:r>
          </a:p>
          <a:p>
            <a:endParaRPr lang="es-CO" dirty="0"/>
          </a:p>
        </p:txBody>
      </p:sp>
    </p:spTree>
    <p:extLst>
      <p:ext uri="{BB962C8B-B14F-4D97-AF65-F5344CB8AC3E}">
        <p14:creationId xmlns:p14="http://schemas.microsoft.com/office/powerpoint/2010/main" val="54005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124C1C-D35B-4878-531A-947383260A59}"/>
              </a:ext>
            </a:extLst>
          </p:cNvPr>
          <p:cNvSpPr>
            <a:spLocks noGrp="1"/>
          </p:cNvSpPr>
          <p:nvPr>
            <p:ph type="title"/>
          </p:nvPr>
        </p:nvSpPr>
        <p:spPr/>
        <p:txBody>
          <a:bodyPr/>
          <a:lstStyle/>
          <a:p>
            <a:pPr algn="ctr"/>
            <a:r>
              <a:rPr lang="es-ES" dirty="0"/>
              <a:t>La Casa de Contratación</a:t>
            </a:r>
            <a:endParaRPr lang="es-CO" dirty="0"/>
          </a:p>
        </p:txBody>
      </p:sp>
      <p:sp>
        <p:nvSpPr>
          <p:cNvPr id="3" name="Marcador de contenido 2">
            <a:extLst>
              <a:ext uri="{FF2B5EF4-FFF2-40B4-BE49-F238E27FC236}">
                <a16:creationId xmlns:a16="http://schemas.microsoft.com/office/drawing/2014/main" id="{BF1E9743-B3DA-2534-ADE7-98069FC19F70}"/>
              </a:ext>
            </a:extLst>
          </p:cNvPr>
          <p:cNvSpPr>
            <a:spLocks noGrp="1"/>
          </p:cNvSpPr>
          <p:nvPr>
            <p:ph idx="1"/>
          </p:nvPr>
        </p:nvSpPr>
        <p:spPr/>
        <p:txBody>
          <a:bodyPr/>
          <a:lstStyle/>
          <a:p>
            <a:r>
              <a:rPr lang="es-ES" b="0" i="0" dirty="0">
                <a:solidFill>
                  <a:schemeClr val="tx1"/>
                </a:solidFill>
                <a:effectLst/>
              </a:rPr>
              <a:t>La Casa de Contratación fue un organismo creado por la monarquía española en 1503, cuya principal finalidad fue la regulación del comercio y la navegación entre España y América; dotar a los pilotos de los instrumentos y formación adecuada y recoger de los mismos toda la información sobre las tierras que iban descubriendo, la que posteriormente se plasmó en cartas geográficas.</a:t>
            </a:r>
            <a:endParaRPr lang="es-CO" dirty="0">
              <a:solidFill>
                <a:schemeClr val="tx1"/>
              </a:solidFill>
            </a:endParaRPr>
          </a:p>
        </p:txBody>
      </p:sp>
    </p:spTree>
    <p:extLst>
      <p:ext uri="{BB962C8B-B14F-4D97-AF65-F5344CB8AC3E}">
        <p14:creationId xmlns:p14="http://schemas.microsoft.com/office/powerpoint/2010/main" val="2764732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D9EEF57-B518-4CF1-C43C-3769B6D2E688}"/>
              </a:ext>
            </a:extLst>
          </p:cNvPr>
          <p:cNvSpPr>
            <a:spLocks noGrp="1"/>
          </p:cNvSpPr>
          <p:nvPr>
            <p:ph idx="1"/>
          </p:nvPr>
        </p:nvSpPr>
        <p:spPr>
          <a:xfrm>
            <a:off x="1047378" y="2335576"/>
            <a:ext cx="9495116" cy="4054207"/>
          </a:xfrm>
        </p:spPr>
        <p:txBody>
          <a:bodyPr>
            <a:normAutofit lnSpcReduction="10000"/>
          </a:bodyPr>
          <a:lstStyle/>
          <a:p>
            <a:r>
              <a:rPr lang="es-ES" b="1" i="0" dirty="0">
                <a:solidFill>
                  <a:schemeClr val="tx1"/>
                </a:solidFill>
                <a:effectLst/>
                <a:latin typeface="Century Gothic" panose="020B0502020202020204" pitchFamily="34" charset="0"/>
              </a:rPr>
              <a:t>El virreinato </a:t>
            </a:r>
            <a:r>
              <a:rPr lang="es-ES" b="0" i="0" dirty="0">
                <a:solidFill>
                  <a:schemeClr val="tx1"/>
                </a:solidFill>
                <a:effectLst/>
                <a:latin typeface="Century Gothic" panose="020B0502020202020204" pitchFamily="34" charset="0"/>
              </a:rPr>
              <a:t>constituyó la máxima expresión territorial y político-administrativa que existió en la América española y estuvo destinado a garantizar el dominio y la autoridad de la monarquía peninsular sobre las tierras recientemente descubiertas.</a:t>
            </a:r>
          </a:p>
          <a:p>
            <a:r>
              <a:rPr lang="es-ES" b="1" i="0" dirty="0">
                <a:solidFill>
                  <a:schemeClr val="tx1"/>
                </a:solidFill>
                <a:effectLst/>
              </a:rPr>
              <a:t>Capitanía General</a:t>
            </a:r>
            <a:r>
              <a:rPr lang="es-ES" b="0" i="0" dirty="0">
                <a:solidFill>
                  <a:schemeClr val="tx1"/>
                </a:solidFill>
                <a:effectLst/>
              </a:rPr>
              <a:t> era el territorio o zona del </a:t>
            </a:r>
            <a:r>
              <a:rPr lang="es-ES" b="0" i="0" u="none" strike="noStrike" dirty="0">
                <a:solidFill>
                  <a:schemeClr val="tx1"/>
                </a:solidFill>
                <a:effectLst/>
                <a:hlinkClick r:id="rId2" tooltip="Imperio español">
                  <a:extLst>
                    <a:ext uri="{A12FA001-AC4F-418D-AE19-62706E023703}">
                      <ahyp:hlinkClr xmlns:ahyp="http://schemas.microsoft.com/office/drawing/2018/hyperlinkcolor" val="tx"/>
                    </a:ext>
                  </a:extLst>
                </a:hlinkClick>
              </a:rPr>
              <a:t>Imperio español</a:t>
            </a:r>
            <a:r>
              <a:rPr lang="es-ES" b="0" i="0" dirty="0">
                <a:solidFill>
                  <a:schemeClr val="tx1"/>
                </a:solidFill>
                <a:effectLst/>
              </a:rPr>
              <a:t> donde un </a:t>
            </a:r>
            <a:r>
              <a:rPr lang="es-ES" b="1" i="0" dirty="0">
                <a:solidFill>
                  <a:schemeClr val="tx1"/>
                </a:solidFill>
                <a:effectLst/>
              </a:rPr>
              <a:t>capitán general</a:t>
            </a:r>
            <a:r>
              <a:rPr lang="es-ES" b="0" i="0" dirty="0">
                <a:solidFill>
                  <a:schemeClr val="tx1"/>
                </a:solidFill>
                <a:effectLst/>
              </a:rPr>
              <a:t> ejercía sus respectivas </a:t>
            </a:r>
            <a:r>
              <a:rPr lang="es-ES" b="0" i="0" u="none" strike="noStrike" dirty="0">
                <a:solidFill>
                  <a:schemeClr val="tx1"/>
                </a:solidFill>
                <a:effectLst/>
                <a:hlinkClick r:id="rId3" tooltip="Competencia administrativa">
                  <a:extLst>
                    <a:ext uri="{A12FA001-AC4F-418D-AE19-62706E023703}">
                      <ahyp:hlinkClr xmlns:ahyp="http://schemas.microsoft.com/office/drawing/2018/hyperlinkcolor" val="tx"/>
                    </a:ext>
                  </a:extLst>
                </a:hlinkClick>
              </a:rPr>
              <a:t>competencias</a:t>
            </a:r>
            <a:r>
              <a:rPr lang="es-ES" b="0" i="0" dirty="0">
                <a:solidFill>
                  <a:schemeClr val="tx1"/>
                </a:solidFill>
                <a:effectLst/>
              </a:rPr>
              <a:t> en materia de fuerza de guerra. La investidura de capitán general tenía aparejada otras funciones otorgadas por la corona, como el de gobernador y justicia mayor de la misma </a:t>
            </a:r>
            <a:r>
              <a:rPr lang="es-ES" b="0" i="0" u="none" strike="noStrike" dirty="0">
                <a:solidFill>
                  <a:schemeClr val="tx1"/>
                </a:solidFill>
                <a:effectLst/>
                <a:hlinkClick r:id="rId4" tooltip="Jurisdicción">
                  <a:extLst>
                    <a:ext uri="{A12FA001-AC4F-418D-AE19-62706E023703}">
                      <ahyp:hlinkClr xmlns:ahyp="http://schemas.microsoft.com/office/drawing/2018/hyperlinkcolor" val="tx"/>
                    </a:ext>
                  </a:extLst>
                </a:hlinkClick>
              </a:rPr>
              <a:t>jurisdicción</a:t>
            </a:r>
            <a:r>
              <a:rPr lang="es-ES" b="0" i="0" dirty="0">
                <a:solidFill>
                  <a:schemeClr val="tx1"/>
                </a:solidFill>
                <a:effectLst/>
              </a:rPr>
              <a:t> que formaban parte de esta. En caso de contar la capital (o cabecera) de la capitanía general con una audiencia, el capitán general también era presidente de la audiencia. </a:t>
            </a:r>
          </a:p>
          <a:p>
            <a:r>
              <a:rPr lang="es-CO" b="1" dirty="0">
                <a:solidFill>
                  <a:schemeClr val="tx1"/>
                </a:solidFill>
                <a:latin typeface="Century Gothic" panose="020B0502020202020204" pitchFamily="34" charset="0"/>
              </a:rPr>
              <a:t>La Real </a:t>
            </a:r>
            <a:r>
              <a:rPr lang="es-CO" b="1" dirty="0">
                <a:solidFill>
                  <a:schemeClr val="tx1"/>
                </a:solidFill>
              </a:rPr>
              <a:t>Audiencia </a:t>
            </a:r>
            <a:r>
              <a:rPr lang="es-ES" b="0" i="0" dirty="0">
                <a:solidFill>
                  <a:schemeClr val="tx1"/>
                </a:solidFill>
                <a:effectLst/>
              </a:rPr>
              <a:t>Representantes directos de la monarquía hispana en las Indias, las Audiencias americanas fueron los máximos tribunales reales de justicia, al mismo tiempo que ejercían funciones políticas y administrativas en el territorio de su jurisdicción.</a:t>
            </a:r>
          </a:p>
        </p:txBody>
      </p:sp>
      <p:sp>
        <p:nvSpPr>
          <p:cNvPr id="2" name="Título 1">
            <a:extLst>
              <a:ext uri="{FF2B5EF4-FFF2-40B4-BE49-F238E27FC236}">
                <a16:creationId xmlns:a16="http://schemas.microsoft.com/office/drawing/2014/main" id="{CBB98B29-A340-E203-1437-E29B7CC24BEB}"/>
              </a:ext>
            </a:extLst>
          </p:cNvPr>
          <p:cNvSpPr>
            <a:spLocks noGrp="1"/>
          </p:cNvSpPr>
          <p:nvPr>
            <p:ph type="title"/>
          </p:nvPr>
        </p:nvSpPr>
        <p:spPr>
          <a:xfrm>
            <a:off x="1154954" y="947920"/>
            <a:ext cx="8761413" cy="728480"/>
          </a:xfrm>
        </p:spPr>
        <p:txBody>
          <a:bodyPr/>
          <a:lstStyle/>
          <a:p>
            <a:pPr algn="ctr"/>
            <a:r>
              <a:rPr lang="es-ES" dirty="0"/>
              <a:t>Instituciones Coloniales</a:t>
            </a:r>
            <a:endParaRPr lang="es-CO" dirty="0"/>
          </a:p>
        </p:txBody>
      </p:sp>
    </p:spTree>
    <p:extLst>
      <p:ext uri="{BB962C8B-B14F-4D97-AF65-F5344CB8AC3E}">
        <p14:creationId xmlns:p14="http://schemas.microsoft.com/office/powerpoint/2010/main" val="321623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527DAC-0370-C0D4-34C3-437399BD8F08}"/>
              </a:ext>
            </a:extLst>
          </p:cNvPr>
          <p:cNvSpPr>
            <a:spLocks noGrp="1"/>
          </p:cNvSpPr>
          <p:nvPr>
            <p:ph idx="1"/>
          </p:nvPr>
        </p:nvSpPr>
        <p:spPr>
          <a:xfrm>
            <a:off x="1154954" y="2500830"/>
            <a:ext cx="8849549" cy="3596089"/>
          </a:xfrm>
        </p:spPr>
        <p:txBody>
          <a:bodyPr>
            <a:normAutofit fontScale="62500" lnSpcReduction="20000"/>
          </a:bodyPr>
          <a:lstStyle/>
          <a:p>
            <a:r>
              <a:rPr lang="es-ES" sz="2600" b="0" i="0" dirty="0">
                <a:solidFill>
                  <a:schemeClr val="tx1"/>
                </a:solidFill>
                <a:effectLst/>
                <a:latin typeface="Century Gothic" panose="020B0502020202020204" pitchFamily="34" charset="0"/>
              </a:rPr>
              <a:t>Las audiencias tenían dos ámbitos principales de responsabilidad: los asuntos jurídicos y los políticos. Los jueces de la audiencia se encargaban de diligenciar las apelaciones contra las decisiones tomadas por los tribunales inferiores de la ciudad.</a:t>
            </a:r>
            <a:endParaRPr lang="es-CO" sz="2600" dirty="0">
              <a:solidFill>
                <a:schemeClr val="tx1"/>
              </a:solidFill>
              <a:latin typeface="Century Gothic" panose="020B0502020202020204" pitchFamily="34" charset="0"/>
            </a:endParaRPr>
          </a:p>
          <a:p>
            <a:pPr algn="l"/>
            <a:endParaRPr lang="es-ES" sz="2600" b="1" dirty="0">
              <a:solidFill>
                <a:schemeClr val="tx1"/>
              </a:solidFill>
            </a:endParaRPr>
          </a:p>
          <a:p>
            <a:pPr algn="l"/>
            <a:r>
              <a:rPr lang="es-ES" sz="2600" b="1" dirty="0">
                <a:solidFill>
                  <a:schemeClr val="tx1"/>
                </a:solidFill>
              </a:rPr>
              <a:t>Las gobernaciones</a:t>
            </a:r>
          </a:p>
          <a:p>
            <a:pPr marL="0" indent="0" algn="l">
              <a:buNone/>
            </a:pPr>
            <a:r>
              <a:rPr lang="es-ES" sz="2600" dirty="0">
                <a:solidFill>
                  <a:schemeClr val="tx1"/>
                </a:solidFill>
              </a:rPr>
              <a:t> </a:t>
            </a:r>
            <a:r>
              <a:rPr lang="es-ES" sz="2600" b="0" i="0" dirty="0">
                <a:solidFill>
                  <a:schemeClr val="tx1"/>
                </a:solidFill>
                <a:effectLst/>
              </a:rPr>
              <a:t>Fueron la autoridad subordinada de más alta categoría creada por el rey para gobernar las  colonias en América, con un grupo de ministros nombrados por él. Las funciones del Consejo de Indias abarcaban toda clase de asuntos, incluso los relativos al aspecto administrativo y financiero de la Iglesia en las colonias.</a:t>
            </a:r>
          </a:p>
          <a:p>
            <a:pPr marL="0" indent="0" algn="l">
              <a:buNone/>
            </a:pPr>
            <a:r>
              <a:rPr lang="es-ES" sz="2600" dirty="0">
                <a:solidFill>
                  <a:schemeClr val="tx1"/>
                </a:solidFill>
              </a:rPr>
              <a:t>E</a:t>
            </a:r>
            <a:r>
              <a:rPr lang="es-ES" sz="2600" b="0" i="0" dirty="0">
                <a:solidFill>
                  <a:schemeClr val="tx1"/>
                </a:solidFill>
                <a:effectLst/>
              </a:rPr>
              <a:t>xistían pueblos indígenas políticamente organizados, si bien sus órdenes políticos eran primitivos. En el Siglo XIX estos territorios correspondían a pueblos que no habían alcanzado una plenitud de Gobierno propio.</a:t>
            </a:r>
          </a:p>
          <a:p>
            <a:endParaRPr lang="es-CO" dirty="0"/>
          </a:p>
        </p:txBody>
      </p:sp>
      <p:sp>
        <p:nvSpPr>
          <p:cNvPr id="4" name="Título 1">
            <a:extLst>
              <a:ext uri="{FF2B5EF4-FFF2-40B4-BE49-F238E27FC236}">
                <a16:creationId xmlns:a16="http://schemas.microsoft.com/office/drawing/2014/main" id="{8E57D328-C9E5-0BD4-4BB4-AE2166A36BA7}"/>
              </a:ext>
            </a:extLst>
          </p:cNvPr>
          <p:cNvSpPr>
            <a:spLocks noGrp="1"/>
          </p:cNvSpPr>
          <p:nvPr>
            <p:ph type="title"/>
          </p:nvPr>
        </p:nvSpPr>
        <p:spPr>
          <a:xfrm>
            <a:off x="1154954" y="947920"/>
            <a:ext cx="8761413" cy="728480"/>
          </a:xfrm>
        </p:spPr>
        <p:txBody>
          <a:bodyPr/>
          <a:lstStyle/>
          <a:p>
            <a:pPr algn="ctr"/>
            <a:r>
              <a:rPr lang="es-ES" dirty="0"/>
              <a:t>Instituciones Coloniales</a:t>
            </a:r>
            <a:endParaRPr lang="es-CO" dirty="0"/>
          </a:p>
        </p:txBody>
      </p:sp>
    </p:spTree>
    <p:extLst>
      <p:ext uri="{BB962C8B-B14F-4D97-AF65-F5344CB8AC3E}">
        <p14:creationId xmlns:p14="http://schemas.microsoft.com/office/powerpoint/2010/main" val="61619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97A706-D31E-2F89-00B6-6992EB19D6EF}"/>
              </a:ext>
            </a:extLst>
          </p:cNvPr>
          <p:cNvSpPr>
            <a:spLocks noGrp="1"/>
          </p:cNvSpPr>
          <p:nvPr>
            <p:ph type="title"/>
          </p:nvPr>
        </p:nvSpPr>
        <p:spPr/>
        <p:txBody>
          <a:bodyPr/>
          <a:lstStyle/>
          <a:p>
            <a:pPr algn="ctr"/>
            <a:r>
              <a:rPr lang="es-ES" dirty="0"/>
              <a:t>Instituciones Políticas Modernas</a:t>
            </a:r>
            <a:endParaRPr lang="es-CO" dirty="0"/>
          </a:p>
        </p:txBody>
      </p:sp>
      <p:sp>
        <p:nvSpPr>
          <p:cNvPr id="3" name="Marcador de contenido 2">
            <a:extLst>
              <a:ext uri="{FF2B5EF4-FFF2-40B4-BE49-F238E27FC236}">
                <a16:creationId xmlns:a16="http://schemas.microsoft.com/office/drawing/2014/main" id="{8818428B-31BF-F721-2DE0-8535459B7507}"/>
              </a:ext>
            </a:extLst>
          </p:cNvPr>
          <p:cNvSpPr>
            <a:spLocks noGrp="1"/>
          </p:cNvSpPr>
          <p:nvPr>
            <p:ph idx="1"/>
          </p:nvPr>
        </p:nvSpPr>
        <p:spPr>
          <a:xfrm>
            <a:off x="1154954" y="2603499"/>
            <a:ext cx="9189885" cy="4094755"/>
          </a:xfrm>
        </p:spPr>
        <p:txBody>
          <a:bodyPr>
            <a:normAutofit fontScale="70000" lnSpcReduction="20000"/>
          </a:bodyPr>
          <a:lstStyle/>
          <a:p>
            <a:pPr algn="l"/>
            <a:r>
              <a:rPr lang="es-ES" sz="2600" b="1" i="0" dirty="0">
                <a:solidFill>
                  <a:srgbClr val="000000"/>
                </a:solidFill>
                <a:effectLst/>
              </a:rPr>
              <a:t>La constitución:</a:t>
            </a:r>
          </a:p>
          <a:p>
            <a:pPr marL="0" indent="0" algn="l">
              <a:buNone/>
            </a:pPr>
            <a:r>
              <a:rPr lang="es-ES" sz="2600" b="0" i="0" dirty="0">
                <a:solidFill>
                  <a:srgbClr val="000000"/>
                </a:solidFill>
                <a:effectLst/>
              </a:rPr>
              <a:t>Constitución proviene del latín </a:t>
            </a:r>
            <a:r>
              <a:rPr lang="es-ES" sz="2600" b="0" i="0" dirty="0" err="1">
                <a:solidFill>
                  <a:srgbClr val="000000"/>
                </a:solidFill>
                <a:effectLst/>
              </a:rPr>
              <a:t>constituere</a:t>
            </a:r>
            <a:r>
              <a:rPr lang="es-ES" sz="2600" b="0" i="0" dirty="0">
                <a:solidFill>
                  <a:srgbClr val="000000"/>
                </a:solidFill>
                <a:effectLst/>
              </a:rPr>
              <a:t> (establecer, fundar) y el término ya se usaba en la Roma de César y Cicerón, a pesar de que su carga significativa es aceptada como componente exclusivo de la época moderna, bajo el significado de garantía. Por lo menos así se conoció desde sus primeros usos modernos en Inglaterra, en el siglo XVII. La consolidación de su uso la debemos a las revoluciones norteamericanas (1776- 1787) y francesa (1789-1799) </a:t>
            </a:r>
            <a:r>
              <a:rPr lang="es-ES" sz="2600" b="0" i="0" dirty="0" err="1">
                <a:solidFill>
                  <a:srgbClr val="000000"/>
                </a:solidFill>
                <a:effectLst/>
              </a:rPr>
              <a:t>Pain</a:t>
            </a:r>
            <a:r>
              <a:rPr lang="es-ES" sz="2600" b="0" i="0" dirty="0">
                <a:solidFill>
                  <a:srgbClr val="000000"/>
                </a:solidFill>
                <a:effectLst/>
              </a:rPr>
              <a:t> escribió hacia 1791-1792, que un gobierno sin Constitución es un poder sin derecho. De igual modo lo afirma el artículo 16 de la Declaración Francesa de los Derechos (1789): “Una sociedad en la que la garantía de los derechos no está asegurada y la separación de los poderes no está definitivamente determinada, no tiene una Constitución”. Benjamín </a:t>
            </a:r>
            <a:r>
              <a:rPr lang="es-ES" sz="2600" b="0" i="0" dirty="0" err="1">
                <a:solidFill>
                  <a:srgbClr val="000000"/>
                </a:solidFill>
                <a:effectLst/>
              </a:rPr>
              <a:t>Constant</a:t>
            </a:r>
            <a:r>
              <a:rPr lang="es-ES" sz="2600" b="0" i="0" dirty="0">
                <a:solidFill>
                  <a:srgbClr val="000000"/>
                </a:solidFill>
                <a:effectLst/>
              </a:rPr>
              <a:t> (1767-1830) definió el constitucionalismo como: un conjunto deformas legales y no legales, que establecen las reglas que disponen la composición, los poderes y los métodos procedimentales de los principales órganos del gobierno.</a:t>
            </a:r>
          </a:p>
          <a:p>
            <a:endParaRPr lang="es-CO" dirty="0"/>
          </a:p>
        </p:txBody>
      </p:sp>
    </p:spTree>
    <p:extLst>
      <p:ext uri="{BB962C8B-B14F-4D97-AF65-F5344CB8AC3E}">
        <p14:creationId xmlns:p14="http://schemas.microsoft.com/office/powerpoint/2010/main" val="2161160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9677236-09D0-9F33-0723-2EFF2FC2838E}"/>
              </a:ext>
            </a:extLst>
          </p:cNvPr>
          <p:cNvSpPr>
            <a:spLocks noGrp="1"/>
          </p:cNvSpPr>
          <p:nvPr>
            <p:ph idx="1"/>
          </p:nvPr>
        </p:nvSpPr>
        <p:spPr/>
        <p:txBody>
          <a:bodyPr/>
          <a:lstStyle/>
          <a:p>
            <a:pPr algn="l"/>
            <a:r>
              <a:rPr lang="es-ES" b="1" i="0" dirty="0">
                <a:solidFill>
                  <a:srgbClr val="000000"/>
                </a:solidFill>
                <a:effectLst/>
              </a:rPr>
              <a:t>El gobierno:</a:t>
            </a:r>
          </a:p>
          <a:p>
            <a:pPr marL="0" indent="0" algn="l">
              <a:buNone/>
            </a:pPr>
            <a:r>
              <a:rPr lang="es-ES" b="0" i="0" dirty="0">
                <a:solidFill>
                  <a:srgbClr val="000000"/>
                </a:solidFill>
                <a:effectLst/>
              </a:rPr>
              <a:t>Es denominado como el conjunto de órganos a los que se les confía el ejercicio del poder. Al gobierno también se le denomina rama ejecutiva del poder público. Los órganos del gobierno son aquellos que tienen como función hacer realidad una orientación política del Estado. En Colombia constituyen el gobierno: El presidente y sus ministros, los gobernadores de los departamentos y sus respectivos despachos, así como los alcaldes de las ciudades y de los municipios con sus respectivos gabinetes.</a:t>
            </a:r>
          </a:p>
          <a:p>
            <a:endParaRPr lang="es-CO" dirty="0"/>
          </a:p>
        </p:txBody>
      </p:sp>
    </p:spTree>
    <p:extLst>
      <p:ext uri="{BB962C8B-B14F-4D97-AF65-F5344CB8AC3E}">
        <p14:creationId xmlns:p14="http://schemas.microsoft.com/office/powerpoint/2010/main" val="2684021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A835F5-599F-07D4-E2B8-23976EBD061C}"/>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36EB3077-D836-2EFD-C892-6D13206F9EC8}"/>
              </a:ext>
            </a:extLst>
          </p:cNvPr>
          <p:cNvSpPr>
            <a:spLocks noGrp="1"/>
          </p:cNvSpPr>
          <p:nvPr>
            <p:ph idx="1"/>
          </p:nvPr>
        </p:nvSpPr>
        <p:spPr>
          <a:xfrm>
            <a:off x="1001310" y="2214390"/>
            <a:ext cx="9068699" cy="4197426"/>
          </a:xfrm>
        </p:spPr>
        <p:txBody>
          <a:bodyPr>
            <a:normAutofit/>
          </a:bodyPr>
          <a:lstStyle/>
          <a:p>
            <a:pPr algn="l"/>
            <a:r>
              <a:rPr lang="es-ES" b="1" i="0" dirty="0">
                <a:solidFill>
                  <a:srgbClr val="000000"/>
                </a:solidFill>
                <a:effectLst/>
              </a:rPr>
              <a:t>Parlamento:</a:t>
            </a:r>
          </a:p>
          <a:p>
            <a:pPr marL="0" indent="0" algn="l">
              <a:buNone/>
            </a:pPr>
            <a:r>
              <a:rPr lang="es-ES" b="0" i="0" dirty="0">
                <a:solidFill>
                  <a:srgbClr val="000000"/>
                </a:solidFill>
                <a:effectLst/>
              </a:rPr>
              <a:t>El parlamento es un sistema de asamblea, cuyo fundamento es un principio de representación especificado según criterios nacionales, de donde se deriva su composición. En Colombia el parlamento o congreso posee dos cámaras, cada una de las cuales corresponde a un principio de representación diferente: El Senado representa a la nación y la Cámara de representantes a las regiones o departamentos. En nuestro país se la constitución define el parlamento como la rama legislativa del poder público, integrada por el senado y la cámara de representantes, cuya función es la de reformar la constitución, hacer las leyes y ejercer control político sobre el gobierno y la administración. Las cámaras de nuestro parlamento son cuerpos colegiados, cuyos miembros representan directamente al pueblo deben actuar consultando la justicia y el bien común, y responder ante la sociedad y frente a sus electores de sus obligaciones constitucionales.</a:t>
            </a:r>
          </a:p>
          <a:p>
            <a:endParaRPr lang="es-CO" dirty="0"/>
          </a:p>
        </p:txBody>
      </p:sp>
    </p:spTree>
    <p:extLst>
      <p:ext uri="{BB962C8B-B14F-4D97-AF65-F5344CB8AC3E}">
        <p14:creationId xmlns:p14="http://schemas.microsoft.com/office/powerpoint/2010/main" val="2489038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2DB662-6670-6753-9507-F8FF1DD9C7E4}"/>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C46A258D-FB3C-601D-BB3F-DC48B3D9CD2F}"/>
              </a:ext>
            </a:extLst>
          </p:cNvPr>
          <p:cNvSpPr>
            <a:spLocks noGrp="1"/>
          </p:cNvSpPr>
          <p:nvPr>
            <p:ph idx="1"/>
          </p:nvPr>
        </p:nvSpPr>
        <p:spPr/>
        <p:txBody>
          <a:bodyPr/>
          <a:lstStyle/>
          <a:p>
            <a:pPr algn="l"/>
            <a:r>
              <a:rPr lang="es-ES" b="1" i="0" dirty="0">
                <a:solidFill>
                  <a:srgbClr val="000000"/>
                </a:solidFill>
                <a:effectLst/>
              </a:rPr>
              <a:t>El sufragio:</a:t>
            </a:r>
          </a:p>
          <a:p>
            <a:pPr marL="0" indent="0" algn="l">
              <a:buNone/>
            </a:pPr>
            <a:r>
              <a:rPr lang="es-ES" b="0" i="0" dirty="0">
                <a:solidFill>
                  <a:srgbClr val="000000"/>
                </a:solidFill>
                <a:effectLst/>
              </a:rPr>
              <a:t>En la Constitución colombiana el voto es definido como un derecho y un deber ciudadano. Se define con carácter universal, secreto y representativo. El significado del sufragio como institución política central en nuestro país es muy claro, a pesar de los elevados índices de abstención.</a:t>
            </a:r>
          </a:p>
          <a:p>
            <a:endParaRPr lang="es-CO" dirty="0"/>
          </a:p>
        </p:txBody>
      </p:sp>
    </p:spTree>
    <p:extLst>
      <p:ext uri="{BB962C8B-B14F-4D97-AF65-F5344CB8AC3E}">
        <p14:creationId xmlns:p14="http://schemas.microsoft.com/office/powerpoint/2010/main" val="61818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4054AF-C767-AFB9-0EE5-393012E44CB1}"/>
              </a:ext>
            </a:extLst>
          </p:cNvPr>
          <p:cNvSpPr>
            <a:spLocks noGrp="1"/>
          </p:cNvSpPr>
          <p:nvPr>
            <p:ph type="title"/>
          </p:nvPr>
        </p:nvSpPr>
        <p:spPr/>
        <p:txBody>
          <a:bodyPr/>
          <a:lstStyle/>
          <a:p>
            <a:pPr algn="ctr"/>
            <a:r>
              <a:rPr lang="es-ES" sz="4800" dirty="0"/>
              <a:t>La Historia sirve para:</a:t>
            </a:r>
            <a:endParaRPr lang="es-CO" sz="4800" dirty="0"/>
          </a:p>
        </p:txBody>
      </p:sp>
      <p:sp>
        <p:nvSpPr>
          <p:cNvPr id="3" name="Marcador de contenido 2">
            <a:extLst>
              <a:ext uri="{FF2B5EF4-FFF2-40B4-BE49-F238E27FC236}">
                <a16:creationId xmlns:a16="http://schemas.microsoft.com/office/drawing/2014/main" id="{7DFBF630-C5F5-0BAF-F674-03FE03F527B7}"/>
              </a:ext>
            </a:extLst>
          </p:cNvPr>
          <p:cNvSpPr>
            <a:spLocks noGrp="1"/>
          </p:cNvSpPr>
          <p:nvPr>
            <p:ph idx="1"/>
          </p:nvPr>
        </p:nvSpPr>
        <p:spPr>
          <a:xfrm>
            <a:off x="1606775" y="2313042"/>
            <a:ext cx="8761413" cy="4076999"/>
          </a:xfrm>
        </p:spPr>
        <p:txBody>
          <a:bodyPr>
            <a:normAutofit lnSpcReduction="10000"/>
          </a:bodyPr>
          <a:lstStyle/>
          <a:p>
            <a:pPr algn="just"/>
            <a:r>
              <a:rPr lang="es-ES" dirty="0"/>
              <a:t>Sirve para el </a:t>
            </a:r>
            <a:r>
              <a:rPr lang="es-ES" b="1" dirty="0"/>
              <a:t>autoconocimiento humano</a:t>
            </a:r>
            <a:r>
              <a:rPr lang="es-ES" dirty="0"/>
              <a:t>. Generalmente se considera importante que el hombre se conozca a si mismo, entendiendo por ese conocimiento así mismo, no puramente conocimiento de las peculiaridades personales es decir, de aquello que lo diferencia de otros hombres, sino </a:t>
            </a:r>
            <a:r>
              <a:rPr lang="es-ES" b="1" dirty="0"/>
              <a:t>conocimiento de la naturaleza </a:t>
            </a:r>
            <a:r>
              <a:rPr lang="es-ES" dirty="0"/>
              <a:t>en cuanto hombre.</a:t>
            </a:r>
            <a:endParaRPr lang="es-CO" dirty="0"/>
          </a:p>
          <a:p>
            <a:pPr algn="just"/>
            <a:r>
              <a:rPr lang="es-CO" dirty="0"/>
              <a:t>Conocerse a si mismo significa conocer, primero, </a:t>
            </a:r>
            <a:r>
              <a:rPr lang="es-CO" b="1" dirty="0"/>
              <a:t>que es ser hombre</a:t>
            </a:r>
            <a:r>
              <a:rPr lang="es-CO" dirty="0"/>
              <a:t>, segundo, que es ser el </a:t>
            </a:r>
            <a:r>
              <a:rPr lang="es-CO" b="1" dirty="0"/>
              <a:t>tipo de hombre que se es </a:t>
            </a:r>
            <a:r>
              <a:rPr lang="es-CO" dirty="0"/>
              <a:t>y tercero, que es ser el hombre que uno es </a:t>
            </a:r>
            <a:r>
              <a:rPr lang="es-CO" b="1" dirty="0"/>
              <a:t>y no otro.</a:t>
            </a:r>
          </a:p>
          <a:p>
            <a:pPr algn="just"/>
            <a:r>
              <a:rPr lang="es-CO" dirty="0"/>
              <a:t>Conocerse a si mismo significa conocer lo que se puede hacer y puesto que nadie puede saber lo que puede hacer hasta que lo intenta, la única pista para saber lo que puede hacer el hombre, es </a:t>
            </a:r>
            <a:r>
              <a:rPr lang="es-CO" b="1" dirty="0"/>
              <a:t>averiguar lo que hecho.</a:t>
            </a:r>
          </a:p>
          <a:p>
            <a:pPr algn="just"/>
            <a:r>
              <a:rPr lang="es-ES" dirty="0"/>
              <a:t>El valor de la historia consiste en que nos enseña lo que el hombre ha hecho y en ese sentido lo que el hombre es. </a:t>
            </a:r>
          </a:p>
        </p:txBody>
      </p:sp>
    </p:spTree>
    <p:extLst>
      <p:ext uri="{BB962C8B-B14F-4D97-AF65-F5344CB8AC3E}">
        <p14:creationId xmlns:p14="http://schemas.microsoft.com/office/powerpoint/2010/main" val="2871583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96C713-3AEC-DDFF-0907-56093444A815}"/>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8A6D3E54-6C16-2787-A74D-7D6999E31A21}"/>
              </a:ext>
            </a:extLst>
          </p:cNvPr>
          <p:cNvSpPr>
            <a:spLocks noGrp="1"/>
          </p:cNvSpPr>
          <p:nvPr>
            <p:ph idx="1"/>
          </p:nvPr>
        </p:nvSpPr>
        <p:spPr>
          <a:xfrm>
            <a:off x="835465" y="2107272"/>
            <a:ext cx="10148352" cy="4750728"/>
          </a:xfrm>
        </p:spPr>
        <p:txBody>
          <a:bodyPr>
            <a:normAutofit/>
          </a:bodyPr>
          <a:lstStyle/>
          <a:p>
            <a:r>
              <a:rPr lang="es-ES" b="1" dirty="0"/>
              <a:t>El Estado</a:t>
            </a:r>
          </a:p>
          <a:p>
            <a:pPr marL="0" indent="0">
              <a:buNone/>
            </a:pPr>
            <a:r>
              <a:rPr lang="es-ES" dirty="0"/>
              <a:t>Es un concepto jurídico-político que hace referencia al conjunto de instituciones que poseen autoridad y potestad para establecer leyes sobre un territorio ocupado por una nación y sobre el cual ejerce soberanía.</a:t>
            </a:r>
            <a:endParaRPr lang="es-CO" dirty="0"/>
          </a:p>
          <a:p>
            <a:r>
              <a:rPr lang="es-CO" b="1" dirty="0"/>
              <a:t>El Poder</a:t>
            </a:r>
          </a:p>
          <a:p>
            <a:pPr marL="0" indent="0">
              <a:buNone/>
            </a:pPr>
            <a:r>
              <a:rPr lang="es-CO" dirty="0"/>
              <a:t>No es una propiedad, no es un atributo, no es un objeto. El poder es un complejo conjunto de relaciones entre los seres humanos que se manifiestan y se imponen a través de dispositivos y estrategias para el ejercicio de la coerción, la fuerza y la violencia.</a:t>
            </a:r>
          </a:p>
          <a:p>
            <a:r>
              <a:rPr lang="es-CO" b="1" dirty="0"/>
              <a:t>La Nación</a:t>
            </a:r>
          </a:p>
          <a:p>
            <a:pPr marL="0" indent="0">
              <a:buNone/>
            </a:pPr>
            <a:r>
              <a:rPr lang="es-CO" dirty="0"/>
              <a:t>Es un concepto histórico. Tiene que ver con una comunidad cohesionada por una misma tradición histórica, unas mismas tradiciones y costumbres, un mismo idioma y una misma fe, que habita un determinado territorio.</a:t>
            </a:r>
          </a:p>
        </p:txBody>
      </p:sp>
    </p:spTree>
    <p:extLst>
      <p:ext uri="{BB962C8B-B14F-4D97-AF65-F5344CB8AC3E}">
        <p14:creationId xmlns:p14="http://schemas.microsoft.com/office/powerpoint/2010/main" val="1455697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21B3AA-B681-0570-10C8-9725CAA84939}"/>
              </a:ext>
            </a:extLst>
          </p:cNvPr>
          <p:cNvSpPr>
            <a:spLocks noGrp="1"/>
          </p:cNvSpPr>
          <p:nvPr>
            <p:ph idx="1"/>
          </p:nvPr>
        </p:nvSpPr>
        <p:spPr>
          <a:xfrm>
            <a:off x="672030" y="2886419"/>
            <a:ext cx="10036366" cy="3492346"/>
          </a:xfrm>
        </p:spPr>
        <p:txBody>
          <a:bodyPr>
            <a:noAutofit/>
          </a:bodyPr>
          <a:lstStyle/>
          <a:p>
            <a:r>
              <a:rPr lang="es-ES" b="1" dirty="0">
                <a:solidFill>
                  <a:schemeClr val="tx1"/>
                </a:solidFill>
              </a:rPr>
              <a:t>El País</a:t>
            </a:r>
          </a:p>
          <a:p>
            <a:pPr marL="0" indent="0">
              <a:buNone/>
            </a:pPr>
            <a:r>
              <a:rPr lang="es-ES" dirty="0">
                <a:solidFill>
                  <a:schemeClr val="tx1"/>
                </a:solidFill>
              </a:rPr>
              <a:t> El concepto País tiene que ver por excelencia con el aspecto geográfico y de recursos naturales del suelo y del subsuelo habitados por determinada comunidad.</a:t>
            </a:r>
          </a:p>
          <a:p>
            <a:r>
              <a:rPr lang="es-ES" b="1" dirty="0">
                <a:solidFill>
                  <a:schemeClr val="tx1"/>
                </a:solidFill>
              </a:rPr>
              <a:t>La Patria</a:t>
            </a:r>
          </a:p>
          <a:p>
            <a:pPr marL="0" indent="0">
              <a:buNone/>
            </a:pPr>
            <a:r>
              <a:rPr lang="es-ES" dirty="0">
                <a:solidFill>
                  <a:schemeClr val="tx1"/>
                </a:solidFill>
              </a:rPr>
              <a:t>La palabra Patria viene de </a:t>
            </a:r>
            <a:r>
              <a:rPr lang="es-ES" b="1" dirty="0" err="1">
                <a:solidFill>
                  <a:schemeClr val="tx1"/>
                </a:solidFill>
              </a:rPr>
              <a:t>terra</a:t>
            </a:r>
            <a:r>
              <a:rPr lang="es-ES" b="1" dirty="0">
                <a:solidFill>
                  <a:schemeClr val="tx1"/>
                </a:solidFill>
              </a:rPr>
              <a:t> y </a:t>
            </a:r>
            <a:r>
              <a:rPr lang="es-ES" b="1" dirty="0" err="1">
                <a:solidFill>
                  <a:schemeClr val="tx1"/>
                </a:solidFill>
              </a:rPr>
              <a:t>paters</a:t>
            </a:r>
            <a:r>
              <a:rPr lang="es-ES" b="1" dirty="0">
                <a:solidFill>
                  <a:schemeClr val="tx1"/>
                </a:solidFill>
              </a:rPr>
              <a:t> </a:t>
            </a:r>
            <a:r>
              <a:rPr lang="es-ES" dirty="0">
                <a:solidFill>
                  <a:schemeClr val="tx1"/>
                </a:solidFill>
              </a:rPr>
              <a:t>para significar tierra de los padres.</a:t>
            </a:r>
            <a:endParaRPr lang="es-ES" b="1" dirty="0">
              <a:solidFill>
                <a:schemeClr val="tx1"/>
              </a:solidFill>
            </a:endParaRPr>
          </a:p>
          <a:p>
            <a:pPr marL="0" indent="0">
              <a:buNone/>
            </a:pPr>
            <a:r>
              <a:rPr lang="es-ES" dirty="0">
                <a:solidFill>
                  <a:schemeClr val="tx1"/>
                </a:solidFill>
              </a:rPr>
              <a:t>Es un sentimiento o una emoción que hace referencia a la Tierra, al lugar en donde están enterrados los ante pasados y ha tenido siempre una connotación sagrada.</a:t>
            </a:r>
          </a:p>
          <a:p>
            <a:pPr marL="0" indent="0">
              <a:buNone/>
            </a:pPr>
            <a:r>
              <a:rPr lang="es-ES" sz="1600" dirty="0">
                <a:solidFill>
                  <a:schemeClr val="tx1"/>
                </a:solidFill>
              </a:rPr>
              <a:t> </a:t>
            </a:r>
            <a:endParaRPr lang="es-CO" sz="1600" dirty="0">
              <a:solidFill>
                <a:schemeClr val="tx1"/>
              </a:solidFill>
            </a:endParaRPr>
          </a:p>
        </p:txBody>
      </p:sp>
    </p:spTree>
    <p:extLst>
      <p:ext uri="{BB962C8B-B14F-4D97-AF65-F5344CB8AC3E}">
        <p14:creationId xmlns:p14="http://schemas.microsoft.com/office/powerpoint/2010/main" val="2253188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CDC1C-A575-3E97-AB49-AB829982D858}"/>
              </a:ext>
            </a:extLst>
          </p:cNvPr>
          <p:cNvSpPr>
            <a:spLocks noGrp="1"/>
          </p:cNvSpPr>
          <p:nvPr>
            <p:ph type="title"/>
          </p:nvPr>
        </p:nvSpPr>
        <p:spPr/>
        <p:txBody>
          <a:bodyPr/>
          <a:lstStyle/>
          <a:p>
            <a:pPr algn="ctr"/>
            <a:r>
              <a:rPr lang="es-ES" dirty="0"/>
              <a:t>Noción de Patria</a:t>
            </a:r>
            <a:endParaRPr lang="es-CO" dirty="0"/>
          </a:p>
        </p:txBody>
      </p:sp>
      <p:sp>
        <p:nvSpPr>
          <p:cNvPr id="3" name="Marcador de contenido 2">
            <a:extLst>
              <a:ext uri="{FF2B5EF4-FFF2-40B4-BE49-F238E27FC236}">
                <a16:creationId xmlns:a16="http://schemas.microsoft.com/office/drawing/2014/main" id="{B88E4446-592E-4D30-77E0-A12A32561998}"/>
              </a:ext>
            </a:extLst>
          </p:cNvPr>
          <p:cNvSpPr>
            <a:spLocks noGrp="1"/>
          </p:cNvSpPr>
          <p:nvPr>
            <p:ph idx="1"/>
          </p:nvPr>
        </p:nvSpPr>
        <p:spPr/>
        <p:txBody>
          <a:bodyPr/>
          <a:lstStyle/>
          <a:p>
            <a:pPr algn="l"/>
            <a:r>
              <a:rPr lang="es-ES" b="0" i="0" dirty="0">
                <a:solidFill>
                  <a:schemeClr val="tx1"/>
                </a:solidFill>
                <a:effectLst/>
              </a:rPr>
              <a:t>La patria </a:t>
            </a:r>
            <a:r>
              <a:rPr lang="es-ES" b="1" i="0" dirty="0">
                <a:solidFill>
                  <a:schemeClr val="tx1"/>
                </a:solidFill>
                <a:effectLst/>
              </a:rPr>
              <a:t>es la tierra a la cual se siente ligada una persona por motivos jurídicos, culturales, históricos o afectivos</a:t>
            </a:r>
            <a:r>
              <a:rPr lang="es-ES" b="0" i="0" dirty="0">
                <a:solidFill>
                  <a:schemeClr val="tx1"/>
                </a:solidFill>
                <a:effectLst/>
              </a:rPr>
              <a:t>, bien por haber nacido en ella, bien por haberla adoptado como patria por elección personal.</a:t>
            </a:r>
          </a:p>
          <a:p>
            <a:pPr marL="0" indent="0" algn="l">
              <a:buNone/>
            </a:pPr>
            <a:r>
              <a:rPr lang="es-ES" b="0" i="0" dirty="0">
                <a:solidFill>
                  <a:schemeClr val="tx1"/>
                </a:solidFill>
                <a:effectLst/>
              </a:rPr>
              <a:t>De allí que el vínculo con la patria pueda ser de orden afectivo o de sangre, pues es el lugar al que también pertenece la familia del individuo.</a:t>
            </a:r>
          </a:p>
          <a:p>
            <a:pPr marL="0" indent="0" algn="l">
              <a:buNone/>
            </a:pPr>
            <a:r>
              <a:rPr lang="es-ES" b="0" i="0" dirty="0">
                <a:solidFill>
                  <a:schemeClr val="tx1"/>
                </a:solidFill>
                <a:effectLst/>
              </a:rPr>
              <a:t>Así, pues, en la patria interviene la historia, la cultura o la tradición, pero también la historia personal del individuo y los sentimientos que este tenga con relación al lugar al que pertenece o al que se siente vinculado afectivamente. Por eso, también se habla de </a:t>
            </a:r>
            <a:r>
              <a:rPr lang="es-ES" b="1" i="0" dirty="0">
                <a:solidFill>
                  <a:schemeClr val="tx1"/>
                </a:solidFill>
                <a:effectLst/>
              </a:rPr>
              <a:t>amor a la patria</a:t>
            </a:r>
            <a:r>
              <a:rPr lang="es-ES" b="0" i="0" dirty="0">
                <a:solidFill>
                  <a:schemeClr val="tx1"/>
                </a:solidFill>
                <a:effectLst/>
              </a:rPr>
              <a:t>.</a:t>
            </a:r>
          </a:p>
          <a:p>
            <a:endParaRPr lang="es-CO" dirty="0"/>
          </a:p>
        </p:txBody>
      </p:sp>
    </p:spTree>
    <p:extLst>
      <p:ext uri="{BB962C8B-B14F-4D97-AF65-F5344CB8AC3E}">
        <p14:creationId xmlns:p14="http://schemas.microsoft.com/office/powerpoint/2010/main" val="2984205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16649CFB-39B1-F7C4-5C20-D0B998DE3E4C}"/>
              </a:ext>
            </a:extLst>
          </p:cNvPr>
          <p:cNvPicPr>
            <a:picLocks noGrp="1" noChangeAspect="1"/>
          </p:cNvPicPr>
          <p:nvPr>
            <p:ph idx="1"/>
          </p:nvPr>
        </p:nvPicPr>
        <p:blipFill>
          <a:blip r:embed="rId2"/>
          <a:stretch>
            <a:fillRect/>
          </a:stretch>
        </p:blipFill>
        <p:spPr>
          <a:xfrm>
            <a:off x="627962" y="824496"/>
            <a:ext cx="4581200" cy="5654121"/>
          </a:xfrm>
        </p:spPr>
      </p:pic>
      <p:sp>
        <p:nvSpPr>
          <p:cNvPr id="9" name="Rectangle 3">
            <a:extLst>
              <a:ext uri="{FF2B5EF4-FFF2-40B4-BE49-F238E27FC236}">
                <a16:creationId xmlns:a16="http://schemas.microsoft.com/office/drawing/2014/main" id="{F530B069-304D-6F17-3F4F-9DC6C2C05C11}"/>
              </a:ext>
            </a:extLst>
          </p:cNvPr>
          <p:cNvSpPr>
            <a:spLocks noChangeArrowheads="1"/>
          </p:cNvSpPr>
          <p:nvPr/>
        </p:nvSpPr>
        <p:spPr bwMode="auto">
          <a:xfrm>
            <a:off x="5414475" y="2241640"/>
            <a:ext cx="588883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2400" b="0" i="0" u="none" strike="noStrike" cap="none" normalizeH="0" baseline="0" dirty="0">
                <a:ln>
                  <a:noFill/>
                </a:ln>
                <a:solidFill>
                  <a:srgbClr val="333333"/>
                </a:solidFill>
                <a:effectLst/>
                <a:latin typeface="+mn-lt"/>
                <a:cs typeface="Arial" panose="020B0604020202020204" pitchFamily="34" charset="0"/>
              </a:rPr>
              <a:t>-Abre los ojos, deseada patria, y mira que vuelve a ti Sancho Panza, tu hijo, si no muy rico, muy bien azotado. Abre los brazos y recibe también tu hijo don Quijote, que si viene vencido de los brazos ajenos, viene vencedor de sí mismo; que, según él me ha dicho, es el mayor vencimiento que desearse puede. (Parte II, capítulo LXXII).</a:t>
            </a:r>
            <a:endParaRPr kumimoji="0" lang="es-CO" altLang="es-CO" sz="2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981160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9FE811-78BA-6619-8535-93E06B7A0279}"/>
              </a:ext>
            </a:extLst>
          </p:cNvPr>
          <p:cNvSpPr>
            <a:spLocks noGrp="1"/>
          </p:cNvSpPr>
          <p:nvPr>
            <p:ph type="title"/>
          </p:nvPr>
        </p:nvSpPr>
        <p:spPr/>
        <p:txBody>
          <a:bodyPr/>
          <a:lstStyle/>
          <a:p>
            <a:endParaRPr lang="es-CO"/>
          </a:p>
        </p:txBody>
      </p:sp>
      <p:pic>
        <p:nvPicPr>
          <p:cNvPr id="5" name="Marcador de contenido 4">
            <a:extLst>
              <a:ext uri="{FF2B5EF4-FFF2-40B4-BE49-F238E27FC236}">
                <a16:creationId xmlns:a16="http://schemas.microsoft.com/office/drawing/2014/main" id="{64209130-E0C5-F62E-A02A-536A7647EBA6}"/>
              </a:ext>
            </a:extLst>
          </p:cNvPr>
          <p:cNvPicPr>
            <a:picLocks noGrp="1" noChangeAspect="1"/>
          </p:cNvPicPr>
          <p:nvPr>
            <p:ph idx="1"/>
          </p:nvPr>
        </p:nvPicPr>
        <p:blipFill>
          <a:blip r:embed="rId2"/>
          <a:stretch>
            <a:fillRect/>
          </a:stretch>
        </p:blipFill>
        <p:spPr>
          <a:xfrm>
            <a:off x="1299990" y="2412694"/>
            <a:ext cx="8527056" cy="4142342"/>
          </a:xfrm>
        </p:spPr>
      </p:pic>
    </p:spTree>
    <p:extLst>
      <p:ext uri="{BB962C8B-B14F-4D97-AF65-F5344CB8AC3E}">
        <p14:creationId xmlns:p14="http://schemas.microsoft.com/office/powerpoint/2010/main" val="2178685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0CCAF6-AA22-66FC-36DB-992134651FDA}"/>
              </a:ext>
            </a:extLst>
          </p:cNvPr>
          <p:cNvSpPr>
            <a:spLocks noGrp="1"/>
          </p:cNvSpPr>
          <p:nvPr>
            <p:ph type="title"/>
          </p:nvPr>
        </p:nvSpPr>
        <p:spPr/>
        <p:txBody>
          <a:bodyPr/>
          <a:lstStyle/>
          <a:p>
            <a:pPr algn="ctr"/>
            <a:r>
              <a:rPr lang="es-ES" dirty="0"/>
              <a:t>Bibliografía</a:t>
            </a:r>
            <a:endParaRPr lang="es-CO" dirty="0"/>
          </a:p>
        </p:txBody>
      </p:sp>
      <p:sp>
        <p:nvSpPr>
          <p:cNvPr id="3" name="Marcador de contenido 2">
            <a:extLst>
              <a:ext uri="{FF2B5EF4-FFF2-40B4-BE49-F238E27FC236}">
                <a16:creationId xmlns:a16="http://schemas.microsoft.com/office/drawing/2014/main" id="{C0721C8E-4593-93DC-69E1-A9D03BBD4D27}"/>
              </a:ext>
            </a:extLst>
          </p:cNvPr>
          <p:cNvSpPr>
            <a:spLocks noGrp="1"/>
          </p:cNvSpPr>
          <p:nvPr>
            <p:ph idx="1"/>
          </p:nvPr>
        </p:nvSpPr>
        <p:spPr/>
        <p:txBody>
          <a:bodyPr/>
          <a:lstStyle/>
          <a:p>
            <a:r>
              <a:rPr lang="es-ES" dirty="0"/>
              <a:t>DUVERGER,M Instituciones políticas y derecho constitucional.</a:t>
            </a:r>
          </a:p>
          <a:p>
            <a:r>
              <a:rPr lang="es-ES" dirty="0"/>
              <a:t>GUADARRAMA,P. Pensamiento filosófico latinoamericano.</a:t>
            </a:r>
          </a:p>
          <a:p>
            <a:r>
              <a:rPr lang="es-ES" dirty="0"/>
              <a:t>ACOSTA SANCHEZ,F El universo de la política.</a:t>
            </a:r>
          </a:p>
          <a:p>
            <a:r>
              <a:rPr lang="es-ES" dirty="0"/>
              <a:t>ROZO ACUÑA,E Introducción a las Instituciones Políticas.</a:t>
            </a:r>
          </a:p>
          <a:p>
            <a:r>
              <a:rPr lang="es-CO" dirty="0"/>
              <a:t>VIDAL PERDOMO,J Derecho constitucional e Instituciones Políticas.</a:t>
            </a:r>
          </a:p>
          <a:p>
            <a:r>
              <a:rPr lang="es-CO" dirty="0"/>
              <a:t>ACOSTA SANCHEZ,F Democracia, procedimiento y multitud.</a:t>
            </a:r>
          </a:p>
        </p:txBody>
      </p:sp>
    </p:spTree>
    <p:extLst>
      <p:ext uri="{BB962C8B-B14F-4D97-AF65-F5344CB8AC3E}">
        <p14:creationId xmlns:p14="http://schemas.microsoft.com/office/powerpoint/2010/main" val="1782605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6C2B7A-30CE-654E-7E34-8BCC8ABF219C}"/>
              </a:ext>
            </a:extLst>
          </p:cNvPr>
          <p:cNvSpPr>
            <a:spLocks noGrp="1"/>
          </p:cNvSpPr>
          <p:nvPr>
            <p:ph type="title"/>
          </p:nvPr>
        </p:nvSpPr>
        <p:spPr/>
        <p:txBody>
          <a:bodyPr/>
          <a:lstStyle/>
          <a:p>
            <a:endParaRPr lang="es-CO"/>
          </a:p>
        </p:txBody>
      </p:sp>
      <p:pic>
        <p:nvPicPr>
          <p:cNvPr id="4098" name="Picture 2" descr="Gracias por tu consulta atc - Makita - Perú">
            <a:extLst>
              <a:ext uri="{FF2B5EF4-FFF2-40B4-BE49-F238E27FC236}">
                <a16:creationId xmlns:a16="http://schemas.microsoft.com/office/drawing/2014/main" id="{51B8917F-FDB9-23BA-87A7-9F6F2DB461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6084" y="1826099"/>
            <a:ext cx="4968606" cy="496860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A07ED199-98F1-859D-CE07-69B912C54F4A}"/>
              </a:ext>
            </a:extLst>
          </p:cNvPr>
          <p:cNvSpPr txBox="1"/>
          <p:nvPr/>
        </p:nvSpPr>
        <p:spPr>
          <a:xfrm>
            <a:off x="4540785" y="5067759"/>
            <a:ext cx="2625687" cy="707886"/>
          </a:xfrm>
          <a:prstGeom prst="rect">
            <a:avLst/>
          </a:prstGeom>
          <a:noFill/>
        </p:spPr>
        <p:txBody>
          <a:bodyPr wrap="square" rtlCol="0">
            <a:spAutoFit/>
          </a:bodyPr>
          <a:lstStyle/>
          <a:p>
            <a:r>
              <a:rPr lang="es-ES" sz="4000" b="1" dirty="0">
                <a:solidFill>
                  <a:srgbClr val="FF0000"/>
                </a:solidFill>
              </a:rPr>
              <a:t>GRACIAS</a:t>
            </a:r>
            <a:endParaRPr lang="es-CO" sz="4000" b="1" dirty="0">
              <a:solidFill>
                <a:srgbClr val="FF0000"/>
              </a:solidFill>
            </a:endParaRPr>
          </a:p>
        </p:txBody>
      </p:sp>
    </p:spTree>
    <p:extLst>
      <p:ext uri="{BB962C8B-B14F-4D97-AF65-F5344CB8AC3E}">
        <p14:creationId xmlns:p14="http://schemas.microsoft.com/office/powerpoint/2010/main" val="228321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7A7B9A-3F31-DD8E-200F-E936B6626C6B}"/>
              </a:ext>
            </a:extLst>
          </p:cNvPr>
          <p:cNvSpPr>
            <a:spLocks noGrp="1"/>
          </p:cNvSpPr>
          <p:nvPr>
            <p:ph type="title"/>
          </p:nvPr>
        </p:nvSpPr>
        <p:spPr>
          <a:xfrm>
            <a:off x="1122681" y="668221"/>
            <a:ext cx="8761413" cy="728480"/>
          </a:xfrm>
        </p:spPr>
        <p:txBody>
          <a:bodyPr/>
          <a:lstStyle/>
          <a:p>
            <a:pPr algn="ctr"/>
            <a:r>
              <a:rPr lang="es-ES" dirty="0"/>
              <a:t>Las Instituciones </a:t>
            </a:r>
            <a:endParaRPr lang="es-CO" dirty="0"/>
          </a:p>
        </p:txBody>
      </p:sp>
      <p:sp>
        <p:nvSpPr>
          <p:cNvPr id="3" name="Marcador de contenido 2">
            <a:extLst>
              <a:ext uri="{FF2B5EF4-FFF2-40B4-BE49-F238E27FC236}">
                <a16:creationId xmlns:a16="http://schemas.microsoft.com/office/drawing/2014/main" id="{824CEA1D-5311-F4E2-5E5E-6F75B102ECBD}"/>
              </a:ext>
            </a:extLst>
          </p:cNvPr>
          <p:cNvSpPr>
            <a:spLocks noGrp="1"/>
          </p:cNvSpPr>
          <p:nvPr>
            <p:ph idx="1"/>
          </p:nvPr>
        </p:nvSpPr>
        <p:spPr>
          <a:xfrm>
            <a:off x="889299" y="2280491"/>
            <a:ext cx="10413402" cy="4131325"/>
          </a:xfrm>
        </p:spPr>
        <p:txBody>
          <a:bodyPr>
            <a:noAutofit/>
          </a:bodyPr>
          <a:lstStyle/>
          <a:p>
            <a:r>
              <a:rPr lang="es-ES" b="0" i="0" dirty="0">
                <a:solidFill>
                  <a:schemeClr val="tx1"/>
                </a:solidFill>
                <a:effectLst/>
              </a:rPr>
              <a:t>Una </a:t>
            </a:r>
            <a:r>
              <a:rPr lang="es-ES" b="1" i="0" dirty="0">
                <a:solidFill>
                  <a:schemeClr val="tx1"/>
                </a:solidFill>
                <a:effectLst/>
              </a:rPr>
              <a:t>institución</a:t>
            </a:r>
            <a:r>
              <a:rPr lang="es-ES" b="0" i="0" dirty="0">
                <a:solidFill>
                  <a:schemeClr val="tx1"/>
                </a:solidFill>
                <a:effectLst/>
              </a:rPr>
              <a:t> es una </a:t>
            </a:r>
            <a:r>
              <a:rPr lang="es-ES" b="1" i="0" dirty="0">
                <a:solidFill>
                  <a:schemeClr val="tx1"/>
                </a:solidFill>
                <a:effectLst/>
              </a:rPr>
              <a:t>organización</a:t>
            </a:r>
            <a:r>
              <a:rPr lang="es-ES" b="0" i="0" dirty="0">
                <a:solidFill>
                  <a:schemeClr val="tx1"/>
                </a:solidFill>
                <a:effectLst/>
              </a:rPr>
              <a:t> establecida o fundada para desempeñar una función de interés público.</a:t>
            </a:r>
            <a:r>
              <a:rPr lang="es-ES" b="0" i="0" baseline="30000" dirty="0">
                <a:solidFill>
                  <a:schemeClr val="tx1"/>
                </a:solidFill>
                <a:effectLst/>
              </a:rPr>
              <a:t> </a:t>
            </a:r>
            <a:r>
              <a:rPr lang="es-ES" b="0" i="0" dirty="0">
                <a:solidFill>
                  <a:schemeClr val="tx1"/>
                </a:solidFill>
                <a:effectLst/>
              </a:rPr>
              <a:t>Instituciones son tanto las principales agrupaciones que vertebran la </a:t>
            </a:r>
            <a:r>
              <a:rPr lang="es-ES" b="1" i="0" strike="noStrike" dirty="0">
                <a:solidFill>
                  <a:schemeClr val="tx1"/>
                </a:solidFill>
                <a:effectLst/>
                <a:hlinkClick r:id="rId2" tooltip="Relaciones sociales">
                  <a:extLst>
                    <a:ext uri="{A12FA001-AC4F-418D-AE19-62706E023703}">
                      <ahyp:hlinkClr xmlns:ahyp="http://schemas.microsoft.com/office/drawing/2018/hyperlinkcolor" val="tx"/>
                    </a:ext>
                  </a:extLst>
                </a:hlinkClick>
              </a:rPr>
              <a:t>vida social</a:t>
            </a:r>
            <a:r>
              <a:rPr lang="es-ES" b="1" i="0" dirty="0">
                <a:solidFill>
                  <a:schemeClr val="tx1"/>
                </a:solidFill>
                <a:effectLst/>
              </a:rPr>
              <a:t> </a:t>
            </a:r>
            <a:r>
              <a:rPr lang="es-ES" b="0" i="0" dirty="0">
                <a:solidFill>
                  <a:schemeClr val="tx1"/>
                </a:solidFill>
                <a:effectLst/>
              </a:rPr>
              <a:t>como cualquier otra </a:t>
            </a:r>
            <a:r>
              <a:rPr lang="es-ES" b="0" i="0" strike="noStrike" dirty="0">
                <a:solidFill>
                  <a:schemeClr val="tx1"/>
                </a:solidFill>
                <a:effectLst/>
                <a:hlinkClick r:id="rId3" tooltip="Organización">
                  <a:extLst>
                    <a:ext uri="{A12FA001-AC4F-418D-AE19-62706E023703}">
                      <ahyp:hlinkClr xmlns:ahyp="http://schemas.microsoft.com/office/drawing/2018/hyperlinkcolor" val="tx"/>
                    </a:ext>
                  </a:extLst>
                </a:hlinkClick>
              </a:rPr>
              <a:t>organización</a:t>
            </a:r>
            <a:r>
              <a:rPr lang="es-ES" b="0" i="0" dirty="0">
                <a:solidFill>
                  <a:schemeClr val="tx1"/>
                </a:solidFill>
                <a:effectLst/>
              </a:rPr>
              <a:t> o </a:t>
            </a:r>
            <a:r>
              <a:rPr lang="es-ES" b="0" i="0" strike="noStrike" dirty="0">
                <a:solidFill>
                  <a:schemeClr val="tx1"/>
                </a:solidFill>
                <a:effectLst/>
                <a:hlinkClick r:id="rId4" tooltip="Corporación">
                  <a:extLst>
                    <a:ext uri="{A12FA001-AC4F-418D-AE19-62706E023703}">
                      <ahyp:hlinkClr xmlns:ahyp="http://schemas.microsoft.com/office/drawing/2018/hyperlinkcolor" val="tx"/>
                    </a:ext>
                  </a:extLst>
                </a:hlinkClick>
              </a:rPr>
              <a:t>corporación</a:t>
            </a:r>
            <a:r>
              <a:rPr lang="es-ES" b="0" i="0" dirty="0">
                <a:solidFill>
                  <a:schemeClr val="tx1"/>
                </a:solidFill>
                <a:effectLst/>
              </a:rPr>
              <a:t> </a:t>
            </a:r>
            <a:r>
              <a:rPr lang="es-ES" b="0" i="0" strike="noStrike" dirty="0">
                <a:solidFill>
                  <a:schemeClr val="tx1"/>
                </a:solidFill>
                <a:effectLst/>
                <a:hlinkClick r:id="rId5" tooltip="Sector público">
                  <a:extLst>
                    <a:ext uri="{A12FA001-AC4F-418D-AE19-62706E023703}">
                      <ahyp:hlinkClr xmlns:ahyp="http://schemas.microsoft.com/office/drawing/2018/hyperlinkcolor" val="tx"/>
                    </a:ext>
                  </a:extLst>
                </a:hlinkClick>
              </a:rPr>
              <a:t>pública</a:t>
            </a:r>
            <a:r>
              <a:rPr lang="es-ES" b="0" i="0" dirty="0">
                <a:solidFill>
                  <a:schemeClr val="tx1"/>
                </a:solidFill>
                <a:effectLst/>
              </a:rPr>
              <a:t> o </a:t>
            </a:r>
            <a:r>
              <a:rPr lang="es-ES" b="0" i="0" strike="noStrike" dirty="0">
                <a:solidFill>
                  <a:schemeClr val="tx1"/>
                </a:solidFill>
                <a:effectLst/>
                <a:hlinkClick r:id="rId6" tooltip="Sector privado">
                  <a:extLst>
                    <a:ext uri="{A12FA001-AC4F-418D-AE19-62706E023703}">
                      <ahyp:hlinkClr xmlns:ahyp="http://schemas.microsoft.com/office/drawing/2018/hyperlinkcolor" val="tx"/>
                    </a:ext>
                  </a:extLst>
                </a:hlinkClick>
              </a:rPr>
              <a:t>privada</a:t>
            </a:r>
            <a:r>
              <a:rPr lang="es-ES" b="0" i="0" dirty="0">
                <a:solidFill>
                  <a:schemeClr val="tx1"/>
                </a:solidFill>
                <a:effectLst/>
              </a:rPr>
              <a:t> creada para desempeñar determinada labor económica, política, social, educativa, cultural, científica, etc. (</a:t>
            </a:r>
            <a:r>
              <a:rPr lang="es-ES" b="0" i="0" strike="noStrike" dirty="0">
                <a:solidFill>
                  <a:schemeClr val="tx1"/>
                </a:solidFill>
                <a:effectLst/>
                <a:hlinkClick r:id="rId7" tooltip="Familia">
                  <a:extLst>
                    <a:ext uri="{A12FA001-AC4F-418D-AE19-62706E023703}">
                      <ahyp:hlinkClr xmlns:ahyp="http://schemas.microsoft.com/office/drawing/2018/hyperlinkcolor" val="tx"/>
                    </a:ext>
                  </a:extLst>
                </a:hlinkClick>
              </a:rPr>
              <a:t>familia</a:t>
            </a:r>
            <a:r>
              <a:rPr lang="es-ES" b="0" i="0" dirty="0">
                <a:solidFill>
                  <a:schemeClr val="tx1"/>
                </a:solidFill>
                <a:effectLst/>
              </a:rPr>
              <a:t>, </a:t>
            </a:r>
            <a:r>
              <a:rPr lang="es-ES" b="0" i="0" strike="noStrike" dirty="0">
                <a:solidFill>
                  <a:schemeClr val="tx1"/>
                </a:solidFill>
                <a:effectLst/>
                <a:hlinkClick r:id="rId8" tooltip="Estado">
                  <a:extLst>
                    <a:ext uri="{A12FA001-AC4F-418D-AE19-62706E023703}">
                      <ahyp:hlinkClr xmlns:ahyp="http://schemas.microsoft.com/office/drawing/2018/hyperlinkcolor" val="tx"/>
                    </a:ext>
                  </a:extLst>
                </a:hlinkClick>
              </a:rPr>
              <a:t>Estado</a:t>
            </a:r>
            <a:r>
              <a:rPr lang="es-ES" b="0" i="0" dirty="0">
                <a:solidFill>
                  <a:schemeClr val="tx1"/>
                </a:solidFill>
                <a:effectLst/>
              </a:rPr>
              <a:t>, </a:t>
            </a:r>
            <a:r>
              <a:rPr lang="es-ES" b="0" i="0" strike="noStrike" dirty="0">
                <a:solidFill>
                  <a:schemeClr val="tx1"/>
                </a:solidFill>
                <a:effectLst/>
                <a:hlinkClick r:id="rId9" tooltip="Iglesia (organización)">
                  <a:extLst>
                    <a:ext uri="{A12FA001-AC4F-418D-AE19-62706E023703}">
                      <ahyp:hlinkClr xmlns:ahyp="http://schemas.microsoft.com/office/drawing/2018/hyperlinkcolor" val="tx"/>
                    </a:ext>
                  </a:extLst>
                </a:hlinkClick>
              </a:rPr>
              <a:t>iglesia</a:t>
            </a:r>
            <a:r>
              <a:rPr lang="es-ES" b="0" i="0" dirty="0">
                <a:solidFill>
                  <a:schemeClr val="tx1"/>
                </a:solidFill>
                <a:effectLst/>
              </a:rPr>
              <a:t>, </a:t>
            </a:r>
            <a:r>
              <a:rPr lang="es-ES" b="0" i="0" strike="noStrike" dirty="0">
                <a:solidFill>
                  <a:schemeClr val="tx1"/>
                </a:solidFill>
                <a:effectLst/>
                <a:hlinkClick r:id="rId10" tooltip="Escuela">
                  <a:extLst>
                    <a:ext uri="{A12FA001-AC4F-418D-AE19-62706E023703}">
                      <ahyp:hlinkClr xmlns:ahyp="http://schemas.microsoft.com/office/drawing/2018/hyperlinkcolor" val="tx"/>
                    </a:ext>
                  </a:extLst>
                </a:hlinkClick>
              </a:rPr>
              <a:t>escuela</a:t>
            </a:r>
            <a:r>
              <a:rPr lang="es-ES" b="0" i="0" dirty="0">
                <a:solidFill>
                  <a:schemeClr val="tx1"/>
                </a:solidFill>
                <a:effectLst/>
              </a:rPr>
              <a:t>, </a:t>
            </a:r>
            <a:r>
              <a:rPr lang="es-ES" b="0" i="0" strike="noStrike" dirty="0">
                <a:solidFill>
                  <a:schemeClr val="tx1"/>
                </a:solidFill>
                <a:effectLst/>
                <a:hlinkClick r:id="rId11" tooltip="Partido político">
                  <a:extLst>
                    <a:ext uri="{A12FA001-AC4F-418D-AE19-62706E023703}">
                      <ahyp:hlinkClr xmlns:ahyp="http://schemas.microsoft.com/office/drawing/2018/hyperlinkcolor" val="tx"/>
                    </a:ext>
                  </a:extLst>
                </a:hlinkClick>
              </a:rPr>
              <a:t>partido político</a:t>
            </a:r>
            <a:r>
              <a:rPr lang="es-ES" b="0" i="0" dirty="0">
                <a:solidFill>
                  <a:schemeClr val="tx1"/>
                </a:solidFill>
                <a:effectLst/>
              </a:rPr>
              <a:t>, </a:t>
            </a:r>
            <a:r>
              <a:rPr lang="es-ES" b="0" i="0" strike="noStrike" dirty="0">
                <a:solidFill>
                  <a:schemeClr val="tx1"/>
                </a:solidFill>
                <a:effectLst/>
                <a:hlinkClick r:id="rId12" tooltip="Club deportivo">
                  <a:extLst>
                    <a:ext uri="{A12FA001-AC4F-418D-AE19-62706E023703}">
                      <ahyp:hlinkClr xmlns:ahyp="http://schemas.microsoft.com/office/drawing/2018/hyperlinkcolor" val="tx"/>
                    </a:ext>
                  </a:extLst>
                </a:hlinkClick>
              </a:rPr>
              <a:t>club deportivo</a:t>
            </a:r>
            <a:r>
              <a:rPr lang="es-ES" b="0" i="0" dirty="0">
                <a:solidFill>
                  <a:schemeClr val="tx1"/>
                </a:solidFill>
                <a:effectLst/>
              </a:rPr>
              <a:t>, </a:t>
            </a:r>
            <a:r>
              <a:rPr lang="es-ES" b="0" i="0" strike="noStrike" dirty="0">
                <a:solidFill>
                  <a:schemeClr val="tx1"/>
                </a:solidFill>
                <a:effectLst/>
                <a:hlinkClick r:id="rId13" tooltip="Sindicato">
                  <a:extLst>
                    <a:ext uri="{A12FA001-AC4F-418D-AE19-62706E023703}">
                      <ahyp:hlinkClr xmlns:ahyp="http://schemas.microsoft.com/office/drawing/2018/hyperlinkcolor" val="tx"/>
                    </a:ext>
                  </a:extLst>
                </a:hlinkClick>
              </a:rPr>
              <a:t>sindicato</a:t>
            </a:r>
            <a:r>
              <a:rPr lang="es-ES" b="0" i="0" dirty="0">
                <a:solidFill>
                  <a:schemeClr val="tx1"/>
                </a:solidFill>
                <a:effectLst/>
              </a:rPr>
              <a:t>, </a:t>
            </a:r>
            <a:r>
              <a:rPr lang="es-ES" b="0" i="0" strike="noStrike" dirty="0">
                <a:solidFill>
                  <a:schemeClr val="tx1"/>
                </a:solidFill>
                <a:effectLst/>
                <a:hlinkClick r:id="rId14" tooltip="Empresa">
                  <a:extLst>
                    <a:ext uri="{A12FA001-AC4F-418D-AE19-62706E023703}">
                      <ahyp:hlinkClr xmlns:ahyp="http://schemas.microsoft.com/office/drawing/2018/hyperlinkcolor" val="tx"/>
                    </a:ext>
                  </a:extLst>
                </a:hlinkClick>
              </a:rPr>
              <a:t>empresa</a:t>
            </a:r>
            <a:r>
              <a:rPr lang="es-ES" b="0" i="0" dirty="0">
                <a:solidFill>
                  <a:schemeClr val="tx1"/>
                </a:solidFill>
                <a:effectLst/>
              </a:rPr>
              <a:t>, etc.)</a:t>
            </a:r>
          </a:p>
          <a:p>
            <a:r>
              <a:rPr lang="es-ES" dirty="0">
                <a:solidFill>
                  <a:schemeClr val="tx1"/>
                </a:solidFill>
              </a:rPr>
              <a:t>ETIMOLOGÍA:</a:t>
            </a:r>
            <a:r>
              <a:rPr lang="es-CO" b="1" dirty="0">
                <a:solidFill>
                  <a:schemeClr val="tx1"/>
                </a:solidFill>
              </a:rPr>
              <a:t> </a:t>
            </a:r>
            <a:r>
              <a:rPr lang="es-CO" b="1" dirty="0" err="1">
                <a:solidFill>
                  <a:schemeClr val="tx1"/>
                </a:solidFill>
              </a:rPr>
              <a:t>Statuere</a:t>
            </a:r>
            <a:r>
              <a:rPr lang="es-CO" dirty="0">
                <a:solidFill>
                  <a:schemeClr val="tx1"/>
                </a:solidFill>
              </a:rPr>
              <a:t>= Estacionar o colocar.</a:t>
            </a:r>
          </a:p>
          <a:p>
            <a:pPr marL="0" indent="0">
              <a:buNone/>
            </a:pPr>
            <a:r>
              <a:rPr lang="es-CO" dirty="0">
                <a:solidFill>
                  <a:schemeClr val="tx1"/>
                </a:solidFill>
              </a:rPr>
              <a:t>                              </a:t>
            </a:r>
            <a:r>
              <a:rPr lang="es-CO" b="1" dirty="0" err="1">
                <a:solidFill>
                  <a:schemeClr val="tx1"/>
                </a:solidFill>
              </a:rPr>
              <a:t>Cion</a:t>
            </a:r>
            <a:r>
              <a:rPr lang="es-CO" dirty="0">
                <a:solidFill>
                  <a:schemeClr val="tx1"/>
                </a:solidFill>
              </a:rPr>
              <a:t>= Acción.</a:t>
            </a:r>
          </a:p>
          <a:p>
            <a:pPr marL="0" indent="0">
              <a:buNone/>
            </a:pPr>
            <a:r>
              <a:rPr lang="es-ES" dirty="0">
                <a:solidFill>
                  <a:schemeClr val="tx1"/>
                </a:solidFill>
              </a:rPr>
              <a:t>Las instituciones políticas son los organismos que diseñan, regulan y vigilan las normas de convivencia política de un país o una región.</a:t>
            </a:r>
          </a:p>
          <a:p>
            <a:pPr marL="0" indent="0">
              <a:buNone/>
            </a:pPr>
            <a:r>
              <a:rPr lang="es-ES" dirty="0"/>
              <a:t>“</a:t>
            </a:r>
            <a:r>
              <a:rPr lang="es-ES" dirty="0">
                <a:solidFill>
                  <a:schemeClr val="tx1"/>
                </a:solidFill>
              </a:rPr>
              <a:t>una entidad que regula aspectos fundamentales de la vida colectiva. La institución sobrevive a los hombres que la habitan en un momento dado. Es una entidad autónoma, por medio de la cual el agregado humano se transforma en una comunidad actuante”. </a:t>
            </a:r>
            <a:endParaRPr lang="es-CO" dirty="0">
              <a:solidFill>
                <a:schemeClr val="tx1"/>
              </a:solidFill>
            </a:endParaRPr>
          </a:p>
        </p:txBody>
      </p:sp>
    </p:spTree>
    <p:extLst>
      <p:ext uri="{BB962C8B-B14F-4D97-AF65-F5344CB8AC3E}">
        <p14:creationId xmlns:p14="http://schemas.microsoft.com/office/powerpoint/2010/main" val="376311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722AC-65B8-1FC4-C33C-BB4FCC2F6C59}"/>
              </a:ext>
            </a:extLst>
          </p:cNvPr>
          <p:cNvSpPr>
            <a:spLocks noGrp="1"/>
          </p:cNvSpPr>
          <p:nvPr>
            <p:ph type="title"/>
          </p:nvPr>
        </p:nvSpPr>
        <p:spPr/>
        <p:txBody>
          <a:bodyPr/>
          <a:lstStyle/>
          <a:p>
            <a:pPr algn="ctr"/>
            <a:r>
              <a:rPr lang="es-ES" dirty="0"/>
              <a:t>Objetivos</a:t>
            </a:r>
            <a:endParaRPr lang="es-CO" dirty="0"/>
          </a:p>
        </p:txBody>
      </p:sp>
      <p:sp>
        <p:nvSpPr>
          <p:cNvPr id="3" name="Marcador de contenido 2">
            <a:extLst>
              <a:ext uri="{FF2B5EF4-FFF2-40B4-BE49-F238E27FC236}">
                <a16:creationId xmlns:a16="http://schemas.microsoft.com/office/drawing/2014/main" id="{383AAA39-0254-4E71-5FDC-6C2BE8DD9638}"/>
              </a:ext>
            </a:extLst>
          </p:cNvPr>
          <p:cNvSpPr>
            <a:spLocks noGrp="1"/>
          </p:cNvSpPr>
          <p:nvPr>
            <p:ph idx="1"/>
          </p:nvPr>
        </p:nvSpPr>
        <p:spPr>
          <a:xfrm>
            <a:off x="1413137" y="2270013"/>
            <a:ext cx="8761413" cy="3416300"/>
          </a:xfrm>
        </p:spPr>
        <p:txBody>
          <a:bodyPr>
            <a:noAutofit/>
          </a:bodyPr>
          <a:lstStyle/>
          <a:p>
            <a:r>
              <a:rPr lang="es-ES" dirty="0">
                <a:solidFill>
                  <a:schemeClr val="tx1"/>
                </a:solidFill>
              </a:rPr>
              <a:t>El orden social y la justicia son uno de los fines que persiguen dichas instituciones en toda sociedad. Todo régimen político sea democrático o dictatorial busca preservar el orden a través de sus instituciones políticas, </a:t>
            </a:r>
            <a:r>
              <a:rPr lang="es-ES" b="1" dirty="0">
                <a:solidFill>
                  <a:schemeClr val="tx1"/>
                </a:solidFill>
              </a:rPr>
              <a:t>coercitivas y jurídicas</a:t>
            </a:r>
            <a:r>
              <a:rPr lang="es-ES" dirty="0">
                <a:solidFill>
                  <a:schemeClr val="tx1"/>
                </a:solidFill>
              </a:rPr>
              <a:t>. No obstante, su mecanismo de funcionamiento se modifica en cada sociedad. </a:t>
            </a:r>
          </a:p>
          <a:p>
            <a:r>
              <a:rPr lang="es-ES" dirty="0">
                <a:solidFill>
                  <a:schemeClr val="tx1"/>
                </a:solidFill>
              </a:rPr>
              <a:t>Según la Unesco en 1948 “las instituciones políticas guardan relación con los aspectos de orientación y prosecución de la estabilidad social de las sociedad con el fin de </a:t>
            </a:r>
            <a:r>
              <a:rPr lang="es-ES" b="1" dirty="0">
                <a:solidFill>
                  <a:schemeClr val="tx1"/>
                </a:solidFill>
              </a:rPr>
              <a:t>preservar </a:t>
            </a:r>
            <a:r>
              <a:rPr lang="es-ES" dirty="0">
                <a:solidFill>
                  <a:schemeClr val="tx1"/>
                </a:solidFill>
              </a:rPr>
              <a:t>su evolución”.</a:t>
            </a:r>
          </a:p>
          <a:p>
            <a:r>
              <a:rPr lang="es-ES" dirty="0">
                <a:solidFill>
                  <a:schemeClr val="tx1"/>
                </a:solidFill>
              </a:rPr>
              <a:t> El nuevo constitucionalismo define a las instituciones políticas como el andamiaje jurídico-político en el cual se soporta la vida de un país. Estas a su vez, están conformadas por un conjunto de normas y valores que son leyes del sistema político.</a:t>
            </a:r>
          </a:p>
          <a:p>
            <a:r>
              <a:rPr lang="es-ES" dirty="0">
                <a:solidFill>
                  <a:schemeClr val="tx1"/>
                </a:solidFill>
              </a:rPr>
              <a:t>Las leyes, lo coercitivo, la fuerza y la violencia.</a:t>
            </a:r>
            <a:endParaRPr lang="es-CO" dirty="0">
              <a:solidFill>
                <a:schemeClr val="tx1"/>
              </a:solidFill>
            </a:endParaRPr>
          </a:p>
        </p:txBody>
      </p:sp>
    </p:spTree>
    <p:extLst>
      <p:ext uri="{BB962C8B-B14F-4D97-AF65-F5344CB8AC3E}">
        <p14:creationId xmlns:p14="http://schemas.microsoft.com/office/powerpoint/2010/main" val="2312469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2403EF-A0DC-5DA3-3537-D9D418FD580E}"/>
              </a:ext>
            </a:extLst>
          </p:cNvPr>
          <p:cNvSpPr>
            <a:spLocks noGrp="1"/>
          </p:cNvSpPr>
          <p:nvPr>
            <p:ph type="title"/>
          </p:nvPr>
        </p:nvSpPr>
        <p:spPr/>
        <p:txBody>
          <a:bodyPr/>
          <a:lstStyle/>
          <a:p>
            <a:pPr algn="ctr"/>
            <a:r>
              <a:rPr lang="es-ES" dirty="0"/>
              <a:t>Características</a:t>
            </a:r>
            <a:endParaRPr lang="es-CO" dirty="0"/>
          </a:p>
        </p:txBody>
      </p:sp>
      <p:sp>
        <p:nvSpPr>
          <p:cNvPr id="3" name="Marcador de contenido 2">
            <a:extLst>
              <a:ext uri="{FF2B5EF4-FFF2-40B4-BE49-F238E27FC236}">
                <a16:creationId xmlns:a16="http://schemas.microsoft.com/office/drawing/2014/main" id="{32E00AD8-5339-BFD0-FC86-53CA8B949AAA}"/>
              </a:ext>
            </a:extLst>
          </p:cNvPr>
          <p:cNvSpPr>
            <a:spLocks noGrp="1"/>
          </p:cNvSpPr>
          <p:nvPr>
            <p:ph idx="1"/>
          </p:nvPr>
        </p:nvSpPr>
        <p:spPr/>
        <p:txBody>
          <a:bodyPr>
            <a:normAutofit/>
          </a:bodyPr>
          <a:lstStyle/>
          <a:p>
            <a:r>
              <a:rPr lang="es-CO" sz="2800" dirty="0">
                <a:solidFill>
                  <a:schemeClr val="tx1"/>
                </a:solidFill>
              </a:rPr>
              <a:t>Participación efectiva.</a:t>
            </a:r>
          </a:p>
          <a:p>
            <a:r>
              <a:rPr lang="es-CO" sz="2800" dirty="0">
                <a:solidFill>
                  <a:schemeClr val="tx1"/>
                </a:solidFill>
              </a:rPr>
              <a:t>Libertad de expresión.</a:t>
            </a:r>
          </a:p>
          <a:p>
            <a:r>
              <a:rPr lang="es-CO" sz="2800" dirty="0">
                <a:solidFill>
                  <a:schemeClr val="tx1"/>
                </a:solidFill>
              </a:rPr>
              <a:t>Información alternativa.</a:t>
            </a:r>
          </a:p>
          <a:p>
            <a:r>
              <a:rPr lang="es-CO" sz="2800" dirty="0">
                <a:solidFill>
                  <a:schemeClr val="tx1"/>
                </a:solidFill>
              </a:rPr>
              <a:t>Autonomía para asociarse.</a:t>
            </a:r>
          </a:p>
          <a:p>
            <a:r>
              <a:rPr lang="es-CO" sz="2800" dirty="0">
                <a:solidFill>
                  <a:schemeClr val="tx1"/>
                </a:solidFill>
              </a:rPr>
              <a:t>Inclusión ciudadana.</a:t>
            </a:r>
          </a:p>
        </p:txBody>
      </p:sp>
    </p:spTree>
    <p:extLst>
      <p:ext uri="{BB962C8B-B14F-4D97-AF65-F5344CB8AC3E}">
        <p14:creationId xmlns:p14="http://schemas.microsoft.com/office/powerpoint/2010/main" val="292591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11B789-CF3C-AC29-79D3-C7C9B6009AFB}"/>
              </a:ext>
            </a:extLst>
          </p:cNvPr>
          <p:cNvSpPr>
            <a:spLocks noGrp="1"/>
          </p:cNvSpPr>
          <p:nvPr>
            <p:ph type="title"/>
          </p:nvPr>
        </p:nvSpPr>
        <p:spPr>
          <a:xfrm>
            <a:off x="1348593" y="1250030"/>
            <a:ext cx="8761413" cy="728480"/>
          </a:xfrm>
        </p:spPr>
        <p:txBody>
          <a:bodyPr/>
          <a:lstStyle/>
          <a:p>
            <a:pPr algn="ctr"/>
            <a:r>
              <a:rPr lang="es-ES" dirty="0"/>
              <a:t>Funciones</a:t>
            </a:r>
            <a:endParaRPr lang="es-CO" dirty="0"/>
          </a:p>
        </p:txBody>
      </p:sp>
      <p:sp>
        <p:nvSpPr>
          <p:cNvPr id="3" name="Marcador de contenido 2">
            <a:extLst>
              <a:ext uri="{FF2B5EF4-FFF2-40B4-BE49-F238E27FC236}">
                <a16:creationId xmlns:a16="http://schemas.microsoft.com/office/drawing/2014/main" id="{22122900-4C32-923D-1AAB-B7A3AA58E4B4}"/>
              </a:ext>
            </a:extLst>
          </p:cNvPr>
          <p:cNvSpPr>
            <a:spLocks noGrp="1"/>
          </p:cNvSpPr>
          <p:nvPr>
            <p:ph idx="1"/>
          </p:nvPr>
        </p:nvSpPr>
        <p:spPr>
          <a:xfrm>
            <a:off x="753037" y="2697129"/>
            <a:ext cx="11123407" cy="3739179"/>
          </a:xfrm>
        </p:spPr>
        <p:txBody>
          <a:bodyPr>
            <a:noAutofit/>
          </a:bodyPr>
          <a:lstStyle/>
          <a:p>
            <a:r>
              <a:rPr lang="es-ES" b="1" dirty="0"/>
              <a:t>Condicionar y regular la vida política </a:t>
            </a:r>
            <a:r>
              <a:rPr lang="es-ES" dirty="0"/>
              <a:t>Partiendo de los preceptos de igualdad, equidad y justicia las instituciones políticas tienen la función principal condicionar la vida política de un país en función de lograr un orden cada vez más estable, plural y democrático. </a:t>
            </a:r>
          </a:p>
          <a:p>
            <a:r>
              <a:rPr lang="es-ES" b="1" dirty="0"/>
              <a:t>Cumplir los objetivos propuestos </a:t>
            </a:r>
            <a:r>
              <a:rPr lang="es-ES" dirty="0"/>
              <a:t>Trazar los planes maestros en el desarrollo de la convivencia, la economía, la política, lo social y garantizar su efectivo cumplimento en el tiempo.</a:t>
            </a:r>
          </a:p>
          <a:p>
            <a:r>
              <a:rPr lang="es-ES" dirty="0"/>
              <a:t> </a:t>
            </a:r>
            <a:r>
              <a:rPr lang="es-ES" b="1" dirty="0"/>
              <a:t>Satisfacer las necesidades sociales </a:t>
            </a:r>
            <a:r>
              <a:rPr lang="es-ES" dirty="0"/>
              <a:t>En toda sociedad hay sectores vulnerables, es función de las instituciones públicas buscar mecanismo para que todos los habitantes de un país o región puedan satisfacer las necesidades básicas y, de esa manera, tener una vida digna.</a:t>
            </a:r>
          </a:p>
        </p:txBody>
      </p:sp>
    </p:spTree>
    <p:extLst>
      <p:ext uri="{BB962C8B-B14F-4D97-AF65-F5344CB8AC3E}">
        <p14:creationId xmlns:p14="http://schemas.microsoft.com/office/powerpoint/2010/main" val="2129688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213F52-1D98-0741-7581-8C908DDD2E85}"/>
              </a:ext>
            </a:extLst>
          </p:cNvPr>
          <p:cNvSpPr>
            <a:spLocks noGrp="1"/>
          </p:cNvSpPr>
          <p:nvPr>
            <p:ph idx="1"/>
          </p:nvPr>
        </p:nvSpPr>
        <p:spPr/>
        <p:txBody>
          <a:bodyPr/>
          <a:lstStyle/>
          <a:p>
            <a:r>
              <a:rPr lang="es-ES" dirty="0"/>
              <a:t> </a:t>
            </a:r>
            <a:r>
              <a:rPr lang="es-ES" b="1" dirty="0"/>
              <a:t>Ejercer control social</a:t>
            </a:r>
            <a:r>
              <a:rPr lang="es-ES" dirty="0"/>
              <a:t> El control social es entendido como el sistema de normas que regulan la vida de una nación y las instituciones que están facultadas para restablecer el orden bajo cualquier circunstancia. El filosofo francés Michel Foucault en su obra cumbre “vigilar y castigar” dice que el encargado de ejercer control social es el Estado, y compara la labor de Estado con un “panóptico” que garantiza el efectivo castigo de quien viola las normas de convivencia. </a:t>
            </a:r>
          </a:p>
          <a:p>
            <a:r>
              <a:rPr lang="es-ES" b="1" dirty="0"/>
              <a:t>Vigilar y castigar </a:t>
            </a:r>
            <a:r>
              <a:rPr lang="es-ES" dirty="0"/>
              <a:t>(Michel Foucault).</a:t>
            </a:r>
          </a:p>
          <a:p>
            <a:r>
              <a:rPr lang="es-ES" dirty="0"/>
              <a:t>El poder lo ejerce el estado por consiguiente controla, vigila y ejecuta los dispositivos necesarios para el control y la preservación del orden.</a:t>
            </a:r>
            <a:endParaRPr lang="es-CO" dirty="0"/>
          </a:p>
          <a:p>
            <a:endParaRPr lang="es-CO" dirty="0"/>
          </a:p>
        </p:txBody>
      </p:sp>
    </p:spTree>
    <p:extLst>
      <p:ext uri="{BB962C8B-B14F-4D97-AF65-F5344CB8AC3E}">
        <p14:creationId xmlns:p14="http://schemas.microsoft.com/office/powerpoint/2010/main" val="297614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27E6DA-D964-64C5-87DC-B785E4E81CF8}"/>
              </a:ext>
            </a:extLst>
          </p:cNvPr>
          <p:cNvSpPr>
            <a:spLocks noGrp="1"/>
          </p:cNvSpPr>
          <p:nvPr>
            <p:ph type="title"/>
          </p:nvPr>
        </p:nvSpPr>
        <p:spPr>
          <a:xfrm>
            <a:off x="1133438" y="506857"/>
            <a:ext cx="8761413" cy="728480"/>
          </a:xfrm>
        </p:spPr>
        <p:txBody>
          <a:bodyPr/>
          <a:lstStyle/>
          <a:p>
            <a:pPr algn="ctr"/>
            <a:r>
              <a:rPr lang="es-ES" dirty="0"/>
              <a:t>La Política</a:t>
            </a:r>
            <a:endParaRPr lang="es-CO" dirty="0"/>
          </a:p>
        </p:txBody>
      </p:sp>
      <p:pic>
        <p:nvPicPr>
          <p:cNvPr id="5" name="Marcador de contenido 4">
            <a:extLst>
              <a:ext uri="{FF2B5EF4-FFF2-40B4-BE49-F238E27FC236}">
                <a16:creationId xmlns:a16="http://schemas.microsoft.com/office/drawing/2014/main" id="{3711D97E-4D8B-B914-0AC4-D7AF78FDE1FE}"/>
              </a:ext>
            </a:extLst>
          </p:cNvPr>
          <p:cNvPicPr>
            <a:picLocks noGrp="1" noChangeAspect="1"/>
          </p:cNvPicPr>
          <p:nvPr>
            <p:ph idx="1"/>
          </p:nvPr>
        </p:nvPicPr>
        <p:blipFill>
          <a:blip r:embed="rId2"/>
          <a:stretch>
            <a:fillRect/>
          </a:stretch>
        </p:blipFill>
        <p:spPr>
          <a:xfrm>
            <a:off x="1676008" y="1235337"/>
            <a:ext cx="8532999" cy="5639550"/>
          </a:xfrm>
        </p:spPr>
      </p:pic>
    </p:spTree>
    <p:extLst>
      <p:ext uri="{BB962C8B-B14F-4D97-AF65-F5344CB8AC3E}">
        <p14:creationId xmlns:p14="http://schemas.microsoft.com/office/powerpoint/2010/main" val="83823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63818-EA7B-3B88-A892-2C4F95478CFF}"/>
              </a:ext>
            </a:extLst>
          </p:cNvPr>
          <p:cNvSpPr>
            <a:spLocks noGrp="1"/>
          </p:cNvSpPr>
          <p:nvPr>
            <p:ph type="title"/>
          </p:nvPr>
        </p:nvSpPr>
        <p:spPr/>
        <p:txBody>
          <a:bodyPr/>
          <a:lstStyle/>
          <a:p>
            <a:pPr algn="ctr"/>
            <a:r>
              <a:rPr lang="es-ES" dirty="0"/>
              <a:t>Definición de Política</a:t>
            </a:r>
            <a:endParaRPr lang="es-CO" dirty="0"/>
          </a:p>
        </p:txBody>
      </p:sp>
      <p:sp>
        <p:nvSpPr>
          <p:cNvPr id="3" name="Marcador de contenido 2">
            <a:extLst>
              <a:ext uri="{FF2B5EF4-FFF2-40B4-BE49-F238E27FC236}">
                <a16:creationId xmlns:a16="http://schemas.microsoft.com/office/drawing/2014/main" id="{1738A968-AB9B-716B-B309-13EB971D5B04}"/>
              </a:ext>
            </a:extLst>
          </p:cNvPr>
          <p:cNvSpPr>
            <a:spLocks noGrp="1"/>
          </p:cNvSpPr>
          <p:nvPr>
            <p:ph idx="1"/>
          </p:nvPr>
        </p:nvSpPr>
        <p:spPr/>
        <p:txBody>
          <a:bodyPr/>
          <a:lstStyle/>
          <a:p>
            <a:r>
              <a:rPr lang="es-ES" dirty="0"/>
              <a:t>La política es la </a:t>
            </a:r>
            <a:r>
              <a:rPr lang="es-ES" b="1" dirty="0"/>
              <a:t>ciencia</a:t>
            </a:r>
            <a:r>
              <a:rPr lang="es-ES" dirty="0"/>
              <a:t> de la organización de la sociedad, la política estudia y lleva a cabo la </a:t>
            </a:r>
            <a:r>
              <a:rPr lang="es-ES" b="1" dirty="0"/>
              <a:t>condición natural </a:t>
            </a:r>
            <a:r>
              <a:rPr lang="es-ES" dirty="0"/>
              <a:t>de los seres humanos, es decir, su carácter de seres comunitarios. La mas alta función vital de los seres humanos es la </a:t>
            </a:r>
            <a:r>
              <a:rPr lang="es-ES" b="1" dirty="0"/>
              <a:t>vida asociativa</a:t>
            </a:r>
            <a:r>
              <a:rPr lang="es-ES" dirty="0"/>
              <a:t>.</a:t>
            </a:r>
          </a:p>
          <a:p>
            <a:r>
              <a:rPr lang="es-ES" dirty="0"/>
              <a:t>La mas importante de todas las comunidades que es la sociedad esta siempre en la búsqueda de el bien común, en función de el establecimiento de una vida buena y digna.</a:t>
            </a:r>
          </a:p>
          <a:p>
            <a:r>
              <a:rPr lang="es-ES" dirty="0"/>
              <a:t>Solo se es sujeto con otros, nadie es sujeto en soledad.</a:t>
            </a:r>
            <a:endParaRPr lang="es-CO" dirty="0"/>
          </a:p>
        </p:txBody>
      </p:sp>
    </p:spTree>
    <p:extLst>
      <p:ext uri="{BB962C8B-B14F-4D97-AF65-F5344CB8AC3E}">
        <p14:creationId xmlns:p14="http://schemas.microsoft.com/office/powerpoint/2010/main" val="9986732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TM02900722[[fn=Sala de reuniones Ion]]</Template>
  <TotalTime>250</TotalTime>
  <Words>2477</Words>
  <Application>Microsoft Office PowerPoint</Application>
  <PresentationFormat>Panorámica</PresentationFormat>
  <Paragraphs>94</Paragraphs>
  <Slides>26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Century Gothic</vt:lpstr>
      <vt:lpstr>Wingdings 3</vt:lpstr>
      <vt:lpstr>Sala de reuniones Ion</vt:lpstr>
      <vt:lpstr>HISTORIA DE LA EDUCACIÓN POLÍTICA</vt:lpstr>
      <vt:lpstr>La Historia sirve para:</vt:lpstr>
      <vt:lpstr>Las Instituciones </vt:lpstr>
      <vt:lpstr>Objetivos</vt:lpstr>
      <vt:lpstr>Características</vt:lpstr>
      <vt:lpstr>Funciones</vt:lpstr>
      <vt:lpstr>Presentación de PowerPoint</vt:lpstr>
      <vt:lpstr>La Política</vt:lpstr>
      <vt:lpstr>Definición de Política</vt:lpstr>
      <vt:lpstr>La Política es Ser con Otros</vt:lpstr>
      <vt:lpstr>La Política es Acción</vt:lpstr>
      <vt:lpstr>Instituciones Políticas en La Colonia Real Consejo de Indias</vt:lpstr>
      <vt:lpstr>La Casa de Contratación</vt:lpstr>
      <vt:lpstr>Instituciones Coloniales</vt:lpstr>
      <vt:lpstr>Instituciones Coloniales</vt:lpstr>
      <vt:lpstr>Instituciones Políticas Modernas</vt:lpstr>
      <vt:lpstr>Presentación de PowerPoint</vt:lpstr>
      <vt:lpstr>Presentación de PowerPoint</vt:lpstr>
      <vt:lpstr>Presentación de PowerPoint</vt:lpstr>
      <vt:lpstr>Presentación de PowerPoint</vt:lpstr>
      <vt:lpstr>Presentación de PowerPoint</vt:lpstr>
      <vt:lpstr>Noción de Patria</vt:lpstr>
      <vt:lpstr>Presentación de PowerPoint</vt:lpstr>
      <vt:lpstr>Presentación de PowerPoint</vt:lpstr>
      <vt:lpstr>Bibliografía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DE LA EDUCACIÓN POLÍTICA</dc:title>
  <dc:creator>Jean Carlos</dc:creator>
  <cp:lastModifiedBy>Jean Carlos</cp:lastModifiedBy>
  <cp:revision>2</cp:revision>
  <dcterms:created xsi:type="dcterms:W3CDTF">2024-03-03T20:31:01Z</dcterms:created>
  <dcterms:modified xsi:type="dcterms:W3CDTF">2024-09-15T21:02:01Z</dcterms:modified>
</cp:coreProperties>
</file>